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4" r:id="rId7"/>
    <p:sldId id="265" r:id="rId8"/>
    <p:sldId id="266" r:id="rId9"/>
    <p:sldId id="260" r:id="rId10"/>
    <p:sldId id="261" r:id="rId11"/>
    <p:sldId id="262" r:id="rId12"/>
    <p:sldId id="267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8QNHawjaU2qetX2aCuuKvMXm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3BBEF2-64A8-4D05-9046-9426B3455502}">
  <a:tblStyle styleId="{563BBEF2-64A8-4D05-9046-9426B34555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fe2aab73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fe2aab73_8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fe2aab73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fe2aab73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fe2aab73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fe2aab73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3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fe2aab73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3fe2aab73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44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fe2aab73_7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fe2aab73_7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fd323d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fd323d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fd323d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fd323d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87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fd323d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fd323d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4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fd323d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fd323d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88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fd323d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fd323d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fe2aab73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fe2aab73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rattle/versions/5.4.0/topics/weatherA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2477946"/>
            <a:ext cx="10515600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sát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hằng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trạm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32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Úc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126837" y="3701187"/>
            <a:ext cx="10134600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GVHD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ThS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Quách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Đình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Hoàng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Nhóm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dirty="0"/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Hoàng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Minh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Nhật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	19133042</a:t>
            </a:r>
            <a:endParaRPr dirty="0"/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❑"/>
            </a:pP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Quang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19133047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Bùi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Quốc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Kiệt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19133030</a:t>
            </a:r>
            <a:endParaRPr dirty="0"/>
          </a:p>
          <a:p>
            <a:pPr marL="228600" lvl="0" indent="-2171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Đỗ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Minh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Đức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	19133021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745837" y="1605687"/>
            <a:ext cx="105156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US" sz="36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</a:t>
            </a: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3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fe2aab73_8_26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3</a:t>
            </a:r>
            <a:r>
              <a:rPr lang="en-US" sz="4400"/>
              <a:t> - Kế hoạch phân tích dữ liệu</a:t>
            </a:r>
            <a:endParaRPr sz="4400"/>
          </a:p>
        </p:txBody>
      </p:sp>
      <p:sp>
        <p:nvSpPr>
          <p:cNvPr id="117" name="Google Shape;117;g123fe2aab73_8_26"/>
          <p:cNvSpPr txBox="1">
            <a:spLocks noGrp="1"/>
          </p:cNvSpPr>
          <p:nvPr>
            <p:ph type="subTitle" idx="1"/>
          </p:nvPr>
        </p:nvSpPr>
        <p:spPr>
          <a:xfrm>
            <a:off x="1524000" y="1728778"/>
            <a:ext cx="9144000" cy="442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★"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> </a:t>
            </a:r>
            <a:r>
              <a:rPr lang="en-US" dirty="0"/>
              <a:t>: 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(Y) : </a:t>
            </a:r>
            <a:r>
              <a:rPr lang="en-US" sz="2400" b="1" dirty="0" err="1"/>
              <a:t>RainTomorrow</a:t>
            </a:r>
            <a:r>
              <a:rPr lang="en-US" sz="2400" b="1" dirty="0"/>
              <a:t> 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(X) 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.</a:t>
            </a:r>
            <a:endParaRPr sz="24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fe2aab73_8_31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3</a:t>
            </a:r>
            <a:r>
              <a:rPr lang="en-US" sz="4400"/>
              <a:t> - Kế hoạch phân tích dữ liệu</a:t>
            </a:r>
            <a:endParaRPr sz="4400"/>
          </a:p>
        </p:txBody>
      </p:sp>
      <p:sp>
        <p:nvSpPr>
          <p:cNvPr id="123" name="Google Shape;123;g123fe2aab73_8_31"/>
          <p:cNvSpPr txBox="1">
            <a:spLocks noGrp="1"/>
          </p:cNvSpPr>
          <p:nvPr>
            <p:ph type="subTitle" idx="1"/>
          </p:nvPr>
        </p:nvSpPr>
        <p:spPr>
          <a:xfrm>
            <a:off x="1006764" y="1728778"/>
            <a:ext cx="10169236" cy="442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: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sạch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NA , NULL, String ….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 smtClean="0"/>
              <a:t>tóm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mưa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 smtClean="0"/>
              <a:t>ra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pPr lvl="2" indent="-381000" algn="l">
              <a:spcBef>
                <a:spcPts val="0"/>
              </a:spcBef>
              <a:buSzPts val="2400"/>
              <a:buChar char="➢"/>
            </a:pPr>
            <a:r>
              <a:rPr lang="en-US" sz="2200" dirty="0" smtClean="0"/>
              <a:t>Chia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2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: 80% train , 20 % test .</a:t>
            </a:r>
            <a:endParaRPr sz="22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(decision tree , </a:t>
            </a:r>
            <a:r>
              <a:rPr lang="en-US" sz="2400" dirty="0" err="1" smtClean="0"/>
              <a:t>randomforest</a:t>
            </a:r>
            <a:r>
              <a:rPr lang="en-US" sz="2400" dirty="0" smtClean="0"/>
              <a:t> , </a:t>
            </a:r>
            <a:r>
              <a:rPr lang="en-US" sz="2400" dirty="0" err="1" smtClean="0"/>
              <a:t>SVM</a:t>
            </a:r>
            <a:r>
              <a:rPr lang="en-US" sz="2400" dirty="0" smtClean="0"/>
              <a:t> </a:t>
            </a:r>
            <a:r>
              <a:rPr lang="en-US" sz="2400" dirty="0" smtClean="0"/>
              <a:t>, Logistic </a:t>
            </a:r>
            <a:r>
              <a:rPr lang="en-US" sz="2400" dirty="0" err="1" smtClean="0"/>
              <a:t>regresstion</a:t>
            </a:r>
            <a:r>
              <a:rPr lang="en-US" sz="2400" dirty="0" smtClean="0"/>
              <a:t> , Bagging , Bosting )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 </a:t>
            </a:r>
            <a:r>
              <a:rPr lang="en-US" sz="2400" dirty="0" smtClean="0"/>
              <a:t>:</a:t>
            </a:r>
          </a:p>
          <a:p>
            <a:pPr lvl="2" indent="-381000" algn="l">
              <a:spcBef>
                <a:spcPts val="0"/>
              </a:spcBef>
              <a:buSzPts val="2400"/>
              <a:buChar char="➢"/>
            </a:pPr>
            <a:r>
              <a:rPr lang="en-US" sz="2200" dirty="0" smtClean="0"/>
              <a:t>Confusion matrix</a:t>
            </a:r>
          </a:p>
          <a:p>
            <a:pPr lvl="2" indent="-381000" algn="l">
              <a:spcBef>
                <a:spcPts val="0"/>
              </a:spcBef>
              <a:buSzPts val="2400"/>
              <a:buChar char="➢"/>
            </a:pPr>
            <a:r>
              <a:rPr lang="en-US" sz="2200" dirty="0" smtClean="0"/>
              <a:t>Precision </a:t>
            </a:r>
            <a:r>
              <a:rPr lang="en-US" sz="2200" dirty="0" err="1" smtClean="0"/>
              <a:t>và</a:t>
            </a:r>
            <a:r>
              <a:rPr lang="en-US" sz="2200" dirty="0" smtClean="0"/>
              <a:t> Recall</a:t>
            </a:r>
          </a:p>
          <a:p>
            <a:pPr marL="990600" lvl="2" indent="0" algn="l">
              <a:spcBef>
                <a:spcPts val="0"/>
              </a:spcBef>
              <a:buSzPts val="2400"/>
            </a:pP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fe2aab73_8_31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	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/>
              <a:t>hoạch</a:t>
            </a:r>
            <a:r>
              <a:rPr lang="en-US" sz="4400" b="1" dirty="0"/>
              <a:t> </a:t>
            </a:r>
            <a:r>
              <a:rPr lang="en-US" sz="4400" b="1" dirty="0" err="1" smtClean="0"/>
              <a:t>tuần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tiếp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theo</a:t>
            </a:r>
            <a:endParaRPr sz="4400" b="1" dirty="0"/>
          </a:p>
        </p:txBody>
      </p:sp>
      <p:sp>
        <p:nvSpPr>
          <p:cNvPr id="123" name="Google Shape;123;g123fe2aab73_8_31"/>
          <p:cNvSpPr txBox="1">
            <a:spLocks noGrp="1"/>
          </p:cNvSpPr>
          <p:nvPr>
            <p:ph type="subTitle" idx="1"/>
          </p:nvPr>
        </p:nvSpPr>
        <p:spPr>
          <a:xfrm>
            <a:off x="1524000" y="1728778"/>
            <a:ext cx="9144000" cy="442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 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missing value ,..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.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9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fe2aab73_8_31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 smtClean="0"/>
              <a:t>Phân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công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công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việc</a:t>
            </a:r>
            <a:endParaRPr sz="4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01678"/>
              </p:ext>
            </p:extLst>
          </p:nvPr>
        </p:nvGraphicFramePr>
        <p:xfrm>
          <a:off x="1847272" y="1911157"/>
          <a:ext cx="8128000" cy="1981200"/>
        </p:xfrm>
        <a:graphic>
          <a:graphicData uri="http://schemas.openxmlformats.org/drawingml/2006/table">
            <a:tbl>
              <a:tblPr firstRow="1" bandRow="1">
                <a:tableStyleId>{563BBEF2-64A8-4D05-9046-9426B3455502}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0271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8794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3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8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1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3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1009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73381" y="4184073"/>
            <a:ext cx="8128000" cy="22536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, F-Measure ,..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: Chia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Train(80%)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Test(20%)</a:t>
            </a: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ctr"/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6 ,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20/5/2022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24000" y="1122368"/>
            <a:ext cx="91440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Prososal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524000" y="2754600"/>
            <a:ext cx="91440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b="1" dirty="0" err="1"/>
              <a:t>Phần</a:t>
            </a:r>
            <a:r>
              <a:rPr lang="en-US" sz="4400" b="1" dirty="0"/>
              <a:t> 1</a:t>
            </a:r>
            <a:r>
              <a:rPr lang="en-US" sz="4400" dirty="0"/>
              <a:t> - </a:t>
            </a:r>
            <a:r>
              <a:rPr lang="en-US" sz="4400" dirty="0" err="1"/>
              <a:t>Giới</a:t>
            </a:r>
            <a:r>
              <a:rPr lang="en-US" sz="4400" dirty="0"/>
              <a:t> </a:t>
            </a:r>
            <a:r>
              <a:rPr lang="en-US" sz="4400" dirty="0" err="1"/>
              <a:t>thiệu</a:t>
            </a:r>
            <a:endParaRPr sz="4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b="1" dirty="0" err="1"/>
              <a:t>Phần</a:t>
            </a:r>
            <a:r>
              <a:rPr lang="en-US" sz="4400" b="1" dirty="0"/>
              <a:t> 2</a:t>
            </a:r>
            <a:r>
              <a:rPr lang="en-US" sz="4400" dirty="0"/>
              <a:t> -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endParaRPr sz="4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400" b="1" dirty="0" err="1"/>
              <a:t>Phần</a:t>
            </a:r>
            <a:r>
              <a:rPr lang="en-US" sz="4400" b="1" dirty="0"/>
              <a:t> 3</a:t>
            </a:r>
            <a:r>
              <a:rPr lang="en-US" sz="4400" dirty="0"/>
              <a:t> - </a:t>
            </a:r>
            <a:r>
              <a:rPr lang="en-US" sz="4400" dirty="0" err="1"/>
              <a:t>Kế</a:t>
            </a:r>
            <a:r>
              <a:rPr lang="en-US" sz="4400" dirty="0"/>
              <a:t> </a:t>
            </a:r>
            <a:r>
              <a:rPr lang="en-US" sz="4400" dirty="0" err="1"/>
              <a:t>hoạch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tích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fe2aab73_7_15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4400" b="1"/>
              <a:t>Phần 1</a:t>
            </a:r>
            <a:r>
              <a:rPr lang="en-US" sz="4400"/>
              <a:t> - Giới thiệu</a:t>
            </a:r>
            <a:endParaRPr sz="4400"/>
          </a:p>
        </p:txBody>
      </p:sp>
      <p:sp>
        <p:nvSpPr>
          <p:cNvPr id="99" name="Google Shape;99;g123fe2aab73_7_15"/>
          <p:cNvSpPr txBox="1">
            <a:spLocks noGrp="1"/>
          </p:cNvSpPr>
          <p:nvPr>
            <p:ph type="subTitle" idx="1"/>
          </p:nvPr>
        </p:nvSpPr>
        <p:spPr>
          <a:xfrm>
            <a:off x="1213650" y="1370939"/>
            <a:ext cx="9764700" cy="514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highlight>
                  <a:schemeClr val="lt1"/>
                </a:highlight>
              </a:rPr>
              <a:t>Tên</a:t>
            </a:r>
            <a:r>
              <a:rPr lang="en-US" b="1" dirty="0">
                <a:highlight>
                  <a:schemeClr val="lt1"/>
                </a:highlight>
              </a:rPr>
              <a:t> </a:t>
            </a:r>
            <a:r>
              <a:rPr lang="en-US" b="1" dirty="0" err="1">
                <a:highlight>
                  <a:schemeClr val="lt1"/>
                </a:highlight>
              </a:rPr>
              <a:t>đề</a:t>
            </a:r>
            <a:r>
              <a:rPr lang="en-US" b="1" dirty="0">
                <a:highlight>
                  <a:schemeClr val="lt1"/>
                </a:highlight>
              </a:rPr>
              <a:t> </a:t>
            </a:r>
            <a:r>
              <a:rPr lang="en-US" b="1" dirty="0" err="1">
                <a:highlight>
                  <a:schemeClr val="lt1"/>
                </a:highlight>
              </a:rPr>
              <a:t>tài</a:t>
            </a:r>
            <a:r>
              <a:rPr lang="en-US" b="1" dirty="0">
                <a:highlight>
                  <a:schemeClr val="lt1"/>
                </a:highlight>
              </a:rPr>
              <a:t> : </a:t>
            </a:r>
            <a:r>
              <a:rPr lang="en-US" dirty="0"/>
              <a:t>Weather forecast based on daily weather observations from multiple Australian weather stations .</a:t>
            </a:r>
            <a:endParaRPr dirty="0"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highlight>
                  <a:schemeClr val="lt1"/>
                </a:highlight>
              </a:rPr>
              <a:t>Tổng</a:t>
            </a:r>
            <a:r>
              <a:rPr lang="en-US" b="1" dirty="0">
                <a:highlight>
                  <a:schemeClr val="lt1"/>
                </a:highlight>
              </a:rPr>
              <a:t> </a:t>
            </a:r>
            <a:r>
              <a:rPr lang="en-US" b="1" dirty="0" err="1">
                <a:highlight>
                  <a:schemeClr val="lt1"/>
                </a:highlight>
              </a:rPr>
              <a:t>quan</a:t>
            </a:r>
            <a:r>
              <a:rPr lang="en-US" b="1" dirty="0">
                <a:highlight>
                  <a:schemeClr val="lt1"/>
                </a:highlight>
              </a:rPr>
              <a:t> : </a:t>
            </a:r>
            <a:r>
              <a:rPr lang="en-US" dirty="0" err="1">
                <a:highlight>
                  <a:schemeClr val="lt1"/>
                </a:highlight>
              </a:rPr>
              <a:t>Dự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báo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thời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tiết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có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một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vai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trò</a:t>
            </a:r>
            <a:r>
              <a:rPr lang="en-US" dirty="0">
                <a:highlight>
                  <a:schemeClr val="lt1"/>
                </a:highlight>
              </a:rPr>
              <a:t> to </a:t>
            </a:r>
            <a:r>
              <a:rPr lang="en-US" dirty="0" err="1">
                <a:highlight>
                  <a:schemeClr val="lt1"/>
                </a:highlight>
              </a:rPr>
              <a:t>lớn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trong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đời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sống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kinh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tế</a:t>
            </a:r>
            <a:r>
              <a:rPr lang="en-US" dirty="0">
                <a:highlight>
                  <a:schemeClr val="lt1"/>
                </a:highlight>
              </a:rPr>
              <a:t>, </a:t>
            </a:r>
            <a:r>
              <a:rPr lang="en-US" dirty="0" err="1">
                <a:highlight>
                  <a:schemeClr val="lt1"/>
                </a:highlight>
              </a:rPr>
              <a:t>xã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hội</a:t>
            </a:r>
            <a:r>
              <a:rPr lang="en-US" dirty="0">
                <a:highlight>
                  <a:schemeClr val="lt1"/>
                </a:highlight>
              </a:rPr>
              <a:t>. </a:t>
            </a:r>
            <a:r>
              <a:rPr lang="en-US" dirty="0" err="1">
                <a:highlight>
                  <a:schemeClr val="lt1"/>
                </a:highlight>
              </a:rPr>
              <a:t>Dự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báo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đúng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sẽ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giúp</a:t>
            </a:r>
            <a:r>
              <a:rPr lang="en-US" dirty="0">
                <a:highlight>
                  <a:schemeClr val="lt1"/>
                </a:highlight>
              </a:rPr>
              <a:t> con </a:t>
            </a:r>
            <a:r>
              <a:rPr lang="en-US" dirty="0" err="1">
                <a:highlight>
                  <a:schemeClr val="lt1"/>
                </a:highlight>
              </a:rPr>
              <a:t>người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đưa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ra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những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quyết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định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đúng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đắn</a:t>
            </a:r>
            <a:r>
              <a:rPr lang="en-US" dirty="0">
                <a:highlight>
                  <a:schemeClr val="lt1"/>
                </a:highlight>
              </a:rPr>
              <a:t>. </a:t>
            </a:r>
            <a:endParaRPr dirty="0"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highlight>
                  <a:schemeClr val="lt1"/>
                </a:highlight>
              </a:rPr>
              <a:t>Mục</a:t>
            </a:r>
            <a:r>
              <a:rPr lang="en-US" b="1" dirty="0">
                <a:highlight>
                  <a:schemeClr val="lt1"/>
                </a:highlight>
              </a:rPr>
              <a:t> </a:t>
            </a:r>
            <a:r>
              <a:rPr lang="en-US" b="1" dirty="0" err="1">
                <a:highlight>
                  <a:schemeClr val="lt1"/>
                </a:highlight>
              </a:rPr>
              <a:t>tiêu</a:t>
            </a:r>
            <a:r>
              <a:rPr lang="en-US" b="1" dirty="0">
                <a:highlight>
                  <a:schemeClr val="lt1"/>
                </a:highlight>
              </a:rPr>
              <a:t> :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Dự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báo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thời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tiết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ngày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tiếp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theo</a:t>
            </a:r>
            <a:r>
              <a:rPr lang="en-US" dirty="0">
                <a:highlight>
                  <a:schemeClr val="lt1"/>
                </a:highlight>
              </a:rPr>
              <a:t> ở </a:t>
            </a:r>
            <a:r>
              <a:rPr lang="en-US" dirty="0" err="1">
                <a:highlight>
                  <a:schemeClr val="lt1"/>
                </a:highlight>
              </a:rPr>
              <a:t>Úc</a:t>
            </a:r>
            <a:r>
              <a:rPr lang="en-US" dirty="0">
                <a:highlight>
                  <a:schemeClr val="lt1"/>
                </a:highlight>
              </a:rPr>
              <a:t> .</a:t>
            </a:r>
            <a:endParaRPr dirty="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</a:rPr>
              <a:t>	</a:t>
            </a:r>
            <a:r>
              <a:rPr lang="en-US" dirty="0" err="1">
                <a:highlight>
                  <a:schemeClr val="lt1"/>
                </a:highlight>
              </a:rPr>
              <a:t>Biến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quả</a:t>
            </a:r>
            <a:r>
              <a:rPr lang="en-US" dirty="0">
                <a:highlight>
                  <a:schemeClr val="lt1"/>
                </a:highlight>
              </a:rPr>
              <a:t> (Y) : </a:t>
            </a:r>
            <a:r>
              <a:rPr lang="en-US" b="1" dirty="0" err="1">
                <a:highlight>
                  <a:schemeClr val="lt1"/>
                </a:highlight>
              </a:rPr>
              <a:t>RainTomorrow</a:t>
            </a:r>
            <a:endParaRPr b="1" dirty="0"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highlight>
                  <a:schemeClr val="lt1"/>
                </a:highlight>
              </a:rPr>
              <a:t>Nguồn</a:t>
            </a:r>
            <a:r>
              <a:rPr lang="en-US" b="1" dirty="0">
                <a:highlight>
                  <a:schemeClr val="lt1"/>
                </a:highlight>
              </a:rPr>
              <a:t> : </a:t>
            </a:r>
            <a:r>
              <a:rPr lang="en-US" dirty="0" err="1">
                <a:highlight>
                  <a:schemeClr val="lt1"/>
                </a:highlight>
              </a:rPr>
              <a:t>Bộ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dữ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liệu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nguồn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đến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từ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Cục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Khí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tượng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Khối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thịnh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vượng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chung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Úc</a:t>
            </a:r>
            <a:r>
              <a:rPr lang="en-US" dirty="0">
                <a:highlight>
                  <a:schemeClr val="lt1"/>
                </a:highlight>
              </a:rPr>
              <a:t>. </a:t>
            </a:r>
            <a:r>
              <a:rPr lang="en-US" dirty="0" err="1">
                <a:highlight>
                  <a:schemeClr val="lt1"/>
                </a:highlight>
              </a:rPr>
              <a:t>Cục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đã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cho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phép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sử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dụng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dữ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liệu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với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Cục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Khí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tượng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được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thừa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nhận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là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nguồn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của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dữ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liệu</a:t>
            </a:r>
            <a:r>
              <a:rPr lang="en-US" dirty="0">
                <a:highlight>
                  <a:schemeClr val="lt1"/>
                </a:highlight>
              </a:rPr>
              <a:t>, </a:t>
            </a:r>
            <a:r>
              <a:rPr lang="en-US" dirty="0" err="1">
                <a:highlight>
                  <a:schemeClr val="lt1"/>
                </a:highlight>
              </a:rPr>
              <a:t>theo</a:t>
            </a:r>
            <a:r>
              <a:rPr lang="en-US" dirty="0">
                <a:highlight>
                  <a:schemeClr val="lt1"/>
                </a:highlight>
              </a:rPr>
              <a:t> email </a:t>
            </a:r>
            <a:r>
              <a:rPr lang="en-US" dirty="0" err="1">
                <a:highlight>
                  <a:schemeClr val="lt1"/>
                </a:highlight>
              </a:rPr>
              <a:t>từ</a:t>
            </a:r>
            <a:r>
              <a:rPr lang="en-US" dirty="0">
                <a:highlight>
                  <a:schemeClr val="lt1"/>
                </a:highlight>
              </a:rPr>
              <a:t> Cathy Toby (</a:t>
            </a:r>
            <a:r>
              <a:rPr lang="en-US" dirty="0" err="1">
                <a:highlight>
                  <a:schemeClr val="lt1"/>
                </a:highlight>
              </a:rPr>
              <a:t>C.Toby@bom.gov.au</a:t>
            </a:r>
            <a:r>
              <a:rPr lang="en-US" dirty="0">
                <a:highlight>
                  <a:schemeClr val="lt1"/>
                </a:highlight>
              </a:rPr>
              <a:t>) </a:t>
            </a:r>
            <a:r>
              <a:rPr lang="en-US" dirty="0" err="1">
                <a:highlight>
                  <a:schemeClr val="lt1"/>
                </a:highlight>
              </a:rPr>
              <a:t>thuộc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Dịch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vụ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Thông</a:t>
            </a:r>
            <a:r>
              <a:rPr lang="en-US" dirty="0">
                <a:highlight>
                  <a:schemeClr val="lt1"/>
                </a:highlight>
              </a:rPr>
              <a:t> tin </a:t>
            </a:r>
            <a:r>
              <a:rPr lang="en-US" dirty="0" err="1">
                <a:highlight>
                  <a:schemeClr val="lt1"/>
                </a:highlight>
              </a:rPr>
              <a:t>Khí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hậu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của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Trung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tâm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CLimate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Quốc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gia</a:t>
            </a:r>
            <a:r>
              <a:rPr lang="en-US" dirty="0">
                <a:highlight>
                  <a:schemeClr val="lt1"/>
                </a:highlight>
              </a:rPr>
              <a:t>, 17 </a:t>
            </a:r>
            <a:r>
              <a:rPr lang="en-US" dirty="0" err="1">
                <a:highlight>
                  <a:schemeClr val="lt1"/>
                </a:highlight>
              </a:rPr>
              <a:t>Tháng</a:t>
            </a:r>
            <a:r>
              <a:rPr lang="en-US" dirty="0">
                <a:highlight>
                  <a:schemeClr val="lt1"/>
                </a:highlight>
              </a:rPr>
              <a:t> 12 </a:t>
            </a:r>
            <a:r>
              <a:rPr lang="en-US" dirty="0" err="1">
                <a:highlight>
                  <a:schemeClr val="lt1"/>
                </a:highlight>
              </a:rPr>
              <a:t>năm</a:t>
            </a:r>
            <a:r>
              <a:rPr lang="en-US" dirty="0">
                <a:highlight>
                  <a:schemeClr val="lt1"/>
                </a:highlight>
              </a:rPr>
              <a:t> 2008.</a:t>
            </a:r>
            <a:endParaRPr dirty="0"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>
                <a:highlight>
                  <a:schemeClr val="lt1"/>
                </a:highlight>
              </a:rPr>
              <a:t>Link </a:t>
            </a:r>
            <a:r>
              <a:rPr lang="en-US" b="1" dirty="0" err="1">
                <a:highlight>
                  <a:schemeClr val="lt1"/>
                </a:highlight>
              </a:rPr>
              <a:t>nguồn</a:t>
            </a:r>
            <a:r>
              <a:rPr lang="en-US" b="1" dirty="0">
                <a:highlight>
                  <a:schemeClr val="lt1"/>
                </a:highlight>
              </a:rPr>
              <a:t> : </a:t>
            </a:r>
            <a:r>
              <a:rPr lang="en-US" u="sng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</a:t>
            </a:r>
            <a:r>
              <a:rPr lang="en-US" u="sng" dirty="0" err="1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www.rdocumentation.org</a:t>
            </a:r>
            <a:r>
              <a:rPr lang="en-US" u="sng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/packages/rattle/versions/5.4.0/topics/</a:t>
            </a:r>
            <a:r>
              <a:rPr lang="en-US" u="sng" dirty="0" err="1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weatherAUS</a:t>
            </a:r>
            <a:endParaRPr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fd323d2a_0_9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2</a:t>
            </a:r>
            <a:r>
              <a:rPr lang="en-US" sz="4400"/>
              <a:t> - Dữ liệu</a:t>
            </a:r>
            <a:endParaRPr sz="4400"/>
          </a:p>
        </p:txBody>
      </p:sp>
      <p:sp>
        <p:nvSpPr>
          <p:cNvPr id="105" name="Google Shape;105;g123fd323d2a_0_9"/>
          <p:cNvSpPr txBox="1">
            <a:spLocks noGrp="1"/>
          </p:cNvSpPr>
          <p:nvPr>
            <p:ph type="subTitle" idx="1"/>
          </p:nvPr>
        </p:nvSpPr>
        <p:spPr>
          <a:xfrm>
            <a:off x="1524000" y="1425225"/>
            <a:ext cx="9642764" cy="51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highlight>
                  <a:schemeClr val="lt1"/>
                </a:highlight>
              </a:rPr>
              <a:t>Tổng</a:t>
            </a:r>
            <a:r>
              <a:rPr lang="en-US" b="1" dirty="0">
                <a:highlight>
                  <a:schemeClr val="lt1"/>
                </a:highlight>
              </a:rPr>
              <a:t> </a:t>
            </a:r>
            <a:r>
              <a:rPr lang="en-US" b="1" dirty="0" err="1">
                <a:highlight>
                  <a:schemeClr val="lt1"/>
                </a:highlight>
              </a:rPr>
              <a:t>quan</a:t>
            </a:r>
            <a:r>
              <a:rPr lang="en-US" b="1" dirty="0">
                <a:highlight>
                  <a:schemeClr val="lt1"/>
                </a:highlight>
              </a:rPr>
              <a:t> :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Tập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dữ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liệu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là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một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khung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dữ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 smtClean="0">
                <a:highlight>
                  <a:schemeClr val="lt1"/>
                </a:highlight>
              </a:rPr>
              <a:t>liệu</a:t>
            </a:r>
            <a:r>
              <a:rPr lang="en-US" dirty="0" smtClean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quan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sát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hàng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ngày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từ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hơn</a:t>
            </a:r>
            <a:r>
              <a:rPr lang="en-US" dirty="0">
                <a:highlight>
                  <a:schemeClr val="lt1"/>
                </a:highlight>
              </a:rPr>
              <a:t> 45 </a:t>
            </a:r>
            <a:r>
              <a:rPr lang="en-US" dirty="0" err="1">
                <a:highlight>
                  <a:schemeClr val="lt1"/>
                </a:highlight>
              </a:rPr>
              <a:t>trạm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thời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tiết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của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Úc</a:t>
            </a:r>
            <a:r>
              <a:rPr lang="en-US" dirty="0">
                <a:highlight>
                  <a:schemeClr val="lt1"/>
                </a:highlight>
              </a:rPr>
              <a:t>.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208395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24 </a:t>
            </a:r>
            <a:r>
              <a:rPr lang="en-US" dirty="0" err="1"/>
              <a:t>cột</a:t>
            </a:r>
            <a:r>
              <a:rPr lang="en-US" dirty="0"/>
              <a:t> .</a:t>
            </a:r>
            <a:endParaRPr dirty="0"/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374151"/>
              </a:solidFill>
              <a:highlight>
                <a:srgbClr val="FFFBF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6" y="2758209"/>
            <a:ext cx="1130530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fd323d2a_0_9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/>
              <a:t>Phần</a:t>
            </a:r>
            <a:r>
              <a:rPr lang="en-US" sz="4400" b="1" dirty="0"/>
              <a:t> 2</a:t>
            </a:r>
            <a:r>
              <a:rPr lang="en-US" sz="4400" dirty="0"/>
              <a:t> -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endParaRPr sz="4400" dirty="0"/>
          </a:p>
        </p:txBody>
      </p:sp>
      <p:sp>
        <p:nvSpPr>
          <p:cNvPr id="105" name="Google Shape;105;g123fd323d2a_0_9"/>
          <p:cNvSpPr txBox="1">
            <a:spLocks noGrp="1"/>
          </p:cNvSpPr>
          <p:nvPr>
            <p:ph type="subTitle" idx="1"/>
          </p:nvPr>
        </p:nvSpPr>
        <p:spPr>
          <a:xfrm>
            <a:off x="1524000" y="1425225"/>
            <a:ext cx="9377100" cy="51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1000" algn="l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vi-VN" b="1" dirty="0"/>
              <a:t>Ý nghĩa các biến :</a:t>
            </a:r>
            <a:r>
              <a:rPr lang="vi-VN" dirty="0"/>
              <a:t> </a:t>
            </a:r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r>
              <a:rPr lang="vi-VN" sz="2400" b="1" dirty="0">
                <a:highlight>
                  <a:schemeClr val="lt1"/>
                </a:highlight>
              </a:rPr>
              <a:t>Date:</a:t>
            </a:r>
            <a:r>
              <a:rPr lang="vi-VN" sz="2400" dirty="0">
                <a:highlight>
                  <a:schemeClr val="lt1"/>
                </a:highlight>
              </a:rPr>
              <a:t> Ngày quan sát (một đối tượng Date).</a:t>
            </a:r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r>
              <a:rPr lang="vi-VN" sz="2400" b="1" dirty="0">
                <a:highlight>
                  <a:schemeClr val="lt1"/>
                </a:highlight>
              </a:rPr>
              <a:t>Location:</a:t>
            </a:r>
            <a:r>
              <a:rPr lang="vi-VN" sz="2400" dirty="0">
                <a:highlight>
                  <a:schemeClr val="lt1"/>
                </a:highlight>
              </a:rPr>
              <a:t> Tên thông thường của vị trí của trạm thời tiết.</a:t>
            </a:r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r>
              <a:rPr lang="vi-VN" sz="2400" b="1" dirty="0">
                <a:highlight>
                  <a:schemeClr val="lt1"/>
                </a:highlight>
              </a:rPr>
              <a:t>MinTemp: </a:t>
            </a:r>
            <a:r>
              <a:rPr lang="vi-VN" sz="2400" dirty="0">
                <a:highlight>
                  <a:schemeClr val="lt1"/>
                </a:highlight>
              </a:rPr>
              <a:t>Nhiệt độ tối thiểu tính bằng độ C.</a:t>
            </a:r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r>
              <a:rPr lang="vi-VN" sz="2400" b="1" dirty="0">
                <a:highlight>
                  <a:schemeClr val="lt1"/>
                </a:highlight>
              </a:rPr>
              <a:t>MaxTemp:</a:t>
            </a:r>
            <a:r>
              <a:rPr lang="vi-VN" sz="2400" dirty="0">
                <a:highlight>
                  <a:schemeClr val="lt1"/>
                </a:highlight>
              </a:rPr>
              <a:t> Nhiệt độ tối đa tính bằng độ C.</a:t>
            </a:r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r>
              <a:rPr lang="vi-VN" sz="2400" b="1" dirty="0">
                <a:highlight>
                  <a:schemeClr val="lt1"/>
                </a:highlight>
              </a:rPr>
              <a:t>Rainfall:</a:t>
            </a:r>
            <a:r>
              <a:rPr lang="vi-VN" sz="2400" dirty="0">
                <a:highlight>
                  <a:schemeClr val="lt1"/>
                </a:highlight>
              </a:rPr>
              <a:t> Lượng mưa được ghi lại trong ngày tính bằng mm.</a:t>
            </a:r>
          </a:p>
          <a:p>
            <a:pPr marL="457200" lvl="1" indent="0" algn="l">
              <a:lnSpc>
                <a:spcPct val="100000"/>
              </a:lnSpc>
              <a:spcBef>
                <a:spcPts val="1500"/>
              </a:spcBef>
            </a:pPr>
            <a:r>
              <a:rPr lang="vi-VN" sz="2400" b="1" dirty="0"/>
              <a:t>Evaporation</a:t>
            </a:r>
            <a:r>
              <a:rPr lang="vi-VN" sz="2400" dirty="0"/>
              <a:t> : Cái gọi là độ bốc hơi của chảo loại A (mm) trong 24 giờ đến 9 giờ sáng.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55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fd323d2a_0_9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2</a:t>
            </a:r>
            <a:r>
              <a:rPr lang="en-US" sz="4400"/>
              <a:t> - Dữ liệu</a:t>
            </a:r>
            <a:endParaRPr sz="4400"/>
          </a:p>
        </p:txBody>
      </p:sp>
      <p:sp>
        <p:nvSpPr>
          <p:cNvPr id="105" name="Google Shape;105;g123fd323d2a_0_9"/>
          <p:cNvSpPr txBox="1">
            <a:spLocks noGrp="1"/>
          </p:cNvSpPr>
          <p:nvPr>
            <p:ph type="subTitle" idx="1"/>
          </p:nvPr>
        </p:nvSpPr>
        <p:spPr>
          <a:xfrm>
            <a:off x="1524000" y="1425225"/>
            <a:ext cx="9377100" cy="51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/>
            <a:r>
              <a:rPr lang="en-US" b="1" dirty="0"/>
              <a:t>Sunshine :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nắng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WindGustDir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</a:t>
            </a:r>
            <a:r>
              <a:rPr lang="en-US" dirty="0" err="1"/>
              <a:t>giật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24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WindGustSpeed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(km / h)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</a:t>
            </a:r>
            <a:r>
              <a:rPr lang="en-US" dirty="0" err="1"/>
              <a:t>giật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24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Temp9am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C) </a:t>
            </a:r>
            <a:r>
              <a:rPr lang="en-US" dirty="0" err="1"/>
              <a:t>lúc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RelHumid9am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) </a:t>
            </a:r>
            <a:r>
              <a:rPr lang="en-US" dirty="0" err="1"/>
              <a:t>lúc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Cloud9am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bầu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"</a:t>
            </a:r>
            <a:r>
              <a:rPr lang="en-US" dirty="0" err="1"/>
              <a:t>oktas</a:t>
            </a:r>
            <a:r>
              <a:rPr lang="en-US" dirty="0"/>
              <a:t>",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eigth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bầu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8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u </a:t>
            </a:r>
            <a:r>
              <a:rPr lang="en-US" dirty="0" err="1"/>
              <a:t>ám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WindSpeed9am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(km / </a:t>
            </a:r>
            <a:r>
              <a:rPr lang="en-US" dirty="0" err="1"/>
              <a:t>giờ</a:t>
            </a:r>
            <a:r>
              <a:rPr lang="en-US" dirty="0"/>
              <a:t>)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.</a:t>
            </a:r>
          </a:p>
          <a:p>
            <a:pPr lvl="0" algn="l"/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361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fd323d2a_0_9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2</a:t>
            </a:r>
            <a:r>
              <a:rPr lang="en-US" sz="4400"/>
              <a:t> - Dữ liệu</a:t>
            </a:r>
            <a:endParaRPr sz="4400"/>
          </a:p>
        </p:txBody>
      </p:sp>
      <p:sp>
        <p:nvSpPr>
          <p:cNvPr id="105" name="Google Shape;105;g123fd323d2a_0_9"/>
          <p:cNvSpPr txBox="1">
            <a:spLocks noGrp="1"/>
          </p:cNvSpPr>
          <p:nvPr>
            <p:ph type="subTitle" idx="1"/>
          </p:nvPr>
        </p:nvSpPr>
        <p:spPr>
          <a:xfrm>
            <a:off x="1524000" y="1425225"/>
            <a:ext cx="9377100" cy="51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/>
            <a:r>
              <a:rPr lang="en-US" b="1" dirty="0" err="1"/>
              <a:t>Pressure9am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(</a:t>
            </a:r>
            <a:r>
              <a:rPr lang="en-US" dirty="0" err="1"/>
              <a:t>hpa</a:t>
            </a:r>
            <a:r>
              <a:rPr lang="en-US" dirty="0"/>
              <a:t>)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Temp3pm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C) </a:t>
            </a:r>
            <a:r>
              <a:rPr lang="en-US" dirty="0" err="1"/>
              <a:t>lúc</a:t>
            </a:r>
            <a:r>
              <a:rPr lang="en-US" dirty="0"/>
              <a:t> 3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RelHumid3pm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) </a:t>
            </a:r>
            <a:r>
              <a:rPr lang="en-US" dirty="0" err="1"/>
              <a:t>lúc</a:t>
            </a:r>
            <a:r>
              <a:rPr lang="en-US" dirty="0"/>
              <a:t> 3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Cloud3pm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bầu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"</a:t>
            </a:r>
            <a:r>
              <a:rPr lang="en-US" dirty="0" err="1"/>
              <a:t>oktas</a:t>
            </a:r>
            <a:r>
              <a:rPr lang="en-US" dirty="0"/>
              <a:t>":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tám</a:t>
            </a:r>
            <a:r>
              <a:rPr lang="en-US" dirty="0"/>
              <a:t>) </a:t>
            </a:r>
            <a:r>
              <a:rPr lang="en-US" dirty="0" err="1"/>
              <a:t>lúc</a:t>
            </a:r>
            <a:r>
              <a:rPr lang="en-US" dirty="0"/>
              <a:t> 3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Cload9am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WindSpeed3pm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(km / </a:t>
            </a:r>
            <a:r>
              <a:rPr lang="en-US" dirty="0" err="1"/>
              <a:t>giờ</a:t>
            </a:r>
            <a:r>
              <a:rPr lang="en-US" dirty="0"/>
              <a:t>)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10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3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Pressure3pm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(</a:t>
            </a:r>
            <a:r>
              <a:rPr lang="en-US" dirty="0" err="1"/>
              <a:t>hpa</a:t>
            </a:r>
            <a:r>
              <a:rPr lang="en-US" dirty="0"/>
              <a:t>)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3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ChangeTemp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820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fd323d2a_0_9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2</a:t>
            </a:r>
            <a:r>
              <a:rPr lang="en-US" sz="4400"/>
              <a:t> - Dữ liệu</a:t>
            </a:r>
            <a:endParaRPr sz="4400"/>
          </a:p>
        </p:txBody>
      </p:sp>
      <p:sp>
        <p:nvSpPr>
          <p:cNvPr id="105" name="Google Shape;105;g123fd323d2a_0_9"/>
          <p:cNvSpPr txBox="1">
            <a:spLocks noGrp="1"/>
          </p:cNvSpPr>
          <p:nvPr>
            <p:ph type="subTitle" idx="1"/>
          </p:nvPr>
        </p:nvSpPr>
        <p:spPr>
          <a:xfrm>
            <a:off x="1524000" y="1425225"/>
            <a:ext cx="9377100" cy="515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/>
            <a:r>
              <a:rPr lang="en-US" b="1" dirty="0" err="1"/>
              <a:t>ChangeTempDir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ChangeTempMag</a:t>
            </a:r>
            <a:r>
              <a:rPr lang="en-US" dirty="0"/>
              <a:t> 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ChangeWindDirect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MaxWindPeriod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RainToday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: 1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(mm) </a:t>
            </a:r>
            <a:r>
              <a:rPr lang="en-US" dirty="0" err="1"/>
              <a:t>trong</a:t>
            </a:r>
            <a:r>
              <a:rPr lang="en-US" dirty="0"/>
              <a:t> 24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 mm,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0.</a:t>
            </a:r>
          </a:p>
          <a:p>
            <a:pPr lvl="0" algn="l"/>
            <a:r>
              <a:rPr lang="en-US" b="1" dirty="0" err="1"/>
              <a:t>TempRange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(</a:t>
            </a:r>
            <a:r>
              <a:rPr lang="en-US" dirty="0" err="1"/>
              <a:t>độ</a:t>
            </a:r>
            <a:r>
              <a:rPr lang="en-US" dirty="0"/>
              <a:t> C) </a:t>
            </a:r>
            <a:r>
              <a:rPr lang="en-US" dirty="0" err="1"/>
              <a:t>trong</a:t>
            </a:r>
            <a:r>
              <a:rPr lang="en-US" dirty="0"/>
              <a:t> 24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9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PressureChange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.</a:t>
            </a:r>
          </a:p>
          <a:p>
            <a:pPr lvl="0" algn="l"/>
            <a:r>
              <a:rPr lang="en-US" b="1" dirty="0" err="1"/>
              <a:t>RISK_MM</a:t>
            </a:r>
            <a:r>
              <a:rPr lang="en-US" dirty="0"/>
              <a:t> :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"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".</a:t>
            </a:r>
          </a:p>
          <a:p>
            <a:pPr lvl="0" algn="l"/>
            <a:r>
              <a:rPr lang="en-US" b="1" dirty="0" err="1">
                <a:solidFill>
                  <a:srgbClr val="FF0000"/>
                </a:solidFill>
              </a:rPr>
              <a:t>RainTomorrow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77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fe2aab73_7_5"/>
          <p:cNvSpPr txBox="1">
            <a:spLocks noGrp="1"/>
          </p:cNvSpPr>
          <p:nvPr>
            <p:ph type="ctrTitle"/>
          </p:nvPr>
        </p:nvSpPr>
        <p:spPr>
          <a:xfrm>
            <a:off x="1524000" y="381475"/>
            <a:ext cx="9144000" cy="91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Phần 3</a:t>
            </a:r>
            <a:r>
              <a:rPr lang="en-US" sz="4400"/>
              <a:t> - Kế hoạch phân tích dữ liệu</a:t>
            </a:r>
            <a:endParaRPr sz="4400"/>
          </a:p>
        </p:txBody>
      </p:sp>
      <p:sp>
        <p:nvSpPr>
          <p:cNvPr id="111" name="Google Shape;111;g123fe2aab73_7_5"/>
          <p:cNvSpPr txBox="1">
            <a:spLocks noGrp="1"/>
          </p:cNvSpPr>
          <p:nvPr>
            <p:ph type="subTitle" idx="1"/>
          </p:nvPr>
        </p:nvSpPr>
        <p:spPr>
          <a:xfrm>
            <a:off x="949850" y="1728775"/>
            <a:ext cx="10315500" cy="442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❖"/>
            </a:pPr>
            <a:r>
              <a:rPr lang="en-US" sz="2600" b="1" dirty="0" err="1"/>
              <a:t>câu</a:t>
            </a:r>
            <a:r>
              <a:rPr lang="en-US" sz="2600" b="1" dirty="0"/>
              <a:t> 1:</a:t>
            </a:r>
            <a:r>
              <a:rPr lang="en-US" sz="2600" dirty="0"/>
              <a:t> 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giờ</a:t>
            </a:r>
            <a:r>
              <a:rPr lang="en-US" sz="2600" dirty="0"/>
              <a:t> </a:t>
            </a:r>
            <a:r>
              <a:rPr lang="en-US" sz="2600" dirty="0" err="1"/>
              <a:t>nắng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lượng</a:t>
            </a:r>
            <a:r>
              <a:rPr lang="en-US" sz="2600" dirty="0"/>
              <a:t> </a:t>
            </a:r>
            <a:r>
              <a:rPr lang="en-US" sz="2600" dirty="0" err="1"/>
              <a:t>mưa</a:t>
            </a:r>
            <a:r>
              <a:rPr lang="en-US" sz="2600" dirty="0"/>
              <a:t> </a:t>
            </a:r>
            <a:r>
              <a:rPr lang="en-US" sz="2600" dirty="0" err="1"/>
              <a:t>ghi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hưởng</a:t>
            </a:r>
            <a:r>
              <a:rPr lang="en-US" sz="2600" dirty="0"/>
              <a:t> </a:t>
            </a:r>
            <a:r>
              <a:rPr lang="en-US" sz="2600" dirty="0" err="1"/>
              <a:t>tới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tiết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?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-US" sz="2600" b="1" dirty="0" err="1"/>
              <a:t>Sử</a:t>
            </a:r>
            <a:r>
              <a:rPr lang="en-US" sz="2600" b="1" dirty="0"/>
              <a:t> </a:t>
            </a:r>
            <a:r>
              <a:rPr lang="en-US" sz="2600" b="1" dirty="0" err="1"/>
              <a:t>dụng</a:t>
            </a:r>
            <a:r>
              <a:rPr lang="en-US" sz="2600" b="1" dirty="0"/>
              <a:t> </a:t>
            </a:r>
            <a:r>
              <a:rPr lang="en-US" sz="2600" b="1" dirty="0" err="1"/>
              <a:t>cột</a:t>
            </a:r>
            <a:r>
              <a:rPr lang="en-US" sz="2600" b="1" dirty="0"/>
              <a:t> Rainfall, Sunshine</a:t>
            </a:r>
            <a:endParaRPr sz="2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 b="1" dirty="0" err="1"/>
              <a:t>Câu</a:t>
            </a:r>
            <a:r>
              <a:rPr lang="en-US" sz="2600" b="1" dirty="0"/>
              <a:t> 2 :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tố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nhiệt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, </a:t>
            </a:r>
            <a:r>
              <a:rPr lang="en-US" sz="2600" dirty="0" err="1"/>
              <a:t>áp</a:t>
            </a:r>
            <a:r>
              <a:rPr lang="en-US" sz="2600" dirty="0"/>
              <a:t> </a:t>
            </a:r>
            <a:r>
              <a:rPr lang="en-US" sz="2600" dirty="0" err="1"/>
              <a:t>suất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(</a:t>
            </a:r>
            <a:r>
              <a:rPr lang="en-US" sz="2600" dirty="0" err="1"/>
              <a:t>tăng</a:t>
            </a:r>
            <a:r>
              <a:rPr lang="en-US" sz="2600" dirty="0"/>
              <a:t>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giảm</a:t>
            </a:r>
            <a:r>
              <a:rPr lang="en-US" sz="2600" dirty="0"/>
              <a:t>) , </a:t>
            </a:r>
            <a:r>
              <a:rPr lang="en-US" sz="2600" dirty="0" err="1"/>
              <a:t>tốc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gió</a:t>
            </a:r>
            <a:r>
              <a:rPr lang="en-US" sz="2600" dirty="0"/>
              <a:t> ,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ẩm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hưởng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tiết</a:t>
            </a:r>
            <a:r>
              <a:rPr lang="en-US" sz="2600" dirty="0"/>
              <a:t> ở </a:t>
            </a:r>
            <a:r>
              <a:rPr lang="en-US" sz="2600" dirty="0" err="1"/>
              <a:t>ngày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?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cột</a:t>
            </a:r>
            <a:r>
              <a:rPr lang="en-US" sz="2600" dirty="0"/>
              <a:t> </a:t>
            </a:r>
            <a:r>
              <a:rPr lang="en-US" sz="2600" b="1" dirty="0" err="1"/>
              <a:t>PressureChange</a:t>
            </a:r>
            <a:r>
              <a:rPr lang="en-US" sz="2600" b="1" dirty="0"/>
              <a:t> ,</a:t>
            </a:r>
            <a:r>
              <a:rPr lang="en-US" sz="2600" b="1" dirty="0" err="1"/>
              <a:t>ChangeTemp</a:t>
            </a:r>
            <a:r>
              <a:rPr lang="en-US" sz="2600" b="1" dirty="0"/>
              <a:t> ,</a:t>
            </a:r>
            <a:r>
              <a:rPr lang="en-US" sz="2600" b="1" dirty="0" err="1"/>
              <a:t>ChangeWindDirect</a:t>
            </a:r>
            <a:r>
              <a:rPr lang="en-US" sz="2600" b="1" dirty="0"/>
              <a:t> , </a:t>
            </a:r>
            <a:r>
              <a:rPr lang="en-US" sz="2600" b="1" dirty="0" err="1"/>
              <a:t>cloud3pm</a:t>
            </a:r>
            <a:r>
              <a:rPr lang="en-US" sz="2600" b="1" dirty="0"/>
              <a:t> , </a:t>
            </a:r>
            <a:r>
              <a:rPr lang="en-US" sz="2600" b="1" dirty="0" err="1"/>
              <a:t>cloud9am</a:t>
            </a:r>
            <a:r>
              <a:rPr lang="en-US" sz="2600" b="1" dirty="0"/>
              <a:t>…</a:t>
            </a:r>
            <a:endParaRPr sz="2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 b="1" dirty="0" err="1"/>
              <a:t>Câu</a:t>
            </a:r>
            <a:r>
              <a:rPr lang="en-US" sz="2600" b="1" dirty="0"/>
              <a:t> 3 :</a:t>
            </a:r>
            <a:r>
              <a:rPr lang="en-US" sz="2600" dirty="0"/>
              <a:t> 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tố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hưởng</a:t>
            </a:r>
            <a:r>
              <a:rPr lang="en-US" sz="2600" dirty="0"/>
              <a:t> </a:t>
            </a:r>
            <a:r>
              <a:rPr lang="en-US" sz="2600" dirty="0" err="1"/>
              <a:t>như</a:t>
            </a:r>
            <a:r>
              <a:rPr lang="en-US" sz="2600" dirty="0"/>
              <a:t> </a:t>
            </a:r>
            <a:r>
              <a:rPr lang="en-US" sz="2600" dirty="0" err="1"/>
              <a:t>thế</a:t>
            </a:r>
            <a:r>
              <a:rPr lang="en-US" sz="2600" dirty="0"/>
              <a:t> </a:t>
            </a:r>
            <a:r>
              <a:rPr lang="en-US" sz="2600" dirty="0" err="1"/>
              <a:t>nào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RainTomorrow</a:t>
            </a:r>
            <a:r>
              <a:rPr lang="en-US" sz="2600" dirty="0"/>
              <a:t> ?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 b="1" dirty="0" err="1"/>
              <a:t>Câu</a:t>
            </a:r>
            <a:r>
              <a:rPr lang="en-US" sz="2600" b="1" dirty="0"/>
              <a:t> 4 :</a:t>
            </a:r>
            <a:r>
              <a:rPr lang="en-US" sz="2600" dirty="0"/>
              <a:t>  </a:t>
            </a:r>
            <a:r>
              <a:rPr lang="en-US" sz="2600" dirty="0" err="1"/>
              <a:t>Đâu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tố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hưởng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RainTomorrow</a:t>
            </a:r>
            <a:r>
              <a:rPr lang="en-US" sz="2600" dirty="0"/>
              <a:t> ? 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-US" sz="2600" b="1" dirty="0" err="1"/>
              <a:t>Câu</a:t>
            </a:r>
            <a:r>
              <a:rPr lang="en-US" sz="2600" b="1" dirty="0"/>
              <a:t> 5 :</a:t>
            </a:r>
            <a:r>
              <a:rPr lang="en-US" sz="2600" dirty="0"/>
              <a:t>  </a:t>
            </a:r>
            <a:r>
              <a:rPr lang="en-US" sz="2600" dirty="0" err="1"/>
              <a:t>V</a:t>
            </a:r>
            <a:r>
              <a:rPr lang="en-US" sz="2600" dirty="0" err="1" smtClean="0"/>
              <a:t>ị</a:t>
            </a:r>
            <a:r>
              <a:rPr lang="en-US" sz="2600" dirty="0" smtClean="0"/>
              <a:t> </a:t>
            </a:r>
            <a:r>
              <a:rPr lang="en-US" sz="2600" dirty="0" err="1"/>
              <a:t>trí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trạm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hưởng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dự</a:t>
            </a:r>
            <a:r>
              <a:rPr lang="en-US" sz="2600" dirty="0"/>
              <a:t> </a:t>
            </a:r>
            <a:r>
              <a:rPr lang="en-US" sz="2600" dirty="0" err="1"/>
              <a:t>đoán</a:t>
            </a:r>
            <a:r>
              <a:rPr lang="en-US" sz="2600" dirty="0"/>
              <a:t> </a:t>
            </a:r>
            <a:r>
              <a:rPr lang="en-US" sz="2600" dirty="0" err="1"/>
              <a:t>RainTomorrow</a:t>
            </a:r>
            <a:r>
              <a:rPr lang="en-US" sz="2600" dirty="0"/>
              <a:t> ?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cột</a:t>
            </a:r>
            <a:r>
              <a:rPr lang="en-US" sz="2600" dirty="0"/>
              <a:t> : </a:t>
            </a:r>
            <a:r>
              <a:rPr lang="en-US" sz="2600" b="1" dirty="0"/>
              <a:t>Location</a:t>
            </a:r>
            <a:endParaRPr sz="26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	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1152</Words>
  <Application>Microsoft Office PowerPoint</Application>
  <PresentationFormat>Widescreen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Office Theme</vt:lpstr>
      <vt:lpstr>Đề tài : Dự báo thời tiết dựa trên quan sát hằng ngày từ các trạm thời tiết ở Úc</vt:lpstr>
      <vt:lpstr>Đề xuất (Prososal)</vt:lpstr>
      <vt:lpstr>Phần 1 - Giới thiệu</vt:lpstr>
      <vt:lpstr>Phần 2 - Dữ liệu</vt:lpstr>
      <vt:lpstr>Phần 2 - Dữ liệu</vt:lpstr>
      <vt:lpstr>Phần 2 - Dữ liệu</vt:lpstr>
      <vt:lpstr>Phần 2 - Dữ liệu</vt:lpstr>
      <vt:lpstr>Phần 2 - Dữ liệu</vt:lpstr>
      <vt:lpstr>Phần 3 - Kế hoạch phân tích dữ liệu</vt:lpstr>
      <vt:lpstr>Phần 3 - Kế hoạch phân tích dữ liệu</vt:lpstr>
      <vt:lpstr>Phần 3 - Kế hoạch phân tích dữ liệu</vt:lpstr>
      <vt:lpstr> Kế hoạch tuần tiếp theo</vt:lpstr>
      <vt:lpstr>Phân công công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:Weather forecast based on daily weather observations from multiple Australian weather stations</dc:title>
  <dc:creator>Nhật Hoàng</dc:creator>
  <cp:lastModifiedBy>Nhật Hoàng</cp:lastModifiedBy>
  <cp:revision>54</cp:revision>
  <dcterms:created xsi:type="dcterms:W3CDTF">2022-04-11T15:10:41Z</dcterms:created>
  <dcterms:modified xsi:type="dcterms:W3CDTF">2022-05-17T14:29:51Z</dcterms:modified>
</cp:coreProperties>
</file>