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1" r:id="rId2"/>
    <p:sldId id="271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49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6D306-93AA-493F-8B2F-F4D730BFF0A0}" type="datetimeFigureOut">
              <a:rPr lang="es-PE" smtClean="0"/>
              <a:t>7/12/2021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3B07A-57EB-4EFD-B057-7C60548889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4811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6280-8B96-40AB-8831-0D2EFA4019D2}" type="datetimeFigureOut">
              <a:rPr lang="es-PE" smtClean="0"/>
              <a:t>7/12/2021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F967-5C34-42F8-B545-83B3D25E68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471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6280-8B96-40AB-8831-0D2EFA4019D2}" type="datetimeFigureOut">
              <a:rPr lang="es-PE" smtClean="0"/>
              <a:t>7/12/2021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F967-5C34-42F8-B545-83B3D25E68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858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6280-8B96-40AB-8831-0D2EFA4019D2}" type="datetimeFigureOut">
              <a:rPr lang="es-PE" smtClean="0"/>
              <a:t>7/12/2021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F967-5C34-42F8-B545-83B3D25E68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323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superiores redondeadas 63">
            <a:extLst>
              <a:ext uri="{FF2B5EF4-FFF2-40B4-BE49-F238E27FC236}">
                <a16:creationId xmlns:a16="http://schemas.microsoft.com/office/drawing/2014/main" id="{2FAB82A2-129B-4133-A5D4-B8DB948D1927}"/>
              </a:ext>
            </a:extLst>
          </p:cNvPr>
          <p:cNvSpPr/>
          <p:nvPr userDrawn="1"/>
        </p:nvSpPr>
        <p:spPr>
          <a:xfrm rot="10800000">
            <a:off x="355598" y="0"/>
            <a:ext cx="9692398" cy="640080"/>
          </a:xfrm>
          <a:prstGeom prst="round2Same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6474" y="101600"/>
            <a:ext cx="9402618" cy="41563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60582"/>
            <a:ext cx="10515600" cy="52163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6280-8B96-40AB-8831-0D2EFA4019D2}" type="datetimeFigureOut">
              <a:rPr lang="es-PE" smtClean="0"/>
              <a:t>7/12/2021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F967-5C34-42F8-B545-83B3D25E689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40780B4-D062-4381-887F-8F6D72D425D6}"/>
              </a:ext>
            </a:extLst>
          </p:cNvPr>
          <p:cNvSpPr/>
          <p:nvPr userDrawn="1"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3F058A-1B04-498B-865C-A8F0838B4FC2}"/>
              </a:ext>
            </a:extLst>
          </p:cNvPr>
          <p:cNvSpPr/>
          <p:nvPr userDrawn="1"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7154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6280-8B96-40AB-8831-0D2EFA4019D2}" type="datetimeFigureOut">
              <a:rPr lang="es-PE" smtClean="0"/>
              <a:t>7/12/2021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F967-5C34-42F8-B545-83B3D25E68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379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6280-8B96-40AB-8831-0D2EFA4019D2}" type="datetimeFigureOut">
              <a:rPr lang="es-PE" smtClean="0"/>
              <a:t>7/12/2021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F967-5C34-42F8-B545-83B3D25E68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733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6280-8B96-40AB-8831-0D2EFA4019D2}" type="datetimeFigureOut">
              <a:rPr lang="es-PE" smtClean="0"/>
              <a:t>7/12/2021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F967-5C34-42F8-B545-83B3D25E68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871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6280-8B96-40AB-8831-0D2EFA4019D2}" type="datetimeFigureOut">
              <a:rPr lang="es-PE" smtClean="0"/>
              <a:t>7/12/2021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F967-5C34-42F8-B545-83B3D25E68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812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6280-8B96-40AB-8831-0D2EFA4019D2}" type="datetimeFigureOut">
              <a:rPr lang="es-PE" smtClean="0"/>
              <a:t>7/12/2021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F967-5C34-42F8-B545-83B3D25E68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934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6280-8B96-40AB-8831-0D2EFA4019D2}" type="datetimeFigureOut">
              <a:rPr lang="es-PE" smtClean="0"/>
              <a:t>7/12/2021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F967-5C34-42F8-B545-83B3D25E68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254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6280-8B96-40AB-8831-0D2EFA4019D2}" type="datetimeFigureOut">
              <a:rPr lang="es-PE" smtClean="0"/>
              <a:t>7/12/2021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F967-5C34-42F8-B545-83B3D25E68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217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6280-8B96-40AB-8831-0D2EFA4019D2}" type="datetimeFigureOut">
              <a:rPr lang="es-PE" smtClean="0"/>
              <a:t>7/12/2021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DF967-5C34-42F8-B545-83B3D25E68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709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Backlog</a:t>
            </a:r>
            <a:r>
              <a:rPr lang="es-ES" b="1" dirty="0"/>
              <a:t> de Iniciativas de Data y Analítica Avanzada</a:t>
            </a:r>
            <a:endParaRPr lang="es-PE" b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20163"/>
              </p:ext>
            </p:extLst>
          </p:nvPr>
        </p:nvGraphicFramePr>
        <p:xfrm>
          <a:off x="348344" y="1250889"/>
          <a:ext cx="11512732" cy="4714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7577">
                  <a:extLst>
                    <a:ext uri="{9D8B030D-6E8A-4147-A177-3AD203B41FA5}">
                      <a16:colId xmlns:a16="http://schemas.microsoft.com/office/drawing/2014/main" val="2480122878"/>
                    </a:ext>
                  </a:extLst>
                </a:gridCol>
                <a:gridCol w="3837577">
                  <a:extLst>
                    <a:ext uri="{9D8B030D-6E8A-4147-A177-3AD203B41FA5}">
                      <a16:colId xmlns:a16="http://schemas.microsoft.com/office/drawing/2014/main" val="4145820449"/>
                    </a:ext>
                  </a:extLst>
                </a:gridCol>
                <a:gridCol w="2391953">
                  <a:extLst>
                    <a:ext uri="{9D8B030D-6E8A-4147-A177-3AD203B41FA5}">
                      <a16:colId xmlns:a16="http://schemas.microsoft.com/office/drawing/2014/main" val="1894939887"/>
                    </a:ext>
                  </a:extLst>
                </a:gridCol>
                <a:gridCol w="1445625">
                  <a:extLst>
                    <a:ext uri="{9D8B030D-6E8A-4147-A177-3AD203B41FA5}">
                      <a16:colId xmlns:a16="http://schemas.microsoft.com/office/drawing/2014/main" val="2000823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Iniciativa</a:t>
                      </a:r>
                      <a:endParaRPr lang="es-P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Necesidad</a:t>
                      </a:r>
                      <a:endParaRPr lang="es-P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Indicadores</a:t>
                      </a:r>
                      <a:endParaRPr lang="es-P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874049"/>
                  </a:ext>
                </a:extLst>
              </a:tr>
              <a:tr h="1826865">
                <a:tc>
                  <a:txBody>
                    <a:bodyPr/>
                    <a:lstStyle/>
                    <a:p>
                      <a:r>
                        <a:rPr lang="es-ES" dirty="0"/>
                        <a:t>3. Text </a:t>
                      </a:r>
                      <a:r>
                        <a:rPr lang="es-ES" dirty="0" err="1"/>
                        <a:t>Analytics</a:t>
                      </a:r>
                      <a:r>
                        <a:rPr lang="es-ES" dirty="0"/>
                        <a:t> a formularios de reclamos para identificar tipologías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​Identificación de palabras claves para la clasificación de los reclamos y  requerimientos con la finalidad de clasificarlos (el proceso se hace de forma manual)</a:t>
                      </a:r>
                      <a:endParaRPr lang="es-P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ES" dirty="0"/>
                        <a:t>Alineamiento estratégico: 34/100 </a:t>
                      </a:r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8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Equipo</a:t>
                      </a:r>
                      <a:r>
                        <a:rPr lang="es-ES" b="1" baseline="0" dirty="0">
                          <a:solidFill>
                            <a:schemeClr val="bg1"/>
                          </a:solidFill>
                        </a:rPr>
                        <a:t> de Trabajo</a:t>
                      </a:r>
                      <a:endParaRPr lang="es-P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Información</a:t>
                      </a:r>
                      <a:r>
                        <a:rPr lang="es-ES" b="1" baseline="0" dirty="0">
                          <a:solidFill>
                            <a:schemeClr val="bg1"/>
                          </a:solidFill>
                        </a:rPr>
                        <a:t> requerida</a:t>
                      </a:r>
                      <a:endParaRPr lang="es-P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Tiempo</a:t>
                      </a:r>
                      <a:r>
                        <a:rPr lang="es-ES" b="1" baseline="0" dirty="0">
                          <a:solidFill>
                            <a:schemeClr val="bg1"/>
                          </a:solidFill>
                        </a:rPr>
                        <a:t> involucrado</a:t>
                      </a:r>
                      <a:endParaRPr lang="es-P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 </a:t>
                      </a:r>
                      <a:r>
                        <a:rPr lang="es-ES" dirty="0" err="1"/>
                        <a:t>sem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971343"/>
                  </a:ext>
                </a:extLst>
              </a:tr>
              <a:tr h="536484">
                <a:tc>
                  <a:txBody>
                    <a:bodyPr/>
                    <a:lstStyle/>
                    <a:p>
                      <a:r>
                        <a:rPr lang="es-ES" dirty="0" err="1"/>
                        <a:t>Stakeholders</a:t>
                      </a:r>
                      <a:endParaRPr lang="es-PE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s-ES" dirty="0"/>
                        <a:t>1. Base de reclamos</a:t>
                      </a:r>
                    </a:p>
                    <a:p>
                      <a:r>
                        <a:rPr lang="es-ES" dirty="0"/>
                        <a:t>2. Indicadores de producto por canal/servicio (personal, horarios, programación, etc.)</a:t>
                      </a:r>
                    </a:p>
                    <a:p>
                      <a:r>
                        <a:rPr lang="es-ES" dirty="0"/>
                        <a:t>3. Generar diccionario de palabras clave; para </a:t>
                      </a:r>
                      <a:r>
                        <a:rPr lang="es-ES" dirty="0" err="1"/>
                        <a:t>deep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learning</a:t>
                      </a:r>
                      <a:r>
                        <a:rPr lang="es-ES" dirty="0"/>
                        <a:t>, corpus en español etiquetado</a:t>
                      </a:r>
                      <a:endParaRPr lang="es-PE" dirty="0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r>
                        <a:rPr lang="es-ES" dirty="0"/>
                        <a:t>1. Conocimiento del negocio (2 semanas)</a:t>
                      </a:r>
                    </a:p>
                    <a:p>
                      <a:r>
                        <a:rPr lang="es-ES" dirty="0"/>
                        <a:t>2. Análisis exploratorio y preparación de los datos (7 semanas)</a:t>
                      </a:r>
                    </a:p>
                    <a:p>
                      <a:r>
                        <a:rPr lang="es-ES" dirty="0"/>
                        <a:t>3. Modelamiento (3 semanas)</a:t>
                      </a:r>
                    </a:p>
                    <a:p>
                      <a:r>
                        <a:rPr lang="es-ES" dirty="0"/>
                        <a:t>4. Pase a producción (4 semanas)</a:t>
                      </a:r>
                      <a:endParaRPr lang="es-PE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86169"/>
                  </a:ext>
                </a:extLst>
              </a:tr>
              <a:tr h="536485">
                <a:tc>
                  <a:txBody>
                    <a:bodyPr/>
                    <a:lstStyle/>
                    <a:p>
                      <a:r>
                        <a:rPr lang="es-ES" dirty="0"/>
                        <a:t>Jorge Olivera</a:t>
                      </a:r>
                      <a:endParaRPr lang="es-PE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361732"/>
                  </a:ext>
                </a:extLst>
              </a:tr>
              <a:tr h="536485">
                <a:tc>
                  <a:txBody>
                    <a:bodyPr/>
                    <a:lstStyle/>
                    <a:p>
                      <a:r>
                        <a:rPr lang="es-ES" dirty="0"/>
                        <a:t>Equipo usuario</a:t>
                      </a:r>
                      <a:endParaRPr lang="es-PE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28691"/>
                  </a:ext>
                </a:extLst>
              </a:tr>
              <a:tr h="536484">
                <a:tc>
                  <a:txBody>
                    <a:bodyPr/>
                    <a:lstStyle/>
                    <a:p>
                      <a:r>
                        <a:rPr lang="es-ES" dirty="0"/>
                        <a:t>Atención Centralizada de Reclamos</a:t>
                      </a:r>
                      <a:endParaRPr lang="es-PE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79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90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Backlog</a:t>
            </a:r>
            <a:r>
              <a:rPr lang="es-ES" b="1" dirty="0"/>
              <a:t> de Iniciativas de Data y Analítica Avanzada</a:t>
            </a:r>
            <a:endParaRPr lang="es-PE" b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033515"/>
              </p:ext>
            </p:extLst>
          </p:nvPr>
        </p:nvGraphicFramePr>
        <p:xfrm>
          <a:off x="348344" y="1250889"/>
          <a:ext cx="11512732" cy="5128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7577">
                  <a:extLst>
                    <a:ext uri="{9D8B030D-6E8A-4147-A177-3AD203B41FA5}">
                      <a16:colId xmlns:a16="http://schemas.microsoft.com/office/drawing/2014/main" val="2480122878"/>
                    </a:ext>
                  </a:extLst>
                </a:gridCol>
                <a:gridCol w="3837577">
                  <a:extLst>
                    <a:ext uri="{9D8B030D-6E8A-4147-A177-3AD203B41FA5}">
                      <a16:colId xmlns:a16="http://schemas.microsoft.com/office/drawing/2014/main" val="4145820449"/>
                    </a:ext>
                  </a:extLst>
                </a:gridCol>
                <a:gridCol w="2391953">
                  <a:extLst>
                    <a:ext uri="{9D8B030D-6E8A-4147-A177-3AD203B41FA5}">
                      <a16:colId xmlns:a16="http://schemas.microsoft.com/office/drawing/2014/main" val="1894939887"/>
                    </a:ext>
                  </a:extLst>
                </a:gridCol>
                <a:gridCol w="1445625">
                  <a:extLst>
                    <a:ext uri="{9D8B030D-6E8A-4147-A177-3AD203B41FA5}">
                      <a16:colId xmlns:a16="http://schemas.microsoft.com/office/drawing/2014/main" val="2000823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Iniciativa</a:t>
                      </a:r>
                      <a:endParaRPr lang="es-P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Necesidad</a:t>
                      </a:r>
                      <a:endParaRPr lang="es-P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Indicadores</a:t>
                      </a:r>
                      <a:endParaRPr lang="es-P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874049"/>
                  </a:ext>
                </a:extLst>
              </a:tr>
              <a:tr h="1826865">
                <a:tc>
                  <a:txBody>
                    <a:bodyPr/>
                    <a:lstStyle/>
                    <a:p>
                      <a:r>
                        <a:rPr lang="es-ES" dirty="0"/>
                        <a:t>15. </a:t>
                      </a:r>
                      <a:r>
                        <a:rPr lang="es-ES" dirty="0" err="1"/>
                        <a:t>Chatbot</a:t>
                      </a:r>
                      <a:r>
                        <a:rPr lang="es-ES" dirty="0"/>
                        <a:t> de respuesta a los usuarios para reclamos / requerimientos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Chatbot</a:t>
                      </a:r>
                      <a:r>
                        <a:rPr lang="es-ES" dirty="0"/>
                        <a:t> asistente para la atención previa a la presentación de reclamos o requerimientos para disuadir, canalizar o iniciar el proceso ​con una guía básica.​</a:t>
                      </a:r>
                    </a:p>
                    <a:p>
                      <a:r>
                        <a:rPr lang="es-ES" dirty="0"/>
                        <a:t>Dependencia con CRM</a:t>
                      </a:r>
                      <a:endParaRPr lang="es-P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Alineamiento estratégico: 47/100</a:t>
                      </a:r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8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Equipo</a:t>
                      </a:r>
                      <a:r>
                        <a:rPr lang="es-ES" b="1" baseline="0" dirty="0">
                          <a:solidFill>
                            <a:schemeClr val="bg1"/>
                          </a:solidFill>
                        </a:rPr>
                        <a:t> de Trabajo</a:t>
                      </a:r>
                      <a:endParaRPr lang="es-P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Información</a:t>
                      </a:r>
                      <a:r>
                        <a:rPr lang="es-ES" b="1" baseline="0" dirty="0">
                          <a:solidFill>
                            <a:schemeClr val="bg1"/>
                          </a:solidFill>
                        </a:rPr>
                        <a:t> requerida</a:t>
                      </a:r>
                      <a:endParaRPr lang="es-P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Tiempo</a:t>
                      </a:r>
                      <a:r>
                        <a:rPr lang="es-ES" b="1" baseline="0" dirty="0">
                          <a:solidFill>
                            <a:schemeClr val="bg1"/>
                          </a:solidFill>
                        </a:rPr>
                        <a:t> involucrado</a:t>
                      </a:r>
                      <a:endParaRPr lang="es-P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21 </a:t>
                      </a:r>
                      <a:r>
                        <a:rPr lang="es-ES" dirty="0" err="1"/>
                        <a:t>sem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971343"/>
                  </a:ext>
                </a:extLst>
              </a:tr>
              <a:tr h="536484">
                <a:tc>
                  <a:txBody>
                    <a:bodyPr/>
                    <a:lstStyle/>
                    <a:p>
                      <a:r>
                        <a:rPr lang="es-ES"/>
                        <a:t>Stakeholders</a:t>
                      </a:r>
                      <a:endParaRPr lang="es-PE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s-ES" dirty="0"/>
                        <a:t>1. Base de reclamos</a:t>
                      </a:r>
                    </a:p>
                    <a:p>
                      <a:r>
                        <a:rPr lang="es-ES" dirty="0"/>
                        <a:t>2. Indicadores de producto por canal/servicio (personal, horarios, programación, etc.)</a:t>
                      </a:r>
                    </a:p>
                    <a:p>
                      <a:r>
                        <a:rPr lang="es-ES" dirty="0"/>
                        <a:t>3. Corpus en español etiquetado, historial de conversaciones (probablemente </a:t>
                      </a:r>
                      <a:r>
                        <a:rPr lang="es-ES" dirty="0" err="1"/>
                        <a:t>speech</a:t>
                      </a:r>
                      <a:r>
                        <a:rPr lang="es-ES" dirty="0"/>
                        <a:t> to </a:t>
                      </a:r>
                      <a:r>
                        <a:rPr lang="es-ES" dirty="0" err="1"/>
                        <a:t>text</a:t>
                      </a:r>
                      <a:r>
                        <a:rPr lang="es-ES" dirty="0"/>
                        <a:t> de las llamadas de clientes a las líneas de atención al cliente del banco)</a:t>
                      </a:r>
                      <a:endParaRPr lang="es-PE" dirty="0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r>
                        <a:rPr lang="es-ES" dirty="0"/>
                        <a:t>1. Conocimiento del negocio (4 semanas)</a:t>
                      </a:r>
                    </a:p>
                    <a:p>
                      <a:r>
                        <a:rPr lang="es-ES" dirty="0"/>
                        <a:t>2. Análisis exploratorio y preparación de los datos (10 semanas)</a:t>
                      </a:r>
                    </a:p>
                    <a:p>
                      <a:r>
                        <a:rPr lang="es-ES" dirty="0"/>
                        <a:t>3. Modelamiento (3 semanas)</a:t>
                      </a:r>
                    </a:p>
                    <a:p>
                      <a:r>
                        <a:rPr lang="es-ES" dirty="0"/>
                        <a:t>4. Pase a producción (4 semanas)</a:t>
                      </a:r>
                      <a:endParaRPr lang="es-PE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86169"/>
                  </a:ext>
                </a:extLst>
              </a:tr>
              <a:tr h="536485">
                <a:tc>
                  <a:txBody>
                    <a:bodyPr/>
                    <a:lstStyle/>
                    <a:p>
                      <a:r>
                        <a:rPr lang="es-ES" dirty="0"/>
                        <a:t>Jorge Olivera</a:t>
                      </a:r>
                      <a:endParaRPr lang="es-PE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361732"/>
                  </a:ext>
                </a:extLst>
              </a:tr>
              <a:tr h="536485">
                <a:tc>
                  <a:txBody>
                    <a:bodyPr/>
                    <a:lstStyle/>
                    <a:p>
                      <a:r>
                        <a:rPr lang="es-ES" dirty="0"/>
                        <a:t>Equipo usuario</a:t>
                      </a:r>
                      <a:endParaRPr lang="es-PE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28691"/>
                  </a:ext>
                </a:extLst>
              </a:tr>
              <a:tr h="536484">
                <a:tc>
                  <a:txBody>
                    <a:bodyPr/>
                    <a:lstStyle/>
                    <a:p>
                      <a:r>
                        <a:rPr lang="es-ES" dirty="0"/>
                        <a:t>Atención Centralizada de Reclamos</a:t>
                      </a:r>
                      <a:endParaRPr lang="es-PE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79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88271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276</Words>
  <Application>Microsoft Office PowerPoint</Application>
  <PresentationFormat>Panorámica</PresentationFormat>
  <Paragraphs>45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1_Tema de Office</vt:lpstr>
      <vt:lpstr>Backlog de Iniciativas de Data y Analítica Avanzada</vt:lpstr>
      <vt:lpstr>Backlog de Iniciativas de Data y Analítica Avanzada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Iniciativas por Priorizar Data y Analítica Avanzada</dc:title>
  <dc:creator>DANIEL AYVAR MARQUEZ</dc:creator>
  <cp:lastModifiedBy>Mirella Elisbeht Concha Urquizo</cp:lastModifiedBy>
  <cp:revision>18</cp:revision>
  <dcterms:created xsi:type="dcterms:W3CDTF">2021-10-12T21:41:11Z</dcterms:created>
  <dcterms:modified xsi:type="dcterms:W3CDTF">2021-12-07T18:15:03Z</dcterms:modified>
</cp:coreProperties>
</file>