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85" r:id="rId9"/>
    <p:sldId id="387" r:id="rId10"/>
    <p:sldId id="386" r:id="rId11"/>
    <p:sldId id="388" r:id="rId12"/>
    <p:sldId id="389" r:id="rId13"/>
    <p:sldId id="390" r:id="rId14"/>
    <p:sldId id="393" r:id="rId15"/>
    <p:sldId id="394" r:id="rId16"/>
    <p:sldId id="395" r:id="rId17"/>
    <p:sldId id="384" r:id="rId18"/>
    <p:sldId id="377" r:id="rId19"/>
    <p:sldId id="3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71608" y="6093017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servicios, y se comparara con la bolsa de palabras generada.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03085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Bolsas de palabras para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LDA tomando como corpus “Atención del usuario”, donde se pudieron generar 4 (Tópicos) bolsas de palabra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99C8EC-E6F9-4A6B-A599-B4CEB02B5AEC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CA30781-67CE-47BA-B924-CB2F82302D11}"/>
              </a:ext>
            </a:extLst>
          </p:cNvPr>
          <p:cNvSpPr txBox="1"/>
          <p:nvPr/>
        </p:nvSpPr>
        <p:spPr>
          <a:xfrm>
            <a:off x="699043" y="2078858"/>
            <a:ext cx="51239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Cada tópico contiene palabras de las descripciones de reclamos mas frecuentes y un peso, con el que forma una ecuación para medir la probabilidad de similitud de un texto.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471E8434-25FE-4AF5-A8A4-8C34D02A5BC4}"/>
              </a:ext>
            </a:extLst>
          </p:cNvPr>
          <p:cNvSpPr txBox="1"/>
          <p:nvPr/>
        </p:nvSpPr>
        <p:spPr>
          <a:xfrm>
            <a:off x="1667960" y="1709631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Tópicos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Google Shape;111;p2">
            <a:extLst>
              <a:ext uri="{FF2B5EF4-FFF2-40B4-BE49-F238E27FC236}">
                <a16:creationId xmlns:a16="http://schemas.microsoft.com/office/drawing/2014/main" id="{CFB1CFB1-4573-496A-8E39-53AFDF4E9233}"/>
              </a:ext>
            </a:extLst>
          </p:cNvPr>
          <p:cNvSpPr txBox="1"/>
          <p:nvPr/>
        </p:nvSpPr>
        <p:spPr>
          <a:xfrm>
            <a:off x="971607" y="6202074"/>
            <a:ext cx="1108450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Con esto generamos grupos de palabra que funcionarían bien para “Atención del usuario” – MVP, esto puede ser mejorado con una fuente de datos con menor errores y funciones de limpieza mas elaborados.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Google Shape;111;p2">
            <a:extLst>
              <a:ext uri="{FF2B5EF4-FFF2-40B4-BE49-F238E27FC236}">
                <a16:creationId xmlns:a16="http://schemas.microsoft.com/office/drawing/2014/main" id="{68ACE9AB-A5EC-4A16-8641-13BEDD5770E8}"/>
              </a:ext>
            </a:extLst>
          </p:cNvPr>
          <p:cNvSpPr txBox="1"/>
          <p:nvPr/>
        </p:nvSpPr>
        <p:spPr>
          <a:xfrm>
            <a:off x="7527977" y="1651595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  <a:r>
              <a:rPr lang="es-PE" altLang="es-P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 4</a:t>
            </a:r>
            <a:endParaRPr kumimoji="0" lang="es-PE" altLang="es-PE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73E00B-BEA5-483F-AADD-1FD0D2E41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-1" r="29122" b="38899"/>
          <a:stretch/>
        </p:blipFill>
        <p:spPr>
          <a:xfrm>
            <a:off x="6616733" y="2300053"/>
            <a:ext cx="5008644" cy="2666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9E3D736-C75E-4EDE-9010-66ABC0EFAA23}"/>
              </a:ext>
            </a:extLst>
          </p:cNvPr>
          <p:cNvSpPr txBox="1"/>
          <p:nvPr/>
        </p:nvSpPr>
        <p:spPr>
          <a:xfrm>
            <a:off x="7449374" y="5135316"/>
            <a:ext cx="196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Bolsa de palabra del tópico 4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8905DF4-9441-41CE-9AD8-12245A68FEA4}"/>
              </a:ext>
            </a:extLst>
          </p:cNvPr>
          <p:cNvCxnSpPr>
            <a:cxnSpLocks/>
          </p:cNvCxnSpPr>
          <p:nvPr/>
        </p:nvCxnSpPr>
        <p:spPr>
          <a:xfrm flipV="1">
            <a:off x="8816830" y="3795621"/>
            <a:ext cx="1065401" cy="1275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79F5D43-9288-4BB8-AF51-281F58D97234}"/>
              </a:ext>
            </a:extLst>
          </p:cNvPr>
          <p:cNvSpPr txBox="1"/>
          <p:nvPr/>
        </p:nvSpPr>
        <p:spPr>
          <a:xfrm>
            <a:off x="954829" y="360850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766AD5-AE8E-4AF2-B17B-07E3C147060D}"/>
              </a:ext>
            </a:extLst>
          </p:cNvPr>
          <p:cNvSpPr txBox="1"/>
          <p:nvPr/>
        </p:nvSpPr>
        <p:spPr>
          <a:xfrm>
            <a:off x="960262" y="4073249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E6319E-3E56-4994-8A84-213CC0AED736}"/>
              </a:ext>
            </a:extLst>
          </p:cNvPr>
          <p:cNvSpPr txBox="1"/>
          <p:nvPr/>
        </p:nvSpPr>
        <p:spPr>
          <a:xfrm>
            <a:off x="963217" y="453536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93B6EA-37D6-4471-A137-F3BEF27F9AAB}"/>
              </a:ext>
            </a:extLst>
          </p:cNvPr>
          <p:cNvSpPr txBox="1"/>
          <p:nvPr/>
        </p:nvSpPr>
        <p:spPr>
          <a:xfrm>
            <a:off x="968650" y="500276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E5E3E9-E09F-4490-BC0F-D8053EFE8E68}"/>
              </a:ext>
            </a:extLst>
          </p:cNvPr>
          <p:cNvSpPr txBox="1"/>
          <p:nvPr/>
        </p:nvSpPr>
        <p:spPr>
          <a:xfrm>
            <a:off x="1196791" y="3482154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0.044*"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hacer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+ 0.031*"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persona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9F447C-190B-4421-859B-CC3CC4E7F3F6}"/>
              </a:ext>
            </a:extLst>
          </p:cNvPr>
          <p:cNvSpPr txBox="1"/>
          <p:nvPr/>
        </p:nvSpPr>
        <p:spPr>
          <a:xfrm>
            <a:off x="1196791" y="3955495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decir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+ 0.027*"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cliente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62280A-3E6E-4B90-96B1-1A3EE064C7E9}"/>
              </a:ext>
            </a:extLst>
          </p:cNvPr>
          <p:cNvSpPr txBox="1"/>
          <p:nvPr/>
        </p:nvSpPr>
        <p:spPr>
          <a:xfrm>
            <a:off x="1208135" y="4412058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pago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+ 0.029*"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tarjeta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FEDFCF-4A4E-4882-8BD4-3AF7FC179A43}"/>
              </a:ext>
            </a:extLst>
          </p:cNvPr>
          <p:cNvSpPr txBox="1"/>
          <p:nvPr/>
        </p:nvSpPr>
        <p:spPr>
          <a:xfrm>
            <a:off x="1208135" y="4878341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0.023*"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+ 0.015*"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día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+…</a:t>
            </a:r>
            <a:endParaRPr kumimoji="0" lang="es-MX" altLang="es-PE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Verificando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verificar si nuestro modelo funciona correctamente, tomamos una muestra de muestra de 1000 reclamos tipo atención al usuario y 1000 reclamos de otros tipos (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lo introdujimos al modelo para medir la probabilidad de similitud con alguno de los tópicos generados.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Probaremos algunos métodos mas para medir la similitud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conteo de palabras top) y elegiremos aquella donde la prueba KDE esta mejor distribuida.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04515" y="2925490"/>
            <a:ext cx="490634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Al graficar las distribuciones de los resultados de ambos </a:t>
            </a:r>
            <a:r>
              <a:rPr lang="es-PE" altLang="es-PE" b="1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y compararlos (KDE), el modelo siempre da una calificación mas alta a atención al usuario, y esto es lo esperado,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Este experimento fue repetido para: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el escenario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PE" dirty="0">
                <a:latin typeface="Calibri" panose="020F0502020204030204" pitchFamily="34" charset="0"/>
                <a:cs typeface="Calibri" panose="020F0502020204030204" pitchFamily="34" charset="0"/>
              </a:rPr>
              <a:t>los mejores casos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CE30B-FE1C-4CBE-89CD-D2E05CA9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2043934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FF9ABFF-4FC1-460B-AA43-6F8AAC6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4205076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370D7F95-846D-45CD-8DBC-5032C1F577C6}"/>
              </a:ext>
            </a:extLst>
          </p:cNvPr>
          <p:cNvSpPr txBox="1"/>
          <p:nvPr/>
        </p:nvSpPr>
        <p:spPr>
          <a:xfrm>
            <a:off x="2053853" y="2376064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KDE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BD3F8C-BA50-41C4-8E12-61961F472F72}"/>
              </a:ext>
            </a:extLst>
          </p:cNvPr>
          <p:cNvSpPr txBox="1"/>
          <p:nvPr/>
        </p:nvSpPr>
        <p:spPr>
          <a:xfrm>
            <a:off x="7189182" y="273837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A37AE3-E6EB-4647-A737-64DBB341E37D}"/>
              </a:ext>
            </a:extLst>
          </p:cNvPr>
          <p:cNvSpPr txBox="1"/>
          <p:nvPr/>
        </p:nvSpPr>
        <p:spPr>
          <a:xfrm>
            <a:off x="7194615" y="492286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Importante: LIMITACIONES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abarcar un 100 % de los reclamos, es necesario que el BN tenga los recursos de sus áreas disponibles para otras áreas, por ejemplo, hay reclamos cuya respuesta depende de otros servicio y/o áreas, y no es posible dar una repuesta sin una previa aprobación o verificación (Transacción no reconocida).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limita el universo de datos con el que podemos trabajar y solo podemos contestar reclamos cuya respuesta no depende de otras área o servicios financieros.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este grupo de reclamos que podemos contestar desde nuestra área, iniciaremos con el MVP, eventualmente este modelo ira adquiriendo mas robustez e incluso se puede incorporar api que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disponibilicen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áreas implicadas para poder contestar el reclamo.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 mejor importante que debe ser realizada en la forma en que se recopila la importación, si es por la web estandarizar los reclamos con posibles plantilla, y si es por otro medios estandarizar el diccionario usado por los que digitan los reclamos, además es indispensable que el texto este ortográficamente correcto y si es posibles utilizar marcadores en nombres, códigos, u otros caracteres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selecionados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LIMITACIONES Y POSIBLES MEJORAS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1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41834" y="884057"/>
            <a:ext cx="107658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qué tomamos atención al usuario como primer caso de estudio para nuestro MVP, usa la aplicación mas básica (1) y no depende de otros servicios (2), además es el segundo reclamo en tipo de reclamos en cuanto a representatividad (3).</a:t>
            </a: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223959" y="6475507"/>
            <a:ext cx="577583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Incluir el uso de las aplicación (2), nos sirve para extendernos a mas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1B5DC6-7884-4239-842A-E1977508A541}"/>
              </a:ext>
            </a:extLst>
          </p:cNvPr>
          <p:cNvSpPr txBox="1"/>
          <p:nvPr/>
        </p:nvSpPr>
        <p:spPr>
          <a:xfrm>
            <a:off x="1861068" y="1691765"/>
            <a:ext cx="2862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b="1" dirty="0"/>
              <a:t>ATENCIÓN DEL RECLAMO Y/O REQUERIMIENTO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A1F099-334C-4905-984A-579B65985B9E}"/>
              </a:ext>
            </a:extLst>
          </p:cNvPr>
          <p:cNvSpPr txBox="1"/>
          <p:nvPr/>
        </p:nvSpPr>
        <p:spPr>
          <a:xfrm>
            <a:off x="6325558" y="1828089"/>
            <a:ext cx="5448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 </a:t>
            </a:r>
            <a:r>
              <a:rPr lang="es-PE" altLang="es-PE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endParaRPr lang="es-PE" altLang="es-PE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del estado de cuenta del cliente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de 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plicativos y reportes en el HOST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de </a:t>
            </a:r>
            <a:r>
              <a:rPr lang="es-MX" altLang="es-PE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TRXs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retenidas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Web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plus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81608B-6E3F-4031-8C4E-486210232252}"/>
              </a:ext>
            </a:extLst>
          </p:cNvPr>
          <p:cNvSpPr txBox="1"/>
          <p:nvPr/>
        </p:nvSpPr>
        <p:spPr>
          <a:xfrm>
            <a:off x="1154622" y="2409472"/>
            <a:ext cx="434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el sistema</a:t>
            </a:r>
            <a:r>
              <a:rPr lang="es-MX" dirty="0"/>
              <a:t> AISR (Libro de Reclamaciones Virtual)  y es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reportado a la Subgerencia de Atención Centralizada de reclamos.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0DA6B8-AA24-4F48-95DC-4FF5BF5AF7B3}"/>
              </a:ext>
            </a:extLst>
          </p:cNvPr>
          <p:cNvSpPr txBox="1"/>
          <p:nvPr/>
        </p:nvSpPr>
        <p:spPr>
          <a:xfrm>
            <a:off x="6223959" y="1456251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Aplicaciones y servicios para resolver reclamos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52D3A7-089B-455E-88E5-609B47B48AFB}"/>
              </a:ext>
            </a:extLst>
          </p:cNvPr>
          <p:cNvSpPr txBox="1"/>
          <p:nvPr/>
        </p:nvSpPr>
        <p:spPr>
          <a:xfrm>
            <a:off x="5947974" y="2276775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EEEF1D-BA54-4766-8B33-F0DEEA4F9469}"/>
              </a:ext>
            </a:extLst>
          </p:cNvPr>
          <p:cNvSpPr txBox="1"/>
          <p:nvPr/>
        </p:nvSpPr>
        <p:spPr>
          <a:xfrm>
            <a:off x="1524578" y="2076836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1C2559-55D4-4F3C-A974-9BE35C72B4C0}"/>
              </a:ext>
            </a:extLst>
          </p:cNvPr>
          <p:cNvSpPr txBox="1"/>
          <p:nvPr/>
        </p:nvSpPr>
        <p:spPr>
          <a:xfrm>
            <a:off x="945033" y="465319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58611A-DEA1-4B72-8353-00F6262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0" y="4271782"/>
            <a:ext cx="4229780" cy="15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F51B651-3B3B-4328-9AD7-8ECB7F88FE97}"/>
              </a:ext>
            </a:extLst>
          </p:cNvPr>
          <p:cNvSpPr txBox="1"/>
          <p:nvPr/>
        </p:nvSpPr>
        <p:spPr>
          <a:xfrm>
            <a:off x="3857688" y="5843404"/>
            <a:ext cx="13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0" i="0" dirty="0">
                <a:solidFill>
                  <a:srgbClr val="FF0000"/>
                </a:solidFill>
                <a:effectLst/>
                <a:latin typeface="Helvetica Neue"/>
              </a:rPr>
              <a:t>23.95%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F30F8A-FB7A-4E0E-9CD3-C27322090E71}"/>
              </a:ext>
            </a:extLst>
          </p:cNvPr>
          <p:cNvSpPr txBox="1"/>
          <p:nvPr/>
        </p:nvSpPr>
        <p:spPr>
          <a:xfrm>
            <a:off x="1980766" y="3631473"/>
            <a:ext cx="2983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/>
              <a:t>Top 3 - servicios por año (%)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E1611D-2D23-4C3A-973C-EDA9E343BAA3}"/>
              </a:ext>
            </a:extLst>
          </p:cNvPr>
          <p:cNvSpPr txBox="1"/>
          <p:nvPr/>
        </p:nvSpPr>
        <p:spPr>
          <a:xfrm>
            <a:off x="9577076" y="5549329"/>
            <a:ext cx="231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Helvetica Neue"/>
              </a:rPr>
              <a:t>Manual de procedimientos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7DC10E-8247-47E5-B175-297B15B3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" y="906680"/>
            <a:ext cx="6191250" cy="5715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CEDD2E-1C80-488E-A2F9-11F378804ED2}"/>
              </a:ext>
            </a:extLst>
          </p:cNvPr>
          <p:cNvSpPr txBox="1"/>
          <p:nvPr/>
        </p:nvSpPr>
        <p:spPr>
          <a:xfrm>
            <a:off x="6302337" y="1502022"/>
            <a:ext cx="528343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Visa, 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3411, Reporte Web, Visión plus, Accesos  </a:t>
            </a:r>
            <a:r>
              <a:rPr lang="es-MX" altLang="es-PE" sz="1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08CD9AD-64C3-4242-8DA1-7DB904BE8A1C}"/>
              </a:ext>
            </a:extLst>
          </p:cNvPr>
          <p:cNvSpPr txBox="1"/>
          <p:nvPr/>
        </p:nvSpPr>
        <p:spPr>
          <a:xfrm>
            <a:off x="6575856" y="919924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Aplicativos que influyen en la complejidad (**)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5775587" y="6303859"/>
            <a:ext cx="641805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Servicios no accesibles para nuestra solución.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(**) La complejidad se incrementa por el numero de aplicativos que involucra su solución.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51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 para indicar el Servicio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53091" y="6296363"/>
            <a:ext cx="641805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partir de estos modelos se están adaptado los modelos para empaquetarlos y poder ponerlos en un ambiente productivo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44C589B-25FA-4CCB-8A13-01E5659EE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0513"/>
              </p:ext>
            </p:extLst>
          </p:nvPr>
        </p:nvGraphicFramePr>
        <p:xfrm>
          <a:off x="910087" y="2232817"/>
          <a:ext cx="6538825" cy="1722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455">
                  <a:extLst>
                    <a:ext uri="{9D8B030D-6E8A-4147-A177-3AD203B41FA5}">
                      <a16:colId xmlns:a16="http://schemas.microsoft.com/office/drawing/2014/main" val="1782276837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2885780501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1369513759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812382924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2816005843"/>
                    </a:ext>
                  </a:extLst>
                </a:gridCol>
                <a:gridCol w="1042274">
                  <a:extLst>
                    <a:ext uri="{9D8B030D-6E8A-4147-A177-3AD203B41FA5}">
                      <a16:colId xmlns:a16="http://schemas.microsoft.com/office/drawing/2014/main" val="671324381"/>
                    </a:ext>
                  </a:extLst>
                </a:gridCol>
              </a:tblGrid>
              <a:tr h="3785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kumimoji="0" lang="es-PE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tópico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059591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0.047343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0.384974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0.365631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0.202052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331136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0.055009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0.646546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0.258522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0.039922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487845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vert="wordArtVert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kumimoji="0" lang="es-PE" sz="140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vert="wordArtVert" anchor="ctr"/>
                </a:tc>
                <a:extLst>
                  <a:ext uri="{0D108BD9-81ED-4DB2-BD59-A6C34878D82A}">
                    <a16:rowId xmlns:a16="http://schemas.microsoft.com/office/drawing/2014/main" val="3193227924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n-1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0.051496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0.3332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0.405048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0.210256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322274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kumimoji="0" lang="es-PE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reclamo 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0.056023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0.219478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0.639924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0.084576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s-PE" sz="1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394468"/>
                  </a:ext>
                </a:extLst>
              </a:tr>
            </a:tbl>
          </a:graphicData>
        </a:graphic>
      </p:graphicFrame>
      <p:pic>
        <p:nvPicPr>
          <p:cNvPr id="1026" name="Picture 2" descr="Máquinas de Vectores de Soporte (SVM) - IArtificial.net">
            <a:extLst>
              <a:ext uri="{FF2B5EF4-FFF2-40B4-BE49-F238E27FC236}">
                <a16:creationId xmlns:a16="http://schemas.microsoft.com/office/drawing/2014/main" id="{116D79F8-60CD-485B-A2CA-435E3880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17" y="435586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F375C5B-065C-49A9-ADD9-D04C8B8ECDAD}"/>
              </a:ext>
            </a:extLst>
          </p:cNvPr>
          <p:cNvSpPr txBox="1"/>
          <p:nvPr/>
        </p:nvSpPr>
        <p:spPr>
          <a:xfrm>
            <a:off x="843434" y="957732"/>
            <a:ext cx="10429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modelo LDA obtuvimos 4 tópicos, con esos resultados armamos un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2 mil elementos para entrenar un modelo SVM que nos indicara si un texto puede pertenecer a los tópicos de Atención al usuario.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657737-134F-40C4-AD04-DF544900FD78}"/>
              </a:ext>
            </a:extLst>
          </p:cNvPr>
          <p:cNvSpPr txBox="1"/>
          <p:nvPr/>
        </p:nvSpPr>
        <p:spPr>
          <a:xfrm>
            <a:off x="4407521" y="1660104"/>
            <a:ext cx="1915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b="1" i="0" dirty="0">
                <a:solidFill>
                  <a:srgbClr val="FF0000"/>
                </a:solidFill>
                <a:effectLst/>
                <a:latin typeface="Helvetica Neue"/>
              </a:rPr>
              <a:t>Servicio de atención al usuarios (1)</a:t>
            </a:r>
            <a:endParaRPr lang="es-PE" sz="1400" b="1" dirty="0">
              <a:solidFill>
                <a:srgbClr val="FF000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A86C051-5F95-4BAE-8A5D-FBC817B3280D}"/>
              </a:ext>
            </a:extLst>
          </p:cNvPr>
          <p:cNvCxnSpPr>
            <a:cxnSpLocks/>
          </p:cNvCxnSpPr>
          <p:nvPr/>
        </p:nvCxnSpPr>
        <p:spPr>
          <a:xfrm>
            <a:off x="6239371" y="2069416"/>
            <a:ext cx="428848" cy="672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3295EBC9-80F0-4C59-8967-B9624A37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830" y="4928560"/>
            <a:ext cx="255533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s-PE" altLang="es-P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Accuracy</a:t>
            </a:r>
            <a:r>
              <a:rPr lang="es-PE" altLang="es-P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: 0.895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s-PE" altLang="es-P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Precision</a:t>
            </a:r>
            <a:r>
              <a:rPr lang="es-PE" altLang="es-P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: 0.933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s-PE" altLang="es-P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Recall</a:t>
            </a:r>
            <a:r>
              <a:rPr lang="es-PE" altLang="es-P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: 0.861</a:t>
            </a:r>
          </a:p>
        </p:txBody>
      </p:sp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38CFCC3C-8947-416A-B591-D9F4B370C2D5}"/>
              </a:ext>
            </a:extLst>
          </p:cNvPr>
          <p:cNvSpPr txBox="1"/>
          <p:nvPr/>
        </p:nvSpPr>
        <p:spPr>
          <a:xfrm>
            <a:off x="5076656" y="4513907"/>
            <a:ext cx="23254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Resultados del MVP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32796C-D9D3-496B-989A-17DCDC7D0EEF}"/>
              </a:ext>
            </a:extLst>
          </p:cNvPr>
          <p:cNvSpPr txBox="1"/>
          <p:nvPr/>
        </p:nvSpPr>
        <p:spPr>
          <a:xfrm>
            <a:off x="4119942" y="1711240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5C0DB8-36FE-4B9E-BF85-9566B72E8D97}"/>
              </a:ext>
            </a:extLst>
          </p:cNvPr>
          <p:cNvSpPr txBox="1"/>
          <p:nvPr/>
        </p:nvSpPr>
        <p:spPr>
          <a:xfrm>
            <a:off x="1229303" y="466384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69AEA6-15B5-4C6D-B567-09D83F07434E}"/>
              </a:ext>
            </a:extLst>
          </p:cNvPr>
          <p:cNvSpPr txBox="1"/>
          <p:nvPr/>
        </p:nvSpPr>
        <p:spPr>
          <a:xfrm>
            <a:off x="4800100" y="506322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05A9442-A1C6-458D-B001-87720593D6F4}"/>
              </a:ext>
            </a:extLst>
          </p:cNvPr>
          <p:cNvSpPr txBox="1"/>
          <p:nvPr/>
        </p:nvSpPr>
        <p:spPr>
          <a:xfrm>
            <a:off x="8335584" y="52807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E5B1A1-67F0-4EFA-A9A5-59A8E91D79D2}"/>
              </a:ext>
            </a:extLst>
          </p:cNvPr>
          <p:cNvSpPr txBox="1"/>
          <p:nvPr/>
        </p:nvSpPr>
        <p:spPr>
          <a:xfrm>
            <a:off x="8168638" y="2389148"/>
            <a:ext cx="38174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Creamos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entrenamiento</a:t>
            </a:r>
          </a:p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Creamos el modelo y lo entrenamos</a:t>
            </a:r>
          </a:p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Reentrenamos hasta mejorar los resultados</a:t>
            </a:r>
          </a:p>
          <a:p>
            <a:pPr marL="342900" indent="-342900">
              <a:buFont typeface="+mj-lt"/>
              <a:buAutoNum type="arabicPeriod"/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Adaptamos el modelo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565B546-9696-4591-A459-ABADED86FADF}"/>
              </a:ext>
            </a:extLst>
          </p:cNvPr>
          <p:cNvSpPr txBox="1"/>
          <p:nvPr/>
        </p:nvSpPr>
        <p:spPr>
          <a:xfrm>
            <a:off x="8809053" y="5006230"/>
            <a:ext cx="2538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coordina y adapta de acuerdo a la arquitectura del ambiente productivo</a:t>
            </a:r>
            <a:endParaRPr lang="es-PE" dirty="0"/>
          </a:p>
        </p:txBody>
      </p:sp>
      <p:sp>
        <p:nvSpPr>
          <p:cNvPr id="27" name="Google Shape;111;p2">
            <a:extLst>
              <a:ext uri="{FF2B5EF4-FFF2-40B4-BE49-F238E27FC236}">
                <a16:creationId xmlns:a16="http://schemas.microsoft.com/office/drawing/2014/main" id="{4A4F3CF8-99CB-4E03-84F6-5A99D5A8630A}"/>
              </a:ext>
            </a:extLst>
          </p:cNvPr>
          <p:cNvSpPr txBox="1"/>
          <p:nvPr/>
        </p:nvSpPr>
        <p:spPr>
          <a:xfrm>
            <a:off x="8824333" y="1958311"/>
            <a:ext cx="232543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 del MVP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31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06" y="1526418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5FEA8B-9A97-46E6-9152-35A337DE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0" y="1393506"/>
            <a:ext cx="11043771" cy="47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8694"/>
              </p:ext>
            </p:extLst>
          </p:nvPr>
        </p:nvGraphicFramePr>
        <p:xfrm>
          <a:off x="1467230" y="2001910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23" y="4657636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19" y="4137989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14" y="537755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7459892" y="1878319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1162430" y="469198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317802" y="4281014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061043" y="551690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1162430" y="3692106"/>
            <a:ext cx="964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13372</TotalTime>
  <Words>2315</Words>
  <Application>Microsoft Office PowerPoint</Application>
  <PresentationFormat>Panorámica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Courier New</vt:lpstr>
      <vt:lpstr>Helvetica Neue</vt:lpstr>
      <vt:lpstr>Open Sans</vt:lpstr>
      <vt:lpstr>Wingdings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756</cp:revision>
  <dcterms:created xsi:type="dcterms:W3CDTF">2021-12-21T13:31:44Z</dcterms:created>
  <dcterms:modified xsi:type="dcterms:W3CDTF">2022-03-30T21:49:12Z</dcterms:modified>
</cp:coreProperties>
</file>