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56" y="60"/>
      </p:cViewPr>
      <p:guideLst>
        <p:guide orient="horz" pos="21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212" y="863600"/>
            <a:ext cx="8791575" cy="1741715"/>
          </a:xfrm>
        </p:spPr>
        <p:txBody>
          <a:bodyPr>
            <a:noAutofit/>
          </a:bodyPr>
          <a:lstStyle/>
          <a:p>
            <a:pPr algn="ctr"/>
            <a:r>
              <a:rPr lang="en-GB" sz="6600" b="1" dirty="0" smtClean="0">
                <a:solidFill>
                  <a:srgbClr val="C00000"/>
                </a:solidFill>
                <a:effectLst/>
                <a:latin typeface="Montserrat" panose="00000600000000000000" pitchFamily="2" charset="0"/>
              </a:rPr>
              <a:t>Design of a 16-bit RISC CPU</a:t>
            </a:r>
            <a:endParaRPr lang="en-GB" sz="6600" b="1" dirty="0" smtClean="0">
              <a:solidFill>
                <a:srgbClr val="C00000"/>
              </a:solidFill>
              <a:effectLst/>
              <a:latin typeface="Montserrat" panose="000006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    by group one 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-304137"/>
            <a:ext cx="9905998" cy="1478570"/>
          </a:xfrm>
        </p:spPr>
        <p:txBody>
          <a:bodyPr/>
          <a:p>
            <a:pPr algn="ctr"/>
            <a:r>
              <a:rPr lang="en-US" b="1">
                <a:solidFill>
                  <a:srgbClr val="C00000"/>
                </a:solidFill>
              </a:rPr>
              <a:t>the control unit</a:t>
            </a:r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11" name="Content Placeholder 10" descr="Control Uni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4475" y="576580"/>
            <a:ext cx="9650095" cy="6127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-184757"/>
            <a:ext cx="9905998" cy="1478570"/>
          </a:xfrm>
        </p:spPr>
        <p:txBody>
          <a:bodyPr/>
          <a:p>
            <a:pPr algn="ctr"/>
            <a:r>
              <a:rPr lang="en-US" sz="2400" b="1">
                <a:solidFill>
                  <a:srgbClr val="C00000"/>
                </a:solidFill>
              </a:rPr>
              <a:t>the full microprocessor and how it works</a:t>
            </a:r>
            <a:endParaRPr lang="en-US" sz="2400" b="1">
              <a:solidFill>
                <a:srgbClr val="C00000"/>
              </a:solidFill>
            </a:endParaRPr>
          </a:p>
        </p:txBody>
      </p:sp>
      <p:pic>
        <p:nvPicPr>
          <p:cNvPr id="4" name="Content Placeholder 3" descr="FULL Microprocess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7745" y="657225"/>
            <a:ext cx="10600690" cy="6131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391" y="313718"/>
            <a:ext cx="4069217" cy="702282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Montserrat" panose="00000600000000000000" pitchFamily="2" charset="0"/>
              </a:rPr>
              <a:t>Architecture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943" y="1175657"/>
            <a:ext cx="9583056" cy="50654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Montserrat" panose="00000600000000000000" pitchFamily="2" charset="0"/>
              </a:rPr>
              <a:t>RISC</a:t>
            </a:r>
            <a:endParaRPr lang="en-GB" sz="3200" dirty="0" smtClean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Montserrat" panose="00000600000000000000" pitchFamily="2" charset="0"/>
              </a:rPr>
              <a:t>MIPS</a:t>
            </a:r>
            <a:endParaRPr lang="en-GB" sz="3200" dirty="0" smtClean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Montserrat" panose="00000600000000000000" pitchFamily="2" charset="0"/>
              </a:rPr>
              <a:t>Harvard</a:t>
            </a:r>
            <a:endParaRPr lang="en-GB" sz="3200" dirty="0" smtClean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Montserrat" panose="00000600000000000000" pitchFamily="2" charset="0"/>
              </a:rPr>
              <a:t>Inspired by Intel 8086 processor</a:t>
            </a:r>
            <a:endParaRPr lang="en-US" sz="3200" dirty="0">
              <a:solidFill>
                <a:schemeClr val="bg1"/>
              </a:solidFill>
              <a:latin typeface="Montserrat" panose="000006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571" y="328232"/>
            <a:ext cx="6966857" cy="70228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Montserrat" panose="00000600000000000000" pitchFamily="2" charset="0"/>
              </a:rPr>
              <a:t>Design implementation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51429" y="1175657"/>
            <a:ext cx="9597570" cy="50654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Montserrat" panose="00000600000000000000" pitchFamily="2" charset="0"/>
              </a:rPr>
              <a:t>ALU</a:t>
            </a:r>
            <a:endParaRPr lang="en-GB" sz="3200" dirty="0" smtClean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Montserrat" panose="00000600000000000000" pitchFamily="2" charset="0"/>
              </a:rPr>
              <a:t>Register Banks</a:t>
            </a:r>
            <a:endParaRPr lang="en-GB" sz="3200" dirty="0" smtClean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Montserrat" panose="00000600000000000000" pitchFamily="2" charset="0"/>
              </a:rPr>
              <a:t>Control Unit</a:t>
            </a:r>
            <a:endParaRPr lang="en-GB" sz="3200" dirty="0" smtClean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Montserrat" panose="00000600000000000000" pitchFamily="2" charset="0"/>
              </a:rPr>
              <a:t>CPU</a:t>
            </a:r>
            <a:endParaRPr lang="en-US" sz="3200" dirty="0">
              <a:solidFill>
                <a:schemeClr val="bg1"/>
              </a:solidFill>
              <a:latin typeface="Montserrat" panose="000006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571" y="281060"/>
            <a:ext cx="6966857" cy="70228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Montserrat" panose="00000600000000000000" pitchFamily="2" charset="0"/>
              </a:rPr>
              <a:t>Instruction set format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32" r="60097" b="25509"/>
          <a:stretch>
            <a:fillRect/>
          </a:stretch>
        </p:blipFill>
        <p:spPr>
          <a:xfrm>
            <a:off x="7478712" y="3885569"/>
            <a:ext cx="4713288" cy="2972431"/>
          </a:xfrm>
          <a:prstGeom prst="rect">
            <a:avLst/>
          </a:prstGeom>
        </p:spPr>
      </p:pic>
      <p:sp>
        <p:nvSpPr>
          <p:cNvPr id="2" name="Content Placeholder 1"/>
          <p:cNvSpPr/>
          <p:nvPr>
            <p:ph idx="1"/>
          </p:nvPr>
        </p:nvSpPr>
        <p:spPr>
          <a:xfrm>
            <a:off x="1142682" y="1088072"/>
            <a:ext cx="9905999" cy="3541714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The microprocessor instruction set is divided into 3 main </a:t>
            </a:r>
            <a:r>
              <a:rPr lang="" altLang="en-US" sz="2800">
                <a:solidFill>
                  <a:schemeClr val="bg1"/>
                </a:solidFill>
              </a:rPr>
              <a:t>parts</a:t>
            </a:r>
            <a:endParaRPr lang="" altLang="en-US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 OpCode       R1   R2              Imm</a:t>
            </a:r>
            <a:r>
              <a:rPr lang="" altLang="en-US" sz="2800">
                <a:solidFill>
                  <a:schemeClr val="bg1"/>
                </a:solidFill>
              </a:rPr>
              <a:t>ediate Instruction</a:t>
            </a:r>
            <a:endParaRPr lang="en-US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/-------\          /-\ /-\                  /------------------\    </a:t>
            </a:r>
            <a:endParaRPr lang="en-US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0 0 0 0          0 0 0 0              0 0 0 0      0 0 0 0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16135" y="498276"/>
            <a:ext cx="4359729" cy="70228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Montserrat" panose="00000600000000000000" pitchFamily="2" charset="0"/>
              </a:rPr>
              <a:t>The assembler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2950" y="1632857"/>
            <a:ext cx="10706100" cy="40186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Montserrat" panose="00000600000000000000" pitchFamily="2" charset="0"/>
              </a:rPr>
              <a:t>The Assembler takes a file as input and generates a hex file ready to </a:t>
            </a:r>
            <a:r>
              <a:rPr lang="en-US" sz="3200" dirty="0" smtClean="0">
                <a:solidFill>
                  <a:schemeClr val="bg1"/>
                </a:solidFill>
                <a:latin typeface="Montserrat" panose="00000600000000000000" pitchFamily="2" charset="0"/>
              </a:rPr>
              <a:t>run</a:t>
            </a:r>
            <a:endParaRPr lang="en-US" sz="3200" dirty="0" smtClean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100000"/>
              </a:lnSpc>
            </a:pPr>
            <a:endParaRPr lang="en-GB" sz="3200" dirty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Montserrat" panose="00000600000000000000" pitchFamily="2" charset="0"/>
              </a:rPr>
              <a:t>Avoids programming directly in machine language</a:t>
            </a:r>
            <a:endParaRPr lang="en-GB" sz="3200" dirty="0" smtClean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Montserrat" panose="000006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 register 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a single </a:t>
            </a:r>
            <a:r>
              <a:rPr lang="en-US" sz="2400" b="1" dirty="0">
                <a:solidFill>
                  <a:srgbClr val="C00000"/>
                </a:solidFill>
                <a:sym typeface="+mn-ea"/>
              </a:rPr>
              <a:t>input</a:t>
            </a:r>
            <a:r>
              <a:rPr lang="en-US" sz="2400" b="1" dirty="0">
                <a:solidFill>
                  <a:srgbClr val="C00000"/>
                </a:solidFill>
              </a:rPr>
              <a:t> data flip flop serving the core of a one bit register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9" t="10953" r="10161" b="4494"/>
          <a:stretch>
            <a:fillRect/>
          </a:stretch>
        </p:blipFill>
        <p:spPr>
          <a:xfrm>
            <a:off x="2272030" y="2096770"/>
            <a:ext cx="4878705" cy="3542030"/>
          </a:xfrm>
        </p:spPr>
      </p:pic>
      <p:pic>
        <p:nvPicPr>
          <p:cNvPr id="2" name="Content Placeholder 1" descr="1Bit Register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54835" y="2096770"/>
            <a:ext cx="9082405" cy="482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16135" y="378454"/>
            <a:ext cx="4359729" cy="7022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 rigester bank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Screenshot from 2019-10-17 08-03-39r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6955" y="850900"/>
            <a:ext cx="10313670" cy="5720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15" y="-215265"/>
            <a:ext cx="9906000" cy="167195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b="1">
                <a:solidFill>
                  <a:srgbClr val="C00000"/>
                </a:solidFill>
                <a:effectLst/>
              </a:rPr>
              <a:t>a gated one bit adder</a:t>
            </a:r>
            <a:r>
              <a:rPr lang="en-US">
                <a:solidFill>
                  <a:srgbClr val="C00000"/>
                </a:solidFill>
              </a:rPr>
              <a:t> 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6" name="Content Placeholder 5" descr="1 Bit Adder "/>
          <p:cNvPicPr>
            <a:picLocks noChangeAspect="1"/>
          </p:cNvPicPr>
          <p:nvPr>
            <p:ph idx="1"/>
          </p:nvPr>
        </p:nvPicPr>
        <p:blipFill>
          <a:blip r:embed="rId1"/>
          <a:srcRect l="-919" t="-665" r="-455" b="9102"/>
          <a:stretch>
            <a:fillRect/>
          </a:stretch>
        </p:blipFill>
        <p:spPr>
          <a:xfrm>
            <a:off x="1024255" y="892175"/>
            <a:ext cx="10457180" cy="5819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-229207"/>
            <a:ext cx="9905998" cy="1478570"/>
          </a:xfrm>
        </p:spPr>
        <p:txBody>
          <a:bodyPr/>
          <a:p>
            <a:pPr algn="ctr"/>
            <a:r>
              <a:rPr lang="en-US">
                <a:solidFill>
                  <a:srgbClr val="C00000"/>
                </a:solidFill>
              </a:rPr>
              <a:t>the alu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4" name="Content Placeholder 3" descr="16 Bit AL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2955" y="779145"/>
            <a:ext cx="10621010" cy="594931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744</Words>
  <Application>WPS Presentation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Montserrat</vt:lpstr>
      <vt:lpstr>Tw Cen MT</vt:lpstr>
      <vt:lpstr>Gubbi</vt:lpstr>
      <vt:lpstr>微软雅黑</vt:lpstr>
      <vt:lpstr>Arial Unicode MS</vt:lpstr>
      <vt:lpstr>Calibri</vt:lpstr>
      <vt:lpstr>Trebuchet MS</vt:lpstr>
      <vt:lpstr>Droid Sans Fallback</vt:lpstr>
      <vt:lpstr>MT Extra</vt:lpstr>
      <vt:lpstr>Times New Roman</vt:lpstr>
      <vt:lpstr>Circuit</vt:lpstr>
      <vt:lpstr>Design of a 16-bit RISC CPU</vt:lpstr>
      <vt:lpstr>Architecture</vt:lpstr>
      <vt:lpstr>Design implementation</vt:lpstr>
      <vt:lpstr>Instruction set format</vt:lpstr>
      <vt:lpstr>The assembler</vt:lpstr>
      <vt:lpstr>the register   a single input data flip flop serving the core of a one bit register </vt:lpstr>
      <vt:lpstr>the rigester bank </vt:lpstr>
      <vt:lpstr>a gated one bit adder </vt:lpstr>
      <vt:lpstr>the alu</vt:lpstr>
      <vt:lpstr>the control unit</vt:lpstr>
      <vt:lpstr>the full microprocessor and how it works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Eyram</dc:creator>
  <cp:lastModifiedBy>francis</cp:lastModifiedBy>
  <cp:revision>13</cp:revision>
  <dcterms:created xsi:type="dcterms:W3CDTF">2019-10-17T11:58:11Z</dcterms:created>
  <dcterms:modified xsi:type="dcterms:W3CDTF">2019-10-17T11:58:11Z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