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9" r:id="rId6"/>
    <p:sldId id="272" r:id="rId7"/>
    <p:sldId id="273" r:id="rId8"/>
    <p:sldId id="280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391" y="1312779"/>
            <a:ext cx="8791575" cy="1741715"/>
          </a:xfrm>
        </p:spPr>
        <p:txBody>
          <a:bodyPr>
            <a:noAutofit/>
          </a:bodyPr>
          <a:lstStyle/>
          <a:p>
            <a:pPr algn="ctr"/>
            <a:r>
              <a:rPr lang="en-GB" sz="6600" b="1" dirty="0">
                <a:solidFill>
                  <a:srgbClr val="C00000"/>
                </a:solidFill>
                <a:effectLst/>
                <a:latin typeface="Montserrat" panose="00000600000000000000" pitchFamily="2" charset="0"/>
              </a:rPr>
              <a:t>Design of a 16-bit RISC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     group one 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15" y="-215265"/>
            <a:ext cx="9906000" cy="16719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>
                <a:solidFill>
                  <a:srgbClr val="C00000"/>
                </a:solidFill>
                <a:effectLst/>
              </a:rPr>
              <a:t>a gated one bit adder</a:t>
            </a:r>
            <a:r>
              <a:rPr lang="en-US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6" name="Content Placeholder 5" descr="1 Bit Adder "/>
          <p:cNvPicPr>
            <a:picLocks noGrp="1" noChangeAspect="1"/>
          </p:cNvPicPr>
          <p:nvPr>
            <p:ph idx="1"/>
          </p:nvPr>
        </p:nvPicPr>
        <p:blipFill>
          <a:blip r:embed="rId2"/>
          <a:srcRect l="-919" t="-665" r="-455" b="9102"/>
          <a:stretch>
            <a:fillRect/>
          </a:stretch>
        </p:blipFill>
        <p:spPr>
          <a:xfrm>
            <a:off x="1024255" y="892175"/>
            <a:ext cx="10457180" cy="58197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229207"/>
            <a:ext cx="9905998" cy="1478570"/>
          </a:xfrm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the alu</a:t>
            </a:r>
          </a:p>
        </p:txBody>
      </p:sp>
      <p:pic>
        <p:nvPicPr>
          <p:cNvPr id="4" name="Content Placeholder 3" descr="16 Bit ALU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5" y="779145"/>
            <a:ext cx="10621010" cy="59493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30413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the control unit</a:t>
            </a:r>
          </a:p>
        </p:txBody>
      </p:sp>
      <p:pic>
        <p:nvPicPr>
          <p:cNvPr id="11" name="Content Placeholder 10" descr="Control Uni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576580"/>
            <a:ext cx="9650095" cy="61271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572494"/>
            <a:ext cx="9905998" cy="186630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the full microprocessor and how it works</a:t>
            </a:r>
          </a:p>
        </p:txBody>
      </p:sp>
      <p:pic>
        <p:nvPicPr>
          <p:cNvPr id="4" name="Content Placeholder 3" descr="FULL Microprocesso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45" y="657225"/>
            <a:ext cx="10600690" cy="61315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862" y="473375"/>
            <a:ext cx="4069217" cy="70228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Montserrat" panose="00000600000000000000" pitchFamily="2" charset="0"/>
              </a:rPr>
              <a:t>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5657"/>
            <a:ext cx="10440063" cy="5065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RISC-Reduced Instruction Set Computer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MIPS-Microprocessor Without Interlocked Pipelined Stages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Harvard Architecture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Inspired by Intel 8086 processor</a:t>
            </a:r>
            <a:endParaRPr lang="en-US" sz="3200" dirty="0">
              <a:solidFill>
                <a:schemeClr val="bg1"/>
              </a:solidFill>
              <a:latin typeface="Montserrat" panose="00000600000000000000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1" y="328232"/>
            <a:ext cx="6966857" cy="70228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Montserrat" panose="00000600000000000000" pitchFamily="2" charset="0"/>
              </a:rPr>
              <a:t>Design implementation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51429" y="1175657"/>
            <a:ext cx="9597570" cy="5065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ALU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Register Banks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Control Unit</a:t>
            </a:r>
          </a:p>
          <a:p>
            <a:pPr>
              <a:lnSpc>
                <a:spcPct val="2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CPU</a:t>
            </a:r>
            <a:endParaRPr lang="en-US" sz="3200" dirty="0">
              <a:solidFill>
                <a:schemeClr val="bg1"/>
              </a:solidFill>
              <a:latin typeface="Montserrat" panose="00000600000000000000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12571" y="281060"/>
            <a:ext cx="6966857" cy="70228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Montserrat" panose="00000600000000000000" pitchFamily="2" charset="0"/>
              </a:rPr>
              <a:t>Instruction set format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0160" y="1088073"/>
            <a:ext cx="9768521" cy="260133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The microprocessor instruction set is divided into 3 main </a:t>
            </a:r>
            <a:r>
              <a:rPr lang="" altLang="en-US" sz="2800" dirty="0">
                <a:solidFill>
                  <a:schemeClr val="bg1"/>
                </a:solidFill>
              </a:rPr>
              <a:t>parts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CASE 1: </a:t>
            </a:r>
            <a:r>
              <a:rPr lang="en-US" sz="2800" dirty="0" err="1">
                <a:solidFill>
                  <a:schemeClr val="bg1"/>
                </a:solidFill>
              </a:rPr>
              <a:t>OpCode</a:t>
            </a:r>
            <a:r>
              <a:rPr lang="en-US" sz="2800" dirty="0">
                <a:solidFill>
                  <a:schemeClr val="bg1"/>
                </a:solidFill>
              </a:rPr>
              <a:t>       R1   R2              </a:t>
            </a:r>
            <a:r>
              <a:rPr lang="en-US" sz="2800" dirty="0" err="1">
                <a:solidFill>
                  <a:schemeClr val="bg1"/>
                </a:solidFill>
              </a:rPr>
              <a:t>Imm</a:t>
            </a:r>
            <a:r>
              <a:rPr lang="" altLang="en-US" sz="2800" dirty="0">
                <a:solidFill>
                  <a:schemeClr val="bg1"/>
                </a:solidFill>
              </a:rPr>
              <a:t>ediate Value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         /-------\          /-\ /-\                  /------------------\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           0 0 0 0          0 0 0 0              0 0 0 0      0 0 0 0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219998A-0424-47CC-8BE8-E3379F793074}"/>
              </a:ext>
            </a:extLst>
          </p:cNvPr>
          <p:cNvSpPr txBox="1">
            <a:spLocks/>
          </p:cNvSpPr>
          <p:nvPr/>
        </p:nvSpPr>
        <p:spPr>
          <a:xfrm>
            <a:off x="1280160" y="4317559"/>
            <a:ext cx="9768521" cy="1995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CASE 2:  </a:t>
            </a:r>
            <a:r>
              <a:rPr lang="en-US" sz="2800" dirty="0" err="1">
                <a:solidFill>
                  <a:schemeClr val="bg1"/>
                </a:solidFill>
              </a:rPr>
              <a:t>OpCode</a:t>
            </a:r>
            <a:r>
              <a:rPr lang="en-US" sz="2800" dirty="0">
                <a:solidFill>
                  <a:schemeClr val="bg1"/>
                </a:solidFill>
              </a:rPr>
              <a:t>             R1   R2              </a:t>
            </a:r>
            <a:r>
              <a:rPr lang="en-US" sz="2800" dirty="0" err="1">
                <a:solidFill>
                  <a:schemeClr val="bg1"/>
                </a:solidFill>
              </a:rPr>
              <a:t>Imm</a:t>
            </a:r>
            <a:r>
              <a:rPr lang="" altLang="en-US" sz="2800" dirty="0">
                <a:solidFill>
                  <a:schemeClr val="bg1"/>
                </a:solidFill>
              </a:rPr>
              <a:t>ediate Value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           /-------\                  /-\ /-\                 /------------------\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        0 0 0 0                     0 0 0 0                 1 1 1 1      1 1 1 1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DD253-A0CA-4B43-882D-B4F18C80C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50044"/>
              </p:ext>
            </p:extLst>
          </p:nvPr>
        </p:nvGraphicFramePr>
        <p:xfrm>
          <a:off x="783605" y="276860"/>
          <a:ext cx="9906000" cy="6304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11063948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52610629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97278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OPCODE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INSTRUCTION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MEANING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08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0000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OR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Or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0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0001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NOT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Not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4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0010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AND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And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01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0011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XOR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Xor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8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0100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ADD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Addition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6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0101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SUB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Subtraction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0110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MULT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Multiplication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0111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DIV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Division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0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1000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MOV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Move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68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1001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MOV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Move operation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9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1010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LOAD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Read from memory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58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1011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STORE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Write to memory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6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1100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JMPZ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Jump if zero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2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1101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JMPN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Jump if negative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1110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JMPP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Jump if positive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8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1111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HALT 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Stop the entire CPU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12255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9713DCF-7CC8-4631-A6EB-2C98F818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3" y="0"/>
            <a:ext cx="9905998" cy="3498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27165457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16135" y="498276"/>
            <a:ext cx="4359729" cy="70228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Montserrat" panose="00000600000000000000" pitchFamily="2" charset="0"/>
              </a:rPr>
              <a:t>The assembler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2950" y="1632857"/>
            <a:ext cx="10706100" cy="4018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Montserrat" panose="00000600000000000000" pitchFamily="2" charset="0"/>
              </a:rPr>
              <a:t>The Assembler takes a file as input and generates a hex file ready to run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Montserrat" panose="00000600000000000000" pitchFamily="2" charset="0"/>
              </a:rPr>
              <a:t>Avoids programming directly in machine language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chemeClr val="bg1"/>
              </a:solidFill>
              <a:latin typeface="Montserrat" panose="000006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latin typeface="Montserrat" panose="00000600000000000000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register 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a single </a:t>
            </a:r>
            <a:r>
              <a:rPr lang="en-US" sz="2400" b="1" dirty="0">
                <a:solidFill>
                  <a:srgbClr val="C00000"/>
                </a:solidFill>
                <a:sym typeface="+mn-ea"/>
              </a:rPr>
              <a:t>input</a:t>
            </a:r>
            <a:r>
              <a:rPr lang="en-US" sz="2400" b="1" dirty="0">
                <a:solidFill>
                  <a:srgbClr val="C00000"/>
                </a:solidFill>
              </a:rPr>
              <a:t> data flip flop serving the core of a one bit register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t="10953" r="10161" b="4494"/>
          <a:stretch>
            <a:fillRect/>
          </a:stretch>
        </p:blipFill>
        <p:spPr>
          <a:xfrm>
            <a:off x="2272030" y="2096770"/>
            <a:ext cx="4878705" cy="3542030"/>
          </a:xfrm>
        </p:spPr>
      </p:pic>
      <p:pic>
        <p:nvPicPr>
          <p:cNvPr id="2" name="Content Placeholder 1" descr="1Bit Register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4835" y="2096770"/>
            <a:ext cx="9082405" cy="48298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3FD-37BC-4CE9-BE70-E7A2DA96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65" y="2679590"/>
            <a:ext cx="10039845" cy="222798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  <a:t>ax-00</a:t>
            </a:r>
            <a:b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  <a:t>bx-01</a:t>
            </a:r>
            <a:b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  <a:t>cx-10</a:t>
            </a:r>
            <a:b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cap="none" dirty="0">
                <a:solidFill>
                  <a:schemeClr val="bg1"/>
                </a:solidFill>
                <a:latin typeface="Consolas" panose="020B0609020204030204" pitchFamily="49" charset="0"/>
              </a:rPr>
              <a:t>dx-11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A43383-7760-4D4F-9E16-784FB8AE5411}"/>
              </a:ext>
            </a:extLst>
          </p:cNvPr>
          <p:cNvSpPr txBox="1">
            <a:spLocks/>
          </p:cNvSpPr>
          <p:nvPr/>
        </p:nvSpPr>
        <p:spPr>
          <a:xfrm>
            <a:off x="1301765" y="16810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AF2D53-1484-4D2D-9415-414D90078537}"/>
              </a:ext>
            </a:extLst>
          </p:cNvPr>
          <p:cNvSpPr txBox="1">
            <a:spLocks/>
          </p:cNvSpPr>
          <p:nvPr/>
        </p:nvSpPr>
        <p:spPr>
          <a:xfrm>
            <a:off x="1516450" y="107645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REGISTER MNEMONIC IN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2944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16135" y="378454"/>
            <a:ext cx="4359729" cy="7022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the rigester bank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Screenshot from 2019-10-17 08-03-39r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55" y="850900"/>
            <a:ext cx="10313670" cy="57207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235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Montserrat</vt:lpstr>
      <vt:lpstr>Tw Cen MT</vt:lpstr>
      <vt:lpstr>Circuit</vt:lpstr>
      <vt:lpstr>Design of a 16-bit RISC CPU</vt:lpstr>
      <vt:lpstr>Architecture</vt:lpstr>
      <vt:lpstr>Design implementation</vt:lpstr>
      <vt:lpstr>Instruction set format</vt:lpstr>
      <vt:lpstr>Instruction set</vt:lpstr>
      <vt:lpstr>The assembler</vt:lpstr>
      <vt:lpstr>the register   a single input data flip flop serving the core of a one bit register </vt:lpstr>
      <vt:lpstr>ax-00 bx-01 cx-10 dx-11</vt:lpstr>
      <vt:lpstr>the rigester bank </vt:lpstr>
      <vt:lpstr>a gated one bit adder </vt:lpstr>
      <vt:lpstr>the alu</vt:lpstr>
      <vt:lpstr>the control unit</vt:lpstr>
      <vt:lpstr>the full microprocessor and 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16-bit RISC CPU</dc:title>
  <dc:creator>DANIEL</dc:creator>
  <cp:lastModifiedBy>DANIEL</cp:lastModifiedBy>
  <cp:revision>11</cp:revision>
  <dcterms:created xsi:type="dcterms:W3CDTF">2019-10-27T20:37:12Z</dcterms:created>
  <dcterms:modified xsi:type="dcterms:W3CDTF">2019-10-28T17:29:51Z</dcterms:modified>
</cp:coreProperties>
</file>