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96" r:id="rId1"/>
  </p:sld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7" r:id="rId21"/>
    <p:sldId id="279" r:id="rId22"/>
    <p:sldId id="280" r:id="rId23"/>
    <p:sldId id="281" r:id="rId24"/>
    <p:sldId id="285"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754C86-4422-4255-938A-DFFFCCC41BA4}"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1636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754C86-4422-4255-938A-DFFFCCC41BA4}"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415071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754C86-4422-4255-938A-DFFFCCC41BA4}"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3535-CB94-4390-9BE5-A22008EB7EE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9181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754C86-4422-4255-938A-DFFFCCC41BA4}"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3031565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754C86-4422-4255-938A-DFFFCCC41BA4}"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3535-CB94-4390-9BE5-A22008EB7EE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6624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754C86-4422-4255-938A-DFFFCCC41BA4}"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2936355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54C86-4422-4255-938A-DFFFCCC41BA4}"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2989036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54C86-4422-4255-938A-DFFFCCC41BA4}"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88719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54C86-4422-4255-938A-DFFFCCC41BA4}"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131342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754C86-4422-4255-938A-DFFFCCC41BA4}" type="datetimeFigureOut">
              <a:rPr lang="en-US" smtClean="0"/>
              <a:t>6/17/2018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12652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754C86-4422-4255-938A-DFFFCCC41BA4}" type="datetimeFigureOut">
              <a:rPr lang="en-US" smtClean="0"/>
              <a:t>6/17/2018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387613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754C86-4422-4255-938A-DFFFCCC41BA4}" type="datetimeFigureOut">
              <a:rPr lang="en-US" smtClean="0"/>
              <a:t>6/17/2018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2781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754C86-4422-4255-938A-DFFFCCC41BA4}" type="datetimeFigureOut">
              <a:rPr lang="en-US" smtClean="0"/>
              <a:t>6/17/2018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54614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54C86-4422-4255-938A-DFFFCCC41BA4}" type="datetimeFigureOut">
              <a:rPr lang="en-US" smtClean="0"/>
              <a:t>6/17/2018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147770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754C86-4422-4255-938A-DFFFCCC41BA4}" type="datetimeFigureOut">
              <a:rPr lang="en-US" smtClean="0"/>
              <a:t>6/17/2018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128492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754C86-4422-4255-938A-DFFFCCC41BA4}" type="datetimeFigureOut">
              <a:rPr lang="en-US" smtClean="0"/>
              <a:t>6/17/2018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D3535-CB94-4390-9BE5-A22008EB7EE1}" type="slidenum">
              <a:rPr lang="en-US" smtClean="0"/>
              <a:t>‹#›</a:t>
            </a:fld>
            <a:endParaRPr lang="en-US"/>
          </a:p>
        </p:txBody>
      </p:sp>
    </p:spTree>
    <p:extLst>
      <p:ext uri="{BB962C8B-B14F-4D97-AF65-F5344CB8AC3E}">
        <p14:creationId xmlns:p14="http://schemas.microsoft.com/office/powerpoint/2010/main" val="224401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754C86-4422-4255-938A-DFFFCCC41BA4}" type="datetimeFigureOut">
              <a:rPr lang="en-US" smtClean="0"/>
              <a:t>6/17/2018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8D3535-CB94-4390-9BE5-A22008EB7EE1}" type="slidenum">
              <a:rPr lang="en-US" smtClean="0"/>
              <a:t>‹#›</a:t>
            </a:fld>
            <a:endParaRPr lang="en-US"/>
          </a:p>
        </p:txBody>
      </p:sp>
    </p:spTree>
    <p:extLst>
      <p:ext uri="{BB962C8B-B14F-4D97-AF65-F5344CB8AC3E}">
        <p14:creationId xmlns:p14="http://schemas.microsoft.com/office/powerpoint/2010/main" val="23164346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document/d/1FsLnZ4thNQF0MhFIFw2Q1KzOTAX89MB8BCvnpsPu5Lc/edit?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Eugine%20E\Desktop\web%20checklist\How%20to%20Create%20Requirements%20Traceability%20Matrix%20(RTM)_files\012615_1111_Requirement2.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C:\Users\Eugine%20E\Desktop\web%20checklist\How%20to%20Create%20Requirements%20Traceability%20Matrix%20(RTM)_files\012615_1111_Requirement3.png" TargetMode="External"/><Relationship Id="rId2" Type="http://schemas.openxmlformats.org/officeDocument/2006/relationships/hyperlink" Target="https://www.guru99.com/test-case.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C:\Users\Eugine%20E\Desktop\web%20checklist\How%20to%20Create%20Requirements%20Traceability%20Matrix%20(RTM)_files\012615_1111_Requirement4.pn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file:///C:\Users\Eugine%20E\Desktop\web%20checklist\How%20to%20Create%20Requirements%20Traceability%20Matrix%20(RTM)_files\012615_1111_Requirement5.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E8A1-8D2C-42BD-958E-EEC1928C385A}"/>
              </a:ext>
            </a:extLst>
          </p:cNvPr>
          <p:cNvSpPr>
            <a:spLocks noGrp="1"/>
          </p:cNvSpPr>
          <p:nvPr>
            <p:ph type="ctrTitle"/>
          </p:nvPr>
        </p:nvSpPr>
        <p:spPr>
          <a:xfrm>
            <a:off x="636104" y="2146853"/>
            <a:ext cx="10561982" cy="1434548"/>
          </a:xfrm>
        </p:spPr>
        <p:txBody>
          <a:bodyPr>
            <a:normAutofit/>
          </a:bodyPr>
          <a:lstStyle/>
          <a:p>
            <a:pPr algn="ctr"/>
            <a:r>
              <a:rPr lang="en-US" dirty="0">
                <a:solidFill>
                  <a:srgbClr val="002060"/>
                </a:solidFill>
              </a:rPr>
              <a:t>QUALITY ASSURANCE TRAINING</a:t>
            </a:r>
          </a:p>
        </p:txBody>
      </p:sp>
    </p:spTree>
    <p:extLst>
      <p:ext uri="{BB962C8B-B14F-4D97-AF65-F5344CB8AC3E}">
        <p14:creationId xmlns:p14="http://schemas.microsoft.com/office/powerpoint/2010/main" val="18297879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544812" y="546326"/>
            <a:ext cx="10149692" cy="1320800"/>
          </a:xfrm>
        </p:spPr>
        <p:txBody>
          <a:bodyPr/>
          <a:lstStyle/>
          <a:p>
            <a:r>
              <a:rPr lang="en-US" b="1" dirty="0"/>
              <a:t>How to develop Requirement Traceability Matrix cont’d</a:t>
            </a:r>
          </a:p>
        </p:txBody>
      </p:sp>
      <p:sp>
        <p:nvSpPr>
          <p:cNvPr id="4" name="Content Placeholder 3">
            <a:extLst>
              <a:ext uri="{FF2B5EF4-FFF2-40B4-BE49-F238E27FC236}">
                <a16:creationId xmlns:a16="http://schemas.microsoft.com/office/drawing/2014/main" id="{8D831A98-2D19-4AFD-8334-EC969854F9B9}"/>
              </a:ext>
            </a:extLst>
          </p:cNvPr>
          <p:cNvSpPr>
            <a:spLocks noGrp="1"/>
          </p:cNvSpPr>
          <p:nvPr>
            <p:ph idx="1"/>
          </p:nvPr>
        </p:nvSpPr>
        <p:spPr>
          <a:xfrm>
            <a:off x="677334" y="1829285"/>
            <a:ext cx="9208788" cy="664533"/>
          </a:xfrm>
        </p:spPr>
        <p:txBody>
          <a:bodyPr/>
          <a:lstStyle/>
          <a:p>
            <a:r>
              <a:rPr lang="en-US" b="1" dirty="0"/>
              <a:t> Step 6:</a:t>
            </a:r>
            <a:r>
              <a:rPr lang="en-US" dirty="0"/>
              <a:t> Do above for all Test Cases. Later Extract the First 3 Columns from your Test Suite. RTM in testing is Ready!</a:t>
            </a:r>
          </a:p>
          <a:p>
            <a:endParaRPr lang="en-US" dirty="0"/>
          </a:p>
        </p:txBody>
      </p:sp>
      <p:pic>
        <p:nvPicPr>
          <p:cNvPr id="8" name="Picture 7" descr="How to Create Requirements Traceability Matrix (RTM)">
            <a:extLst>
              <a:ext uri="{FF2B5EF4-FFF2-40B4-BE49-F238E27FC236}">
                <a16:creationId xmlns:a16="http://schemas.microsoft.com/office/drawing/2014/main" id="{EB4A1D56-2A1D-43B9-BD90-FE4610B11A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9625" y="2609624"/>
            <a:ext cx="8034131" cy="3300845"/>
          </a:xfrm>
          <a:prstGeom prst="rect">
            <a:avLst/>
          </a:prstGeom>
          <a:noFill/>
          <a:ln>
            <a:noFill/>
          </a:ln>
        </p:spPr>
      </p:pic>
    </p:spTree>
    <p:extLst>
      <p:ext uri="{BB962C8B-B14F-4D97-AF65-F5344CB8AC3E}">
        <p14:creationId xmlns:p14="http://schemas.microsoft.com/office/powerpoint/2010/main" val="2059461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544812" y="546326"/>
            <a:ext cx="10149692" cy="1320800"/>
          </a:xfrm>
        </p:spPr>
        <p:txBody>
          <a:bodyPr/>
          <a:lstStyle/>
          <a:p>
            <a:r>
              <a:rPr lang="en-US" b="1" dirty="0"/>
              <a:t>How to develop Requirement Traceability Matrix cont’d</a:t>
            </a:r>
          </a:p>
        </p:txBody>
      </p:sp>
      <p:sp>
        <p:nvSpPr>
          <p:cNvPr id="4" name="Content Placeholder 3">
            <a:extLst>
              <a:ext uri="{FF2B5EF4-FFF2-40B4-BE49-F238E27FC236}">
                <a16:creationId xmlns:a16="http://schemas.microsoft.com/office/drawing/2014/main" id="{8D831A98-2D19-4AFD-8334-EC969854F9B9}"/>
              </a:ext>
            </a:extLst>
          </p:cNvPr>
          <p:cNvSpPr>
            <a:spLocks noGrp="1"/>
          </p:cNvSpPr>
          <p:nvPr>
            <p:ph idx="1"/>
          </p:nvPr>
        </p:nvSpPr>
        <p:spPr>
          <a:xfrm>
            <a:off x="677334" y="1829285"/>
            <a:ext cx="9208788" cy="3880773"/>
          </a:xfrm>
        </p:spPr>
        <p:txBody>
          <a:bodyPr/>
          <a:lstStyle/>
          <a:p>
            <a:r>
              <a:rPr lang="en-US" sz="2400" b="1" dirty="0"/>
              <a:t>Advantage of Requirement Traceability Matrix</a:t>
            </a:r>
          </a:p>
          <a:p>
            <a:pPr lvl="0"/>
            <a:r>
              <a:rPr lang="en-US" sz="2400" dirty="0"/>
              <a:t>It confirms 100% test coverage</a:t>
            </a:r>
          </a:p>
          <a:p>
            <a:pPr lvl="0"/>
            <a:r>
              <a:rPr lang="en-US" sz="2400" dirty="0"/>
              <a:t>It highlights any requirements missing or document inconsistencies</a:t>
            </a:r>
          </a:p>
          <a:p>
            <a:pPr lvl="0"/>
            <a:r>
              <a:rPr lang="en-US" sz="2400" dirty="0"/>
              <a:t>It shows the overall defects or execution status with a focus on business requirements</a:t>
            </a:r>
          </a:p>
          <a:p>
            <a:pPr lvl="0"/>
            <a:r>
              <a:rPr lang="en-US" sz="2400" dirty="0"/>
              <a:t>It helps in analyzing or estimating the impact on the QA team's work with respect to revisiting or re-working on the test cases</a:t>
            </a:r>
          </a:p>
          <a:p>
            <a:endParaRPr lang="en-US" dirty="0"/>
          </a:p>
        </p:txBody>
      </p:sp>
    </p:spTree>
    <p:extLst>
      <p:ext uri="{BB962C8B-B14F-4D97-AF65-F5344CB8AC3E}">
        <p14:creationId xmlns:p14="http://schemas.microsoft.com/office/powerpoint/2010/main" val="20606205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4" y="546326"/>
            <a:ext cx="10149692" cy="699378"/>
          </a:xfrm>
        </p:spPr>
        <p:txBody>
          <a:bodyPr/>
          <a:lstStyle/>
          <a:p>
            <a:r>
              <a:rPr lang="en-US" b="1" dirty="0"/>
              <a:t>Developing Test Cases</a:t>
            </a:r>
          </a:p>
        </p:txBody>
      </p:sp>
      <p:sp>
        <p:nvSpPr>
          <p:cNvPr id="4" name="Content Placeholder 3">
            <a:extLst>
              <a:ext uri="{FF2B5EF4-FFF2-40B4-BE49-F238E27FC236}">
                <a16:creationId xmlns:a16="http://schemas.microsoft.com/office/drawing/2014/main" id="{8D831A98-2D19-4AFD-8334-EC969854F9B9}"/>
              </a:ext>
            </a:extLst>
          </p:cNvPr>
          <p:cNvSpPr>
            <a:spLocks noGrp="1"/>
          </p:cNvSpPr>
          <p:nvPr>
            <p:ph idx="1"/>
          </p:nvPr>
        </p:nvSpPr>
        <p:spPr>
          <a:xfrm>
            <a:off x="677334" y="1538340"/>
            <a:ext cx="9685866" cy="4482389"/>
          </a:xfrm>
        </p:spPr>
        <p:txBody>
          <a:bodyPr/>
          <a:lstStyle/>
          <a:p>
            <a:pPr algn="just"/>
            <a:r>
              <a:rPr lang="en-US" sz="2400" b="1" dirty="0">
                <a:solidFill>
                  <a:srgbClr val="92D050"/>
                </a:solidFill>
              </a:rPr>
              <a:t>Test Condition: </a:t>
            </a:r>
          </a:p>
          <a:p>
            <a:pPr algn="just"/>
            <a:r>
              <a:rPr lang="en-US" sz="2400" dirty="0"/>
              <a:t>An item or event of a component or system that could be verified by one or more test cases e.g. a function, transaction, feature, quality attribute, or structural element.</a:t>
            </a:r>
          </a:p>
          <a:p>
            <a:pPr algn="just"/>
            <a:r>
              <a:rPr lang="en-US" sz="2400" b="1" dirty="0">
                <a:solidFill>
                  <a:schemeClr val="accent1"/>
                </a:solidFill>
              </a:rPr>
              <a:t>Test Cases</a:t>
            </a:r>
            <a:r>
              <a:rPr lang="en-US" sz="2400" b="1" dirty="0">
                <a:solidFill>
                  <a:srgbClr val="FFFF00"/>
                </a:solidFill>
              </a:rPr>
              <a:t>: </a:t>
            </a:r>
          </a:p>
          <a:p>
            <a:pPr algn="just"/>
            <a:r>
              <a:rPr lang="en-US" sz="2400" dirty="0"/>
              <a:t>A set of input values, execution preconditions, expected results and execution post conditions, developed for a particular objective or test condition such as to exercise a particular program path or to verify compliance with a specific requirement.</a:t>
            </a:r>
          </a:p>
          <a:p>
            <a:endParaRPr lang="en-US" dirty="0"/>
          </a:p>
        </p:txBody>
      </p:sp>
    </p:spTree>
    <p:extLst>
      <p:ext uri="{BB962C8B-B14F-4D97-AF65-F5344CB8AC3E}">
        <p14:creationId xmlns:p14="http://schemas.microsoft.com/office/powerpoint/2010/main" val="27722820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Developing of Test Cases Cont’d</a:t>
            </a:r>
          </a:p>
        </p:txBody>
      </p:sp>
      <p:graphicFrame>
        <p:nvGraphicFramePr>
          <p:cNvPr id="6" name="Table 5">
            <a:extLst>
              <a:ext uri="{FF2B5EF4-FFF2-40B4-BE49-F238E27FC236}">
                <a16:creationId xmlns:a16="http://schemas.microsoft.com/office/drawing/2014/main" id="{E9B51341-8AEB-406E-A437-FD200C42C97E}"/>
              </a:ext>
            </a:extLst>
          </p:cNvPr>
          <p:cNvGraphicFramePr>
            <a:graphicFrameLocks noGrp="1"/>
          </p:cNvGraphicFramePr>
          <p:nvPr>
            <p:extLst>
              <p:ext uri="{D42A27DB-BD31-4B8C-83A1-F6EECF244321}">
                <p14:modId xmlns:p14="http://schemas.microsoft.com/office/powerpoint/2010/main" val="3508465455"/>
              </p:ext>
            </p:extLst>
          </p:nvPr>
        </p:nvGraphicFramePr>
        <p:xfrm>
          <a:off x="677333" y="1264644"/>
          <a:ext cx="11198088" cy="5325326"/>
        </p:xfrm>
        <a:graphic>
          <a:graphicData uri="http://schemas.openxmlformats.org/drawingml/2006/table">
            <a:tbl>
              <a:tblPr firstRow="1" bandRow="1">
                <a:tableStyleId>{073A0DAA-6AF3-43AB-8588-CEC1D06C72B9}</a:tableStyleId>
              </a:tblPr>
              <a:tblGrid>
                <a:gridCol w="1664753">
                  <a:extLst>
                    <a:ext uri="{9D8B030D-6E8A-4147-A177-3AD203B41FA5}">
                      <a16:colId xmlns:a16="http://schemas.microsoft.com/office/drawing/2014/main" val="2329300266"/>
                    </a:ext>
                  </a:extLst>
                </a:gridCol>
                <a:gridCol w="2614746">
                  <a:extLst>
                    <a:ext uri="{9D8B030D-6E8A-4147-A177-3AD203B41FA5}">
                      <a16:colId xmlns:a16="http://schemas.microsoft.com/office/drawing/2014/main" val="3536825948"/>
                    </a:ext>
                  </a:extLst>
                </a:gridCol>
                <a:gridCol w="581868">
                  <a:extLst>
                    <a:ext uri="{9D8B030D-6E8A-4147-A177-3AD203B41FA5}">
                      <a16:colId xmlns:a16="http://schemas.microsoft.com/office/drawing/2014/main" val="4288248387"/>
                    </a:ext>
                  </a:extLst>
                </a:gridCol>
                <a:gridCol w="1150790">
                  <a:extLst>
                    <a:ext uri="{9D8B030D-6E8A-4147-A177-3AD203B41FA5}">
                      <a16:colId xmlns:a16="http://schemas.microsoft.com/office/drawing/2014/main" val="2073972631"/>
                    </a:ext>
                  </a:extLst>
                </a:gridCol>
                <a:gridCol w="801085">
                  <a:extLst>
                    <a:ext uri="{9D8B030D-6E8A-4147-A177-3AD203B41FA5}">
                      <a16:colId xmlns:a16="http://schemas.microsoft.com/office/drawing/2014/main" val="1285666028"/>
                    </a:ext>
                  </a:extLst>
                </a:gridCol>
                <a:gridCol w="895472">
                  <a:extLst>
                    <a:ext uri="{9D8B030D-6E8A-4147-A177-3AD203B41FA5}">
                      <a16:colId xmlns:a16="http://schemas.microsoft.com/office/drawing/2014/main" val="3925602142"/>
                    </a:ext>
                  </a:extLst>
                </a:gridCol>
                <a:gridCol w="3489374">
                  <a:extLst>
                    <a:ext uri="{9D8B030D-6E8A-4147-A177-3AD203B41FA5}">
                      <a16:colId xmlns:a16="http://schemas.microsoft.com/office/drawing/2014/main" val="1503463775"/>
                    </a:ext>
                  </a:extLst>
                </a:gridCol>
              </a:tblGrid>
              <a:tr h="592762">
                <a:tc>
                  <a:txBody>
                    <a:bodyPr/>
                    <a:lstStyle/>
                    <a:p>
                      <a:r>
                        <a:rPr lang="en-US" dirty="0"/>
                        <a:t>Test Case ID</a:t>
                      </a:r>
                    </a:p>
                  </a:txBody>
                  <a:tcPr/>
                </a:tc>
                <a:tc gridSpan="2">
                  <a:txBody>
                    <a:bodyPr/>
                    <a:lstStyle/>
                    <a:p>
                      <a:r>
                        <a:rPr lang="en-US" dirty="0"/>
                        <a:t>BU_001</a:t>
                      </a:r>
                    </a:p>
                  </a:txBody>
                  <a:tcPr/>
                </a:tc>
                <a:tc hMerge="1">
                  <a:txBody>
                    <a:bodyPr/>
                    <a:lstStyle/>
                    <a:p>
                      <a:endParaRPr lang="en-US" dirty="0"/>
                    </a:p>
                  </a:txBody>
                  <a:tcPr/>
                </a:tc>
                <a:tc gridSpan="2">
                  <a:txBody>
                    <a:bodyPr/>
                    <a:lstStyle/>
                    <a:p>
                      <a:r>
                        <a:rPr lang="en-US" dirty="0"/>
                        <a:t>Test Condition</a:t>
                      </a:r>
                    </a:p>
                  </a:txBody>
                  <a:tcPr/>
                </a:tc>
                <a:tc hMerge="1">
                  <a:txBody>
                    <a:bodyPr/>
                    <a:lstStyle/>
                    <a:p>
                      <a:endParaRPr lang="en-US" dirty="0"/>
                    </a:p>
                  </a:txBody>
                  <a:tcPr/>
                </a:tc>
                <a:tc gridSpan="2">
                  <a:txBody>
                    <a:bodyPr/>
                    <a:lstStyle/>
                    <a:p>
                      <a:r>
                        <a:rPr lang="en-US" dirty="0"/>
                        <a:t>Test the Login Functionality in Banking</a:t>
                      </a:r>
                    </a:p>
                  </a:txBody>
                  <a:tcPr/>
                </a:tc>
                <a:tc hMerge="1">
                  <a:txBody>
                    <a:bodyPr/>
                    <a:lstStyle/>
                    <a:p>
                      <a:endParaRPr lang="en-US"/>
                    </a:p>
                  </a:txBody>
                  <a:tcPr/>
                </a:tc>
                <a:extLst>
                  <a:ext uri="{0D108BD9-81ED-4DB2-BD59-A6C34878D82A}">
                    <a16:rowId xmlns:a16="http://schemas.microsoft.com/office/drawing/2014/main" val="2951849329"/>
                  </a:ext>
                </a:extLst>
              </a:tr>
              <a:tr h="592762">
                <a:tc>
                  <a:txBody>
                    <a:bodyPr/>
                    <a:lstStyle/>
                    <a:p>
                      <a:r>
                        <a:rPr lang="en-US" dirty="0"/>
                        <a:t>Test Case Desc</a:t>
                      </a:r>
                    </a:p>
                  </a:txBody>
                  <a:tcPr/>
                </a:tc>
                <a:tc gridSpan="6">
                  <a:txBody>
                    <a:bodyPr/>
                    <a:lstStyle/>
                    <a:p>
                      <a:r>
                        <a:rPr lang="en-US" dirty="0"/>
                        <a:t>Verify on entering valid userid and password, the customer can login</a:t>
                      </a: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2081569144"/>
                  </a:ext>
                </a:extLst>
              </a:tr>
              <a:tr h="1023121">
                <a:tc>
                  <a:txBody>
                    <a:bodyPr/>
                    <a:lstStyle/>
                    <a:p>
                      <a:r>
                        <a:rPr lang="en-US" dirty="0">
                          <a:effectLst>
                            <a:glow rad="101600">
                              <a:schemeClr val="accent3">
                                <a:alpha val="60000"/>
                              </a:schemeClr>
                            </a:glow>
                          </a:effectLst>
                        </a:rPr>
                        <a:t>Step #</a:t>
                      </a:r>
                    </a:p>
                  </a:txBody>
                  <a:tcPr/>
                </a:tc>
                <a:tc>
                  <a:txBody>
                    <a:bodyPr/>
                    <a:lstStyle/>
                    <a:p>
                      <a:r>
                        <a:rPr lang="en-US" dirty="0">
                          <a:effectLst>
                            <a:glow rad="101600">
                              <a:schemeClr val="accent3">
                                <a:alpha val="60000"/>
                              </a:schemeClr>
                            </a:glow>
                          </a:effectLst>
                        </a:rPr>
                        <a:t>Step Details</a:t>
                      </a:r>
                    </a:p>
                  </a:txBody>
                  <a:tcPr/>
                </a:tc>
                <a:tc gridSpan="2">
                  <a:txBody>
                    <a:bodyPr/>
                    <a:lstStyle/>
                    <a:p>
                      <a:r>
                        <a:rPr lang="en-US" dirty="0">
                          <a:effectLst>
                            <a:glow rad="101600">
                              <a:schemeClr val="accent3">
                                <a:alpha val="60000"/>
                              </a:schemeClr>
                            </a:glow>
                          </a:effectLst>
                        </a:rPr>
                        <a:t>Expected Result</a:t>
                      </a:r>
                    </a:p>
                  </a:txBody>
                  <a:tcPr/>
                </a:tc>
                <a:tc hMerge="1">
                  <a:txBody>
                    <a:bodyPr/>
                    <a:lstStyle/>
                    <a:p>
                      <a:r>
                        <a:rPr lang="en-US" dirty="0"/>
                        <a:t>Expected Result</a:t>
                      </a:r>
                    </a:p>
                  </a:txBody>
                  <a:tcPr/>
                </a:tc>
                <a:tc gridSpan="2">
                  <a:txBody>
                    <a:bodyPr/>
                    <a:lstStyle/>
                    <a:p>
                      <a:r>
                        <a:rPr lang="en-US" dirty="0">
                          <a:effectLst>
                            <a:glow rad="101600">
                              <a:schemeClr val="accent3">
                                <a:alpha val="60000"/>
                              </a:schemeClr>
                            </a:glow>
                          </a:effectLst>
                        </a:rPr>
                        <a:t>Actual Results</a:t>
                      </a:r>
                    </a:p>
                  </a:txBody>
                  <a:tcPr/>
                </a:tc>
                <a:tc hMerge="1">
                  <a:txBody>
                    <a:bodyPr/>
                    <a:lstStyle/>
                    <a:p>
                      <a:r>
                        <a:rPr lang="en-US" dirty="0"/>
                        <a:t>Actual Results</a:t>
                      </a:r>
                    </a:p>
                  </a:txBody>
                  <a:tcPr/>
                </a:tc>
                <a:tc>
                  <a:txBody>
                    <a:bodyPr/>
                    <a:lstStyle/>
                    <a:p>
                      <a:r>
                        <a:rPr lang="en-US" dirty="0">
                          <a:effectLst>
                            <a:glow rad="101600">
                              <a:schemeClr val="accent3">
                                <a:alpha val="60000"/>
                              </a:schemeClr>
                            </a:glow>
                          </a:effectLst>
                        </a:rPr>
                        <a:t>Pass/Fail/Not executed/Suspended</a:t>
                      </a:r>
                    </a:p>
                  </a:txBody>
                  <a:tcPr/>
                </a:tc>
                <a:extLst>
                  <a:ext uri="{0D108BD9-81ED-4DB2-BD59-A6C34878D82A}">
                    <a16:rowId xmlns:a16="http://schemas.microsoft.com/office/drawing/2014/main" val="3771491578"/>
                  </a:ext>
                </a:extLst>
              </a:tr>
              <a:tr h="1023121">
                <a:tc>
                  <a:txBody>
                    <a:bodyPr/>
                    <a:lstStyle/>
                    <a:p>
                      <a:r>
                        <a:rPr lang="en-US" dirty="0"/>
                        <a:t>1</a:t>
                      </a:r>
                    </a:p>
                  </a:txBody>
                  <a:tcPr/>
                </a:tc>
                <a:tc>
                  <a:txBody>
                    <a:bodyPr/>
                    <a:lstStyle/>
                    <a:p>
                      <a:r>
                        <a:rPr lang="en-US" dirty="0"/>
                        <a:t>Navigate to http://demo.guru99.com</a:t>
                      </a:r>
                    </a:p>
                  </a:txBody>
                  <a:tcPr/>
                </a:tc>
                <a:tc gridSpan="2">
                  <a:txBody>
                    <a:bodyPr/>
                    <a:lstStyle/>
                    <a:p>
                      <a:r>
                        <a:rPr lang="en-US" dirty="0"/>
                        <a:t>Site should open</a:t>
                      </a:r>
                    </a:p>
                  </a:txBody>
                  <a:tcPr/>
                </a:tc>
                <a:tc hMerge="1">
                  <a:txBody>
                    <a:bodyPr/>
                    <a:lstStyle/>
                    <a:p>
                      <a:endParaRPr lang="en-US"/>
                    </a:p>
                  </a:txBody>
                  <a:tcPr/>
                </a:tc>
                <a:tc gridSpan="2">
                  <a:txBody>
                    <a:bodyPr/>
                    <a:lstStyle/>
                    <a:p>
                      <a:r>
                        <a:rPr lang="en-US" dirty="0"/>
                        <a:t>As Expected</a:t>
                      </a:r>
                    </a:p>
                  </a:txBody>
                  <a:tcPr/>
                </a:tc>
                <a:tc hMerge="1">
                  <a:txBody>
                    <a:bodyPr/>
                    <a:lstStyle/>
                    <a:p>
                      <a:endParaRPr lang="en-US"/>
                    </a:p>
                  </a:txBody>
                  <a:tcPr/>
                </a:tc>
                <a:tc>
                  <a:txBody>
                    <a:bodyPr/>
                    <a:lstStyle/>
                    <a:p>
                      <a:r>
                        <a:rPr lang="en-US" b="1" dirty="0">
                          <a:solidFill>
                            <a:schemeClr val="accent2"/>
                          </a:solidFill>
                        </a:rPr>
                        <a:t>Pass</a:t>
                      </a:r>
                    </a:p>
                  </a:txBody>
                  <a:tcPr/>
                </a:tc>
                <a:extLst>
                  <a:ext uri="{0D108BD9-81ED-4DB2-BD59-A6C34878D82A}">
                    <a16:rowId xmlns:a16="http://schemas.microsoft.com/office/drawing/2014/main" val="635835293"/>
                  </a:ext>
                </a:extLst>
              </a:tr>
              <a:tr h="1023121">
                <a:tc>
                  <a:txBody>
                    <a:bodyPr/>
                    <a:lstStyle/>
                    <a:p>
                      <a:r>
                        <a:rPr lang="en-US" dirty="0"/>
                        <a:t>2</a:t>
                      </a:r>
                    </a:p>
                  </a:txBody>
                  <a:tcPr/>
                </a:tc>
                <a:tc>
                  <a:txBody>
                    <a:bodyPr/>
                    <a:lstStyle/>
                    <a:p>
                      <a:r>
                        <a:rPr lang="en-US" dirty="0"/>
                        <a:t>Enter Userid &amp; Password</a:t>
                      </a:r>
                    </a:p>
                  </a:txBody>
                  <a:tcPr/>
                </a:tc>
                <a:tc gridSpan="2">
                  <a:txBody>
                    <a:bodyPr/>
                    <a:lstStyle/>
                    <a:p>
                      <a:r>
                        <a:rPr lang="en-US" dirty="0"/>
                        <a:t>Credential can be entered</a:t>
                      </a:r>
                    </a:p>
                  </a:txBody>
                  <a:tcPr/>
                </a:tc>
                <a:tc hMerge="1">
                  <a:txBody>
                    <a:bodyPr/>
                    <a:lstStyle/>
                    <a:p>
                      <a:endParaRPr lang="en-US"/>
                    </a:p>
                  </a:txBody>
                  <a:tcPr/>
                </a:tc>
                <a:tc gridSpan="2">
                  <a:txBody>
                    <a:bodyPr/>
                    <a:lstStyle/>
                    <a:p>
                      <a:r>
                        <a:rPr lang="en-US" dirty="0"/>
                        <a:t>As Expected</a:t>
                      </a:r>
                    </a:p>
                  </a:txBody>
                  <a:tcPr/>
                </a:tc>
                <a:tc hMerge="1">
                  <a:txBody>
                    <a:bodyPr/>
                    <a:lstStyle/>
                    <a:p>
                      <a:endParaRPr lang="en-US"/>
                    </a:p>
                  </a:txBody>
                  <a:tcPr/>
                </a:tc>
                <a:tc>
                  <a:txBody>
                    <a:bodyPr/>
                    <a:lstStyle/>
                    <a:p>
                      <a:r>
                        <a:rPr lang="en-US" b="1" dirty="0">
                          <a:solidFill>
                            <a:schemeClr val="accent2"/>
                          </a:solidFill>
                        </a:rPr>
                        <a:t>Pass</a:t>
                      </a:r>
                    </a:p>
                  </a:txBody>
                  <a:tcPr/>
                </a:tc>
                <a:extLst>
                  <a:ext uri="{0D108BD9-81ED-4DB2-BD59-A6C34878D82A}">
                    <a16:rowId xmlns:a16="http://schemas.microsoft.com/office/drawing/2014/main" val="260116800"/>
                  </a:ext>
                </a:extLst>
              </a:tr>
              <a:tr h="1023121">
                <a:tc>
                  <a:txBody>
                    <a:bodyPr/>
                    <a:lstStyle/>
                    <a:p>
                      <a:r>
                        <a:rPr lang="en-US" dirty="0"/>
                        <a:t>3</a:t>
                      </a:r>
                    </a:p>
                  </a:txBody>
                  <a:tcPr/>
                </a:tc>
                <a:tc>
                  <a:txBody>
                    <a:bodyPr/>
                    <a:lstStyle/>
                    <a:p>
                      <a:r>
                        <a:rPr lang="en-US" dirty="0"/>
                        <a:t>Click Submit</a:t>
                      </a:r>
                    </a:p>
                  </a:txBody>
                  <a:tcPr/>
                </a:tc>
                <a:tc gridSpan="2">
                  <a:txBody>
                    <a:bodyPr/>
                    <a:lstStyle/>
                    <a:p>
                      <a:r>
                        <a:rPr lang="en-US" dirty="0"/>
                        <a:t>Customer is logged in</a:t>
                      </a:r>
                    </a:p>
                  </a:txBody>
                  <a:tcPr/>
                </a:tc>
                <a:tc hMerge="1">
                  <a:txBody>
                    <a:bodyPr/>
                    <a:lstStyle/>
                    <a:p>
                      <a:endParaRPr lang="en-US"/>
                    </a:p>
                  </a:txBody>
                  <a:tcPr/>
                </a:tc>
                <a:tc gridSpan="2">
                  <a:txBody>
                    <a:bodyPr/>
                    <a:lstStyle/>
                    <a:p>
                      <a:r>
                        <a:rPr lang="en-US" dirty="0"/>
                        <a:t>As Expected </a:t>
                      </a:r>
                    </a:p>
                  </a:txBody>
                  <a:tcPr/>
                </a:tc>
                <a:tc hMerge="1">
                  <a:txBody>
                    <a:bodyPr/>
                    <a:lstStyle/>
                    <a:p>
                      <a:endParaRPr lang="en-US"/>
                    </a:p>
                  </a:txBody>
                  <a:tcPr/>
                </a:tc>
                <a:tc>
                  <a:txBody>
                    <a:bodyPr/>
                    <a:lstStyle/>
                    <a:p>
                      <a:r>
                        <a:rPr lang="en-US" b="1" dirty="0">
                          <a:solidFill>
                            <a:schemeClr val="accent2"/>
                          </a:solidFill>
                        </a:rPr>
                        <a:t>Pass</a:t>
                      </a:r>
                    </a:p>
                  </a:txBody>
                  <a:tcPr/>
                </a:tc>
                <a:extLst>
                  <a:ext uri="{0D108BD9-81ED-4DB2-BD59-A6C34878D82A}">
                    <a16:rowId xmlns:a16="http://schemas.microsoft.com/office/drawing/2014/main" val="4110416872"/>
                  </a:ext>
                </a:extLst>
              </a:tr>
            </a:tbl>
          </a:graphicData>
        </a:graphic>
      </p:graphicFrame>
    </p:spTree>
    <p:extLst>
      <p:ext uri="{BB962C8B-B14F-4D97-AF65-F5344CB8AC3E}">
        <p14:creationId xmlns:p14="http://schemas.microsoft.com/office/powerpoint/2010/main" val="16899209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Defect Reporting</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2" y="1187804"/>
            <a:ext cx="10573764" cy="5517795"/>
          </a:xfrm>
        </p:spPr>
        <p:txBody>
          <a:bodyPr>
            <a:noAutofit/>
          </a:bodyPr>
          <a:lstStyle/>
          <a:p>
            <a:r>
              <a:rPr lang="en-US" sz="2400" b="1" dirty="0"/>
              <a:t>What is Bug?</a:t>
            </a:r>
          </a:p>
          <a:p>
            <a:r>
              <a:rPr lang="en-US" sz="2400" dirty="0"/>
              <a:t>A bug is the consequence/outcome of a coding fault</a:t>
            </a:r>
          </a:p>
          <a:p>
            <a:r>
              <a:rPr lang="en-US" sz="2400" b="1" dirty="0"/>
              <a:t>What is Defect?</a:t>
            </a:r>
          </a:p>
          <a:p>
            <a:r>
              <a:rPr lang="en-US" sz="2400" dirty="0"/>
              <a:t>A defect is a variation or deviation from the original business requirements</a:t>
            </a:r>
          </a:p>
          <a:p>
            <a:r>
              <a:rPr lang="en-US" sz="2400" dirty="0"/>
              <a:t>These two terms have very thin line of </a:t>
            </a:r>
            <a:r>
              <a:rPr lang="en-US" sz="2400" dirty="0" err="1"/>
              <a:t>differnce</a:t>
            </a:r>
            <a:r>
              <a:rPr lang="en-US" sz="2400" dirty="0"/>
              <a:t>, In the Industry both are faults that need to be fixed and so </a:t>
            </a:r>
            <a:r>
              <a:rPr lang="en-US" sz="2400" dirty="0" err="1"/>
              <a:t>interchangebaly</a:t>
            </a:r>
            <a:r>
              <a:rPr lang="en-US" sz="2400" dirty="0"/>
              <a:t> used by some of the</a:t>
            </a:r>
            <a:r>
              <a:rPr lang="en-US" sz="2400" u="sng" dirty="0">
                <a:hlinkClick r:id="rId2"/>
              </a:rPr>
              <a:t> Testing </a:t>
            </a:r>
            <a:r>
              <a:rPr lang="en-US" sz="2400" dirty="0"/>
              <a:t>teams.</a:t>
            </a:r>
          </a:p>
          <a:p>
            <a:r>
              <a:rPr lang="en-US" sz="2400" dirty="0"/>
              <a:t>When a tester executes the test cases, he might come across the test result which is contradictory to expected result. This variation in the test result is referred as a </a:t>
            </a:r>
            <a:r>
              <a:rPr lang="en-US" sz="2400" b="1" dirty="0"/>
              <a:t>Software Defect</a:t>
            </a:r>
            <a:r>
              <a:rPr lang="en-US" sz="2400" dirty="0"/>
              <a:t>. These defects or variation are referred by different names in a different organization like </a:t>
            </a:r>
            <a:r>
              <a:rPr lang="en-US" sz="2400" b="1" dirty="0"/>
              <a:t>issues, problem, bug or incidents</a:t>
            </a:r>
            <a:r>
              <a:rPr lang="en-US" sz="2400" dirty="0"/>
              <a:t>.</a:t>
            </a:r>
          </a:p>
          <a:p>
            <a:endParaRPr lang="en-US" sz="2400" dirty="0"/>
          </a:p>
        </p:txBody>
      </p:sp>
    </p:spTree>
    <p:extLst>
      <p:ext uri="{BB962C8B-B14F-4D97-AF65-F5344CB8AC3E}">
        <p14:creationId xmlns:p14="http://schemas.microsoft.com/office/powerpoint/2010/main" val="3848743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Defect Reporting Cont’d</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3" y="1055936"/>
            <a:ext cx="10573764" cy="5517795"/>
          </a:xfrm>
        </p:spPr>
        <p:txBody>
          <a:bodyPr>
            <a:noAutofit/>
          </a:bodyPr>
          <a:lstStyle/>
          <a:p>
            <a:r>
              <a:rPr lang="en-US" sz="2400" dirty="0"/>
              <a:t>While reporting the bug to developer, your Bug Report should contain the following information</a:t>
            </a:r>
          </a:p>
          <a:p>
            <a:pPr lvl="0"/>
            <a:r>
              <a:rPr lang="en-US" sz="2400" b="1" dirty="0" err="1"/>
              <a:t>Defect_ID</a:t>
            </a:r>
            <a:r>
              <a:rPr lang="en-US" sz="2400" dirty="0"/>
              <a:t> - Unique identification number for the defect.</a:t>
            </a:r>
          </a:p>
          <a:p>
            <a:pPr lvl="0"/>
            <a:r>
              <a:rPr lang="en-US" sz="2400" b="1" dirty="0"/>
              <a:t>Defect Description</a:t>
            </a:r>
            <a:r>
              <a:rPr lang="en-US" sz="2400" dirty="0"/>
              <a:t> - Detailed description of the Defect including information about the module in which Defect was found.</a:t>
            </a:r>
          </a:p>
          <a:p>
            <a:pPr lvl="0"/>
            <a:r>
              <a:rPr lang="en-US" sz="2400" b="1" dirty="0"/>
              <a:t>Version</a:t>
            </a:r>
            <a:r>
              <a:rPr lang="en-US" sz="2400" dirty="0"/>
              <a:t> - Version of the application in which defect was found.</a:t>
            </a:r>
          </a:p>
          <a:p>
            <a:pPr lvl="0"/>
            <a:r>
              <a:rPr lang="en-US" sz="2400" b="1" dirty="0"/>
              <a:t>Steps</a:t>
            </a:r>
            <a:r>
              <a:rPr lang="en-US" sz="2400" dirty="0"/>
              <a:t> - Detailed steps along with screenshots with which the developer can reproduce the defects.</a:t>
            </a:r>
          </a:p>
          <a:p>
            <a:pPr lvl="0"/>
            <a:r>
              <a:rPr lang="en-US" sz="2400" b="1" dirty="0"/>
              <a:t>Date Raised</a:t>
            </a:r>
            <a:r>
              <a:rPr lang="en-US" sz="2400" dirty="0"/>
              <a:t> - Date when the defect is raised</a:t>
            </a:r>
          </a:p>
          <a:p>
            <a:pPr lvl="0"/>
            <a:r>
              <a:rPr lang="en-US" sz="2400" b="1" dirty="0"/>
              <a:t>Reference</a:t>
            </a:r>
            <a:r>
              <a:rPr lang="en-US" sz="2400" dirty="0"/>
              <a:t>-  where in you Provide reference to the documents like . requirements, design, architecture or maybe even screenshots of the error   to help understand the defect</a:t>
            </a:r>
          </a:p>
          <a:p>
            <a:endParaRPr lang="en-US" sz="2400" dirty="0"/>
          </a:p>
        </p:txBody>
      </p:sp>
    </p:spTree>
    <p:extLst>
      <p:ext uri="{BB962C8B-B14F-4D97-AF65-F5344CB8AC3E}">
        <p14:creationId xmlns:p14="http://schemas.microsoft.com/office/powerpoint/2010/main" val="28932958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Defect Reporting Cont’d</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2" y="1187803"/>
            <a:ext cx="10573764" cy="3755257"/>
          </a:xfrm>
        </p:spPr>
        <p:txBody>
          <a:bodyPr>
            <a:noAutofit/>
          </a:bodyPr>
          <a:lstStyle/>
          <a:p>
            <a:pPr lvl="0"/>
            <a:r>
              <a:rPr lang="en-US" sz="2400" b="1" dirty="0"/>
              <a:t>Detected By</a:t>
            </a:r>
            <a:r>
              <a:rPr lang="en-US" sz="2400" dirty="0"/>
              <a:t> - Name/ID of the tester who raised the defect</a:t>
            </a:r>
          </a:p>
          <a:p>
            <a:pPr lvl="0"/>
            <a:r>
              <a:rPr lang="en-US" sz="2400" b="1" dirty="0"/>
              <a:t>Status</a:t>
            </a:r>
            <a:r>
              <a:rPr lang="en-US" sz="2400" dirty="0"/>
              <a:t> - Status of the defect , more on this later</a:t>
            </a:r>
          </a:p>
          <a:p>
            <a:pPr lvl="0"/>
            <a:r>
              <a:rPr lang="en-US" sz="2400" b="1" dirty="0"/>
              <a:t>Fixed by</a:t>
            </a:r>
            <a:r>
              <a:rPr lang="en-US" sz="2400" dirty="0"/>
              <a:t> - Name/ID of the developer who fixed it</a:t>
            </a:r>
          </a:p>
          <a:p>
            <a:pPr lvl="0"/>
            <a:r>
              <a:rPr lang="en-US" sz="2400" b="1" dirty="0"/>
              <a:t>Date Closed</a:t>
            </a:r>
            <a:r>
              <a:rPr lang="en-US" sz="2400" dirty="0"/>
              <a:t> - Date when the defect is closed</a:t>
            </a:r>
          </a:p>
          <a:p>
            <a:pPr lvl="0"/>
            <a:r>
              <a:rPr lang="en-US" sz="2400" b="1" dirty="0"/>
              <a:t>Severity</a:t>
            </a:r>
            <a:r>
              <a:rPr lang="en-US" sz="2400" dirty="0"/>
              <a:t> which describes the impact of the defect on the application</a:t>
            </a:r>
            <a:endParaRPr lang="en-US" sz="2400" b="1" dirty="0"/>
          </a:p>
          <a:p>
            <a:pPr lvl="0"/>
            <a:r>
              <a:rPr lang="en-US" sz="2400" b="1" dirty="0"/>
              <a:t>Priority</a:t>
            </a:r>
            <a:r>
              <a:rPr lang="en-US" sz="2400" dirty="0"/>
              <a:t> which is related to defect fixing urgency. Severity Priority could be High/Medium/Low based on the impact urgency at which the defect should be fixed respectively</a:t>
            </a:r>
          </a:p>
          <a:p>
            <a:pPr marL="0" lvl="0" indent="0">
              <a:buNone/>
            </a:pPr>
            <a:r>
              <a:rPr lang="en-US" dirty="0"/>
              <a:t>           </a:t>
            </a:r>
          </a:p>
        </p:txBody>
      </p:sp>
    </p:spTree>
    <p:extLst>
      <p:ext uri="{BB962C8B-B14F-4D97-AF65-F5344CB8AC3E}">
        <p14:creationId xmlns:p14="http://schemas.microsoft.com/office/powerpoint/2010/main" val="3450593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Supporting document for Defect</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2" y="1187803"/>
            <a:ext cx="10573764" cy="5385928"/>
          </a:xfrm>
        </p:spPr>
        <p:txBody>
          <a:bodyPr>
            <a:noAutofit/>
          </a:bodyPr>
          <a:lstStyle/>
          <a:p>
            <a:pPr lvl="0"/>
            <a:r>
              <a:rPr lang="en-US" sz="2400" b="1" dirty="0"/>
              <a:t>Defect Header</a:t>
            </a:r>
          </a:p>
          <a:p>
            <a:pPr lvl="0"/>
            <a:endParaRPr lang="en-US" sz="2400" dirty="0"/>
          </a:p>
          <a:p>
            <a:pPr marL="0" lvl="0" indent="0">
              <a:buNone/>
            </a:pPr>
            <a:r>
              <a:rPr lang="en-US" dirty="0"/>
              <a:t>         </a:t>
            </a:r>
          </a:p>
          <a:p>
            <a:pPr marL="0" lvl="0" indent="0">
              <a:buNone/>
            </a:pPr>
            <a:r>
              <a:rPr lang="en-US" dirty="0"/>
              <a:t>      </a:t>
            </a:r>
          </a:p>
        </p:txBody>
      </p:sp>
      <p:graphicFrame>
        <p:nvGraphicFramePr>
          <p:cNvPr id="3" name="Table 2">
            <a:extLst>
              <a:ext uri="{FF2B5EF4-FFF2-40B4-BE49-F238E27FC236}">
                <a16:creationId xmlns:a16="http://schemas.microsoft.com/office/drawing/2014/main" id="{7D656842-1A01-472A-B51A-90D75DF7F896}"/>
              </a:ext>
            </a:extLst>
          </p:cNvPr>
          <p:cNvGraphicFramePr>
            <a:graphicFrameLocks noGrp="1"/>
          </p:cNvGraphicFramePr>
          <p:nvPr>
            <p:extLst>
              <p:ext uri="{D42A27DB-BD31-4B8C-83A1-F6EECF244321}">
                <p14:modId xmlns:p14="http://schemas.microsoft.com/office/powerpoint/2010/main" val="545304355"/>
              </p:ext>
            </p:extLst>
          </p:nvPr>
        </p:nvGraphicFramePr>
        <p:xfrm>
          <a:off x="1104347" y="1673822"/>
          <a:ext cx="8702262" cy="4594460"/>
        </p:xfrm>
        <a:graphic>
          <a:graphicData uri="http://schemas.openxmlformats.org/drawingml/2006/table">
            <a:tbl>
              <a:tblPr firstRow="1" bandRow="1">
                <a:tableStyleId>{5C22544A-7EE6-4342-B048-85BDC9FD1C3A}</a:tableStyleId>
              </a:tblPr>
              <a:tblGrid>
                <a:gridCol w="4351131">
                  <a:extLst>
                    <a:ext uri="{9D8B030D-6E8A-4147-A177-3AD203B41FA5}">
                      <a16:colId xmlns:a16="http://schemas.microsoft.com/office/drawing/2014/main" val="842921138"/>
                    </a:ext>
                  </a:extLst>
                </a:gridCol>
                <a:gridCol w="4351131">
                  <a:extLst>
                    <a:ext uri="{9D8B030D-6E8A-4147-A177-3AD203B41FA5}">
                      <a16:colId xmlns:a16="http://schemas.microsoft.com/office/drawing/2014/main" val="3157746852"/>
                    </a:ext>
                  </a:extLst>
                </a:gridCol>
              </a:tblGrid>
              <a:tr h="459446">
                <a:tc>
                  <a:txBody>
                    <a:bodyPr/>
                    <a:lstStyle/>
                    <a:p>
                      <a:r>
                        <a:rPr lang="en-US" dirty="0"/>
                        <a:t>Date</a:t>
                      </a:r>
                    </a:p>
                  </a:txBody>
                  <a:tcPr/>
                </a:tc>
                <a:tc>
                  <a:txBody>
                    <a:bodyPr/>
                    <a:lstStyle/>
                    <a:p>
                      <a:endParaRPr lang="en-US" dirty="0"/>
                    </a:p>
                  </a:txBody>
                  <a:tcPr/>
                </a:tc>
                <a:extLst>
                  <a:ext uri="{0D108BD9-81ED-4DB2-BD59-A6C34878D82A}">
                    <a16:rowId xmlns:a16="http://schemas.microsoft.com/office/drawing/2014/main" val="3014898653"/>
                  </a:ext>
                </a:extLst>
              </a:tr>
              <a:tr h="459446">
                <a:tc>
                  <a:txBody>
                    <a:bodyPr/>
                    <a:lstStyle/>
                    <a:p>
                      <a:r>
                        <a:rPr lang="en-US" dirty="0"/>
                        <a:t>Defect #</a:t>
                      </a:r>
                    </a:p>
                  </a:txBody>
                  <a:tcPr/>
                </a:tc>
                <a:tc>
                  <a:txBody>
                    <a:bodyPr/>
                    <a:lstStyle/>
                    <a:p>
                      <a:endParaRPr lang="en-US" dirty="0"/>
                    </a:p>
                  </a:txBody>
                  <a:tcPr/>
                </a:tc>
                <a:extLst>
                  <a:ext uri="{0D108BD9-81ED-4DB2-BD59-A6C34878D82A}">
                    <a16:rowId xmlns:a16="http://schemas.microsoft.com/office/drawing/2014/main" val="1482413182"/>
                  </a:ext>
                </a:extLst>
              </a:tr>
              <a:tr h="459446">
                <a:tc>
                  <a:txBody>
                    <a:bodyPr/>
                    <a:lstStyle/>
                    <a:p>
                      <a:r>
                        <a:rPr lang="en-US" dirty="0"/>
                        <a:t>Application Name Screen Name</a:t>
                      </a:r>
                    </a:p>
                  </a:txBody>
                  <a:tcPr/>
                </a:tc>
                <a:tc>
                  <a:txBody>
                    <a:bodyPr/>
                    <a:lstStyle/>
                    <a:p>
                      <a:endParaRPr lang="en-US" dirty="0"/>
                    </a:p>
                  </a:txBody>
                  <a:tcPr/>
                </a:tc>
                <a:extLst>
                  <a:ext uri="{0D108BD9-81ED-4DB2-BD59-A6C34878D82A}">
                    <a16:rowId xmlns:a16="http://schemas.microsoft.com/office/drawing/2014/main" val="1233730325"/>
                  </a:ext>
                </a:extLst>
              </a:tr>
              <a:tr h="459446">
                <a:tc>
                  <a:txBody>
                    <a:bodyPr/>
                    <a:lstStyle/>
                    <a:p>
                      <a:r>
                        <a:rPr lang="en-US" dirty="0"/>
                        <a:t>Screenshot (Y/N)</a:t>
                      </a:r>
                    </a:p>
                  </a:txBody>
                  <a:tcPr/>
                </a:tc>
                <a:tc>
                  <a:txBody>
                    <a:bodyPr/>
                    <a:lstStyle/>
                    <a:p>
                      <a:endParaRPr lang="en-US" dirty="0"/>
                    </a:p>
                  </a:txBody>
                  <a:tcPr/>
                </a:tc>
                <a:extLst>
                  <a:ext uri="{0D108BD9-81ED-4DB2-BD59-A6C34878D82A}">
                    <a16:rowId xmlns:a16="http://schemas.microsoft.com/office/drawing/2014/main" val="3344202191"/>
                  </a:ext>
                </a:extLst>
              </a:tr>
              <a:tr h="459446">
                <a:tc>
                  <a:txBody>
                    <a:bodyPr/>
                    <a:lstStyle/>
                    <a:p>
                      <a:r>
                        <a:rPr lang="en-US" dirty="0"/>
                        <a:t>Submitted By</a:t>
                      </a:r>
                    </a:p>
                  </a:txBody>
                  <a:tcPr/>
                </a:tc>
                <a:tc>
                  <a:txBody>
                    <a:bodyPr/>
                    <a:lstStyle/>
                    <a:p>
                      <a:endParaRPr lang="en-US" dirty="0"/>
                    </a:p>
                  </a:txBody>
                  <a:tcPr/>
                </a:tc>
                <a:extLst>
                  <a:ext uri="{0D108BD9-81ED-4DB2-BD59-A6C34878D82A}">
                    <a16:rowId xmlns:a16="http://schemas.microsoft.com/office/drawing/2014/main" val="2782900882"/>
                  </a:ext>
                </a:extLst>
              </a:tr>
              <a:tr h="459446">
                <a:tc>
                  <a:txBody>
                    <a:bodyPr/>
                    <a:lstStyle/>
                    <a:p>
                      <a:r>
                        <a:rPr lang="en-US" dirty="0"/>
                        <a:t>Reference</a:t>
                      </a:r>
                    </a:p>
                  </a:txBody>
                  <a:tcPr/>
                </a:tc>
                <a:tc>
                  <a:txBody>
                    <a:bodyPr/>
                    <a:lstStyle/>
                    <a:p>
                      <a:endParaRPr lang="en-US" dirty="0"/>
                    </a:p>
                  </a:txBody>
                  <a:tcPr/>
                </a:tc>
                <a:extLst>
                  <a:ext uri="{0D108BD9-81ED-4DB2-BD59-A6C34878D82A}">
                    <a16:rowId xmlns:a16="http://schemas.microsoft.com/office/drawing/2014/main" val="4255289486"/>
                  </a:ext>
                </a:extLst>
              </a:tr>
              <a:tr h="459446">
                <a:tc>
                  <a:txBody>
                    <a:bodyPr/>
                    <a:lstStyle/>
                    <a:p>
                      <a:r>
                        <a:rPr lang="en-US" dirty="0"/>
                        <a:t>Date</a:t>
                      </a:r>
                    </a:p>
                  </a:txBody>
                  <a:tcPr/>
                </a:tc>
                <a:tc>
                  <a:txBody>
                    <a:bodyPr/>
                    <a:lstStyle/>
                    <a:p>
                      <a:endParaRPr lang="en-US" dirty="0"/>
                    </a:p>
                  </a:txBody>
                  <a:tcPr/>
                </a:tc>
                <a:extLst>
                  <a:ext uri="{0D108BD9-81ED-4DB2-BD59-A6C34878D82A}">
                    <a16:rowId xmlns:a16="http://schemas.microsoft.com/office/drawing/2014/main" val="3099680944"/>
                  </a:ext>
                </a:extLst>
              </a:tr>
              <a:tr h="459446">
                <a:tc>
                  <a:txBody>
                    <a:bodyPr/>
                    <a:lstStyle/>
                    <a:p>
                      <a:r>
                        <a:rPr lang="en-US" dirty="0"/>
                        <a:t>Software version</a:t>
                      </a:r>
                    </a:p>
                  </a:txBody>
                  <a:tcPr/>
                </a:tc>
                <a:tc>
                  <a:txBody>
                    <a:bodyPr/>
                    <a:lstStyle/>
                    <a:p>
                      <a:endParaRPr lang="en-US" dirty="0"/>
                    </a:p>
                  </a:txBody>
                  <a:tcPr/>
                </a:tc>
                <a:extLst>
                  <a:ext uri="{0D108BD9-81ED-4DB2-BD59-A6C34878D82A}">
                    <a16:rowId xmlns:a16="http://schemas.microsoft.com/office/drawing/2014/main" val="3161406919"/>
                  </a:ext>
                </a:extLst>
              </a:tr>
              <a:tr h="459446">
                <a:tc>
                  <a:txBody>
                    <a:bodyPr/>
                    <a:lstStyle/>
                    <a:p>
                      <a:r>
                        <a:rPr lang="en-US" dirty="0"/>
                        <a:t>Severity</a:t>
                      </a:r>
                    </a:p>
                  </a:txBody>
                  <a:tcPr/>
                </a:tc>
                <a:tc>
                  <a:txBody>
                    <a:bodyPr/>
                    <a:lstStyle/>
                    <a:p>
                      <a:endParaRPr lang="en-US" dirty="0"/>
                    </a:p>
                  </a:txBody>
                  <a:tcPr/>
                </a:tc>
                <a:extLst>
                  <a:ext uri="{0D108BD9-81ED-4DB2-BD59-A6C34878D82A}">
                    <a16:rowId xmlns:a16="http://schemas.microsoft.com/office/drawing/2014/main" val="4149603332"/>
                  </a:ext>
                </a:extLst>
              </a:tr>
              <a:tr h="459446">
                <a:tc>
                  <a:txBody>
                    <a:bodyPr/>
                    <a:lstStyle/>
                    <a:p>
                      <a:r>
                        <a:rPr lang="en-US" dirty="0"/>
                        <a:t>Priority</a:t>
                      </a:r>
                    </a:p>
                  </a:txBody>
                  <a:tcPr/>
                </a:tc>
                <a:tc>
                  <a:txBody>
                    <a:bodyPr/>
                    <a:lstStyle/>
                    <a:p>
                      <a:endParaRPr lang="en-US" dirty="0"/>
                    </a:p>
                  </a:txBody>
                  <a:tcPr/>
                </a:tc>
                <a:extLst>
                  <a:ext uri="{0D108BD9-81ED-4DB2-BD59-A6C34878D82A}">
                    <a16:rowId xmlns:a16="http://schemas.microsoft.com/office/drawing/2014/main" val="3553388637"/>
                  </a:ext>
                </a:extLst>
              </a:tr>
            </a:tbl>
          </a:graphicData>
        </a:graphic>
      </p:graphicFrame>
    </p:spTree>
    <p:extLst>
      <p:ext uri="{BB962C8B-B14F-4D97-AF65-F5344CB8AC3E}">
        <p14:creationId xmlns:p14="http://schemas.microsoft.com/office/powerpoint/2010/main" val="5026030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Supporting document for Defect Cont’d</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2" y="1187803"/>
            <a:ext cx="10573764" cy="4245587"/>
          </a:xfrm>
        </p:spPr>
        <p:txBody>
          <a:bodyPr>
            <a:noAutofit/>
          </a:bodyPr>
          <a:lstStyle/>
          <a:p>
            <a:pPr lvl="0"/>
            <a:r>
              <a:rPr lang="en-US" sz="2400" b="1" dirty="0"/>
              <a:t>Defect Description</a:t>
            </a:r>
          </a:p>
          <a:p>
            <a:pPr lvl="0"/>
            <a:r>
              <a:rPr lang="en-US" sz="2400" dirty="0"/>
              <a:t>Module Name</a:t>
            </a:r>
          </a:p>
          <a:p>
            <a:pPr lvl="0"/>
            <a:r>
              <a:rPr lang="en-US" sz="2400" dirty="0"/>
              <a:t>Steps followed</a:t>
            </a:r>
          </a:p>
          <a:p>
            <a:pPr lvl="0"/>
            <a:r>
              <a:rPr lang="en-US" sz="2400" dirty="0"/>
              <a:t>Desired Results</a:t>
            </a:r>
          </a:p>
          <a:p>
            <a:pPr lvl="0"/>
            <a:r>
              <a:rPr lang="en-US" sz="2400" dirty="0"/>
              <a:t>Screen shots</a:t>
            </a:r>
          </a:p>
          <a:p>
            <a:pPr marL="0" lvl="0" indent="0">
              <a:buNone/>
            </a:pPr>
            <a:r>
              <a:rPr lang="en-US" dirty="0"/>
              <a:t>         </a:t>
            </a:r>
          </a:p>
          <a:p>
            <a:pPr marL="0" lvl="0" indent="0">
              <a:buNone/>
            </a:pPr>
            <a:r>
              <a:rPr lang="en-US" dirty="0"/>
              <a:t>      </a:t>
            </a:r>
          </a:p>
        </p:txBody>
      </p:sp>
    </p:spTree>
    <p:extLst>
      <p:ext uri="{BB962C8B-B14F-4D97-AF65-F5344CB8AC3E}">
        <p14:creationId xmlns:p14="http://schemas.microsoft.com/office/powerpoint/2010/main" val="39733169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Developing Test Report</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3" y="1039067"/>
            <a:ext cx="10573764" cy="5670197"/>
          </a:xfrm>
        </p:spPr>
        <p:txBody>
          <a:bodyPr>
            <a:noAutofit/>
          </a:bodyPr>
          <a:lstStyle/>
          <a:p>
            <a:pPr algn="just"/>
            <a:r>
              <a:rPr lang="en-US" sz="2400" b="1" dirty="0">
                <a:solidFill>
                  <a:srgbClr val="92D050"/>
                </a:solidFill>
              </a:rPr>
              <a:t>Test Summary Report: </a:t>
            </a:r>
          </a:p>
          <a:p>
            <a:pPr algn="just"/>
            <a:r>
              <a:rPr lang="en-US" sz="2400" dirty="0"/>
              <a:t>A document summarizing testing activities and results. And it may contain the following items</a:t>
            </a:r>
          </a:p>
          <a:p>
            <a:pPr algn="just"/>
            <a:r>
              <a:rPr lang="en-US" sz="2400" dirty="0"/>
              <a:t>Project Name</a:t>
            </a:r>
          </a:p>
          <a:p>
            <a:pPr algn="just"/>
            <a:r>
              <a:rPr lang="en-US" sz="2400" dirty="0"/>
              <a:t>Version history</a:t>
            </a:r>
          </a:p>
          <a:p>
            <a:pPr algn="just"/>
            <a:r>
              <a:rPr lang="en-US" sz="2400" dirty="0"/>
              <a:t>Table of Contents:- which includes</a:t>
            </a:r>
          </a:p>
          <a:p>
            <a:pPr marL="858838" algn="just"/>
            <a:r>
              <a:rPr lang="en-US" sz="2400" dirty="0"/>
              <a:t>Introduction</a:t>
            </a:r>
          </a:p>
          <a:p>
            <a:pPr marL="858838"/>
            <a:r>
              <a:rPr lang="en-US" sz="2400" dirty="0"/>
              <a:t>Test Summary:-</a:t>
            </a:r>
            <a:r>
              <a:rPr lang="en-US" i="1" dirty="0"/>
              <a:t>[Include basic information about what was tested and what happened.]</a:t>
            </a:r>
          </a:p>
          <a:p>
            <a:pPr marL="2854325"/>
            <a:r>
              <a:rPr lang="en-US" b="1" dirty="0"/>
              <a:t>Project Name</a:t>
            </a:r>
            <a:r>
              <a:rPr lang="en-US" dirty="0"/>
              <a:t>:  </a:t>
            </a:r>
            <a:r>
              <a:rPr lang="en-US" i="1" dirty="0"/>
              <a:t>[Project name]</a:t>
            </a:r>
            <a:endParaRPr lang="en-US" dirty="0"/>
          </a:p>
          <a:p>
            <a:pPr marL="2854325"/>
            <a:r>
              <a:rPr lang="en-US" b="1" dirty="0"/>
              <a:t>System Name</a:t>
            </a:r>
            <a:r>
              <a:rPr lang="en-US" dirty="0"/>
              <a:t>: </a:t>
            </a:r>
            <a:r>
              <a:rPr lang="en-US" i="1" dirty="0"/>
              <a:t>[System name]</a:t>
            </a:r>
            <a:endParaRPr lang="en-US" dirty="0"/>
          </a:p>
          <a:p>
            <a:pPr marL="2854325"/>
            <a:r>
              <a:rPr lang="en-US" b="1" dirty="0"/>
              <a:t>Version Number</a:t>
            </a:r>
            <a:r>
              <a:rPr lang="en-US" dirty="0"/>
              <a:t>: </a:t>
            </a:r>
            <a:r>
              <a:rPr lang="en-US" i="1" dirty="0"/>
              <a:t>[Version number]</a:t>
            </a:r>
            <a:endParaRPr lang="en-US" dirty="0"/>
          </a:p>
          <a:p>
            <a:pPr marL="2854325"/>
            <a:r>
              <a:rPr lang="en-US" b="1" dirty="0"/>
              <a:t>Additional Comments</a:t>
            </a:r>
            <a:r>
              <a:rPr lang="en-US" dirty="0"/>
              <a:t>: </a:t>
            </a:r>
            <a:r>
              <a:rPr lang="en-US" i="1" dirty="0"/>
              <a:t>[Enter any additional comments]</a:t>
            </a:r>
            <a:endParaRPr lang="en-US" dirty="0"/>
          </a:p>
          <a:p>
            <a:pPr marL="858838" algn="just"/>
            <a:endParaRPr lang="en-US" sz="2400" dirty="0"/>
          </a:p>
          <a:p>
            <a:pPr marL="858838" algn="just"/>
            <a:endParaRPr lang="en-US" sz="2400" dirty="0"/>
          </a:p>
          <a:p>
            <a:pPr marL="0" indent="0" algn="just">
              <a:buNone/>
            </a:pPr>
            <a:endParaRPr lang="en-US" sz="2400" dirty="0"/>
          </a:p>
          <a:p>
            <a:pPr marL="0" lvl="0" indent="0">
              <a:buNone/>
            </a:pPr>
            <a:endParaRPr lang="en-US" dirty="0"/>
          </a:p>
        </p:txBody>
      </p:sp>
    </p:spTree>
    <p:extLst>
      <p:ext uri="{BB962C8B-B14F-4D97-AF65-F5344CB8AC3E}">
        <p14:creationId xmlns:p14="http://schemas.microsoft.com/office/powerpoint/2010/main" val="33186899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 calcmode="lin" valueType="num">
                                      <p:cBhvr additive="base">
                                        <p:cTn id="4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 calcmode="lin" valueType="num">
                                      <p:cBhvr additive="base">
                                        <p:cTn id="4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 calcmode="lin" valueType="num">
                                      <p:cBhvr additive="base">
                                        <p:cTn id="5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4">
                                            <p:txEl>
                                              <p:pRg st="8" end="8"/>
                                            </p:txEl>
                                          </p:spTgt>
                                        </p:tgtEl>
                                        <p:attrNameLst>
                                          <p:attrName>style.visibility</p:attrName>
                                        </p:attrNameLst>
                                      </p:cBhvr>
                                      <p:to>
                                        <p:strVal val="visible"/>
                                      </p:to>
                                    </p:set>
                                    <p:anim calcmode="lin" valueType="num">
                                      <p:cBhvr additive="base">
                                        <p:cTn id="6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 calcmode="lin" valueType="num">
                                      <p:cBhvr additive="base">
                                        <p:cTn id="66"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anim calcmode="lin" valueType="num">
                                      <p:cBhvr additive="base">
                                        <p:cTn id="7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12A2-5D97-4512-8BA7-D68F146DD527}"/>
              </a:ext>
            </a:extLst>
          </p:cNvPr>
          <p:cNvSpPr>
            <a:spLocks noGrp="1"/>
          </p:cNvSpPr>
          <p:nvPr>
            <p:ph type="title"/>
          </p:nvPr>
        </p:nvSpPr>
        <p:spPr>
          <a:xfrm>
            <a:off x="1008294" y="543339"/>
            <a:ext cx="8599531" cy="503909"/>
          </a:xfrm>
        </p:spPr>
        <p:txBody>
          <a:bodyPr>
            <a:normAutofit fontScale="90000"/>
          </a:bodyPr>
          <a:lstStyle/>
          <a:p>
            <a:pPr algn="l"/>
            <a:r>
              <a:rPr lang="en-US" dirty="0"/>
              <a:t>Outline</a:t>
            </a:r>
          </a:p>
        </p:txBody>
      </p:sp>
      <p:sp>
        <p:nvSpPr>
          <p:cNvPr id="7" name="Title 1">
            <a:extLst>
              <a:ext uri="{FF2B5EF4-FFF2-40B4-BE49-F238E27FC236}">
                <a16:creationId xmlns:a16="http://schemas.microsoft.com/office/drawing/2014/main" id="{F7BFFA90-0BF6-43D5-8A7F-464FB408BB9A}"/>
              </a:ext>
            </a:extLst>
          </p:cNvPr>
          <p:cNvSpPr txBox="1">
            <a:spLocks/>
          </p:cNvSpPr>
          <p:nvPr/>
        </p:nvSpPr>
        <p:spPr>
          <a:xfrm>
            <a:off x="1008294" y="1397776"/>
            <a:ext cx="8944089" cy="4545824"/>
          </a:xfrm>
          <a:prstGeom prst="rect">
            <a:avLst/>
          </a:prstGeom>
        </p:spPr>
        <p:txBody>
          <a:bodyPr vert="horz" lIns="91440" tIns="45720" rIns="91440" bIns="45720" rtlCol="0" anchor="t">
            <a:normAutofit fontScale="40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457200" indent="-457200" algn="l">
              <a:lnSpc>
                <a:spcPct val="170000"/>
              </a:lnSpc>
              <a:buFont typeface="Arial" panose="020B0604020202020204" pitchFamily="34" charset="0"/>
              <a:buChar char="•"/>
            </a:pPr>
            <a:r>
              <a:rPr lang="en-US" sz="7400" dirty="0"/>
              <a:t>Requirement Traceability Matrix (RTM)</a:t>
            </a:r>
          </a:p>
          <a:p>
            <a:pPr marL="457200" indent="-457200" algn="l">
              <a:lnSpc>
                <a:spcPct val="170000"/>
              </a:lnSpc>
              <a:buFont typeface="Arial" panose="020B0604020202020204" pitchFamily="34" charset="0"/>
              <a:buChar char="•"/>
            </a:pPr>
            <a:r>
              <a:rPr lang="en-US" sz="7400" dirty="0"/>
              <a:t>The Concept of RTM in Software Testing</a:t>
            </a:r>
          </a:p>
          <a:p>
            <a:pPr marL="457200" indent="-457200" algn="l">
              <a:lnSpc>
                <a:spcPct val="170000"/>
              </a:lnSpc>
              <a:buFont typeface="Arial" panose="020B0604020202020204" pitchFamily="34" charset="0"/>
              <a:buChar char="•"/>
            </a:pPr>
            <a:r>
              <a:rPr lang="en-US" sz="7400" dirty="0"/>
              <a:t>Developing Test Cases</a:t>
            </a:r>
          </a:p>
          <a:p>
            <a:pPr marL="457200" indent="-457200" algn="l">
              <a:lnSpc>
                <a:spcPct val="170000"/>
              </a:lnSpc>
              <a:buFont typeface="Arial" panose="020B0604020202020204" pitchFamily="34" charset="0"/>
              <a:buChar char="•"/>
            </a:pPr>
            <a:r>
              <a:rPr lang="en-US" sz="7400" dirty="0"/>
              <a:t>Defect Reporting</a:t>
            </a:r>
          </a:p>
          <a:p>
            <a:pPr marL="457200" indent="-457200" algn="l">
              <a:lnSpc>
                <a:spcPct val="170000"/>
              </a:lnSpc>
              <a:buFont typeface="Arial" panose="020B0604020202020204" pitchFamily="34" charset="0"/>
              <a:buChar char="•"/>
            </a:pPr>
            <a:r>
              <a:rPr lang="en-US" sz="7400" dirty="0"/>
              <a:t>Developing Test Report</a:t>
            </a:r>
          </a:p>
          <a:p>
            <a:pPr marL="457200" indent="-457200" algn="l">
              <a:lnSpc>
                <a:spcPct val="170000"/>
              </a:lnSpc>
              <a:buFont typeface="Arial" panose="020B0604020202020204" pitchFamily="34" charset="0"/>
              <a:buChar char="•"/>
            </a:pPr>
            <a:r>
              <a:rPr lang="en-US" sz="7400" dirty="0"/>
              <a:t>Test Deliverables</a:t>
            </a:r>
          </a:p>
          <a:p>
            <a:pPr marL="457200" indent="-457200" algn="l">
              <a:buFont typeface="Arial" panose="020B0604020202020204" pitchFamily="34" charset="0"/>
              <a:buChar char="•"/>
            </a:pPr>
            <a:endParaRPr lang="en-US" dirty="0"/>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1617082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Developing Test Report Cont’d</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3" y="1039067"/>
            <a:ext cx="10573764" cy="5670197"/>
          </a:xfrm>
        </p:spPr>
        <p:txBody>
          <a:bodyPr>
            <a:noAutofit/>
          </a:bodyPr>
          <a:lstStyle/>
          <a:p>
            <a:r>
              <a:rPr lang="en-US" sz="3200" dirty="0"/>
              <a:t>Test Type:-</a:t>
            </a:r>
            <a:r>
              <a:rPr lang="en-US" sz="2400" i="1" dirty="0"/>
              <a:t>[Include basic information about what was tested and what happened.]</a:t>
            </a:r>
          </a:p>
          <a:p>
            <a:pPr marL="1662113"/>
            <a:r>
              <a:rPr lang="en-US" sz="2000" b="1" dirty="0"/>
              <a:t>Test Owner</a:t>
            </a:r>
            <a:r>
              <a:rPr lang="en-US" sz="2000" dirty="0"/>
              <a:t>:  </a:t>
            </a:r>
            <a:r>
              <a:rPr lang="en-US" sz="2000" i="1" dirty="0"/>
              <a:t>[John Doe]</a:t>
            </a:r>
            <a:endParaRPr lang="en-US" sz="2000" dirty="0"/>
          </a:p>
          <a:p>
            <a:pPr marL="1662113"/>
            <a:r>
              <a:rPr lang="en-US" sz="2000" b="1" dirty="0"/>
              <a:t>Test Date</a:t>
            </a:r>
            <a:r>
              <a:rPr lang="en-US" sz="2000" dirty="0"/>
              <a:t>: </a:t>
            </a:r>
            <a:r>
              <a:rPr lang="en-US" sz="2000" i="1" dirty="0"/>
              <a:t>[mm/dd/</a:t>
            </a:r>
            <a:r>
              <a:rPr lang="en-US" sz="2000" i="1" dirty="0" err="1"/>
              <a:t>yyyy</a:t>
            </a:r>
            <a:r>
              <a:rPr lang="en-US" sz="2000" i="1" dirty="0"/>
              <a:t>] - [mm/dd/</a:t>
            </a:r>
            <a:r>
              <a:rPr lang="en-US" sz="2000" i="1" dirty="0" err="1"/>
              <a:t>yyyy</a:t>
            </a:r>
            <a:r>
              <a:rPr lang="en-US" sz="2000" i="1" dirty="0"/>
              <a:t>]</a:t>
            </a:r>
            <a:endParaRPr lang="en-US" sz="2000" dirty="0"/>
          </a:p>
          <a:p>
            <a:pPr marL="1662113"/>
            <a:r>
              <a:rPr lang="en-US" sz="2000" b="1" dirty="0"/>
              <a:t>Test Results</a:t>
            </a:r>
            <a:r>
              <a:rPr lang="en-US" sz="2000" dirty="0"/>
              <a:t>: </a:t>
            </a:r>
            <a:r>
              <a:rPr lang="en-US" sz="2000" i="1" dirty="0"/>
              <a:t>[Enter a summary of the test conducted and results]</a:t>
            </a:r>
            <a:endParaRPr lang="en-US" sz="2000" dirty="0"/>
          </a:p>
          <a:p>
            <a:pPr marL="1662113"/>
            <a:r>
              <a:rPr lang="en-US" sz="2000" b="1" dirty="0"/>
              <a:t>Additional Comments</a:t>
            </a:r>
            <a:r>
              <a:rPr lang="en-US" sz="2000" dirty="0"/>
              <a:t>: </a:t>
            </a:r>
            <a:r>
              <a:rPr lang="en-US" sz="2000" i="1" dirty="0"/>
              <a:t>[Enter any summary comments]</a:t>
            </a:r>
            <a:endParaRPr lang="en-US" sz="2800" dirty="0"/>
          </a:p>
          <a:p>
            <a:pPr lvl="0"/>
            <a:r>
              <a:rPr lang="en-US" sz="2400" b="1" cap="all" dirty="0"/>
              <a:t>Test Assessment</a:t>
            </a:r>
          </a:p>
          <a:p>
            <a:r>
              <a:rPr lang="en-US" sz="2000" i="1" dirty="0"/>
              <a:t>[Enter a comprehensive assessment of your interpretation of how adequate the test was in light of how thorough the test plan said it should be? What wasn't tested well enough?]</a:t>
            </a:r>
          </a:p>
          <a:p>
            <a:pPr lvl="0"/>
            <a:r>
              <a:rPr lang="en-US" sz="2400" b="1" cap="all" dirty="0"/>
              <a:t>Test Results</a:t>
            </a:r>
          </a:p>
          <a:p>
            <a:r>
              <a:rPr lang="en-US" sz="2000" i="1" dirty="0"/>
              <a:t>[Summarize the test results. Include a detailed description of any deviations from the original test plan, design, test case, or expected results. Include any issues or bugs discovered during the test.]</a:t>
            </a:r>
          </a:p>
          <a:p>
            <a:pPr marL="0" indent="0" algn="just">
              <a:buNone/>
            </a:pPr>
            <a:endParaRPr lang="en-US" sz="2400" dirty="0"/>
          </a:p>
          <a:p>
            <a:pPr marL="0" lvl="0" indent="0">
              <a:buNone/>
            </a:pPr>
            <a:endParaRPr lang="en-US" dirty="0"/>
          </a:p>
        </p:txBody>
      </p:sp>
    </p:spTree>
    <p:extLst>
      <p:ext uri="{BB962C8B-B14F-4D97-AF65-F5344CB8AC3E}">
        <p14:creationId xmlns:p14="http://schemas.microsoft.com/office/powerpoint/2010/main" val="36723108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Developing Test Report Cont’d</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3" y="1039067"/>
            <a:ext cx="10573764" cy="5670197"/>
          </a:xfrm>
        </p:spPr>
        <p:txBody>
          <a:bodyPr>
            <a:noAutofit/>
          </a:bodyPr>
          <a:lstStyle/>
          <a:p>
            <a:pPr lvl="0"/>
            <a:r>
              <a:rPr lang="en-US" sz="2000" b="1" cap="all" dirty="0"/>
              <a:t>Test Assessment</a:t>
            </a:r>
          </a:p>
          <a:p>
            <a:r>
              <a:rPr lang="en-US" sz="2000" i="1" dirty="0"/>
              <a:t>[Enter a comprehensive assessment of your interpretation of how adequate the test was in light of how thorough the test plan said it should be? What wasn't tested well enough?]</a:t>
            </a:r>
          </a:p>
          <a:p>
            <a:pPr lvl="0"/>
            <a:r>
              <a:rPr lang="en-US" sz="2000" b="1" cap="all" dirty="0"/>
              <a:t>Test Results</a:t>
            </a:r>
          </a:p>
          <a:p>
            <a:r>
              <a:rPr lang="en-US" sz="2000" i="1" dirty="0"/>
              <a:t>[Summarize the test results. Include a detailed description of any deviations from the original test plan, design, test case, or expected results. Include any issues or bugs discovered during the test.]</a:t>
            </a:r>
          </a:p>
          <a:p>
            <a:pPr lvl="0"/>
            <a:r>
              <a:rPr lang="en-US" sz="2000" b="1" cap="all" dirty="0" err="1"/>
              <a:t>SuggEstED</a:t>
            </a:r>
            <a:r>
              <a:rPr lang="en-US" sz="2000" b="1" cap="all" dirty="0"/>
              <a:t> </a:t>
            </a:r>
            <a:r>
              <a:rPr lang="en-US" sz="2000" b="1" cap="all" dirty="0" err="1"/>
              <a:t>aCTIONS</a:t>
            </a:r>
            <a:r>
              <a:rPr lang="en-US" sz="2000" b="1" cap="all" dirty="0"/>
              <a:t>/RECOMMENDATION</a:t>
            </a:r>
          </a:p>
          <a:p>
            <a:r>
              <a:rPr lang="en-US" sz="2000" i="1" dirty="0"/>
              <a:t>[Describe what actions are suggested upon completion of this test?]</a:t>
            </a:r>
          </a:p>
          <a:p>
            <a:pPr marL="0" indent="0" algn="just">
              <a:buNone/>
            </a:pPr>
            <a:endParaRPr lang="en-US" sz="2400" dirty="0"/>
          </a:p>
          <a:p>
            <a:pPr marL="0" lvl="0" indent="0">
              <a:buNone/>
            </a:pPr>
            <a:endParaRPr lang="en-US" dirty="0"/>
          </a:p>
        </p:txBody>
      </p:sp>
    </p:spTree>
    <p:extLst>
      <p:ext uri="{BB962C8B-B14F-4D97-AF65-F5344CB8AC3E}">
        <p14:creationId xmlns:p14="http://schemas.microsoft.com/office/powerpoint/2010/main" val="12078905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1000"/>
                                        <p:tgtEl>
                                          <p:spTgt spid="4">
                                            <p:txEl>
                                              <p:pRg st="5" end="5"/>
                                            </p:txEl>
                                          </p:spTgt>
                                        </p:tgtEl>
                                      </p:cBhvr>
                                    </p:animEffect>
                                    <p:anim calcmode="lin" valueType="num">
                                      <p:cBhvr>
                                        <p:cTn id="4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Developing Test Report Cont’d</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3" y="1039067"/>
            <a:ext cx="10573764" cy="5670197"/>
          </a:xfrm>
        </p:spPr>
        <p:txBody>
          <a:bodyPr>
            <a:noAutofit/>
          </a:bodyPr>
          <a:lstStyle/>
          <a:p>
            <a:r>
              <a:rPr lang="en-US" sz="2400" b="1" dirty="0"/>
              <a:t>Appendix A: Test Summary Report Approval</a:t>
            </a:r>
          </a:p>
          <a:p>
            <a:r>
              <a:rPr lang="en-US" sz="2000" dirty="0"/>
              <a:t>The undersigned acknowledge they have reviewed the </a:t>
            </a:r>
            <a:r>
              <a:rPr lang="en-US" sz="2000" i="1" dirty="0"/>
              <a:t>&lt;Project Name&gt;</a:t>
            </a:r>
            <a:r>
              <a:rPr lang="en-US" sz="2000" dirty="0"/>
              <a:t> </a:t>
            </a:r>
            <a:r>
              <a:rPr lang="en-US" sz="2000" b="1" dirty="0"/>
              <a:t>Test Summary Report</a:t>
            </a:r>
            <a:r>
              <a:rPr lang="en-US" sz="2000" dirty="0"/>
              <a:t> and agree with the approach it presents. Changes to this </a:t>
            </a:r>
            <a:r>
              <a:rPr lang="en-US" sz="2000" b="1" dirty="0"/>
              <a:t>Test Summary Report</a:t>
            </a:r>
            <a:r>
              <a:rPr lang="en-US" sz="2000" dirty="0"/>
              <a:t> will be coordinated with and approved by the undersigned or their designated representatives.</a:t>
            </a:r>
          </a:p>
          <a:p>
            <a:r>
              <a:rPr lang="en-US" sz="2000" i="1" dirty="0"/>
              <a:t>[List the individuals whose signatures are desired.  Examples of such individuals are Quality Manager or Tester. Add additional lines for signature as necessary. Although signatures are desired, they are not always required to move forward with the practices outlined within this document.]</a:t>
            </a:r>
          </a:p>
          <a:p>
            <a:pPr marL="0" indent="0" algn="just">
              <a:buNone/>
            </a:pPr>
            <a:endParaRPr lang="en-US" sz="2400" dirty="0"/>
          </a:p>
          <a:p>
            <a:pPr marL="0" lvl="0" indent="0">
              <a:buNone/>
            </a:pPr>
            <a:endParaRPr lang="en-US" dirty="0"/>
          </a:p>
        </p:txBody>
      </p:sp>
      <p:graphicFrame>
        <p:nvGraphicFramePr>
          <p:cNvPr id="12" name="Table 11">
            <a:extLst>
              <a:ext uri="{FF2B5EF4-FFF2-40B4-BE49-F238E27FC236}">
                <a16:creationId xmlns:a16="http://schemas.microsoft.com/office/drawing/2014/main" id="{904CC0D6-1462-4CD1-91E3-99083A9254F9}"/>
              </a:ext>
            </a:extLst>
          </p:cNvPr>
          <p:cNvGraphicFramePr>
            <a:graphicFrameLocks noGrp="1"/>
          </p:cNvGraphicFramePr>
          <p:nvPr>
            <p:extLst>
              <p:ext uri="{D42A27DB-BD31-4B8C-83A1-F6EECF244321}">
                <p14:modId xmlns:p14="http://schemas.microsoft.com/office/powerpoint/2010/main" val="397083396"/>
              </p:ext>
            </p:extLst>
          </p:nvPr>
        </p:nvGraphicFramePr>
        <p:xfrm>
          <a:off x="1081161" y="4469910"/>
          <a:ext cx="8741712" cy="1944768"/>
        </p:xfrm>
        <a:graphic>
          <a:graphicData uri="http://schemas.openxmlformats.org/drawingml/2006/table">
            <a:tbl>
              <a:tblPr firstRow="1" firstCol="1" lastRow="1" lastCol="1" bandRow="1" bandCol="1">
                <a:tableStyleId>{912C8C85-51F0-491E-9774-3900AFEF0FD7}</a:tableStyleId>
              </a:tblPr>
              <a:tblGrid>
                <a:gridCol w="1600665">
                  <a:extLst>
                    <a:ext uri="{9D8B030D-6E8A-4147-A177-3AD203B41FA5}">
                      <a16:colId xmlns:a16="http://schemas.microsoft.com/office/drawing/2014/main" val="257605448"/>
                    </a:ext>
                  </a:extLst>
                </a:gridCol>
                <a:gridCol w="4465013">
                  <a:extLst>
                    <a:ext uri="{9D8B030D-6E8A-4147-A177-3AD203B41FA5}">
                      <a16:colId xmlns:a16="http://schemas.microsoft.com/office/drawing/2014/main" val="2064910311"/>
                    </a:ext>
                  </a:extLst>
                </a:gridCol>
                <a:gridCol w="892012">
                  <a:extLst>
                    <a:ext uri="{9D8B030D-6E8A-4147-A177-3AD203B41FA5}">
                      <a16:colId xmlns:a16="http://schemas.microsoft.com/office/drawing/2014/main" val="1825012555"/>
                    </a:ext>
                  </a:extLst>
                </a:gridCol>
                <a:gridCol w="1784022">
                  <a:extLst>
                    <a:ext uri="{9D8B030D-6E8A-4147-A177-3AD203B41FA5}">
                      <a16:colId xmlns:a16="http://schemas.microsoft.com/office/drawing/2014/main" val="2848287417"/>
                    </a:ext>
                  </a:extLst>
                </a:gridCol>
              </a:tblGrid>
              <a:tr h="486192">
                <a:tc>
                  <a:txBody>
                    <a:bodyPr/>
                    <a:lstStyle/>
                    <a:p>
                      <a:pPr marL="0" marR="0" algn="just">
                        <a:spcBef>
                          <a:spcPts val="100"/>
                        </a:spcBef>
                        <a:spcAft>
                          <a:spcPts val="100"/>
                        </a:spcAft>
                      </a:pPr>
                      <a:r>
                        <a:rPr lang="en-US" sz="1200" dirty="0">
                          <a:effectLst/>
                        </a:rPr>
                        <a:t>Signature: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65760" marR="0" algn="just">
                        <a:spcBef>
                          <a:spcPts val="300"/>
                        </a:spcBef>
                        <a:spcAft>
                          <a:spcPts val="30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300"/>
                        </a:spcBef>
                        <a:spcAft>
                          <a:spcPts val="300"/>
                        </a:spcAft>
                      </a:pPr>
                      <a:r>
                        <a:rPr lang="en-US" sz="1200">
                          <a:effectLst/>
                        </a:rPr>
                        <a:t>Date: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65760" marR="0" algn="just">
                        <a:spcBef>
                          <a:spcPts val="300"/>
                        </a:spcBef>
                        <a:spcAft>
                          <a:spcPts val="3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81641142"/>
                  </a:ext>
                </a:extLst>
              </a:tr>
              <a:tr h="486192">
                <a:tc>
                  <a:txBody>
                    <a:bodyPr/>
                    <a:lstStyle/>
                    <a:p>
                      <a:pPr marL="0" marR="0" algn="just">
                        <a:spcBef>
                          <a:spcPts val="100"/>
                        </a:spcBef>
                        <a:spcAft>
                          <a:spcPts val="100"/>
                        </a:spcAft>
                      </a:pPr>
                      <a:r>
                        <a:rPr lang="en-US" sz="1200" dirty="0">
                          <a:effectLst/>
                        </a:rPr>
                        <a:t>Name: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65760" marR="0" algn="just">
                        <a:spcBef>
                          <a:spcPts val="300"/>
                        </a:spcBef>
                        <a:spcAft>
                          <a:spcPts val="3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65760" marR="0" algn="just">
                        <a:spcBef>
                          <a:spcPts val="300"/>
                        </a:spcBef>
                        <a:spcAft>
                          <a:spcPts val="3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65760" marR="0" algn="just">
                        <a:spcBef>
                          <a:spcPts val="300"/>
                        </a:spcBef>
                        <a:spcAft>
                          <a:spcPts val="3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86566296"/>
                  </a:ext>
                </a:extLst>
              </a:tr>
              <a:tr h="486192">
                <a:tc>
                  <a:txBody>
                    <a:bodyPr/>
                    <a:lstStyle/>
                    <a:p>
                      <a:pPr marL="0" marR="0" algn="just">
                        <a:spcBef>
                          <a:spcPts val="100"/>
                        </a:spcBef>
                        <a:spcAft>
                          <a:spcPts val="100"/>
                        </a:spcAft>
                      </a:pPr>
                      <a:r>
                        <a:rPr lang="en-US" sz="1200">
                          <a:effectLst/>
                        </a:rPr>
                        <a:t>Title: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65760" marR="0" algn="just">
                        <a:spcBef>
                          <a:spcPts val="300"/>
                        </a:spcBef>
                        <a:spcAft>
                          <a:spcPts val="3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65760" marR="0" algn="just">
                        <a:spcBef>
                          <a:spcPts val="300"/>
                        </a:spcBef>
                        <a:spcAft>
                          <a:spcPts val="3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65760" marR="0" algn="just">
                        <a:spcBef>
                          <a:spcPts val="300"/>
                        </a:spcBef>
                        <a:spcAft>
                          <a:spcPts val="3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63317560"/>
                  </a:ext>
                </a:extLst>
              </a:tr>
              <a:tr h="486192">
                <a:tc>
                  <a:txBody>
                    <a:bodyPr/>
                    <a:lstStyle/>
                    <a:p>
                      <a:pPr marL="0" marR="0" algn="just">
                        <a:spcBef>
                          <a:spcPts val="100"/>
                        </a:spcBef>
                        <a:spcAft>
                          <a:spcPts val="100"/>
                        </a:spcAft>
                      </a:pPr>
                      <a:r>
                        <a:rPr lang="en-US" sz="1200" dirty="0">
                          <a:effectLst/>
                        </a:rPr>
                        <a:t>Role: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65760" marR="0" algn="just">
                        <a:spcBef>
                          <a:spcPts val="300"/>
                        </a:spcBef>
                        <a:spcAft>
                          <a:spcPts val="3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65760" marR="0" algn="just">
                        <a:spcBef>
                          <a:spcPts val="300"/>
                        </a:spcBef>
                        <a:spcAft>
                          <a:spcPts val="3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65760" marR="0" algn="just">
                        <a:spcBef>
                          <a:spcPts val="300"/>
                        </a:spcBef>
                        <a:spcAft>
                          <a:spcPts val="30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6656099"/>
                  </a:ext>
                </a:extLst>
              </a:tr>
            </a:tbl>
          </a:graphicData>
        </a:graphic>
      </p:graphicFrame>
    </p:spTree>
    <p:extLst>
      <p:ext uri="{BB962C8B-B14F-4D97-AF65-F5344CB8AC3E}">
        <p14:creationId xmlns:p14="http://schemas.microsoft.com/office/powerpoint/2010/main" val="7595540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Developing Test Report Cont’d</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3" y="1039067"/>
            <a:ext cx="10573764" cy="5670197"/>
          </a:xfrm>
        </p:spPr>
        <p:txBody>
          <a:bodyPr>
            <a:noAutofit/>
          </a:bodyPr>
          <a:lstStyle/>
          <a:p>
            <a:r>
              <a:rPr lang="en-US" sz="2400" b="1" dirty="0"/>
              <a:t>APPENDIX B: REFERENCES</a:t>
            </a:r>
          </a:p>
          <a:p>
            <a:r>
              <a:rPr lang="en-US" sz="2400" i="1" dirty="0"/>
              <a:t>[Insert the name, version number, description, and physical location of any documents referenced in this document.] </a:t>
            </a:r>
          </a:p>
          <a:p>
            <a:r>
              <a:rPr lang="en-US" sz="2400" dirty="0"/>
              <a:t> The following table summarizes the documents referenced in this    document</a:t>
            </a:r>
          </a:p>
          <a:p>
            <a:pPr marL="0" lvl="0" indent="0">
              <a:buNone/>
            </a:pPr>
            <a:endParaRPr lang="en-US" dirty="0"/>
          </a:p>
        </p:txBody>
      </p:sp>
      <p:graphicFrame>
        <p:nvGraphicFramePr>
          <p:cNvPr id="3" name="Table 2">
            <a:extLst>
              <a:ext uri="{FF2B5EF4-FFF2-40B4-BE49-F238E27FC236}">
                <a16:creationId xmlns:a16="http://schemas.microsoft.com/office/drawing/2014/main" id="{A3665017-6A28-4EEC-A91F-F6B036E35C4E}"/>
              </a:ext>
            </a:extLst>
          </p:cNvPr>
          <p:cNvGraphicFramePr>
            <a:graphicFrameLocks noGrp="1"/>
          </p:cNvGraphicFramePr>
          <p:nvPr>
            <p:extLst>
              <p:ext uri="{D42A27DB-BD31-4B8C-83A1-F6EECF244321}">
                <p14:modId xmlns:p14="http://schemas.microsoft.com/office/powerpoint/2010/main" val="3917341169"/>
              </p:ext>
            </p:extLst>
          </p:nvPr>
        </p:nvGraphicFramePr>
        <p:xfrm>
          <a:off x="1080725" y="3668760"/>
          <a:ext cx="9296328" cy="2330258"/>
        </p:xfrm>
        <a:graphic>
          <a:graphicData uri="http://schemas.openxmlformats.org/drawingml/2006/table">
            <a:tbl>
              <a:tblPr firstRow="1" firstCol="1" lastRow="1" lastCol="1" bandRow="1" bandCol="1">
                <a:tableStyleId>{912C8C85-51F0-491E-9774-3900AFEF0FD7}</a:tableStyleId>
              </a:tblPr>
              <a:tblGrid>
                <a:gridCol w="2193889">
                  <a:extLst>
                    <a:ext uri="{9D8B030D-6E8A-4147-A177-3AD203B41FA5}">
                      <a16:colId xmlns:a16="http://schemas.microsoft.com/office/drawing/2014/main" val="2968901597"/>
                    </a:ext>
                  </a:extLst>
                </a:gridCol>
                <a:gridCol w="3390556">
                  <a:extLst>
                    <a:ext uri="{9D8B030D-6E8A-4147-A177-3AD203B41FA5}">
                      <a16:colId xmlns:a16="http://schemas.microsoft.com/office/drawing/2014/main" val="1989635240"/>
                    </a:ext>
                  </a:extLst>
                </a:gridCol>
                <a:gridCol w="3711883">
                  <a:extLst>
                    <a:ext uri="{9D8B030D-6E8A-4147-A177-3AD203B41FA5}">
                      <a16:colId xmlns:a16="http://schemas.microsoft.com/office/drawing/2014/main" val="965160165"/>
                    </a:ext>
                  </a:extLst>
                </a:gridCol>
              </a:tblGrid>
              <a:tr h="836270">
                <a:tc>
                  <a:txBody>
                    <a:bodyPr/>
                    <a:lstStyle/>
                    <a:p>
                      <a:pPr marL="0" marR="0" algn="ctr">
                        <a:spcBef>
                          <a:spcPts val="300"/>
                        </a:spcBef>
                        <a:spcAft>
                          <a:spcPts val="600"/>
                        </a:spcAft>
                      </a:pPr>
                      <a:r>
                        <a:rPr lang="en-US" sz="1200" dirty="0">
                          <a:effectLst/>
                        </a:rPr>
                        <a:t>Document Name and Version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300"/>
                        </a:spcBef>
                        <a:spcAft>
                          <a:spcPts val="600"/>
                        </a:spcAft>
                      </a:pPr>
                      <a:r>
                        <a:rPr lang="en-US" sz="1200" dirty="0">
                          <a:effectLst/>
                        </a:rPr>
                        <a:t>Description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300"/>
                        </a:spcBef>
                        <a:spcAft>
                          <a:spcPts val="600"/>
                        </a:spcAft>
                      </a:pPr>
                      <a:r>
                        <a:rPr lang="en-US" sz="1200">
                          <a:effectLst/>
                        </a:rPr>
                        <a:t>Location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6634842"/>
                  </a:ext>
                </a:extLst>
              </a:tr>
              <a:tr h="1493988">
                <a:tc>
                  <a:txBody>
                    <a:bodyPr/>
                    <a:lstStyle/>
                    <a:p>
                      <a:pPr marL="0" marR="0" algn="l">
                        <a:spcBef>
                          <a:spcPts val="300"/>
                        </a:spcBef>
                        <a:spcAft>
                          <a:spcPts val="600"/>
                        </a:spcAft>
                      </a:pPr>
                      <a:r>
                        <a:rPr lang="en-US" sz="1200" dirty="0">
                          <a:effectLst/>
                        </a:rPr>
                        <a:t>&lt;Document Name and Version Number&gt;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300"/>
                        </a:spcBef>
                        <a:spcAft>
                          <a:spcPts val="600"/>
                        </a:spcAft>
                      </a:pPr>
                      <a:r>
                        <a:rPr lang="en-US" sz="1200" dirty="0">
                          <a:effectLst/>
                        </a:rPr>
                        <a:t>[Provide description of the document]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300"/>
                        </a:spcBef>
                        <a:spcAft>
                          <a:spcPts val="600"/>
                        </a:spcAft>
                      </a:pPr>
                      <a:r>
                        <a:rPr lang="en-US" sz="1200" dirty="0">
                          <a:effectLst/>
                        </a:rPr>
                        <a:t>&lt;URL or Network path where document is located&gt;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11616490"/>
                  </a:ext>
                </a:extLst>
              </a:tr>
            </a:tbl>
          </a:graphicData>
        </a:graphic>
      </p:graphicFrame>
    </p:spTree>
    <p:extLst>
      <p:ext uri="{BB962C8B-B14F-4D97-AF65-F5344CB8AC3E}">
        <p14:creationId xmlns:p14="http://schemas.microsoft.com/office/powerpoint/2010/main" val="28545183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84269"/>
            <a:ext cx="10149692" cy="699378"/>
          </a:xfrm>
        </p:spPr>
        <p:txBody>
          <a:bodyPr/>
          <a:lstStyle/>
          <a:p>
            <a:r>
              <a:rPr lang="en-US" b="1" dirty="0"/>
              <a:t>Developing Test Report Cont’d</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3" y="1039067"/>
            <a:ext cx="10573764" cy="5670197"/>
          </a:xfrm>
        </p:spPr>
        <p:txBody>
          <a:bodyPr>
            <a:noAutofit/>
          </a:bodyPr>
          <a:lstStyle/>
          <a:p>
            <a:r>
              <a:rPr lang="en-US" sz="2400" dirty="0"/>
              <a:t>APPENDIX C: KEY TERMS</a:t>
            </a:r>
          </a:p>
          <a:p>
            <a:r>
              <a:rPr lang="en-US" sz="2400" i="1" dirty="0"/>
              <a:t>[Insert terms and definitions used in this document.]</a:t>
            </a:r>
            <a:endParaRPr lang="en-US" sz="2400" dirty="0"/>
          </a:p>
          <a:p>
            <a:r>
              <a:rPr lang="en-US" sz="3200" dirty="0"/>
              <a:t> </a:t>
            </a:r>
            <a:r>
              <a:rPr lang="en-US" sz="2400" dirty="0"/>
              <a:t>The following table provides definitions for terms relevant to this document.</a:t>
            </a:r>
          </a:p>
          <a:p>
            <a:pPr marL="0" lvl="0" indent="0">
              <a:buNone/>
            </a:pPr>
            <a:endParaRPr lang="en-US" dirty="0"/>
          </a:p>
        </p:txBody>
      </p:sp>
      <p:graphicFrame>
        <p:nvGraphicFramePr>
          <p:cNvPr id="5" name="Table 4">
            <a:extLst>
              <a:ext uri="{FF2B5EF4-FFF2-40B4-BE49-F238E27FC236}">
                <a16:creationId xmlns:a16="http://schemas.microsoft.com/office/drawing/2014/main" id="{BDDF1E9C-3E23-4118-BFFC-9CC0914E0534}"/>
              </a:ext>
            </a:extLst>
          </p:cNvPr>
          <p:cNvGraphicFramePr>
            <a:graphicFrameLocks noGrp="1"/>
          </p:cNvGraphicFramePr>
          <p:nvPr>
            <p:extLst>
              <p:ext uri="{D42A27DB-BD31-4B8C-83A1-F6EECF244321}">
                <p14:modId xmlns:p14="http://schemas.microsoft.com/office/powerpoint/2010/main" val="193507600"/>
              </p:ext>
            </p:extLst>
          </p:nvPr>
        </p:nvGraphicFramePr>
        <p:xfrm>
          <a:off x="1134867" y="3200424"/>
          <a:ext cx="9394588" cy="3508841"/>
        </p:xfrm>
        <a:graphic>
          <a:graphicData uri="http://schemas.openxmlformats.org/drawingml/2006/table">
            <a:tbl>
              <a:tblPr firstRow="1" firstCol="1" lastRow="1" lastCol="1" bandRow="1" bandCol="1">
                <a:tableStyleId>{E8B1032C-EA38-4F05-BA0D-38AFFFC7BED3}</a:tableStyleId>
              </a:tblPr>
              <a:tblGrid>
                <a:gridCol w="2822242">
                  <a:extLst>
                    <a:ext uri="{9D8B030D-6E8A-4147-A177-3AD203B41FA5}">
                      <a16:colId xmlns:a16="http://schemas.microsoft.com/office/drawing/2014/main" val="1658737428"/>
                    </a:ext>
                  </a:extLst>
                </a:gridCol>
                <a:gridCol w="6572346">
                  <a:extLst>
                    <a:ext uri="{9D8B030D-6E8A-4147-A177-3AD203B41FA5}">
                      <a16:colId xmlns:a16="http://schemas.microsoft.com/office/drawing/2014/main" val="1986916407"/>
                    </a:ext>
                  </a:extLst>
                </a:gridCol>
              </a:tblGrid>
              <a:tr h="476852">
                <a:tc>
                  <a:txBody>
                    <a:bodyPr/>
                    <a:lstStyle/>
                    <a:p>
                      <a:pPr marL="0" marR="0" algn="just">
                        <a:spcBef>
                          <a:spcPts val="300"/>
                        </a:spcBef>
                        <a:spcAft>
                          <a:spcPts val="600"/>
                        </a:spcAft>
                      </a:pPr>
                      <a:r>
                        <a:rPr lang="en-US" sz="1400" b="1" dirty="0">
                          <a:effectLst/>
                        </a:rPr>
                        <a:t>Term</a:t>
                      </a:r>
                      <a:endParaRPr lang="en-US" sz="1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300"/>
                        </a:spcBef>
                        <a:spcAft>
                          <a:spcPts val="600"/>
                        </a:spcAft>
                      </a:pPr>
                      <a:r>
                        <a:rPr lang="en-US" sz="1400" b="1" dirty="0">
                          <a:effectLst/>
                        </a:rPr>
                        <a:t>Definition</a:t>
                      </a:r>
                      <a:endParaRPr lang="en-US" sz="14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76536294"/>
                  </a:ext>
                </a:extLst>
              </a:tr>
              <a:tr h="1010663">
                <a:tc>
                  <a:txBody>
                    <a:bodyPr/>
                    <a:lstStyle/>
                    <a:p>
                      <a:pPr marL="45720" marR="0" algn="just">
                        <a:lnSpc>
                          <a:spcPct val="110000"/>
                        </a:lnSpc>
                        <a:spcBef>
                          <a:spcPts val="100"/>
                        </a:spcBef>
                        <a:spcAft>
                          <a:spcPts val="100"/>
                        </a:spcAft>
                      </a:pPr>
                      <a:r>
                        <a:rPr lang="en-US" sz="1200" dirty="0">
                          <a:effectLst/>
                        </a:rPr>
                        <a:t>[Insert Term]</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 marR="0" algn="just">
                        <a:lnSpc>
                          <a:spcPct val="110000"/>
                        </a:lnSpc>
                        <a:spcBef>
                          <a:spcPts val="100"/>
                        </a:spcBef>
                        <a:spcAft>
                          <a:spcPts val="100"/>
                        </a:spcAft>
                      </a:pPr>
                      <a:r>
                        <a:rPr lang="en-US" sz="1200" dirty="0">
                          <a:effectLst/>
                        </a:rPr>
                        <a:t>[Provide definition of the term used in this document.]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6636108"/>
                  </a:ext>
                </a:extLst>
              </a:tr>
              <a:tr h="1010663">
                <a:tc>
                  <a:txBody>
                    <a:bodyPr/>
                    <a:lstStyle/>
                    <a:p>
                      <a:pPr marL="45720" marR="0" algn="just">
                        <a:lnSpc>
                          <a:spcPct val="110000"/>
                        </a:lnSpc>
                        <a:spcBef>
                          <a:spcPts val="100"/>
                        </a:spcBef>
                        <a:spcAft>
                          <a:spcPts val="100"/>
                        </a:spcAft>
                      </a:pPr>
                      <a:r>
                        <a:rPr lang="en-US" sz="1200">
                          <a:effectLst/>
                        </a:rPr>
                        <a:t>[Insert Term]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 marR="0" algn="just">
                        <a:lnSpc>
                          <a:spcPct val="110000"/>
                        </a:lnSpc>
                        <a:spcBef>
                          <a:spcPts val="100"/>
                        </a:spcBef>
                        <a:spcAft>
                          <a:spcPts val="100"/>
                        </a:spcAft>
                      </a:pPr>
                      <a:r>
                        <a:rPr lang="en-US" sz="1200">
                          <a:effectLst/>
                        </a:rPr>
                        <a:t>[Provide definition of the term used in this document.]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5204761"/>
                  </a:ext>
                </a:extLst>
              </a:tr>
              <a:tr h="1010663">
                <a:tc>
                  <a:txBody>
                    <a:bodyPr/>
                    <a:lstStyle/>
                    <a:p>
                      <a:pPr marL="45720" marR="0" algn="just">
                        <a:lnSpc>
                          <a:spcPct val="110000"/>
                        </a:lnSpc>
                        <a:spcBef>
                          <a:spcPts val="100"/>
                        </a:spcBef>
                        <a:spcAft>
                          <a:spcPts val="100"/>
                        </a:spcAft>
                      </a:pPr>
                      <a:r>
                        <a:rPr lang="en-US" sz="1200">
                          <a:effectLst/>
                        </a:rPr>
                        <a:t>[Insert Term]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 marR="0" algn="just">
                        <a:lnSpc>
                          <a:spcPct val="110000"/>
                        </a:lnSpc>
                        <a:spcBef>
                          <a:spcPts val="100"/>
                        </a:spcBef>
                        <a:spcAft>
                          <a:spcPts val="100"/>
                        </a:spcAft>
                      </a:pPr>
                      <a:r>
                        <a:rPr lang="en-US" sz="1200" dirty="0">
                          <a:effectLst/>
                        </a:rPr>
                        <a:t>[Provide definition of the term used in this document.]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22818117"/>
                  </a:ext>
                </a:extLst>
              </a:tr>
            </a:tbl>
          </a:graphicData>
        </a:graphic>
      </p:graphicFrame>
    </p:spTree>
    <p:extLst>
      <p:ext uri="{BB962C8B-B14F-4D97-AF65-F5344CB8AC3E}">
        <p14:creationId xmlns:p14="http://schemas.microsoft.com/office/powerpoint/2010/main" val="25932823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28849"/>
            <a:ext cx="10149692" cy="699378"/>
          </a:xfrm>
        </p:spPr>
        <p:txBody>
          <a:bodyPr/>
          <a:lstStyle/>
          <a:p>
            <a:r>
              <a:rPr lang="en-US" b="1" dirty="0"/>
              <a:t>Test Deliverables</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3" y="928227"/>
            <a:ext cx="11514667" cy="5140064"/>
          </a:xfrm>
        </p:spPr>
        <p:txBody>
          <a:bodyPr>
            <a:noAutofit/>
          </a:bodyPr>
          <a:lstStyle/>
          <a:p>
            <a:r>
              <a:rPr lang="en-US" sz="2400" b="1" dirty="0"/>
              <a:t>What is Test Deliverables</a:t>
            </a:r>
          </a:p>
          <a:p>
            <a:pPr>
              <a:lnSpc>
                <a:spcPct val="150000"/>
              </a:lnSpc>
            </a:pPr>
            <a:r>
              <a:rPr lang="en-US" sz="2400" dirty="0"/>
              <a:t>Test deliverable is any document/script/data related to testing which is handed over to client/stakeholder during or at the end of the testing phase. There are different test deliverables at every phase of the software development lifecycle. Some test deliverables are provided before testing phase, some are provided during the testing phase and some after the testing cycles is over.      </a:t>
            </a:r>
          </a:p>
          <a:p>
            <a:endParaRPr lang="en-US" sz="2000" dirty="0"/>
          </a:p>
        </p:txBody>
      </p:sp>
    </p:spTree>
    <p:extLst>
      <p:ext uri="{BB962C8B-B14F-4D97-AF65-F5344CB8AC3E}">
        <p14:creationId xmlns:p14="http://schemas.microsoft.com/office/powerpoint/2010/main" val="18374726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3" y="228849"/>
            <a:ext cx="10149692" cy="699378"/>
          </a:xfrm>
        </p:spPr>
        <p:txBody>
          <a:bodyPr/>
          <a:lstStyle/>
          <a:p>
            <a:r>
              <a:rPr lang="en-US" b="1" dirty="0"/>
              <a:t>Test Deliverables Cont’d</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677333" y="928227"/>
            <a:ext cx="11514667" cy="5971310"/>
          </a:xfrm>
        </p:spPr>
        <p:txBody>
          <a:bodyPr>
            <a:noAutofit/>
          </a:bodyPr>
          <a:lstStyle/>
          <a:p>
            <a:pPr marL="0" indent="0">
              <a:lnSpc>
                <a:spcPct val="150000"/>
              </a:lnSpc>
              <a:buNone/>
            </a:pPr>
            <a:r>
              <a:rPr lang="en-US" sz="2400" dirty="0"/>
              <a:t>Below are some types of </a:t>
            </a:r>
            <a:r>
              <a:rPr lang="en-US" sz="2400" b="1" dirty="0"/>
              <a:t>Test deliverables</a:t>
            </a:r>
            <a:r>
              <a:rPr lang="en-US" sz="2400" dirty="0"/>
              <a:t> are:</a:t>
            </a:r>
          </a:p>
          <a:p>
            <a:r>
              <a:rPr lang="en-US" sz="2200" b="1" dirty="0"/>
              <a:t>Test cases Documents</a:t>
            </a:r>
          </a:p>
          <a:p>
            <a:r>
              <a:rPr lang="en-US" sz="2200" b="1" dirty="0"/>
              <a:t>Test Plan</a:t>
            </a:r>
          </a:p>
          <a:p>
            <a:r>
              <a:rPr lang="en-US" sz="2200" b="1" dirty="0"/>
              <a:t>Testing Strategy</a:t>
            </a:r>
          </a:p>
          <a:p>
            <a:r>
              <a:rPr lang="en-US" sz="2200" b="1" dirty="0"/>
              <a:t>Test Scripts</a:t>
            </a:r>
          </a:p>
          <a:p>
            <a:r>
              <a:rPr lang="en-US" sz="2200" b="1" dirty="0"/>
              <a:t>Test Data</a:t>
            </a:r>
          </a:p>
          <a:p>
            <a:r>
              <a:rPr lang="en-US" sz="2200" b="1" dirty="0"/>
              <a:t>Test Trace-ability Matrix</a:t>
            </a:r>
          </a:p>
          <a:p>
            <a:r>
              <a:rPr lang="en-US" sz="2200" b="1" dirty="0"/>
              <a:t>Test Results/reports</a:t>
            </a:r>
          </a:p>
          <a:p>
            <a:r>
              <a:rPr lang="en-US" sz="2200" b="1" dirty="0"/>
              <a:t>Test summary report</a:t>
            </a:r>
          </a:p>
          <a:p>
            <a:r>
              <a:rPr lang="en-US" sz="2200" b="1" dirty="0"/>
              <a:t>Install/config guides</a:t>
            </a:r>
          </a:p>
          <a:p>
            <a:r>
              <a:rPr lang="en-US" sz="2200" b="1" dirty="0"/>
              <a:t>Defect Report</a:t>
            </a:r>
          </a:p>
          <a:p>
            <a:r>
              <a:rPr lang="en-US" sz="2200" b="1" dirty="0"/>
              <a:t>Release notes</a:t>
            </a:r>
            <a:br>
              <a:rPr lang="en-US" sz="2400" b="1" dirty="0"/>
            </a:br>
            <a:br>
              <a:rPr lang="en-US" sz="2400" b="1" dirty="0"/>
            </a:br>
            <a:br>
              <a:rPr lang="en-US" sz="2400" b="1" dirty="0"/>
            </a:br>
            <a:br>
              <a:rPr lang="en-US" sz="2400" b="1" dirty="0"/>
            </a:br>
            <a:r>
              <a:rPr lang="en-US" sz="2400" b="1" dirty="0"/>
              <a:t>Defect Report</a:t>
            </a:r>
            <a:br>
              <a:rPr lang="en-US" sz="2400" b="1" dirty="0"/>
            </a:br>
            <a:r>
              <a:rPr lang="en-US" sz="2400" b="1" dirty="0"/>
              <a:t>Release notes</a:t>
            </a:r>
            <a:endParaRPr lang="en-US" sz="2400" dirty="0"/>
          </a:p>
          <a:p>
            <a:endParaRPr lang="en-US" sz="2000" dirty="0"/>
          </a:p>
        </p:txBody>
      </p:sp>
    </p:spTree>
    <p:extLst>
      <p:ext uri="{BB962C8B-B14F-4D97-AF65-F5344CB8AC3E}">
        <p14:creationId xmlns:p14="http://schemas.microsoft.com/office/powerpoint/2010/main" val="17055298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1000"/>
                                        <p:tgtEl>
                                          <p:spTgt spid="4">
                                            <p:txEl>
                                              <p:pRg st="5" end="5"/>
                                            </p:txEl>
                                          </p:spTgt>
                                        </p:tgtEl>
                                      </p:cBhvr>
                                    </p:animEffect>
                                    <p:anim calcmode="lin" valueType="num">
                                      <p:cBhvr>
                                        <p:cTn id="4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fade">
                                      <p:cBhvr>
                                        <p:cTn id="54" dur="1000"/>
                                        <p:tgtEl>
                                          <p:spTgt spid="4">
                                            <p:txEl>
                                              <p:pRg st="6" end="6"/>
                                            </p:txEl>
                                          </p:spTgt>
                                        </p:tgtEl>
                                      </p:cBhvr>
                                    </p:animEffect>
                                    <p:anim calcmode="lin" valueType="num">
                                      <p:cBhvr>
                                        <p:cTn id="5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fade">
                                      <p:cBhvr>
                                        <p:cTn id="61" dur="1000"/>
                                        <p:tgtEl>
                                          <p:spTgt spid="4">
                                            <p:txEl>
                                              <p:pRg st="7" end="7"/>
                                            </p:txEl>
                                          </p:spTgt>
                                        </p:tgtEl>
                                      </p:cBhvr>
                                    </p:animEffect>
                                    <p:anim calcmode="lin" valueType="num">
                                      <p:cBhvr>
                                        <p:cTn id="6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1000"/>
                                        <p:tgtEl>
                                          <p:spTgt spid="4">
                                            <p:txEl>
                                              <p:pRg st="8" end="8"/>
                                            </p:txEl>
                                          </p:spTgt>
                                        </p:tgtEl>
                                      </p:cBhvr>
                                    </p:animEffect>
                                    <p:anim calcmode="lin" valueType="num">
                                      <p:cBhvr>
                                        <p:cTn id="6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fade">
                                      <p:cBhvr>
                                        <p:cTn id="75" dur="1000"/>
                                        <p:tgtEl>
                                          <p:spTgt spid="4">
                                            <p:txEl>
                                              <p:pRg st="9" end="9"/>
                                            </p:txEl>
                                          </p:spTgt>
                                        </p:tgtEl>
                                      </p:cBhvr>
                                    </p:animEffect>
                                    <p:anim calcmode="lin" valueType="num">
                                      <p:cBhvr>
                                        <p:cTn id="76"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
                                            <p:txEl>
                                              <p:pRg st="10" end="10"/>
                                            </p:txEl>
                                          </p:spTgt>
                                        </p:tgtEl>
                                        <p:attrNameLst>
                                          <p:attrName>style.visibility</p:attrName>
                                        </p:attrNameLst>
                                      </p:cBhvr>
                                      <p:to>
                                        <p:strVal val="visible"/>
                                      </p:to>
                                    </p:set>
                                    <p:animEffect transition="in" filter="fade">
                                      <p:cBhvr>
                                        <p:cTn id="82" dur="1000"/>
                                        <p:tgtEl>
                                          <p:spTgt spid="4">
                                            <p:txEl>
                                              <p:pRg st="10" end="10"/>
                                            </p:txEl>
                                          </p:spTgt>
                                        </p:tgtEl>
                                      </p:cBhvr>
                                    </p:animEffect>
                                    <p:anim calcmode="lin" valueType="num">
                                      <p:cBhvr>
                                        <p:cTn id="8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4">
                                            <p:txEl>
                                              <p:pRg st="11" end="11"/>
                                            </p:txEl>
                                          </p:spTgt>
                                        </p:tgtEl>
                                        <p:attrNameLst>
                                          <p:attrName>style.visibility</p:attrName>
                                        </p:attrNameLst>
                                      </p:cBhvr>
                                      <p:to>
                                        <p:strVal val="visible"/>
                                      </p:to>
                                    </p:set>
                                    <p:animEffect transition="in" filter="fade">
                                      <p:cBhvr>
                                        <p:cTn id="89" dur="1000"/>
                                        <p:tgtEl>
                                          <p:spTgt spid="4">
                                            <p:txEl>
                                              <p:pRg st="11" end="11"/>
                                            </p:txEl>
                                          </p:spTgt>
                                        </p:tgtEl>
                                      </p:cBhvr>
                                    </p:animEffect>
                                    <p:anim calcmode="lin" valueType="num">
                                      <p:cBhvr>
                                        <p:cTn id="90"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91"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1259223" y="1143249"/>
            <a:ext cx="5875867" cy="1322860"/>
          </a:xfrm>
        </p:spPr>
        <p:txBody>
          <a:bodyPr>
            <a:normAutofit/>
          </a:bodyPr>
          <a:lstStyle/>
          <a:p>
            <a:r>
              <a:rPr lang="en-US" sz="7200" b="1" dirty="0"/>
              <a:t>The End</a:t>
            </a:r>
          </a:p>
        </p:txBody>
      </p:sp>
      <p:sp>
        <p:nvSpPr>
          <p:cNvPr id="4" name="Content Placeholder 3">
            <a:extLst>
              <a:ext uri="{FF2B5EF4-FFF2-40B4-BE49-F238E27FC236}">
                <a16:creationId xmlns:a16="http://schemas.microsoft.com/office/drawing/2014/main" id="{F65DBB93-C5F6-4B0B-B7B7-D08EE2BD5810}"/>
              </a:ext>
            </a:extLst>
          </p:cNvPr>
          <p:cNvSpPr>
            <a:spLocks noGrp="1"/>
          </p:cNvSpPr>
          <p:nvPr>
            <p:ph idx="1"/>
          </p:nvPr>
        </p:nvSpPr>
        <p:spPr>
          <a:xfrm>
            <a:off x="3420534" y="2929986"/>
            <a:ext cx="6693283" cy="1939637"/>
          </a:xfrm>
          <a:effectLst>
            <a:glow rad="101600">
              <a:schemeClr val="accent5">
                <a:satMod val="175000"/>
                <a:alpha val="40000"/>
              </a:schemeClr>
            </a:glow>
          </a:effectLst>
        </p:spPr>
        <p:txBody>
          <a:bodyPr>
            <a:noAutofit/>
          </a:bodyPr>
          <a:lstStyle/>
          <a:p>
            <a:pPr marL="0" indent="0">
              <a:lnSpc>
                <a:spcPct val="150000"/>
              </a:lnSpc>
              <a:buNone/>
            </a:pPr>
            <a:r>
              <a:rPr lang="en-US" sz="7200" dirty="0"/>
              <a:t>….Thank you</a:t>
            </a:r>
            <a:br>
              <a:rPr lang="en-US" sz="2400" b="1" dirty="0"/>
            </a:br>
            <a:br>
              <a:rPr lang="en-US" sz="2400" b="1" dirty="0"/>
            </a:br>
            <a:br>
              <a:rPr lang="en-US" sz="2400" b="1" dirty="0"/>
            </a:br>
            <a:br>
              <a:rPr lang="en-US" sz="2400" b="1" dirty="0"/>
            </a:br>
            <a:endParaRPr lang="en-US" sz="2000" dirty="0"/>
          </a:p>
        </p:txBody>
      </p:sp>
    </p:spTree>
    <p:extLst>
      <p:ext uri="{BB962C8B-B14F-4D97-AF65-F5344CB8AC3E}">
        <p14:creationId xmlns:p14="http://schemas.microsoft.com/office/powerpoint/2010/main" val="5715328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4">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4" y="609600"/>
            <a:ext cx="8596668" cy="734291"/>
          </a:xfrm>
        </p:spPr>
        <p:txBody>
          <a:bodyPr/>
          <a:lstStyle/>
          <a:p>
            <a:r>
              <a:rPr lang="en-US" dirty="0"/>
              <a:t>Requirement Traceability Matrix(RTM)</a:t>
            </a:r>
          </a:p>
        </p:txBody>
      </p:sp>
      <p:sp>
        <p:nvSpPr>
          <p:cNvPr id="3" name="Content Placeholder 2">
            <a:extLst>
              <a:ext uri="{FF2B5EF4-FFF2-40B4-BE49-F238E27FC236}">
                <a16:creationId xmlns:a16="http://schemas.microsoft.com/office/drawing/2014/main" id="{4DD80E41-3E93-4058-B714-4A96053B5121}"/>
              </a:ext>
            </a:extLst>
          </p:cNvPr>
          <p:cNvSpPr>
            <a:spLocks noGrp="1"/>
          </p:cNvSpPr>
          <p:nvPr>
            <p:ph idx="1"/>
          </p:nvPr>
        </p:nvSpPr>
        <p:spPr>
          <a:xfrm>
            <a:off x="677334" y="1722783"/>
            <a:ext cx="10480996" cy="4068417"/>
          </a:xfrm>
        </p:spPr>
        <p:txBody>
          <a:bodyPr/>
          <a:lstStyle/>
          <a:p>
            <a:r>
              <a:rPr lang="en-US" sz="2400" dirty="0"/>
              <a:t>Requirement Traceability Matrix or RTM captures all requirements proposed by the client or software development team and their traceability in a single document delivered at the conclusion of the life-cycle.</a:t>
            </a:r>
          </a:p>
          <a:p>
            <a:r>
              <a:rPr lang="en-US" sz="2400" dirty="0"/>
              <a:t>In other words, it is a document that maps and traces user requirement with test cases. The main purpose of Requirement Traceability Matrix is to see that all test cases are covered so that no functionality should miss while doing Software testing.</a:t>
            </a:r>
          </a:p>
          <a:p>
            <a:endParaRPr lang="en-US" dirty="0"/>
          </a:p>
        </p:txBody>
      </p:sp>
    </p:spTree>
    <p:extLst>
      <p:ext uri="{BB962C8B-B14F-4D97-AF65-F5344CB8AC3E}">
        <p14:creationId xmlns:p14="http://schemas.microsoft.com/office/powerpoint/2010/main" val="42836028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77334" y="609600"/>
            <a:ext cx="10149692" cy="1320800"/>
          </a:xfrm>
        </p:spPr>
        <p:txBody>
          <a:bodyPr/>
          <a:lstStyle/>
          <a:p>
            <a:r>
              <a:rPr lang="en-US" b="1" dirty="0"/>
              <a:t>The Concept of Requirement Traceability Matrix in Software Testing</a:t>
            </a:r>
          </a:p>
        </p:txBody>
      </p:sp>
      <p:sp>
        <p:nvSpPr>
          <p:cNvPr id="3" name="Content Placeholder 2">
            <a:extLst>
              <a:ext uri="{FF2B5EF4-FFF2-40B4-BE49-F238E27FC236}">
                <a16:creationId xmlns:a16="http://schemas.microsoft.com/office/drawing/2014/main" id="{4DD80E41-3E93-4058-B714-4A96053B5121}"/>
              </a:ext>
            </a:extLst>
          </p:cNvPr>
          <p:cNvSpPr>
            <a:spLocks noGrp="1"/>
          </p:cNvSpPr>
          <p:nvPr>
            <p:ph idx="1"/>
          </p:nvPr>
        </p:nvSpPr>
        <p:spPr>
          <a:xfrm>
            <a:off x="677334" y="2003287"/>
            <a:ext cx="10480996" cy="4854713"/>
          </a:xfrm>
        </p:spPr>
        <p:txBody>
          <a:bodyPr>
            <a:noAutofit/>
          </a:bodyPr>
          <a:lstStyle/>
          <a:p>
            <a:r>
              <a:rPr lang="en-US" sz="2400" dirty="0"/>
              <a:t>Let's understand the concept of Requirement Traceability Matrix through a Guru99 banking project.</a:t>
            </a:r>
          </a:p>
          <a:p>
            <a:r>
              <a:rPr lang="en-US" sz="2400" dirty="0"/>
              <a:t>On the basis of </a:t>
            </a:r>
            <a:r>
              <a:rPr lang="en-US" sz="2400" b="1" dirty="0"/>
              <a:t>Business Requirement Document (BRD)</a:t>
            </a:r>
            <a:r>
              <a:rPr lang="en-US" sz="2400" dirty="0"/>
              <a:t> and </a:t>
            </a:r>
            <a:r>
              <a:rPr lang="en-US" sz="2400" b="1" dirty="0"/>
              <a:t>Technical Requirement Document (TRD)</a:t>
            </a:r>
            <a:r>
              <a:rPr lang="en-US" sz="2400" dirty="0"/>
              <a:t>, testers start writing test cases.</a:t>
            </a:r>
          </a:p>
          <a:p>
            <a:r>
              <a:rPr lang="en-US" sz="2400" dirty="0"/>
              <a:t>Let suppose, the following table is our Business Requirement Document or </a:t>
            </a:r>
            <a:r>
              <a:rPr lang="en-US" sz="2400" u="sng" dirty="0">
                <a:hlinkClick r:id="rId2"/>
              </a:rPr>
              <a:t>BRD</a:t>
            </a:r>
            <a:r>
              <a:rPr lang="en-US" sz="2400" dirty="0"/>
              <a:t> for </a:t>
            </a:r>
            <a:r>
              <a:rPr lang="en-US" sz="2400" b="1" dirty="0"/>
              <a:t>Guru99 banking project</a:t>
            </a:r>
            <a:r>
              <a:rPr lang="en-US" sz="2400" dirty="0"/>
              <a:t>.</a:t>
            </a:r>
          </a:p>
          <a:p>
            <a:r>
              <a:rPr lang="en-US" sz="2400" dirty="0"/>
              <a:t>Here the scenario is that the customer should be able to login to Guru99 banking website with the correct password and </a:t>
            </a:r>
            <a:r>
              <a:rPr lang="en-US" sz="2400" dirty="0" err="1"/>
              <a:t>user#id</a:t>
            </a:r>
            <a:r>
              <a:rPr lang="en-US" sz="2400" dirty="0"/>
              <a:t> while manager should be able to login to the website through customer login page.</a:t>
            </a:r>
          </a:p>
        </p:txBody>
      </p:sp>
    </p:spTree>
    <p:extLst>
      <p:ext uri="{BB962C8B-B14F-4D97-AF65-F5344CB8AC3E}">
        <p14:creationId xmlns:p14="http://schemas.microsoft.com/office/powerpoint/2010/main" val="7991690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37577" y="344557"/>
            <a:ext cx="10149692" cy="1320800"/>
          </a:xfrm>
        </p:spPr>
        <p:txBody>
          <a:bodyPr/>
          <a:lstStyle/>
          <a:p>
            <a:r>
              <a:rPr lang="en-US" b="1" dirty="0"/>
              <a:t>How to develop Requirement Traceability Matrix cont’d</a:t>
            </a:r>
          </a:p>
        </p:txBody>
      </p:sp>
      <p:pic>
        <p:nvPicPr>
          <p:cNvPr id="5" name="Content Placeholder 4" descr="How to Create Requirements Traceability Matrix (RTM)">
            <a:extLst>
              <a:ext uri="{FF2B5EF4-FFF2-40B4-BE49-F238E27FC236}">
                <a16:creationId xmlns:a16="http://schemas.microsoft.com/office/drawing/2014/main" id="{C0ADCE1F-5EF7-49E7-88BD-D727CF42C6C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8626" y="1665357"/>
            <a:ext cx="10018643" cy="4973982"/>
          </a:xfrm>
          <a:prstGeom prst="rect">
            <a:avLst/>
          </a:prstGeom>
          <a:noFill/>
          <a:ln>
            <a:noFill/>
          </a:ln>
        </p:spPr>
      </p:pic>
    </p:spTree>
    <p:extLst>
      <p:ext uri="{BB962C8B-B14F-4D97-AF65-F5344CB8AC3E}">
        <p14:creationId xmlns:p14="http://schemas.microsoft.com/office/powerpoint/2010/main" val="150455512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637577" y="344557"/>
            <a:ext cx="10149692" cy="1320800"/>
          </a:xfrm>
        </p:spPr>
        <p:txBody>
          <a:bodyPr/>
          <a:lstStyle/>
          <a:p>
            <a:r>
              <a:rPr lang="en-US" b="1" dirty="0"/>
              <a:t>How to develop Requirement Traceability Matrix cont’d</a:t>
            </a:r>
          </a:p>
        </p:txBody>
      </p:sp>
      <p:sp>
        <p:nvSpPr>
          <p:cNvPr id="4" name="Content Placeholder 3">
            <a:extLst>
              <a:ext uri="{FF2B5EF4-FFF2-40B4-BE49-F238E27FC236}">
                <a16:creationId xmlns:a16="http://schemas.microsoft.com/office/drawing/2014/main" id="{8D831A98-2D19-4AFD-8334-EC969854F9B9}"/>
              </a:ext>
            </a:extLst>
          </p:cNvPr>
          <p:cNvSpPr>
            <a:spLocks noGrp="1"/>
          </p:cNvSpPr>
          <p:nvPr>
            <p:ph idx="1"/>
          </p:nvPr>
        </p:nvSpPr>
        <p:spPr/>
        <p:txBody>
          <a:bodyPr/>
          <a:lstStyle/>
          <a:p>
            <a:r>
              <a:rPr lang="en-US" dirty="0"/>
              <a:t>While the below table is our </a:t>
            </a:r>
            <a:r>
              <a:rPr lang="en-US" b="1" dirty="0"/>
              <a:t>Technical Requirement Document (TRD)</a:t>
            </a:r>
            <a:r>
              <a:rPr lang="en-US" dirty="0"/>
              <a:t>.</a:t>
            </a:r>
          </a:p>
          <a:p>
            <a:endParaRPr lang="en-US" dirty="0"/>
          </a:p>
        </p:txBody>
      </p:sp>
      <p:pic>
        <p:nvPicPr>
          <p:cNvPr id="6" name="Picture 5" descr="How to Create Requirements Traceability Matrix (RTM)">
            <a:hlinkClick r:id="rId2"/>
            <a:extLst>
              <a:ext uri="{FF2B5EF4-FFF2-40B4-BE49-F238E27FC236}">
                <a16:creationId xmlns:a16="http://schemas.microsoft.com/office/drawing/2014/main" id="{FDA47AB9-FFEF-42D3-AC2C-0A1B199534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71887" y="2595562"/>
            <a:ext cx="4848225" cy="1666875"/>
          </a:xfrm>
          <a:prstGeom prst="rect">
            <a:avLst/>
          </a:prstGeom>
          <a:noFill/>
          <a:ln>
            <a:noFill/>
          </a:ln>
        </p:spPr>
      </p:pic>
      <p:sp>
        <p:nvSpPr>
          <p:cNvPr id="7" name="Rectangle 6">
            <a:extLst>
              <a:ext uri="{FF2B5EF4-FFF2-40B4-BE49-F238E27FC236}">
                <a16:creationId xmlns:a16="http://schemas.microsoft.com/office/drawing/2014/main" id="{2345C085-5521-47A1-8466-201D93191D15}"/>
              </a:ext>
            </a:extLst>
          </p:cNvPr>
          <p:cNvSpPr/>
          <p:nvPr/>
        </p:nvSpPr>
        <p:spPr>
          <a:xfrm>
            <a:off x="862865" y="4548465"/>
            <a:ext cx="9090991" cy="1262846"/>
          </a:xfrm>
          <a:prstGeom prst="rect">
            <a:avLst/>
          </a:prstGeom>
        </p:spPr>
        <p:txBody>
          <a:bodyPr wrap="square">
            <a:spAutoFit/>
          </a:bodyPr>
          <a:lstStyle/>
          <a:p>
            <a:pPr>
              <a:lnSpc>
                <a:spcPct val="107000"/>
              </a:lnSpc>
              <a:spcAft>
                <a:spcPts val="800"/>
              </a:spcAft>
            </a:pPr>
            <a:r>
              <a:rPr lang="en-US" b="1" dirty="0">
                <a:solidFill>
                  <a:srgbClr val="343434"/>
                </a:solidFill>
                <a:latin typeface="Arial" panose="020B0604020202020204" pitchFamily="34" charset="0"/>
                <a:ea typeface="Times New Roman" panose="02020603050405020304" pitchFamily="18" charset="0"/>
                <a:cs typeface="Times New Roman" panose="02020603050405020304" pitchFamily="18" charset="0"/>
              </a:rPr>
              <a:t>Note:</a:t>
            </a:r>
            <a:r>
              <a:rPr lang="en-US" dirty="0">
                <a:solidFill>
                  <a:srgbClr val="343434"/>
                </a:solidFill>
                <a:latin typeface="Arial" panose="020B0604020202020204" pitchFamily="34" charset="0"/>
                <a:ea typeface="Times New Roman" panose="02020603050405020304" pitchFamily="18" charset="0"/>
                <a:cs typeface="Times New Roman" panose="02020603050405020304" pitchFamily="18" charset="0"/>
              </a:rPr>
              <a:t> QA teams do not document the BRD and TRD. Also some companies use </a:t>
            </a:r>
            <a:r>
              <a:rPr lang="en-US" b="1" dirty="0">
                <a:solidFill>
                  <a:srgbClr val="343434"/>
                </a:solidFill>
                <a:latin typeface="Arial" panose="020B0604020202020204" pitchFamily="34" charset="0"/>
                <a:ea typeface="Times New Roman" panose="02020603050405020304" pitchFamily="18" charset="0"/>
                <a:cs typeface="Times New Roman" panose="02020603050405020304" pitchFamily="18" charset="0"/>
              </a:rPr>
              <a:t>Function Requirement Documents (FRD)</a:t>
            </a:r>
            <a:r>
              <a:rPr lang="en-US" dirty="0">
                <a:solidFill>
                  <a:srgbClr val="343434"/>
                </a:solidFill>
                <a:latin typeface="Arial" panose="020B0604020202020204" pitchFamily="34" charset="0"/>
                <a:ea typeface="Times New Roman" panose="02020603050405020304" pitchFamily="18" charset="0"/>
                <a:cs typeface="Times New Roman" panose="02020603050405020304" pitchFamily="18" charset="0"/>
              </a:rPr>
              <a:t> which are similar to Technical Requirement Document but the process of creating Traceability Matrix remains the same.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34295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544812" y="546326"/>
            <a:ext cx="10149692" cy="1320800"/>
          </a:xfrm>
        </p:spPr>
        <p:txBody>
          <a:bodyPr/>
          <a:lstStyle/>
          <a:p>
            <a:r>
              <a:rPr lang="en-US" b="1" dirty="0"/>
              <a:t>How to develop Requirement Traceability Matrix cont’d</a:t>
            </a:r>
          </a:p>
        </p:txBody>
      </p:sp>
      <p:sp>
        <p:nvSpPr>
          <p:cNvPr id="4" name="Content Placeholder 3">
            <a:extLst>
              <a:ext uri="{FF2B5EF4-FFF2-40B4-BE49-F238E27FC236}">
                <a16:creationId xmlns:a16="http://schemas.microsoft.com/office/drawing/2014/main" id="{8D831A98-2D19-4AFD-8334-EC969854F9B9}"/>
              </a:ext>
            </a:extLst>
          </p:cNvPr>
          <p:cNvSpPr>
            <a:spLocks noGrp="1"/>
          </p:cNvSpPr>
          <p:nvPr>
            <p:ph idx="1"/>
          </p:nvPr>
        </p:nvSpPr>
        <p:spPr>
          <a:xfrm>
            <a:off x="677334" y="2160589"/>
            <a:ext cx="8596668" cy="596437"/>
          </a:xfrm>
        </p:spPr>
        <p:txBody>
          <a:bodyPr/>
          <a:lstStyle/>
          <a:p>
            <a:r>
              <a:rPr lang="en-US" dirty="0"/>
              <a:t>Let's Go Ahead and create RTM Testing</a:t>
            </a:r>
          </a:p>
          <a:p>
            <a:endParaRPr lang="en-US" dirty="0"/>
          </a:p>
        </p:txBody>
      </p:sp>
      <p:sp>
        <p:nvSpPr>
          <p:cNvPr id="3" name="Rectangle 2">
            <a:extLst>
              <a:ext uri="{FF2B5EF4-FFF2-40B4-BE49-F238E27FC236}">
                <a16:creationId xmlns:a16="http://schemas.microsoft.com/office/drawing/2014/main" id="{E92FEBD5-27C4-4D97-9F16-57B91C02528D}"/>
              </a:ext>
            </a:extLst>
          </p:cNvPr>
          <p:cNvSpPr/>
          <p:nvPr/>
        </p:nvSpPr>
        <p:spPr>
          <a:xfrm>
            <a:off x="677334" y="2894463"/>
            <a:ext cx="8466666" cy="1069075"/>
          </a:xfrm>
          <a:prstGeom prst="rect">
            <a:avLst/>
          </a:prstGeom>
        </p:spPr>
        <p:txBody>
          <a:bodyPr wrap="square">
            <a:spAutoFit/>
          </a:bodyPr>
          <a:lstStyle/>
          <a:p>
            <a:pPr>
              <a:lnSpc>
                <a:spcPct val="107000"/>
              </a:lnSpc>
              <a:spcAft>
                <a:spcPts val="800"/>
              </a:spcAft>
            </a:pPr>
            <a:r>
              <a:rPr lang="en-US" b="1" dirty="0">
                <a:solidFill>
                  <a:srgbClr val="343434"/>
                </a:solidFill>
                <a:latin typeface="Arial" panose="020B0604020202020204" pitchFamily="34" charset="0"/>
                <a:ea typeface="Times New Roman" panose="02020603050405020304" pitchFamily="18" charset="0"/>
                <a:cs typeface="Times New Roman" panose="02020603050405020304" pitchFamily="18" charset="0"/>
              </a:rPr>
              <a:t>Step 1: </a:t>
            </a:r>
            <a:r>
              <a:rPr lang="en-US" dirty="0">
                <a:solidFill>
                  <a:srgbClr val="343434"/>
                </a:solidFill>
                <a:latin typeface="Arial" panose="020B0604020202020204" pitchFamily="34" charset="0"/>
                <a:ea typeface="Times New Roman" panose="02020603050405020304" pitchFamily="18" charset="0"/>
                <a:cs typeface="Times New Roman" panose="02020603050405020304" pitchFamily="18" charset="0"/>
              </a:rPr>
              <a:t>Our</a:t>
            </a:r>
            <a:r>
              <a:rPr lang="en-US" dirty="0">
                <a:solidFill>
                  <a:srgbClr val="04B8E6"/>
                </a:solidFill>
                <a:latin typeface="Arial" panose="020B0604020202020204" pitchFamily="34" charset="0"/>
                <a:ea typeface="Times New Roman" panose="02020603050405020304" pitchFamily="18" charset="0"/>
                <a:cs typeface="Times New Roman" panose="02020603050405020304" pitchFamily="18" charset="0"/>
                <a:hlinkClick r:id="rId2"/>
              </a:rPr>
              <a:t> Test Case </a:t>
            </a:r>
            <a:r>
              <a:rPr lang="en-US" dirty="0">
                <a:solidFill>
                  <a:srgbClr val="343434"/>
                </a:solidFill>
                <a:latin typeface="Arial" panose="020B0604020202020204" pitchFamily="34" charset="0"/>
                <a:ea typeface="Times New Roman" panose="02020603050405020304" pitchFamily="18" charset="0"/>
                <a:cs typeface="Times New Roman" panose="02020603050405020304" pitchFamily="18" charset="0"/>
              </a:rPr>
              <a:t>is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343434"/>
                </a:solidFill>
                <a:latin typeface="Arial" panose="020B0604020202020204" pitchFamily="34" charset="0"/>
                <a:ea typeface="Times New Roman" panose="02020603050405020304" pitchFamily="18" charset="0"/>
                <a:cs typeface="Times New Roman" panose="02020603050405020304" pitchFamily="18" charset="0"/>
              </a:rPr>
              <a:t>"Verify Login, when correct ID and Password is entered, it should login successfully"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How to Create Requirements Traceability Matrix (RTM)">
            <a:hlinkClick r:id="rId3"/>
            <a:extLst>
              <a:ext uri="{FF2B5EF4-FFF2-40B4-BE49-F238E27FC236}">
                <a16:creationId xmlns:a16="http://schemas.microsoft.com/office/drawing/2014/main" id="{203EE430-4677-481B-8069-A169FE910D7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77334" y="4100974"/>
            <a:ext cx="9791884" cy="2432348"/>
          </a:xfrm>
          <a:prstGeom prst="rect">
            <a:avLst/>
          </a:prstGeom>
          <a:noFill/>
          <a:ln>
            <a:noFill/>
          </a:ln>
        </p:spPr>
      </p:pic>
    </p:spTree>
    <p:extLst>
      <p:ext uri="{BB962C8B-B14F-4D97-AF65-F5344CB8AC3E}">
        <p14:creationId xmlns:p14="http://schemas.microsoft.com/office/powerpoint/2010/main" val="4669252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544812" y="546326"/>
            <a:ext cx="10149692" cy="1320800"/>
          </a:xfrm>
        </p:spPr>
        <p:txBody>
          <a:bodyPr/>
          <a:lstStyle/>
          <a:p>
            <a:r>
              <a:rPr lang="en-US" b="1" dirty="0"/>
              <a:t>How to develop Requirement Traceability Matrix cont’d</a:t>
            </a:r>
          </a:p>
        </p:txBody>
      </p:sp>
      <p:sp>
        <p:nvSpPr>
          <p:cNvPr id="4" name="Content Placeholder 3">
            <a:extLst>
              <a:ext uri="{FF2B5EF4-FFF2-40B4-BE49-F238E27FC236}">
                <a16:creationId xmlns:a16="http://schemas.microsoft.com/office/drawing/2014/main" id="{8D831A98-2D19-4AFD-8334-EC969854F9B9}"/>
              </a:ext>
            </a:extLst>
          </p:cNvPr>
          <p:cNvSpPr>
            <a:spLocks noGrp="1"/>
          </p:cNvSpPr>
          <p:nvPr>
            <p:ph idx="1"/>
          </p:nvPr>
        </p:nvSpPr>
        <p:spPr>
          <a:xfrm>
            <a:off x="677334" y="2160589"/>
            <a:ext cx="8596668" cy="3880773"/>
          </a:xfrm>
        </p:spPr>
        <p:txBody>
          <a:bodyPr/>
          <a:lstStyle/>
          <a:p>
            <a:r>
              <a:rPr lang="en-US" b="1" dirty="0"/>
              <a:t>Step 2</a:t>
            </a:r>
            <a:r>
              <a:rPr lang="en-US" dirty="0"/>
              <a:t>: Identify the Technical Requirement that this test case is verifying. For our test case, the technical requirement is T94 is being verified.</a:t>
            </a:r>
          </a:p>
          <a:p>
            <a:endParaRPr lang="en-US" dirty="0"/>
          </a:p>
        </p:txBody>
      </p:sp>
      <p:pic>
        <p:nvPicPr>
          <p:cNvPr id="6" name="Picture 5" descr="How to Create Requirements Traceability Matrix (RTM)">
            <a:hlinkClick r:id="rId2"/>
            <a:extLst>
              <a:ext uri="{FF2B5EF4-FFF2-40B4-BE49-F238E27FC236}">
                <a16:creationId xmlns:a16="http://schemas.microsoft.com/office/drawing/2014/main" id="{2DA8FBC9-6F6C-48E9-8B24-A1D1CDEBA6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839474"/>
            <a:ext cx="6337852" cy="1839982"/>
          </a:xfrm>
          <a:prstGeom prst="rect">
            <a:avLst/>
          </a:prstGeom>
          <a:noFill/>
          <a:ln>
            <a:noFill/>
          </a:ln>
        </p:spPr>
      </p:pic>
      <p:sp>
        <p:nvSpPr>
          <p:cNvPr id="5" name="Rectangle 4">
            <a:extLst>
              <a:ext uri="{FF2B5EF4-FFF2-40B4-BE49-F238E27FC236}">
                <a16:creationId xmlns:a16="http://schemas.microsoft.com/office/drawing/2014/main" id="{DE2351EB-97A0-47C7-8951-06177480D324}"/>
              </a:ext>
            </a:extLst>
          </p:cNvPr>
          <p:cNvSpPr/>
          <p:nvPr/>
        </p:nvSpPr>
        <p:spPr>
          <a:xfrm>
            <a:off x="915873" y="4669827"/>
            <a:ext cx="8758214" cy="373757"/>
          </a:xfrm>
          <a:prstGeom prst="rect">
            <a:avLst/>
          </a:prstGeom>
        </p:spPr>
        <p:txBody>
          <a:bodyPr wrap="square">
            <a:spAutoFit/>
          </a:bodyPr>
          <a:lstStyle/>
          <a:p>
            <a:pPr>
              <a:lnSpc>
                <a:spcPct val="107000"/>
              </a:lnSpc>
              <a:spcAft>
                <a:spcPts val="800"/>
              </a:spcAft>
            </a:pPr>
            <a:r>
              <a:rPr lang="en-US" b="1" dirty="0">
                <a:solidFill>
                  <a:srgbClr val="343434"/>
                </a:solidFill>
                <a:latin typeface="Arial" panose="020B0604020202020204" pitchFamily="34" charset="0"/>
                <a:ea typeface="Times New Roman" panose="02020603050405020304" pitchFamily="18" charset="0"/>
                <a:cs typeface="Times New Roman" panose="02020603050405020304" pitchFamily="18" charset="0"/>
              </a:rPr>
              <a:t>Step 3: </a:t>
            </a:r>
            <a:r>
              <a:rPr lang="en-US" dirty="0">
                <a:solidFill>
                  <a:srgbClr val="343434"/>
                </a:solidFill>
                <a:latin typeface="Arial" panose="020B0604020202020204" pitchFamily="34" charset="0"/>
                <a:ea typeface="Times New Roman" panose="02020603050405020304" pitchFamily="18" charset="0"/>
                <a:cs typeface="Times New Roman" panose="02020603050405020304" pitchFamily="18" charset="0"/>
              </a:rPr>
              <a:t>Note this Technical Requirement (T94) in the Test Case.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How to Create Requirements Traceability Matrix (RTM)">
            <a:hlinkClick r:id="rId4"/>
            <a:extLst>
              <a:ext uri="{FF2B5EF4-FFF2-40B4-BE49-F238E27FC236}">
                <a16:creationId xmlns:a16="http://schemas.microsoft.com/office/drawing/2014/main" id="{8AE8A8DE-1AA5-4106-A1E9-8D841FA393D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15873" y="5168716"/>
            <a:ext cx="10865310" cy="1551531"/>
          </a:xfrm>
          <a:prstGeom prst="rect">
            <a:avLst/>
          </a:prstGeom>
          <a:noFill/>
          <a:ln>
            <a:noFill/>
          </a:ln>
        </p:spPr>
      </p:pic>
    </p:spTree>
    <p:extLst>
      <p:ext uri="{BB962C8B-B14F-4D97-AF65-F5344CB8AC3E}">
        <p14:creationId xmlns:p14="http://schemas.microsoft.com/office/powerpoint/2010/main" val="31025881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2E-6C87-413F-9D93-F46EB69AAB09}"/>
              </a:ext>
            </a:extLst>
          </p:cNvPr>
          <p:cNvSpPr>
            <a:spLocks noGrp="1"/>
          </p:cNvSpPr>
          <p:nvPr>
            <p:ph type="title"/>
          </p:nvPr>
        </p:nvSpPr>
        <p:spPr>
          <a:xfrm>
            <a:off x="544812" y="546326"/>
            <a:ext cx="10149692" cy="1320800"/>
          </a:xfrm>
        </p:spPr>
        <p:txBody>
          <a:bodyPr/>
          <a:lstStyle/>
          <a:p>
            <a:r>
              <a:rPr lang="en-US" b="1" dirty="0"/>
              <a:t>How to develop Requirement Traceability Matrix cont’d</a:t>
            </a:r>
          </a:p>
        </p:txBody>
      </p:sp>
      <p:sp>
        <p:nvSpPr>
          <p:cNvPr id="4" name="Content Placeholder 3">
            <a:extLst>
              <a:ext uri="{FF2B5EF4-FFF2-40B4-BE49-F238E27FC236}">
                <a16:creationId xmlns:a16="http://schemas.microsoft.com/office/drawing/2014/main" id="{8D831A98-2D19-4AFD-8334-EC969854F9B9}"/>
              </a:ext>
            </a:extLst>
          </p:cNvPr>
          <p:cNvSpPr>
            <a:spLocks noGrp="1"/>
          </p:cNvSpPr>
          <p:nvPr>
            <p:ph idx="1"/>
          </p:nvPr>
        </p:nvSpPr>
        <p:spPr>
          <a:xfrm>
            <a:off x="677334" y="1829285"/>
            <a:ext cx="9208788" cy="773870"/>
          </a:xfrm>
        </p:spPr>
        <p:txBody>
          <a:bodyPr>
            <a:normAutofit/>
          </a:bodyPr>
          <a:lstStyle/>
          <a:p>
            <a:r>
              <a:rPr lang="en-US" b="1" dirty="0"/>
              <a:t> Step 4:</a:t>
            </a:r>
            <a:r>
              <a:rPr lang="en-US" dirty="0"/>
              <a:t> Identify the Business Requirement for which this TR (Technical Requirement-T94) is defined</a:t>
            </a:r>
          </a:p>
          <a:p>
            <a:endParaRPr lang="en-US" dirty="0"/>
          </a:p>
        </p:txBody>
      </p:sp>
      <p:pic>
        <p:nvPicPr>
          <p:cNvPr id="7" name="Picture 6" descr="How to Create Requirements Traceability Matrix (RTM)">
            <a:extLst>
              <a:ext uri="{FF2B5EF4-FFF2-40B4-BE49-F238E27FC236}">
                <a16:creationId xmlns:a16="http://schemas.microsoft.com/office/drawing/2014/main" id="{0CEBB64A-D256-496E-8907-7628AF0C39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4582" y="2568747"/>
            <a:ext cx="8537712" cy="1720505"/>
          </a:xfrm>
          <a:prstGeom prst="rect">
            <a:avLst/>
          </a:prstGeom>
          <a:noFill/>
          <a:ln>
            <a:noFill/>
          </a:ln>
        </p:spPr>
      </p:pic>
      <p:sp>
        <p:nvSpPr>
          <p:cNvPr id="3" name="Rectangle 2">
            <a:extLst>
              <a:ext uri="{FF2B5EF4-FFF2-40B4-BE49-F238E27FC236}">
                <a16:creationId xmlns:a16="http://schemas.microsoft.com/office/drawing/2014/main" id="{98E68CBF-B165-4A5D-B284-FB3EF0525282}"/>
              </a:ext>
            </a:extLst>
          </p:cNvPr>
          <p:cNvSpPr/>
          <p:nvPr/>
        </p:nvSpPr>
        <p:spPr>
          <a:xfrm>
            <a:off x="884582" y="4244640"/>
            <a:ext cx="6096000" cy="706860"/>
          </a:xfrm>
          <a:prstGeom prst="rect">
            <a:avLst/>
          </a:prstGeom>
        </p:spPr>
        <p:txBody>
          <a:bodyPr>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b="1" dirty="0">
                <a:solidFill>
                  <a:srgbClr val="343434"/>
                </a:solidFill>
                <a:latin typeface="Arial" panose="020B0604020202020204" pitchFamily="34" charset="0"/>
                <a:ea typeface="Calibri" panose="020F0502020204030204" pitchFamily="34" charset="0"/>
                <a:cs typeface="Times New Roman" panose="02020603050405020304" pitchFamily="18" charset="0"/>
              </a:rPr>
              <a:t>Step 5:</a:t>
            </a:r>
            <a:r>
              <a:rPr lang="en-US" dirty="0">
                <a:solidFill>
                  <a:srgbClr val="343434"/>
                </a:solidFill>
                <a:latin typeface="Arial" panose="020B0604020202020204" pitchFamily="34" charset="0"/>
                <a:ea typeface="Calibri" panose="020F0502020204030204" pitchFamily="34" charset="0"/>
                <a:cs typeface="Times New Roman" panose="02020603050405020304" pitchFamily="18" charset="0"/>
              </a:rPr>
              <a:t> Note the BR (Business Requirement) in Test Case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How to Create Requirements Traceability Matrix (RTM)">
            <a:extLst>
              <a:ext uri="{FF2B5EF4-FFF2-40B4-BE49-F238E27FC236}">
                <a16:creationId xmlns:a16="http://schemas.microsoft.com/office/drawing/2014/main" id="{6E8341F0-E91A-4AE2-92DB-D22EB77837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4582" y="5025281"/>
            <a:ext cx="9809921" cy="1602112"/>
          </a:xfrm>
          <a:prstGeom prst="rect">
            <a:avLst/>
          </a:prstGeom>
          <a:noFill/>
          <a:ln>
            <a:noFill/>
          </a:ln>
        </p:spPr>
      </p:pic>
    </p:spTree>
    <p:extLst>
      <p:ext uri="{BB962C8B-B14F-4D97-AF65-F5344CB8AC3E}">
        <p14:creationId xmlns:p14="http://schemas.microsoft.com/office/powerpoint/2010/main" val="14745762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614</TotalTime>
  <Words>1260</Words>
  <Application>Microsoft Office PowerPoint</Application>
  <PresentationFormat>Widescreen</PresentationFormat>
  <Paragraphs>208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Trebuchet MS</vt:lpstr>
      <vt:lpstr>Wingdings 3</vt:lpstr>
      <vt:lpstr>Facet</vt:lpstr>
      <vt:lpstr>QUALITY ASSURANCE TRAINING</vt:lpstr>
      <vt:lpstr>Outline</vt:lpstr>
      <vt:lpstr>Requirement Traceability Matrix(RTM)</vt:lpstr>
      <vt:lpstr>The Concept of Requirement Traceability Matrix in Software Testing</vt:lpstr>
      <vt:lpstr>How to develop Requirement Traceability Matrix cont’d</vt:lpstr>
      <vt:lpstr>How to develop Requirement Traceability Matrix cont’d</vt:lpstr>
      <vt:lpstr>How to develop Requirement Traceability Matrix cont’d</vt:lpstr>
      <vt:lpstr>How to develop Requirement Traceability Matrix cont’d</vt:lpstr>
      <vt:lpstr>How to develop Requirement Traceability Matrix cont’d</vt:lpstr>
      <vt:lpstr>How to develop Requirement Traceability Matrix cont’d</vt:lpstr>
      <vt:lpstr>How to develop Requirement Traceability Matrix cont’d</vt:lpstr>
      <vt:lpstr>Developing Test Cases</vt:lpstr>
      <vt:lpstr>Developing of Test Cases Cont’d</vt:lpstr>
      <vt:lpstr>Defect Reporting</vt:lpstr>
      <vt:lpstr>Defect Reporting Cont’d</vt:lpstr>
      <vt:lpstr>Defect Reporting Cont’d</vt:lpstr>
      <vt:lpstr>Supporting document for Defect</vt:lpstr>
      <vt:lpstr>Supporting document for Defect Cont’d</vt:lpstr>
      <vt:lpstr>Developing Test Report</vt:lpstr>
      <vt:lpstr>Developing Test Report Cont’d</vt:lpstr>
      <vt:lpstr>Developing Test Report Cont’d</vt:lpstr>
      <vt:lpstr>Developing Test Report Cont’d</vt:lpstr>
      <vt:lpstr>Developing Test Report Cont’d</vt:lpstr>
      <vt:lpstr>Developing Test Report Cont’d</vt:lpstr>
      <vt:lpstr>Test Deliverables</vt:lpstr>
      <vt:lpstr>Test Deliverables Cont’d</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 TRAINING</dc:title>
  <dc:creator>Eugene Nmelu</dc:creator>
  <cp:lastModifiedBy>Eugene Nmelu</cp:lastModifiedBy>
  <cp:revision>71</cp:revision>
  <dcterms:created xsi:type="dcterms:W3CDTF">2018-06-17T10:58:56Z</dcterms:created>
  <dcterms:modified xsi:type="dcterms:W3CDTF">2018-06-18T00:58:29Z</dcterms:modified>
</cp:coreProperties>
</file>