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7" r:id="rId4"/>
  </p:sldMasterIdLst>
  <p:notesMasterIdLst>
    <p:notesMasterId r:id="rId31"/>
  </p:notesMasterIdLst>
  <p:handoutMasterIdLst>
    <p:handoutMasterId r:id="rId32"/>
  </p:handoutMasterIdLst>
  <p:sldIdLst>
    <p:sldId id="298" r:id="rId5"/>
    <p:sldId id="299" r:id="rId6"/>
    <p:sldId id="301" r:id="rId7"/>
    <p:sldId id="302" r:id="rId8"/>
    <p:sldId id="303" r:id="rId9"/>
    <p:sldId id="304" r:id="rId10"/>
    <p:sldId id="305" r:id="rId11"/>
    <p:sldId id="306" r:id="rId12"/>
    <p:sldId id="307" r:id="rId13"/>
    <p:sldId id="308" r:id="rId14"/>
    <p:sldId id="309" r:id="rId15"/>
    <p:sldId id="310" r:id="rId16"/>
    <p:sldId id="283" r:id="rId17"/>
    <p:sldId id="311" r:id="rId18"/>
    <p:sldId id="312" r:id="rId19"/>
    <p:sldId id="313" r:id="rId20"/>
    <p:sldId id="314" r:id="rId21"/>
    <p:sldId id="315" r:id="rId22"/>
    <p:sldId id="318" r:id="rId23"/>
    <p:sldId id="319" r:id="rId24"/>
    <p:sldId id="320" r:id="rId25"/>
    <p:sldId id="321" r:id="rId26"/>
    <p:sldId id="322" r:id="rId27"/>
    <p:sldId id="323" r:id="rId28"/>
    <p:sldId id="324"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C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574" autoAdjust="0"/>
  </p:normalViewPr>
  <p:slideViewPr>
    <p:cSldViewPr snapToGrid="0">
      <p:cViewPr varScale="1">
        <p:scale>
          <a:sx n="71" d="100"/>
          <a:sy n="71" d="100"/>
        </p:scale>
        <p:origin x="612"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2018/06/12</a:t>
            </a:fld>
            <a:endParaRPr lang="en-ZA"/>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2018/06/12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1828800"/>
            <a:ext cx="8231744"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490" y="4800600"/>
            <a:ext cx="8231744"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193575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4" name="Date Placeholder 3"/>
          <p:cNvSpPr>
            <a:spLocks noGrp="1"/>
          </p:cNvSpPr>
          <p:nvPr>
            <p:ph type="dt" sz="half" idx="10"/>
          </p:nvPr>
        </p:nvSpPr>
        <p:spPr/>
        <p:txBody>
          <a:bodyPr/>
          <a:lstStyle/>
          <a:p>
            <a:fld id="{03F41C87-7AD9-4845-A077-840E4A0F3F06}" type="datetimeFigureOut">
              <a:rPr lang="en-US"/>
              <a:t>12-Jun-18</a:t>
            </a:fld>
            <a:endParaRPr/>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32194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794" y="381001"/>
            <a:ext cx="1524398"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809" y="381001"/>
            <a:ext cx="7393324"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4" name="Date Placeholder 3"/>
          <p:cNvSpPr>
            <a:spLocks noGrp="1"/>
          </p:cNvSpPr>
          <p:nvPr>
            <p:ph type="dt" sz="half" idx="10"/>
          </p:nvPr>
        </p:nvSpPr>
        <p:spPr/>
        <p:txBody>
          <a:bodyPr/>
          <a:lstStyle/>
          <a:p>
            <a:fld id="{03F41C87-7AD9-4845-A077-840E4A0F3F06}" type="datetimeFigureOut">
              <a:rPr lang="en-US"/>
              <a:t>12-Jun-18</a:t>
            </a:fld>
            <a:endParaRPr/>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4941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smtClean="0"/>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1129488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lvl1pPr>
              <a:defRPr>
                <a:solidFill>
                  <a:schemeClr val="accent6">
                    <a:lumMod val="50000"/>
                  </a:schemeClr>
                </a:solidFill>
              </a:defRPr>
            </a:lvl1pPr>
          </a:lstStyle>
          <a:p>
            <a:r>
              <a:rPr lang="en-ZA" dirty="0" smtClean="0"/>
              <a:t>NIMC QA LAB 2018</a:t>
            </a:r>
            <a:endParaRPr lang="en-ZA" dirty="0"/>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1664619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dirty="0"/>
              <a:t>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7984966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217001749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a:t>Add a footer</a:t>
            </a: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400374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a:t>Add a footer</a:t>
            </a: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7853977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89155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4" name="Date Placeholder 3"/>
          <p:cNvSpPr>
            <a:spLocks noGrp="1"/>
          </p:cNvSpPr>
          <p:nvPr>
            <p:ph type="dt" sz="half" idx="10"/>
          </p:nvPr>
        </p:nvSpPr>
        <p:spPr/>
        <p:txBody>
          <a:bodyPr/>
          <a:lstStyle/>
          <a:p>
            <a:fld id="{03F41C87-7AD9-4845-A077-840E4A0F3F06}" type="datetimeFigureOut">
              <a:rPr lang="en-US"/>
              <a:t>12-Jun-18</a:t>
            </a:fld>
            <a:endParaRPr/>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83357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891" y="2514600"/>
            <a:ext cx="8694663"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491" y="5410201"/>
            <a:ext cx="8689596"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4" name="Date Placeholder 3"/>
          <p:cNvSpPr>
            <a:spLocks noGrp="1"/>
          </p:cNvSpPr>
          <p:nvPr>
            <p:ph type="dt" sz="half" idx="10"/>
          </p:nvPr>
        </p:nvSpPr>
        <p:spPr/>
        <p:txBody>
          <a:bodyPr/>
          <a:lstStyle/>
          <a:p>
            <a:fld id="{03F41C87-7AD9-4845-A077-840E4A0F3F06}" type="datetimeFigureOut">
              <a:rPr lang="en-US"/>
              <a:t>12-Jun-18</a:t>
            </a:fld>
            <a:endParaRPr/>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4165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5174" y="1905001"/>
            <a:ext cx="442075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06" y="1905001"/>
            <a:ext cx="4420751"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5" name="Date Placeholder 4"/>
          <p:cNvSpPr>
            <a:spLocks noGrp="1"/>
          </p:cNvSpPr>
          <p:nvPr>
            <p:ph type="dt" sz="half" idx="10"/>
          </p:nvPr>
        </p:nvSpPr>
        <p:spPr/>
        <p:txBody>
          <a:bodyPr/>
          <a:lstStyle/>
          <a:p>
            <a:fld id="{03F41C87-7AD9-4845-A077-840E4A0F3F06}" type="datetimeFigureOut">
              <a:rPr lang="en-US"/>
              <a:t>12-Jun-18</a:t>
            </a:fld>
            <a:endParaRPr/>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3468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808"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808"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51489"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1489"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ZA" smtClean="0"/>
              <a:t>Add a footer</a:t>
            </a:r>
            <a:endParaRPr lang="en-ZA" dirty="0"/>
          </a:p>
        </p:txBody>
      </p:sp>
      <p:sp>
        <p:nvSpPr>
          <p:cNvPr id="7" name="Date Placeholder 6"/>
          <p:cNvSpPr>
            <a:spLocks noGrp="1"/>
          </p:cNvSpPr>
          <p:nvPr>
            <p:ph type="dt" sz="half" idx="10"/>
          </p:nvPr>
        </p:nvSpPr>
        <p:spPr/>
        <p:txBody>
          <a:bodyPr/>
          <a:lstStyle/>
          <a:p>
            <a:fld id="{03F41C87-7AD9-4845-A077-840E4A0F3F06}" type="datetimeFigureOut">
              <a:rPr lang="en-US"/>
              <a:t>12-Jun-18</a:t>
            </a:fld>
            <a:endParaRPr/>
          </a:p>
        </p:txBody>
      </p:sp>
      <p:sp>
        <p:nvSpPr>
          <p:cNvPr id="9" name="Slide Number Placeholder 8"/>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11851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ZA" smtClean="0"/>
              <a:t>Add a footer</a:t>
            </a:r>
            <a:endParaRPr lang="en-ZA" dirty="0"/>
          </a:p>
        </p:txBody>
      </p:sp>
      <p:sp>
        <p:nvSpPr>
          <p:cNvPr id="3" name="Date Placeholder 2"/>
          <p:cNvSpPr>
            <a:spLocks noGrp="1"/>
          </p:cNvSpPr>
          <p:nvPr>
            <p:ph type="dt" sz="half" idx="10"/>
          </p:nvPr>
        </p:nvSpPr>
        <p:spPr/>
        <p:txBody>
          <a:bodyPr/>
          <a:lstStyle/>
          <a:p>
            <a:fld id="{03F41C87-7AD9-4845-A077-840E4A0F3F06}" type="datetimeFigureOut">
              <a:rPr lang="en-US"/>
              <a:t>12-Jun-18</a:t>
            </a:fld>
            <a:endParaRPr/>
          </a:p>
        </p:txBody>
      </p:sp>
      <p:sp>
        <p:nvSpPr>
          <p:cNvPr id="5" name="Slide Number Placeholder 4"/>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90737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ZA" smtClean="0"/>
              <a:t>Add a footer</a:t>
            </a:r>
            <a:endParaRPr lang="en-ZA" dirty="0"/>
          </a:p>
        </p:txBody>
      </p:sp>
      <p:sp>
        <p:nvSpPr>
          <p:cNvPr id="2" name="Date Placeholder 1"/>
          <p:cNvSpPr>
            <a:spLocks noGrp="1"/>
          </p:cNvSpPr>
          <p:nvPr>
            <p:ph type="dt" sz="half" idx="10"/>
          </p:nvPr>
        </p:nvSpPr>
        <p:spPr/>
        <p:txBody>
          <a:bodyPr/>
          <a:lstStyle/>
          <a:p>
            <a:fld id="{03F41C87-7AD9-4845-A077-840E4A0F3F06}" type="datetimeFigureOut">
              <a:rPr lang="en-US"/>
              <a:t>12-Jun-18</a:t>
            </a:fld>
            <a:endParaRPr/>
          </a:p>
        </p:txBody>
      </p:sp>
      <p:sp>
        <p:nvSpPr>
          <p:cNvPr id="4" name="Slide Number Placeholder 3"/>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91592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952704" y="685800"/>
            <a:ext cx="6402467"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5" name="Date Placeholder 4"/>
          <p:cNvSpPr>
            <a:spLocks noGrp="1"/>
          </p:cNvSpPr>
          <p:nvPr>
            <p:ph type="dt" sz="half" idx="10"/>
          </p:nvPr>
        </p:nvSpPr>
        <p:spPr/>
        <p:txBody>
          <a:bodyPr/>
          <a:lstStyle/>
          <a:p>
            <a:fld id="{03F41C87-7AD9-4845-A077-840E4A0F3F06}" type="datetimeFigureOut">
              <a:rPr lang="en-US"/>
              <a:t>12-Jun-18</a:t>
            </a:fld>
            <a:endParaRPr/>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24173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2704" y="685800"/>
            <a:ext cx="6402466"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5" name="Date Placeholder 4"/>
          <p:cNvSpPr>
            <a:spLocks noGrp="1"/>
          </p:cNvSpPr>
          <p:nvPr>
            <p:ph type="dt" sz="half" idx="10"/>
          </p:nvPr>
        </p:nvSpPr>
        <p:spPr/>
        <p:txBody>
          <a:bodyPr/>
          <a:lstStyle/>
          <a:p>
            <a:fld id="{03F41C87-7AD9-4845-A077-840E4A0F3F06}" type="datetimeFigureOut">
              <a:rPr lang="en-US"/>
              <a:pPr/>
              <a:t>12-Jun-18</a:t>
            </a:fld>
            <a:endParaRPr/>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34948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0" y="381000"/>
            <a:ext cx="9146383"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810" y="6400800"/>
            <a:ext cx="6554906"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ZA" smtClean="0"/>
              <a:t>Add a footer</a:t>
            </a:r>
            <a:endParaRPr lang="en-ZA" dirty="0"/>
          </a:p>
        </p:txBody>
      </p:sp>
      <p:sp>
        <p:nvSpPr>
          <p:cNvPr id="4" name="Date Placeholder 3"/>
          <p:cNvSpPr>
            <a:spLocks noGrp="1"/>
          </p:cNvSpPr>
          <p:nvPr>
            <p:ph type="dt" sz="half" idx="2"/>
          </p:nvPr>
        </p:nvSpPr>
        <p:spPr>
          <a:xfrm>
            <a:off x="8228565" y="6400800"/>
            <a:ext cx="1449767"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12-Jun-18</a:t>
            </a:fld>
            <a:endParaRPr lang="en-US"/>
          </a:p>
        </p:txBody>
      </p:sp>
      <p:sp>
        <p:nvSpPr>
          <p:cNvPr id="6" name="Slide Number Placeholder 5"/>
          <p:cNvSpPr>
            <a:spLocks noGrp="1"/>
          </p:cNvSpPr>
          <p:nvPr>
            <p:ph type="sldNum" sz="quarter" idx="4"/>
          </p:nvPr>
        </p:nvSpPr>
        <p:spPr>
          <a:xfrm>
            <a:off x="9830772" y="6400800"/>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3" name="Straight Connector 12">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47052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2" r:id="rId14"/>
    <p:sldLayoutId id="2147483683" r:id="rId15"/>
    <p:sldLayoutId id="2147483684" r:id="rId16"/>
    <p:sldLayoutId id="2147483686" r:id="rId17"/>
    <p:sldLayoutId id="2147483652" r:id="rId18"/>
    <p:sldLayoutId id="2147483656" r:id="rId19"/>
    <p:sldLayoutId id="2147483657"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l="2496" r="2496"/>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ZA" dirty="0" smtClean="0"/>
              <a:t>Quality Assurance Training</a:t>
            </a:r>
            <a:endParaRPr lang="en-ZA"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54390"/>
            <a:ext cx="6580188" cy="769207"/>
          </a:xfrm>
        </p:spPr>
        <p:txBody>
          <a:bodyPr/>
          <a:lstStyle/>
          <a:p>
            <a:pPr algn="ctr"/>
            <a:r>
              <a:rPr lang="en-ZA" sz="3200" dirty="0" smtClean="0"/>
              <a:t>Fundamentals of Software Testing</a:t>
            </a:r>
            <a:endParaRPr lang="en-ZA" sz="3200" dirty="0"/>
          </a:p>
        </p:txBody>
      </p:sp>
    </p:spTree>
    <p:extLst>
      <p:ext uri="{BB962C8B-B14F-4D97-AF65-F5344CB8AC3E}">
        <p14:creationId xmlns:p14="http://schemas.microsoft.com/office/powerpoint/2010/main" val="3989923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Myths about Software Testing</a:t>
            </a:r>
            <a:endParaRPr lang="en-US" dirty="0"/>
          </a:p>
        </p:txBody>
      </p:sp>
      <p:sp>
        <p:nvSpPr>
          <p:cNvPr id="8" name="Text Placeholder 7"/>
          <p:cNvSpPr>
            <a:spLocks noGrp="1"/>
          </p:cNvSpPr>
          <p:nvPr>
            <p:ph type="body" sz="quarter" idx="13"/>
          </p:nvPr>
        </p:nvSpPr>
        <p:spPr>
          <a:xfrm>
            <a:off x="-1700" y="1960061"/>
            <a:ext cx="5956300" cy="1074519"/>
          </a:xfrm>
        </p:spPr>
        <p:txBody>
          <a:bodyPr>
            <a:normAutofit/>
          </a:bodyPr>
          <a:lstStyle/>
          <a:p>
            <a:r>
              <a:rPr lang="en-US" sz="2800" b="1" dirty="0" smtClean="0">
                <a:solidFill>
                  <a:srgbClr val="002060"/>
                </a:solidFill>
              </a:rPr>
              <a:t>2. </a:t>
            </a:r>
            <a:r>
              <a:rPr lang="en-US" sz="2800" b="1" dirty="0" smtClean="0">
                <a:solidFill>
                  <a:schemeClr val="bg2">
                    <a:lumMod val="90000"/>
                    <a:lumOff val="10000"/>
                  </a:schemeClr>
                </a:solidFill>
              </a:rPr>
              <a:t>Software </a:t>
            </a:r>
            <a:r>
              <a:rPr lang="en-US" sz="2800" b="1" dirty="0">
                <a:solidFill>
                  <a:schemeClr val="bg2">
                    <a:lumMod val="90000"/>
                    <a:lumOff val="10000"/>
                  </a:schemeClr>
                </a:solidFill>
              </a:rPr>
              <a:t>testing is </a:t>
            </a:r>
            <a:r>
              <a:rPr lang="en-US" sz="2800" b="1" dirty="0" smtClean="0">
                <a:solidFill>
                  <a:schemeClr val="bg2">
                    <a:lumMod val="90000"/>
                    <a:lumOff val="10000"/>
                  </a:schemeClr>
                </a:solidFill>
              </a:rPr>
              <a:t>easy</a:t>
            </a:r>
            <a:endParaRPr lang="en-US" sz="2800" b="1" dirty="0">
              <a:solidFill>
                <a:schemeClr val="bg2">
                  <a:lumMod val="90000"/>
                  <a:lumOff val="10000"/>
                </a:schemeClr>
              </a:solidFill>
            </a:endParaRPr>
          </a:p>
        </p:txBody>
      </p:sp>
      <p:sp>
        <p:nvSpPr>
          <p:cNvPr id="4" name="Content Placeholder 3"/>
          <p:cNvSpPr>
            <a:spLocks noGrp="1"/>
          </p:cNvSpPr>
          <p:nvPr>
            <p:ph idx="4294967295"/>
          </p:nvPr>
        </p:nvSpPr>
        <p:spPr>
          <a:xfrm>
            <a:off x="5954600" y="979200"/>
            <a:ext cx="6030540" cy="5287129"/>
          </a:xfrm>
        </p:spPr>
        <p:txBody>
          <a:bodyPr>
            <a:normAutofit fontScale="92500" lnSpcReduction="20000"/>
          </a:bodyPr>
          <a:lstStyle/>
          <a:p>
            <a:pPr marL="0" indent="0" algn="ctr">
              <a:buNone/>
            </a:pPr>
            <a:r>
              <a:rPr lang="en-US" dirty="0" smtClean="0"/>
              <a:t>REALITY</a:t>
            </a:r>
          </a:p>
          <a:p>
            <a:pPr marL="0" indent="0" algn="just">
              <a:buNone/>
            </a:pPr>
            <a:r>
              <a:rPr lang="en-US" dirty="0"/>
              <a:t>Too many people assume that testing can’t be that hard if a general, everyday user find bugs all the time. In fact, that is a very unfair assessment, especially as </a:t>
            </a:r>
            <a:r>
              <a:rPr lang="en-US" dirty="0">
                <a:solidFill>
                  <a:srgbClr val="FFFF00"/>
                </a:solidFill>
              </a:rPr>
              <a:t>testing is a very complex craft which is not suited to your average person.</a:t>
            </a:r>
            <a:r>
              <a:rPr lang="en-US" dirty="0"/>
              <a:t> According to Google’s Patrick Copeland, here is, what according to him makes a great tester:</a:t>
            </a:r>
          </a:p>
          <a:p>
            <a:pPr marL="0" indent="0" algn="just">
              <a:buNone/>
            </a:pPr>
            <a:r>
              <a:rPr lang="en-US" dirty="0" smtClean="0"/>
              <a:t>“</a:t>
            </a:r>
            <a:r>
              <a:rPr lang="en-US" dirty="0"/>
              <a:t>From the 100s of interviews I’ve done,  “great” boils down to: 1) a special predisposition to finding problems  and 2) a passion for testing to go along with that predisposition. In other words, they love testing and they are good at it. </a:t>
            </a:r>
            <a:r>
              <a:rPr lang="en-US" i="1" dirty="0"/>
              <a:t>They Also Appreciate That The Challenges Of Testing Are, More Often Than Not, Equal Or Greater Than The Challenges Of Programming</a:t>
            </a:r>
            <a:r>
              <a:rPr lang="en-US" dirty="0"/>
              <a:t>. A great “career” tester with the testing gene and the right attitude will always be able to find a job. They are gold.”</a:t>
            </a:r>
          </a:p>
          <a:p>
            <a:pPr marL="0" indent="0" algn="just">
              <a:buNone/>
            </a:pPr>
            <a:r>
              <a:rPr lang="en-US" dirty="0" smtClean="0"/>
              <a:t>Doesn’t </a:t>
            </a:r>
            <a:r>
              <a:rPr lang="en-US" dirty="0"/>
              <a:t>sound so easy now, does it?</a:t>
            </a:r>
            <a:endParaRPr lang="en-US" sz="2400" dirty="0"/>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10</a:t>
            </a:fld>
            <a:endParaRPr lang="en-ZA" dirty="0"/>
          </a:p>
        </p:txBody>
      </p:sp>
    </p:spTree>
    <p:extLst>
      <p:ext uri="{BB962C8B-B14F-4D97-AF65-F5344CB8AC3E}">
        <p14:creationId xmlns:p14="http://schemas.microsoft.com/office/powerpoint/2010/main" val="16790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1000"/>
                                        <p:tgtEl>
                                          <p:spTgt spid="4">
                                            <p:txEl>
                                              <p:pRg st="3" end="3"/>
                                            </p:txEl>
                                          </p:spTgt>
                                        </p:tgtEl>
                                      </p:cBhvr>
                                    </p:animEffect>
                                    <p:anim calcmode="lin" valueType="num">
                                      <p:cBhvr>
                                        <p:cTn id="3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Myths about Software Testing</a:t>
            </a:r>
            <a:endParaRPr lang="en-US" dirty="0"/>
          </a:p>
        </p:txBody>
      </p:sp>
      <p:sp>
        <p:nvSpPr>
          <p:cNvPr id="8" name="Text Placeholder 7"/>
          <p:cNvSpPr>
            <a:spLocks noGrp="1"/>
          </p:cNvSpPr>
          <p:nvPr>
            <p:ph type="body" sz="quarter" idx="13"/>
          </p:nvPr>
        </p:nvSpPr>
        <p:spPr>
          <a:xfrm>
            <a:off x="-1700" y="1960061"/>
            <a:ext cx="5956300" cy="1074519"/>
          </a:xfrm>
        </p:spPr>
        <p:txBody>
          <a:bodyPr>
            <a:normAutofit lnSpcReduction="10000"/>
          </a:bodyPr>
          <a:lstStyle/>
          <a:p>
            <a:r>
              <a:rPr lang="en-US" sz="2800" b="1" dirty="0" smtClean="0">
                <a:solidFill>
                  <a:srgbClr val="002060"/>
                </a:solidFill>
              </a:rPr>
              <a:t>3. </a:t>
            </a:r>
            <a:r>
              <a:rPr lang="en-US" sz="2800" b="1" dirty="0">
                <a:solidFill>
                  <a:schemeClr val="bg2">
                    <a:lumMod val="90000"/>
                    <a:lumOff val="10000"/>
                  </a:schemeClr>
                </a:solidFill>
              </a:rPr>
              <a:t>Testing is about trying to break  </a:t>
            </a:r>
            <a:r>
              <a:rPr lang="en-US" sz="2800" b="1" dirty="0" smtClean="0">
                <a:solidFill>
                  <a:schemeClr val="bg2">
                    <a:lumMod val="90000"/>
                    <a:lumOff val="10000"/>
                  </a:schemeClr>
                </a:solidFill>
              </a:rPr>
              <a:t>        stuff</a:t>
            </a:r>
            <a:endParaRPr lang="en-US" sz="2800" b="1" dirty="0">
              <a:solidFill>
                <a:schemeClr val="bg2">
                  <a:lumMod val="90000"/>
                  <a:lumOff val="10000"/>
                </a:schemeClr>
              </a:solidFill>
            </a:endParaRPr>
          </a:p>
        </p:txBody>
      </p:sp>
      <p:sp>
        <p:nvSpPr>
          <p:cNvPr id="4" name="Content Placeholder 3"/>
          <p:cNvSpPr>
            <a:spLocks noGrp="1"/>
          </p:cNvSpPr>
          <p:nvPr>
            <p:ph idx="4294967295"/>
          </p:nvPr>
        </p:nvSpPr>
        <p:spPr>
          <a:xfrm>
            <a:off x="5954600" y="979200"/>
            <a:ext cx="6030540" cy="5287129"/>
          </a:xfrm>
        </p:spPr>
        <p:txBody>
          <a:bodyPr>
            <a:normAutofit fontScale="92500" lnSpcReduction="20000"/>
          </a:bodyPr>
          <a:lstStyle/>
          <a:p>
            <a:pPr marL="0" indent="0" algn="ctr">
              <a:buNone/>
            </a:pPr>
            <a:r>
              <a:rPr lang="en-US" dirty="0" smtClean="0"/>
              <a:t>REALITY</a:t>
            </a:r>
          </a:p>
          <a:p>
            <a:pPr marL="0" indent="0" algn="just">
              <a:buNone/>
            </a:pPr>
            <a:r>
              <a:rPr lang="en-US" dirty="0"/>
              <a:t>True, some testing is about trying to break stuff, but that is stress testing, and not all testing. In fact, stress testing is only one kind of test, whereas dozens of varieties exist and are used. You can’t test the usability of a product by trying to get it to break</a:t>
            </a:r>
            <a:r>
              <a:rPr lang="en-US" dirty="0" smtClean="0"/>
              <a:t>.</a:t>
            </a:r>
            <a:endParaRPr lang="en-US" dirty="0"/>
          </a:p>
          <a:p>
            <a:pPr marL="0" indent="0" algn="just">
              <a:buNone/>
            </a:pPr>
            <a:r>
              <a:rPr lang="en-US" dirty="0"/>
              <a:t>Similarly, you can’t test a program’s performance if all you’re trying to do is make it crash. Sometimes yes, we will try to break stuff, but only because we need to know at what point stuff breaks, so we’re not just doing it for the sake of breaking things</a:t>
            </a:r>
            <a:r>
              <a:rPr lang="en-US" dirty="0" smtClean="0"/>
              <a:t>.</a:t>
            </a:r>
            <a:endParaRPr lang="en-US" dirty="0"/>
          </a:p>
          <a:p>
            <a:pPr marL="0" indent="0" algn="just">
              <a:buNone/>
            </a:pPr>
            <a:r>
              <a:rPr lang="en-US" dirty="0"/>
              <a:t>Testing is very much about providing feedback to the customer and to development team, feedback that the product is working or feedback that the product needs to be adjusted to fulfil the needs.</a:t>
            </a:r>
            <a:endParaRPr lang="en-US" sz="2400" dirty="0"/>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11</a:t>
            </a:fld>
            <a:endParaRPr lang="en-ZA" dirty="0"/>
          </a:p>
        </p:txBody>
      </p:sp>
    </p:spTree>
    <p:extLst>
      <p:ext uri="{BB962C8B-B14F-4D97-AF65-F5344CB8AC3E}">
        <p14:creationId xmlns:p14="http://schemas.microsoft.com/office/powerpoint/2010/main" val="385244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1000"/>
                                        <p:tgtEl>
                                          <p:spTgt spid="4">
                                            <p:txEl>
                                              <p:pRg st="3" end="3"/>
                                            </p:txEl>
                                          </p:spTgt>
                                        </p:tgtEl>
                                      </p:cBhvr>
                                    </p:animEffect>
                                    <p:anim calcmode="lin" valueType="num">
                                      <p:cBhvr>
                                        <p:cTn id="3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Myths about Software Testing</a:t>
            </a:r>
            <a:endParaRPr lang="en-US" dirty="0"/>
          </a:p>
        </p:txBody>
      </p:sp>
      <p:sp>
        <p:nvSpPr>
          <p:cNvPr id="8" name="Text Placeholder 7"/>
          <p:cNvSpPr>
            <a:spLocks noGrp="1"/>
          </p:cNvSpPr>
          <p:nvPr>
            <p:ph type="body" sz="quarter" idx="13"/>
          </p:nvPr>
        </p:nvSpPr>
        <p:spPr>
          <a:xfrm>
            <a:off x="-1700" y="1960061"/>
            <a:ext cx="5956300" cy="1074519"/>
          </a:xfrm>
        </p:spPr>
        <p:txBody>
          <a:bodyPr>
            <a:normAutofit/>
          </a:bodyPr>
          <a:lstStyle/>
          <a:p>
            <a:r>
              <a:rPr lang="en-US" sz="2800" b="1" dirty="0">
                <a:solidFill>
                  <a:srgbClr val="002060"/>
                </a:solidFill>
              </a:rPr>
              <a:t>4</a:t>
            </a:r>
            <a:r>
              <a:rPr lang="en-US" sz="2800" b="1" dirty="0" smtClean="0">
                <a:solidFill>
                  <a:srgbClr val="002060"/>
                </a:solidFill>
              </a:rPr>
              <a:t>. </a:t>
            </a:r>
            <a:r>
              <a:rPr lang="en-US" sz="2800" b="1" dirty="0">
                <a:solidFill>
                  <a:schemeClr val="bg2">
                    <a:lumMod val="90000"/>
                    <a:lumOff val="10000"/>
                  </a:schemeClr>
                </a:solidFill>
              </a:rPr>
              <a:t>Testers don’t like developers</a:t>
            </a:r>
          </a:p>
        </p:txBody>
      </p:sp>
      <p:sp>
        <p:nvSpPr>
          <p:cNvPr id="4" name="Content Placeholder 3"/>
          <p:cNvSpPr>
            <a:spLocks noGrp="1"/>
          </p:cNvSpPr>
          <p:nvPr>
            <p:ph idx="4294967295"/>
          </p:nvPr>
        </p:nvSpPr>
        <p:spPr>
          <a:xfrm>
            <a:off x="5954600" y="979200"/>
            <a:ext cx="6030540" cy="5287129"/>
          </a:xfrm>
        </p:spPr>
        <p:txBody>
          <a:bodyPr>
            <a:normAutofit/>
          </a:bodyPr>
          <a:lstStyle/>
          <a:p>
            <a:pPr marL="0" indent="0" algn="ctr">
              <a:buNone/>
            </a:pPr>
            <a:r>
              <a:rPr lang="en-US" dirty="0" smtClean="0"/>
              <a:t>REALITY</a:t>
            </a:r>
          </a:p>
          <a:p>
            <a:pPr marL="0" indent="0" algn="just">
              <a:buNone/>
            </a:pPr>
            <a:r>
              <a:rPr lang="en-US" dirty="0"/>
              <a:t>Developers and testers need to work hand in hand and side by side very often and ownership of the code is best seen and being everybody’s not just whoever wrote it. This is a much healthier attitude and demands respect both for the developer’s work, as well as the tester’s</a:t>
            </a:r>
            <a:r>
              <a:rPr lang="en-US" dirty="0" smtClean="0"/>
              <a:t>.</a:t>
            </a:r>
            <a:endParaRPr lang="en-US" dirty="0"/>
          </a:p>
          <a:p>
            <a:pPr marL="0" indent="0" algn="just">
              <a:buNone/>
            </a:pPr>
            <a:r>
              <a:rPr lang="en-US" dirty="0"/>
              <a:t>So in short, </a:t>
            </a:r>
            <a:r>
              <a:rPr lang="en-US" dirty="0">
                <a:solidFill>
                  <a:srgbClr val="FFFF00"/>
                </a:solidFill>
              </a:rPr>
              <a:t>no, testers do not dislike developers</a:t>
            </a:r>
            <a:r>
              <a:rPr lang="en-US" dirty="0"/>
              <a:t>, and in fact, a lot of testers have also spent a lot of time </a:t>
            </a:r>
            <a:r>
              <a:rPr lang="en-US" dirty="0" smtClean="0"/>
              <a:t>coding. Additionally</a:t>
            </a:r>
            <a:r>
              <a:rPr lang="en-US" dirty="0"/>
              <a:t>, do you think that we enjoy pointing out 500 issues in a piece of code, especially when we have to retest it after it’s fixed?</a:t>
            </a:r>
            <a:endParaRPr lang="en-US" sz="2400" dirty="0"/>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12</a:t>
            </a:fld>
            <a:endParaRPr lang="en-ZA" dirty="0"/>
          </a:p>
        </p:txBody>
      </p:sp>
    </p:spTree>
    <p:extLst>
      <p:ext uri="{BB962C8B-B14F-4D97-AF65-F5344CB8AC3E}">
        <p14:creationId xmlns:p14="http://schemas.microsoft.com/office/powerpoint/2010/main" val="189292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8078" r="18078"/>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688217" y="0"/>
            <a:ext cx="5495365" cy="1912342"/>
          </a:xfrm>
        </p:spPr>
        <p:txBody>
          <a:bodyPr>
            <a:normAutofit fontScale="90000"/>
          </a:bodyPr>
          <a:lstStyle/>
          <a:p>
            <a:r>
              <a:rPr lang="en-ZA" dirty="0" smtClean="0"/>
              <a:t>Basic  Software Testing Definitions</a:t>
            </a:r>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13</a:t>
            </a:fld>
            <a:endParaRPr lang="en-ZA" dirty="0"/>
          </a:p>
        </p:txBody>
      </p:sp>
      <p:sp>
        <p:nvSpPr>
          <p:cNvPr id="10" name="TextBox 9"/>
          <p:cNvSpPr txBox="1"/>
          <p:nvPr/>
        </p:nvSpPr>
        <p:spPr>
          <a:xfrm>
            <a:off x="161365" y="771505"/>
            <a:ext cx="6518434" cy="5262979"/>
          </a:xfrm>
          <a:prstGeom prst="rect">
            <a:avLst/>
          </a:prstGeom>
          <a:noFill/>
        </p:spPr>
        <p:txBody>
          <a:bodyPr wrap="square" rtlCol="0">
            <a:spAutoFit/>
          </a:bodyPr>
          <a:lstStyle/>
          <a:p>
            <a:pPr algn="just"/>
            <a:r>
              <a:rPr lang="en-US" sz="2400" b="1" dirty="0">
                <a:solidFill>
                  <a:srgbClr val="FFFF00"/>
                </a:solidFill>
              </a:rPr>
              <a:t>Bug: </a:t>
            </a:r>
            <a:endParaRPr lang="en-US" sz="2400" b="1" dirty="0" smtClean="0">
              <a:solidFill>
                <a:srgbClr val="FFFF00"/>
              </a:solidFill>
            </a:endParaRPr>
          </a:p>
          <a:p>
            <a:pPr algn="just"/>
            <a:r>
              <a:rPr lang="en-US" sz="2400" dirty="0" smtClean="0"/>
              <a:t>A </a:t>
            </a:r>
            <a:r>
              <a:rPr lang="en-US" sz="2400" dirty="0"/>
              <a:t>bug is the consequence/outcome of a coding fault</a:t>
            </a:r>
            <a:r>
              <a:rPr lang="en-US" sz="2400" dirty="0" smtClean="0"/>
              <a:t>.</a:t>
            </a:r>
          </a:p>
          <a:p>
            <a:pPr algn="just"/>
            <a:r>
              <a:rPr lang="en-US" sz="2400" b="1" dirty="0">
                <a:solidFill>
                  <a:srgbClr val="FFFF00"/>
                </a:solidFill>
              </a:rPr>
              <a:t>Fault: </a:t>
            </a:r>
            <a:endParaRPr lang="en-US" sz="2400" b="1" dirty="0" smtClean="0">
              <a:solidFill>
                <a:srgbClr val="FFFF00"/>
              </a:solidFill>
            </a:endParaRPr>
          </a:p>
          <a:p>
            <a:pPr algn="just"/>
            <a:r>
              <a:rPr lang="en-US" sz="2400" dirty="0" smtClean="0"/>
              <a:t>An </a:t>
            </a:r>
            <a:r>
              <a:rPr lang="en-US" sz="2400" dirty="0"/>
              <a:t>incorrect step, process or data definition in a computer program which causes the program to perform in an unintended or unanticipated manner. A fault is introduced into the software as the result of an error</a:t>
            </a:r>
            <a:r>
              <a:rPr lang="en-US" sz="2400" dirty="0" smtClean="0"/>
              <a:t>.</a:t>
            </a:r>
          </a:p>
          <a:p>
            <a:pPr algn="just"/>
            <a:r>
              <a:rPr lang="en-US" sz="2400" b="1" dirty="0">
                <a:solidFill>
                  <a:srgbClr val="FFFF00"/>
                </a:solidFill>
              </a:rPr>
              <a:t>Error: </a:t>
            </a:r>
            <a:endParaRPr lang="en-US" sz="2400" b="1" dirty="0" smtClean="0">
              <a:solidFill>
                <a:srgbClr val="FFFF00"/>
              </a:solidFill>
            </a:endParaRPr>
          </a:p>
          <a:p>
            <a:pPr algn="just"/>
            <a:r>
              <a:rPr lang="en-US" sz="2400" dirty="0" smtClean="0"/>
              <a:t>A </a:t>
            </a:r>
            <a:r>
              <a:rPr lang="en-US" sz="2400" dirty="0"/>
              <a:t>human action that produces an incorrect result due to misconception or misunderstanding on the part of a software developer/tester/user.</a:t>
            </a:r>
          </a:p>
          <a:p>
            <a:pPr algn="just"/>
            <a:endParaRPr lang="en-US" sz="2400" dirty="0"/>
          </a:p>
        </p:txBody>
      </p:sp>
    </p:spTree>
    <p:extLst>
      <p:ext uri="{BB962C8B-B14F-4D97-AF65-F5344CB8AC3E}">
        <p14:creationId xmlns:p14="http://schemas.microsoft.com/office/powerpoint/2010/main" val="13297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1000"/>
                                        <p:tgtEl>
                                          <p:spTgt spid="10">
                                            <p:txEl>
                                              <p:pRg st="1" end="1"/>
                                            </p:txEl>
                                          </p:spTgt>
                                        </p:tgtEl>
                                      </p:cBhvr>
                                    </p:animEffect>
                                    <p:anim calcmode="lin" valueType="num">
                                      <p:cBhvr>
                                        <p:cTn id="20"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fade">
                                      <p:cBhvr>
                                        <p:cTn id="32" dur="1000"/>
                                        <p:tgtEl>
                                          <p:spTgt spid="10">
                                            <p:txEl>
                                              <p:pRg st="3" end="3"/>
                                            </p:txEl>
                                          </p:spTgt>
                                        </p:tgtEl>
                                      </p:cBhvr>
                                    </p:animEffect>
                                    <p:anim calcmode="lin" valueType="num">
                                      <p:cBhvr>
                                        <p:cTn id="3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 calcmode="lin" valueType="num">
                                      <p:cBhvr additive="base">
                                        <p:cTn id="39"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
                                            <p:txEl>
                                              <p:pRg st="5" end="5"/>
                                            </p:txEl>
                                          </p:spTgt>
                                        </p:tgtEl>
                                        <p:attrNameLst>
                                          <p:attrName>style.visibility</p:attrName>
                                        </p:attrNameLst>
                                      </p:cBhvr>
                                      <p:to>
                                        <p:strVal val="visible"/>
                                      </p:to>
                                    </p:set>
                                    <p:animEffect transition="in" filter="fade">
                                      <p:cBhvr>
                                        <p:cTn id="45" dur="1000"/>
                                        <p:tgtEl>
                                          <p:spTgt spid="10">
                                            <p:txEl>
                                              <p:pRg st="5" end="5"/>
                                            </p:txEl>
                                          </p:spTgt>
                                        </p:tgtEl>
                                      </p:cBhvr>
                                    </p:animEffect>
                                    <p:anim calcmode="lin" valueType="num">
                                      <p:cBhvr>
                                        <p:cTn id="46"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8078" r="18078"/>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688217" y="0"/>
            <a:ext cx="5495365" cy="1912342"/>
          </a:xfrm>
        </p:spPr>
        <p:txBody>
          <a:bodyPr>
            <a:normAutofit fontScale="90000"/>
          </a:bodyPr>
          <a:lstStyle/>
          <a:p>
            <a:r>
              <a:rPr lang="en-ZA" dirty="0" smtClean="0"/>
              <a:t>Basic  Software Testing Definitions</a:t>
            </a:r>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14</a:t>
            </a:fld>
            <a:endParaRPr lang="en-ZA" dirty="0"/>
          </a:p>
        </p:txBody>
      </p:sp>
      <p:sp>
        <p:nvSpPr>
          <p:cNvPr id="10" name="TextBox 9"/>
          <p:cNvSpPr txBox="1"/>
          <p:nvPr/>
        </p:nvSpPr>
        <p:spPr>
          <a:xfrm>
            <a:off x="161365" y="771505"/>
            <a:ext cx="6518434" cy="6001643"/>
          </a:xfrm>
          <a:prstGeom prst="rect">
            <a:avLst/>
          </a:prstGeom>
          <a:noFill/>
        </p:spPr>
        <p:txBody>
          <a:bodyPr wrap="square" rtlCol="0">
            <a:spAutoFit/>
          </a:bodyPr>
          <a:lstStyle/>
          <a:p>
            <a:pPr algn="just"/>
            <a:r>
              <a:rPr lang="en-US" sz="2400" b="1" dirty="0">
                <a:solidFill>
                  <a:srgbClr val="FFFF00"/>
                </a:solidFill>
              </a:rPr>
              <a:t>Defects: </a:t>
            </a:r>
            <a:endParaRPr lang="en-US" sz="2400" b="1" dirty="0" smtClean="0">
              <a:solidFill>
                <a:srgbClr val="FFFF00"/>
              </a:solidFill>
            </a:endParaRPr>
          </a:p>
          <a:p>
            <a:pPr algn="just"/>
            <a:r>
              <a:rPr lang="en-US" sz="2400" dirty="0"/>
              <a:t>A defect is a variation or deviation from the original business requirements and it arises when the actual test result is contradictory to expected result</a:t>
            </a:r>
            <a:r>
              <a:rPr lang="en-US" sz="2400" dirty="0" smtClean="0"/>
              <a:t>.</a:t>
            </a:r>
          </a:p>
          <a:p>
            <a:pPr algn="just"/>
            <a:r>
              <a:rPr lang="en-US" sz="2400" b="1" dirty="0">
                <a:solidFill>
                  <a:srgbClr val="FFFF00"/>
                </a:solidFill>
              </a:rPr>
              <a:t>Verification: </a:t>
            </a:r>
            <a:endParaRPr lang="en-US" sz="2400" b="1" dirty="0" smtClean="0">
              <a:solidFill>
                <a:srgbClr val="FFFF00"/>
              </a:solidFill>
            </a:endParaRPr>
          </a:p>
          <a:p>
            <a:pPr algn="just"/>
            <a:r>
              <a:rPr lang="en-US" sz="2400" dirty="0" smtClean="0"/>
              <a:t>A </a:t>
            </a:r>
            <a:r>
              <a:rPr lang="en-US" sz="2400" dirty="0"/>
              <a:t>process of evaluating the intermediary work products (requirements specification, design documents etc.) of a software development lifecycle to check if we are in the right track of creating the final </a:t>
            </a:r>
            <a:r>
              <a:rPr lang="en-US" sz="2400" dirty="0" smtClean="0"/>
              <a:t>product.</a:t>
            </a:r>
          </a:p>
          <a:p>
            <a:pPr algn="just"/>
            <a:r>
              <a:rPr lang="en-US" sz="2400" b="1" dirty="0">
                <a:solidFill>
                  <a:srgbClr val="FFFF00"/>
                </a:solidFill>
              </a:rPr>
              <a:t>Validation: </a:t>
            </a:r>
            <a:endParaRPr lang="en-US" sz="2400" b="1" dirty="0" smtClean="0">
              <a:solidFill>
                <a:srgbClr val="FFFF00"/>
              </a:solidFill>
            </a:endParaRPr>
          </a:p>
          <a:p>
            <a:pPr algn="just"/>
            <a:r>
              <a:rPr lang="en-US" sz="2400" dirty="0" smtClean="0"/>
              <a:t>The </a:t>
            </a:r>
            <a:r>
              <a:rPr lang="en-US" sz="2400" dirty="0"/>
              <a:t>process of evaluating the final product to check whether the software meets the business needs.</a:t>
            </a:r>
          </a:p>
          <a:p>
            <a:pPr algn="just"/>
            <a:endParaRPr lang="en-US" sz="2400" dirty="0"/>
          </a:p>
        </p:txBody>
      </p:sp>
    </p:spTree>
    <p:extLst>
      <p:ext uri="{BB962C8B-B14F-4D97-AF65-F5344CB8AC3E}">
        <p14:creationId xmlns:p14="http://schemas.microsoft.com/office/powerpoint/2010/main" val="360949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1000"/>
                                        <p:tgtEl>
                                          <p:spTgt spid="10">
                                            <p:txEl>
                                              <p:pRg st="3" end="3"/>
                                            </p:txEl>
                                          </p:spTgt>
                                        </p:tgtEl>
                                      </p:cBhvr>
                                    </p:animEffect>
                                    <p:anim calcmode="lin" valueType="num">
                                      <p:cBhvr>
                                        <p:cTn id="2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 calcmode="lin" valueType="num">
                                      <p:cBhvr additive="base">
                                        <p:cTn id="33"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animEffect transition="in" filter="fade">
                                      <p:cBhvr>
                                        <p:cTn id="39" dur="1000"/>
                                        <p:tgtEl>
                                          <p:spTgt spid="10">
                                            <p:txEl>
                                              <p:pRg st="5" end="5"/>
                                            </p:txEl>
                                          </p:spTgt>
                                        </p:tgtEl>
                                      </p:cBhvr>
                                    </p:animEffect>
                                    <p:anim calcmode="lin" valueType="num">
                                      <p:cBhvr>
                                        <p:cTn id="4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8078" r="18078"/>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688217" y="0"/>
            <a:ext cx="5495365" cy="1912342"/>
          </a:xfrm>
        </p:spPr>
        <p:txBody>
          <a:bodyPr>
            <a:normAutofit fontScale="90000"/>
          </a:bodyPr>
          <a:lstStyle/>
          <a:p>
            <a:r>
              <a:rPr lang="en-ZA" dirty="0" smtClean="0"/>
              <a:t>Basic  Software Testing Definitions</a:t>
            </a:r>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15</a:t>
            </a:fld>
            <a:endParaRPr lang="en-ZA" dirty="0"/>
          </a:p>
        </p:txBody>
      </p:sp>
      <p:sp>
        <p:nvSpPr>
          <p:cNvPr id="10" name="TextBox 9"/>
          <p:cNvSpPr txBox="1"/>
          <p:nvPr/>
        </p:nvSpPr>
        <p:spPr>
          <a:xfrm>
            <a:off x="161364" y="771505"/>
            <a:ext cx="6526853" cy="5170646"/>
          </a:xfrm>
          <a:prstGeom prst="rect">
            <a:avLst/>
          </a:prstGeom>
          <a:noFill/>
        </p:spPr>
        <p:txBody>
          <a:bodyPr wrap="square" rtlCol="0">
            <a:spAutoFit/>
          </a:bodyPr>
          <a:lstStyle/>
          <a:p>
            <a:pPr algn="just"/>
            <a:r>
              <a:rPr lang="en-US" sz="2200" b="1" dirty="0">
                <a:solidFill>
                  <a:srgbClr val="FFFF00"/>
                </a:solidFill>
              </a:rPr>
              <a:t>Test Scenarios</a:t>
            </a:r>
            <a:r>
              <a:rPr lang="en-US" sz="2200" b="1" dirty="0" smtClean="0">
                <a:solidFill>
                  <a:srgbClr val="FFFF00"/>
                </a:solidFill>
              </a:rPr>
              <a:t>: </a:t>
            </a:r>
          </a:p>
          <a:p>
            <a:pPr algn="just"/>
            <a:r>
              <a:rPr lang="en-US" sz="2200" dirty="0"/>
              <a:t>Test scenario is prepared before the actual testing starts, it includes plans for testing product, number of team members, environment condition, making test cases, making test plans and all the features that are to be tested for the </a:t>
            </a:r>
            <a:r>
              <a:rPr lang="en-US" sz="2200" dirty="0" smtClean="0"/>
              <a:t>product.</a:t>
            </a:r>
            <a:endParaRPr lang="en-US" sz="2200" dirty="0"/>
          </a:p>
          <a:p>
            <a:pPr algn="just"/>
            <a:r>
              <a:rPr lang="en-US" sz="2200" b="1" dirty="0">
                <a:solidFill>
                  <a:srgbClr val="FFFF00"/>
                </a:solidFill>
              </a:rPr>
              <a:t>Test Plan: </a:t>
            </a:r>
            <a:endParaRPr lang="en-US" sz="2200" b="1" dirty="0" smtClean="0">
              <a:solidFill>
                <a:srgbClr val="FFFF00"/>
              </a:solidFill>
            </a:endParaRPr>
          </a:p>
          <a:p>
            <a:pPr algn="just"/>
            <a:r>
              <a:rPr lang="en-US" sz="2200" dirty="0"/>
              <a:t>A document describing the scope, approach, resources and schedule of intended test activities. It identifies amongst others, test items, the features to be tested, the testing tasks, who will do each task, degree of tester independence, the test environment, the test design techniques, entry and exit criteria to be used and the rationale for their choice, and any risks requiring contingency </a:t>
            </a:r>
            <a:r>
              <a:rPr lang="en-US" sz="2200" dirty="0" smtClean="0"/>
              <a:t>planning.</a:t>
            </a:r>
            <a:endParaRPr lang="en-US" sz="2200" dirty="0"/>
          </a:p>
        </p:txBody>
      </p:sp>
    </p:spTree>
    <p:extLst>
      <p:ext uri="{BB962C8B-B14F-4D97-AF65-F5344CB8AC3E}">
        <p14:creationId xmlns:p14="http://schemas.microsoft.com/office/powerpoint/2010/main" val="398962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1000"/>
                                        <p:tgtEl>
                                          <p:spTgt spid="10">
                                            <p:txEl>
                                              <p:pRg st="3" end="3"/>
                                            </p:txEl>
                                          </p:spTgt>
                                        </p:tgtEl>
                                      </p:cBhvr>
                                    </p:animEffect>
                                    <p:anim calcmode="lin" valueType="num">
                                      <p:cBhvr>
                                        <p:cTn id="2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8078" r="18078"/>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688217" y="0"/>
            <a:ext cx="5495365" cy="1912342"/>
          </a:xfrm>
        </p:spPr>
        <p:txBody>
          <a:bodyPr>
            <a:normAutofit fontScale="90000"/>
          </a:bodyPr>
          <a:lstStyle/>
          <a:p>
            <a:r>
              <a:rPr lang="en-ZA" dirty="0" smtClean="0"/>
              <a:t>Basic  Software Testing Definitions</a:t>
            </a:r>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16</a:t>
            </a:fld>
            <a:endParaRPr lang="en-ZA" dirty="0"/>
          </a:p>
        </p:txBody>
      </p:sp>
      <p:sp>
        <p:nvSpPr>
          <p:cNvPr id="10" name="TextBox 9"/>
          <p:cNvSpPr txBox="1"/>
          <p:nvPr/>
        </p:nvSpPr>
        <p:spPr>
          <a:xfrm>
            <a:off x="161364" y="433878"/>
            <a:ext cx="6526853" cy="6370975"/>
          </a:xfrm>
          <a:prstGeom prst="rect">
            <a:avLst/>
          </a:prstGeom>
          <a:noFill/>
        </p:spPr>
        <p:txBody>
          <a:bodyPr wrap="square" rtlCol="0">
            <a:spAutoFit/>
          </a:bodyPr>
          <a:lstStyle/>
          <a:p>
            <a:pPr algn="just"/>
            <a:r>
              <a:rPr lang="en-US" sz="2400" b="1" dirty="0" smtClean="0">
                <a:solidFill>
                  <a:srgbClr val="FFFF00"/>
                </a:solidFill>
              </a:rPr>
              <a:t>Test Policy: </a:t>
            </a:r>
          </a:p>
          <a:p>
            <a:pPr algn="just"/>
            <a:r>
              <a:rPr lang="en-US" sz="2400" dirty="0"/>
              <a:t>A high-level document describing the principles, approach and major objectives of the organization regarding testing.</a:t>
            </a:r>
            <a:endParaRPr lang="en-US" sz="2400" dirty="0" smtClean="0"/>
          </a:p>
          <a:p>
            <a:pPr algn="just"/>
            <a:r>
              <a:rPr lang="en-US" sz="2400" b="1" dirty="0">
                <a:solidFill>
                  <a:srgbClr val="FFFF00"/>
                </a:solidFill>
              </a:rPr>
              <a:t>Test Condition: </a:t>
            </a:r>
            <a:endParaRPr lang="en-US" sz="2400" b="1" dirty="0" smtClean="0">
              <a:solidFill>
                <a:srgbClr val="FFFF00"/>
              </a:solidFill>
            </a:endParaRPr>
          </a:p>
          <a:p>
            <a:pPr algn="just"/>
            <a:r>
              <a:rPr lang="en-US" sz="2400" dirty="0"/>
              <a:t>An item or event of a component or system that could be verified by one or more test cases e.g. a function, transaction, feature, quality attribute, or structural element.</a:t>
            </a:r>
            <a:endParaRPr lang="en-US" sz="2400" dirty="0" smtClean="0"/>
          </a:p>
          <a:p>
            <a:pPr algn="just"/>
            <a:r>
              <a:rPr lang="en-US" sz="2400" b="1" dirty="0">
                <a:solidFill>
                  <a:srgbClr val="FFFF00"/>
                </a:solidFill>
              </a:rPr>
              <a:t>Test Cases: </a:t>
            </a:r>
            <a:endParaRPr lang="en-US" sz="2400" b="1" dirty="0" smtClean="0">
              <a:solidFill>
                <a:srgbClr val="FFFF00"/>
              </a:solidFill>
            </a:endParaRPr>
          </a:p>
          <a:p>
            <a:pPr algn="just"/>
            <a:r>
              <a:rPr lang="en-US" sz="2400" dirty="0"/>
              <a:t>A set of input values, execution preconditions, expected results and execution post conditions, developed for a particular objective or test condition such as to exercise a particular program path or to verify compliance with a specific requirement.</a:t>
            </a:r>
          </a:p>
          <a:p>
            <a:pPr algn="just"/>
            <a:endParaRPr lang="en-US" sz="2400" dirty="0"/>
          </a:p>
        </p:txBody>
      </p:sp>
    </p:spTree>
    <p:extLst>
      <p:ext uri="{BB962C8B-B14F-4D97-AF65-F5344CB8AC3E}">
        <p14:creationId xmlns:p14="http://schemas.microsoft.com/office/powerpoint/2010/main" val="286518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1000"/>
                                        <p:tgtEl>
                                          <p:spTgt spid="10">
                                            <p:txEl>
                                              <p:pRg st="3" end="3"/>
                                            </p:txEl>
                                          </p:spTgt>
                                        </p:tgtEl>
                                      </p:cBhvr>
                                    </p:animEffect>
                                    <p:anim calcmode="lin" valueType="num">
                                      <p:cBhvr>
                                        <p:cTn id="2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 calcmode="lin" valueType="num">
                                      <p:cBhvr additive="base">
                                        <p:cTn id="33"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animEffect transition="in" filter="fade">
                                      <p:cBhvr>
                                        <p:cTn id="39" dur="1000"/>
                                        <p:tgtEl>
                                          <p:spTgt spid="10">
                                            <p:txEl>
                                              <p:pRg st="5" end="5"/>
                                            </p:txEl>
                                          </p:spTgt>
                                        </p:tgtEl>
                                      </p:cBhvr>
                                    </p:animEffect>
                                    <p:anim calcmode="lin" valueType="num">
                                      <p:cBhvr>
                                        <p:cTn id="4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8078" r="18078"/>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688217" y="0"/>
            <a:ext cx="5495365" cy="1912342"/>
          </a:xfrm>
        </p:spPr>
        <p:txBody>
          <a:bodyPr>
            <a:normAutofit fontScale="90000"/>
          </a:bodyPr>
          <a:lstStyle/>
          <a:p>
            <a:r>
              <a:rPr lang="en-ZA" dirty="0" smtClean="0"/>
              <a:t>Basic  Software Testing Definitions</a:t>
            </a:r>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17</a:t>
            </a:fld>
            <a:endParaRPr lang="en-ZA" dirty="0"/>
          </a:p>
        </p:txBody>
      </p:sp>
      <p:sp>
        <p:nvSpPr>
          <p:cNvPr id="10" name="TextBox 9"/>
          <p:cNvSpPr txBox="1"/>
          <p:nvPr/>
        </p:nvSpPr>
        <p:spPr>
          <a:xfrm>
            <a:off x="161365" y="771505"/>
            <a:ext cx="6518434" cy="6001643"/>
          </a:xfrm>
          <a:prstGeom prst="rect">
            <a:avLst/>
          </a:prstGeom>
          <a:noFill/>
        </p:spPr>
        <p:txBody>
          <a:bodyPr wrap="square" rtlCol="0">
            <a:spAutoFit/>
          </a:bodyPr>
          <a:lstStyle/>
          <a:p>
            <a:pPr algn="just"/>
            <a:r>
              <a:rPr lang="en-US" sz="2400" b="1" dirty="0">
                <a:solidFill>
                  <a:srgbClr val="FFFF00"/>
                </a:solidFill>
              </a:rPr>
              <a:t>Test Script: </a:t>
            </a:r>
            <a:endParaRPr lang="en-US" sz="2400" b="1" dirty="0" smtClean="0">
              <a:solidFill>
                <a:srgbClr val="FFFF00"/>
              </a:solidFill>
            </a:endParaRPr>
          </a:p>
          <a:p>
            <a:pPr algn="just"/>
            <a:r>
              <a:rPr lang="en-US" sz="2400" dirty="0"/>
              <a:t>It is written in a programming language and it’s a short program used to test part of functionality of the software system. In other words, a written set of steps that should be performed manually.</a:t>
            </a:r>
            <a:endParaRPr lang="en-US" sz="2400" dirty="0" smtClean="0"/>
          </a:p>
          <a:p>
            <a:pPr algn="just"/>
            <a:r>
              <a:rPr lang="en-US" sz="2400" b="1" dirty="0">
                <a:solidFill>
                  <a:srgbClr val="FFFF00"/>
                </a:solidFill>
              </a:rPr>
              <a:t>Test Suite: </a:t>
            </a:r>
            <a:endParaRPr lang="en-US" sz="2400" b="1" dirty="0" smtClean="0">
              <a:solidFill>
                <a:srgbClr val="FFFF00"/>
              </a:solidFill>
            </a:endParaRPr>
          </a:p>
          <a:p>
            <a:pPr algn="just"/>
            <a:r>
              <a:rPr lang="en-US" sz="2400" dirty="0" smtClean="0"/>
              <a:t>A </a:t>
            </a:r>
            <a:r>
              <a:rPr lang="en-US" sz="2400" dirty="0"/>
              <a:t>logical collection of test cases which naturally work together.</a:t>
            </a:r>
            <a:endParaRPr lang="en-US" sz="2400" dirty="0" smtClean="0"/>
          </a:p>
          <a:p>
            <a:pPr algn="just"/>
            <a:r>
              <a:rPr lang="en-US" sz="2400" b="1" dirty="0">
                <a:solidFill>
                  <a:srgbClr val="FFFF00"/>
                </a:solidFill>
              </a:rPr>
              <a:t>Test Basis: </a:t>
            </a:r>
            <a:endParaRPr lang="en-US" sz="2400" b="1" dirty="0" smtClean="0">
              <a:solidFill>
                <a:srgbClr val="FFFF00"/>
              </a:solidFill>
            </a:endParaRPr>
          </a:p>
          <a:p>
            <a:pPr algn="just"/>
            <a:r>
              <a:rPr lang="en-US" sz="2400" dirty="0"/>
              <a:t>All documents from which the requirements of a component or system can be inferred. The documentation on which the test cases are based</a:t>
            </a:r>
            <a:r>
              <a:rPr lang="en-US" sz="2400" dirty="0" smtClean="0"/>
              <a:t>.</a:t>
            </a:r>
          </a:p>
          <a:p>
            <a:pPr algn="just"/>
            <a:r>
              <a:rPr lang="en-US" sz="2400" b="1" dirty="0" smtClean="0">
                <a:solidFill>
                  <a:srgbClr val="FFFF00"/>
                </a:solidFill>
              </a:rPr>
              <a:t>Test Data:</a:t>
            </a:r>
          </a:p>
          <a:p>
            <a:pPr algn="just"/>
            <a:r>
              <a:rPr lang="en-US" sz="2400" dirty="0"/>
              <a:t>Data that exists (for e.g. in a database) before a test is executed.</a:t>
            </a:r>
          </a:p>
          <a:p>
            <a:pPr algn="just"/>
            <a:endParaRPr lang="en-US" sz="2400" dirty="0"/>
          </a:p>
        </p:txBody>
      </p:sp>
    </p:spTree>
    <p:extLst>
      <p:ext uri="{BB962C8B-B14F-4D97-AF65-F5344CB8AC3E}">
        <p14:creationId xmlns:p14="http://schemas.microsoft.com/office/powerpoint/2010/main" val="143928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1000"/>
                                        <p:tgtEl>
                                          <p:spTgt spid="10">
                                            <p:txEl>
                                              <p:pRg st="3" end="3"/>
                                            </p:txEl>
                                          </p:spTgt>
                                        </p:tgtEl>
                                      </p:cBhvr>
                                    </p:animEffect>
                                    <p:anim calcmode="lin" valueType="num">
                                      <p:cBhvr>
                                        <p:cTn id="2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 calcmode="lin" valueType="num">
                                      <p:cBhvr additive="base">
                                        <p:cTn id="33"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animEffect transition="in" filter="fade">
                                      <p:cBhvr>
                                        <p:cTn id="39" dur="1000"/>
                                        <p:tgtEl>
                                          <p:spTgt spid="10">
                                            <p:txEl>
                                              <p:pRg st="5" end="5"/>
                                            </p:txEl>
                                          </p:spTgt>
                                        </p:tgtEl>
                                      </p:cBhvr>
                                    </p:animEffect>
                                    <p:anim calcmode="lin" valueType="num">
                                      <p:cBhvr>
                                        <p:cTn id="4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0">
                                            <p:txEl>
                                              <p:pRg st="6" end="6"/>
                                            </p:txEl>
                                          </p:spTgt>
                                        </p:tgtEl>
                                        <p:attrNameLst>
                                          <p:attrName>style.visibility</p:attrName>
                                        </p:attrNameLst>
                                      </p:cBhvr>
                                      <p:to>
                                        <p:strVal val="visible"/>
                                      </p:to>
                                    </p:set>
                                    <p:anim calcmode="lin" valueType="num">
                                      <p:cBhvr additive="base">
                                        <p:cTn id="46"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
                                            <p:txEl>
                                              <p:pRg st="7" end="7"/>
                                            </p:txEl>
                                          </p:spTgt>
                                        </p:tgtEl>
                                        <p:attrNameLst>
                                          <p:attrName>style.visibility</p:attrName>
                                        </p:attrNameLst>
                                      </p:cBhvr>
                                      <p:to>
                                        <p:strVal val="visible"/>
                                      </p:to>
                                    </p:set>
                                    <p:animEffect transition="in" filter="fade">
                                      <p:cBhvr>
                                        <p:cTn id="52" dur="1000"/>
                                        <p:tgtEl>
                                          <p:spTgt spid="10">
                                            <p:txEl>
                                              <p:pRg st="7" end="7"/>
                                            </p:txEl>
                                          </p:spTgt>
                                        </p:tgtEl>
                                      </p:cBhvr>
                                    </p:animEffect>
                                    <p:anim calcmode="lin" valueType="num">
                                      <p:cBhvr>
                                        <p:cTn id="53"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8078" r="18078"/>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688217" y="0"/>
            <a:ext cx="5495365" cy="1912342"/>
          </a:xfrm>
        </p:spPr>
        <p:txBody>
          <a:bodyPr>
            <a:normAutofit fontScale="90000"/>
          </a:bodyPr>
          <a:lstStyle/>
          <a:p>
            <a:r>
              <a:rPr lang="en-ZA" dirty="0" smtClean="0"/>
              <a:t>Basic  Software Testing Definitions</a:t>
            </a:r>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18</a:t>
            </a:fld>
            <a:endParaRPr lang="en-ZA" dirty="0"/>
          </a:p>
        </p:txBody>
      </p:sp>
      <p:sp>
        <p:nvSpPr>
          <p:cNvPr id="10" name="TextBox 9"/>
          <p:cNvSpPr txBox="1"/>
          <p:nvPr/>
        </p:nvSpPr>
        <p:spPr>
          <a:xfrm>
            <a:off x="161365" y="771505"/>
            <a:ext cx="6518434" cy="5262979"/>
          </a:xfrm>
          <a:prstGeom prst="rect">
            <a:avLst/>
          </a:prstGeom>
          <a:noFill/>
        </p:spPr>
        <p:txBody>
          <a:bodyPr wrap="square" rtlCol="0">
            <a:spAutoFit/>
          </a:bodyPr>
          <a:lstStyle/>
          <a:p>
            <a:pPr algn="just"/>
            <a:r>
              <a:rPr lang="en-US" sz="2400" b="1" dirty="0">
                <a:solidFill>
                  <a:srgbClr val="FFFF00"/>
                </a:solidFill>
              </a:rPr>
              <a:t>Test Execution: </a:t>
            </a:r>
            <a:endParaRPr lang="en-US" sz="2400" b="1" dirty="0" smtClean="0">
              <a:solidFill>
                <a:srgbClr val="FFFF00"/>
              </a:solidFill>
            </a:endParaRPr>
          </a:p>
          <a:p>
            <a:pPr algn="just"/>
            <a:r>
              <a:rPr lang="en-US" sz="2400" dirty="0"/>
              <a:t>The process of running a test by the component or system under test, producing actual results.</a:t>
            </a:r>
            <a:endParaRPr lang="en-US" sz="2400" dirty="0" smtClean="0"/>
          </a:p>
          <a:p>
            <a:pPr algn="just"/>
            <a:r>
              <a:rPr lang="en-US" sz="2400" b="1" dirty="0">
                <a:solidFill>
                  <a:srgbClr val="FFFF00"/>
                </a:solidFill>
              </a:rPr>
              <a:t>Test log: </a:t>
            </a:r>
            <a:endParaRPr lang="en-US" sz="2400" b="1" dirty="0" smtClean="0">
              <a:solidFill>
                <a:srgbClr val="FFFF00"/>
              </a:solidFill>
            </a:endParaRPr>
          </a:p>
          <a:p>
            <a:pPr algn="just"/>
            <a:r>
              <a:rPr lang="en-US" sz="2400" dirty="0"/>
              <a:t>A chronological record of relevant details about the execution of tests.</a:t>
            </a:r>
            <a:endParaRPr lang="en-US" sz="2400" dirty="0" smtClean="0"/>
          </a:p>
          <a:p>
            <a:pPr algn="just"/>
            <a:r>
              <a:rPr lang="en-US" sz="2400" b="1" dirty="0">
                <a:solidFill>
                  <a:srgbClr val="FFFF00"/>
                </a:solidFill>
              </a:rPr>
              <a:t>Test Summary Report: </a:t>
            </a:r>
            <a:endParaRPr lang="en-US" sz="2400" b="1" dirty="0" smtClean="0">
              <a:solidFill>
                <a:srgbClr val="FFFF00"/>
              </a:solidFill>
            </a:endParaRPr>
          </a:p>
          <a:p>
            <a:pPr algn="just"/>
            <a:r>
              <a:rPr lang="en-US" sz="2400" dirty="0"/>
              <a:t>A document summarizing testing activities and results.</a:t>
            </a:r>
            <a:endParaRPr lang="en-US" sz="2400" dirty="0" smtClean="0"/>
          </a:p>
          <a:p>
            <a:pPr algn="just"/>
            <a:r>
              <a:rPr lang="en-US" sz="2400" b="1" dirty="0">
                <a:solidFill>
                  <a:srgbClr val="FFFF00"/>
                </a:solidFill>
              </a:rPr>
              <a:t>Risk:</a:t>
            </a:r>
            <a:endParaRPr lang="en-US" sz="2400" b="1" dirty="0" smtClean="0">
              <a:solidFill>
                <a:srgbClr val="FFFF00"/>
              </a:solidFill>
            </a:endParaRPr>
          </a:p>
          <a:p>
            <a:pPr algn="just"/>
            <a:r>
              <a:rPr lang="en-US" sz="2400" dirty="0"/>
              <a:t>A factor that could result in future negative consequences, usually expressed as impact and likelihood.</a:t>
            </a:r>
          </a:p>
          <a:p>
            <a:pPr algn="just"/>
            <a:endParaRPr lang="en-US" sz="2400" dirty="0"/>
          </a:p>
        </p:txBody>
      </p:sp>
    </p:spTree>
    <p:extLst>
      <p:ext uri="{BB962C8B-B14F-4D97-AF65-F5344CB8AC3E}">
        <p14:creationId xmlns:p14="http://schemas.microsoft.com/office/powerpoint/2010/main" val="131903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1000"/>
                                        <p:tgtEl>
                                          <p:spTgt spid="10">
                                            <p:txEl>
                                              <p:pRg st="3" end="3"/>
                                            </p:txEl>
                                          </p:spTgt>
                                        </p:tgtEl>
                                      </p:cBhvr>
                                    </p:animEffect>
                                    <p:anim calcmode="lin" valueType="num">
                                      <p:cBhvr>
                                        <p:cTn id="2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 calcmode="lin" valueType="num">
                                      <p:cBhvr additive="base">
                                        <p:cTn id="33"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animEffect transition="in" filter="fade">
                                      <p:cBhvr>
                                        <p:cTn id="39" dur="1000"/>
                                        <p:tgtEl>
                                          <p:spTgt spid="10">
                                            <p:txEl>
                                              <p:pRg st="5" end="5"/>
                                            </p:txEl>
                                          </p:spTgt>
                                        </p:tgtEl>
                                      </p:cBhvr>
                                    </p:animEffect>
                                    <p:anim calcmode="lin" valueType="num">
                                      <p:cBhvr>
                                        <p:cTn id="4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0">
                                            <p:txEl>
                                              <p:pRg st="6" end="6"/>
                                            </p:txEl>
                                          </p:spTgt>
                                        </p:tgtEl>
                                        <p:attrNameLst>
                                          <p:attrName>style.visibility</p:attrName>
                                        </p:attrNameLst>
                                      </p:cBhvr>
                                      <p:to>
                                        <p:strVal val="visible"/>
                                      </p:to>
                                    </p:set>
                                    <p:anim calcmode="lin" valueType="num">
                                      <p:cBhvr additive="base">
                                        <p:cTn id="46"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
                                            <p:txEl>
                                              <p:pRg st="7" end="7"/>
                                            </p:txEl>
                                          </p:spTgt>
                                        </p:tgtEl>
                                        <p:attrNameLst>
                                          <p:attrName>style.visibility</p:attrName>
                                        </p:attrNameLst>
                                      </p:cBhvr>
                                      <p:to>
                                        <p:strVal val="visible"/>
                                      </p:to>
                                    </p:set>
                                    <p:animEffect transition="in" filter="fade">
                                      <p:cBhvr>
                                        <p:cTn id="52" dur="1000"/>
                                        <p:tgtEl>
                                          <p:spTgt spid="10">
                                            <p:txEl>
                                              <p:pRg st="7" end="7"/>
                                            </p:txEl>
                                          </p:spTgt>
                                        </p:tgtEl>
                                      </p:cBhvr>
                                    </p:animEffect>
                                    <p:anim calcmode="lin" valueType="num">
                                      <p:cBhvr>
                                        <p:cTn id="53"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Fundamental  Test Activities</a:t>
            </a:r>
            <a:endParaRPr lang="en-US" dirty="0"/>
          </a:p>
        </p:txBody>
      </p:sp>
      <p:sp>
        <p:nvSpPr>
          <p:cNvPr id="8" name="Text Placeholder 7"/>
          <p:cNvSpPr>
            <a:spLocks noGrp="1"/>
          </p:cNvSpPr>
          <p:nvPr>
            <p:ph type="body" sz="quarter" idx="13"/>
          </p:nvPr>
        </p:nvSpPr>
        <p:spPr>
          <a:xfrm>
            <a:off x="-1700" y="1960061"/>
            <a:ext cx="5956300" cy="831265"/>
          </a:xfrm>
        </p:spPr>
        <p:txBody>
          <a:bodyPr>
            <a:normAutofit/>
          </a:bodyPr>
          <a:lstStyle/>
          <a:p>
            <a:pPr marL="514350" indent="-514350">
              <a:buAutoNum type="arabicPeriod"/>
            </a:pPr>
            <a:r>
              <a:rPr lang="en-US" sz="2800" b="1" dirty="0" smtClean="0">
                <a:solidFill>
                  <a:srgbClr val="002060"/>
                </a:solidFill>
              </a:rPr>
              <a:t>Test </a:t>
            </a:r>
            <a:r>
              <a:rPr lang="en-US" sz="2800" b="1" dirty="0" smtClean="0">
                <a:solidFill>
                  <a:schemeClr val="bg2">
                    <a:lumMod val="90000"/>
                    <a:lumOff val="10000"/>
                  </a:schemeClr>
                </a:solidFill>
              </a:rPr>
              <a:t>Planning </a:t>
            </a:r>
            <a:r>
              <a:rPr lang="en-US" sz="2800" b="1" dirty="0">
                <a:solidFill>
                  <a:schemeClr val="bg2">
                    <a:lumMod val="90000"/>
                    <a:lumOff val="10000"/>
                  </a:schemeClr>
                </a:solidFill>
              </a:rPr>
              <a:t>and </a:t>
            </a:r>
            <a:r>
              <a:rPr lang="en-US" sz="2800" b="1" dirty="0" smtClean="0">
                <a:solidFill>
                  <a:schemeClr val="bg2">
                    <a:lumMod val="90000"/>
                    <a:lumOff val="10000"/>
                  </a:schemeClr>
                </a:solidFill>
              </a:rPr>
              <a:t>Control</a:t>
            </a:r>
          </a:p>
        </p:txBody>
      </p:sp>
      <p:sp>
        <p:nvSpPr>
          <p:cNvPr id="4" name="Content Placeholder 3"/>
          <p:cNvSpPr>
            <a:spLocks noGrp="1"/>
          </p:cNvSpPr>
          <p:nvPr>
            <p:ph idx="4294967295"/>
          </p:nvPr>
        </p:nvSpPr>
        <p:spPr>
          <a:xfrm>
            <a:off x="5954600" y="391015"/>
            <a:ext cx="6030540" cy="5287129"/>
          </a:xfrm>
        </p:spPr>
        <p:txBody>
          <a:bodyPr>
            <a:normAutofit/>
          </a:bodyPr>
          <a:lstStyle/>
          <a:p>
            <a:pPr marL="0" indent="0">
              <a:buNone/>
            </a:pPr>
            <a:r>
              <a:rPr lang="en-US" sz="2800" b="1" dirty="0" smtClean="0">
                <a:solidFill>
                  <a:srgbClr val="FFFF00"/>
                </a:solidFill>
              </a:rPr>
              <a:t>Test Planning Tasks</a:t>
            </a:r>
          </a:p>
          <a:p>
            <a:pPr lvl="0"/>
            <a:r>
              <a:rPr lang="en-US" dirty="0"/>
              <a:t>Determine the scope, risks and identify the objectives of testing</a:t>
            </a:r>
          </a:p>
          <a:p>
            <a:pPr lvl="0"/>
            <a:r>
              <a:rPr lang="en-US" dirty="0"/>
              <a:t>Determine the test approach</a:t>
            </a:r>
          </a:p>
          <a:p>
            <a:pPr lvl="0"/>
            <a:r>
              <a:rPr lang="en-US" dirty="0"/>
              <a:t>Implement the test policy and/or the test strategy</a:t>
            </a:r>
          </a:p>
          <a:p>
            <a:pPr lvl="0"/>
            <a:r>
              <a:rPr lang="en-US" dirty="0"/>
              <a:t>Determine the required test resources (e.g. people, test environment, PCs)</a:t>
            </a:r>
          </a:p>
          <a:p>
            <a:pPr lvl="0"/>
            <a:r>
              <a:rPr lang="en-US" dirty="0"/>
              <a:t>Schedule test Analysis and Design tasks, test implementation, execution and evaluation.</a:t>
            </a:r>
          </a:p>
          <a:p>
            <a:pPr lvl="0"/>
            <a:r>
              <a:rPr lang="en-US" dirty="0"/>
              <a:t>Determine the exit </a:t>
            </a:r>
            <a:r>
              <a:rPr lang="en-US" dirty="0" smtClean="0"/>
              <a:t>criteria</a:t>
            </a:r>
            <a:endParaRPr lang="en-US" dirty="0"/>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19</a:t>
            </a:fld>
            <a:endParaRPr lang="en-ZA" dirty="0"/>
          </a:p>
        </p:txBody>
      </p:sp>
    </p:spTree>
    <p:extLst>
      <p:ext uri="{BB962C8B-B14F-4D97-AF65-F5344CB8AC3E}">
        <p14:creationId xmlns:p14="http://schemas.microsoft.com/office/powerpoint/2010/main" val="83042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1000"/>
                                        <p:tgtEl>
                                          <p:spTgt spid="4">
                                            <p:txEl>
                                              <p:pRg st="2" end="2"/>
                                            </p:txEl>
                                          </p:spTgt>
                                        </p:tgtEl>
                                      </p:cBhvr>
                                    </p:animEffect>
                                    <p:anim calcmode="lin" valueType="num">
                                      <p:cBhvr>
                                        <p:cTn id="3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1000"/>
                                        <p:tgtEl>
                                          <p:spTgt spid="4">
                                            <p:txEl>
                                              <p:pRg st="3" end="3"/>
                                            </p:txEl>
                                          </p:spTgt>
                                        </p:tgtEl>
                                      </p:cBhvr>
                                    </p:animEffect>
                                    <p:anim calcmode="lin" valueType="num">
                                      <p:cBhvr>
                                        <p:cTn id="3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1000"/>
                                        <p:tgtEl>
                                          <p:spTgt spid="4">
                                            <p:txEl>
                                              <p:pRg st="4" end="4"/>
                                            </p:txEl>
                                          </p:spTgt>
                                        </p:tgtEl>
                                      </p:cBhvr>
                                    </p:animEffect>
                                    <p:anim calcmode="lin" valueType="num">
                                      <p:cBhvr>
                                        <p:cTn id="4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fade">
                                      <p:cBhvr>
                                        <p:cTn id="52" dur="1000"/>
                                        <p:tgtEl>
                                          <p:spTgt spid="4">
                                            <p:txEl>
                                              <p:pRg st="5" end="5"/>
                                            </p:txEl>
                                          </p:spTgt>
                                        </p:tgtEl>
                                      </p:cBhvr>
                                    </p:animEffect>
                                    <p:anim calcmode="lin" valueType="num">
                                      <p:cBhvr>
                                        <p:cTn id="5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1000"/>
                                        <p:tgtEl>
                                          <p:spTgt spid="4">
                                            <p:txEl>
                                              <p:pRg st="6" end="6"/>
                                            </p:txEl>
                                          </p:spTgt>
                                        </p:tgtEl>
                                      </p:cBhvr>
                                    </p:animEffect>
                                    <p:anim calcmode="lin" valueType="num">
                                      <p:cBhvr>
                                        <p:cTn id="6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187" y="231082"/>
            <a:ext cx="9146383" cy="744599"/>
          </a:xfrm>
        </p:spPr>
        <p:txBody>
          <a:bodyPr/>
          <a:lstStyle/>
          <a:p>
            <a:r>
              <a:rPr lang="en-US" dirty="0" smtClean="0"/>
              <a:t>Software Testing Principles</a:t>
            </a:r>
            <a:endParaRPr lang="en-US" dirty="0"/>
          </a:p>
        </p:txBody>
      </p:sp>
      <p:sp>
        <p:nvSpPr>
          <p:cNvPr id="3" name="Text Placeholder 2"/>
          <p:cNvSpPr>
            <a:spLocks noGrp="1"/>
          </p:cNvSpPr>
          <p:nvPr>
            <p:ph type="body" sz="quarter" idx="32"/>
          </p:nvPr>
        </p:nvSpPr>
        <p:spPr>
          <a:xfrm>
            <a:off x="431800" y="1099713"/>
            <a:ext cx="11339513" cy="360000"/>
          </a:xfrm>
        </p:spPr>
        <p:txBody>
          <a:bodyPr>
            <a:normAutofit fontScale="92500" lnSpcReduction="10000"/>
          </a:bodyPr>
          <a:lstStyle/>
          <a:p>
            <a:r>
              <a:rPr lang="en-US" sz="2400" b="1" dirty="0" smtClean="0">
                <a:solidFill>
                  <a:srgbClr val="FF0000"/>
                </a:solidFill>
              </a:rPr>
              <a:t>1.  </a:t>
            </a:r>
            <a:r>
              <a:rPr lang="en-US" sz="2400" b="1" dirty="0">
                <a:solidFill>
                  <a:srgbClr val="FF0000"/>
                </a:solidFill>
              </a:rPr>
              <a:t>Exhaustive testing is not possible</a:t>
            </a:r>
          </a:p>
        </p:txBody>
      </p:sp>
      <p:sp>
        <p:nvSpPr>
          <p:cNvPr id="4" name="Content Placeholder 3"/>
          <p:cNvSpPr>
            <a:spLocks noGrp="1"/>
          </p:cNvSpPr>
          <p:nvPr>
            <p:ph idx="1"/>
          </p:nvPr>
        </p:nvSpPr>
        <p:spPr>
          <a:xfrm>
            <a:off x="431800" y="1707777"/>
            <a:ext cx="9136770" cy="3339354"/>
          </a:xfrm>
        </p:spPr>
        <p:txBody>
          <a:bodyPr/>
          <a:lstStyle/>
          <a:p>
            <a:pPr marL="0" indent="0" algn="just">
              <a:buNone/>
            </a:pPr>
            <a:r>
              <a:rPr lang="en-US" sz="2400" dirty="0"/>
              <a:t>Testing everything (all combinations of inputs and preconditions) is not feasible except for trivial cases. Instead of exhaustive testing, risk analysis and priorities should be used to focus testing efforts. For example, if we are testing a text box that accepts numbers between 0 to 100, we would test for boundary values, one less than boundary value, one more than boundary values, few random numbers, middle number, that’s it and assume that if it is working fine for these numbers it will work for other numbers also. We are not testing for each number from 1 to 100.</a:t>
            </a:r>
          </a:p>
        </p:txBody>
      </p:sp>
      <p:sp>
        <p:nvSpPr>
          <p:cNvPr id="5" name="Footer Placeholder 4"/>
          <p:cNvSpPr>
            <a:spLocks noGrp="1"/>
          </p:cNvSpPr>
          <p:nvPr>
            <p:ph type="ftr" sz="quarter" idx="12"/>
          </p:nvPr>
        </p:nvSpPr>
        <p:spPr>
          <a:xfrm>
            <a:off x="0" y="6400800"/>
            <a:ext cx="6554906" cy="276228"/>
          </a:xfrm>
        </p:spPr>
        <p:txBody>
          <a:bodyPr/>
          <a:lstStyle/>
          <a:p>
            <a:r>
              <a:rPr lang="en-ZA" dirty="0"/>
              <a:t>2018 NIMC QA LAB</a:t>
            </a:r>
          </a:p>
        </p:txBody>
      </p:sp>
      <p:sp>
        <p:nvSpPr>
          <p:cNvPr id="6" name="Slide Number Placeholder 5"/>
          <p:cNvSpPr>
            <a:spLocks noGrp="1"/>
          </p:cNvSpPr>
          <p:nvPr>
            <p:ph type="sldNum" sz="quarter" idx="33"/>
          </p:nvPr>
        </p:nvSpPr>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4507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Fundamental  Test Activities</a:t>
            </a:r>
            <a:endParaRPr lang="en-US" dirty="0"/>
          </a:p>
        </p:txBody>
      </p:sp>
      <p:sp>
        <p:nvSpPr>
          <p:cNvPr id="8" name="Text Placeholder 7"/>
          <p:cNvSpPr>
            <a:spLocks noGrp="1"/>
          </p:cNvSpPr>
          <p:nvPr>
            <p:ph type="body" sz="quarter" idx="13"/>
          </p:nvPr>
        </p:nvSpPr>
        <p:spPr>
          <a:xfrm>
            <a:off x="-1700" y="1960061"/>
            <a:ext cx="5956300" cy="2636002"/>
          </a:xfrm>
        </p:spPr>
        <p:txBody>
          <a:bodyPr>
            <a:normAutofit fontScale="70000" lnSpcReduction="20000"/>
          </a:bodyPr>
          <a:lstStyle/>
          <a:p>
            <a:pPr marL="514350" indent="-514350">
              <a:buAutoNum type="arabicPeriod"/>
            </a:pPr>
            <a:r>
              <a:rPr lang="en-US" sz="4000" b="1" dirty="0" smtClean="0">
                <a:solidFill>
                  <a:srgbClr val="002060"/>
                </a:solidFill>
              </a:rPr>
              <a:t>Test </a:t>
            </a:r>
            <a:r>
              <a:rPr lang="en-US" sz="4000" b="1" dirty="0" smtClean="0">
                <a:solidFill>
                  <a:schemeClr val="bg2">
                    <a:lumMod val="90000"/>
                    <a:lumOff val="10000"/>
                  </a:schemeClr>
                </a:solidFill>
              </a:rPr>
              <a:t>Planning </a:t>
            </a:r>
            <a:r>
              <a:rPr lang="en-US" sz="4000" b="1" dirty="0">
                <a:solidFill>
                  <a:schemeClr val="bg2">
                    <a:lumMod val="90000"/>
                    <a:lumOff val="10000"/>
                  </a:schemeClr>
                </a:solidFill>
              </a:rPr>
              <a:t>and </a:t>
            </a:r>
            <a:r>
              <a:rPr lang="en-US" sz="4000" b="1" dirty="0" smtClean="0">
                <a:solidFill>
                  <a:schemeClr val="bg2">
                    <a:lumMod val="90000"/>
                    <a:lumOff val="10000"/>
                  </a:schemeClr>
                </a:solidFill>
              </a:rPr>
              <a:t>Control</a:t>
            </a:r>
          </a:p>
          <a:p>
            <a:pPr algn="just"/>
            <a:r>
              <a:rPr lang="en-US" sz="3100" b="1" dirty="0"/>
              <a:t>Note: Test control is an ongoing activity, that we need to compare actual progress against the planned progress. It is also a test management task that deals with developing and applying a set of corrective actions to get a test project on track</a:t>
            </a:r>
            <a:endParaRPr lang="en-US" sz="3100" b="1" dirty="0">
              <a:solidFill>
                <a:schemeClr val="bg2">
                  <a:lumMod val="90000"/>
                  <a:lumOff val="10000"/>
                </a:schemeClr>
              </a:solidFill>
            </a:endParaRPr>
          </a:p>
          <a:p>
            <a:endParaRPr lang="en-US" sz="2800" b="1" dirty="0">
              <a:solidFill>
                <a:schemeClr val="bg2">
                  <a:lumMod val="90000"/>
                  <a:lumOff val="10000"/>
                </a:schemeClr>
              </a:solidFill>
            </a:endParaRPr>
          </a:p>
        </p:txBody>
      </p:sp>
      <p:sp>
        <p:nvSpPr>
          <p:cNvPr id="4" name="Content Placeholder 3"/>
          <p:cNvSpPr>
            <a:spLocks noGrp="1"/>
          </p:cNvSpPr>
          <p:nvPr>
            <p:ph idx="4294967295"/>
          </p:nvPr>
        </p:nvSpPr>
        <p:spPr>
          <a:xfrm>
            <a:off x="5954600" y="391015"/>
            <a:ext cx="6030540" cy="5287129"/>
          </a:xfrm>
        </p:spPr>
        <p:txBody>
          <a:bodyPr>
            <a:normAutofit/>
          </a:bodyPr>
          <a:lstStyle/>
          <a:p>
            <a:pPr marL="0" indent="0">
              <a:buNone/>
            </a:pPr>
            <a:r>
              <a:rPr lang="en-US" sz="2800" b="1" dirty="0" smtClean="0">
                <a:solidFill>
                  <a:srgbClr val="FFFF00"/>
                </a:solidFill>
              </a:rPr>
              <a:t>Test Control Tasks</a:t>
            </a:r>
          </a:p>
          <a:p>
            <a:pPr lvl="0"/>
            <a:r>
              <a:rPr lang="en-US" dirty="0"/>
              <a:t>Measure and analyze the results of reviews and testing. We need to know how many reviews and tests we have done. We need to track how many tests have passed and how many failed, along with the number type and importance of the defects reported.</a:t>
            </a:r>
          </a:p>
          <a:p>
            <a:pPr lvl="0"/>
            <a:r>
              <a:rPr lang="en-US" dirty="0"/>
              <a:t>Monitor and document progress, test coverage and exit criteria</a:t>
            </a:r>
          </a:p>
          <a:p>
            <a:pPr lvl="0"/>
            <a:r>
              <a:rPr lang="en-US" dirty="0"/>
              <a:t>Provide information on testing</a:t>
            </a:r>
          </a:p>
          <a:p>
            <a:pPr lvl="0"/>
            <a:r>
              <a:rPr lang="en-US" dirty="0"/>
              <a:t>Initiate corrective actions</a:t>
            </a:r>
          </a:p>
          <a:p>
            <a:r>
              <a:rPr lang="en-US" dirty="0"/>
              <a:t>Make decisions</a:t>
            </a:r>
          </a:p>
          <a:p>
            <a:pPr lvl="0"/>
            <a:endParaRPr lang="en-US" dirty="0"/>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20</a:t>
            </a:fld>
            <a:endParaRPr lang="en-ZA" dirty="0"/>
          </a:p>
        </p:txBody>
      </p:sp>
    </p:spTree>
    <p:extLst>
      <p:ext uri="{BB962C8B-B14F-4D97-AF65-F5344CB8AC3E}">
        <p14:creationId xmlns:p14="http://schemas.microsoft.com/office/powerpoint/2010/main" val="378483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1000"/>
                                        <p:tgtEl>
                                          <p:spTgt spid="4">
                                            <p:txEl>
                                              <p:pRg st="5" end="5"/>
                                            </p:txEl>
                                          </p:spTgt>
                                        </p:tgtEl>
                                      </p:cBhvr>
                                    </p:animEffect>
                                    <p:anim calcmode="lin" valueType="num">
                                      <p:cBhvr>
                                        <p:cTn id="4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8">
                                            <p:txEl>
                                              <p:pRg st="1" end="1"/>
                                            </p:txEl>
                                          </p:spTgt>
                                        </p:tgtEl>
                                        <p:attrNameLst>
                                          <p:attrName>style.visibility</p:attrName>
                                        </p:attrNameLst>
                                      </p:cBhvr>
                                      <p:to>
                                        <p:strVal val="visible"/>
                                      </p:to>
                                    </p:set>
                                    <p:anim calcmode="lin" valueType="num">
                                      <p:cBhvr additive="base">
                                        <p:cTn id="4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Fundamental  Test Activities</a:t>
            </a:r>
            <a:endParaRPr lang="en-US" dirty="0"/>
          </a:p>
        </p:txBody>
      </p:sp>
      <p:sp>
        <p:nvSpPr>
          <p:cNvPr id="8" name="Text Placeholder 7"/>
          <p:cNvSpPr>
            <a:spLocks noGrp="1"/>
          </p:cNvSpPr>
          <p:nvPr>
            <p:ph type="body" sz="quarter" idx="13"/>
          </p:nvPr>
        </p:nvSpPr>
        <p:spPr>
          <a:xfrm>
            <a:off x="-1700" y="1960061"/>
            <a:ext cx="5956300" cy="2431465"/>
          </a:xfrm>
        </p:spPr>
        <p:txBody>
          <a:bodyPr>
            <a:normAutofit/>
          </a:bodyPr>
          <a:lstStyle/>
          <a:p>
            <a:r>
              <a:rPr lang="en-US" sz="2800" b="1" dirty="0" smtClean="0">
                <a:solidFill>
                  <a:srgbClr val="002060"/>
                </a:solidFill>
              </a:rPr>
              <a:t>2. </a:t>
            </a:r>
            <a:r>
              <a:rPr lang="en-US" sz="2800" b="1" dirty="0" smtClean="0">
                <a:solidFill>
                  <a:schemeClr val="bg2">
                    <a:lumMod val="90000"/>
                    <a:lumOff val="10000"/>
                  </a:schemeClr>
                </a:solidFill>
              </a:rPr>
              <a:t>Test Analysis and Design</a:t>
            </a:r>
          </a:p>
          <a:p>
            <a:r>
              <a:rPr lang="en-US" sz="2200" b="1" dirty="0"/>
              <a:t>Test analysis and design is the activity where general testing objectives are transformed into tangible test conditions and test designs.</a:t>
            </a:r>
          </a:p>
        </p:txBody>
      </p:sp>
      <p:sp>
        <p:nvSpPr>
          <p:cNvPr id="4" name="Content Placeholder 3"/>
          <p:cNvSpPr>
            <a:spLocks noGrp="1"/>
          </p:cNvSpPr>
          <p:nvPr>
            <p:ph idx="4294967295"/>
          </p:nvPr>
        </p:nvSpPr>
        <p:spPr>
          <a:xfrm>
            <a:off x="5954600" y="391015"/>
            <a:ext cx="6030540" cy="5287129"/>
          </a:xfrm>
        </p:spPr>
        <p:txBody>
          <a:bodyPr>
            <a:normAutofit fontScale="92500" lnSpcReduction="10000"/>
          </a:bodyPr>
          <a:lstStyle/>
          <a:p>
            <a:pPr marL="0" indent="0">
              <a:buNone/>
            </a:pPr>
            <a:r>
              <a:rPr lang="en-US" sz="2800" b="1" dirty="0" smtClean="0">
                <a:solidFill>
                  <a:srgbClr val="FFFF00"/>
                </a:solidFill>
              </a:rPr>
              <a:t>Test Analysis &amp; Design Tasks</a:t>
            </a:r>
          </a:p>
          <a:p>
            <a:pPr lvl="0"/>
            <a:r>
              <a:rPr lang="en-US" dirty="0" smtClean="0"/>
              <a:t>Review </a:t>
            </a:r>
            <a:r>
              <a:rPr lang="en-US" dirty="0"/>
              <a:t>the test basis (such as the product risk analysis, requirements, architecture, design specifications and interfaces), examining the specifications for the software we are </a:t>
            </a:r>
            <a:r>
              <a:rPr lang="en-US" dirty="0" smtClean="0"/>
              <a:t>testing.</a:t>
            </a:r>
            <a:endParaRPr lang="en-US" dirty="0"/>
          </a:p>
          <a:p>
            <a:pPr lvl="0"/>
            <a:r>
              <a:rPr lang="en-US" dirty="0" smtClean="0"/>
              <a:t>Identify </a:t>
            </a:r>
            <a:r>
              <a:rPr lang="en-US" dirty="0"/>
              <a:t>test conditions based on analysis of test items, their specifications, and what we know about their behavior and structure.</a:t>
            </a:r>
            <a:endParaRPr lang="en-US" dirty="0" smtClean="0"/>
          </a:p>
          <a:p>
            <a:pPr lvl="0"/>
            <a:r>
              <a:rPr lang="en-US" dirty="0"/>
              <a:t>Design the tests, using techniques to help select representative tests that relate to particular aspects of the software</a:t>
            </a:r>
            <a:r>
              <a:rPr lang="en-US" dirty="0" smtClean="0"/>
              <a:t>.</a:t>
            </a:r>
          </a:p>
          <a:p>
            <a:pPr lvl="0"/>
            <a:r>
              <a:rPr lang="en-US" dirty="0" smtClean="0"/>
              <a:t>Evaluate </a:t>
            </a:r>
            <a:r>
              <a:rPr lang="en-US" dirty="0"/>
              <a:t>testability of the requirements and system.</a:t>
            </a:r>
            <a:endParaRPr lang="en-US" dirty="0" smtClean="0"/>
          </a:p>
          <a:p>
            <a:r>
              <a:rPr lang="en-US" dirty="0" smtClean="0"/>
              <a:t>Design </a:t>
            </a:r>
            <a:r>
              <a:rPr lang="en-US" dirty="0"/>
              <a:t>the test environment set-up </a:t>
            </a:r>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21</a:t>
            </a:fld>
            <a:endParaRPr lang="en-ZA" dirty="0"/>
          </a:p>
        </p:txBody>
      </p:sp>
    </p:spTree>
    <p:extLst>
      <p:ext uri="{BB962C8B-B14F-4D97-AF65-F5344CB8AC3E}">
        <p14:creationId xmlns:p14="http://schemas.microsoft.com/office/powerpoint/2010/main" val="188416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1000"/>
                                        <p:tgtEl>
                                          <p:spTgt spid="4">
                                            <p:txEl>
                                              <p:pRg st="2" end="2"/>
                                            </p:txEl>
                                          </p:spTgt>
                                        </p:tgtEl>
                                      </p:cBhvr>
                                    </p:animEffect>
                                    <p:anim calcmode="lin" valueType="num">
                                      <p:cBhvr>
                                        <p:cTn id="3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1000"/>
                                        <p:tgtEl>
                                          <p:spTgt spid="4">
                                            <p:txEl>
                                              <p:pRg st="4" end="4"/>
                                            </p:txEl>
                                          </p:spTgt>
                                        </p:tgtEl>
                                      </p:cBhvr>
                                    </p:animEffect>
                                    <p:anim calcmode="lin" valueType="num">
                                      <p:cBhvr>
                                        <p:cTn id="4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1000"/>
                                        <p:tgtEl>
                                          <p:spTgt spid="4">
                                            <p:txEl>
                                              <p:pRg st="5" end="5"/>
                                            </p:txEl>
                                          </p:spTgt>
                                        </p:tgtEl>
                                      </p:cBhvr>
                                    </p:animEffect>
                                    <p:anim calcmode="lin" valueType="num">
                                      <p:cBhvr>
                                        <p:cTn id="5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Fundamental  Test Activities</a:t>
            </a:r>
            <a:endParaRPr lang="en-US" dirty="0"/>
          </a:p>
        </p:txBody>
      </p:sp>
      <p:sp>
        <p:nvSpPr>
          <p:cNvPr id="8" name="Text Placeholder 7"/>
          <p:cNvSpPr>
            <a:spLocks noGrp="1"/>
          </p:cNvSpPr>
          <p:nvPr>
            <p:ph type="body" sz="quarter" idx="13"/>
          </p:nvPr>
        </p:nvSpPr>
        <p:spPr>
          <a:xfrm>
            <a:off x="-1700" y="1960061"/>
            <a:ext cx="5956300" cy="2527718"/>
          </a:xfrm>
        </p:spPr>
        <p:txBody>
          <a:bodyPr>
            <a:normAutofit/>
          </a:bodyPr>
          <a:lstStyle/>
          <a:p>
            <a:r>
              <a:rPr lang="en-US" sz="2800" b="1" dirty="0">
                <a:solidFill>
                  <a:srgbClr val="002060"/>
                </a:solidFill>
              </a:rPr>
              <a:t>3</a:t>
            </a:r>
            <a:r>
              <a:rPr lang="en-US" sz="2800" b="1" dirty="0" smtClean="0">
                <a:solidFill>
                  <a:srgbClr val="002060"/>
                </a:solidFill>
              </a:rPr>
              <a:t>. </a:t>
            </a:r>
            <a:r>
              <a:rPr lang="en-US" sz="2600" b="1" dirty="0" smtClean="0">
                <a:solidFill>
                  <a:schemeClr val="bg2">
                    <a:lumMod val="90000"/>
                    <a:lumOff val="10000"/>
                  </a:schemeClr>
                </a:solidFill>
              </a:rPr>
              <a:t>Test Implementation and Execution</a:t>
            </a:r>
          </a:p>
          <a:p>
            <a:pPr algn="just"/>
            <a:r>
              <a:rPr lang="en-US" sz="2200" b="1" dirty="0"/>
              <a:t>During test implementation and execution, we take the test conditions and make them into test cases and </a:t>
            </a:r>
            <a:r>
              <a:rPr lang="en-US" sz="2200" b="1" dirty="0" err="1"/>
              <a:t>testware</a:t>
            </a:r>
            <a:r>
              <a:rPr lang="en-US" sz="2200" b="1" dirty="0"/>
              <a:t> and set up the test environment.</a:t>
            </a:r>
          </a:p>
          <a:p>
            <a:endParaRPr lang="en-US" sz="2600" b="1" dirty="0">
              <a:solidFill>
                <a:schemeClr val="bg2">
                  <a:lumMod val="90000"/>
                  <a:lumOff val="10000"/>
                </a:schemeClr>
              </a:solidFill>
            </a:endParaRPr>
          </a:p>
        </p:txBody>
      </p:sp>
      <p:sp>
        <p:nvSpPr>
          <p:cNvPr id="4" name="Content Placeholder 3"/>
          <p:cNvSpPr>
            <a:spLocks noGrp="1"/>
          </p:cNvSpPr>
          <p:nvPr>
            <p:ph idx="4294967295"/>
          </p:nvPr>
        </p:nvSpPr>
        <p:spPr>
          <a:xfrm>
            <a:off x="5954600" y="391015"/>
            <a:ext cx="6030540" cy="5287129"/>
          </a:xfrm>
        </p:spPr>
        <p:txBody>
          <a:bodyPr>
            <a:normAutofit/>
          </a:bodyPr>
          <a:lstStyle/>
          <a:p>
            <a:pPr marL="0" indent="0">
              <a:buNone/>
            </a:pPr>
            <a:r>
              <a:rPr lang="en-US" sz="2800" b="1" dirty="0" smtClean="0">
                <a:solidFill>
                  <a:srgbClr val="FFFF00"/>
                </a:solidFill>
              </a:rPr>
              <a:t>Test Implementation Tasks</a:t>
            </a:r>
          </a:p>
          <a:p>
            <a:pPr lvl="0"/>
            <a:r>
              <a:rPr lang="en-US" dirty="0"/>
              <a:t>Develop and prioritize our test cases and create test data for those tests</a:t>
            </a:r>
            <a:r>
              <a:rPr lang="en-US" dirty="0" smtClean="0"/>
              <a:t>.</a:t>
            </a:r>
            <a:endParaRPr lang="en-US" dirty="0"/>
          </a:p>
          <a:p>
            <a:r>
              <a:rPr lang="en-US" dirty="0"/>
              <a:t>Create test suites from the test cases for efficient test </a:t>
            </a:r>
            <a:r>
              <a:rPr lang="en-US" dirty="0" smtClean="0"/>
              <a:t>execution.</a:t>
            </a:r>
            <a:endParaRPr lang="en-US" dirty="0"/>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22</a:t>
            </a:fld>
            <a:endParaRPr lang="en-ZA" dirty="0"/>
          </a:p>
        </p:txBody>
      </p:sp>
    </p:spTree>
    <p:extLst>
      <p:ext uri="{BB962C8B-B14F-4D97-AF65-F5344CB8AC3E}">
        <p14:creationId xmlns:p14="http://schemas.microsoft.com/office/powerpoint/2010/main" val="94746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1000"/>
                                        <p:tgtEl>
                                          <p:spTgt spid="4">
                                            <p:txEl>
                                              <p:pRg st="2" end="2"/>
                                            </p:txEl>
                                          </p:spTgt>
                                        </p:tgtEl>
                                      </p:cBhvr>
                                    </p:animEffect>
                                    <p:anim calcmode="lin" valueType="num">
                                      <p:cBhvr>
                                        <p:cTn id="3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Fundamental  Test Activities</a:t>
            </a:r>
            <a:endParaRPr lang="en-US" dirty="0"/>
          </a:p>
        </p:txBody>
      </p:sp>
      <p:sp>
        <p:nvSpPr>
          <p:cNvPr id="8" name="Text Placeholder 7"/>
          <p:cNvSpPr>
            <a:spLocks noGrp="1"/>
          </p:cNvSpPr>
          <p:nvPr>
            <p:ph type="body" sz="quarter" idx="13"/>
          </p:nvPr>
        </p:nvSpPr>
        <p:spPr>
          <a:xfrm>
            <a:off x="-1700" y="1960061"/>
            <a:ext cx="5956300" cy="2299118"/>
          </a:xfrm>
        </p:spPr>
        <p:txBody>
          <a:bodyPr>
            <a:normAutofit/>
          </a:bodyPr>
          <a:lstStyle/>
          <a:p>
            <a:r>
              <a:rPr lang="en-US" sz="2800" b="1" dirty="0" smtClean="0">
                <a:solidFill>
                  <a:srgbClr val="002060"/>
                </a:solidFill>
              </a:rPr>
              <a:t>3. </a:t>
            </a:r>
            <a:r>
              <a:rPr lang="en-US" sz="2600" b="1" dirty="0" smtClean="0">
                <a:solidFill>
                  <a:schemeClr val="bg2">
                    <a:lumMod val="90000"/>
                    <a:lumOff val="10000"/>
                  </a:schemeClr>
                </a:solidFill>
              </a:rPr>
              <a:t>Test Implementation and Execution</a:t>
            </a:r>
          </a:p>
          <a:p>
            <a:pPr algn="just"/>
            <a:r>
              <a:rPr lang="en-US" sz="2200" b="1" dirty="0"/>
              <a:t>During test implementation and execution, we take the test conditions and make them into test cases and </a:t>
            </a:r>
            <a:r>
              <a:rPr lang="en-US" sz="2200" b="1" dirty="0" err="1"/>
              <a:t>testware</a:t>
            </a:r>
            <a:r>
              <a:rPr lang="en-US" sz="2200" b="1" dirty="0"/>
              <a:t> and set up the test environment.</a:t>
            </a:r>
          </a:p>
          <a:p>
            <a:endParaRPr lang="en-US" sz="2600" b="1" dirty="0">
              <a:solidFill>
                <a:schemeClr val="bg2">
                  <a:lumMod val="90000"/>
                  <a:lumOff val="10000"/>
                </a:schemeClr>
              </a:solidFill>
            </a:endParaRPr>
          </a:p>
        </p:txBody>
      </p:sp>
      <p:sp>
        <p:nvSpPr>
          <p:cNvPr id="4" name="Content Placeholder 3"/>
          <p:cNvSpPr>
            <a:spLocks noGrp="1"/>
          </p:cNvSpPr>
          <p:nvPr>
            <p:ph idx="4294967295"/>
          </p:nvPr>
        </p:nvSpPr>
        <p:spPr>
          <a:xfrm>
            <a:off x="5954600" y="391015"/>
            <a:ext cx="6030540" cy="5287129"/>
          </a:xfrm>
        </p:spPr>
        <p:txBody>
          <a:bodyPr>
            <a:normAutofit/>
          </a:bodyPr>
          <a:lstStyle/>
          <a:p>
            <a:pPr marL="0" indent="0">
              <a:buNone/>
            </a:pPr>
            <a:r>
              <a:rPr lang="en-US" sz="2800" b="1" dirty="0" smtClean="0">
                <a:solidFill>
                  <a:srgbClr val="FFFF00"/>
                </a:solidFill>
              </a:rPr>
              <a:t>Test Execution Tasks</a:t>
            </a:r>
          </a:p>
          <a:p>
            <a:pPr lvl="0"/>
            <a:r>
              <a:rPr lang="en-US" dirty="0"/>
              <a:t>Execute the test suites and individual test cases, following our test procedures</a:t>
            </a:r>
            <a:r>
              <a:rPr lang="en-US" dirty="0" smtClean="0"/>
              <a:t>.</a:t>
            </a:r>
            <a:endParaRPr lang="en-US" dirty="0"/>
          </a:p>
          <a:p>
            <a:r>
              <a:rPr lang="en-US" dirty="0"/>
              <a:t>Log the outcome of test execution and record the identities and versions of the software under test, test tools and </a:t>
            </a:r>
            <a:r>
              <a:rPr lang="en-US" dirty="0" err="1" smtClean="0"/>
              <a:t>testware</a:t>
            </a:r>
            <a:r>
              <a:rPr lang="en-US" dirty="0" smtClean="0"/>
              <a:t>.</a:t>
            </a:r>
            <a:endParaRPr lang="en-US" dirty="0"/>
          </a:p>
          <a:p>
            <a:r>
              <a:rPr lang="en-US" dirty="0"/>
              <a:t>Compare actual results (what happened when we ran the tests) with expected results (what we anticipated would happen</a:t>
            </a:r>
            <a:r>
              <a:rPr lang="en-US" dirty="0" smtClean="0"/>
              <a:t>).</a:t>
            </a:r>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23</a:t>
            </a:fld>
            <a:endParaRPr lang="en-ZA" dirty="0"/>
          </a:p>
        </p:txBody>
      </p:sp>
    </p:spTree>
    <p:extLst>
      <p:ext uri="{BB962C8B-B14F-4D97-AF65-F5344CB8AC3E}">
        <p14:creationId xmlns:p14="http://schemas.microsoft.com/office/powerpoint/2010/main" val="293913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Fundamental  Test Activities</a:t>
            </a:r>
            <a:endParaRPr lang="en-US" dirty="0"/>
          </a:p>
        </p:txBody>
      </p:sp>
      <p:sp>
        <p:nvSpPr>
          <p:cNvPr id="8" name="Text Placeholder 7"/>
          <p:cNvSpPr>
            <a:spLocks noGrp="1"/>
          </p:cNvSpPr>
          <p:nvPr>
            <p:ph type="body" sz="quarter" idx="13"/>
          </p:nvPr>
        </p:nvSpPr>
        <p:spPr>
          <a:xfrm>
            <a:off x="-1700" y="1960061"/>
            <a:ext cx="5956300" cy="2287086"/>
          </a:xfrm>
        </p:spPr>
        <p:txBody>
          <a:bodyPr>
            <a:normAutofit/>
          </a:bodyPr>
          <a:lstStyle/>
          <a:p>
            <a:r>
              <a:rPr lang="en-US" sz="2800" b="1" dirty="0" smtClean="0">
                <a:solidFill>
                  <a:srgbClr val="002060"/>
                </a:solidFill>
              </a:rPr>
              <a:t>4. </a:t>
            </a:r>
            <a:r>
              <a:rPr lang="en-US" sz="2400" b="1" dirty="0">
                <a:solidFill>
                  <a:schemeClr val="bg2">
                    <a:lumMod val="90000"/>
                    <a:lumOff val="10000"/>
                  </a:schemeClr>
                </a:solidFill>
              </a:rPr>
              <a:t>Evaluating Exit Criteria and </a:t>
            </a:r>
            <a:r>
              <a:rPr lang="en-US" sz="2400" b="1" dirty="0" smtClean="0">
                <a:solidFill>
                  <a:schemeClr val="bg2">
                    <a:lumMod val="90000"/>
                    <a:lumOff val="10000"/>
                  </a:schemeClr>
                </a:solidFill>
              </a:rPr>
              <a:t>Reporting</a:t>
            </a:r>
          </a:p>
          <a:p>
            <a:pPr algn="just"/>
            <a:r>
              <a:rPr lang="en-US" sz="2200" b="1" dirty="0"/>
              <a:t>Evaluating exit criteria is the activity where test execution is assessed against the defined objectives, and it should be done for each test level.</a:t>
            </a:r>
          </a:p>
          <a:p>
            <a:endParaRPr lang="en-US" sz="2400" b="1" dirty="0">
              <a:solidFill>
                <a:schemeClr val="bg2">
                  <a:lumMod val="90000"/>
                  <a:lumOff val="10000"/>
                </a:schemeClr>
              </a:solidFill>
            </a:endParaRPr>
          </a:p>
        </p:txBody>
      </p:sp>
      <p:sp>
        <p:nvSpPr>
          <p:cNvPr id="4" name="Content Placeholder 3"/>
          <p:cNvSpPr>
            <a:spLocks noGrp="1"/>
          </p:cNvSpPr>
          <p:nvPr>
            <p:ph idx="4294967295"/>
          </p:nvPr>
        </p:nvSpPr>
        <p:spPr>
          <a:xfrm>
            <a:off x="5954600" y="391015"/>
            <a:ext cx="6030540" cy="6009785"/>
          </a:xfrm>
        </p:spPr>
        <p:txBody>
          <a:bodyPr>
            <a:normAutofit lnSpcReduction="10000"/>
          </a:bodyPr>
          <a:lstStyle/>
          <a:p>
            <a:pPr marL="0" indent="0">
              <a:buNone/>
            </a:pPr>
            <a:r>
              <a:rPr lang="en-US" sz="2800" b="1" dirty="0" smtClean="0">
                <a:solidFill>
                  <a:srgbClr val="FFFF00"/>
                </a:solidFill>
              </a:rPr>
              <a:t>Evaluating Exit Criteria Tasks</a:t>
            </a:r>
          </a:p>
          <a:p>
            <a:pPr lvl="0"/>
            <a:r>
              <a:rPr lang="en-US" dirty="0" smtClean="0"/>
              <a:t>Check </a:t>
            </a:r>
            <a:r>
              <a:rPr lang="en-US" dirty="0"/>
              <a:t>test logs against the exit criteria specified in test planning.</a:t>
            </a:r>
          </a:p>
          <a:p>
            <a:r>
              <a:rPr lang="en-US" dirty="0" smtClean="0"/>
              <a:t>Assess </a:t>
            </a:r>
            <a:r>
              <a:rPr lang="en-US" dirty="0"/>
              <a:t>if more tests are needed or if the exit criteria specified should be changed.</a:t>
            </a:r>
          </a:p>
          <a:p>
            <a:r>
              <a:rPr lang="en-US" dirty="0" smtClean="0"/>
              <a:t>Write </a:t>
            </a:r>
            <a:r>
              <a:rPr lang="en-US" dirty="0"/>
              <a:t>a test summary report for stakeholders</a:t>
            </a:r>
            <a:r>
              <a:rPr lang="en-US" dirty="0" smtClean="0"/>
              <a:t>.</a:t>
            </a:r>
          </a:p>
          <a:p>
            <a:pPr marL="0" indent="0">
              <a:buNone/>
            </a:pPr>
            <a:r>
              <a:rPr lang="en-US" sz="2800" dirty="0">
                <a:solidFill>
                  <a:srgbClr val="FFFF00"/>
                </a:solidFill>
              </a:rPr>
              <a:t>Reporting</a:t>
            </a:r>
          </a:p>
          <a:p>
            <a:r>
              <a:rPr lang="en-US" dirty="0"/>
              <a:t>Write a Test Summary Report for Stakeholders – </a:t>
            </a:r>
            <a:r>
              <a:rPr lang="en-US" dirty="0">
                <a:solidFill>
                  <a:srgbClr val="FFFF00"/>
                </a:solidFill>
              </a:rPr>
              <a:t>It is not enough that the testers know the outcome of the test. </a:t>
            </a:r>
            <a:r>
              <a:rPr lang="en-US">
                <a:solidFill>
                  <a:srgbClr val="FFFF00"/>
                </a:solidFill>
              </a:rPr>
              <a:t>All the stakeholders need to know what testing has been done and the outcome of the testing, in order to make informed decisions about the software.</a:t>
            </a:r>
          </a:p>
          <a:p>
            <a:pPr marL="0" indent="0">
              <a:buNone/>
            </a:pPr>
            <a:endParaRPr lang="en-US" dirty="0" smtClean="0"/>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24</a:t>
            </a:fld>
            <a:endParaRPr lang="en-ZA" dirty="0"/>
          </a:p>
        </p:txBody>
      </p:sp>
    </p:spTree>
    <p:extLst>
      <p:ext uri="{BB962C8B-B14F-4D97-AF65-F5344CB8AC3E}">
        <p14:creationId xmlns:p14="http://schemas.microsoft.com/office/powerpoint/2010/main" val="416510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1000"/>
                                        <p:tgtEl>
                                          <p:spTgt spid="4">
                                            <p:txEl>
                                              <p:pRg st="2" end="2"/>
                                            </p:txEl>
                                          </p:spTgt>
                                        </p:tgtEl>
                                      </p:cBhvr>
                                    </p:animEffect>
                                    <p:anim calcmode="lin" valueType="num">
                                      <p:cBhvr>
                                        <p:cTn id="3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1000"/>
                                        <p:tgtEl>
                                          <p:spTgt spid="4">
                                            <p:txEl>
                                              <p:pRg st="4" end="4"/>
                                            </p:txEl>
                                          </p:spTgt>
                                        </p:tgtEl>
                                      </p:cBhvr>
                                    </p:animEffect>
                                    <p:anim calcmode="lin" valueType="num">
                                      <p:cBhvr>
                                        <p:cTn id="4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1000"/>
                                        <p:tgtEl>
                                          <p:spTgt spid="4">
                                            <p:txEl>
                                              <p:pRg st="5" end="5"/>
                                            </p:txEl>
                                          </p:spTgt>
                                        </p:tgtEl>
                                      </p:cBhvr>
                                    </p:animEffect>
                                    <p:anim calcmode="lin" valueType="num">
                                      <p:cBhvr>
                                        <p:cTn id="5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Fundamental  Test Activities</a:t>
            </a:r>
            <a:endParaRPr lang="en-US" dirty="0"/>
          </a:p>
        </p:txBody>
      </p:sp>
      <p:sp>
        <p:nvSpPr>
          <p:cNvPr id="8" name="Text Placeholder 7"/>
          <p:cNvSpPr>
            <a:spLocks noGrp="1"/>
          </p:cNvSpPr>
          <p:nvPr>
            <p:ph type="body" sz="quarter" idx="13"/>
          </p:nvPr>
        </p:nvSpPr>
        <p:spPr>
          <a:xfrm>
            <a:off x="-1700" y="1960061"/>
            <a:ext cx="5956300" cy="2744286"/>
          </a:xfrm>
          <a:solidFill>
            <a:schemeClr val="tx1">
              <a:alpha val="80000"/>
            </a:schemeClr>
          </a:solidFill>
        </p:spPr>
        <p:txBody>
          <a:bodyPr>
            <a:normAutofit/>
          </a:bodyPr>
          <a:lstStyle/>
          <a:p>
            <a:r>
              <a:rPr lang="en-US" sz="2800" b="1" dirty="0" smtClean="0">
                <a:solidFill>
                  <a:srgbClr val="002060"/>
                </a:solidFill>
              </a:rPr>
              <a:t>5. </a:t>
            </a:r>
            <a:r>
              <a:rPr lang="en-US" sz="2400" b="1" dirty="0" smtClean="0">
                <a:solidFill>
                  <a:schemeClr val="bg2">
                    <a:lumMod val="90000"/>
                    <a:lumOff val="10000"/>
                  </a:schemeClr>
                </a:solidFill>
              </a:rPr>
              <a:t>Test Closure</a:t>
            </a:r>
          </a:p>
          <a:p>
            <a:r>
              <a:rPr lang="en-US" sz="2000" b="1" dirty="0"/>
              <a:t>During test closure activities, we collect data from completed test activities to consolidate experience, including checking and filing </a:t>
            </a:r>
            <a:r>
              <a:rPr lang="en-US" sz="2000" b="1" dirty="0" err="1"/>
              <a:t>testware</a:t>
            </a:r>
            <a:r>
              <a:rPr lang="en-US" sz="2000" b="1" dirty="0"/>
              <a:t>, and analyzing facts and numbers</a:t>
            </a:r>
            <a:r>
              <a:rPr lang="en-US" sz="2400" b="1" dirty="0">
                <a:solidFill>
                  <a:schemeClr val="bg2">
                    <a:lumMod val="90000"/>
                    <a:lumOff val="10000"/>
                  </a:schemeClr>
                </a:solidFill>
              </a:rPr>
              <a:t>. </a:t>
            </a:r>
          </a:p>
        </p:txBody>
      </p:sp>
      <p:sp>
        <p:nvSpPr>
          <p:cNvPr id="4" name="Content Placeholder 3"/>
          <p:cNvSpPr>
            <a:spLocks noGrp="1"/>
          </p:cNvSpPr>
          <p:nvPr>
            <p:ph idx="4294967295"/>
          </p:nvPr>
        </p:nvSpPr>
        <p:spPr>
          <a:xfrm>
            <a:off x="5954600" y="391015"/>
            <a:ext cx="6030540" cy="5875314"/>
          </a:xfrm>
        </p:spPr>
        <p:txBody>
          <a:bodyPr>
            <a:normAutofit lnSpcReduction="10000"/>
          </a:bodyPr>
          <a:lstStyle/>
          <a:p>
            <a:pPr marL="0" indent="0">
              <a:buNone/>
            </a:pPr>
            <a:r>
              <a:rPr lang="en-US" sz="2800" b="1" dirty="0" smtClean="0">
                <a:solidFill>
                  <a:srgbClr val="FFFF00"/>
                </a:solidFill>
              </a:rPr>
              <a:t>Test Closure Tasks</a:t>
            </a:r>
          </a:p>
          <a:p>
            <a:pPr lvl="0"/>
            <a:r>
              <a:rPr lang="en-US" dirty="0"/>
              <a:t>Check which planned deliverables we actually delivered and ensure all incident reports have been resolved through defect repair or deferral</a:t>
            </a:r>
            <a:r>
              <a:rPr lang="en-US" dirty="0" smtClean="0"/>
              <a:t>.</a:t>
            </a:r>
            <a:endParaRPr lang="en-US" dirty="0"/>
          </a:p>
          <a:p>
            <a:r>
              <a:rPr lang="en-US" dirty="0"/>
              <a:t>Finalize and archive </a:t>
            </a:r>
            <a:r>
              <a:rPr lang="en-US" dirty="0" err="1"/>
              <a:t>testware</a:t>
            </a:r>
            <a:r>
              <a:rPr lang="en-US" dirty="0"/>
              <a:t>, such as scripts, the test environment and any other test infrastructure, for later reuse</a:t>
            </a:r>
            <a:r>
              <a:rPr lang="en-US" dirty="0" smtClean="0"/>
              <a:t>.</a:t>
            </a:r>
            <a:endParaRPr lang="en-US" dirty="0"/>
          </a:p>
          <a:p>
            <a:r>
              <a:rPr lang="en-US" dirty="0"/>
              <a:t>Hand over </a:t>
            </a:r>
            <a:r>
              <a:rPr lang="en-US" dirty="0" err="1"/>
              <a:t>testware</a:t>
            </a:r>
            <a:r>
              <a:rPr lang="en-US" dirty="0"/>
              <a:t> to the maintenance organization who will support the software and make any bug fixes or maintenance changes, for use in confirmation testing and regression testing</a:t>
            </a:r>
            <a:r>
              <a:rPr lang="en-US" dirty="0" smtClean="0"/>
              <a:t>.</a:t>
            </a:r>
          </a:p>
          <a:p>
            <a:r>
              <a:rPr lang="en-US"/>
              <a:t>Evaluate how the testing went and analyze lessons learned for future releases and projects</a:t>
            </a:r>
            <a:endParaRPr lang="en-US" dirty="0" smtClean="0"/>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25</a:t>
            </a:fld>
            <a:endParaRPr lang="en-ZA" dirty="0"/>
          </a:p>
        </p:txBody>
      </p:sp>
    </p:spTree>
    <p:extLst>
      <p:ext uri="{BB962C8B-B14F-4D97-AF65-F5344CB8AC3E}">
        <p14:creationId xmlns:p14="http://schemas.microsoft.com/office/powerpoint/2010/main" val="332270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1000"/>
                                        <p:tgtEl>
                                          <p:spTgt spid="4">
                                            <p:txEl>
                                              <p:pRg st="2" end="2"/>
                                            </p:txEl>
                                          </p:spTgt>
                                        </p:tgtEl>
                                      </p:cBhvr>
                                    </p:animEffect>
                                    <p:anim calcmode="lin" valueType="num">
                                      <p:cBhvr>
                                        <p:cTn id="3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1000"/>
                                        <p:tgtEl>
                                          <p:spTgt spid="4">
                                            <p:txEl>
                                              <p:pRg st="4" end="4"/>
                                            </p:txEl>
                                          </p:spTgt>
                                        </p:tgtEl>
                                      </p:cBhvr>
                                    </p:animEffect>
                                    <p:anim calcmode="lin" valueType="num">
                                      <p:cBhvr>
                                        <p:cTn id="4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 r="6"/>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255042" y="3034971"/>
            <a:ext cx="4936958" cy="1115924"/>
          </a:xfrm>
        </p:spPr>
        <p:txBody>
          <a:bodyPr/>
          <a:lstStyle/>
          <a:p>
            <a:r>
              <a:rPr lang="en-ZA" dirty="0" smtClean="0"/>
              <a:t>THE END</a:t>
            </a:r>
            <a:endParaRPr lang="en-ZA" dirty="0"/>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7255042" y="4150895"/>
            <a:ext cx="4936958" cy="1100565"/>
          </a:xfrm>
        </p:spPr>
        <p:txBody>
          <a:bodyPr/>
          <a:lstStyle/>
          <a:p>
            <a:r>
              <a:rPr lang="en-ZA" dirty="0" smtClean="0"/>
              <a:t>THANK YOU FOR YOUR PARTICIPATION.</a:t>
            </a:r>
            <a:endParaRPr lang="en-ZA"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ZA" smtClean="0"/>
              <a:pPr/>
              <a:t>26</a:t>
            </a:fld>
            <a:endParaRPr lang="en-ZA" dirty="0"/>
          </a:p>
        </p:txBody>
      </p:sp>
    </p:spTree>
    <p:extLst>
      <p:ext uri="{BB962C8B-B14F-4D97-AF65-F5344CB8AC3E}">
        <p14:creationId xmlns:p14="http://schemas.microsoft.com/office/powerpoint/2010/main" val="409167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4">
                                            <p:bg/>
                                          </p:spTgt>
                                        </p:tgtEl>
                                        <p:attrNameLst>
                                          <p:attrName>style.visibility</p:attrName>
                                        </p:attrNameLst>
                                      </p:cBhvr>
                                      <p:to>
                                        <p:strVal val="visible"/>
                                      </p:to>
                                    </p:set>
                                    <p:animEffect transition="in" filter="fade">
                                      <p:cBhvr>
                                        <p:cTn id="13" dur="1000"/>
                                        <p:tgtEl>
                                          <p:spTgt spid="14">
                                            <p:bg/>
                                          </p:spTgt>
                                        </p:tgtEl>
                                      </p:cBhvr>
                                    </p:animEffect>
                                    <p:anim calcmode="lin" valueType="num">
                                      <p:cBhvr>
                                        <p:cTn id="14" dur="1000" fill="hold"/>
                                        <p:tgtEl>
                                          <p:spTgt spid="14">
                                            <p:bg/>
                                          </p:spTgt>
                                        </p:tgtEl>
                                        <p:attrNameLst>
                                          <p:attrName>ppt_x</p:attrName>
                                        </p:attrNameLst>
                                      </p:cBhvr>
                                      <p:tavLst>
                                        <p:tav tm="0">
                                          <p:val>
                                            <p:strVal val="#ppt_x"/>
                                          </p:val>
                                        </p:tav>
                                        <p:tav tm="100000">
                                          <p:val>
                                            <p:strVal val="#ppt_x"/>
                                          </p:val>
                                        </p:tav>
                                      </p:tavLst>
                                    </p:anim>
                                    <p:anim calcmode="lin" valueType="num">
                                      <p:cBhvr>
                                        <p:cTn id="15" dur="1000" fill="hold"/>
                                        <p:tgtEl>
                                          <p:spTgt spid="14">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fade">
                                      <p:cBhvr>
                                        <p:cTn id="20" dur="1000"/>
                                        <p:tgtEl>
                                          <p:spTgt spid="14">
                                            <p:txEl>
                                              <p:pRg st="0" end="0"/>
                                            </p:txEl>
                                          </p:spTgt>
                                        </p:tgtEl>
                                      </p:cBhvr>
                                    </p:animEffect>
                                    <p:anim calcmode="lin" valueType="num">
                                      <p:cBhvr>
                                        <p:cTn id="21"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187" y="231082"/>
            <a:ext cx="9146383" cy="744599"/>
          </a:xfrm>
        </p:spPr>
        <p:txBody>
          <a:bodyPr/>
          <a:lstStyle/>
          <a:p>
            <a:r>
              <a:rPr lang="en-US" dirty="0" smtClean="0"/>
              <a:t>Software Testing Principles</a:t>
            </a:r>
            <a:endParaRPr lang="en-US" dirty="0"/>
          </a:p>
        </p:txBody>
      </p:sp>
      <p:sp>
        <p:nvSpPr>
          <p:cNvPr id="3" name="Text Placeholder 2"/>
          <p:cNvSpPr>
            <a:spLocks noGrp="1"/>
          </p:cNvSpPr>
          <p:nvPr>
            <p:ph type="body" sz="quarter" idx="32"/>
          </p:nvPr>
        </p:nvSpPr>
        <p:spPr>
          <a:xfrm>
            <a:off x="431800" y="1099713"/>
            <a:ext cx="11339513" cy="360000"/>
          </a:xfrm>
        </p:spPr>
        <p:txBody>
          <a:bodyPr>
            <a:normAutofit fontScale="92500" lnSpcReduction="10000"/>
          </a:bodyPr>
          <a:lstStyle/>
          <a:p>
            <a:r>
              <a:rPr lang="en-US" b="1" dirty="0">
                <a:solidFill>
                  <a:srgbClr val="FF0000"/>
                </a:solidFill>
              </a:rPr>
              <a:t>2.  Testing shows the presence of defects</a:t>
            </a:r>
          </a:p>
        </p:txBody>
      </p:sp>
      <p:sp>
        <p:nvSpPr>
          <p:cNvPr id="4" name="Content Placeholder 3"/>
          <p:cNvSpPr>
            <a:spLocks noGrp="1"/>
          </p:cNvSpPr>
          <p:nvPr>
            <p:ph idx="1"/>
          </p:nvPr>
        </p:nvSpPr>
        <p:spPr>
          <a:xfrm>
            <a:off x="431800" y="1707777"/>
            <a:ext cx="9136770" cy="3339354"/>
          </a:xfrm>
        </p:spPr>
        <p:txBody>
          <a:bodyPr/>
          <a:lstStyle/>
          <a:p>
            <a:pPr marL="0" indent="0" algn="just">
              <a:buNone/>
            </a:pPr>
            <a:r>
              <a:rPr lang="en-US" dirty="0"/>
              <a:t>Testing can show that defects are present, but cannot prove that there are no defects. Testing reduces the probability of undiscovered defects remaining in the software but even if no defects are found, it is not a proof of correctness. In other words, one can never assume that there are no defects or the application is 100 percent bug free even if thorough testing is done.</a:t>
            </a:r>
          </a:p>
        </p:txBody>
      </p:sp>
      <p:sp>
        <p:nvSpPr>
          <p:cNvPr id="5" name="Footer Placeholder 4"/>
          <p:cNvSpPr>
            <a:spLocks noGrp="1"/>
          </p:cNvSpPr>
          <p:nvPr>
            <p:ph type="ftr" sz="quarter" idx="12"/>
          </p:nvPr>
        </p:nvSpPr>
        <p:spPr>
          <a:xfrm>
            <a:off x="0" y="6376737"/>
            <a:ext cx="6554906" cy="276228"/>
          </a:xfrm>
        </p:spPr>
        <p:txBody>
          <a:bodyPr/>
          <a:lstStyle/>
          <a:p>
            <a:r>
              <a:rPr lang="en-ZA" dirty="0" smtClean="0"/>
              <a:t>2018 NIMC QA LAB</a:t>
            </a:r>
            <a:endParaRPr lang="en-ZA" dirty="0"/>
          </a:p>
        </p:txBody>
      </p:sp>
      <p:sp>
        <p:nvSpPr>
          <p:cNvPr id="6" name="Slide Number Placeholder 5"/>
          <p:cNvSpPr>
            <a:spLocks noGrp="1"/>
          </p:cNvSpPr>
          <p:nvPr>
            <p:ph type="sldNum" sz="quarter" idx="33"/>
          </p:nvPr>
        </p:nvSpPr>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76956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187" y="231082"/>
            <a:ext cx="9146383" cy="744599"/>
          </a:xfrm>
        </p:spPr>
        <p:txBody>
          <a:bodyPr/>
          <a:lstStyle/>
          <a:p>
            <a:r>
              <a:rPr lang="en-US" dirty="0" smtClean="0"/>
              <a:t>Software Testing Principles</a:t>
            </a:r>
            <a:endParaRPr lang="en-US" dirty="0"/>
          </a:p>
        </p:txBody>
      </p:sp>
      <p:sp>
        <p:nvSpPr>
          <p:cNvPr id="3" name="Text Placeholder 2"/>
          <p:cNvSpPr>
            <a:spLocks noGrp="1"/>
          </p:cNvSpPr>
          <p:nvPr>
            <p:ph type="body" sz="quarter" idx="32"/>
          </p:nvPr>
        </p:nvSpPr>
        <p:spPr>
          <a:xfrm>
            <a:off x="431800" y="1099713"/>
            <a:ext cx="11339513" cy="360000"/>
          </a:xfrm>
        </p:spPr>
        <p:txBody>
          <a:bodyPr>
            <a:normAutofit fontScale="92500" lnSpcReduction="10000"/>
          </a:bodyPr>
          <a:lstStyle/>
          <a:p>
            <a:r>
              <a:rPr lang="en-US" b="1" dirty="0" smtClean="0">
                <a:solidFill>
                  <a:srgbClr val="FF0000"/>
                </a:solidFill>
              </a:rPr>
              <a:t>3</a:t>
            </a:r>
            <a:r>
              <a:rPr lang="en-US" b="1" dirty="0">
                <a:solidFill>
                  <a:srgbClr val="FF0000"/>
                </a:solidFill>
              </a:rPr>
              <a:t>. Early testing</a:t>
            </a:r>
          </a:p>
        </p:txBody>
      </p:sp>
      <p:sp>
        <p:nvSpPr>
          <p:cNvPr id="4" name="Content Placeholder 3"/>
          <p:cNvSpPr>
            <a:spLocks noGrp="1"/>
          </p:cNvSpPr>
          <p:nvPr>
            <p:ph idx="1"/>
          </p:nvPr>
        </p:nvSpPr>
        <p:spPr>
          <a:xfrm>
            <a:off x="431800" y="1707777"/>
            <a:ext cx="9136770" cy="3339354"/>
          </a:xfrm>
        </p:spPr>
        <p:txBody>
          <a:bodyPr/>
          <a:lstStyle/>
          <a:p>
            <a:pPr marL="0" indent="0" algn="just">
              <a:buNone/>
            </a:pPr>
            <a:r>
              <a:rPr lang="en-US" dirty="0"/>
              <a:t>To find defects early, testing activities shall be started as early as possible in the software or system development life cycle, and shall be focused on defined objectives. If the testing team is involved right from the beginning of the requirement gathering and analysis phase they have better understanding and insight into the product and moreover the cost of quality will be much less if the defects are found as early as possible rather than later in the development life cycle.</a:t>
            </a:r>
          </a:p>
        </p:txBody>
      </p:sp>
      <p:sp>
        <p:nvSpPr>
          <p:cNvPr id="5" name="Footer Placeholder 4"/>
          <p:cNvSpPr>
            <a:spLocks noGrp="1"/>
          </p:cNvSpPr>
          <p:nvPr>
            <p:ph type="ftr" sz="quarter" idx="12"/>
          </p:nvPr>
        </p:nvSpPr>
        <p:spPr>
          <a:xfrm>
            <a:off x="0" y="6388768"/>
            <a:ext cx="6554906" cy="276228"/>
          </a:xfrm>
        </p:spPr>
        <p:txBody>
          <a:bodyPr/>
          <a:lstStyle/>
          <a:p>
            <a:r>
              <a:rPr lang="en-ZA" dirty="0"/>
              <a:t>2018 NIMC QA LAB</a:t>
            </a:r>
          </a:p>
        </p:txBody>
      </p:sp>
      <p:sp>
        <p:nvSpPr>
          <p:cNvPr id="6" name="Slide Number Placeholder 5"/>
          <p:cNvSpPr>
            <a:spLocks noGrp="1"/>
          </p:cNvSpPr>
          <p:nvPr>
            <p:ph type="sldNum" sz="quarter" idx="33"/>
          </p:nvPr>
        </p:nvSpPr>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415460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187" y="231082"/>
            <a:ext cx="9146383" cy="744599"/>
          </a:xfrm>
        </p:spPr>
        <p:txBody>
          <a:bodyPr/>
          <a:lstStyle/>
          <a:p>
            <a:r>
              <a:rPr lang="en-US" dirty="0" smtClean="0"/>
              <a:t>Software Testing Principles</a:t>
            </a:r>
            <a:endParaRPr lang="en-US" dirty="0"/>
          </a:p>
        </p:txBody>
      </p:sp>
      <p:sp>
        <p:nvSpPr>
          <p:cNvPr id="3" name="Text Placeholder 2"/>
          <p:cNvSpPr>
            <a:spLocks noGrp="1"/>
          </p:cNvSpPr>
          <p:nvPr>
            <p:ph type="body" sz="quarter" idx="32"/>
          </p:nvPr>
        </p:nvSpPr>
        <p:spPr>
          <a:xfrm>
            <a:off x="431800" y="1099713"/>
            <a:ext cx="11339513" cy="360000"/>
          </a:xfrm>
        </p:spPr>
        <p:txBody>
          <a:bodyPr>
            <a:normAutofit fontScale="92500" lnSpcReduction="10000"/>
          </a:bodyPr>
          <a:lstStyle/>
          <a:p>
            <a:r>
              <a:rPr lang="en-US" b="1" dirty="0" smtClean="0">
                <a:solidFill>
                  <a:srgbClr val="FF0000"/>
                </a:solidFill>
              </a:rPr>
              <a:t>4. </a:t>
            </a:r>
            <a:r>
              <a:rPr lang="en-US" b="1" dirty="0">
                <a:solidFill>
                  <a:srgbClr val="FF0000"/>
                </a:solidFill>
              </a:rPr>
              <a:t>Defect clustering</a:t>
            </a:r>
          </a:p>
        </p:txBody>
      </p:sp>
      <p:sp>
        <p:nvSpPr>
          <p:cNvPr id="4" name="Content Placeholder 3"/>
          <p:cNvSpPr>
            <a:spLocks noGrp="1"/>
          </p:cNvSpPr>
          <p:nvPr>
            <p:ph idx="1"/>
          </p:nvPr>
        </p:nvSpPr>
        <p:spPr>
          <a:xfrm>
            <a:off x="431800" y="1707777"/>
            <a:ext cx="9136770" cy="3339354"/>
          </a:xfrm>
        </p:spPr>
        <p:txBody>
          <a:bodyPr/>
          <a:lstStyle/>
          <a:p>
            <a:pPr marL="0" indent="0" algn="just">
              <a:buNone/>
            </a:pPr>
            <a:r>
              <a:rPr lang="en-US" dirty="0"/>
              <a:t>Testing effort shall be focused proportionally to the expected and later observed defect density of modules. A small number of modules usually contains most of the defects discovered during pre-release testing, or is responsible for most of the operational failures. The Pareto principle of 80:20 works here, that is 80 percent of defects are due to 20 percent of code! This information could prove to be very helpful while testing, if we find one defect in a particular module/area there is pretty high chance of getting many more there itself.</a:t>
            </a:r>
          </a:p>
        </p:txBody>
      </p:sp>
      <p:sp>
        <p:nvSpPr>
          <p:cNvPr id="5" name="Footer Placeholder 4"/>
          <p:cNvSpPr>
            <a:spLocks noGrp="1"/>
          </p:cNvSpPr>
          <p:nvPr>
            <p:ph type="ftr" sz="quarter" idx="12"/>
          </p:nvPr>
        </p:nvSpPr>
        <p:spPr>
          <a:xfrm>
            <a:off x="0" y="6400800"/>
            <a:ext cx="6554906" cy="276228"/>
          </a:xfrm>
        </p:spPr>
        <p:txBody>
          <a:bodyPr/>
          <a:lstStyle/>
          <a:p>
            <a:r>
              <a:rPr lang="en-ZA" dirty="0"/>
              <a:t>2018 NIMC QA LAB</a:t>
            </a:r>
          </a:p>
        </p:txBody>
      </p:sp>
      <p:sp>
        <p:nvSpPr>
          <p:cNvPr id="6" name="Slide Number Placeholder 5"/>
          <p:cNvSpPr>
            <a:spLocks noGrp="1"/>
          </p:cNvSpPr>
          <p:nvPr>
            <p:ph type="sldNum" sz="quarter" idx="33"/>
          </p:nvPr>
        </p:nvSpPr>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19604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187" y="231082"/>
            <a:ext cx="9146383" cy="744599"/>
          </a:xfrm>
        </p:spPr>
        <p:txBody>
          <a:bodyPr/>
          <a:lstStyle/>
          <a:p>
            <a:r>
              <a:rPr lang="en-US" dirty="0" smtClean="0"/>
              <a:t>Software Testing Principles</a:t>
            </a:r>
            <a:endParaRPr lang="en-US" dirty="0"/>
          </a:p>
        </p:txBody>
      </p:sp>
      <p:sp>
        <p:nvSpPr>
          <p:cNvPr id="3" name="Text Placeholder 2"/>
          <p:cNvSpPr>
            <a:spLocks noGrp="1"/>
          </p:cNvSpPr>
          <p:nvPr>
            <p:ph type="body" sz="quarter" idx="32"/>
          </p:nvPr>
        </p:nvSpPr>
        <p:spPr>
          <a:xfrm>
            <a:off x="431800" y="1099713"/>
            <a:ext cx="11339513" cy="360000"/>
          </a:xfrm>
        </p:spPr>
        <p:txBody>
          <a:bodyPr>
            <a:normAutofit fontScale="92500" lnSpcReduction="10000"/>
          </a:bodyPr>
          <a:lstStyle/>
          <a:p>
            <a:r>
              <a:rPr lang="en-US" b="1" dirty="0" smtClean="0">
                <a:solidFill>
                  <a:srgbClr val="FF0000"/>
                </a:solidFill>
              </a:rPr>
              <a:t>5. </a:t>
            </a:r>
            <a:r>
              <a:rPr lang="en-US" b="1" dirty="0">
                <a:solidFill>
                  <a:srgbClr val="FF0000"/>
                </a:solidFill>
              </a:rPr>
              <a:t>Pesticide paradox</a:t>
            </a:r>
          </a:p>
        </p:txBody>
      </p:sp>
      <p:sp>
        <p:nvSpPr>
          <p:cNvPr id="4" name="Content Placeholder 3"/>
          <p:cNvSpPr>
            <a:spLocks noGrp="1"/>
          </p:cNvSpPr>
          <p:nvPr>
            <p:ph idx="1"/>
          </p:nvPr>
        </p:nvSpPr>
        <p:spPr>
          <a:xfrm>
            <a:off x="431800" y="1707777"/>
            <a:ext cx="9136770" cy="3339354"/>
          </a:xfrm>
        </p:spPr>
        <p:txBody>
          <a:bodyPr/>
          <a:lstStyle/>
          <a:p>
            <a:pPr marL="0" indent="0" algn="just">
              <a:buNone/>
            </a:pPr>
            <a:r>
              <a:rPr lang="en-US" dirty="0"/>
              <a:t>If the same kinds of tests are repeated again and again, eventually the same set of test cases will no longer be able to find any new bugs. To overcome this “Pesticide Paradox”, test cases need to be regularly reviewed and revised, and the new and different tests need to be written to exercise different parts of the software or system to find potentially more defects.</a:t>
            </a:r>
          </a:p>
        </p:txBody>
      </p:sp>
      <p:sp>
        <p:nvSpPr>
          <p:cNvPr id="5" name="Footer Placeholder 4"/>
          <p:cNvSpPr>
            <a:spLocks noGrp="1"/>
          </p:cNvSpPr>
          <p:nvPr>
            <p:ph type="ftr" sz="quarter" idx="12"/>
          </p:nvPr>
        </p:nvSpPr>
        <p:spPr>
          <a:xfrm>
            <a:off x="6823" y="6400800"/>
            <a:ext cx="6554906" cy="276228"/>
          </a:xfrm>
        </p:spPr>
        <p:txBody>
          <a:bodyPr/>
          <a:lstStyle/>
          <a:p>
            <a:r>
              <a:rPr lang="en-ZA" dirty="0"/>
              <a:t>2018 NIMC QA LAB</a:t>
            </a:r>
          </a:p>
        </p:txBody>
      </p:sp>
      <p:sp>
        <p:nvSpPr>
          <p:cNvPr id="6" name="Slide Number Placeholder 5"/>
          <p:cNvSpPr>
            <a:spLocks noGrp="1"/>
          </p:cNvSpPr>
          <p:nvPr>
            <p:ph type="sldNum" sz="quarter" idx="33"/>
          </p:nvPr>
        </p:nvSpPr>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349624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187" y="231082"/>
            <a:ext cx="9146383" cy="744599"/>
          </a:xfrm>
        </p:spPr>
        <p:txBody>
          <a:bodyPr/>
          <a:lstStyle/>
          <a:p>
            <a:r>
              <a:rPr lang="en-US" dirty="0" smtClean="0"/>
              <a:t>Software Testing Principles</a:t>
            </a:r>
            <a:endParaRPr lang="en-US" dirty="0"/>
          </a:p>
        </p:txBody>
      </p:sp>
      <p:sp>
        <p:nvSpPr>
          <p:cNvPr id="3" name="Text Placeholder 2"/>
          <p:cNvSpPr>
            <a:spLocks noGrp="1"/>
          </p:cNvSpPr>
          <p:nvPr>
            <p:ph type="body" sz="quarter" idx="32"/>
          </p:nvPr>
        </p:nvSpPr>
        <p:spPr>
          <a:xfrm>
            <a:off x="431800" y="1099713"/>
            <a:ext cx="11339513" cy="360000"/>
          </a:xfrm>
        </p:spPr>
        <p:txBody>
          <a:bodyPr>
            <a:normAutofit fontScale="92500" lnSpcReduction="10000"/>
          </a:bodyPr>
          <a:lstStyle/>
          <a:p>
            <a:r>
              <a:rPr lang="en-US" b="1" dirty="0" smtClean="0">
                <a:solidFill>
                  <a:srgbClr val="FF0000"/>
                </a:solidFill>
              </a:rPr>
              <a:t>6. </a:t>
            </a:r>
            <a:r>
              <a:rPr lang="en-US" b="1" dirty="0">
                <a:solidFill>
                  <a:srgbClr val="FF0000"/>
                </a:solidFill>
              </a:rPr>
              <a:t>Testing is context dependent</a:t>
            </a:r>
          </a:p>
        </p:txBody>
      </p:sp>
      <p:sp>
        <p:nvSpPr>
          <p:cNvPr id="4" name="Content Placeholder 3"/>
          <p:cNvSpPr>
            <a:spLocks noGrp="1"/>
          </p:cNvSpPr>
          <p:nvPr>
            <p:ph idx="1"/>
          </p:nvPr>
        </p:nvSpPr>
        <p:spPr>
          <a:xfrm>
            <a:off x="431800" y="1707777"/>
            <a:ext cx="9136770" cy="3339354"/>
          </a:xfrm>
        </p:spPr>
        <p:txBody>
          <a:bodyPr/>
          <a:lstStyle/>
          <a:p>
            <a:pPr marL="0" indent="0" algn="just">
              <a:buNone/>
            </a:pPr>
            <a:r>
              <a:rPr lang="en-US" dirty="0"/>
              <a:t>Testing is done differently in different contexts. For example, safety – critical software is tested differently from an e-commerce site. Very true, testing effort should be based on what is to be tested. Testing focus will depend on what is more important for that type of application.</a:t>
            </a:r>
          </a:p>
        </p:txBody>
      </p:sp>
      <p:sp>
        <p:nvSpPr>
          <p:cNvPr id="5" name="Footer Placeholder 4"/>
          <p:cNvSpPr>
            <a:spLocks noGrp="1"/>
          </p:cNvSpPr>
          <p:nvPr>
            <p:ph type="ftr" sz="quarter" idx="12"/>
          </p:nvPr>
        </p:nvSpPr>
        <p:spPr>
          <a:xfrm>
            <a:off x="-5194" y="6400800"/>
            <a:ext cx="6554906" cy="276228"/>
          </a:xfrm>
        </p:spPr>
        <p:txBody>
          <a:bodyPr/>
          <a:lstStyle/>
          <a:p>
            <a:r>
              <a:rPr lang="en-ZA" dirty="0"/>
              <a:t>2018 NIMC QA LAB</a:t>
            </a:r>
          </a:p>
        </p:txBody>
      </p:sp>
      <p:sp>
        <p:nvSpPr>
          <p:cNvPr id="6" name="Slide Number Placeholder 5"/>
          <p:cNvSpPr>
            <a:spLocks noGrp="1"/>
          </p:cNvSpPr>
          <p:nvPr>
            <p:ph type="sldNum" sz="quarter" idx="33"/>
          </p:nvPr>
        </p:nvSpPr>
        <p:spPr/>
        <p:txBody>
          <a:bodyPr/>
          <a:lstStyle/>
          <a:p>
            <a:fld id="{19B51A1E-902D-48AF-9020-955120F399B6}" type="slidenum">
              <a:rPr lang="en-ZA" smtClean="0"/>
              <a:pPr/>
              <a:t>7</a:t>
            </a:fld>
            <a:endParaRPr lang="en-ZA" dirty="0"/>
          </a:p>
        </p:txBody>
      </p:sp>
    </p:spTree>
    <p:extLst>
      <p:ext uri="{BB962C8B-B14F-4D97-AF65-F5344CB8AC3E}">
        <p14:creationId xmlns:p14="http://schemas.microsoft.com/office/powerpoint/2010/main" val="373356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187" y="231082"/>
            <a:ext cx="9146383" cy="744599"/>
          </a:xfrm>
        </p:spPr>
        <p:txBody>
          <a:bodyPr/>
          <a:lstStyle/>
          <a:p>
            <a:r>
              <a:rPr lang="en-US" dirty="0" smtClean="0"/>
              <a:t>Software Testing Principles</a:t>
            </a:r>
            <a:endParaRPr lang="en-US" dirty="0"/>
          </a:p>
        </p:txBody>
      </p:sp>
      <p:sp>
        <p:nvSpPr>
          <p:cNvPr id="3" name="Text Placeholder 2"/>
          <p:cNvSpPr>
            <a:spLocks noGrp="1"/>
          </p:cNvSpPr>
          <p:nvPr>
            <p:ph type="body" sz="quarter" idx="32"/>
          </p:nvPr>
        </p:nvSpPr>
        <p:spPr>
          <a:xfrm>
            <a:off x="431800" y="1099713"/>
            <a:ext cx="11339513" cy="360000"/>
          </a:xfrm>
        </p:spPr>
        <p:txBody>
          <a:bodyPr>
            <a:normAutofit fontScale="92500" lnSpcReduction="10000"/>
          </a:bodyPr>
          <a:lstStyle/>
          <a:p>
            <a:r>
              <a:rPr lang="en-US" b="1" dirty="0" smtClean="0">
                <a:solidFill>
                  <a:srgbClr val="FF0000"/>
                </a:solidFill>
              </a:rPr>
              <a:t>7. The Fallacy of “Absence of Errors”</a:t>
            </a:r>
            <a:endParaRPr lang="en-US" b="1" dirty="0">
              <a:solidFill>
                <a:srgbClr val="FF0000"/>
              </a:solidFill>
            </a:endParaRPr>
          </a:p>
        </p:txBody>
      </p:sp>
      <p:sp>
        <p:nvSpPr>
          <p:cNvPr id="4" name="Content Placeholder 3"/>
          <p:cNvSpPr>
            <a:spLocks noGrp="1"/>
          </p:cNvSpPr>
          <p:nvPr>
            <p:ph idx="1"/>
          </p:nvPr>
        </p:nvSpPr>
        <p:spPr>
          <a:xfrm>
            <a:off x="431800" y="1707777"/>
            <a:ext cx="9136770" cy="3339354"/>
          </a:xfrm>
        </p:spPr>
        <p:txBody>
          <a:bodyPr/>
          <a:lstStyle/>
          <a:p>
            <a:pPr marL="0" indent="0" algn="just">
              <a:buNone/>
            </a:pPr>
            <a:r>
              <a:rPr lang="en-US" dirty="0"/>
              <a:t>If the system built is unusable and does not fulfil the user’s needs and expectations then finding and fixing defects does not help. As said, if the product does not meet user’s requirements – explicitly mentioned and implicitly implied, that is if it is not fit for use, there is no point in testing, finding defects and fixing it.</a:t>
            </a:r>
          </a:p>
        </p:txBody>
      </p:sp>
      <p:sp>
        <p:nvSpPr>
          <p:cNvPr id="5" name="Footer Placeholder 4"/>
          <p:cNvSpPr>
            <a:spLocks noGrp="1"/>
          </p:cNvSpPr>
          <p:nvPr>
            <p:ph type="ftr" sz="quarter" idx="12"/>
          </p:nvPr>
        </p:nvSpPr>
        <p:spPr>
          <a:xfrm>
            <a:off x="0" y="6400800"/>
            <a:ext cx="6554906" cy="276228"/>
          </a:xfrm>
        </p:spPr>
        <p:txBody>
          <a:bodyPr/>
          <a:lstStyle/>
          <a:p>
            <a:r>
              <a:rPr lang="en-ZA" dirty="0"/>
              <a:t>2018 NIMC QA LAB</a:t>
            </a:r>
          </a:p>
        </p:txBody>
      </p:sp>
      <p:sp>
        <p:nvSpPr>
          <p:cNvPr id="6" name="Slide Number Placeholder 5"/>
          <p:cNvSpPr>
            <a:spLocks noGrp="1"/>
          </p:cNvSpPr>
          <p:nvPr>
            <p:ph type="sldNum" sz="quarter" idx="33"/>
          </p:nvPr>
        </p:nvSpPr>
        <p:spPr/>
        <p:txBody>
          <a:bodyPr/>
          <a:lstStyle/>
          <a:p>
            <a:fld id="{19B51A1E-902D-48AF-9020-955120F399B6}" type="slidenum">
              <a:rPr lang="en-ZA" smtClean="0"/>
              <a:pPr/>
              <a:t>8</a:t>
            </a:fld>
            <a:endParaRPr lang="en-ZA" dirty="0"/>
          </a:p>
        </p:txBody>
      </p:sp>
    </p:spTree>
    <p:extLst>
      <p:ext uri="{BB962C8B-B14F-4D97-AF65-F5344CB8AC3E}">
        <p14:creationId xmlns:p14="http://schemas.microsoft.com/office/powerpoint/2010/main" val="316503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1" r="6821"/>
          <a:stretch>
            <a:fillRect/>
          </a:stretch>
        </p:blipFill>
        <p:spPr/>
      </p:pic>
      <p:sp>
        <p:nvSpPr>
          <p:cNvPr id="2" name="Title 1"/>
          <p:cNvSpPr>
            <a:spLocks noGrp="1"/>
          </p:cNvSpPr>
          <p:nvPr>
            <p:ph type="title"/>
          </p:nvPr>
        </p:nvSpPr>
        <p:spPr>
          <a:xfrm>
            <a:off x="-1700" y="0"/>
            <a:ext cx="5958000" cy="1958400"/>
          </a:xfrm>
        </p:spPr>
        <p:txBody>
          <a:bodyPr>
            <a:normAutofit fontScale="90000"/>
          </a:bodyPr>
          <a:lstStyle/>
          <a:p>
            <a:r>
              <a:rPr lang="en-US" dirty="0" smtClean="0"/>
              <a:t>Myths about Software Testing</a:t>
            </a:r>
            <a:endParaRPr lang="en-US" dirty="0"/>
          </a:p>
        </p:txBody>
      </p:sp>
      <p:sp>
        <p:nvSpPr>
          <p:cNvPr id="8" name="Text Placeholder 7"/>
          <p:cNvSpPr>
            <a:spLocks noGrp="1"/>
          </p:cNvSpPr>
          <p:nvPr>
            <p:ph type="body" sz="quarter" idx="13"/>
          </p:nvPr>
        </p:nvSpPr>
        <p:spPr>
          <a:xfrm>
            <a:off x="-1700" y="1960061"/>
            <a:ext cx="5956300" cy="1074519"/>
          </a:xfrm>
        </p:spPr>
        <p:txBody>
          <a:bodyPr>
            <a:normAutofit/>
          </a:bodyPr>
          <a:lstStyle/>
          <a:p>
            <a:r>
              <a:rPr lang="en-US" sz="2800" b="1" dirty="0" smtClean="0">
                <a:solidFill>
                  <a:srgbClr val="002060"/>
                </a:solidFill>
              </a:rPr>
              <a:t>1. </a:t>
            </a:r>
            <a:r>
              <a:rPr lang="en-US" sz="2800" b="1" dirty="0" smtClean="0">
                <a:solidFill>
                  <a:schemeClr val="bg2">
                    <a:lumMod val="90000"/>
                    <a:lumOff val="10000"/>
                  </a:schemeClr>
                </a:solidFill>
              </a:rPr>
              <a:t>Software </a:t>
            </a:r>
            <a:r>
              <a:rPr lang="en-US" sz="2800" b="1" dirty="0">
                <a:solidFill>
                  <a:schemeClr val="bg2">
                    <a:lumMod val="90000"/>
                    <a:lumOff val="10000"/>
                  </a:schemeClr>
                </a:solidFill>
              </a:rPr>
              <a:t>testing is unnecessary</a:t>
            </a:r>
          </a:p>
        </p:txBody>
      </p:sp>
      <p:sp>
        <p:nvSpPr>
          <p:cNvPr id="4" name="Content Placeholder 3"/>
          <p:cNvSpPr>
            <a:spLocks noGrp="1"/>
          </p:cNvSpPr>
          <p:nvPr>
            <p:ph idx="4294967295"/>
          </p:nvPr>
        </p:nvSpPr>
        <p:spPr>
          <a:xfrm>
            <a:off x="5954600" y="979200"/>
            <a:ext cx="6030540" cy="4808761"/>
          </a:xfrm>
        </p:spPr>
        <p:txBody>
          <a:bodyPr>
            <a:normAutofit fontScale="92500" lnSpcReduction="10000"/>
          </a:bodyPr>
          <a:lstStyle/>
          <a:p>
            <a:pPr marL="0" indent="0" algn="ctr">
              <a:buNone/>
            </a:pPr>
            <a:r>
              <a:rPr lang="en-US" b="1" dirty="0" smtClean="0"/>
              <a:t>REALITY</a:t>
            </a:r>
          </a:p>
          <a:p>
            <a:pPr marL="0" indent="0" algn="just">
              <a:buNone/>
            </a:pPr>
            <a:r>
              <a:rPr lang="en-US" b="1" dirty="0" smtClean="0">
                <a:solidFill>
                  <a:srgbClr val="FFFF00"/>
                </a:solidFill>
              </a:rPr>
              <a:t>We </a:t>
            </a:r>
            <a:r>
              <a:rPr lang="en-US" b="1" dirty="0">
                <a:solidFill>
                  <a:srgbClr val="FFFF00"/>
                </a:solidFill>
              </a:rPr>
              <a:t>test because testing identifies faults. </a:t>
            </a:r>
            <a:r>
              <a:rPr lang="en-US" dirty="0"/>
              <a:t>Removing these faults increases the software quality by increasing the software’s potential reliability. </a:t>
            </a:r>
          </a:p>
          <a:p>
            <a:pPr marL="0" indent="0" algn="just">
              <a:buNone/>
            </a:pPr>
            <a:r>
              <a:rPr lang="en-US" dirty="0"/>
              <a:t>Testing is the measurement of software quality, therefore we measure how closely we have achieved quality by testing factors such as correctness, reliability, usability, maintainability, reusability, testability, security etc.</a:t>
            </a:r>
          </a:p>
          <a:p>
            <a:pPr marL="0" indent="0" algn="just">
              <a:buNone/>
            </a:pPr>
            <a:r>
              <a:rPr lang="en-US" dirty="0"/>
              <a:t>In conclusion, if you don’t test, you risk sending software out there that is non compliant, non functional and not operational. In short, bad software.</a:t>
            </a:r>
          </a:p>
          <a:p>
            <a:pPr marL="0" indent="0" algn="just">
              <a:buNone/>
            </a:pPr>
            <a:endParaRPr lang="en-US" sz="2400" dirty="0"/>
          </a:p>
        </p:txBody>
      </p:sp>
      <p:sp>
        <p:nvSpPr>
          <p:cNvPr id="5" name="Footer Placeholder 4"/>
          <p:cNvSpPr>
            <a:spLocks noGrp="1"/>
          </p:cNvSpPr>
          <p:nvPr>
            <p:ph type="ftr" sz="quarter" idx="4294967295"/>
          </p:nvPr>
        </p:nvSpPr>
        <p:spPr>
          <a:xfrm>
            <a:off x="0" y="6400800"/>
            <a:ext cx="6554788" cy="276225"/>
          </a:xfrm>
        </p:spPr>
        <p:txBody>
          <a:bodyPr/>
          <a:lstStyle/>
          <a:p>
            <a:r>
              <a:rPr lang="en-ZA" dirty="0"/>
              <a:t>2018 NIMC QA LAB</a:t>
            </a:r>
          </a:p>
        </p:txBody>
      </p:sp>
      <p:sp>
        <p:nvSpPr>
          <p:cNvPr id="6" name="Slide Number Placeholder 5"/>
          <p:cNvSpPr>
            <a:spLocks noGrp="1"/>
          </p:cNvSpPr>
          <p:nvPr>
            <p:ph type="sldNum" sz="quarter" idx="4294967295"/>
          </p:nvPr>
        </p:nvSpPr>
        <p:spPr>
          <a:xfrm>
            <a:off x="11353800" y="6400800"/>
            <a:ext cx="838200" cy="2762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191557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1000"/>
                                        <p:tgtEl>
                                          <p:spTgt spid="4">
                                            <p:txEl>
                                              <p:pRg st="0" end="0"/>
                                            </p:txEl>
                                          </p:spTgt>
                                        </p:tgtEl>
                                      </p:cBhvr>
                                    </p:animEffect>
                                    <p:anim calcmode="lin" valueType="num">
                                      <p:cBhvr>
                                        <p:cTn id="1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1000"/>
                                        <p:tgtEl>
                                          <p:spTgt spid="4">
                                            <p:txEl>
                                              <p:pRg st="1" end="1"/>
                                            </p:txEl>
                                          </p:spTgt>
                                        </p:tgtEl>
                                      </p:cBhvr>
                                    </p:animEffect>
                                    <p:anim calcmode="lin" valueType="num">
                                      <p:cBhvr>
                                        <p:cTn id="2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1000"/>
                                        <p:tgtEl>
                                          <p:spTgt spid="4">
                                            <p:txEl>
                                              <p:pRg st="2" end="2"/>
                                            </p:txEl>
                                          </p:spTgt>
                                        </p:tgtEl>
                                      </p:cBhvr>
                                    </p:animEffect>
                                    <p:anim calcmode="lin" valueType="num">
                                      <p:cBhvr>
                                        <p:cTn id="3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fade">
                                      <p:cBhvr>
                                        <p:cTn id="39" dur="1000"/>
                                        <p:tgtEl>
                                          <p:spTgt spid="4">
                                            <p:txEl>
                                              <p:pRg st="3" end="3"/>
                                            </p:txEl>
                                          </p:spTgt>
                                        </p:tgtEl>
                                      </p:cBhvr>
                                    </p:animEffect>
                                    <p:anim calcmode="lin" valueType="num">
                                      <p:cBhvr>
                                        <p:cTn id="4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Lst>
  </p:timing>
</p:sld>
</file>

<file path=ppt/theme/theme1.xml><?xml version="1.0" encoding="utf-8"?>
<a:theme xmlns:a="http://schemas.openxmlformats.org/drawingml/2006/main" name="Theme5">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5" id="{E7369891-9151-4DED-930C-F0402BF3D527}" vid="{64D2CD46-8E26-42C4-83AF-CEE27F8F39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fb0879af-3eba-417a-a55a-ffe6dcd6ca77"/>
    <ds:schemaRef ds:uri="6dc4bcd6-49db-4c07-9060-8acfc67cef9f"/>
    <ds:schemaRef ds:uri="http://schemas.microsoft.com/office/infopath/2007/PartnerControls"/>
    <ds:schemaRef ds:uri="http://schemas.microsoft.com/office/2006/documentManagement/types"/>
    <ds:schemaRef ds:uri="http://schemas.microsoft.com/office/2006/metadata/properties"/>
    <ds:schemaRef ds:uri="http://purl.org/dc/dcmitype/"/>
    <ds:schemaRef ds:uri="http://www.w3.org/XML/1998/namespace"/>
    <ds:schemaRef ds:uri="http://purl.org/dc/elements/1.1/"/>
    <ds:schemaRef ds:uri="http://schemas.openxmlformats.org/package/2006/metadata/core-properties"/>
    <ds:schemaRef ds:uri="http://schemas.microsoft.com/sharepoint/v3"/>
    <ds:schemaRef ds:uri="http://purl.org/dc/terms/"/>
  </ds:schemaRefs>
</ds:datastoreItem>
</file>

<file path=customXml/itemProps2.xml><?xml version="1.0" encoding="utf-8"?>
<ds:datastoreItem xmlns:ds="http://schemas.openxmlformats.org/officeDocument/2006/customXml" ds:itemID="{3EA13E14-93A6-4341-AB87-A59B2D9E0065}">
  <ds:schemaRefs>
    <ds:schemaRef ds:uri="http://schemas.microsoft.com/sharepoint/v3/contenttype/forms"/>
  </ds:schemaRefs>
</ds:datastoreItem>
</file>

<file path=customXml/itemProps3.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Theme5</Template>
  <TotalTime>0</TotalTime>
  <Words>2615</Words>
  <Application>Microsoft Office PowerPoint</Application>
  <PresentationFormat>Widescreen</PresentationFormat>
  <Paragraphs>192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Corbel</vt:lpstr>
      <vt:lpstr>Times New Roman</vt:lpstr>
      <vt:lpstr>Theme5</vt:lpstr>
      <vt:lpstr>Quality Assurance Training</vt:lpstr>
      <vt:lpstr>Software Testing Principles</vt:lpstr>
      <vt:lpstr>Software Testing Principles</vt:lpstr>
      <vt:lpstr>Software Testing Principles</vt:lpstr>
      <vt:lpstr>Software Testing Principles</vt:lpstr>
      <vt:lpstr>Software Testing Principles</vt:lpstr>
      <vt:lpstr>Software Testing Principles</vt:lpstr>
      <vt:lpstr>Software Testing Principles</vt:lpstr>
      <vt:lpstr>Myths about Software Testing</vt:lpstr>
      <vt:lpstr>Myths about Software Testing</vt:lpstr>
      <vt:lpstr>Myths about Software Testing</vt:lpstr>
      <vt:lpstr>Myths about Software Testing</vt:lpstr>
      <vt:lpstr>Basic  Software Testing Definitions</vt:lpstr>
      <vt:lpstr>Basic  Software Testing Definitions</vt:lpstr>
      <vt:lpstr>Basic  Software Testing Definitions</vt:lpstr>
      <vt:lpstr>Basic  Software Testing Definitions</vt:lpstr>
      <vt:lpstr>Basic  Software Testing Definitions</vt:lpstr>
      <vt:lpstr>Basic  Software Testing Definitions</vt:lpstr>
      <vt:lpstr>Fundamental  Test Activities</vt:lpstr>
      <vt:lpstr>Fundamental  Test Activities</vt:lpstr>
      <vt:lpstr>Fundamental  Test Activities</vt:lpstr>
      <vt:lpstr>Fundamental  Test Activities</vt:lpstr>
      <vt:lpstr>Fundamental  Test Activities</vt:lpstr>
      <vt:lpstr>Fundamental  Test Activities</vt:lpstr>
      <vt:lpstr>Fundamental  Test Activities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2018-06-08T23:42:42Z</dcterms:created>
  <dcterms:modified xsi:type="dcterms:W3CDTF">2018-06-12T17:01:40Z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2018-06-05T01:06:04.7732720Z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