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77" r:id="rId2"/>
    <p:sldId id="329" r:id="rId3"/>
    <p:sldId id="384" r:id="rId4"/>
    <p:sldId id="361" r:id="rId5"/>
    <p:sldId id="386" r:id="rId6"/>
    <p:sldId id="387" r:id="rId7"/>
    <p:sldId id="388" r:id="rId8"/>
    <p:sldId id="389" r:id="rId9"/>
    <p:sldId id="381" r:id="rId10"/>
    <p:sldId id="390" r:id="rId11"/>
    <p:sldId id="378" r:id="rId12"/>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STARTERS" id="{ACC24B29-0CC7-491A-A98A-CF7CBDBE501E}">
          <p14:sldIdLst>
            <p14:sldId id="377"/>
            <p14:sldId id="329"/>
            <p14:sldId id="384"/>
            <p14:sldId id="361"/>
            <p14:sldId id="386"/>
            <p14:sldId id="387"/>
            <p14:sldId id="388"/>
            <p14:sldId id="389"/>
            <p14:sldId id="381"/>
            <p14:sldId id="390"/>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6E6"/>
    <a:srgbClr val="DC5924"/>
    <a:srgbClr val="B7472A"/>
    <a:srgbClr val="000000"/>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4972" autoAdjust="0"/>
  </p:normalViewPr>
  <p:slideViewPr>
    <p:cSldViewPr snapToGrid="0">
      <p:cViewPr varScale="1">
        <p:scale>
          <a:sx n="69" d="100"/>
          <a:sy n="69" d="100"/>
        </p:scale>
        <p:origin x="84"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varScale="1">
        <p:scale>
          <a:sx n="69" d="100"/>
          <a:sy n="69" d="100"/>
        </p:scale>
        <p:origin x="201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18-Jun-18</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18-Jun-18</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64982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9209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275464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385669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a:p>
        </p:txBody>
      </p:sp>
    </p:spTree>
    <p:extLst>
      <p:ext uri="{BB962C8B-B14F-4D97-AF65-F5344CB8AC3E}">
        <p14:creationId xmlns:p14="http://schemas.microsoft.com/office/powerpoint/2010/main" val="30941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30682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1538659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smtClean="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smtClean="0"/>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a:extLst/>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Neal Creative </a:t>
            </a:r>
            <a:r>
              <a:rPr lang="en-US" sz="900" kern="1200" dirty="0">
                <a:solidFill>
                  <a:schemeClr val="bg2">
                    <a:lumMod val="50000"/>
                  </a:schemeClr>
                </a:solidFill>
                <a:latin typeface="+mn-lt"/>
                <a:ea typeface="+mn-ea"/>
                <a:cs typeface="+mn-cs"/>
              </a:rPr>
              <a:t>©</a:t>
            </a:r>
            <a:r>
              <a:rPr lang="en-US" sz="1000" baseline="0" dirty="0">
                <a:solidFill>
                  <a:schemeClr val="bg2">
                    <a:lumMod val="50000"/>
                  </a:schemeClr>
                </a:solidFill>
              </a:rPr>
              <a:t> </a:t>
            </a:r>
            <a:endParaRPr lang="en-US" sz="1000" b="1"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smtClean="0"/>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746" b="7746"/>
          <a:stretch>
            <a:fillRect/>
          </a:stretch>
        </p:blipFill>
        <p:spPr>
          <a:xfrm>
            <a:off x="0" y="0"/>
            <a:ext cx="12192000" cy="6858000"/>
          </a:xfrm>
        </p:spPr>
      </p:pic>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a:p>
        </p:txBody>
      </p:sp>
      <p:sp>
        <p:nvSpPr>
          <p:cNvPr id="4" name="Rectangle 3"/>
          <p:cNvSpPr/>
          <p:nvPr/>
        </p:nvSpPr>
        <p:spPr>
          <a:xfrm>
            <a:off x="0" y="0"/>
            <a:ext cx="12192000" cy="6858000"/>
          </a:xfrm>
          <a:prstGeom prst="rect">
            <a:avLst/>
          </a:prstGeom>
          <a:solidFill>
            <a:schemeClr val="accent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800" dirty="0" smtClean="0">
                <a:gradFill>
                  <a:gsLst>
                    <a:gs pos="0">
                      <a:srgbClr val="75D1FF">
                        <a:lumMod val="5000"/>
                        <a:lumOff val="95000"/>
                      </a:srgbClr>
                    </a:gs>
                    <a:gs pos="100000">
                      <a:srgbClr val="FFFFFF"/>
                    </a:gs>
                  </a:gsLst>
                  <a:lin ang="5400000" scaled="1"/>
                </a:gradFill>
              </a:rPr>
              <a:t>Part 3</a:t>
            </a:r>
            <a:endParaRPr lang="en-US" sz="2800" dirty="0">
              <a:gradFill>
                <a:gsLst>
                  <a:gs pos="0">
                    <a:srgbClr val="75D1FF">
                      <a:lumMod val="5000"/>
                      <a:lumOff val="95000"/>
                    </a:srgbClr>
                  </a:gs>
                  <a:gs pos="100000">
                    <a:srgbClr val="FFFFFF"/>
                  </a:gs>
                </a:gsLst>
                <a:lin ang="5400000" scaled="1"/>
              </a:gradFill>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311128"/>
          </a:xfrm>
        </p:spPr>
        <p:txBody>
          <a:bodyPr/>
          <a:lstStyle/>
          <a:p>
            <a:r>
              <a:rPr lang="en-US" dirty="0" smtClean="0"/>
              <a:t>QUALITY</a:t>
            </a:r>
            <a:endParaRPr lang="en-US" dirty="0"/>
          </a:p>
        </p:txBody>
      </p:sp>
      <p:sp>
        <p:nvSpPr>
          <p:cNvPr id="8" name="Text Placeholder 7"/>
          <p:cNvSpPr>
            <a:spLocks noGrp="1"/>
          </p:cNvSpPr>
          <p:nvPr>
            <p:ph type="body" sz="quarter" idx="13"/>
          </p:nvPr>
        </p:nvSpPr>
        <p:spPr>
          <a:xfrm>
            <a:off x="1219939" y="3557856"/>
            <a:ext cx="9461500" cy="757130"/>
          </a:xfrm>
        </p:spPr>
        <p:txBody>
          <a:bodyPr/>
          <a:lstStyle/>
          <a:p>
            <a:r>
              <a:rPr lang="en-US" dirty="0" smtClean="0"/>
              <a:t>ASSURANCE TRAINING </a:t>
            </a:r>
            <a:endParaRPr lang="en-US" dirty="0"/>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noFill/>
          <a:ln w="9525" cap="flat" cmpd="sng" algn="ctr">
            <a:solidFill>
              <a:srgbClr val="FFFF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03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10" presetClass="exit" presetSubtype="0" fill="hold" grpId="1" nodeType="withEffect">
                                  <p:stCondLst>
                                    <p:cond delay="50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53" presetClass="entr" presetSubtype="16" fill="hold" grpId="0" nodeType="withEffect">
                                  <p:stCondLst>
                                    <p:cond delay="50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Effect transition="in" filter="fade">
                                      <p:cBhvr>
                                        <p:cTn id="55" dur="500"/>
                                        <p:tgtEl>
                                          <p:spTgt spid="12"/>
                                        </p:tgtEl>
                                      </p:cBhvr>
                                    </p:animEffect>
                                  </p:childTnLst>
                                </p:cTn>
                              </p:par>
                              <p:par>
                                <p:cTn id="56" presetID="10" presetClass="exit" presetSubtype="0" fill="hold" grpId="1" nodeType="withEffect">
                                  <p:stCondLst>
                                    <p:cond delay="75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par>
                          <p:cTn id="59" fill="hold">
                            <p:stCondLst>
                              <p:cond delay="1250"/>
                            </p:stCondLst>
                            <p:childTnLst>
                              <p:par>
                                <p:cTn id="60" presetID="1"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 calcmode="lin" valueType="num">
                                      <p:cBhvr additive="base">
                                        <p:cTn id="66"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 presetClass="entr" presetSubtype="1" decel="10000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650" fill="hold"/>
                                        <p:tgtEl>
                                          <p:spTgt spid="46"/>
                                        </p:tgtEl>
                                        <p:attrNameLst>
                                          <p:attrName>ppt_x</p:attrName>
                                        </p:attrNameLst>
                                      </p:cBhvr>
                                      <p:tavLst>
                                        <p:tav tm="0">
                                          <p:val>
                                            <p:strVal val="#ppt_x"/>
                                          </p:val>
                                        </p:tav>
                                        <p:tav tm="100000">
                                          <p:val>
                                            <p:strVal val="#ppt_x"/>
                                          </p:val>
                                        </p:tav>
                                      </p:tavLst>
                                    </p:anim>
                                    <p:anim calcmode="lin" valueType="num">
                                      <p:cBhvr additive="base">
                                        <p:cTn id="72"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46" grpId="0" animBg="1"/>
      <p:bldP spid="7" grpId="0"/>
      <p:bldP spid="16" grpId="0" animBg="1"/>
      <p:bldP spid="16" grpId="1" animBg="1"/>
      <p:bldP spid="10" grpId="0" animBg="1"/>
      <p:bldP spid="10" grpId="1" animBg="1"/>
      <p:bldP spid="11" grpId="0" animBg="1"/>
      <p:bldP spid="11" grpId="1" animBg="1"/>
      <p:bldP spid="12" grpId="0" animBg="1"/>
      <p:bldP spid="12" grpId="1"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283973" y="829245"/>
            <a:ext cx="3698448" cy="701731"/>
          </a:xfrm>
        </p:spPr>
        <p:txBody>
          <a:bodyPr/>
          <a:lstStyle/>
          <a:p>
            <a:r>
              <a:rPr lang="en-US" sz="4400" dirty="0" smtClean="0"/>
              <a:t>DEFINITIONS</a:t>
            </a:r>
            <a:endParaRPr lang="en-US" sz="4400" dirty="0"/>
          </a:p>
        </p:txBody>
      </p:sp>
      <p:sp>
        <p:nvSpPr>
          <p:cNvPr id="4" name="TextBox 3"/>
          <p:cNvSpPr txBox="1"/>
          <p:nvPr/>
        </p:nvSpPr>
        <p:spPr>
          <a:xfrm>
            <a:off x="240631" y="1764632"/>
            <a:ext cx="5422231" cy="2585323"/>
          </a:xfrm>
          <a:prstGeom prst="rect">
            <a:avLst/>
          </a:prstGeom>
          <a:noFill/>
        </p:spPr>
        <p:txBody>
          <a:bodyPr wrap="square" rtlCol="0">
            <a:spAutoFit/>
          </a:bodyPr>
          <a:lstStyle/>
          <a:p>
            <a:r>
              <a:rPr lang="en-US" b="1" dirty="0" err="1" smtClean="0">
                <a:solidFill>
                  <a:schemeClr val="bg1"/>
                </a:solidFill>
              </a:rPr>
              <a:t>Blackbox</a:t>
            </a:r>
            <a:r>
              <a:rPr lang="en-US" b="1" dirty="0" smtClean="0">
                <a:solidFill>
                  <a:schemeClr val="bg1"/>
                </a:solidFill>
              </a:rPr>
              <a:t> Testing:</a:t>
            </a:r>
          </a:p>
          <a:p>
            <a:r>
              <a:rPr lang="en-US" dirty="0">
                <a:solidFill>
                  <a:schemeClr val="bg1"/>
                </a:solidFill>
              </a:rPr>
              <a:t>Black box testing is a software testing techniques in which functionality of the software under test (SUT) is tested without looking at the internal code structure, implementation details and knowledge of internal paths of the software. This type of testing is based entirely on the software requirements and specifications.</a:t>
            </a:r>
          </a:p>
          <a:p>
            <a:endParaRPr lang="en-US" dirty="0"/>
          </a:p>
        </p:txBody>
      </p:sp>
      <p:sp>
        <p:nvSpPr>
          <p:cNvPr id="8" name="TextBox 7"/>
          <p:cNvSpPr txBox="1"/>
          <p:nvPr/>
        </p:nvSpPr>
        <p:spPr>
          <a:xfrm>
            <a:off x="5927557" y="2398294"/>
            <a:ext cx="5422231" cy="3693319"/>
          </a:xfrm>
          <a:prstGeom prst="rect">
            <a:avLst/>
          </a:prstGeom>
          <a:noFill/>
        </p:spPr>
        <p:txBody>
          <a:bodyPr wrap="square" rtlCol="0">
            <a:spAutoFit/>
          </a:bodyPr>
          <a:lstStyle/>
          <a:p>
            <a:r>
              <a:rPr lang="en-US" b="1" dirty="0" err="1" smtClean="0">
                <a:solidFill>
                  <a:schemeClr val="bg1"/>
                </a:solidFill>
              </a:rPr>
              <a:t>Greybox</a:t>
            </a:r>
            <a:r>
              <a:rPr lang="en-US" b="1" dirty="0" smtClean="0">
                <a:solidFill>
                  <a:schemeClr val="bg1"/>
                </a:solidFill>
              </a:rPr>
              <a:t> Testing:</a:t>
            </a:r>
          </a:p>
          <a:p>
            <a:r>
              <a:rPr lang="en-US" dirty="0">
                <a:solidFill>
                  <a:schemeClr val="bg1"/>
                </a:solidFill>
              </a:rPr>
              <a:t>Gray Box Testing is a technique to test the software product or application with partial knowledge of the internal workings of an application.</a:t>
            </a:r>
          </a:p>
          <a:p>
            <a:r>
              <a:rPr lang="en-US" dirty="0">
                <a:solidFill>
                  <a:schemeClr val="bg1"/>
                </a:solidFill>
              </a:rPr>
              <a:t>In this process, context specific errors that are related to web systems are commonly identified. It will increase the testing coverage by concentrating on all of the layers of any complex system.</a:t>
            </a:r>
          </a:p>
          <a:p>
            <a:r>
              <a:rPr lang="en-US" dirty="0">
                <a:solidFill>
                  <a:schemeClr val="bg1"/>
                </a:solidFill>
              </a:rPr>
              <a:t>Gray Box Testing is a software testing method, which is a combination of both White Box </a:t>
            </a:r>
            <a:r>
              <a:rPr lang="en-US" dirty="0" smtClean="0">
                <a:solidFill>
                  <a:schemeClr val="bg1"/>
                </a:solidFill>
              </a:rPr>
              <a:t>Testing and </a:t>
            </a:r>
            <a:r>
              <a:rPr lang="en-US" dirty="0">
                <a:solidFill>
                  <a:schemeClr val="bg1"/>
                </a:solidFill>
              </a:rPr>
              <a:t>Black Box Testing method.</a:t>
            </a:r>
          </a:p>
          <a:p>
            <a:r>
              <a:rPr lang="en-US" dirty="0" smtClean="0">
                <a:solidFill>
                  <a:schemeClr val="bg1"/>
                </a:solidFill>
              </a:rPr>
              <a:t>.</a:t>
            </a:r>
            <a:endParaRPr lang="en-US" dirty="0">
              <a:solidFill>
                <a:schemeClr val="bg1"/>
              </a:solidFill>
            </a:endParaRPr>
          </a:p>
          <a:p>
            <a:endParaRPr lang="en-US" dirty="0"/>
          </a:p>
        </p:txBody>
      </p:sp>
      <p:sp>
        <p:nvSpPr>
          <p:cNvPr id="6" name="TextBox 5"/>
          <p:cNvSpPr txBox="1"/>
          <p:nvPr/>
        </p:nvSpPr>
        <p:spPr>
          <a:xfrm>
            <a:off x="240630" y="4272677"/>
            <a:ext cx="5422231" cy="1477328"/>
          </a:xfrm>
          <a:prstGeom prst="rect">
            <a:avLst/>
          </a:prstGeom>
          <a:noFill/>
        </p:spPr>
        <p:txBody>
          <a:bodyPr wrap="square" rtlCol="0">
            <a:spAutoFit/>
          </a:bodyPr>
          <a:lstStyle/>
          <a:p>
            <a:r>
              <a:rPr lang="en-US" b="1" dirty="0" err="1" smtClean="0">
                <a:solidFill>
                  <a:schemeClr val="bg1"/>
                </a:solidFill>
              </a:rPr>
              <a:t>Whitebox</a:t>
            </a:r>
            <a:r>
              <a:rPr lang="en-US" b="1" dirty="0" smtClean="0">
                <a:solidFill>
                  <a:schemeClr val="bg1"/>
                </a:solidFill>
              </a:rPr>
              <a:t> Testing:</a:t>
            </a:r>
          </a:p>
          <a:p>
            <a:r>
              <a:rPr lang="en-US" dirty="0" err="1" smtClean="0">
                <a:solidFill>
                  <a:schemeClr val="bg1"/>
                </a:solidFill>
              </a:rPr>
              <a:t>Whitebox</a:t>
            </a:r>
            <a:r>
              <a:rPr lang="en-US" dirty="0" smtClean="0">
                <a:solidFill>
                  <a:schemeClr val="bg1"/>
                </a:solidFill>
              </a:rPr>
              <a:t> testing is a testing technique that examines the program structure and derives test data from the program logic/code</a:t>
            </a:r>
            <a:endParaRPr lang="en-US" dirty="0">
              <a:solidFill>
                <a:schemeClr val="bg1"/>
              </a:solidFill>
            </a:endParaRPr>
          </a:p>
          <a:p>
            <a:endParaRPr lang="en-US" dirty="0"/>
          </a:p>
        </p:txBody>
      </p:sp>
    </p:spTree>
    <p:extLst>
      <p:ext uri="{BB962C8B-B14F-4D97-AF65-F5344CB8AC3E}">
        <p14:creationId xmlns:p14="http://schemas.microsoft.com/office/powerpoint/2010/main" val="22344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1000"/>
                                        <p:tgtEl>
                                          <p:spTgt spid="8">
                                            <p:txEl>
                                              <p:pRg st="1" end="1"/>
                                            </p:txEl>
                                          </p:spTgt>
                                        </p:tgtEl>
                                      </p:cBhvr>
                                    </p:animEffect>
                                    <p:anim calcmode="lin" valueType="num">
                                      <p:cBhvr>
                                        <p:cTn id="3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1000"/>
                                        <p:tgtEl>
                                          <p:spTgt spid="8">
                                            <p:txEl>
                                              <p:pRg st="2" end="2"/>
                                            </p:txEl>
                                          </p:spTgt>
                                        </p:tgtEl>
                                      </p:cBhvr>
                                    </p:animEffect>
                                    <p:anim calcmode="lin" valueType="num">
                                      <p:cBhvr>
                                        <p:cTn id="4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fade">
                                      <p:cBhvr>
                                        <p:cTn id="46" dur="1000"/>
                                        <p:tgtEl>
                                          <p:spTgt spid="8">
                                            <p:txEl>
                                              <p:pRg st="3" end="3"/>
                                            </p:txEl>
                                          </p:spTgt>
                                        </p:tgtEl>
                                      </p:cBhvr>
                                    </p:animEffect>
                                    <p:anim calcmode="lin" valueType="num">
                                      <p:cBhvr>
                                        <p:cTn id="4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fade">
                                      <p:cBhvr>
                                        <p:cTn id="51" dur="1000"/>
                                        <p:tgtEl>
                                          <p:spTgt spid="8">
                                            <p:txEl>
                                              <p:pRg st="4" end="4"/>
                                            </p:txEl>
                                          </p:spTgt>
                                        </p:tgtEl>
                                      </p:cBhvr>
                                    </p:animEffect>
                                    <p:anim calcmode="lin" valueType="num">
                                      <p:cBhvr>
                                        <p:cTn id="5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939" y="2240230"/>
            <a:ext cx="9107555" cy="2308324"/>
          </a:xfrm>
        </p:spPr>
        <p:txBody>
          <a:bodyPr/>
          <a:lstStyle/>
          <a:p>
            <a:r>
              <a:rPr lang="en-US" dirty="0" smtClean="0"/>
              <a:t>THE</a:t>
            </a:r>
            <a:br>
              <a:rPr lang="en-US" dirty="0" smtClean="0"/>
            </a:br>
            <a:r>
              <a:rPr lang="en-US" dirty="0" smtClean="0"/>
              <a:t>			END</a:t>
            </a:r>
            <a:endParaRPr lang="en-US" dirty="0"/>
          </a:p>
        </p:txBody>
      </p:sp>
      <p:sp>
        <p:nvSpPr>
          <p:cNvPr id="4" name="Title 6">
            <a:extLst>
              <a:ext uri="{FF2B5EF4-FFF2-40B4-BE49-F238E27FC236}">
                <a16:creationId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dirty="0"/>
              <a:t>THANK YOU</a:t>
            </a: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4" name="Text Placeholder 13"/>
          <p:cNvSpPr>
            <a:spLocks noGrp="1"/>
          </p:cNvSpPr>
          <p:nvPr>
            <p:ph type="body" sz="quarter" idx="10"/>
          </p:nvPr>
        </p:nvSpPr>
        <p:spPr>
          <a:xfrm>
            <a:off x="944881" y="2662267"/>
            <a:ext cx="4332514" cy="867930"/>
          </a:xfrm>
        </p:spPr>
        <p:txBody>
          <a:bodyPr/>
          <a:lstStyle/>
          <a:p>
            <a:pPr algn="r"/>
            <a:r>
              <a:rPr lang="en-US" dirty="0" smtClean="0"/>
              <a:t>Why is it important to software testing?</a:t>
            </a:r>
            <a:endParaRPr lang="en-US" dirty="0"/>
          </a:p>
        </p:txBody>
      </p:sp>
      <p:sp>
        <p:nvSpPr>
          <p:cNvPr id="15" name="Text Placeholder 14"/>
          <p:cNvSpPr>
            <a:spLocks noGrp="1"/>
          </p:cNvSpPr>
          <p:nvPr>
            <p:ph type="body" sz="quarter" idx="11"/>
          </p:nvPr>
        </p:nvSpPr>
        <p:spPr>
          <a:xfrm>
            <a:off x="6096000" y="419100"/>
            <a:ext cx="5671764" cy="4439677"/>
          </a:xfrm>
        </p:spPr>
        <p:txBody>
          <a:bodyPr/>
          <a:lstStyle/>
          <a:p>
            <a:pPr lvl="1"/>
            <a:r>
              <a:rPr lang="en-US" dirty="0" smtClean="0"/>
              <a:t>In every development Lifecycle, a part of testing is focused on :</a:t>
            </a:r>
          </a:p>
          <a:p>
            <a:pPr marL="342900" lvl="1" indent="-342900">
              <a:buFont typeface="Arial" panose="020B0604020202020204" pitchFamily="34" charset="0"/>
              <a:buChar char="•"/>
            </a:pPr>
            <a:r>
              <a:rPr lang="en-US" b="1" dirty="0" smtClean="0"/>
              <a:t>Verification</a:t>
            </a:r>
            <a:r>
              <a:rPr lang="en-US" dirty="0" smtClean="0"/>
              <a:t> – which is concerned with evaluating a work product, component or system to determine whether it meets the requirements set. Verification asks the question </a:t>
            </a:r>
            <a:r>
              <a:rPr lang="en-US" b="1" i="1" dirty="0" smtClean="0"/>
              <a:t>“Is the deliverable built according to specification?” </a:t>
            </a:r>
          </a:p>
          <a:p>
            <a:pPr marL="342900" lvl="1" indent="-342900">
              <a:buFont typeface="Arial" panose="020B0604020202020204" pitchFamily="34" charset="0"/>
              <a:buChar char="•"/>
            </a:pPr>
            <a:r>
              <a:rPr lang="en-US" b="1" dirty="0" smtClean="0"/>
              <a:t>Validation</a:t>
            </a:r>
            <a:r>
              <a:rPr lang="en-US" dirty="0" smtClean="0"/>
              <a:t> – which is concerned with evaluating a work product, component or system to determine whether it meets the user needs and requirements. Validation asks the question </a:t>
            </a:r>
            <a:r>
              <a:rPr lang="en-US" b="1" i="1" dirty="0" smtClean="0"/>
              <a:t>“Is the deliverable fit for purpose?”</a:t>
            </a:r>
          </a:p>
          <a:p>
            <a:pPr lvl="1"/>
            <a:endParaRPr lang="en-US" dirty="0"/>
          </a:p>
        </p:txBody>
      </p:sp>
      <p:sp>
        <p:nvSpPr>
          <p:cNvPr id="32" name="Title 31"/>
          <p:cNvSpPr>
            <a:spLocks noGrp="1"/>
          </p:cNvSpPr>
          <p:nvPr>
            <p:ph type="title"/>
          </p:nvPr>
        </p:nvSpPr>
        <p:spPr>
          <a:xfrm>
            <a:off x="555244" y="0"/>
            <a:ext cx="4083304" cy="1800493"/>
          </a:xfrm>
        </p:spPr>
        <p:txBody>
          <a:bodyPr/>
          <a:lstStyle/>
          <a:p>
            <a:r>
              <a:rPr lang="en-US" b="1" dirty="0" smtClean="0">
                <a:gradFill>
                  <a:gsLst>
                    <a:gs pos="15000">
                      <a:schemeClr val="bg1"/>
                    </a:gs>
                    <a:gs pos="47000">
                      <a:schemeClr val="bg1"/>
                    </a:gs>
                  </a:gsLst>
                  <a:lin ang="5400000" scaled="1"/>
                </a:gradFill>
              </a:rPr>
              <a:t>SOFTWARE DEVELOPMENT LIFECYCLE</a:t>
            </a:r>
            <a:endParaRPr lang="en-US" b="1" dirty="0">
              <a:gradFill>
                <a:gsLst>
                  <a:gs pos="15000">
                    <a:schemeClr val="bg1"/>
                  </a:gs>
                  <a:gs pos="47000">
                    <a:schemeClr val="bg1"/>
                  </a:gs>
                </a:gsLst>
                <a:lin ang="5400000" scaled="1"/>
              </a:gradFill>
            </a:endParaRPr>
          </a:p>
        </p:txBody>
      </p:sp>
      <p:sp>
        <p:nvSpPr>
          <p:cNvPr id="66" name="Slide Number Placeholder 65"/>
          <p:cNvSpPr>
            <a:spLocks noGrp="1"/>
          </p:cNvSpPr>
          <p:nvPr>
            <p:ph type="sldNum" sz="quarter" idx="4"/>
          </p:nvPr>
        </p:nvSpPr>
        <p:spPr/>
        <p:txBody>
          <a:bodyPr/>
          <a:lstStyle/>
          <a:p>
            <a:fld id="{4997E989-D798-4C62-8E93-3D2D613C2488}" type="slidenum">
              <a:rPr lang="en-US" smtClean="0"/>
              <a:pPr/>
              <a:t>2</a:t>
            </a:fld>
            <a:endParaRPr lang="en-US"/>
          </a:p>
        </p:txBody>
      </p:sp>
      <p:sp>
        <p:nvSpPr>
          <p:cNvPr id="9" name="Text Placeholder 13"/>
          <p:cNvSpPr txBox="1">
            <a:spLocks/>
          </p:cNvSpPr>
          <p:nvPr/>
        </p:nvSpPr>
        <p:spPr>
          <a:xfrm>
            <a:off x="943850" y="3679394"/>
            <a:ext cx="4333545" cy="2419124"/>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961" kern="1200">
                <a:solidFill>
                  <a:schemeClr val="tx1">
                    <a:lumMod val="65000"/>
                    <a:lumOff val="35000"/>
                  </a:schemeClr>
                </a:solidFill>
                <a:latin typeface="+mn-lt"/>
                <a:ea typeface="+mn-ea"/>
                <a:cs typeface="+mn-cs"/>
              </a:defRPr>
            </a:lvl2pPr>
            <a:lvl3pPr marL="227209" indent="0" algn="l" defTabSz="914400" rtl="0" eaLnBrk="1" latinLnBrk="0" hangingPunct="1">
              <a:lnSpc>
                <a:spcPct val="90000"/>
              </a:lnSpc>
              <a:spcBef>
                <a:spcPts val="1200"/>
              </a:spcBef>
              <a:spcAft>
                <a:spcPts val="1200"/>
              </a:spcAft>
              <a:buFont typeface="Arial" panose="020B0604020202020204" pitchFamily="34" charset="0"/>
              <a:buNone/>
              <a:tabLst/>
              <a:defRPr sz="1961" b="1" kern="1200">
                <a:solidFill>
                  <a:schemeClr val="tx2"/>
                </a:solidFill>
                <a:latin typeface="+mn-lt"/>
                <a:ea typeface="+mn-ea"/>
                <a:cs typeface="+mn-cs"/>
              </a:defRPr>
            </a:lvl3pPr>
            <a:lvl4pPr marL="451306"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672290" indent="0" algn="l" defTabSz="914400" rtl="0" eaLnBrk="1" latinLnBrk="0" hangingPunct="1">
              <a:lnSpc>
                <a:spcPct val="90000"/>
              </a:lnSpc>
              <a:spcBef>
                <a:spcPts val="0"/>
              </a:spcBef>
              <a:spcAft>
                <a:spcPts val="1200"/>
              </a:spcAft>
              <a:buFont typeface="Arial" panose="020B0604020202020204" pitchFamily="34" charset="0"/>
              <a:buNone/>
              <a:tabLst/>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2400" b="1" dirty="0" smtClean="0"/>
              <a:t>Testing is not a stand-alone activity. It has its place within a software development lifecycle model and therefore the lifecycle applied will largely determine how testing is organized</a:t>
            </a:r>
            <a:endParaRPr lang="en-US" sz="2400" b="1" dirty="0"/>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 calcmode="lin" valueType="num">
                                      <p:cBhvr additive="base">
                                        <p:cTn id="26"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fade">
                                      <p:cBhvr>
                                        <p:cTn id="32" dur="1000"/>
                                        <p:tgtEl>
                                          <p:spTgt spid="15">
                                            <p:txEl>
                                              <p:pRg st="1" end="1"/>
                                            </p:txEl>
                                          </p:spTgt>
                                        </p:tgtEl>
                                      </p:cBhvr>
                                    </p:animEffect>
                                    <p:anim calcmode="lin" valueType="num">
                                      <p:cBhvr>
                                        <p:cTn id="3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Effect transition="in" filter="fade">
                                      <p:cBhvr>
                                        <p:cTn id="39" dur="1000"/>
                                        <p:tgtEl>
                                          <p:spTgt spid="15">
                                            <p:txEl>
                                              <p:pRg st="2" end="2"/>
                                            </p:txEl>
                                          </p:spTgt>
                                        </p:tgtEl>
                                      </p:cBhvr>
                                    </p:animEffect>
                                    <p:anim calcmode="lin" valueType="num">
                                      <p:cBhvr>
                                        <p:cTn id="4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923323" y="907956"/>
            <a:ext cx="4376615" cy="978729"/>
          </a:xfrm>
        </p:spPr>
        <p:txBody>
          <a:bodyPr/>
          <a:lstStyle/>
          <a:p>
            <a:r>
              <a:rPr lang="en-US" sz="3200" dirty="0" smtClean="0">
                <a:latin typeface="+mj-lt"/>
              </a:rPr>
              <a:t>SOFTWARE TEST LEVELS</a:t>
            </a:r>
            <a:endParaRPr lang="en-US" sz="3200" dirty="0">
              <a:latin typeface="+mj-lt"/>
            </a:endParaRPr>
          </a:p>
        </p:txBody>
      </p:sp>
      <p:sp>
        <p:nvSpPr>
          <p:cNvPr id="6" name="TextBox 5"/>
          <p:cNvSpPr txBox="1"/>
          <p:nvPr/>
        </p:nvSpPr>
        <p:spPr>
          <a:xfrm>
            <a:off x="17073" y="907956"/>
            <a:ext cx="2967789" cy="4555093"/>
          </a:xfrm>
          <a:prstGeom prst="rect">
            <a:avLst/>
          </a:prstGeom>
          <a:noFill/>
        </p:spPr>
        <p:txBody>
          <a:bodyPr wrap="square" rtlCol="0">
            <a:spAutoFit/>
          </a:bodyPr>
          <a:lstStyle/>
          <a:p>
            <a:r>
              <a:rPr lang="en-US" sz="2600" b="1" dirty="0" smtClean="0">
                <a:solidFill>
                  <a:schemeClr val="accent1">
                    <a:lumMod val="20000"/>
                    <a:lumOff val="80000"/>
                  </a:schemeClr>
                </a:solidFill>
                <a:latin typeface="+mj-lt"/>
              </a:rPr>
              <a:t>Component</a:t>
            </a:r>
            <a:r>
              <a:rPr lang="en-US" sz="2400" b="1" dirty="0" smtClean="0">
                <a:solidFill>
                  <a:schemeClr val="accent1">
                    <a:lumMod val="20000"/>
                    <a:lumOff val="80000"/>
                  </a:schemeClr>
                </a:solidFill>
                <a:latin typeface="+mj-lt"/>
              </a:rPr>
              <a:t> </a:t>
            </a:r>
            <a:r>
              <a:rPr lang="en-US" sz="2600" b="1" dirty="0" smtClean="0">
                <a:solidFill>
                  <a:schemeClr val="accent1">
                    <a:lumMod val="20000"/>
                    <a:lumOff val="80000"/>
                  </a:schemeClr>
                </a:solidFill>
                <a:latin typeface="+mj-lt"/>
              </a:rPr>
              <a:t>Testing</a:t>
            </a:r>
          </a:p>
          <a:p>
            <a:endParaRPr lang="en-US" sz="2200" dirty="0" smtClean="0">
              <a:solidFill>
                <a:schemeClr val="accent1">
                  <a:lumMod val="20000"/>
                  <a:lumOff val="80000"/>
                </a:schemeClr>
              </a:solidFill>
              <a:latin typeface="+mj-lt"/>
            </a:endParaRPr>
          </a:p>
          <a:p>
            <a:r>
              <a:rPr lang="en-US" sz="2200" dirty="0" smtClean="0">
                <a:solidFill>
                  <a:schemeClr val="accent1">
                    <a:lumMod val="20000"/>
                    <a:lumOff val="80000"/>
                  </a:schemeClr>
                </a:solidFill>
                <a:latin typeface="+mj-lt"/>
              </a:rPr>
              <a:t>Here, the testing is performed on each individual component separately without integrating with other components. It's also referred to as Module Testing when it is viewed from an architecture perspective.</a:t>
            </a:r>
            <a:endParaRPr lang="en-US" sz="2200" dirty="0">
              <a:solidFill>
                <a:schemeClr val="accent1">
                  <a:lumMod val="20000"/>
                  <a:lumOff val="80000"/>
                </a:schemeClr>
              </a:solidFill>
              <a:latin typeface="+mj-lt"/>
            </a:endParaRPr>
          </a:p>
        </p:txBody>
      </p:sp>
      <p:sp>
        <p:nvSpPr>
          <p:cNvPr id="37" name="TextBox 36"/>
          <p:cNvSpPr txBox="1"/>
          <p:nvPr/>
        </p:nvSpPr>
        <p:spPr>
          <a:xfrm>
            <a:off x="2984863" y="2239687"/>
            <a:ext cx="3111138" cy="2862322"/>
          </a:xfrm>
          <a:prstGeom prst="rect">
            <a:avLst/>
          </a:prstGeom>
          <a:noFill/>
        </p:spPr>
        <p:txBody>
          <a:bodyPr wrap="square" rtlCol="0">
            <a:spAutoFit/>
          </a:bodyPr>
          <a:lstStyle/>
          <a:p>
            <a:r>
              <a:rPr lang="en-US" sz="2600" b="1" dirty="0" smtClean="0">
                <a:solidFill>
                  <a:schemeClr val="accent1">
                    <a:lumMod val="20000"/>
                    <a:lumOff val="80000"/>
                  </a:schemeClr>
                </a:solidFill>
                <a:latin typeface="+mj-lt"/>
              </a:rPr>
              <a:t>Integration</a:t>
            </a:r>
            <a:r>
              <a:rPr lang="en-US" sz="2400" b="1" dirty="0" smtClean="0">
                <a:solidFill>
                  <a:schemeClr val="accent1">
                    <a:lumMod val="20000"/>
                    <a:lumOff val="80000"/>
                  </a:schemeClr>
                </a:solidFill>
                <a:latin typeface="+mj-lt"/>
              </a:rPr>
              <a:t> </a:t>
            </a:r>
            <a:r>
              <a:rPr lang="en-US" sz="2600" b="1" dirty="0" smtClean="0">
                <a:solidFill>
                  <a:schemeClr val="accent1">
                    <a:lumMod val="20000"/>
                    <a:lumOff val="80000"/>
                  </a:schemeClr>
                </a:solidFill>
                <a:latin typeface="+mj-lt"/>
              </a:rPr>
              <a:t>Testing</a:t>
            </a:r>
          </a:p>
          <a:p>
            <a:endParaRPr lang="en-US" sz="2200" dirty="0" smtClean="0">
              <a:solidFill>
                <a:schemeClr val="accent1">
                  <a:lumMod val="20000"/>
                  <a:lumOff val="80000"/>
                </a:schemeClr>
              </a:solidFill>
              <a:latin typeface="+mj-lt"/>
            </a:endParaRPr>
          </a:p>
          <a:p>
            <a:r>
              <a:rPr lang="en-US" sz="2200" dirty="0" smtClean="0">
                <a:solidFill>
                  <a:schemeClr val="accent1">
                    <a:lumMod val="20000"/>
                    <a:lumOff val="80000"/>
                  </a:schemeClr>
                </a:solidFill>
                <a:latin typeface="+mj-lt"/>
              </a:rPr>
              <a:t>Testing is performed to expose defects in the interfaces and in the interactions between integrated components or systems.</a:t>
            </a:r>
            <a:endParaRPr lang="en-US" sz="2200" dirty="0">
              <a:solidFill>
                <a:schemeClr val="accent1">
                  <a:lumMod val="20000"/>
                  <a:lumOff val="80000"/>
                </a:schemeClr>
              </a:solidFill>
              <a:latin typeface="+mj-lt"/>
            </a:endParaRPr>
          </a:p>
        </p:txBody>
      </p:sp>
      <p:sp>
        <p:nvSpPr>
          <p:cNvPr id="38" name="TextBox 37"/>
          <p:cNvSpPr txBox="1"/>
          <p:nvPr/>
        </p:nvSpPr>
        <p:spPr>
          <a:xfrm>
            <a:off x="6159352" y="2239687"/>
            <a:ext cx="2615680" cy="2523768"/>
          </a:xfrm>
          <a:prstGeom prst="rect">
            <a:avLst/>
          </a:prstGeom>
          <a:noFill/>
        </p:spPr>
        <p:txBody>
          <a:bodyPr wrap="square" rtlCol="0">
            <a:spAutoFit/>
          </a:bodyPr>
          <a:lstStyle/>
          <a:p>
            <a:r>
              <a:rPr lang="en-US" sz="2600" b="1" dirty="0" smtClean="0">
                <a:solidFill>
                  <a:schemeClr val="accent1">
                    <a:lumMod val="20000"/>
                    <a:lumOff val="80000"/>
                  </a:schemeClr>
                </a:solidFill>
                <a:latin typeface="+mj-lt"/>
              </a:rPr>
              <a:t>System</a:t>
            </a:r>
            <a:r>
              <a:rPr lang="en-US" sz="2400" b="1" dirty="0" smtClean="0">
                <a:solidFill>
                  <a:schemeClr val="accent1">
                    <a:lumMod val="20000"/>
                    <a:lumOff val="80000"/>
                  </a:schemeClr>
                </a:solidFill>
                <a:latin typeface="+mj-lt"/>
              </a:rPr>
              <a:t> </a:t>
            </a:r>
            <a:r>
              <a:rPr lang="en-US" sz="2600" b="1" dirty="0" smtClean="0">
                <a:solidFill>
                  <a:schemeClr val="accent1">
                    <a:lumMod val="20000"/>
                    <a:lumOff val="80000"/>
                  </a:schemeClr>
                </a:solidFill>
                <a:latin typeface="+mj-lt"/>
              </a:rPr>
              <a:t>Testing</a:t>
            </a:r>
          </a:p>
          <a:p>
            <a:endParaRPr lang="en-US" sz="2200" dirty="0" smtClean="0">
              <a:solidFill>
                <a:schemeClr val="accent1">
                  <a:lumMod val="20000"/>
                  <a:lumOff val="80000"/>
                </a:schemeClr>
              </a:solidFill>
              <a:latin typeface="+mj-lt"/>
            </a:endParaRPr>
          </a:p>
          <a:p>
            <a:r>
              <a:rPr lang="en-US" sz="2200" dirty="0" smtClean="0">
                <a:solidFill>
                  <a:schemeClr val="accent1">
                    <a:lumMod val="20000"/>
                    <a:lumOff val="80000"/>
                  </a:schemeClr>
                </a:solidFill>
                <a:latin typeface="+mj-lt"/>
              </a:rPr>
              <a:t>Testing is performed to verify that an integrated system meets its specified requirements.</a:t>
            </a:r>
            <a:endParaRPr lang="en-US" sz="2200" dirty="0">
              <a:solidFill>
                <a:schemeClr val="accent1">
                  <a:lumMod val="20000"/>
                  <a:lumOff val="80000"/>
                </a:schemeClr>
              </a:solidFill>
              <a:latin typeface="+mj-lt"/>
            </a:endParaRPr>
          </a:p>
        </p:txBody>
      </p:sp>
      <p:cxnSp>
        <p:nvCxnSpPr>
          <p:cNvPr id="8" name="Straight Connector 7"/>
          <p:cNvCxnSpPr/>
          <p:nvPr/>
        </p:nvCxnSpPr>
        <p:spPr>
          <a:xfrm>
            <a:off x="2968820" y="1397320"/>
            <a:ext cx="16042" cy="420137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11634" y="2239687"/>
            <a:ext cx="47718" cy="286232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58581" y="907956"/>
            <a:ext cx="3256956" cy="4893647"/>
          </a:xfrm>
          <a:prstGeom prst="rect">
            <a:avLst/>
          </a:prstGeom>
          <a:noFill/>
        </p:spPr>
        <p:txBody>
          <a:bodyPr wrap="square" rtlCol="0">
            <a:spAutoFit/>
          </a:bodyPr>
          <a:lstStyle/>
          <a:p>
            <a:r>
              <a:rPr lang="en-US" sz="2600" b="1" dirty="0" smtClean="0">
                <a:solidFill>
                  <a:schemeClr val="accent1">
                    <a:lumMod val="20000"/>
                    <a:lumOff val="80000"/>
                  </a:schemeClr>
                </a:solidFill>
                <a:latin typeface="+mj-lt"/>
              </a:rPr>
              <a:t>Acceptance</a:t>
            </a:r>
            <a:r>
              <a:rPr lang="en-US" sz="2400" b="1" dirty="0" smtClean="0">
                <a:solidFill>
                  <a:schemeClr val="accent1">
                    <a:lumMod val="20000"/>
                    <a:lumOff val="80000"/>
                  </a:schemeClr>
                </a:solidFill>
                <a:latin typeface="+mj-lt"/>
              </a:rPr>
              <a:t> </a:t>
            </a:r>
            <a:r>
              <a:rPr lang="en-US" sz="2600" b="1" dirty="0" smtClean="0">
                <a:solidFill>
                  <a:schemeClr val="accent1">
                    <a:lumMod val="20000"/>
                    <a:lumOff val="80000"/>
                  </a:schemeClr>
                </a:solidFill>
                <a:latin typeface="+mj-lt"/>
              </a:rPr>
              <a:t>Testing</a:t>
            </a:r>
          </a:p>
          <a:p>
            <a:endParaRPr lang="en-US" sz="2200" dirty="0" smtClean="0">
              <a:solidFill>
                <a:schemeClr val="accent1">
                  <a:lumMod val="20000"/>
                  <a:lumOff val="80000"/>
                </a:schemeClr>
              </a:solidFill>
              <a:latin typeface="+mj-lt"/>
            </a:endParaRPr>
          </a:p>
          <a:p>
            <a:r>
              <a:rPr lang="en-US" sz="2200" dirty="0" smtClean="0">
                <a:solidFill>
                  <a:schemeClr val="accent1">
                    <a:lumMod val="20000"/>
                    <a:lumOff val="80000"/>
                  </a:schemeClr>
                </a:solidFill>
                <a:latin typeface="+mj-lt"/>
              </a:rPr>
              <a:t>Formal Testing with respect to user needs, requirements and business processes conducted to determine whether or not a system satisfies the acceptance criteria and to enable the users, customers or other authorized entity to determine whether or not to accept the system.</a:t>
            </a:r>
            <a:endParaRPr lang="en-US" sz="2200" dirty="0">
              <a:solidFill>
                <a:schemeClr val="accent1">
                  <a:lumMod val="20000"/>
                  <a:lumOff val="80000"/>
                </a:schemeClr>
              </a:solidFill>
              <a:latin typeface="+mj-lt"/>
            </a:endParaRPr>
          </a:p>
        </p:txBody>
      </p:sp>
      <p:cxnSp>
        <p:nvCxnSpPr>
          <p:cNvPr id="43" name="Straight Connector 42"/>
          <p:cNvCxnSpPr/>
          <p:nvPr/>
        </p:nvCxnSpPr>
        <p:spPr>
          <a:xfrm>
            <a:off x="8710864" y="1397320"/>
            <a:ext cx="32084" cy="333652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3979" y="1415019"/>
            <a:ext cx="1171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761874" y="2738492"/>
            <a:ext cx="1171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89558" y="2738492"/>
            <a:ext cx="1171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601200" y="1450416"/>
            <a:ext cx="11710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85061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0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10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7">
                                            <p:txEl>
                                              <p:pRg st="0" end="0"/>
                                            </p:txEl>
                                          </p:spTgt>
                                        </p:tgtEl>
                                        <p:attrNameLst>
                                          <p:attrName>style.visibility</p:attrName>
                                        </p:attrNameLst>
                                      </p:cBhvr>
                                      <p:to>
                                        <p:strVal val="visible"/>
                                      </p:to>
                                    </p:set>
                                    <p:animEffect transition="in" filter="fade">
                                      <p:cBhvr>
                                        <p:cTn id="36" dur="2000"/>
                                        <p:tgtEl>
                                          <p:spTgt spid="3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10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37">
                                            <p:txEl>
                                              <p:pRg st="2" end="2"/>
                                            </p:txEl>
                                          </p:spTgt>
                                        </p:tgtEl>
                                        <p:attrNameLst>
                                          <p:attrName>style.visibility</p:attrName>
                                        </p:attrNameLst>
                                      </p:cBhvr>
                                      <p:to>
                                        <p:strVal val="visible"/>
                                      </p:to>
                                    </p:set>
                                    <p:animEffect transition="in" filter="fade">
                                      <p:cBhvr>
                                        <p:cTn id="46" dur="1000"/>
                                        <p:tgtEl>
                                          <p:spTgt spid="37">
                                            <p:txEl>
                                              <p:pRg st="2" end="2"/>
                                            </p:txEl>
                                          </p:spTgt>
                                        </p:tgtEl>
                                      </p:cBhvr>
                                    </p:animEffect>
                                    <p:anim calcmode="lin" valueType="num">
                                      <p:cBhvr>
                                        <p:cTn id="47" dur="1000" fill="hold"/>
                                        <p:tgtEl>
                                          <p:spTgt spid="37">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fade">
                                      <p:cBhvr>
                                        <p:cTn id="59" dur="2000"/>
                                        <p:tgtEl>
                                          <p:spTgt spid="3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nodeType="clickEffect">
                                  <p:stCondLst>
                                    <p:cond delay="0"/>
                                  </p:stCondLst>
                                  <p:childTnLst>
                                    <p:set>
                                      <p:cBhvr>
                                        <p:cTn id="68" dur="1" fill="hold">
                                          <p:stCondLst>
                                            <p:cond delay="0"/>
                                          </p:stCondLst>
                                        </p:cTn>
                                        <p:tgtEl>
                                          <p:spTgt spid="38">
                                            <p:txEl>
                                              <p:pRg st="2" end="2"/>
                                            </p:txEl>
                                          </p:spTgt>
                                        </p:tgtEl>
                                        <p:attrNameLst>
                                          <p:attrName>style.visibility</p:attrName>
                                        </p:attrNameLst>
                                      </p:cBhvr>
                                      <p:to>
                                        <p:strVal val="visible"/>
                                      </p:to>
                                    </p:set>
                                    <p:animEffect transition="in" filter="fade">
                                      <p:cBhvr>
                                        <p:cTn id="69" dur="1000"/>
                                        <p:tgtEl>
                                          <p:spTgt spid="38">
                                            <p:txEl>
                                              <p:pRg st="2" end="2"/>
                                            </p:txEl>
                                          </p:spTgt>
                                        </p:tgtEl>
                                      </p:cBhvr>
                                    </p:animEffect>
                                    <p:anim calcmode="lin" valueType="num">
                                      <p:cBhvr>
                                        <p:cTn id="70"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500" fill="hold"/>
                                        <p:tgtEl>
                                          <p:spTgt spid="43"/>
                                        </p:tgtEl>
                                        <p:attrNameLst>
                                          <p:attrName>ppt_x</p:attrName>
                                        </p:attrNameLst>
                                      </p:cBhvr>
                                      <p:tavLst>
                                        <p:tav tm="0">
                                          <p:val>
                                            <p:strVal val="#ppt_x"/>
                                          </p:val>
                                        </p:tav>
                                        <p:tav tm="100000">
                                          <p:val>
                                            <p:strVal val="#ppt_x"/>
                                          </p:val>
                                        </p:tav>
                                      </p:tavLst>
                                    </p:anim>
                                    <p:anim calcmode="lin" valueType="num">
                                      <p:cBhvr additive="base">
                                        <p:cTn id="7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2000"/>
                                        <p:tgtEl>
                                          <p:spTgt spid="4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nodeType="clickEffect">
                                  <p:stCondLst>
                                    <p:cond delay="0"/>
                                  </p:stCondLst>
                                  <p:childTnLst>
                                    <p:set>
                                      <p:cBhvr>
                                        <p:cTn id="91" dur="1" fill="hold">
                                          <p:stCondLst>
                                            <p:cond delay="0"/>
                                          </p:stCondLst>
                                        </p:cTn>
                                        <p:tgtEl>
                                          <p:spTgt spid="42">
                                            <p:txEl>
                                              <p:pRg st="2" end="2"/>
                                            </p:txEl>
                                          </p:spTgt>
                                        </p:tgtEl>
                                        <p:attrNameLst>
                                          <p:attrName>style.visibility</p:attrName>
                                        </p:attrNameLst>
                                      </p:cBhvr>
                                      <p:to>
                                        <p:strVal val="visible"/>
                                      </p:to>
                                    </p:set>
                                    <p:animEffect transition="in" filter="fade">
                                      <p:cBhvr>
                                        <p:cTn id="92" dur="1000"/>
                                        <p:tgtEl>
                                          <p:spTgt spid="42">
                                            <p:txEl>
                                              <p:pRg st="2" end="2"/>
                                            </p:txEl>
                                          </p:spTgt>
                                        </p:tgtEl>
                                      </p:cBhvr>
                                    </p:animEffect>
                                    <p:anim calcmode="lin" valueType="num">
                                      <p:cBhvr>
                                        <p:cTn id="93"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94" dur="10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smtClean="0"/>
              <a:t>TEST TYPES</a:t>
            </a:r>
            <a:endParaRPr lang="en-US" dirty="0"/>
          </a:p>
        </p:txBody>
      </p:sp>
      <p:sp>
        <p:nvSpPr>
          <p:cNvPr id="6" name="Text Placeholder 5"/>
          <p:cNvSpPr>
            <a:spLocks noGrp="1"/>
          </p:cNvSpPr>
          <p:nvPr>
            <p:ph type="body" sz="quarter" idx="16"/>
          </p:nvPr>
        </p:nvSpPr>
        <p:spPr>
          <a:xfrm>
            <a:off x="2692199" y="419100"/>
            <a:ext cx="9271202" cy="1550168"/>
          </a:xfrm>
        </p:spPr>
        <p:txBody>
          <a:bodyPr/>
          <a:lstStyle/>
          <a:p>
            <a:pPr marL="457200" indent="-457200">
              <a:buAutoNum type="arabicPeriod"/>
            </a:pPr>
            <a:r>
              <a:rPr lang="en-US" dirty="0" smtClean="0">
                <a:solidFill>
                  <a:schemeClr val="accent1">
                    <a:lumMod val="50000"/>
                  </a:schemeClr>
                </a:solidFill>
              </a:rPr>
              <a:t>Functional Test</a:t>
            </a:r>
          </a:p>
          <a:p>
            <a:pPr algn="just"/>
            <a:r>
              <a:rPr lang="en-US" b="0" dirty="0" smtClean="0">
                <a:solidFill>
                  <a:srgbClr val="002060"/>
                </a:solidFill>
              </a:rPr>
              <a:t>Functional </a:t>
            </a:r>
            <a:r>
              <a:rPr lang="en-US" b="0" dirty="0">
                <a:solidFill>
                  <a:srgbClr val="002060"/>
                </a:solidFill>
              </a:rPr>
              <a:t>testing is a type of testing which verifies that each function of the software application operates in conformance with the requirement specification.</a:t>
            </a:r>
            <a:r>
              <a:rPr lang="en-US" sz="2000" b="0" dirty="0"/>
              <a:t> </a:t>
            </a:r>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4</a:t>
            </a:fld>
            <a:endParaRPr lang="en-US"/>
          </a:p>
        </p:txBody>
      </p:sp>
      <p:sp>
        <p:nvSpPr>
          <p:cNvPr id="2" name="Content Placeholder 1"/>
          <p:cNvSpPr>
            <a:spLocks noGrp="1"/>
          </p:cNvSpPr>
          <p:nvPr>
            <p:ph idx="1"/>
          </p:nvPr>
        </p:nvSpPr>
        <p:spPr>
          <a:xfrm>
            <a:off x="304800" y="2598127"/>
            <a:ext cx="3714704" cy="424732"/>
          </a:xfrm>
        </p:spPr>
        <p:txBody>
          <a:bodyPr/>
          <a:lstStyle/>
          <a:p>
            <a:pPr algn="l"/>
            <a:r>
              <a:rPr lang="en-US" dirty="0" smtClean="0"/>
              <a:t>What do you test for?</a:t>
            </a:r>
          </a:p>
        </p:txBody>
      </p:sp>
      <p:sp>
        <p:nvSpPr>
          <p:cNvPr id="3" name="Content Placeholder 2"/>
          <p:cNvSpPr>
            <a:spLocks noGrp="1"/>
          </p:cNvSpPr>
          <p:nvPr>
            <p:ph idx="14"/>
          </p:nvPr>
        </p:nvSpPr>
        <p:spPr>
          <a:xfrm>
            <a:off x="4168631" y="2598127"/>
            <a:ext cx="3840480" cy="757130"/>
          </a:xfrm>
        </p:spPr>
        <p:txBody>
          <a:bodyPr/>
          <a:lstStyle/>
          <a:p>
            <a:pPr algn="l"/>
            <a:r>
              <a:rPr lang="en-US" dirty="0" smtClean="0"/>
              <a:t>What is the Functional Test Process?</a:t>
            </a:r>
            <a:endParaRPr lang="en-US" dirty="0"/>
          </a:p>
        </p:txBody>
      </p:sp>
      <p:sp>
        <p:nvSpPr>
          <p:cNvPr id="4" name="Content Placeholder 3"/>
          <p:cNvSpPr>
            <a:spLocks noGrp="1"/>
          </p:cNvSpPr>
          <p:nvPr>
            <p:ph idx="15"/>
          </p:nvPr>
        </p:nvSpPr>
        <p:spPr>
          <a:xfrm>
            <a:off x="8158238" y="2598127"/>
            <a:ext cx="3773077" cy="424732"/>
          </a:xfrm>
        </p:spPr>
        <p:txBody>
          <a:bodyPr/>
          <a:lstStyle/>
          <a:p>
            <a:pPr algn="l"/>
            <a:r>
              <a:rPr lang="en-US" dirty="0" smtClean="0"/>
              <a:t>Functional Test tools</a:t>
            </a:r>
            <a:endParaRPr lang="en-US" dirty="0"/>
          </a:p>
        </p:txBody>
      </p:sp>
      <p:sp>
        <p:nvSpPr>
          <p:cNvPr id="16" name="TextBox 15"/>
          <p:cNvSpPr txBox="1"/>
          <p:nvPr/>
        </p:nvSpPr>
        <p:spPr>
          <a:xfrm>
            <a:off x="316322" y="3022859"/>
            <a:ext cx="3703182" cy="1446550"/>
          </a:xfrm>
          <a:prstGeom prst="rect">
            <a:avLst/>
          </a:prstGeom>
          <a:noFill/>
        </p:spPr>
        <p:txBody>
          <a:bodyPr wrap="square" rtlCol="0">
            <a:spAutoFit/>
          </a:bodyPr>
          <a:lstStyle/>
          <a:p>
            <a:pPr marL="342900" indent="-342900">
              <a:buFont typeface="+mj-lt"/>
              <a:buAutoNum type="arabicPeriod"/>
            </a:pPr>
            <a:r>
              <a:rPr lang="en-US" sz="2200" dirty="0" smtClean="0">
                <a:solidFill>
                  <a:srgbClr val="002060"/>
                </a:solidFill>
              </a:rPr>
              <a:t>Mainline Functions</a:t>
            </a:r>
          </a:p>
          <a:p>
            <a:pPr marL="342900" indent="-342900">
              <a:buFont typeface="+mj-lt"/>
              <a:buAutoNum type="arabicPeriod"/>
            </a:pPr>
            <a:r>
              <a:rPr lang="en-US" sz="2200" dirty="0" smtClean="0">
                <a:solidFill>
                  <a:srgbClr val="002060"/>
                </a:solidFill>
              </a:rPr>
              <a:t>Basic Usability</a:t>
            </a:r>
          </a:p>
          <a:p>
            <a:pPr marL="342900" indent="-342900">
              <a:buFont typeface="+mj-lt"/>
              <a:buAutoNum type="arabicPeriod"/>
            </a:pPr>
            <a:r>
              <a:rPr lang="en-US" sz="2200" dirty="0" smtClean="0">
                <a:solidFill>
                  <a:srgbClr val="002060"/>
                </a:solidFill>
              </a:rPr>
              <a:t>Accessibility</a:t>
            </a:r>
          </a:p>
          <a:p>
            <a:pPr marL="342900" indent="-342900">
              <a:buFont typeface="+mj-lt"/>
              <a:buAutoNum type="arabicPeriod"/>
            </a:pPr>
            <a:r>
              <a:rPr lang="en-US" sz="2200" dirty="0" smtClean="0">
                <a:solidFill>
                  <a:srgbClr val="002060"/>
                </a:solidFill>
              </a:rPr>
              <a:t>Error Conditions</a:t>
            </a:r>
            <a:endParaRPr lang="en-US" sz="2200" dirty="0">
              <a:solidFill>
                <a:srgbClr val="002060"/>
              </a:solidFill>
            </a:endParaRPr>
          </a:p>
        </p:txBody>
      </p:sp>
      <p:sp>
        <p:nvSpPr>
          <p:cNvPr id="19" name="TextBox 18"/>
          <p:cNvSpPr txBox="1"/>
          <p:nvPr/>
        </p:nvSpPr>
        <p:spPr>
          <a:xfrm>
            <a:off x="4168631" y="3444220"/>
            <a:ext cx="3840480" cy="2462213"/>
          </a:xfrm>
          <a:prstGeom prst="rect">
            <a:avLst/>
          </a:prstGeom>
          <a:noFill/>
        </p:spPr>
        <p:txBody>
          <a:bodyPr wrap="square" rtlCol="0">
            <a:spAutoFit/>
          </a:bodyPr>
          <a:lstStyle/>
          <a:p>
            <a:pPr marL="342900" indent="-342900">
              <a:buFont typeface="+mj-lt"/>
              <a:buAutoNum type="arabicPeriod"/>
            </a:pPr>
            <a:r>
              <a:rPr lang="en-US" sz="2200" dirty="0" smtClean="0">
                <a:solidFill>
                  <a:srgbClr val="002060"/>
                </a:solidFill>
              </a:rPr>
              <a:t>Identify Test Input</a:t>
            </a:r>
          </a:p>
          <a:p>
            <a:pPr marL="342900" indent="-342900">
              <a:buFont typeface="+mj-lt"/>
              <a:buAutoNum type="arabicPeriod"/>
            </a:pPr>
            <a:r>
              <a:rPr lang="en-US" sz="2200" dirty="0" smtClean="0">
                <a:solidFill>
                  <a:srgbClr val="002060"/>
                </a:solidFill>
              </a:rPr>
              <a:t>Compute </a:t>
            </a:r>
            <a:r>
              <a:rPr lang="en-US" sz="2200" dirty="0">
                <a:solidFill>
                  <a:srgbClr val="002060"/>
                </a:solidFill>
              </a:rPr>
              <a:t>the expected outcomes with the selected test input </a:t>
            </a:r>
            <a:r>
              <a:rPr lang="en-US" sz="2200" dirty="0" smtClean="0">
                <a:solidFill>
                  <a:srgbClr val="002060"/>
                </a:solidFill>
              </a:rPr>
              <a:t>values</a:t>
            </a:r>
          </a:p>
          <a:p>
            <a:pPr marL="342900" indent="-342900">
              <a:buFont typeface="+mj-lt"/>
              <a:buAutoNum type="arabicPeriod"/>
            </a:pPr>
            <a:r>
              <a:rPr lang="en-US" sz="2200" dirty="0" smtClean="0">
                <a:solidFill>
                  <a:srgbClr val="002060"/>
                </a:solidFill>
              </a:rPr>
              <a:t>Execute Test Cases</a:t>
            </a:r>
          </a:p>
          <a:p>
            <a:pPr marL="342900" indent="-342900">
              <a:buFont typeface="+mj-lt"/>
              <a:buAutoNum type="arabicPeriod"/>
            </a:pPr>
            <a:r>
              <a:rPr lang="en-US" sz="2200" dirty="0" smtClean="0">
                <a:solidFill>
                  <a:srgbClr val="002060"/>
                </a:solidFill>
              </a:rPr>
              <a:t>Compare actual and computed test results</a:t>
            </a:r>
            <a:endParaRPr lang="en-US" sz="2200" dirty="0">
              <a:solidFill>
                <a:srgbClr val="002060"/>
              </a:solidFill>
            </a:endParaRPr>
          </a:p>
        </p:txBody>
      </p:sp>
      <p:sp>
        <p:nvSpPr>
          <p:cNvPr id="20" name="TextBox 19"/>
          <p:cNvSpPr txBox="1"/>
          <p:nvPr/>
        </p:nvSpPr>
        <p:spPr>
          <a:xfrm>
            <a:off x="8158238" y="3438401"/>
            <a:ext cx="3840480" cy="1785104"/>
          </a:xfrm>
          <a:prstGeom prst="rect">
            <a:avLst/>
          </a:prstGeom>
          <a:noFill/>
        </p:spPr>
        <p:txBody>
          <a:bodyPr wrap="square" rtlCol="0">
            <a:spAutoFit/>
          </a:bodyPr>
          <a:lstStyle/>
          <a:p>
            <a:pPr marL="342900" indent="-342900">
              <a:buFont typeface="+mj-lt"/>
              <a:buAutoNum type="arabicPeriod"/>
            </a:pPr>
            <a:r>
              <a:rPr lang="en-US" sz="2200" dirty="0" smtClean="0">
                <a:solidFill>
                  <a:srgbClr val="002060"/>
                </a:solidFill>
              </a:rPr>
              <a:t>Selenium</a:t>
            </a:r>
          </a:p>
          <a:p>
            <a:pPr marL="342900" indent="-342900">
              <a:buFont typeface="+mj-lt"/>
              <a:buAutoNum type="arabicPeriod"/>
            </a:pPr>
            <a:r>
              <a:rPr lang="en-US" sz="2200" dirty="0" smtClean="0">
                <a:solidFill>
                  <a:srgbClr val="002060"/>
                </a:solidFill>
              </a:rPr>
              <a:t>QTP</a:t>
            </a:r>
          </a:p>
          <a:p>
            <a:pPr marL="342900" indent="-342900">
              <a:buFont typeface="+mj-lt"/>
              <a:buAutoNum type="arabicPeriod"/>
            </a:pPr>
            <a:r>
              <a:rPr lang="en-US" sz="2200" dirty="0" smtClean="0">
                <a:solidFill>
                  <a:srgbClr val="002060"/>
                </a:solidFill>
              </a:rPr>
              <a:t>JUnit</a:t>
            </a:r>
          </a:p>
          <a:p>
            <a:pPr marL="342900" indent="-342900">
              <a:buFont typeface="+mj-lt"/>
              <a:buAutoNum type="arabicPeriod"/>
            </a:pPr>
            <a:r>
              <a:rPr lang="en-US" sz="2200" dirty="0" err="1" smtClean="0">
                <a:solidFill>
                  <a:srgbClr val="002060"/>
                </a:solidFill>
              </a:rPr>
              <a:t>SoapUI</a:t>
            </a:r>
            <a:endParaRPr lang="en-US" sz="2200" dirty="0" smtClean="0">
              <a:solidFill>
                <a:srgbClr val="002060"/>
              </a:solidFill>
            </a:endParaRPr>
          </a:p>
          <a:p>
            <a:pPr marL="342900" indent="-342900">
              <a:buFont typeface="+mj-lt"/>
              <a:buAutoNum type="arabicPeriod"/>
            </a:pPr>
            <a:r>
              <a:rPr lang="en-US" sz="2200" dirty="0" err="1" smtClean="0">
                <a:solidFill>
                  <a:srgbClr val="002060"/>
                </a:solidFill>
              </a:rPr>
              <a:t>Watir</a:t>
            </a:r>
            <a:endParaRPr lang="en-US" sz="2200" dirty="0">
              <a:solidFill>
                <a:srgbClr val="002060"/>
              </a:solidFill>
            </a:endParaRPr>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 calcmode="lin" valueType="num">
                                      <p:cBhvr additive="base">
                                        <p:cTn id="32"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6">
                                            <p:txEl>
                                              <p:pRg st="1" end="1"/>
                                            </p:txEl>
                                          </p:spTgt>
                                        </p:tgtEl>
                                        <p:attrNameLst>
                                          <p:attrName>style.visibility</p:attrName>
                                        </p:attrNameLst>
                                      </p:cBhvr>
                                      <p:to>
                                        <p:strVal val="visible"/>
                                      </p:to>
                                    </p:set>
                                    <p:anim calcmode="lin" valueType="num">
                                      <p:cBhvr additive="base">
                                        <p:cTn id="38"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6">
                                            <p:txEl>
                                              <p:pRg st="2" end="2"/>
                                            </p:txEl>
                                          </p:spTgt>
                                        </p:tgtEl>
                                        <p:attrNameLst>
                                          <p:attrName>style.visibility</p:attrName>
                                        </p:attrNameLst>
                                      </p:cBhvr>
                                      <p:to>
                                        <p:strVal val="visible"/>
                                      </p:to>
                                    </p:set>
                                    <p:anim calcmode="lin" valueType="num">
                                      <p:cBhvr additive="base">
                                        <p:cTn id="44"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6">
                                            <p:txEl>
                                              <p:pRg st="3" end="3"/>
                                            </p:txEl>
                                          </p:spTgt>
                                        </p:tgtEl>
                                        <p:attrNameLst>
                                          <p:attrName>style.visibility</p:attrName>
                                        </p:attrNameLst>
                                      </p:cBhvr>
                                      <p:to>
                                        <p:strVal val="visible"/>
                                      </p:to>
                                    </p:set>
                                    <p:anim calcmode="lin" valueType="num">
                                      <p:cBhvr additive="base">
                                        <p:cTn id="50"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additive="base">
                                        <p:cTn id="5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 calcmode="lin" valueType="num">
                                      <p:cBhvr additive="base">
                                        <p:cTn id="6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9">
                                            <p:txEl>
                                              <p:pRg st="1" end="1"/>
                                            </p:txEl>
                                          </p:spTgt>
                                        </p:tgtEl>
                                        <p:attrNameLst>
                                          <p:attrName>style.visibility</p:attrName>
                                        </p:attrNameLst>
                                      </p:cBhvr>
                                      <p:to>
                                        <p:strVal val="visible"/>
                                      </p:to>
                                    </p:set>
                                    <p:anim calcmode="lin" valueType="num">
                                      <p:cBhvr additive="base">
                                        <p:cTn id="6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9">
                                            <p:txEl>
                                              <p:pRg st="2" end="2"/>
                                            </p:txEl>
                                          </p:spTgt>
                                        </p:tgtEl>
                                        <p:attrNameLst>
                                          <p:attrName>style.visibility</p:attrName>
                                        </p:attrNameLst>
                                      </p:cBhvr>
                                      <p:to>
                                        <p:strVal val="visible"/>
                                      </p:to>
                                    </p:set>
                                    <p:anim calcmode="lin" valueType="num">
                                      <p:cBhvr additive="base">
                                        <p:cTn id="74"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9">
                                            <p:txEl>
                                              <p:pRg st="3" end="3"/>
                                            </p:txEl>
                                          </p:spTgt>
                                        </p:tgtEl>
                                        <p:attrNameLst>
                                          <p:attrName>style.visibility</p:attrName>
                                        </p:attrNameLst>
                                      </p:cBhvr>
                                      <p:to>
                                        <p:strVal val="visible"/>
                                      </p:to>
                                    </p:set>
                                    <p:anim calcmode="lin" valueType="num">
                                      <p:cBhvr additive="base">
                                        <p:cTn id="80"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 fill="hold" nodeType="click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 calcmode="lin" valueType="num">
                                      <p:cBhvr additive="base">
                                        <p:cTn id="8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20">
                                            <p:txEl>
                                              <p:pRg st="1" end="1"/>
                                            </p:txEl>
                                          </p:spTgt>
                                        </p:tgtEl>
                                        <p:attrNameLst>
                                          <p:attrName>style.visibility</p:attrName>
                                        </p:attrNameLst>
                                      </p:cBhvr>
                                      <p:to>
                                        <p:strVal val="visible"/>
                                      </p:to>
                                    </p:set>
                                    <p:anim calcmode="lin" valueType="num">
                                      <p:cBhvr additive="base">
                                        <p:cTn id="98"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nodeType="clickEffect">
                                  <p:stCondLst>
                                    <p:cond delay="0"/>
                                  </p:stCondLst>
                                  <p:childTnLst>
                                    <p:set>
                                      <p:cBhvr>
                                        <p:cTn id="103" dur="1" fill="hold">
                                          <p:stCondLst>
                                            <p:cond delay="0"/>
                                          </p:stCondLst>
                                        </p:cTn>
                                        <p:tgtEl>
                                          <p:spTgt spid="20">
                                            <p:txEl>
                                              <p:pRg st="2" end="2"/>
                                            </p:txEl>
                                          </p:spTgt>
                                        </p:tgtEl>
                                        <p:attrNameLst>
                                          <p:attrName>style.visibility</p:attrName>
                                        </p:attrNameLst>
                                      </p:cBhvr>
                                      <p:to>
                                        <p:strVal val="visible"/>
                                      </p:to>
                                    </p:set>
                                    <p:anim calcmode="lin" valueType="num">
                                      <p:cBhvr additive="base">
                                        <p:cTn id="104"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2" fill="hold" nodeType="clickEffect">
                                  <p:stCondLst>
                                    <p:cond delay="0"/>
                                  </p:stCondLst>
                                  <p:childTnLst>
                                    <p:set>
                                      <p:cBhvr>
                                        <p:cTn id="109" dur="1" fill="hold">
                                          <p:stCondLst>
                                            <p:cond delay="0"/>
                                          </p:stCondLst>
                                        </p:cTn>
                                        <p:tgtEl>
                                          <p:spTgt spid="20">
                                            <p:txEl>
                                              <p:pRg st="3" end="3"/>
                                            </p:txEl>
                                          </p:spTgt>
                                        </p:tgtEl>
                                        <p:attrNameLst>
                                          <p:attrName>style.visibility</p:attrName>
                                        </p:attrNameLst>
                                      </p:cBhvr>
                                      <p:to>
                                        <p:strVal val="visible"/>
                                      </p:to>
                                    </p:set>
                                    <p:anim calcmode="lin" valueType="num">
                                      <p:cBhvr additive="base">
                                        <p:cTn id="110"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111"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nodeType="clickEffect">
                                  <p:stCondLst>
                                    <p:cond delay="0"/>
                                  </p:stCondLst>
                                  <p:childTnLst>
                                    <p:set>
                                      <p:cBhvr>
                                        <p:cTn id="115" dur="1" fill="hold">
                                          <p:stCondLst>
                                            <p:cond delay="0"/>
                                          </p:stCondLst>
                                        </p:cTn>
                                        <p:tgtEl>
                                          <p:spTgt spid="20">
                                            <p:txEl>
                                              <p:pRg st="4" end="4"/>
                                            </p:txEl>
                                          </p:spTgt>
                                        </p:tgtEl>
                                        <p:attrNameLst>
                                          <p:attrName>style.visibility</p:attrName>
                                        </p:attrNameLst>
                                      </p:cBhvr>
                                      <p:to>
                                        <p:strVal val="visible"/>
                                      </p:to>
                                    </p:set>
                                    <p:anim calcmode="lin" valueType="num">
                                      <p:cBhvr additive="base">
                                        <p:cTn id="116"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117"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smtClean="0"/>
              <a:t>TEST TYPES</a:t>
            </a:r>
            <a:endParaRPr lang="en-US" dirty="0"/>
          </a:p>
        </p:txBody>
      </p:sp>
      <p:sp>
        <p:nvSpPr>
          <p:cNvPr id="6" name="Text Placeholder 5"/>
          <p:cNvSpPr>
            <a:spLocks noGrp="1"/>
          </p:cNvSpPr>
          <p:nvPr>
            <p:ph type="body" sz="quarter" idx="16"/>
          </p:nvPr>
        </p:nvSpPr>
        <p:spPr>
          <a:xfrm>
            <a:off x="2692199" y="419100"/>
            <a:ext cx="9271202" cy="1882567"/>
          </a:xfrm>
        </p:spPr>
        <p:txBody>
          <a:bodyPr/>
          <a:lstStyle/>
          <a:p>
            <a:r>
              <a:rPr lang="en-US" dirty="0" smtClean="0">
                <a:solidFill>
                  <a:schemeClr val="accent1">
                    <a:lumMod val="50000"/>
                  </a:schemeClr>
                </a:solidFill>
              </a:rPr>
              <a:t>2.   Non-Functional Test</a:t>
            </a:r>
          </a:p>
          <a:p>
            <a:pPr algn="just"/>
            <a:r>
              <a:rPr lang="en-US" b="0" dirty="0">
                <a:solidFill>
                  <a:srgbClr val="002060"/>
                </a:solidFill>
              </a:rPr>
              <a:t>Non-functional testing, as functional testing, is performed at all test levels. It includes (but is not limited to) Performance, Load, Stress, Usability, Maintainability, Reliability and </a:t>
            </a:r>
            <a:r>
              <a:rPr lang="en-US" b="0" dirty="0" smtClean="0">
                <a:solidFill>
                  <a:srgbClr val="002060"/>
                </a:solidFill>
              </a:rPr>
              <a:t>Portability tests respectively. </a:t>
            </a:r>
            <a:r>
              <a:rPr lang="en-US" b="0" dirty="0">
                <a:solidFill>
                  <a:srgbClr val="002060"/>
                </a:solidFill>
              </a:rPr>
              <a:t>It is the testing of “how well” the system works.</a:t>
            </a:r>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5</a:t>
            </a:fld>
            <a:endParaRPr lang="en-US"/>
          </a:p>
        </p:txBody>
      </p:sp>
      <p:sp>
        <p:nvSpPr>
          <p:cNvPr id="3" name="Content Placeholder 2"/>
          <p:cNvSpPr>
            <a:spLocks noGrp="1"/>
          </p:cNvSpPr>
          <p:nvPr>
            <p:ph idx="14"/>
          </p:nvPr>
        </p:nvSpPr>
        <p:spPr>
          <a:xfrm>
            <a:off x="316321" y="2863553"/>
            <a:ext cx="5458836" cy="424732"/>
          </a:xfrm>
        </p:spPr>
        <p:txBody>
          <a:bodyPr/>
          <a:lstStyle/>
          <a:p>
            <a:pPr algn="l"/>
            <a:r>
              <a:rPr lang="en-US" dirty="0" smtClean="0"/>
              <a:t>Feature Characteristics</a:t>
            </a:r>
            <a:endParaRPr lang="en-US" dirty="0"/>
          </a:p>
        </p:txBody>
      </p:sp>
      <p:sp>
        <p:nvSpPr>
          <p:cNvPr id="19" name="TextBox 18"/>
          <p:cNvSpPr txBox="1"/>
          <p:nvPr/>
        </p:nvSpPr>
        <p:spPr>
          <a:xfrm>
            <a:off x="316321" y="3503556"/>
            <a:ext cx="11614993" cy="1785104"/>
          </a:xfrm>
          <a:prstGeom prst="rect">
            <a:avLst/>
          </a:prstGeom>
          <a:noFill/>
        </p:spPr>
        <p:txBody>
          <a:bodyPr wrap="square" rtlCol="0">
            <a:spAutoFit/>
          </a:bodyPr>
          <a:lstStyle/>
          <a:p>
            <a:pPr marL="342900" indent="-342900">
              <a:buFont typeface="+mj-lt"/>
              <a:buAutoNum type="arabicPeriod"/>
            </a:pPr>
            <a:r>
              <a:rPr lang="en-US" sz="2200" dirty="0" smtClean="0">
                <a:solidFill>
                  <a:srgbClr val="002060"/>
                </a:solidFill>
              </a:rPr>
              <a:t>Reliability: - Robustness, fault-tolerance, recoverability and compliance</a:t>
            </a:r>
          </a:p>
          <a:p>
            <a:pPr marL="342900" indent="-342900">
              <a:buFont typeface="+mj-lt"/>
              <a:buAutoNum type="arabicPeriod"/>
            </a:pPr>
            <a:r>
              <a:rPr lang="en-US" sz="2200" dirty="0" smtClean="0">
                <a:solidFill>
                  <a:srgbClr val="002060"/>
                </a:solidFill>
              </a:rPr>
              <a:t>Usability: - Understandability, Learnability, Operability, Attractiveness and Compliance</a:t>
            </a:r>
          </a:p>
          <a:p>
            <a:pPr marL="342900" indent="-342900">
              <a:buFont typeface="+mj-lt"/>
              <a:buAutoNum type="arabicPeriod"/>
            </a:pPr>
            <a:r>
              <a:rPr lang="en-US" sz="2200" dirty="0" smtClean="0">
                <a:solidFill>
                  <a:srgbClr val="002060"/>
                </a:solidFill>
              </a:rPr>
              <a:t>Efficiency: - Performance (Time behaviour), Resource Utilization and Compliance</a:t>
            </a:r>
          </a:p>
          <a:p>
            <a:pPr marL="342900" indent="-342900">
              <a:buFont typeface="+mj-lt"/>
              <a:buAutoNum type="arabicPeriod"/>
            </a:pPr>
            <a:r>
              <a:rPr lang="en-US" sz="2200" dirty="0" smtClean="0">
                <a:solidFill>
                  <a:srgbClr val="002060"/>
                </a:solidFill>
              </a:rPr>
              <a:t>Maintainability: - Analyzability, Changeability, Stability, Testability and Compliance</a:t>
            </a:r>
          </a:p>
          <a:p>
            <a:pPr marL="342900" indent="-342900">
              <a:buFont typeface="+mj-lt"/>
              <a:buAutoNum type="arabicPeriod"/>
            </a:pPr>
            <a:r>
              <a:rPr lang="en-US" sz="2200" dirty="0" smtClean="0">
                <a:solidFill>
                  <a:srgbClr val="002060"/>
                </a:solidFill>
              </a:rPr>
              <a:t>Portability: - Adaptability, </a:t>
            </a:r>
            <a:r>
              <a:rPr lang="en-US" sz="2200" dirty="0" err="1" smtClean="0">
                <a:solidFill>
                  <a:srgbClr val="002060"/>
                </a:solidFill>
              </a:rPr>
              <a:t>Installability</a:t>
            </a:r>
            <a:r>
              <a:rPr lang="en-US" sz="2200" dirty="0" smtClean="0">
                <a:solidFill>
                  <a:srgbClr val="002060"/>
                </a:solidFill>
              </a:rPr>
              <a:t>, Co-existence, </a:t>
            </a:r>
            <a:r>
              <a:rPr lang="en-US" sz="2200" dirty="0" err="1" smtClean="0">
                <a:solidFill>
                  <a:srgbClr val="002060"/>
                </a:solidFill>
              </a:rPr>
              <a:t>Replaceability</a:t>
            </a:r>
            <a:r>
              <a:rPr lang="en-US" sz="2200" dirty="0" smtClean="0">
                <a:solidFill>
                  <a:srgbClr val="002060"/>
                </a:solidFill>
              </a:rPr>
              <a:t> and Compliance</a:t>
            </a:r>
            <a:endParaRPr lang="en-US" sz="2200" dirty="0">
              <a:solidFill>
                <a:srgbClr val="002060"/>
              </a:solidFill>
            </a:endParaRPr>
          </a:p>
        </p:txBody>
      </p:sp>
    </p:spTree>
    <p:extLst>
      <p:ext uri="{BB962C8B-B14F-4D97-AF65-F5344CB8AC3E}">
        <p14:creationId xmlns:p14="http://schemas.microsoft.com/office/powerpoint/2010/main" val="27248731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additive="base">
                                        <p:cTn id="2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 calcmode="lin" valueType="num">
                                      <p:cBhvr additive="base">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 calcmode="lin" valueType="num">
                                      <p:cBhvr additive="base">
                                        <p:cTn id="38"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9">
                                            <p:txEl>
                                              <p:pRg st="3" end="3"/>
                                            </p:txEl>
                                          </p:spTgt>
                                        </p:tgtEl>
                                        <p:attrNameLst>
                                          <p:attrName>style.visibility</p:attrName>
                                        </p:attrNameLst>
                                      </p:cBhvr>
                                      <p:to>
                                        <p:strVal val="visible"/>
                                      </p:to>
                                    </p:set>
                                    <p:anim calcmode="lin" valueType="num">
                                      <p:cBhvr additive="base">
                                        <p:cTn id="44"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
                                            <p:txEl>
                                              <p:pRg st="4" end="4"/>
                                            </p:txEl>
                                          </p:spTgt>
                                        </p:tgtEl>
                                        <p:attrNameLst>
                                          <p:attrName>style.visibility</p:attrName>
                                        </p:attrNameLst>
                                      </p:cBhvr>
                                      <p:to>
                                        <p:strVal val="visible"/>
                                      </p:to>
                                    </p:set>
                                    <p:anim calcmode="lin" valueType="num">
                                      <p:cBhvr additive="base">
                                        <p:cTn id="50"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smtClean="0"/>
              <a:t>TEST TYPES</a:t>
            </a:r>
            <a:endParaRPr lang="en-US" dirty="0"/>
          </a:p>
        </p:txBody>
      </p:sp>
      <p:sp>
        <p:nvSpPr>
          <p:cNvPr id="6" name="Text Placeholder 5"/>
          <p:cNvSpPr>
            <a:spLocks noGrp="1"/>
          </p:cNvSpPr>
          <p:nvPr>
            <p:ph type="body" sz="quarter" idx="16"/>
          </p:nvPr>
        </p:nvSpPr>
        <p:spPr>
          <a:xfrm>
            <a:off x="2692199" y="419100"/>
            <a:ext cx="9271202" cy="3080843"/>
          </a:xfrm>
        </p:spPr>
        <p:txBody>
          <a:bodyPr/>
          <a:lstStyle/>
          <a:p>
            <a:r>
              <a:rPr lang="en-US" dirty="0" smtClean="0">
                <a:solidFill>
                  <a:schemeClr val="accent1">
                    <a:lumMod val="50000"/>
                  </a:schemeClr>
                </a:solidFill>
              </a:rPr>
              <a:t>3.     Structural Testing</a:t>
            </a:r>
          </a:p>
          <a:p>
            <a:pPr algn="just"/>
            <a:r>
              <a:rPr lang="en-US" b="0" dirty="0" smtClean="0">
                <a:solidFill>
                  <a:srgbClr val="002060"/>
                </a:solidFill>
              </a:rPr>
              <a:t>Most often used as a way of measuring the thoroughness of testing through the coverage of a set of structural elements or coverage items. </a:t>
            </a:r>
          </a:p>
          <a:p>
            <a:pPr algn="just"/>
            <a:endParaRPr lang="en-US" sz="2000" b="0" dirty="0">
              <a:solidFill>
                <a:srgbClr val="002060"/>
              </a:solidFill>
            </a:endParaRPr>
          </a:p>
          <a:p>
            <a:pPr algn="just"/>
            <a:r>
              <a:rPr lang="en-US" b="0" dirty="0" smtClean="0">
                <a:solidFill>
                  <a:srgbClr val="002060"/>
                </a:solidFill>
              </a:rPr>
              <a:t>Although it can occur at any test level, in reality, it tends to be mostly applied at component and integration levels generally less likely applied at higher levels.</a:t>
            </a:r>
            <a:endParaRPr lang="en-US" sz="2000" b="0"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6</a:t>
            </a:fld>
            <a:endParaRPr lang="en-US"/>
          </a:p>
        </p:txBody>
      </p:sp>
    </p:spTree>
    <p:extLst>
      <p:ext uri="{BB962C8B-B14F-4D97-AF65-F5344CB8AC3E}">
        <p14:creationId xmlns:p14="http://schemas.microsoft.com/office/powerpoint/2010/main" val="21793342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smtClean="0"/>
              <a:t>TEST TYPES</a:t>
            </a:r>
            <a:endParaRPr lang="en-US" dirty="0"/>
          </a:p>
        </p:txBody>
      </p:sp>
      <p:sp>
        <p:nvSpPr>
          <p:cNvPr id="6" name="Text Placeholder 5"/>
          <p:cNvSpPr>
            <a:spLocks noGrp="1"/>
          </p:cNvSpPr>
          <p:nvPr>
            <p:ph type="body" sz="quarter" idx="16"/>
          </p:nvPr>
        </p:nvSpPr>
        <p:spPr>
          <a:xfrm>
            <a:off x="2692199" y="419100"/>
            <a:ext cx="9271202" cy="1217769"/>
          </a:xfrm>
        </p:spPr>
        <p:txBody>
          <a:bodyPr/>
          <a:lstStyle/>
          <a:p>
            <a:r>
              <a:rPr lang="en-US" dirty="0">
                <a:solidFill>
                  <a:schemeClr val="accent1">
                    <a:lumMod val="50000"/>
                  </a:schemeClr>
                </a:solidFill>
              </a:rPr>
              <a:t>4</a:t>
            </a:r>
            <a:r>
              <a:rPr lang="en-US" dirty="0" smtClean="0">
                <a:solidFill>
                  <a:schemeClr val="accent1">
                    <a:lumMod val="50000"/>
                  </a:schemeClr>
                </a:solidFill>
              </a:rPr>
              <a:t>.   Confirmation &amp; Regression Testing</a:t>
            </a:r>
          </a:p>
          <a:p>
            <a:pPr algn="just"/>
            <a:r>
              <a:rPr lang="en-US" b="0" dirty="0" smtClean="0">
                <a:solidFill>
                  <a:srgbClr val="002060"/>
                </a:solidFill>
              </a:rPr>
              <a:t>This category can otherwise be referred to as Testing related to changes.</a:t>
            </a:r>
            <a:endParaRPr lang="en-US" b="0" dirty="0">
              <a:solidFill>
                <a:srgbClr val="002060"/>
              </a:solidFill>
            </a:endParaRPr>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7</a:t>
            </a:fld>
            <a:endParaRPr lang="en-US"/>
          </a:p>
        </p:txBody>
      </p:sp>
      <p:sp>
        <p:nvSpPr>
          <p:cNvPr id="3" name="Content Placeholder 2"/>
          <p:cNvSpPr>
            <a:spLocks noGrp="1"/>
          </p:cNvSpPr>
          <p:nvPr>
            <p:ph idx="14"/>
          </p:nvPr>
        </p:nvSpPr>
        <p:spPr>
          <a:xfrm>
            <a:off x="316321" y="1716561"/>
            <a:ext cx="5458837" cy="424732"/>
          </a:xfrm>
        </p:spPr>
        <p:txBody>
          <a:bodyPr/>
          <a:lstStyle/>
          <a:p>
            <a:pPr algn="l"/>
            <a:r>
              <a:rPr lang="en-US" dirty="0" smtClean="0"/>
              <a:t>Confirmation Testing</a:t>
            </a:r>
            <a:endParaRPr lang="en-US" dirty="0"/>
          </a:p>
        </p:txBody>
      </p:sp>
      <p:sp>
        <p:nvSpPr>
          <p:cNvPr id="19" name="TextBox 18"/>
          <p:cNvSpPr txBox="1"/>
          <p:nvPr/>
        </p:nvSpPr>
        <p:spPr>
          <a:xfrm>
            <a:off x="316321" y="2220985"/>
            <a:ext cx="5458836" cy="3139321"/>
          </a:xfrm>
          <a:prstGeom prst="rect">
            <a:avLst/>
          </a:prstGeom>
          <a:noFill/>
        </p:spPr>
        <p:txBody>
          <a:bodyPr wrap="square" rtlCol="0">
            <a:spAutoFit/>
          </a:bodyPr>
          <a:lstStyle/>
          <a:p>
            <a:r>
              <a:rPr lang="en-US" sz="2200" dirty="0" smtClean="0">
                <a:solidFill>
                  <a:srgbClr val="002060"/>
                </a:solidFill>
              </a:rPr>
              <a:t>When a test fails and we determine that the cause of the failure is a software defect, the defect is reported and we can expect a new version of the software that has had the defect fixed. We will then be required to “Re-Test” the software to confirm that the defect has actually been fixed. This test is known as Confirmation Test.</a:t>
            </a:r>
            <a:endParaRPr lang="en-US" sz="2200" dirty="0">
              <a:solidFill>
                <a:srgbClr val="002060"/>
              </a:solidFill>
            </a:endParaRPr>
          </a:p>
        </p:txBody>
      </p:sp>
      <p:sp>
        <p:nvSpPr>
          <p:cNvPr id="7" name="Content Placeholder 2"/>
          <p:cNvSpPr>
            <a:spLocks noGrp="1"/>
          </p:cNvSpPr>
          <p:nvPr>
            <p:ph idx="14"/>
          </p:nvPr>
        </p:nvSpPr>
        <p:spPr>
          <a:xfrm>
            <a:off x="5775157" y="1716561"/>
            <a:ext cx="5458837" cy="424732"/>
          </a:xfrm>
        </p:spPr>
        <p:txBody>
          <a:bodyPr/>
          <a:lstStyle/>
          <a:p>
            <a:pPr algn="l"/>
            <a:r>
              <a:rPr lang="en-US" dirty="0" smtClean="0"/>
              <a:t>Regression Testing</a:t>
            </a:r>
            <a:endParaRPr lang="en-US" dirty="0"/>
          </a:p>
        </p:txBody>
      </p:sp>
      <p:sp>
        <p:nvSpPr>
          <p:cNvPr id="8" name="TextBox 7"/>
          <p:cNvSpPr txBox="1"/>
          <p:nvPr/>
        </p:nvSpPr>
        <p:spPr>
          <a:xfrm>
            <a:off x="5775158" y="2220984"/>
            <a:ext cx="5458836" cy="2800767"/>
          </a:xfrm>
          <a:prstGeom prst="rect">
            <a:avLst/>
          </a:prstGeom>
          <a:noFill/>
        </p:spPr>
        <p:txBody>
          <a:bodyPr wrap="square" rtlCol="0">
            <a:spAutoFit/>
          </a:bodyPr>
          <a:lstStyle/>
          <a:p>
            <a:r>
              <a:rPr lang="en-US" sz="2200" dirty="0" smtClean="0">
                <a:solidFill>
                  <a:srgbClr val="002060"/>
                </a:solidFill>
              </a:rPr>
              <a:t>After confirming that the defect has actually been fixed, it is also important to confirm also that during the course of applying the fix, it may not have introduced or uncovered a different defect elsewhere in the software. The test to confirm that this is not the case is known as Regression Test.</a:t>
            </a:r>
            <a:endParaRPr lang="en-US" sz="2200" dirty="0">
              <a:solidFill>
                <a:srgbClr val="002060"/>
              </a:solidFill>
            </a:endParaRPr>
          </a:p>
        </p:txBody>
      </p:sp>
    </p:spTree>
    <p:extLst>
      <p:ext uri="{BB962C8B-B14F-4D97-AF65-F5344CB8AC3E}">
        <p14:creationId xmlns:p14="http://schemas.microsoft.com/office/powerpoint/2010/main" val="42902357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additive="base">
                                        <p:cTn id="2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additive="base">
                                        <p:cTn id="3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 calcmode="lin" valueType="num">
                                      <p:cBhvr additive="base">
                                        <p:cTn id="3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4" name="Text Placeholder 13"/>
          <p:cNvSpPr>
            <a:spLocks noGrp="1"/>
          </p:cNvSpPr>
          <p:nvPr>
            <p:ph type="body" sz="quarter" idx="10"/>
          </p:nvPr>
        </p:nvSpPr>
        <p:spPr>
          <a:xfrm>
            <a:off x="628759" y="2373265"/>
            <a:ext cx="4332514" cy="480131"/>
          </a:xfrm>
        </p:spPr>
        <p:txBody>
          <a:bodyPr/>
          <a:lstStyle/>
          <a:p>
            <a:pPr algn="r"/>
            <a:r>
              <a:rPr lang="en-US" dirty="0" smtClean="0"/>
              <a:t>Static Test Techniques</a:t>
            </a:r>
            <a:endParaRPr lang="en-US" dirty="0"/>
          </a:p>
        </p:txBody>
      </p:sp>
      <p:sp>
        <p:nvSpPr>
          <p:cNvPr id="32" name="Title 31"/>
          <p:cNvSpPr>
            <a:spLocks noGrp="1"/>
          </p:cNvSpPr>
          <p:nvPr>
            <p:ph type="title"/>
          </p:nvPr>
        </p:nvSpPr>
        <p:spPr>
          <a:xfrm>
            <a:off x="555244" y="0"/>
            <a:ext cx="4083304" cy="914096"/>
          </a:xfrm>
        </p:spPr>
        <p:txBody>
          <a:bodyPr/>
          <a:lstStyle/>
          <a:p>
            <a:r>
              <a:rPr lang="en-US" b="1" dirty="0" smtClean="0">
                <a:gradFill>
                  <a:gsLst>
                    <a:gs pos="15000">
                      <a:schemeClr val="bg1"/>
                    </a:gs>
                    <a:gs pos="47000">
                      <a:schemeClr val="bg1"/>
                    </a:gs>
                  </a:gsLst>
                  <a:lin ang="5400000" scaled="1"/>
                </a:gradFill>
              </a:rPr>
              <a:t>TEST TECHNIQUES</a:t>
            </a:r>
            <a:endParaRPr lang="en-US" b="1" dirty="0">
              <a:gradFill>
                <a:gsLst>
                  <a:gs pos="15000">
                    <a:schemeClr val="bg1"/>
                  </a:gs>
                  <a:gs pos="47000">
                    <a:schemeClr val="bg1"/>
                  </a:gs>
                </a:gsLst>
                <a:lin ang="5400000" scaled="1"/>
              </a:gradFill>
            </a:endParaRPr>
          </a:p>
        </p:txBody>
      </p:sp>
      <p:sp>
        <p:nvSpPr>
          <p:cNvPr id="66" name="Slide Number Placeholder 65"/>
          <p:cNvSpPr>
            <a:spLocks noGrp="1"/>
          </p:cNvSpPr>
          <p:nvPr>
            <p:ph type="sldNum" sz="quarter" idx="4"/>
          </p:nvPr>
        </p:nvSpPr>
        <p:spPr/>
        <p:txBody>
          <a:bodyPr/>
          <a:lstStyle/>
          <a:p>
            <a:fld id="{4997E989-D798-4C62-8E93-3D2D613C2488}" type="slidenum">
              <a:rPr lang="en-US" smtClean="0"/>
              <a:pPr/>
              <a:t>8</a:t>
            </a:fld>
            <a:endParaRPr lang="en-US"/>
          </a:p>
        </p:txBody>
      </p:sp>
      <p:sp>
        <p:nvSpPr>
          <p:cNvPr id="9" name="Text Placeholder 13"/>
          <p:cNvSpPr txBox="1">
            <a:spLocks/>
          </p:cNvSpPr>
          <p:nvPr/>
        </p:nvSpPr>
        <p:spPr>
          <a:xfrm>
            <a:off x="628759" y="3191412"/>
            <a:ext cx="4333545" cy="208672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961" kern="1200">
                <a:solidFill>
                  <a:schemeClr val="tx1">
                    <a:lumMod val="65000"/>
                    <a:lumOff val="35000"/>
                  </a:schemeClr>
                </a:solidFill>
                <a:latin typeface="+mn-lt"/>
                <a:ea typeface="+mn-ea"/>
                <a:cs typeface="+mn-cs"/>
              </a:defRPr>
            </a:lvl2pPr>
            <a:lvl3pPr marL="227209" indent="0" algn="l" defTabSz="914400" rtl="0" eaLnBrk="1" latinLnBrk="0" hangingPunct="1">
              <a:lnSpc>
                <a:spcPct val="90000"/>
              </a:lnSpc>
              <a:spcBef>
                <a:spcPts val="1200"/>
              </a:spcBef>
              <a:spcAft>
                <a:spcPts val="1200"/>
              </a:spcAft>
              <a:buFont typeface="Arial" panose="020B0604020202020204" pitchFamily="34" charset="0"/>
              <a:buNone/>
              <a:tabLst/>
              <a:defRPr sz="1961" b="1" kern="1200">
                <a:solidFill>
                  <a:schemeClr val="tx2"/>
                </a:solidFill>
                <a:latin typeface="+mn-lt"/>
                <a:ea typeface="+mn-ea"/>
                <a:cs typeface="+mn-cs"/>
              </a:defRPr>
            </a:lvl3pPr>
            <a:lvl4pPr marL="451306"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672290" indent="0" algn="l" defTabSz="914400" rtl="0" eaLnBrk="1" latinLnBrk="0" hangingPunct="1">
              <a:lnSpc>
                <a:spcPct val="90000"/>
              </a:lnSpc>
              <a:spcBef>
                <a:spcPts val="0"/>
              </a:spcBef>
              <a:spcAft>
                <a:spcPts val="1200"/>
              </a:spcAft>
              <a:buFont typeface="Arial" panose="020B0604020202020204" pitchFamily="34" charset="0"/>
              <a:buNone/>
              <a:tabLst/>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2400" b="1" dirty="0" smtClean="0"/>
              <a:t>This involves the testing of a component or system at specification or implementation level without execution of the application. E.g. Document Reviews or Static Code analysis.</a:t>
            </a:r>
          </a:p>
        </p:txBody>
      </p:sp>
      <p:sp>
        <p:nvSpPr>
          <p:cNvPr id="10" name="Text Placeholder 13"/>
          <p:cNvSpPr>
            <a:spLocks noGrp="1"/>
          </p:cNvSpPr>
          <p:nvPr>
            <p:ph type="body" sz="quarter" idx="10"/>
          </p:nvPr>
        </p:nvSpPr>
        <p:spPr>
          <a:xfrm>
            <a:off x="7336080" y="457048"/>
            <a:ext cx="4332514" cy="480131"/>
          </a:xfrm>
        </p:spPr>
        <p:txBody>
          <a:bodyPr/>
          <a:lstStyle/>
          <a:p>
            <a:pPr algn="r"/>
            <a:r>
              <a:rPr lang="en-US" dirty="0" smtClean="0"/>
              <a:t>Dynamic Test Techniques</a:t>
            </a:r>
            <a:endParaRPr lang="en-US" dirty="0"/>
          </a:p>
        </p:txBody>
      </p:sp>
      <p:sp>
        <p:nvSpPr>
          <p:cNvPr id="11" name="Text Placeholder 13"/>
          <p:cNvSpPr txBox="1">
            <a:spLocks/>
          </p:cNvSpPr>
          <p:nvPr/>
        </p:nvSpPr>
        <p:spPr>
          <a:xfrm>
            <a:off x="7336080" y="1329902"/>
            <a:ext cx="4333545" cy="1089529"/>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961" kern="1200">
                <a:solidFill>
                  <a:schemeClr val="tx1">
                    <a:lumMod val="65000"/>
                    <a:lumOff val="35000"/>
                  </a:schemeClr>
                </a:solidFill>
                <a:latin typeface="+mn-lt"/>
                <a:ea typeface="+mn-ea"/>
                <a:cs typeface="+mn-cs"/>
              </a:defRPr>
            </a:lvl2pPr>
            <a:lvl3pPr marL="227209" indent="0" algn="l" defTabSz="914400" rtl="0" eaLnBrk="1" latinLnBrk="0" hangingPunct="1">
              <a:lnSpc>
                <a:spcPct val="90000"/>
              </a:lnSpc>
              <a:spcBef>
                <a:spcPts val="1200"/>
              </a:spcBef>
              <a:spcAft>
                <a:spcPts val="1200"/>
              </a:spcAft>
              <a:buFont typeface="Arial" panose="020B0604020202020204" pitchFamily="34" charset="0"/>
              <a:buNone/>
              <a:tabLst/>
              <a:defRPr sz="1961" b="1" kern="1200">
                <a:solidFill>
                  <a:schemeClr val="tx2"/>
                </a:solidFill>
                <a:latin typeface="+mn-lt"/>
                <a:ea typeface="+mn-ea"/>
                <a:cs typeface="+mn-cs"/>
              </a:defRPr>
            </a:lvl3pPr>
            <a:lvl4pPr marL="451306"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672290" indent="0" algn="l" defTabSz="914400" rtl="0" eaLnBrk="1" latinLnBrk="0" hangingPunct="1">
              <a:lnSpc>
                <a:spcPct val="90000"/>
              </a:lnSpc>
              <a:spcBef>
                <a:spcPts val="0"/>
              </a:spcBef>
              <a:spcAft>
                <a:spcPts val="1200"/>
              </a:spcAft>
              <a:buFont typeface="Arial" panose="020B0604020202020204" pitchFamily="34" charset="0"/>
              <a:buNone/>
              <a:tabLst/>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2400" b="1" dirty="0" smtClean="0"/>
              <a:t>This test involves the execution of the software of a component or system.</a:t>
            </a:r>
          </a:p>
        </p:txBody>
      </p:sp>
    </p:spTree>
    <p:extLst>
      <p:ext uri="{BB962C8B-B14F-4D97-AF65-F5344CB8AC3E}">
        <p14:creationId xmlns:p14="http://schemas.microsoft.com/office/powerpoint/2010/main" val="28389403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4283973" y="829245"/>
            <a:ext cx="3698448" cy="701731"/>
          </a:xfrm>
        </p:spPr>
        <p:txBody>
          <a:bodyPr/>
          <a:lstStyle/>
          <a:p>
            <a:r>
              <a:rPr lang="en-US" sz="4400" dirty="0" smtClean="0"/>
              <a:t>DEFINITIONS</a:t>
            </a:r>
            <a:endParaRPr lang="en-US" sz="4400" dirty="0"/>
          </a:p>
        </p:txBody>
      </p:sp>
      <p:sp>
        <p:nvSpPr>
          <p:cNvPr id="4" name="TextBox 3"/>
          <p:cNvSpPr txBox="1"/>
          <p:nvPr/>
        </p:nvSpPr>
        <p:spPr>
          <a:xfrm>
            <a:off x="240631" y="1668379"/>
            <a:ext cx="5422231" cy="4247317"/>
          </a:xfrm>
          <a:prstGeom prst="rect">
            <a:avLst/>
          </a:prstGeom>
          <a:noFill/>
        </p:spPr>
        <p:txBody>
          <a:bodyPr wrap="square" rtlCol="0">
            <a:spAutoFit/>
          </a:bodyPr>
          <a:lstStyle/>
          <a:p>
            <a:r>
              <a:rPr lang="en-US" b="1" dirty="0" smtClean="0">
                <a:solidFill>
                  <a:schemeClr val="bg1"/>
                </a:solidFill>
              </a:rPr>
              <a:t>Alpha Testing:</a:t>
            </a:r>
          </a:p>
          <a:p>
            <a:r>
              <a:rPr lang="en-US" dirty="0">
                <a:solidFill>
                  <a:schemeClr val="bg1"/>
                </a:solidFill>
              </a:rPr>
              <a:t>Alpha testing is a type of acceptance testing; performed to identify all possible issues/bugs before releasing the product to everyday users or public.  The focus of this testing is to simulate real users by using </a:t>
            </a:r>
            <a:r>
              <a:rPr lang="en-US" b="1" dirty="0" err="1">
                <a:solidFill>
                  <a:schemeClr val="bg1"/>
                </a:solidFill>
              </a:rPr>
              <a:t>B</a:t>
            </a:r>
            <a:r>
              <a:rPr lang="en-US" b="1" dirty="0" err="1" smtClean="0">
                <a:solidFill>
                  <a:schemeClr val="bg1"/>
                </a:solidFill>
              </a:rPr>
              <a:t>lackbox</a:t>
            </a:r>
            <a:r>
              <a:rPr lang="en-US" dirty="0" smtClean="0">
                <a:solidFill>
                  <a:schemeClr val="bg1"/>
                </a:solidFill>
              </a:rPr>
              <a:t> </a:t>
            </a:r>
            <a:r>
              <a:rPr lang="en-US" dirty="0">
                <a:solidFill>
                  <a:schemeClr val="bg1"/>
                </a:solidFill>
              </a:rPr>
              <a:t>and </a:t>
            </a:r>
            <a:r>
              <a:rPr lang="en-US" b="1" dirty="0" err="1">
                <a:solidFill>
                  <a:schemeClr val="bg1"/>
                </a:solidFill>
              </a:rPr>
              <a:t>W</a:t>
            </a:r>
            <a:r>
              <a:rPr lang="en-US" b="1" dirty="0" err="1" smtClean="0">
                <a:solidFill>
                  <a:schemeClr val="bg1"/>
                </a:solidFill>
              </a:rPr>
              <a:t>hitebox</a:t>
            </a:r>
            <a:r>
              <a:rPr lang="en-US" dirty="0" smtClean="0">
                <a:solidFill>
                  <a:schemeClr val="bg1"/>
                </a:solidFill>
              </a:rPr>
              <a:t> </a:t>
            </a:r>
            <a:r>
              <a:rPr lang="en-US" dirty="0">
                <a:solidFill>
                  <a:schemeClr val="bg1"/>
                </a:solidFill>
              </a:rPr>
              <a:t>techniques. The aim is to carry out the tasks that a typical user might perform. Alpha testing is carried out in a lab environment and usually the testers are internal employees of the organization. To put it as simple as possible, this kind of testing is called alpha only because it is done early on, near the end of the development of the software, and before beta testing.</a:t>
            </a:r>
          </a:p>
          <a:p>
            <a:endParaRPr lang="en-US" dirty="0"/>
          </a:p>
        </p:txBody>
      </p:sp>
      <p:sp>
        <p:nvSpPr>
          <p:cNvPr id="8" name="TextBox 7"/>
          <p:cNvSpPr txBox="1"/>
          <p:nvPr/>
        </p:nvSpPr>
        <p:spPr>
          <a:xfrm>
            <a:off x="5927557" y="2398294"/>
            <a:ext cx="5422231" cy="4247317"/>
          </a:xfrm>
          <a:prstGeom prst="rect">
            <a:avLst/>
          </a:prstGeom>
          <a:noFill/>
        </p:spPr>
        <p:txBody>
          <a:bodyPr wrap="square" rtlCol="0">
            <a:spAutoFit/>
          </a:bodyPr>
          <a:lstStyle/>
          <a:p>
            <a:r>
              <a:rPr lang="en-US" b="1" dirty="0" smtClean="0">
                <a:solidFill>
                  <a:schemeClr val="bg1"/>
                </a:solidFill>
              </a:rPr>
              <a:t>Beta Testing:</a:t>
            </a:r>
          </a:p>
          <a:p>
            <a:r>
              <a:rPr lang="en-US" dirty="0">
                <a:solidFill>
                  <a:schemeClr val="bg1"/>
                </a:solidFill>
              </a:rPr>
              <a:t>Beta Testing of a product is performed by "real users" of the software application in a "real environment" and can be considered as a form of external </a:t>
            </a:r>
            <a:r>
              <a:rPr lang="en-US" b="1" dirty="0">
                <a:solidFill>
                  <a:schemeClr val="bg1"/>
                </a:solidFill>
              </a:rPr>
              <a:t>User Acceptance </a:t>
            </a:r>
            <a:r>
              <a:rPr lang="en-US" b="1" dirty="0" smtClean="0">
                <a:solidFill>
                  <a:schemeClr val="bg1"/>
                </a:solidFill>
              </a:rPr>
              <a:t>Testing</a:t>
            </a:r>
            <a:r>
              <a:rPr lang="en-US" dirty="0" smtClean="0">
                <a:solidFill>
                  <a:schemeClr val="bg1"/>
                </a:solidFill>
              </a:rPr>
              <a:t>.</a:t>
            </a:r>
            <a:endParaRPr lang="en-US" dirty="0">
              <a:solidFill>
                <a:schemeClr val="bg1"/>
              </a:solidFill>
            </a:endParaRPr>
          </a:p>
          <a:p>
            <a:r>
              <a:rPr lang="en-US" dirty="0">
                <a:solidFill>
                  <a:schemeClr val="bg1"/>
                </a:solidFill>
              </a:rPr>
              <a:t> Beta version of the software is released to a limited number of end-users of the product to obtain feedback on the product quality. Beta testing reduces product failure risks and provides increased quality of the product through customer validation.</a:t>
            </a:r>
          </a:p>
          <a:p>
            <a:r>
              <a:rPr lang="en-US" dirty="0">
                <a:solidFill>
                  <a:schemeClr val="bg1"/>
                </a:solidFill>
              </a:rPr>
              <a:t>It is the final test before shipping a product to the customers. Direct feedback from customers is a major advantage of Beta Testing. This testing helps to tests the product in real time environment.</a:t>
            </a:r>
          </a:p>
          <a:p>
            <a:endParaRPr lang="en-US" dirty="0"/>
          </a:p>
        </p:txBody>
      </p:sp>
    </p:spTree>
    <p:extLst>
      <p:ext uri="{BB962C8B-B14F-4D97-AF65-F5344CB8AC3E}">
        <p14:creationId xmlns:p14="http://schemas.microsoft.com/office/powerpoint/2010/main" val="32480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1000"/>
                                        <p:tgtEl>
                                          <p:spTgt spid="8">
                                            <p:txEl>
                                              <p:pRg st="1" end="1"/>
                                            </p:txEl>
                                          </p:spTgt>
                                        </p:tgtEl>
                                      </p:cBhvr>
                                    </p:animEffect>
                                    <p:anim calcmode="lin" valueType="num">
                                      <p:cBhvr>
                                        <p:cTn id="3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1000"/>
                                        <p:tgtEl>
                                          <p:spTgt spid="8">
                                            <p:txEl>
                                              <p:pRg st="2" end="2"/>
                                            </p:txEl>
                                          </p:spTgt>
                                        </p:tgtEl>
                                      </p:cBhvr>
                                    </p:animEffect>
                                    <p:anim calcmode="lin" valueType="num">
                                      <p:cBhvr>
                                        <p:cTn id="3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1000"/>
                                        <p:tgtEl>
                                          <p:spTgt spid="8">
                                            <p:txEl>
                                              <p:pRg st="3" end="3"/>
                                            </p:txEl>
                                          </p:spTgt>
                                        </p:tgtEl>
                                      </p:cBhvr>
                                    </p:animEffect>
                                    <p:anim calcmode="lin" valueType="num">
                                      <p:cBhvr>
                                        <p:cTn id="4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FUL Presentations.pptx" id="{F35F1979-0F96-40AB-A8BA-4291EDE5F127}" vid="{D4D34B82-5498-418F-8E4B-B445820BA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Powerful Presentations</Template>
  <TotalTime>2805</TotalTime>
  <Words>964</Words>
  <Application>Microsoft Office PowerPoint</Application>
  <PresentationFormat>Widescreen</PresentationFormat>
  <Paragraphs>101</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QUALITY</vt:lpstr>
      <vt:lpstr>SOFTWARE DEVELOPMENT LIFECYCLE</vt:lpstr>
      <vt:lpstr>PowerPoint Presentation</vt:lpstr>
      <vt:lpstr>TEST TYPES</vt:lpstr>
      <vt:lpstr>TEST TYPES</vt:lpstr>
      <vt:lpstr>TEST TYPES</vt:lpstr>
      <vt:lpstr>TEST TYPES</vt:lpstr>
      <vt:lpstr>TEST TECHNIQUES</vt:lpstr>
      <vt:lpstr>PowerPoint Presentation</vt:lpstr>
      <vt:lpstr>PowerPoint Presentation</vt:lpstr>
      <vt:lpstr>THE    END</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POWERFUL</dc:title>
  <dc:subject/>
  <dc:creator>kele jas</dc:creator>
  <cp:keywords/>
  <dc:description/>
  <cp:lastModifiedBy>kele jas</cp:lastModifiedBy>
  <cp:revision>42</cp:revision>
  <dcterms:created xsi:type="dcterms:W3CDTF">2018-06-13T06:04:23Z</dcterms:created>
  <dcterms:modified xsi:type="dcterms:W3CDTF">2018-06-18T09:29:23Z</dcterms:modified>
  <cp:category/>
</cp:coreProperties>
</file>