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4" r:id="rId4"/>
    <p:sldId id="262" r:id="rId5"/>
    <p:sldId id="257" r:id="rId6"/>
    <p:sldId id="260"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82" y="4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9E11-1CE8-D9B8-0EC3-28B6E70D0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8CB208-5EFB-0A84-6AD6-D4653D4379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5C44DA-56BF-C087-AC7E-7192ED229AB7}"/>
              </a:ext>
            </a:extLst>
          </p:cNvPr>
          <p:cNvSpPr>
            <a:spLocks noGrp="1"/>
          </p:cNvSpPr>
          <p:nvPr>
            <p:ph type="dt" sz="half" idx="10"/>
          </p:nvPr>
        </p:nvSpPr>
        <p:spPr/>
        <p:txBody>
          <a:bodyPr/>
          <a:lstStyle/>
          <a:p>
            <a:fld id="{E84702E9-91F1-4544-BC1B-9FF21D8E7F14}" type="datetimeFigureOut">
              <a:rPr lang="en-IN" smtClean="0"/>
              <a:t>27-03-2023</a:t>
            </a:fld>
            <a:endParaRPr lang="en-IN"/>
          </a:p>
        </p:txBody>
      </p:sp>
      <p:sp>
        <p:nvSpPr>
          <p:cNvPr id="5" name="Footer Placeholder 4">
            <a:extLst>
              <a:ext uri="{FF2B5EF4-FFF2-40B4-BE49-F238E27FC236}">
                <a16:creationId xmlns:a16="http://schemas.microsoft.com/office/drawing/2014/main" id="{BD1CAB12-C801-122E-A081-106F526A3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D5D3E3-CD60-868E-95EE-D14A41DFF80E}"/>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130790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5B59-541B-6224-C116-1931CE319A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BDF9BB-F8C1-AC1D-57CF-F594BC694A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7FAAB7-8A99-6B8E-AB60-8B7F489CDF62}"/>
              </a:ext>
            </a:extLst>
          </p:cNvPr>
          <p:cNvSpPr>
            <a:spLocks noGrp="1"/>
          </p:cNvSpPr>
          <p:nvPr>
            <p:ph type="dt" sz="half" idx="10"/>
          </p:nvPr>
        </p:nvSpPr>
        <p:spPr/>
        <p:txBody>
          <a:bodyPr/>
          <a:lstStyle/>
          <a:p>
            <a:fld id="{E84702E9-91F1-4544-BC1B-9FF21D8E7F14}" type="datetimeFigureOut">
              <a:rPr lang="en-IN" smtClean="0"/>
              <a:t>27-03-2023</a:t>
            </a:fld>
            <a:endParaRPr lang="en-IN"/>
          </a:p>
        </p:txBody>
      </p:sp>
      <p:sp>
        <p:nvSpPr>
          <p:cNvPr id="5" name="Footer Placeholder 4">
            <a:extLst>
              <a:ext uri="{FF2B5EF4-FFF2-40B4-BE49-F238E27FC236}">
                <a16:creationId xmlns:a16="http://schemas.microsoft.com/office/drawing/2014/main" id="{4378C4F3-5473-42B2-1C2B-F5D9B7CDF0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D2626C-23B4-496A-2185-F3D486FEA1C7}"/>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2608800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E8553C-BDD6-E709-FABA-AE6EAC521E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E8815E-1109-7E11-F1FE-AB7A9F2E65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83BF80-BD89-76A1-529B-1A0DA4990525}"/>
              </a:ext>
            </a:extLst>
          </p:cNvPr>
          <p:cNvSpPr>
            <a:spLocks noGrp="1"/>
          </p:cNvSpPr>
          <p:nvPr>
            <p:ph type="dt" sz="half" idx="10"/>
          </p:nvPr>
        </p:nvSpPr>
        <p:spPr/>
        <p:txBody>
          <a:bodyPr/>
          <a:lstStyle/>
          <a:p>
            <a:fld id="{E84702E9-91F1-4544-BC1B-9FF21D8E7F14}" type="datetimeFigureOut">
              <a:rPr lang="en-IN" smtClean="0"/>
              <a:t>27-03-2023</a:t>
            </a:fld>
            <a:endParaRPr lang="en-IN"/>
          </a:p>
        </p:txBody>
      </p:sp>
      <p:sp>
        <p:nvSpPr>
          <p:cNvPr id="5" name="Footer Placeholder 4">
            <a:extLst>
              <a:ext uri="{FF2B5EF4-FFF2-40B4-BE49-F238E27FC236}">
                <a16:creationId xmlns:a16="http://schemas.microsoft.com/office/drawing/2014/main" id="{7704C4CE-E07A-10F8-44E0-A4D8FAFBD7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F1CC28-176A-9079-0E68-9A748541BB1A}"/>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162106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B983-5F05-F3E9-1DDC-6740646CDB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924E6D-85FB-6ACD-2217-10AF7FB5D8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20E27F-4D3E-47B5-614E-85E1C73B876B}"/>
              </a:ext>
            </a:extLst>
          </p:cNvPr>
          <p:cNvSpPr>
            <a:spLocks noGrp="1"/>
          </p:cNvSpPr>
          <p:nvPr>
            <p:ph type="dt" sz="half" idx="10"/>
          </p:nvPr>
        </p:nvSpPr>
        <p:spPr/>
        <p:txBody>
          <a:bodyPr/>
          <a:lstStyle/>
          <a:p>
            <a:fld id="{E84702E9-91F1-4544-BC1B-9FF21D8E7F14}" type="datetimeFigureOut">
              <a:rPr lang="en-IN" smtClean="0"/>
              <a:t>27-03-2023</a:t>
            </a:fld>
            <a:endParaRPr lang="en-IN"/>
          </a:p>
        </p:txBody>
      </p:sp>
      <p:sp>
        <p:nvSpPr>
          <p:cNvPr id="5" name="Footer Placeholder 4">
            <a:extLst>
              <a:ext uri="{FF2B5EF4-FFF2-40B4-BE49-F238E27FC236}">
                <a16:creationId xmlns:a16="http://schemas.microsoft.com/office/drawing/2014/main" id="{FEFEDF22-1DF8-3ED5-7B81-90F8CBA201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1810A9-60C8-F4B7-9CF0-F84266562602}"/>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251643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98A6-3AA4-C5A1-E997-9CA0D453D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F42BB2-4E0F-9911-3C2A-B222F0344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385F31-66C9-84C4-D498-2CC1540810AB}"/>
              </a:ext>
            </a:extLst>
          </p:cNvPr>
          <p:cNvSpPr>
            <a:spLocks noGrp="1"/>
          </p:cNvSpPr>
          <p:nvPr>
            <p:ph type="dt" sz="half" idx="10"/>
          </p:nvPr>
        </p:nvSpPr>
        <p:spPr/>
        <p:txBody>
          <a:bodyPr/>
          <a:lstStyle/>
          <a:p>
            <a:fld id="{E84702E9-91F1-4544-BC1B-9FF21D8E7F14}" type="datetimeFigureOut">
              <a:rPr lang="en-IN" smtClean="0"/>
              <a:t>27-03-2023</a:t>
            </a:fld>
            <a:endParaRPr lang="en-IN"/>
          </a:p>
        </p:txBody>
      </p:sp>
      <p:sp>
        <p:nvSpPr>
          <p:cNvPr id="5" name="Footer Placeholder 4">
            <a:extLst>
              <a:ext uri="{FF2B5EF4-FFF2-40B4-BE49-F238E27FC236}">
                <a16:creationId xmlns:a16="http://schemas.microsoft.com/office/drawing/2014/main" id="{7445C560-2FCC-5BE8-399E-4CF7AF222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70019-1655-3CF2-9699-CD717CCD2F65}"/>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392158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957C-3BBC-74E6-EEF2-E3634D8A09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A9CEEE-1682-3AE3-6960-48C68ECB3A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251989-CFD0-DC35-5D6C-1757620856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4EBBB2-6A29-6CA9-B955-DA008596D780}"/>
              </a:ext>
            </a:extLst>
          </p:cNvPr>
          <p:cNvSpPr>
            <a:spLocks noGrp="1"/>
          </p:cNvSpPr>
          <p:nvPr>
            <p:ph type="dt" sz="half" idx="10"/>
          </p:nvPr>
        </p:nvSpPr>
        <p:spPr/>
        <p:txBody>
          <a:bodyPr/>
          <a:lstStyle/>
          <a:p>
            <a:fld id="{E84702E9-91F1-4544-BC1B-9FF21D8E7F14}" type="datetimeFigureOut">
              <a:rPr lang="en-IN" smtClean="0"/>
              <a:t>27-03-2023</a:t>
            </a:fld>
            <a:endParaRPr lang="en-IN"/>
          </a:p>
        </p:txBody>
      </p:sp>
      <p:sp>
        <p:nvSpPr>
          <p:cNvPr id="6" name="Footer Placeholder 5">
            <a:extLst>
              <a:ext uri="{FF2B5EF4-FFF2-40B4-BE49-F238E27FC236}">
                <a16:creationId xmlns:a16="http://schemas.microsoft.com/office/drawing/2014/main" id="{6E1A0082-A11F-7E88-A2DE-0BC240EFA4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F84FE9-F49F-DC9C-5357-740C7C82CBA7}"/>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424228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47AB-18C2-4FF2-A416-A549F643E3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8AA6AB-CE87-17D0-12DF-CB38F6618F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F8AEEA-CEE7-C3D5-38FC-467AD1BDF5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C9EB57-FB42-3575-605A-9D4DF3FD1C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D983B-1F7D-49B6-6C67-40ACBFEEA1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2A4DB1-B237-8337-B40B-DD395AB3556B}"/>
              </a:ext>
            </a:extLst>
          </p:cNvPr>
          <p:cNvSpPr>
            <a:spLocks noGrp="1"/>
          </p:cNvSpPr>
          <p:nvPr>
            <p:ph type="dt" sz="half" idx="10"/>
          </p:nvPr>
        </p:nvSpPr>
        <p:spPr/>
        <p:txBody>
          <a:bodyPr/>
          <a:lstStyle/>
          <a:p>
            <a:fld id="{E84702E9-91F1-4544-BC1B-9FF21D8E7F14}" type="datetimeFigureOut">
              <a:rPr lang="en-IN" smtClean="0"/>
              <a:t>27-03-2023</a:t>
            </a:fld>
            <a:endParaRPr lang="en-IN"/>
          </a:p>
        </p:txBody>
      </p:sp>
      <p:sp>
        <p:nvSpPr>
          <p:cNvPr id="8" name="Footer Placeholder 7">
            <a:extLst>
              <a:ext uri="{FF2B5EF4-FFF2-40B4-BE49-F238E27FC236}">
                <a16:creationId xmlns:a16="http://schemas.microsoft.com/office/drawing/2014/main" id="{FB1BA06E-70BD-48E1-783E-5C5FFAA25B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A5D8CE-02E9-83DD-88BE-D461EE9F2681}"/>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173145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ABED-A327-6E53-FACD-CF70E5A28F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F454AC-B286-7B43-E8DF-AAAC55F152EC}"/>
              </a:ext>
            </a:extLst>
          </p:cNvPr>
          <p:cNvSpPr>
            <a:spLocks noGrp="1"/>
          </p:cNvSpPr>
          <p:nvPr>
            <p:ph type="dt" sz="half" idx="10"/>
          </p:nvPr>
        </p:nvSpPr>
        <p:spPr/>
        <p:txBody>
          <a:bodyPr/>
          <a:lstStyle/>
          <a:p>
            <a:fld id="{E84702E9-91F1-4544-BC1B-9FF21D8E7F14}" type="datetimeFigureOut">
              <a:rPr lang="en-IN" smtClean="0"/>
              <a:t>27-03-2023</a:t>
            </a:fld>
            <a:endParaRPr lang="en-IN"/>
          </a:p>
        </p:txBody>
      </p:sp>
      <p:sp>
        <p:nvSpPr>
          <p:cNvPr id="4" name="Footer Placeholder 3">
            <a:extLst>
              <a:ext uri="{FF2B5EF4-FFF2-40B4-BE49-F238E27FC236}">
                <a16:creationId xmlns:a16="http://schemas.microsoft.com/office/drawing/2014/main" id="{887F6158-9A13-8054-762E-889475DB96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C61AE8-4BB2-DEE0-6EBD-9BAEAE204B60}"/>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2626097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3F1BAB-1009-AA85-BC2E-77C068605E97}"/>
              </a:ext>
            </a:extLst>
          </p:cNvPr>
          <p:cNvSpPr>
            <a:spLocks noGrp="1"/>
          </p:cNvSpPr>
          <p:nvPr>
            <p:ph type="dt" sz="half" idx="10"/>
          </p:nvPr>
        </p:nvSpPr>
        <p:spPr/>
        <p:txBody>
          <a:bodyPr/>
          <a:lstStyle/>
          <a:p>
            <a:fld id="{E84702E9-91F1-4544-BC1B-9FF21D8E7F14}" type="datetimeFigureOut">
              <a:rPr lang="en-IN" smtClean="0"/>
              <a:t>27-03-2023</a:t>
            </a:fld>
            <a:endParaRPr lang="en-IN"/>
          </a:p>
        </p:txBody>
      </p:sp>
      <p:sp>
        <p:nvSpPr>
          <p:cNvPr id="3" name="Footer Placeholder 2">
            <a:extLst>
              <a:ext uri="{FF2B5EF4-FFF2-40B4-BE49-F238E27FC236}">
                <a16:creationId xmlns:a16="http://schemas.microsoft.com/office/drawing/2014/main" id="{A71043DE-124E-A87A-7FC8-274A863597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589776-09E7-44A8-24C0-FCCD2939496F}"/>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3059965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3BB8-591E-CE4B-8689-D5D8C47B1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2610CE-C7C2-DB6A-48D7-AF6CC0E5E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D51602-CD7D-9689-7CEB-D96EDD124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20136-2A56-9C39-3671-784E33EFAF09}"/>
              </a:ext>
            </a:extLst>
          </p:cNvPr>
          <p:cNvSpPr>
            <a:spLocks noGrp="1"/>
          </p:cNvSpPr>
          <p:nvPr>
            <p:ph type="dt" sz="half" idx="10"/>
          </p:nvPr>
        </p:nvSpPr>
        <p:spPr/>
        <p:txBody>
          <a:bodyPr/>
          <a:lstStyle/>
          <a:p>
            <a:fld id="{E84702E9-91F1-4544-BC1B-9FF21D8E7F14}" type="datetimeFigureOut">
              <a:rPr lang="en-IN" smtClean="0"/>
              <a:t>27-03-2023</a:t>
            </a:fld>
            <a:endParaRPr lang="en-IN"/>
          </a:p>
        </p:txBody>
      </p:sp>
      <p:sp>
        <p:nvSpPr>
          <p:cNvPr id="6" name="Footer Placeholder 5">
            <a:extLst>
              <a:ext uri="{FF2B5EF4-FFF2-40B4-BE49-F238E27FC236}">
                <a16:creationId xmlns:a16="http://schemas.microsoft.com/office/drawing/2014/main" id="{FD8DDEB9-81AA-E0F0-9471-F50CEABC57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D75F81-D96F-127B-66CF-E2857F85D3F0}"/>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668677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12F8-EA39-2DB3-683C-DD807EA5D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20066B-7992-2B19-0991-71D97E862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A79FF3-F427-0F38-7190-E8020D047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DD18B1-7347-A062-13E4-68B14B60B53B}"/>
              </a:ext>
            </a:extLst>
          </p:cNvPr>
          <p:cNvSpPr>
            <a:spLocks noGrp="1"/>
          </p:cNvSpPr>
          <p:nvPr>
            <p:ph type="dt" sz="half" idx="10"/>
          </p:nvPr>
        </p:nvSpPr>
        <p:spPr/>
        <p:txBody>
          <a:bodyPr/>
          <a:lstStyle/>
          <a:p>
            <a:fld id="{E84702E9-91F1-4544-BC1B-9FF21D8E7F14}" type="datetimeFigureOut">
              <a:rPr lang="en-IN" smtClean="0"/>
              <a:t>27-03-2023</a:t>
            </a:fld>
            <a:endParaRPr lang="en-IN"/>
          </a:p>
        </p:txBody>
      </p:sp>
      <p:sp>
        <p:nvSpPr>
          <p:cNvPr id="6" name="Footer Placeholder 5">
            <a:extLst>
              <a:ext uri="{FF2B5EF4-FFF2-40B4-BE49-F238E27FC236}">
                <a16:creationId xmlns:a16="http://schemas.microsoft.com/office/drawing/2014/main" id="{0F7CBC46-E48B-A0D2-0B75-DBF892439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1A9F22-B2B7-D288-BD85-BCBACA0FE6F0}"/>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165009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2CA144-5840-B062-1D5F-2738B8F8A6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F2CAD9-B02E-397C-ED69-6AF808600C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41D8BD-7093-6B5A-15F7-4AF6E54BF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702E9-91F1-4544-BC1B-9FF21D8E7F14}" type="datetimeFigureOut">
              <a:rPr lang="en-IN" smtClean="0"/>
              <a:t>27-03-2023</a:t>
            </a:fld>
            <a:endParaRPr lang="en-IN"/>
          </a:p>
        </p:txBody>
      </p:sp>
      <p:sp>
        <p:nvSpPr>
          <p:cNvPr id="5" name="Footer Placeholder 4">
            <a:extLst>
              <a:ext uri="{FF2B5EF4-FFF2-40B4-BE49-F238E27FC236}">
                <a16:creationId xmlns:a16="http://schemas.microsoft.com/office/drawing/2014/main" id="{3EF6A1CF-521A-7E51-868A-DF73314DBA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2BB67C-F04B-11CD-C6DD-03F659CF9F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D6DC4-DC22-4A21-B4C2-9A495DA344F0}" type="slidenum">
              <a:rPr lang="en-IN" smtClean="0"/>
              <a:t>‹#›</a:t>
            </a:fld>
            <a:endParaRPr lang="en-IN"/>
          </a:p>
        </p:txBody>
      </p:sp>
    </p:spTree>
    <p:extLst>
      <p:ext uri="{BB962C8B-B14F-4D97-AF65-F5344CB8AC3E}">
        <p14:creationId xmlns:p14="http://schemas.microsoft.com/office/powerpoint/2010/main" val="4088973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F96E3A-9FC0-0E0E-B3BA-DA1F909035F2}"/>
              </a:ext>
            </a:extLst>
          </p:cNvPr>
          <p:cNvSpPr txBox="1"/>
          <p:nvPr/>
        </p:nvSpPr>
        <p:spPr>
          <a:xfrm>
            <a:off x="1397524" y="447773"/>
            <a:ext cx="9631838"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PANIMALAR INSTITUTE OF TECHNOLOGY</a:t>
            </a:r>
            <a:endParaRPr lang="en-IN" sz="3600" dirty="0">
              <a:solidFill>
                <a:schemeClr val="tx2"/>
              </a:solidFill>
              <a:latin typeface="Arial Rounded MT Bold" panose="020F0704030504030204" pitchFamily="34" charset="0"/>
            </a:endParaRPr>
          </a:p>
        </p:txBody>
      </p:sp>
      <p:sp>
        <p:nvSpPr>
          <p:cNvPr id="5" name="Rectangle 4">
            <a:extLst>
              <a:ext uri="{FF2B5EF4-FFF2-40B4-BE49-F238E27FC236}">
                <a16:creationId xmlns:a16="http://schemas.microsoft.com/office/drawing/2014/main" id="{2CA1F7F8-CA53-52FA-20C2-33EAD31AA2AD}"/>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553BA28-8DD2-4448-DC3C-2E577B96822E}"/>
              </a:ext>
            </a:extLst>
          </p:cNvPr>
          <p:cNvSpPr txBox="1"/>
          <p:nvPr/>
        </p:nvSpPr>
        <p:spPr>
          <a:xfrm>
            <a:off x="2425831" y="1093260"/>
            <a:ext cx="9455084" cy="369332"/>
          </a:xfrm>
          <a:prstGeom prst="rect">
            <a:avLst/>
          </a:prstGeom>
          <a:noFill/>
        </p:spPr>
        <p:txBody>
          <a:bodyPr wrap="square" rtlCol="0">
            <a:spAutoFit/>
          </a:bodyPr>
          <a:lstStyle/>
          <a:p>
            <a:r>
              <a:rPr lang="en-US" dirty="0">
                <a:latin typeface="AIGDT" panose="00000400000000000000" pitchFamily="2" charset="2"/>
              </a:rPr>
              <a:t>DEPARTMENT OF COMPUTER SCIENCE &amp; ENGINEERING</a:t>
            </a:r>
            <a:endParaRPr lang="en-IN" dirty="0">
              <a:latin typeface="AIGDT" panose="00000400000000000000" pitchFamily="2" charset="2"/>
            </a:endParaRPr>
          </a:p>
        </p:txBody>
      </p:sp>
      <p:cxnSp>
        <p:nvCxnSpPr>
          <p:cNvPr id="8" name="Straight Connector 7">
            <a:extLst>
              <a:ext uri="{FF2B5EF4-FFF2-40B4-BE49-F238E27FC236}">
                <a16:creationId xmlns:a16="http://schemas.microsoft.com/office/drawing/2014/main" id="{D908E8CC-8322-FAC7-0F0F-A67E3E87AA90}"/>
              </a:ext>
            </a:extLst>
          </p:cNvPr>
          <p:cNvCxnSpPr/>
          <p:nvPr/>
        </p:nvCxnSpPr>
        <p:spPr>
          <a:xfrm>
            <a:off x="311085" y="1462592"/>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0D04B327-47DB-AF42-4589-9BE856205B7E}"/>
              </a:ext>
            </a:extLst>
          </p:cNvPr>
          <p:cNvSpPr txBox="1"/>
          <p:nvPr/>
        </p:nvSpPr>
        <p:spPr>
          <a:xfrm>
            <a:off x="4095159" y="1462592"/>
            <a:ext cx="5052769" cy="461665"/>
          </a:xfrm>
          <a:prstGeom prst="rect">
            <a:avLst/>
          </a:prstGeom>
          <a:noFill/>
        </p:spPr>
        <p:txBody>
          <a:bodyPr wrap="square" rtlCol="0">
            <a:spAutoFit/>
          </a:bodyPr>
          <a:lstStyle/>
          <a:p>
            <a:r>
              <a:rPr lang="en-US" sz="2400" b="1" dirty="0"/>
              <a:t>ANNA UNIVERSITY </a:t>
            </a:r>
            <a:r>
              <a:rPr lang="en-US" sz="2400" dirty="0"/>
              <a:t>– </a:t>
            </a:r>
            <a:r>
              <a:rPr lang="en-US" sz="2400" dirty="0">
                <a:solidFill>
                  <a:schemeClr val="accent1">
                    <a:lumMod val="50000"/>
                  </a:schemeClr>
                </a:solidFill>
              </a:rPr>
              <a:t>FIRST REVIEW</a:t>
            </a:r>
            <a:endParaRPr lang="en-IN" sz="2400" dirty="0">
              <a:solidFill>
                <a:schemeClr val="accent1">
                  <a:lumMod val="50000"/>
                </a:schemeClr>
              </a:solidFill>
            </a:endParaRPr>
          </a:p>
        </p:txBody>
      </p:sp>
      <p:sp>
        <p:nvSpPr>
          <p:cNvPr id="10" name="TextBox 9">
            <a:extLst>
              <a:ext uri="{FF2B5EF4-FFF2-40B4-BE49-F238E27FC236}">
                <a16:creationId xmlns:a16="http://schemas.microsoft.com/office/drawing/2014/main" id="{84530913-5162-1516-33CC-10352C342287}"/>
              </a:ext>
            </a:extLst>
          </p:cNvPr>
          <p:cNvSpPr txBox="1"/>
          <p:nvPr/>
        </p:nvSpPr>
        <p:spPr>
          <a:xfrm>
            <a:off x="4853231" y="1877246"/>
            <a:ext cx="3536623" cy="461665"/>
          </a:xfrm>
          <a:prstGeom prst="rect">
            <a:avLst/>
          </a:prstGeom>
          <a:noFill/>
        </p:spPr>
        <p:txBody>
          <a:bodyPr wrap="square" rtlCol="0">
            <a:spAutoFit/>
          </a:bodyPr>
          <a:lstStyle/>
          <a:p>
            <a:r>
              <a:rPr lang="en-US" sz="2400" b="1" dirty="0"/>
              <a:t>BATCH NUMBER </a:t>
            </a:r>
            <a:r>
              <a:rPr lang="en-US" sz="2400" dirty="0"/>
              <a:t>– </a:t>
            </a:r>
            <a:r>
              <a:rPr lang="en-US" sz="2400" dirty="0">
                <a:solidFill>
                  <a:schemeClr val="accent1">
                    <a:lumMod val="50000"/>
                  </a:schemeClr>
                </a:solidFill>
              </a:rPr>
              <a:t>B4</a:t>
            </a:r>
            <a:endParaRPr lang="en-IN" sz="2400" dirty="0">
              <a:solidFill>
                <a:schemeClr val="accent1">
                  <a:lumMod val="50000"/>
                </a:schemeClr>
              </a:solidFill>
            </a:endParaRPr>
          </a:p>
        </p:txBody>
      </p:sp>
      <p:sp>
        <p:nvSpPr>
          <p:cNvPr id="11" name="TextBox 10">
            <a:extLst>
              <a:ext uri="{FF2B5EF4-FFF2-40B4-BE49-F238E27FC236}">
                <a16:creationId xmlns:a16="http://schemas.microsoft.com/office/drawing/2014/main" id="{D2288AD3-6719-4050-EF33-D2B94EF14FC8}"/>
              </a:ext>
            </a:extLst>
          </p:cNvPr>
          <p:cNvSpPr txBox="1"/>
          <p:nvPr/>
        </p:nvSpPr>
        <p:spPr>
          <a:xfrm>
            <a:off x="802106" y="2551353"/>
            <a:ext cx="11474514" cy="523220"/>
          </a:xfrm>
          <a:prstGeom prst="rect">
            <a:avLst/>
          </a:prstGeom>
          <a:noFill/>
        </p:spPr>
        <p:txBody>
          <a:bodyPr wrap="square" rtlCol="0">
            <a:spAutoFit/>
          </a:bodyPr>
          <a:lstStyle/>
          <a:p>
            <a:r>
              <a:rPr lang="en-US" sz="2800" b="1" dirty="0"/>
              <a:t>PROJECT TITLE : </a:t>
            </a:r>
            <a:r>
              <a:rPr lang="en-US" sz="2800" dirty="0">
                <a:solidFill>
                  <a:schemeClr val="accent1">
                    <a:lumMod val="50000"/>
                  </a:schemeClr>
                </a:solidFill>
              </a:rPr>
              <a:t>TRAFFIC VIOLATION DETECTION SYSTEM USING YOLOv7</a:t>
            </a:r>
            <a:endParaRPr lang="en-IN" sz="2800" dirty="0">
              <a:solidFill>
                <a:schemeClr val="accent1">
                  <a:lumMod val="50000"/>
                </a:schemeClr>
              </a:solidFill>
            </a:endParaRPr>
          </a:p>
        </p:txBody>
      </p:sp>
      <p:sp>
        <p:nvSpPr>
          <p:cNvPr id="12" name="TextBox 11">
            <a:extLst>
              <a:ext uri="{FF2B5EF4-FFF2-40B4-BE49-F238E27FC236}">
                <a16:creationId xmlns:a16="http://schemas.microsoft.com/office/drawing/2014/main" id="{DBACB02C-E8F0-79F5-D8E0-2D7427A9C1FE}"/>
              </a:ext>
            </a:extLst>
          </p:cNvPr>
          <p:cNvSpPr txBox="1"/>
          <p:nvPr/>
        </p:nvSpPr>
        <p:spPr>
          <a:xfrm>
            <a:off x="1397524" y="3747683"/>
            <a:ext cx="2922311" cy="400110"/>
          </a:xfrm>
          <a:prstGeom prst="rect">
            <a:avLst/>
          </a:prstGeom>
          <a:noFill/>
        </p:spPr>
        <p:txBody>
          <a:bodyPr wrap="square" rtlCol="0">
            <a:spAutoFit/>
          </a:bodyPr>
          <a:lstStyle/>
          <a:p>
            <a:r>
              <a:rPr lang="en-US" sz="2000" b="1" dirty="0">
                <a:solidFill>
                  <a:schemeClr val="accent1">
                    <a:lumMod val="50000"/>
                  </a:schemeClr>
                </a:solidFill>
              </a:rPr>
              <a:t>TEAM MEMBERS :</a:t>
            </a:r>
            <a:endParaRPr lang="en-IN" sz="2000" b="1" dirty="0">
              <a:solidFill>
                <a:schemeClr val="accent1">
                  <a:lumMod val="50000"/>
                </a:schemeClr>
              </a:solidFill>
            </a:endParaRPr>
          </a:p>
        </p:txBody>
      </p:sp>
      <p:sp>
        <p:nvSpPr>
          <p:cNvPr id="13" name="TextBox 12">
            <a:extLst>
              <a:ext uri="{FF2B5EF4-FFF2-40B4-BE49-F238E27FC236}">
                <a16:creationId xmlns:a16="http://schemas.microsoft.com/office/drawing/2014/main" id="{539F2A85-82CE-78EA-9C25-E435FBFBD8B1}"/>
              </a:ext>
            </a:extLst>
          </p:cNvPr>
          <p:cNvSpPr txBox="1"/>
          <p:nvPr/>
        </p:nvSpPr>
        <p:spPr>
          <a:xfrm>
            <a:off x="1397524" y="4147794"/>
            <a:ext cx="4698476" cy="1015663"/>
          </a:xfrm>
          <a:prstGeom prst="rect">
            <a:avLst/>
          </a:prstGeom>
          <a:noFill/>
        </p:spPr>
        <p:txBody>
          <a:bodyPr wrap="square" rtlCol="0">
            <a:spAutoFit/>
          </a:bodyPr>
          <a:lstStyle/>
          <a:p>
            <a:r>
              <a:rPr lang="en-US" sz="2000" dirty="0"/>
              <a:t>JOHN KELWIN JK (211520104069)</a:t>
            </a:r>
          </a:p>
          <a:p>
            <a:r>
              <a:rPr lang="en-US" sz="2000" dirty="0"/>
              <a:t>MOHAMED YAZAR S (211520104093)</a:t>
            </a:r>
          </a:p>
          <a:p>
            <a:r>
              <a:rPr lang="en-US" sz="2000" dirty="0"/>
              <a:t>AKSHAY SREE KRISHNA M(211520104010)</a:t>
            </a:r>
            <a:endParaRPr lang="en-IN" sz="2000" dirty="0"/>
          </a:p>
        </p:txBody>
      </p:sp>
      <p:sp>
        <p:nvSpPr>
          <p:cNvPr id="14" name="TextBox 13">
            <a:extLst>
              <a:ext uri="{FF2B5EF4-FFF2-40B4-BE49-F238E27FC236}">
                <a16:creationId xmlns:a16="http://schemas.microsoft.com/office/drawing/2014/main" id="{CB134539-EA0C-C88A-A712-A1F20E73C015}"/>
              </a:ext>
            </a:extLst>
          </p:cNvPr>
          <p:cNvSpPr txBox="1"/>
          <p:nvPr/>
        </p:nvSpPr>
        <p:spPr>
          <a:xfrm>
            <a:off x="7785750" y="3747683"/>
            <a:ext cx="3243612" cy="707886"/>
          </a:xfrm>
          <a:prstGeom prst="rect">
            <a:avLst/>
          </a:prstGeom>
          <a:noFill/>
        </p:spPr>
        <p:txBody>
          <a:bodyPr wrap="square" rtlCol="0">
            <a:spAutoFit/>
          </a:bodyPr>
          <a:lstStyle/>
          <a:p>
            <a:r>
              <a:rPr lang="en-US" sz="2000" b="1" dirty="0">
                <a:solidFill>
                  <a:schemeClr val="accent1">
                    <a:lumMod val="50000"/>
                  </a:schemeClr>
                </a:solidFill>
              </a:rPr>
              <a:t>GUIDE :</a:t>
            </a:r>
          </a:p>
          <a:p>
            <a:r>
              <a:rPr lang="en-US" sz="2000" dirty="0"/>
              <a:t>Dr. A. ANBARASA PANDIAN</a:t>
            </a:r>
            <a:endParaRPr lang="en-IN" sz="2000" dirty="0"/>
          </a:p>
        </p:txBody>
      </p:sp>
    </p:spTree>
    <p:extLst>
      <p:ext uri="{BB962C8B-B14F-4D97-AF65-F5344CB8AC3E}">
        <p14:creationId xmlns:p14="http://schemas.microsoft.com/office/powerpoint/2010/main" val="284393864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95A94D7-91D9-917D-A05C-AE162BCEAFE7}"/>
              </a:ext>
            </a:extLst>
          </p:cNvPr>
          <p:cNvSpPr txBox="1"/>
          <p:nvPr/>
        </p:nvSpPr>
        <p:spPr>
          <a:xfrm>
            <a:off x="4455343" y="447772"/>
            <a:ext cx="3353585"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ABSTRACT</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509D3BFE-930B-BF6F-7C4F-E81D003B217F}"/>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8EDBF98D-2467-9DB0-996A-48AB376C712E}"/>
              </a:ext>
            </a:extLst>
          </p:cNvPr>
          <p:cNvSpPr txBox="1"/>
          <p:nvPr/>
        </p:nvSpPr>
        <p:spPr>
          <a:xfrm>
            <a:off x="970961" y="1759312"/>
            <a:ext cx="9426804" cy="1015663"/>
          </a:xfrm>
          <a:prstGeom prst="rect">
            <a:avLst/>
          </a:prstGeom>
          <a:noFill/>
        </p:spPr>
        <p:txBody>
          <a:bodyPr wrap="square" rtlCol="0">
            <a:spAutoFit/>
          </a:bodyPr>
          <a:lstStyle/>
          <a:p>
            <a:pPr marL="285750" indent="-285750">
              <a:buFont typeface="Wingdings" panose="05000000000000000000" pitchFamily="2" charset="2"/>
              <a:buChar char="v"/>
            </a:pPr>
            <a:r>
              <a:rPr lang="en-US" sz="2000" b="0" i="0" dirty="0">
                <a:effectLst/>
                <a:latin typeface="-apple-system"/>
              </a:rPr>
              <a:t>The increasing number of bikes and cars in cities can cause high volume of traffic, and implies that traffic violations become more critical nowadays in India and also around the world. </a:t>
            </a:r>
            <a:endParaRPr lang="en-IN" sz="2000" dirty="0"/>
          </a:p>
        </p:txBody>
      </p:sp>
      <p:sp>
        <p:nvSpPr>
          <p:cNvPr id="11" name="TextBox 10">
            <a:extLst>
              <a:ext uri="{FF2B5EF4-FFF2-40B4-BE49-F238E27FC236}">
                <a16:creationId xmlns:a16="http://schemas.microsoft.com/office/drawing/2014/main" id="{5F589954-9580-C457-A484-F667B181D5CC}"/>
              </a:ext>
            </a:extLst>
          </p:cNvPr>
          <p:cNvSpPr txBox="1"/>
          <p:nvPr/>
        </p:nvSpPr>
        <p:spPr>
          <a:xfrm>
            <a:off x="1005133" y="2946125"/>
            <a:ext cx="9358459" cy="1015663"/>
          </a:xfrm>
          <a:prstGeom prst="rect">
            <a:avLst/>
          </a:prstGeom>
          <a:noFill/>
        </p:spPr>
        <p:txBody>
          <a:bodyPr wrap="square">
            <a:spAutoFit/>
          </a:bodyPr>
          <a:lstStyle/>
          <a:p>
            <a:pPr marL="285750" indent="-285750">
              <a:buFont typeface="Wingdings" panose="05000000000000000000" pitchFamily="2" charset="2"/>
              <a:buChar char="v"/>
            </a:pPr>
            <a:r>
              <a:rPr lang="en-US" sz="2000" b="0" i="0" dirty="0">
                <a:effectLst/>
                <a:latin typeface="-apple-system"/>
              </a:rPr>
              <a:t>This causes severe destruction of property and more accidents that may endanger the lives of the people. To solve the alarming problem and prevent such unfathomable consequences, traffic violation detection systems are needed.</a:t>
            </a:r>
            <a:endParaRPr lang="en-IN" sz="2000" dirty="0"/>
          </a:p>
        </p:txBody>
      </p:sp>
      <p:sp>
        <p:nvSpPr>
          <p:cNvPr id="12" name="TextBox 11">
            <a:extLst>
              <a:ext uri="{FF2B5EF4-FFF2-40B4-BE49-F238E27FC236}">
                <a16:creationId xmlns:a16="http://schemas.microsoft.com/office/drawing/2014/main" id="{63027557-4E91-5258-C8E8-60C3B307D905}"/>
              </a:ext>
            </a:extLst>
          </p:cNvPr>
          <p:cNvSpPr txBox="1"/>
          <p:nvPr/>
        </p:nvSpPr>
        <p:spPr>
          <a:xfrm>
            <a:off x="970961" y="4289196"/>
            <a:ext cx="8634953" cy="1015663"/>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In this paper we propose a system to automatically detect two-wheeler violations like not wearing a helmet, usage of a phone while riding, triple riding, wheeling, speeding and illegal parking for Indian road scenarios</a:t>
            </a:r>
            <a:endParaRPr lang="en-IN" sz="2000" dirty="0"/>
          </a:p>
        </p:txBody>
      </p:sp>
      <p:sp>
        <p:nvSpPr>
          <p:cNvPr id="5" name="TextBox 4">
            <a:extLst>
              <a:ext uri="{FF2B5EF4-FFF2-40B4-BE49-F238E27FC236}">
                <a16:creationId xmlns:a16="http://schemas.microsoft.com/office/drawing/2014/main" id="{D18D8DE4-E299-E7C7-DE8B-DC1448C7EDD0}"/>
              </a:ext>
            </a:extLst>
          </p:cNvPr>
          <p:cNvSpPr txBox="1"/>
          <p:nvPr/>
        </p:nvSpPr>
        <p:spPr>
          <a:xfrm>
            <a:off x="970960" y="5602797"/>
            <a:ext cx="8634953"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We propose using a custom  Yolo-v7 , open cv and </a:t>
            </a:r>
            <a:r>
              <a:rPr lang="en-US" sz="2000" dirty="0" err="1"/>
              <a:t>tkinder</a:t>
            </a:r>
            <a:r>
              <a:rPr lang="en-US" sz="2000" dirty="0"/>
              <a:t> for GUI</a:t>
            </a:r>
            <a:endParaRPr lang="en-IN" sz="2000" dirty="0"/>
          </a:p>
        </p:txBody>
      </p:sp>
    </p:spTree>
    <p:extLst>
      <p:ext uri="{BB962C8B-B14F-4D97-AF65-F5344CB8AC3E}">
        <p14:creationId xmlns:p14="http://schemas.microsoft.com/office/powerpoint/2010/main" val="322406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95A94D7-91D9-917D-A05C-AE162BCEAFE7}"/>
              </a:ext>
            </a:extLst>
          </p:cNvPr>
          <p:cNvSpPr txBox="1"/>
          <p:nvPr/>
        </p:nvSpPr>
        <p:spPr>
          <a:xfrm>
            <a:off x="2985158" y="436412"/>
            <a:ext cx="6930367"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Demerits of Existing System</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509D3BFE-930B-BF6F-7C4F-E81D003B217F}"/>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D21DC683-2DA9-DEBD-6A26-1A9CB20B8E03}"/>
              </a:ext>
            </a:extLst>
          </p:cNvPr>
          <p:cNvSpPr txBox="1"/>
          <p:nvPr/>
        </p:nvSpPr>
        <p:spPr>
          <a:xfrm>
            <a:off x="1118978" y="1859340"/>
            <a:ext cx="10026316" cy="1077218"/>
          </a:xfrm>
          <a:prstGeom prst="rect">
            <a:avLst/>
          </a:prstGeom>
          <a:noFill/>
        </p:spPr>
        <p:txBody>
          <a:bodyPr wrap="square" rtlCol="0">
            <a:spAutoFit/>
          </a:bodyPr>
          <a:lstStyle/>
          <a:p>
            <a:pPr marL="285750" indent="-285750">
              <a:buFont typeface="Wingdings" panose="05000000000000000000" pitchFamily="2" charset="2"/>
              <a:buChar char="v"/>
            </a:pPr>
            <a:r>
              <a:rPr lang="en-US" sz="3200" dirty="0"/>
              <a:t>The existing system does not detect traffic violation like not wearing helmet, illegal parking and speeding. </a:t>
            </a:r>
            <a:endParaRPr lang="en-IN" sz="3200" dirty="0"/>
          </a:p>
        </p:txBody>
      </p:sp>
      <p:sp>
        <p:nvSpPr>
          <p:cNvPr id="8" name="TextBox 7">
            <a:extLst>
              <a:ext uri="{FF2B5EF4-FFF2-40B4-BE49-F238E27FC236}">
                <a16:creationId xmlns:a16="http://schemas.microsoft.com/office/drawing/2014/main" id="{2FBBD12B-0540-362D-B06C-A8CF46474B7C}"/>
              </a:ext>
            </a:extLst>
          </p:cNvPr>
          <p:cNvSpPr txBox="1"/>
          <p:nvPr/>
        </p:nvSpPr>
        <p:spPr>
          <a:xfrm>
            <a:off x="1118978" y="3337812"/>
            <a:ext cx="8464062" cy="1569660"/>
          </a:xfrm>
          <a:prstGeom prst="rect">
            <a:avLst/>
          </a:prstGeom>
          <a:noFill/>
        </p:spPr>
        <p:txBody>
          <a:bodyPr wrap="square" rtlCol="0">
            <a:spAutoFit/>
          </a:bodyPr>
          <a:lstStyle/>
          <a:p>
            <a:pPr marL="285750" indent="-285750">
              <a:buFont typeface="Wingdings" panose="05000000000000000000" pitchFamily="2" charset="2"/>
              <a:buChar char="v"/>
            </a:pPr>
            <a:r>
              <a:rPr lang="en-US" sz="3200" dirty="0"/>
              <a:t>Our model detect violation traffic violation like not wearing helmet, triple riding, illegal parking and speeding. </a:t>
            </a:r>
            <a:endParaRPr lang="en-IN" sz="3200" dirty="0"/>
          </a:p>
        </p:txBody>
      </p:sp>
    </p:spTree>
    <p:extLst>
      <p:ext uri="{BB962C8B-B14F-4D97-AF65-F5344CB8AC3E}">
        <p14:creationId xmlns:p14="http://schemas.microsoft.com/office/powerpoint/2010/main" val="28150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274948" y="28516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95A94D7-91D9-917D-A05C-AE162BCEAFE7}"/>
              </a:ext>
            </a:extLst>
          </p:cNvPr>
          <p:cNvSpPr txBox="1"/>
          <p:nvPr/>
        </p:nvSpPr>
        <p:spPr>
          <a:xfrm>
            <a:off x="3547134" y="455884"/>
            <a:ext cx="4539592"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Proposed System</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509D3BFE-930B-BF6F-7C4F-E81D003B217F}"/>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2FBBD12B-0540-362D-B06C-A8CF46474B7C}"/>
              </a:ext>
            </a:extLst>
          </p:cNvPr>
          <p:cNvSpPr txBox="1"/>
          <p:nvPr/>
        </p:nvSpPr>
        <p:spPr>
          <a:xfrm>
            <a:off x="1139990" y="1956687"/>
            <a:ext cx="8464062" cy="1569660"/>
          </a:xfrm>
          <a:prstGeom prst="rect">
            <a:avLst/>
          </a:prstGeom>
          <a:noFill/>
        </p:spPr>
        <p:txBody>
          <a:bodyPr wrap="square" rtlCol="0">
            <a:spAutoFit/>
          </a:bodyPr>
          <a:lstStyle/>
          <a:p>
            <a:pPr marL="285750" indent="-285750">
              <a:buFont typeface="Wingdings" panose="05000000000000000000" pitchFamily="2" charset="2"/>
              <a:buChar char="v"/>
            </a:pPr>
            <a:r>
              <a:rPr lang="en-US" sz="3200" dirty="0"/>
              <a:t>Our model detect traffic violation like not wearing helmet, triple riding, illegal parking and speeding. </a:t>
            </a:r>
            <a:endParaRPr lang="en-IN" sz="3200" dirty="0"/>
          </a:p>
        </p:txBody>
      </p:sp>
      <p:sp>
        <p:nvSpPr>
          <p:cNvPr id="9" name="TextBox 8">
            <a:extLst>
              <a:ext uri="{FF2B5EF4-FFF2-40B4-BE49-F238E27FC236}">
                <a16:creationId xmlns:a16="http://schemas.microsoft.com/office/drawing/2014/main" id="{1910AFB4-CD37-AF31-3F45-B21B084C2F3B}"/>
              </a:ext>
            </a:extLst>
          </p:cNvPr>
          <p:cNvSpPr txBox="1"/>
          <p:nvPr/>
        </p:nvSpPr>
        <p:spPr>
          <a:xfrm>
            <a:off x="1139990" y="3925917"/>
            <a:ext cx="8851735" cy="1569660"/>
          </a:xfrm>
          <a:prstGeom prst="rect">
            <a:avLst/>
          </a:prstGeom>
          <a:noFill/>
        </p:spPr>
        <p:txBody>
          <a:bodyPr wrap="square" rtlCol="0">
            <a:spAutoFit/>
          </a:bodyPr>
          <a:lstStyle/>
          <a:p>
            <a:pPr marL="285750" indent="-285750">
              <a:buFont typeface="Wingdings" panose="05000000000000000000" pitchFamily="2" charset="2"/>
              <a:buChar char="v"/>
            </a:pPr>
            <a:r>
              <a:rPr lang="en-US" sz="3200" dirty="0"/>
              <a:t> Our model uses the YOLOv7 algorithm which is better than the existing system that use version 4 YOLO.</a:t>
            </a:r>
            <a:endParaRPr lang="en-IN" sz="3200" dirty="0"/>
          </a:p>
        </p:txBody>
      </p:sp>
    </p:spTree>
    <p:extLst>
      <p:ext uri="{BB962C8B-B14F-4D97-AF65-F5344CB8AC3E}">
        <p14:creationId xmlns:p14="http://schemas.microsoft.com/office/powerpoint/2010/main" val="152853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95A94D7-91D9-917D-A05C-AE162BCEAFE7}"/>
              </a:ext>
            </a:extLst>
          </p:cNvPr>
          <p:cNvSpPr txBox="1"/>
          <p:nvPr/>
        </p:nvSpPr>
        <p:spPr>
          <a:xfrm>
            <a:off x="2426518" y="436412"/>
            <a:ext cx="7784282"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Architecture of Proposed System</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509D3BFE-930B-BF6F-7C4F-E81D003B217F}"/>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pic>
        <p:nvPicPr>
          <p:cNvPr id="9" name="Picture 8">
            <a:extLst>
              <a:ext uri="{FF2B5EF4-FFF2-40B4-BE49-F238E27FC236}">
                <a16:creationId xmlns:a16="http://schemas.microsoft.com/office/drawing/2014/main" id="{A531A2EF-33BC-E602-3F35-FA89DBF40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936" y="2246456"/>
            <a:ext cx="9736399" cy="3585510"/>
          </a:xfrm>
          <a:prstGeom prst="rect">
            <a:avLst/>
          </a:prstGeom>
        </p:spPr>
      </p:pic>
      <p:sp>
        <p:nvSpPr>
          <p:cNvPr id="8" name="Speech Bubble: Oval 7">
            <a:extLst>
              <a:ext uri="{FF2B5EF4-FFF2-40B4-BE49-F238E27FC236}">
                <a16:creationId xmlns:a16="http://schemas.microsoft.com/office/drawing/2014/main" id="{7576A59A-FA0B-9969-CC63-363935BA120A}"/>
              </a:ext>
            </a:extLst>
          </p:cNvPr>
          <p:cNvSpPr/>
          <p:nvPr/>
        </p:nvSpPr>
        <p:spPr>
          <a:xfrm>
            <a:off x="6095999" y="1255203"/>
            <a:ext cx="2447925" cy="117183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DeepSort</a:t>
            </a:r>
            <a:r>
              <a:rPr lang="en-US" dirty="0"/>
              <a:t>  is an tracking algorithm</a:t>
            </a:r>
            <a:endParaRPr lang="en-IN" dirty="0"/>
          </a:p>
        </p:txBody>
      </p:sp>
      <p:sp>
        <p:nvSpPr>
          <p:cNvPr id="11" name="Rectangle 10">
            <a:extLst>
              <a:ext uri="{FF2B5EF4-FFF2-40B4-BE49-F238E27FC236}">
                <a16:creationId xmlns:a16="http://schemas.microsoft.com/office/drawing/2014/main" id="{6602AA4E-7A7F-47F9-9C40-C804C060796C}"/>
              </a:ext>
            </a:extLst>
          </p:cNvPr>
          <p:cNvSpPr/>
          <p:nvPr/>
        </p:nvSpPr>
        <p:spPr>
          <a:xfrm>
            <a:off x="4133850" y="2886076"/>
            <a:ext cx="276225" cy="285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ECDA1664-33EE-9A35-F1CF-AB8AF77727E8}"/>
              </a:ext>
            </a:extLst>
          </p:cNvPr>
          <p:cNvSpPr txBox="1"/>
          <p:nvPr/>
        </p:nvSpPr>
        <p:spPr>
          <a:xfrm>
            <a:off x="4048124" y="2844285"/>
            <a:ext cx="447675" cy="369332"/>
          </a:xfrm>
          <a:prstGeom prst="rect">
            <a:avLst/>
          </a:prstGeom>
          <a:noFill/>
        </p:spPr>
        <p:txBody>
          <a:bodyPr wrap="square" rtlCol="0">
            <a:spAutoFit/>
          </a:bodyPr>
          <a:lstStyle/>
          <a:p>
            <a:r>
              <a:rPr lang="en-US" dirty="0"/>
              <a:t>7</a:t>
            </a:r>
            <a:endParaRPr lang="en-IN" dirty="0"/>
          </a:p>
        </p:txBody>
      </p:sp>
      <p:sp>
        <p:nvSpPr>
          <p:cNvPr id="13" name="TextBox 12">
            <a:extLst>
              <a:ext uri="{FF2B5EF4-FFF2-40B4-BE49-F238E27FC236}">
                <a16:creationId xmlns:a16="http://schemas.microsoft.com/office/drawing/2014/main" id="{42AC5204-3B58-1258-350B-807D2E67F02A}"/>
              </a:ext>
            </a:extLst>
          </p:cNvPr>
          <p:cNvSpPr txBox="1"/>
          <p:nvPr/>
        </p:nvSpPr>
        <p:spPr>
          <a:xfrm>
            <a:off x="9986962" y="2987160"/>
            <a:ext cx="447675" cy="369332"/>
          </a:xfrm>
          <a:prstGeom prst="rect">
            <a:avLst/>
          </a:prstGeom>
          <a:solidFill>
            <a:schemeClr val="bg1"/>
          </a:solidFill>
        </p:spPr>
        <p:txBody>
          <a:bodyPr wrap="square" rtlCol="0">
            <a:spAutoFit/>
          </a:bodyPr>
          <a:lstStyle/>
          <a:p>
            <a:r>
              <a:rPr lang="en-US" dirty="0"/>
              <a:t>7</a:t>
            </a:r>
            <a:endParaRPr lang="en-IN" dirty="0"/>
          </a:p>
        </p:txBody>
      </p:sp>
    </p:spTree>
    <p:extLst>
      <p:ext uri="{BB962C8B-B14F-4D97-AF65-F5344CB8AC3E}">
        <p14:creationId xmlns:p14="http://schemas.microsoft.com/office/powerpoint/2010/main" val="364644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A792B4-D67B-A98E-15A3-C567247524A5}"/>
              </a:ext>
            </a:extLst>
          </p:cNvPr>
          <p:cNvSpPr txBox="1"/>
          <p:nvPr/>
        </p:nvSpPr>
        <p:spPr>
          <a:xfrm>
            <a:off x="3374306" y="440910"/>
            <a:ext cx="4550494"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Algorithms Used</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362A0BF0-E6F8-5B2F-75C2-9CD3B574964D}"/>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863802E8-3CAD-94E7-A29F-E5727383D8CF}"/>
              </a:ext>
            </a:extLst>
          </p:cNvPr>
          <p:cNvSpPr txBox="1"/>
          <p:nvPr/>
        </p:nvSpPr>
        <p:spPr>
          <a:xfrm>
            <a:off x="895349" y="2711755"/>
            <a:ext cx="9620251" cy="461665"/>
          </a:xfrm>
          <a:prstGeom prst="rect">
            <a:avLst/>
          </a:prstGeom>
          <a:noFill/>
        </p:spPr>
        <p:txBody>
          <a:bodyPr wrap="square" rtlCol="0">
            <a:spAutoFit/>
          </a:bodyPr>
          <a:lstStyle/>
          <a:p>
            <a:r>
              <a:rPr lang="en-US" sz="2400" b="1" dirty="0">
                <a:solidFill>
                  <a:schemeClr val="tx2"/>
                </a:solidFill>
              </a:rPr>
              <a:t>YOLO</a:t>
            </a:r>
            <a:r>
              <a:rPr lang="en-US" sz="2400" dirty="0"/>
              <a:t> - </a:t>
            </a:r>
            <a:r>
              <a:rPr lang="en-US" sz="2400" b="0" i="0" dirty="0">
                <a:effectLst/>
              </a:rPr>
              <a:t>YOLO (You Only Look Once) is an object detection Algorithm</a:t>
            </a:r>
            <a:endParaRPr lang="en-IN" sz="2400" dirty="0"/>
          </a:p>
        </p:txBody>
      </p:sp>
      <p:sp>
        <p:nvSpPr>
          <p:cNvPr id="8" name="TextBox 7">
            <a:extLst>
              <a:ext uri="{FF2B5EF4-FFF2-40B4-BE49-F238E27FC236}">
                <a16:creationId xmlns:a16="http://schemas.microsoft.com/office/drawing/2014/main" id="{1302C7B7-E811-635A-121E-BB5E29909618}"/>
              </a:ext>
            </a:extLst>
          </p:cNvPr>
          <p:cNvSpPr txBox="1"/>
          <p:nvPr/>
        </p:nvSpPr>
        <p:spPr>
          <a:xfrm>
            <a:off x="895349" y="3798974"/>
            <a:ext cx="10648951" cy="830997"/>
          </a:xfrm>
          <a:prstGeom prst="rect">
            <a:avLst/>
          </a:prstGeom>
          <a:noFill/>
        </p:spPr>
        <p:txBody>
          <a:bodyPr wrap="square" rtlCol="0">
            <a:spAutoFit/>
          </a:bodyPr>
          <a:lstStyle/>
          <a:p>
            <a:r>
              <a:rPr lang="en-US" sz="2400" b="1" dirty="0" err="1">
                <a:solidFill>
                  <a:schemeClr val="tx2"/>
                </a:solidFill>
              </a:rPr>
              <a:t>DeepSort</a:t>
            </a:r>
            <a:r>
              <a:rPr lang="en-US" sz="2400" dirty="0"/>
              <a:t> -</a:t>
            </a:r>
            <a:r>
              <a:rPr lang="en-US" sz="2400" b="0" i="0" dirty="0" err="1">
                <a:effectLst/>
                <a:latin typeface="Google Sans"/>
              </a:rPr>
              <a:t>DeepSORT</a:t>
            </a:r>
            <a:r>
              <a:rPr lang="en-US" sz="2400" b="0" i="0" dirty="0">
                <a:effectLst/>
                <a:latin typeface="Google Sans"/>
              </a:rPr>
              <a:t> </a:t>
            </a:r>
            <a:r>
              <a:rPr lang="en-US" sz="2400" dirty="0">
                <a:latin typeface="Google Sans"/>
              </a:rPr>
              <a:t>is a </a:t>
            </a:r>
            <a:r>
              <a:rPr lang="en-US" sz="2400" b="0" i="0" dirty="0">
                <a:effectLst/>
                <a:latin typeface="Google Sans"/>
              </a:rPr>
              <a:t>tracking algorithm which tracks objects not only based on the velocity and motion of the object but also the appearance of the object.</a:t>
            </a:r>
            <a:endParaRPr lang="en-IN" sz="2400" dirty="0"/>
          </a:p>
        </p:txBody>
      </p:sp>
    </p:spTree>
    <p:extLst>
      <p:ext uri="{BB962C8B-B14F-4D97-AF65-F5344CB8AC3E}">
        <p14:creationId xmlns:p14="http://schemas.microsoft.com/office/powerpoint/2010/main" val="45634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A792B4-D67B-A98E-15A3-C567247524A5}"/>
              </a:ext>
            </a:extLst>
          </p:cNvPr>
          <p:cNvSpPr txBox="1"/>
          <p:nvPr/>
        </p:nvSpPr>
        <p:spPr>
          <a:xfrm>
            <a:off x="2507530" y="452172"/>
            <a:ext cx="8455843"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DEVELOPMENT ENVIRONMENT</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362A0BF0-E6F8-5B2F-75C2-9CD3B574964D}"/>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ADABFFD5-1E53-48F7-EE50-1F032EEFC943}"/>
              </a:ext>
            </a:extLst>
          </p:cNvPr>
          <p:cNvSpPr txBox="1"/>
          <p:nvPr/>
        </p:nvSpPr>
        <p:spPr>
          <a:xfrm>
            <a:off x="470500" y="1905089"/>
            <a:ext cx="4675695" cy="369332"/>
          </a:xfrm>
          <a:prstGeom prst="rect">
            <a:avLst/>
          </a:prstGeom>
          <a:noFill/>
        </p:spPr>
        <p:txBody>
          <a:bodyPr wrap="square" rtlCol="0">
            <a:spAutoFit/>
          </a:bodyPr>
          <a:lstStyle/>
          <a:p>
            <a:r>
              <a:rPr lang="en-US" dirty="0">
                <a:solidFill>
                  <a:schemeClr val="accent1">
                    <a:lumMod val="50000"/>
                  </a:schemeClr>
                </a:solidFill>
                <a:latin typeface="Arial Rounded MT Bold" panose="020F0704030504030204" pitchFamily="34" charset="0"/>
              </a:rPr>
              <a:t>SOFTWARE REQUIREMENT :</a:t>
            </a:r>
            <a:endParaRPr lang="en-IN" dirty="0">
              <a:solidFill>
                <a:schemeClr val="accent1">
                  <a:lumMod val="50000"/>
                </a:schemeClr>
              </a:solidFill>
              <a:latin typeface="Arial Rounded MT Bold" panose="020F0704030504030204" pitchFamily="34" charset="0"/>
            </a:endParaRPr>
          </a:p>
        </p:txBody>
      </p:sp>
      <p:sp>
        <p:nvSpPr>
          <p:cNvPr id="6" name="TextBox 5">
            <a:extLst>
              <a:ext uri="{FF2B5EF4-FFF2-40B4-BE49-F238E27FC236}">
                <a16:creationId xmlns:a16="http://schemas.microsoft.com/office/drawing/2014/main" id="{53A4C6EA-1DC3-B34D-2CA0-ACE3033DD61C}"/>
              </a:ext>
            </a:extLst>
          </p:cNvPr>
          <p:cNvSpPr txBox="1"/>
          <p:nvPr/>
        </p:nvSpPr>
        <p:spPr>
          <a:xfrm>
            <a:off x="583578" y="2572811"/>
            <a:ext cx="5268581" cy="1477328"/>
          </a:xfrm>
          <a:prstGeom prst="rect">
            <a:avLst/>
          </a:prstGeom>
          <a:noFill/>
        </p:spPr>
        <p:txBody>
          <a:bodyPr wrap="square" rtlCol="0">
            <a:spAutoFit/>
          </a:bodyPr>
          <a:lstStyle/>
          <a:p>
            <a:r>
              <a:rPr lang="en-US" dirty="0" err="1">
                <a:solidFill>
                  <a:schemeClr val="accent1">
                    <a:lumMod val="50000"/>
                  </a:schemeClr>
                </a:solidFill>
              </a:rPr>
              <a:t>Operationg</a:t>
            </a:r>
            <a:r>
              <a:rPr lang="en-US" dirty="0">
                <a:solidFill>
                  <a:schemeClr val="accent1">
                    <a:lumMod val="50000"/>
                  </a:schemeClr>
                </a:solidFill>
              </a:rPr>
              <a:t> System :</a:t>
            </a:r>
            <a:r>
              <a:rPr lang="en-US" dirty="0"/>
              <a:t>windows 10 &amp; 11</a:t>
            </a:r>
          </a:p>
          <a:p>
            <a:r>
              <a:rPr lang="en-US" dirty="0">
                <a:solidFill>
                  <a:schemeClr val="accent1">
                    <a:lumMod val="50000"/>
                  </a:schemeClr>
                </a:solidFill>
              </a:rPr>
              <a:t>Language</a:t>
            </a:r>
            <a:r>
              <a:rPr lang="en-US" dirty="0"/>
              <a:t> : PYTHON</a:t>
            </a:r>
          </a:p>
          <a:p>
            <a:r>
              <a:rPr lang="en-US" dirty="0">
                <a:solidFill>
                  <a:schemeClr val="accent1">
                    <a:lumMod val="50000"/>
                  </a:schemeClr>
                </a:solidFill>
              </a:rPr>
              <a:t>IDE   </a:t>
            </a:r>
            <a:r>
              <a:rPr lang="en-US" dirty="0"/>
              <a:t>         : MICROSOFT ‘S VISUAL STUDIO CODE</a:t>
            </a:r>
          </a:p>
          <a:p>
            <a:r>
              <a:rPr lang="en-US" dirty="0">
                <a:solidFill>
                  <a:schemeClr val="accent1">
                    <a:lumMod val="50000"/>
                  </a:schemeClr>
                </a:solidFill>
              </a:rPr>
              <a:t>Libraries    : </a:t>
            </a:r>
            <a:r>
              <a:rPr lang="en-US" dirty="0"/>
              <a:t> Open CV, </a:t>
            </a:r>
            <a:r>
              <a:rPr lang="en-US" dirty="0" err="1"/>
              <a:t>Tkinder</a:t>
            </a:r>
            <a:r>
              <a:rPr lang="en-US" dirty="0"/>
              <a:t>(GUI)</a:t>
            </a:r>
          </a:p>
          <a:p>
            <a:r>
              <a:rPr lang="en-US" dirty="0">
                <a:solidFill>
                  <a:schemeClr val="accent1">
                    <a:lumMod val="50000"/>
                  </a:schemeClr>
                </a:solidFill>
              </a:rPr>
              <a:t>Package Manager : </a:t>
            </a:r>
            <a:r>
              <a:rPr lang="en-US" dirty="0"/>
              <a:t>PIP</a:t>
            </a:r>
          </a:p>
        </p:txBody>
      </p:sp>
      <p:sp>
        <p:nvSpPr>
          <p:cNvPr id="10" name="TextBox 9">
            <a:extLst>
              <a:ext uri="{FF2B5EF4-FFF2-40B4-BE49-F238E27FC236}">
                <a16:creationId xmlns:a16="http://schemas.microsoft.com/office/drawing/2014/main" id="{8FB04BFE-A306-DCDB-AB6A-AA8884CCC8DD}"/>
              </a:ext>
            </a:extLst>
          </p:cNvPr>
          <p:cNvSpPr txBox="1"/>
          <p:nvPr/>
        </p:nvSpPr>
        <p:spPr>
          <a:xfrm>
            <a:off x="470500" y="4348530"/>
            <a:ext cx="6094638" cy="369332"/>
          </a:xfrm>
          <a:prstGeom prst="rect">
            <a:avLst/>
          </a:prstGeom>
          <a:noFill/>
        </p:spPr>
        <p:txBody>
          <a:bodyPr wrap="square">
            <a:spAutoFit/>
          </a:bodyPr>
          <a:lstStyle/>
          <a:p>
            <a:r>
              <a:rPr lang="en-US" dirty="0">
                <a:solidFill>
                  <a:schemeClr val="accent1">
                    <a:lumMod val="50000"/>
                  </a:schemeClr>
                </a:solidFill>
                <a:latin typeface="Arial Rounded MT Bold" panose="020F0704030504030204" pitchFamily="34" charset="0"/>
              </a:rPr>
              <a:t>HARDWARE REQUIREMENT:</a:t>
            </a:r>
            <a:endParaRPr lang="en-IN" dirty="0">
              <a:solidFill>
                <a:schemeClr val="accent1">
                  <a:lumMod val="50000"/>
                </a:schemeClr>
              </a:solidFill>
              <a:latin typeface="Arial Rounded MT Bold" panose="020F0704030504030204" pitchFamily="34" charset="0"/>
            </a:endParaRPr>
          </a:p>
        </p:txBody>
      </p:sp>
      <p:sp>
        <p:nvSpPr>
          <p:cNvPr id="11" name="TextBox 10">
            <a:extLst>
              <a:ext uri="{FF2B5EF4-FFF2-40B4-BE49-F238E27FC236}">
                <a16:creationId xmlns:a16="http://schemas.microsoft.com/office/drawing/2014/main" id="{0F1FDF3B-5CFF-FBA2-C3AD-9CDD1146F533}"/>
              </a:ext>
            </a:extLst>
          </p:cNvPr>
          <p:cNvSpPr txBox="1"/>
          <p:nvPr/>
        </p:nvSpPr>
        <p:spPr>
          <a:xfrm>
            <a:off x="583578" y="4724578"/>
            <a:ext cx="3526972" cy="923330"/>
          </a:xfrm>
          <a:prstGeom prst="rect">
            <a:avLst/>
          </a:prstGeom>
          <a:noFill/>
        </p:spPr>
        <p:txBody>
          <a:bodyPr wrap="square" rtlCol="0">
            <a:spAutoFit/>
          </a:bodyPr>
          <a:lstStyle/>
          <a:p>
            <a:r>
              <a:rPr lang="en-US" b="0" i="0" dirty="0">
                <a:solidFill>
                  <a:schemeClr val="accent1">
                    <a:lumMod val="50000"/>
                  </a:schemeClr>
                </a:solidFill>
                <a:effectLst/>
              </a:rPr>
              <a:t>CPU  : </a:t>
            </a:r>
            <a:r>
              <a:rPr lang="en-US" b="0" i="0" dirty="0">
                <a:effectLst/>
              </a:rPr>
              <a:t>Intel Core i5  @ 2.5GHz</a:t>
            </a:r>
          </a:p>
          <a:p>
            <a:r>
              <a:rPr lang="en-US" dirty="0">
                <a:solidFill>
                  <a:schemeClr val="accent1">
                    <a:lumMod val="50000"/>
                  </a:schemeClr>
                </a:solidFill>
              </a:rPr>
              <a:t>RAM : </a:t>
            </a:r>
            <a:r>
              <a:rPr lang="en-US" dirty="0"/>
              <a:t>4GB OR above</a:t>
            </a:r>
          </a:p>
          <a:p>
            <a:r>
              <a:rPr lang="en-US" dirty="0">
                <a:solidFill>
                  <a:schemeClr val="accent1">
                    <a:lumMod val="50000"/>
                  </a:schemeClr>
                </a:solidFill>
              </a:rPr>
              <a:t>Display : </a:t>
            </a:r>
            <a:r>
              <a:rPr lang="en-US" dirty="0"/>
              <a:t>720p Monitor or above</a:t>
            </a:r>
            <a:endParaRPr lang="en-IN" dirty="0"/>
          </a:p>
        </p:txBody>
      </p:sp>
    </p:spTree>
    <p:extLst>
      <p:ext uri="{BB962C8B-B14F-4D97-AF65-F5344CB8AC3E}">
        <p14:creationId xmlns:p14="http://schemas.microsoft.com/office/powerpoint/2010/main" val="416899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A792B4-D67B-A98E-15A3-C567247524A5}"/>
              </a:ext>
            </a:extLst>
          </p:cNvPr>
          <p:cNvSpPr txBox="1"/>
          <p:nvPr/>
        </p:nvSpPr>
        <p:spPr>
          <a:xfrm>
            <a:off x="4110551" y="464586"/>
            <a:ext cx="3365230"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CONCLUSION</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362A0BF0-E6F8-5B2F-75C2-9CD3B574964D}"/>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7E4AB8D4-EC8A-F087-06D5-288C0F32049E}"/>
              </a:ext>
            </a:extLst>
          </p:cNvPr>
          <p:cNvSpPr txBox="1"/>
          <p:nvPr/>
        </p:nvSpPr>
        <p:spPr>
          <a:xfrm>
            <a:off x="1142411" y="1877124"/>
            <a:ext cx="9426804" cy="1569660"/>
          </a:xfrm>
          <a:prstGeom prst="rect">
            <a:avLst/>
          </a:prstGeom>
          <a:noFill/>
        </p:spPr>
        <p:txBody>
          <a:bodyPr wrap="square" rtlCol="0">
            <a:spAutoFit/>
          </a:bodyPr>
          <a:lstStyle/>
          <a:p>
            <a:pPr marL="285750" indent="-285750">
              <a:buFont typeface="Wingdings" panose="05000000000000000000" pitchFamily="2" charset="2"/>
              <a:buChar char="v"/>
            </a:pPr>
            <a:r>
              <a:rPr lang="en-US" sz="2400" b="0" i="0" dirty="0">
                <a:effectLst/>
                <a:latin typeface="-apple-system"/>
              </a:rPr>
              <a:t>The goal of the project is to automate the traffic signal violation detection system and make it easy for the traffic police department to monitor the traffic and take action against the violated vehicle owner in a fast and efficient way.</a:t>
            </a:r>
            <a:endParaRPr lang="en-IN" sz="2400" dirty="0"/>
          </a:p>
        </p:txBody>
      </p:sp>
      <p:sp>
        <p:nvSpPr>
          <p:cNvPr id="9" name="TextBox 8">
            <a:extLst>
              <a:ext uri="{FF2B5EF4-FFF2-40B4-BE49-F238E27FC236}">
                <a16:creationId xmlns:a16="http://schemas.microsoft.com/office/drawing/2014/main" id="{4C47086F-BD0B-4A41-6992-B0EE9CF7385B}"/>
              </a:ext>
            </a:extLst>
          </p:cNvPr>
          <p:cNvSpPr txBox="1"/>
          <p:nvPr/>
        </p:nvSpPr>
        <p:spPr>
          <a:xfrm>
            <a:off x="1142411" y="3446784"/>
            <a:ext cx="9426804" cy="830997"/>
          </a:xfrm>
          <a:prstGeom prst="rect">
            <a:avLst/>
          </a:prstGeom>
          <a:noFill/>
        </p:spPr>
        <p:txBody>
          <a:bodyPr wrap="square" rtlCol="0">
            <a:spAutoFit/>
          </a:bodyPr>
          <a:lstStyle/>
          <a:p>
            <a:pPr marL="285750" indent="-285750">
              <a:buFont typeface="Wingdings" panose="05000000000000000000" pitchFamily="2" charset="2"/>
              <a:buChar char="v"/>
            </a:pPr>
            <a:r>
              <a:rPr lang="en-US" sz="2400" b="0" i="0" dirty="0">
                <a:effectLst/>
                <a:latin typeface="-apple-system"/>
              </a:rPr>
              <a:t>Detecting and tracking the vehicle and their activities accurately is the main priority of the system.</a:t>
            </a:r>
            <a:endParaRPr lang="en-IN" sz="2400" dirty="0"/>
          </a:p>
        </p:txBody>
      </p:sp>
      <p:sp>
        <p:nvSpPr>
          <p:cNvPr id="5" name="TextBox 4">
            <a:extLst>
              <a:ext uri="{FF2B5EF4-FFF2-40B4-BE49-F238E27FC236}">
                <a16:creationId xmlns:a16="http://schemas.microsoft.com/office/drawing/2014/main" id="{456A7D12-8795-F79C-5912-BC1109ADAD4E}"/>
              </a:ext>
            </a:extLst>
          </p:cNvPr>
          <p:cNvSpPr txBox="1"/>
          <p:nvPr/>
        </p:nvSpPr>
        <p:spPr>
          <a:xfrm>
            <a:off x="1142411" y="4414482"/>
            <a:ext cx="9426804" cy="830997"/>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Our model detect violation traffic violation like not wearing helmet, triple riding, illegal parking and speeding. </a:t>
            </a:r>
            <a:endParaRPr lang="en-IN" sz="2400" dirty="0"/>
          </a:p>
        </p:txBody>
      </p:sp>
    </p:spTree>
    <p:extLst>
      <p:ext uri="{BB962C8B-B14F-4D97-AF65-F5344CB8AC3E}">
        <p14:creationId xmlns:p14="http://schemas.microsoft.com/office/powerpoint/2010/main" val="3443040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452</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AIGDT</vt:lpstr>
      <vt:lpstr>-apple-system</vt:lpstr>
      <vt:lpstr>Arial</vt:lpstr>
      <vt:lpstr>Arial Rounded MT Bold</vt:lpstr>
      <vt:lpstr>Calibri</vt:lpstr>
      <vt:lpstr>Calibri Light</vt:lpstr>
      <vt:lpstr>Google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kelwin</dc:creator>
  <cp:lastModifiedBy>john kelwin</cp:lastModifiedBy>
  <cp:revision>11</cp:revision>
  <dcterms:created xsi:type="dcterms:W3CDTF">2023-02-06T14:25:19Z</dcterms:created>
  <dcterms:modified xsi:type="dcterms:W3CDTF">2023-03-27T15:55:04Z</dcterms:modified>
</cp:coreProperties>
</file>