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8" r:id="rId4"/>
    <p:sldId id="266" r:id="rId5"/>
    <p:sldId id="262" r:id="rId6"/>
    <p:sldId id="267" r:id="rId7"/>
    <p:sldId id="268" r:id="rId8"/>
    <p:sldId id="269" r:id="rId9"/>
    <p:sldId id="263" r:id="rId10"/>
    <p:sldId id="270" r:id="rId11"/>
    <p:sldId id="257" r:id="rId12"/>
    <p:sldId id="260" r:id="rId13"/>
    <p:sldId id="271" r:id="rId14"/>
    <p:sldId id="276" r:id="rId15"/>
    <p:sldId id="272" r:id="rId16"/>
    <p:sldId id="277" r:id="rId17"/>
    <p:sldId id="26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7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9E11-1CE8-D9B8-0EC3-28B6E70D0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8CB208-5EFB-0A84-6AD6-D4653D437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5C44DA-56BF-C087-AC7E-7192ED229AB7}"/>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5" name="Footer Placeholder 4">
            <a:extLst>
              <a:ext uri="{FF2B5EF4-FFF2-40B4-BE49-F238E27FC236}">
                <a16:creationId xmlns:a16="http://schemas.microsoft.com/office/drawing/2014/main" id="{BD1CAB12-C801-122E-A081-106F526A3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5D3E3-CD60-868E-95EE-D14A41DFF80E}"/>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130790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5B59-541B-6224-C116-1931CE319A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BDF9BB-F8C1-AC1D-57CF-F594BC694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7FAAB7-8A99-6B8E-AB60-8B7F489CDF62}"/>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5" name="Footer Placeholder 4">
            <a:extLst>
              <a:ext uri="{FF2B5EF4-FFF2-40B4-BE49-F238E27FC236}">
                <a16:creationId xmlns:a16="http://schemas.microsoft.com/office/drawing/2014/main" id="{4378C4F3-5473-42B2-1C2B-F5D9B7CDF0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2626C-23B4-496A-2185-F3D486FEA1C7}"/>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260880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E8553C-BDD6-E709-FABA-AE6EAC521E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E8815E-1109-7E11-F1FE-AB7A9F2E65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83BF80-BD89-76A1-529B-1A0DA4990525}"/>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5" name="Footer Placeholder 4">
            <a:extLst>
              <a:ext uri="{FF2B5EF4-FFF2-40B4-BE49-F238E27FC236}">
                <a16:creationId xmlns:a16="http://schemas.microsoft.com/office/drawing/2014/main" id="{7704C4CE-E07A-10F8-44E0-A4D8FAFBD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1CC28-176A-9079-0E68-9A748541BB1A}"/>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162106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4B983-5F05-F3E9-1DDC-6740646CDB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924E6D-85FB-6ACD-2217-10AF7FB5D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0E27F-4D3E-47B5-614E-85E1C73B876B}"/>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5" name="Footer Placeholder 4">
            <a:extLst>
              <a:ext uri="{FF2B5EF4-FFF2-40B4-BE49-F238E27FC236}">
                <a16:creationId xmlns:a16="http://schemas.microsoft.com/office/drawing/2014/main" id="{FEFEDF22-1DF8-3ED5-7B81-90F8CBA201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810A9-60C8-F4B7-9CF0-F84266562602}"/>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251643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98A6-3AA4-C5A1-E997-9CA0D453D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F42BB2-4E0F-9911-3C2A-B222F0344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385F31-66C9-84C4-D498-2CC1540810AB}"/>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5" name="Footer Placeholder 4">
            <a:extLst>
              <a:ext uri="{FF2B5EF4-FFF2-40B4-BE49-F238E27FC236}">
                <a16:creationId xmlns:a16="http://schemas.microsoft.com/office/drawing/2014/main" id="{7445C560-2FCC-5BE8-399E-4CF7AF222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70019-1655-3CF2-9699-CD717CCD2F65}"/>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392158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957C-3BBC-74E6-EEF2-E3634D8A09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A9CEEE-1682-3AE3-6960-48C68ECB3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251989-CFD0-DC35-5D6C-175762085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4EBBB2-6A29-6CA9-B955-DA008596D780}"/>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6" name="Footer Placeholder 5">
            <a:extLst>
              <a:ext uri="{FF2B5EF4-FFF2-40B4-BE49-F238E27FC236}">
                <a16:creationId xmlns:a16="http://schemas.microsoft.com/office/drawing/2014/main" id="{6E1A0082-A11F-7E88-A2DE-0BC240EFA4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F84FE9-F49F-DC9C-5357-740C7C82CBA7}"/>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424228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47AB-18C2-4FF2-A416-A549F643E3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AA6AB-CE87-17D0-12DF-CB38F6618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F8AEEA-CEE7-C3D5-38FC-467AD1BDF5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C9EB57-FB42-3575-605A-9D4DF3FD1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D983B-1F7D-49B6-6C67-40ACBFEEA1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2A4DB1-B237-8337-B40B-DD395AB3556B}"/>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8" name="Footer Placeholder 7">
            <a:extLst>
              <a:ext uri="{FF2B5EF4-FFF2-40B4-BE49-F238E27FC236}">
                <a16:creationId xmlns:a16="http://schemas.microsoft.com/office/drawing/2014/main" id="{FB1BA06E-70BD-48E1-783E-5C5FFAA25B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A5D8CE-02E9-83DD-88BE-D461EE9F2681}"/>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173145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ABED-A327-6E53-FACD-CF70E5A28F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F454AC-B286-7B43-E8DF-AAAC55F152EC}"/>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4" name="Footer Placeholder 3">
            <a:extLst>
              <a:ext uri="{FF2B5EF4-FFF2-40B4-BE49-F238E27FC236}">
                <a16:creationId xmlns:a16="http://schemas.microsoft.com/office/drawing/2014/main" id="{887F6158-9A13-8054-762E-889475DB96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61AE8-4BB2-DEE0-6EBD-9BAEAE204B60}"/>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262609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F1BAB-1009-AA85-BC2E-77C068605E97}"/>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3" name="Footer Placeholder 2">
            <a:extLst>
              <a:ext uri="{FF2B5EF4-FFF2-40B4-BE49-F238E27FC236}">
                <a16:creationId xmlns:a16="http://schemas.microsoft.com/office/drawing/2014/main" id="{A71043DE-124E-A87A-7FC8-274A863597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589776-09E7-44A8-24C0-FCCD2939496F}"/>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305996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3BB8-591E-CE4B-8689-D5D8C47B1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2610CE-C7C2-DB6A-48D7-AF6CC0E5E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D51602-CD7D-9689-7CEB-D96EDD124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20136-2A56-9C39-3671-784E33EFAF09}"/>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6" name="Footer Placeholder 5">
            <a:extLst>
              <a:ext uri="{FF2B5EF4-FFF2-40B4-BE49-F238E27FC236}">
                <a16:creationId xmlns:a16="http://schemas.microsoft.com/office/drawing/2014/main" id="{FD8DDEB9-81AA-E0F0-9471-F50CEABC57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75F81-D96F-127B-66CF-E2857F85D3F0}"/>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66867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12F8-EA39-2DB3-683C-DD807EA5D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20066B-7992-2B19-0991-71D97E862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A79FF3-F427-0F38-7190-E8020D047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DD18B1-7347-A062-13E4-68B14B60B53B}"/>
              </a:ext>
            </a:extLst>
          </p:cNvPr>
          <p:cNvSpPr>
            <a:spLocks noGrp="1"/>
          </p:cNvSpPr>
          <p:nvPr>
            <p:ph type="dt" sz="half" idx="10"/>
          </p:nvPr>
        </p:nvSpPr>
        <p:spPr/>
        <p:txBody>
          <a:bodyPr/>
          <a:lstStyle/>
          <a:p>
            <a:fld id="{E84702E9-91F1-4544-BC1B-9FF21D8E7F14}" type="datetimeFigureOut">
              <a:rPr lang="en-IN" smtClean="0"/>
              <a:t>01-06-2023</a:t>
            </a:fld>
            <a:endParaRPr lang="en-IN"/>
          </a:p>
        </p:txBody>
      </p:sp>
      <p:sp>
        <p:nvSpPr>
          <p:cNvPr id="6" name="Footer Placeholder 5">
            <a:extLst>
              <a:ext uri="{FF2B5EF4-FFF2-40B4-BE49-F238E27FC236}">
                <a16:creationId xmlns:a16="http://schemas.microsoft.com/office/drawing/2014/main" id="{0F7CBC46-E48B-A0D2-0B75-DBF892439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1A9F22-B2B7-D288-BD85-BCBACA0FE6F0}"/>
              </a:ext>
            </a:extLst>
          </p:cNvPr>
          <p:cNvSpPr>
            <a:spLocks noGrp="1"/>
          </p:cNvSpPr>
          <p:nvPr>
            <p:ph type="sldNum" sz="quarter" idx="12"/>
          </p:nvPr>
        </p:nvSpPr>
        <p:spPr/>
        <p:txBody>
          <a:bodyPr/>
          <a:lstStyle/>
          <a:p>
            <a:fld id="{F75D6DC4-DC22-4A21-B4C2-9A495DA344F0}" type="slidenum">
              <a:rPr lang="en-IN" smtClean="0"/>
              <a:t>‹#›</a:t>
            </a:fld>
            <a:endParaRPr lang="en-IN"/>
          </a:p>
        </p:txBody>
      </p:sp>
    </p:spTree>
    <p:extLst>
      <p:ext uri="{BB962C8B-B14F-4D97-AF65-F5344CB8AC3E}">
        <p14:creationId xmlns:p14="http://schemas.microsoft.com/office/powerpoint/2010/main" val="165009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CA144-5840-B062-1D5F-2738B8F8A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F2CAD9-B02E-397C-ED69-6AF808600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1D8BD-7093-6B5A-15F7-4AF6E54BF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702E9-91F1-4544-BC1B-9FF21D8E7F14}" type="datetimeFigureOut">
              <a:rPr lang="en-IN" smtClean="0"/>
              <a:t>01-06-2023</a:t>
            </a:fld>
            <a:endParaRPr lang="en-IN"/>
          </a:p>
        </p:txBody>
      </p:sp>
      <p:sp>
        <p:nvSpPr>
          <p:cNvPr id="5" name="Footer Placeholder 4">
            <a:extLst>
              <a:ext uri="{FF2B5EF4-FFF2-40B4-BE49-F238E27FC236}">
                <a16:creationId xmlns:a16="http://schemas.microsoft.com/office/drawing/2014/main" id="{3EF6A1CF-521A-7E51-868A-DF73314DB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2BB67C-F04B-11CD-C6DD-03F659CF9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D6DC4-DC22-4A21-B4C2-9A495DA344F0}" type="slidenum">
              <a:rPr lang="en-IN" smtClean="0"/>
              <a:t>‹#›</a:t>
            </a:fld>
            <a:endParaRPr lang="en-IN"/>
          </a:p>
        </p:txBody>
      </p:sp>
    </p:spTree>
    <p:extLst>
      <p:ext uri="{BB962C8B-B14F-4D97-AF65-F5344CB8AC3E}">
        <p14:creationId xmlns:p14="http://schemas.microsoft.com/office/powerpoint/2010/main" val="4088973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2CF5B6-EB22-38DF-0B63-B5D4FBBCB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59566" cy="6858000"/>
          </a:xfrm>
          <a:prstGeom prst="rect">
            <a:avLst/>
          </a:prstGeom>
        </p:spPr>
      </p:pic>
      <p:sp>
        <p:nvSpPr>
          <p:cNvPr id="4" name="TextBox 3">
            <a:extLst>
              <a:ext uri="{FF2B5EF4-FFF2-40B4-BE49-F238E27FC236}">
                <a16:creationId xmlns:a16="http://schemas.microsoft.com/office/drawing/2014/main" id="{1D9993F5-FD1C-0D35-C003-57CE78B44D50}"/>
              </a:ext>
            </a:extLst>
          </p:cNvPr>
          <p:cNvSpPr txBox="1"/>
          <p:nvPr/>
        </p:nvSpPr>
        <p:spPr>
          <a:xfrm>
            <a:off x="2357120" y="2551837"/>
            <a:ext cx="10007600" cy="1754326"/>
          </a:xfrm>
          <a:prstGeom prst="rect">
            <a:avLst/>
          </a:prstGeom>
          <a:noFill/>
        </p:spPr>
        <p:txBody>
          <a:bodyPr wrap="square" rtlCol="0">
            <a:spAutoFit/>
          </a:bodyPr>
          <a:lstStyle/>
          <a:p>
            <a:r>
              <a:rPr lang="en-US" sz="5400" dirty="0">
                <a:highlight>
                  <a:srgbClr val="C0C0C0"/>
                </a:highlight>
                <a:latin typeface="Times New Roman" panose="02020603050405020304" pitchFamily="18" charset="0"/>
                <a:cs typeface="Times New Roman" panose="02020603050405020304" pitchFamily="18" charset="0"/>
              </a:rPr>
              <a:t>TRAFFIC VIOLATION DETECTION SYSTEM  </a:t>
            </a:r>
            <a:endParaRPr lang="en-IN" sz="5400" dirty="0">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72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A792B4-D67B-A98E-15A3-C567247524A5}"/>
              </a:ext>
            </a:extLst>
          </p:cNvPr>
          <p:cNvSpPr txBox="1"/>
          <p:nvPr/>
        </p:nvSpPr>
        <p:spPr>
          <a:xfrm>
            <a:off x="2646427" y="436412"/>
            <a:ext cx="8455843"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HARDWARE SPECIFICATION</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362A0BF0-E6F8-5B2F-75C2-9CD3B574964D}"/>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0F1FDF3B-5CFF-FBA2-C3AD-9CDD1146F533}"/>
              </a:ext>
            </a:extLst>
          </p:cNvPr>
          <p:cNvSpPr txBox="1"/>
          <p:nvPr/>
        </p:nvSpPr>
        <p:spPr>
          <a:xfrm>
            <a:off x="1822068" y="2360398"/>
            <a:ext cx="7217760" cy="1938992"/>
          </a:xfrm>
          <a:prstGeom prst="rect">
            <a:avLst/>
          </a:prstGeom>
          <a:noFill/>
        </p:spPr>
        <p:txBody>
          <a:bodyPr wrap="square" rtlCol="0">
            <a:spAutoFit/>
          </a:bodyPr>
          <a:lstStyle/>
          <a:p>
            <a:r>
              <a:rPr lang="en-US" sz="4000" b="0" i="0" dirty="0">
                <a:solidFill>
                  <a:schemeClr val="accent1">
                    <a:lumMod val="50000"/>
                  </a:schemeClr>
                </a:solidFill>
                <a:effectLst/>
              </a:rPr>
              <a:t>CPU  : </a:t>
            </a:r>
            <a:r>
              <a:rPr lang="en-US" sz="4000" b="0" i="0" dirty="0">
                <a:effectLst/>
              </a:rPr>
              <a:t>Intel Core i5  @ 2.5GHz</a:t>
            </a:r>
          </a:p>
          <a:p>
            <a:r>
              <a:rPr lang="en-US" sz="4000" dirty="0">
                <a:solidFill>
                  <a:schemeClr val="accent1">
                    <a:lumMod val="50000"/>
                  </a:schemeClr>
                </a:solidFill>
              </a:rPr>
              <a:t>RAM : </a:t>
            </a:r>
            <a:r>
              <a:rPr lang="en-US" sz="4000" dirty="0"/>
              <a:t>4GB OR above</a:t>
            </a:r>
          </a:p>
          <a:p>
            <a:r>
              <a:rPr lang="en-US" sz="4000" dirty="0">
                <a:solidFill>
                  <a:schemeClr val="accent1">
                    <a:lumMod val="50000"/>
                  </a:schemeClr>
                </a:solidFill>
              </a:rPr>
              <a:t>Display : </a:t>
            </a:r>
            <a:r>
              <a:rPr lang="en-US" sz="4000" dirty="0"/>
              <a:t>720p Monitor or above</a:t>
            </a:r>
            <a:endParaRPr lang="en-IN" sz="4000" dirty="0"/>
          </a:p>
        </p:txBody>
      </p:sp>
    </p:spTree>
    <p:extLst>
      <p:ext uri="{BB962C8B-B14F-4D97-AF65-F5344CB8AC3E}">
        <p14:creationId xmlns:p14="http://schemas.microsoft.com/office/powerpoint/2010/main" val="371224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3084004" y="411501"/>
            <a:ext cx="6099858"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ARCHITECTURAL DESIGN</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Rectangle 10">
            <a:extLst>
              <a:ext uri="{FF2B5EF4-FFF2-40B4-BE49-F238E27FC236}">
                <a16:creationId xmlns:a16="http://schemas.microsoft.com/office/drawing/2014/main" id="{6602AA4E-7A7F-47F9-9C40-C804C060796C}"/>
              </a:ext>
            </a:extLst>
          </p:cNvPr>
          <p:cNvSpPr/>
          <p:nvPr/>
        </p:nvSpPr>
        <p:spPr>
          <a:xfrm>
            <a:off x="4133850" y="2886076"/>
            <a:ext cx="276225"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CDA1664-33EE-9A35-F1CF-AB8AF77727E8}"/>
              </a:ext>
            </a:extLst>
          </p:cNvPr>
          <p:cNvSpPr txBox="1"/>
          <p:nvPr/>
        </p:nvSpPr>
        <p:spPr>
          <a:xfrm>
            <a:off x="4048124" y="2844285"/>
            <a:ext cx="447675" cy="369332"/>
          </a:xfrm>
          <a:prstGeom prst="rect">
            <a:avLst/>
          </a:prstGeom>
          <a:noFill/>
        </p:spPr>
        <p:txBody>
          <a:bodyPr wrap="square" rtlCol="0">
            <a:spAutoFit/>
          </a:bodyPr>
          <a:lstStyle/>
          <a:p>
            <a:r>
              <a:rPr lang="en-US" dirty="0"/>
              <a:t>7</a:t>
            </a:r>
            <a:endParaRPr lang="en-IN" dirty="0"/>
          </a:p>
        </p:txBody>
      </p:sp>
      <p:sp>
        <p:nvSpPr>
          <p:cNvPr id="13" name="TextBox 12">
            <a:extLst>
              <a:ext uri="{FF2B5EF4-FFF2-40B4-BE49-F238E27FC236}">
                <a16:creationId xmlns:a16="http://schemas.microsoft.com/office/drawing/2014/main" id="{42AC5204-3B58-1258-350B-807D2E67F02A}"/>
              </a:ext>
            </a:extLst>
          </p:cNvPr>
          <p:cNvSpPr txBox="1"/>
          <p:nvPr/>
        </p:nvSpPr>
        <p:spPr>
          <a:xfrm>
            <a:off x="9986962" y="2987160"/>
            <a:ext cx="447675" cy="369332"/>
          </a:xfrm>
          <a:prstGeom prst="rect">
            <a:avLst/>
          </a:prstGeom>
          <a:solidFill>
            <a:schemeClr val="bg1"/>
          </a:solidFill>
        </p:spPr>
        <p:txBody>
          <a:bodyPr wrap="square" rtlCol="0">
            <a:spAutoFit/>
          </a:bodyPr>
          <a:lstStyle/>
          <a:p>
            <a:r>
              <a:rPr lang="en-US" dirty="0"/>
              <a:t>7</a:t>
            </a:r>
            <a:endParaRPr lang="en-IN" dirty="0"/>
          </a:p>
        </p:txBody>
      </p:sp>
      <p:pic>
        <p:nvPicPr>
          <p:cNvPr id="5" name="Picture 4">
            <a:extLst>
              <a:ext uri="{FF2B5EF4-FFF2-40B4-BE49-F238E27FC236}">
                <a16:creationId xmlns:a16="http://schemas.microsoft.com/office/drawing/2014/main" id="{3B79E146-93BA-FDFC-A6A0-F5C057371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004" y="1452575"/>
            <a:ext cx="5932674" cy="4556760"/>
          </a:xfrm>
          <a:prstGeom prst="rect">
            <a:avLst/>
          </a:prstGeom>
        </p:spPr>
      </p:pic>
    </p:spTree>
    <p:extLst>
      <p:ext uri="{BB962C8B-B14F-4D97-AF65-F5344CB8AC3E}">
        <p14:creationId xmlns:p14="http://schemas.microsoft.com/office/powerpoint/2010/main" val="364644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A792B4-D67B-A98E-15A3-C567247524A5}"/>
              </a:ext>
            </a:extLst>
          </p:cNvPr>
          <p:cNvSpPr txBox="1"/>
          <p:nvPr/>
        </p:nvSpPr>
        <p:spPr>
          <a:xfrm>
            <a:off x="3374306" y="440910"/>
            <a:ext cx="4550494"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ALGORITHM USED</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362A0BF0-E6F8-5B2F-75C2-9CD3B574964D}"/>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863802E8-3CAD-94E7-A29F-E5727383D8CF}"/>
              </a:ext>
            </a:extLst>
          </p:cNvPr>
          <p:cNvSpPr txBox="1"/>
          <p:nvPr/>
        </p:nvSpPr>
        <p:spPr>
          <a:xfrm>
            <a:off x="895349" y="2711755"/>
            <a:ext cx="9620251" cy="461665"/>
          </a:xfrm>
          <a:prstGeom prst="rect">
            <a:avLst/>
          </a:prstGeom>
          <a:noFill/>
        </p:spPr>
        <p:txBody>
          <a:bodyPr wrap="square" rtlCol="0">
            <a:spAutoFit/>
          </a:bodyPr>
          <a:lstStyle/>
          <a:p>
            <a:r>
              <a:rPr lang="en-US" sz="2400" b="1" dirty="0">
                <a:solidFill>
                  <a:schemeClr val="tx2"/>
                </a:solidFill>
              </a:rPr>
              <a:t>YOLO</a:t>
            </a:r>
            <a:r>
              <a:rPr lang="en-US" sz="2400" dirty="0"/>
              <a:t> - </a:t>
            </a:r>
            <a:r>
              <a:rPr lang="en-US" sz="2400" b="0" i="0" dirty="0">
                <a:effectLst/>
              </a:rPr>
              <a:t>YOLO (You Only Look Once) is an object detection Algorithm</a:t>
            </a:r>
            <a:endParaRPr lang="en-IN" sz="2400" dirty="0"/>
          </a:p>
        </p:txBody>
      </p:sp>
      <p:sp>
        <p:nvSpPr>
          <p:cNvPr id="8" name="TextBox 7">
            <a:extLst>
              <a:ext uri="{FF2B5EF4-FFF2-40B4-BE49-F238E27FC236}">
                <a16:creationId xmlns:a16="http://schemas.microsoft.com/office/drawing/2014/main" id="{1302C7B7-E811-635A-121E-BB5E29909618}"/>
              </a:ext>
            </a:extLst>
          </p:cNvPr>
          <p:cNvSpPr txBox="1"/>
          <p:nvPr/>
        </p:nvSpPr>
        <p:spPr>
          <a:xfrm>
            <a:off x="895349" y="3798974"/>
            <a:ext cx="10648951" cy="830997"/>
          </a:xfrm>
          <a:prstGeom prst="rect">
            <a:avLst/>
          </a:prstGeom>
          <a:noFill/>
        </p:spPr>
        <p:txBody>
          <a:bodyPr wrap="square" rtlCol="0">
            <a:spAutoFit/>
          </a:bodyPr>
          <a:lstStyle/>
          <a:p>
            <a:r>
              <a:rPr lang="en-US" sz="2400" b="1" dirty="0" err="1">
                <a:solidFill>
                  <a:schemeClr val="tx2"/>
                </a:solidFill>
              </a:rPr>
              <a:t>DeepSort</a:t>
            </a:r>
            <a:r>
              <a:rPr lang="en-US" sz="2400" dirty="0"/>
              <a:t> -</a:t>
            </a:r>
            <a:r>
              <a:rPr lang="en-US" sz="2400" b="0" i="0" dirty="0" err="1">
                <a:effectLst/>
                <a:latin typeface="Google Sans"/>
              </a:rPr>
              <a:t>DeepSORT</a:t>
            </a:r>
            <a:r>
              <a:rPr lang="en-US" sz="2400" b="0" i="0" dirty="0">
                <a:effectLst/>
                <a:latin typeface="Google Sans"/>
              </a:rPr>
              <a:t> </a:t>
            </a:r>
            <a:r>
              <a:rPr lang="en-US" sz="2400" dirty="0">
                <a:latin typeface="Google Sans"/>
              </a:rPr>
              <a:t>is a </a:t>
            </a:r>
            <a:r>
              <a:rPr lang="en-US" sz="2400" b="0" i="0" dirty="0">
                <a:effectLst/>
                <a:latin typeface="Google Sans"/>
              </a:rPr>
              <a:t>tracking algorithm which tracks objects not only based on the velocity and motion of the object but also the appearance of the object.</a:t>
            </a:r>
            <a:endParaRPr lang="en-IN" sz="2400" dirty="0"/>
          </a:p>
        </p:txBody>
      </p:sp>
    </p:spTree>
    <p:extLst>
      <p:ext uri="{BB962C8B-B14F-4D97-AF65-F5344CB8AC3E}">
        <p14:creationId xmlns:p14="http://schemas.microsoft.com/office/powerpoint/2010/main" val="45634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A792B4-D67B-A98E-15A3-C567247524A5}"/>
              </a:ext>
            </a:extLst>
          </p:cNvPr>
          <p:cNvSpPr txBox="1"/>
          <p:nvPr/>
        </p:nvSpPr>
        <p:spPr>
          <a:xfrm>
            <a:off x="4578073" y="448298"/>
            <a:ext cx="3801998"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SCREENSHOTS</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362A0BF0-E6F8-5B2F-75C2-9CD3B574964D}"/>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84315E09-1CAE-BA06-343C-FFD2092928CB}"/>
              </a:ext>
            </a:extLst>
          </p:cNvPr>
          <p:cNvSpPr txBox="1"/>
          <p:nvPr/>
        </p:nvSpPr>
        <p:spPr>
          <a:xfrm>
            <a:off x="520860" y="1504709"/>
            <a:ext cx="7430947" cy="400110"/>
          </a:xfrm>
          <a:prstGeom prst="rect">
            <a:avLst/>
          </a:prstGeom>
          <a:noFill/>
        </p:spPr>
        <p:txBody>
          <a:bodyPr wrap="square" rtlCol="0">
            <a:spAutoFit/>
          </a:bodyPr>
          <a:lstStyle/>
          <a:p>
            <a:r>
              <a:rPr lang="en-US" sz="2000" b="1" u="sng" dirty="0"/>
              <a:t>Snap shot of detecting helmet violation  :</a:t>
            </a:r>
            <a:endParaRPr lang="en-IN" sz="2000" b="1" u="sng" dirty="0"/>
          </a:p>
        </p:txBody>
      </p:sp>
      <p:pic>
        <p:nvPicPr>
          <p:cNvPr id="11" name="Picture 10">
            <a:extLst>
              <a:ext uri="{FF2B5EF4-FFF2-40B4-BE49-F238E27FC236}">
                <a16:creationId xmlns:a16="http://schemas.microsoft.com/office/drawing/2014/main" id="{D8536E9D-7D47-F091-A213-AFC736E8D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277" y="2154324"/>
            <a:ext cx="6655443" cy="3741860"/>
          </a:xfrm>
          <a:prstGeom prst="rect">
            <a:avLst/>
          </a:prstGeom>
        </p:spPr>
      </p:pic>
    </p:spTree>
    <p:extLst>
      <p:ext uri="{BB962C8B-B14F-4D97-AF65-F5344CB8AC3E}">
        <p14:creationId xmlns:p14="http://schemas.microsoft.com/office/powerpoint/2010/main" val="302053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6A6ECF0-F507-6C25-7DF8-7981CBDB5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706" y="1251738"/>
            <a:ext cx="6976107" cy="3922145"/>
          </a:xfrm>
          <a:prstGeom prst="rect">
            <a:avLst/>
          </a:prstGeom>
        </p:spPr>
      </p:pic>
    </p:spTree>
    <p:extLst>
      <p:ext uri="{BB962C8B-B14F-4D97-AF65-F5344CB8AC3E}">
        <p14:creationId xmlns:p14="http://schemas.microsoft.com/office/powerpoint/2010/main" val="129712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4315E09-1CAE-BA06-343C-FFD2092928CB}"/>
              </a:ext>
            </a:extLst>
          </p:cNvPr>
          <p:cNvSpPr txBox="1"/>
          <p:nvPr/>
        </p:nvSpPr>
        <p:spPr>
          <a:xfrm>
            <a:off x="497710" y="855094"/>
            <a:ext cx="7430947" cy="400110"/>
          </a:xfrm>
          <a:prstGeom prst="rect">
            <a:avLst/>
          </a:prstGeom>
          <a:noFill/>
        </p:spPr>
        <p:txBody>
          <a:bodyPr wrap="square" rtlCol="0">
            <a:spAutoFit/>
          </a:bodyPr>
          <a:lstStyle/>
          <a:p>
            <a:r>
              <a:rPr lang="en-US" sz="2000" b="1" u="sng" dirty="0"/>
              <a:t>Snap shot of detecting traffic light violation  :</a:t>
            </a:r>
            <a:endParaRPr lang="en-IN" sz="2000" b="1" u="sng" dirty="0"/>
          </a:p>
        </p:txBody>
      </p:sp>
      <p:pic>
        <p:nvPicPr>
          <p:cNvPr id="8" name="Picture 7">
            <a:extLst>
              <a:ext uri="{FF2B5EF4-FFF2-40B4-BE49-F238E27FC236}">
                <a16:creationId xmlns:a16="http://schemas.microsoft.com/office/drawing/2014/main" id="{32466D52-548D-155A-05CD-53A2B9D5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834" y="1702446"/>
            <a:ext cx="6597569" cy="3709321"/>
          </a:xfrm>
          <a:prstGeom prst="rect">
            <a:avLst/>
          </a:prstGeom>
        </p:spPr>
      </p:pic>
    </p:spTree>
    <p:extLst>
      <p:ext uri="{BB962C8B-B14F-4D97-AF65-F5344CB8AC3E}">
        <p14:creationId xmlns:p14="http://schemas.microsoft.com/office/powerpoint/2010/main" val="1596155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4315E09-1CAE-BA06-343C-FFD2092928CB}"/>
              </a:ext>
            </a:extLst>
          </p:cNvPr>
          <p:cNvSpPr txBox="1"/>
          <p:nvPr/>
        </p:nvSpPr>
        <p:spPr>
          <a:xfrm>
            <a:off x="497710" y="855094"/>
            <a:ext cx="7430947" cy="400110"/>
          </a:xfrm>
          <a:prstGeom prst="rect">
            <a:avLst/>
          </a:prstGeom>
          <a:noFill/>
        </p:spPr>
        <p:txBody>
          <a:bodyPr wrap="square" rtlCol="0">
            <a:spAutoFit/>
          </a:bodyPr>
          <a:lstStyle/>
          <a:p>
            <a:r>
              <a:rPr lang="en-US" sz="2000" b="1" u="sng" dirty="0"/>
              <a:t>Snap shot of detecting speed violation  :</a:t>
            </a:r>
            <a:endParaRPr lang="en-IN" sz="2000" b="1" u="sng" dirty="0"/>
          </a:p>
        </p:txBody>
      </p:sp>
      <p:pic>
        <p:nvPicPr>
          <p:cNvPr id="4" name="Picture 3">
            <a:extLst>
              <a:ext uri="{FF2B5EF4-FFF2-40B4-BE49-F238E27FC236}">
                <a16:creationId xmlns:a16="http://schemas.microsoft.com/office/drawing/2014/main" id="{97D0F1E4-8288-A153-9B0A-839F79AB3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901" y="1846347"/>
            <a:ext cx="6504972" cy="3657261"/>
          </a:xfrm>
          <a:prstGeom prst="rect">
            <a:avLst/>
          </a:prstGeom>
        </p:spPr>
      </p:pic>
    </p:spTree>
    <p:extLst>
      <p:ext uri="{BB962C8B-B14F-4D97-AF65-F5344CB8AC3E}">
        <p14:creationId xmlns:p14="http://schemas.microsoft.com/office/powerpoint/2010/main" val="3882127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A792B4-D67B-A98E-15A3-C567247524A5}"/>
              </a:ext>
            </a:extLst>
          </p:cNvPr>
          <p:cNvSpPr txBox="1"/>
          <p:nvPr/>
        </p:nvSpPr>
        <p:spPr>
          <a:xfrm>
            <a:off x="4110551" y="464586"/>
            <a:ext cx="3365230"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CONCLUSION</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362A0BF0-E6F8-5B2F-75C2-9CD3B574964D}"/>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7E4AB8D4-EC8A-F087-06D5-288C0F32049E}"/>
              </a:ext>
            </a:extLst>
          </p:cNvPr>
          <p:cNvSpPr txBox="1"/>
          <p:nvPr/>
        </p:nvSpPr>
        <p:spPr>
          <a:xfrm>
            <a:off x="1142411" y="1877124"/>
            <a:ext cx="9426804" cy="1569660"/>
          </a:xfrm>
          <a:prstGeom prst="rect">
            <a:avLst/>
          </a:prstGeom>
          <a:noFill/>
        </p:spPr>
        <p:txBody>
          <a:bodyPr wrap="square" rtlCol="0">
            <a:spAutoFit/>
          </a:bodyPr>
          <a:lstStyle/>
          <a:p>
            <a:pPr marL="285750" indent="-285750">
              <a:buFont typeface="Wingdings" panose="05000000000000000000" pitchFamily="2" charset="2"/>
              <a:buChar char="v"/>
            </a:pPr>
            <a:r>
              <a:rPr lang="en-US" sz="2400" b="0" i="0" dirty="0">
                <a:effectLst/>
                <a:latin typeface="-apple-system"/>
              </a:rPr>
              <a:t>The goal of the project is to automate the traffic signal violation detection system and make it easy for the traffic police department to monitor the traffic and take action against the violated vehicle owner in a fast and efficient way.</a:t>
            </a:r>
            <a:endParaRPr lang="en-IN" sz="2400" dirty="0"/>
          </a:p>
        </p:txBody>
      </p:sp>
      <p:sp>
        <p:nvSpPr>
          <p:cNvPr id="9" name="TextBox 8">
            <a:extLst>
              <a:ext uri="{FF2B5EF4-FFF2-40B4-BE49-F238E27FC236}">
                <a16:creationId xmlns:a16="http://schemas.microsoft.com/office/drawing/2014/main" id="{4C47086F-BD0B-4A41-6992-B0EE9CF7385B}"/>
              </a:ext>
            </a:extLst>
          </p:cNvPr>
          <p:cNvSpPr txBox="1"/>
          <p:nvPr/>
        </p:nvSpPr>
        <p:spPr>
          <a:xfrm>
            <a:off x="1142411" y="3446784"/>
            <a:ext cx="9426804" cy="830997"/>
          </a:xfrm>
          <a:prstGeom prst="rect">
            <a:avLst/>
          </a:prstGeom>
          <a:noFill/>
        </p:spPr>
        <p:txBody>
          <a:bodyPr wrap="square" rtlCol="0">
            <a:spAutoFit/>
          </a:bodyPr>
          <a:lstStyle/>
          <a:p>
            <a:pPr marL="285750" indent="-285750">
              <a:buFont typeface="Wingdings" panose="05000000000000000000" pitchFamily="2" charset="2"/>
              <a:buChar char="v"/>
            </a:pPr>
            <a:r>
              <a:rPr lang="en-US" sz="2400" b="0" i="0" dirty="0">
                <a:effectLst/>
                <a:latin typeface="-apple-system"/>
              </a:rPr>
              <a:t>Detecting and tracking the vehicle and their activities accurately is the main priority of the system.</a:t>
            </a:r>
            <a:endParaRPr lang="en-IN" sz="2400" dirty="0"/>
          </a:p>
        </p:txBody>
      </p:sp>
      <p:sp>
        <p:nvSpPr>
          <p:cNvPr id="5" name="TextBox 4">
            <a:extLst>
              <a:ext uri="{FF2B5EF4-FFF2-40B4-BE49-F238E27FC236}">
                <a16:creationId xmlns:a16="http://schemas.microsoft.com/office/drawing/2014/main" id="{456A7D12-8795-F79C-5912-BC1109ADAD4E}"/>
              </a:ext>
            </a:extLst>
          </p:cNvPr>
          <p:cNvSpPr txBox="1"/>
          <p:nvPr/>
        </p:nvSpPr>
        <p:spPr>
          <a:xfrm>
            <a:off x="1142411" y="4414482"/>
            <a:ext cx="9426804" cy="83099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Our model detect violation traffic violation like not wearing helmet, violating traffic light and  speeding. </a:t>
            </a:r>
            <a:endParaRPr lang="en-IN" sz="2400" dirty="0"/>
          </a:p>
        </p:txBody>
      </p:sp>
    </p:spTree>
    <p:extLst>
      <p:ext uri="{BB962C8B-B14F-4D97-AF65-F5344CB8AC3E}">
        <p14:creationId xmlns:p14="http://schemas.microsoft.com/office/powerpoint/2010/main" val="344304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A792B4-D67B-A98E-15A3-C567247524A5}"/>
              </a:ext>
            </a:extLst>
          </p:cNvPr>
          <p:cNvSpPr txBox="1"/>
          <p:nvPr/>
        </p:nvSpPr>
        <p:spPr>
          <a:xfrm>
            <a:off x="4110551" y="464586"/>
            <a:ext cx="3365230"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REFRENCES</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362A0BF0-E6F8-5B2F-75C2-9CD3B574964D}"/>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07C933B6-26D8-A448-AAD4-61D5E5886E3E}"/>
              </a:ext>
            </a:extLst>
          </p:cNvPr>
          <p:cNvSpPr txBox="1"/>
          <p:nvPr/>
        </p:nvSpPr>
        <p:spPr>
          <a:xfrm>
            <a:off x="682907" y="1399490"/>
            <a:ext cx="10949650" cy="4510658"/>
          </a:xfrm>
          <a:prstGeom prst="rect">
            <a:avLst/>
          </a:prstGeom>
          <a:noFill/>
        </p:spPr>
        <p:txBody>
          <a:bodyPr wrap="square">
            <a:spAutoFit/>
          </a:bodyPr>
          <a:lstStyle/>
          <a:p>
            <a:pPr marL="356870" marR="356870" indent="-6350" algn="just">
              <a:lnSpc>
                <a:spcPct val="150000"/>
              </a:lnSpc>
              <a:spcBef>
                <a:spcPts val="0"/>
              </a:spcBef>
              <a:spcAft>
                <a:spcPts val="755"/>
              </a:spcAft>
            </a:pPr>
            <a:r>
              <a:rPr lang="en-IN" sz="1800" kern="100" dirty="0">
                <a:solidFill>
                  <a:srgbClr val="000000"/>
                </a:solidFill>
                <a:effectLst/>
                <a:latin typeface="Times New Roman" panose="02020603050405020304" pitchFamily="18" charset="0"/>
                <a:ea typeface="Calibri" panose="020F0502020204030204" pitchFamily="34" charset="0"/>
              </a:rPr>
              <a:t>[1] G. </a:t>
            </a:r>
            <a:r>
              <a:rPr lang="en-IN" sz="1800" kern="100" dirty="0" err="1">
                <a:solidFill>
                  <a:srgbClr val="000000"/>
                </a:solidFill>
                <a:effectLst/>
                <a:latin typeface="Times New Roman" panose="02020603050405020304" pitchFamily="18" charset="0"/>
                <a:ea typeface="Calibri" panose="020F0502020204030204" pitchFamily="34" charset="0"/>
              </a:rPr>
              <a:t>Ou</a:t>
            </a:r>
            <a:r>
              <a:rPr lang="en-IN" sz="1800" kern="100" dirty="0">
                <a:solidFill>
                  <a:srgbClr val="000000"/>
                </a:solidFill>
                <a:effectLst/>
                <a:latin typeface="Times New Roman" panose="02020603050405020304" pitchFamily="18" charset="0"/>
                <a:ea typeface="Calibri" panose="020F0502020204030204" pitchFamily="34" charset="0"/>
              </a:rPr>
              <a:t>, Y. Gao and Y. Liu, "Real Time Vehicular Traffic Violation </a:t>
            </a:r>
            <a:r>
              <a:rPr lang="en-IN" sz="1800" kern="100" dirty="0" err="1">
                <a:solidFill>
                  <a:srgbClr val="000000"/>
                </a:solidFill>
                <a:effectLst/>
                <a:latin typeface="Times New Roman" panose="02020603050405020304" pitchFamily="18" charset="0"/>
                <a:ea typeface="Calibri" panose="020F0502020204030204" pitchFamily="34" charset="0"/>
              </a:rPr>
              <a:t>Detectionin</a:t>
            </a:r>
            <a:r>
              <a:rPr lang="en-IN" sz="1800" kern="100" dirty="0">
                <a:solidFill>
                  <a:srgbClr val="000000"/>
                </a:solidFill>
                <a:effectLst/>
                <a:latin typeface="Times New Roman" panose="02020603050405020304" pitchFamily="18" charset="0"/>
                <a:ea typeface="Calibri" panose="020F0502020204030204" pitchFamily="34" charset="0"/>
              </a:rPr>
              <a:t>  Traffic  Monitoring  System,  " I n 2012  IEEE / WIC/ ACM, Beijing ,  China  ,  2012. </a:t>
            </a:r>
            <a:endParaRPr lang="en-IN" sz="1400" kern="100" dirty="0">
              <a:solidFill>
                <a:srgbClr val="000000"/>
              </a:solidFill>
              <a:effectLst/>
              <a:latin typeface="Calibri" panose="020F0502020204030204" pitchFamily="34" charset="0"/>
              <a:ea typeface="Calibri" panose="020F0502020204030204" pitchFamily="34" charset="0"/>
            </a:endParaRPr>
          </a:p>
          <a:p>
            <a:pPr marL="356870" marR="356870" indent="-6350" algn="just">
              <a:lnSpc>
                <a:spcPct val="150000"/>
              </a:lnSpc>
              <a:spcBef>
                <a:spcPts val="0"/>
              </a:spcBef>
              <a:spcAft>
                <a:spcPts val="755"/>
              </a:spcAft>
            </a:pPr>
            <a:r>
              <a:rPr lang="en-IN" sz="1800" kern="100" dirty="0">
                <a:solidFill>
                  <a:srgbClr val="000000"/>
                </a:solidFill>
                <a:effectLst/>
                <a:latin typeface="Times New Roman" panose="02020603050405020304" pitchFamily="18" charset="0"/>
                <a:ea typeface="Calibri" panose="020F0502020204030204" pitchFamily="34" charset="0"/>
              </a:rPr>
              <a:t>[2] X. Wang, L.-M. Meng, B. Zhang, J. Lu and K.-</a:t>
            </a:r>
            <a:r>
              <a:rPr lang="en-IN" sz="1800" kern="100" dirty="0" err="1">
                <a:solidFill>
                  <a:srgbClr val="000000"/>
                </a:solidFill>
                <a:effectLst/>
                <a:latin typeface="Times New Roman" panose="02020603050405020304" pitchFamily="18" charset="0"/>
                <a:ea typeface="Calibri" panose="020F0502020204030204" pitchFamily="34" charset="0"/>
              </a:rPr>
              <a:t>L.Du</a:t>
            </a:r>
            <a:r>
              <a:rPr lang="en-IN" sz="1800" kern="100" dirty="0">
                <a:solidFill>
                  <a:srgbClr val="000000"/>
                </a:solidFill>
                <a:effectLst/>
                <a:latin typeface="Times New Roman" panose="02020603050405020304" pitchFamily="18" charset="0"/>
                <a:ea typeface="Calibri" panose="020F0502020204030204" pitchFamily="34" charset="0"/>
              </a:rPr>
              <a:t>, "A Video-based Traffic Violation Detection System," in MEC, Shenyang, China, 2013. </a:t>
            </a:r>
            <a:endParaRPr lang="en-IN" sz="1400" kern="100" dirty="0">
              <a:solidFill>
                <a:srgbClr val="000000"/>
              </a:solidFill>
              <a:effectLst/>
              <a:latin typeface="Calibri" panose="020F0502020204030204" pitchFamily="34" charset="0"/>
              <a:ea typeface="Calibri" panose="020F0502020204030204" pitchFamily="34" charset="0"/>
            </a:endParaRPr>
          </a:p>
          <a:p>
            <a:pPr marL="356235" marR="356870" indent="-8890" algn="just">
              <a:lnSpc>
                <a:spcPct val="150000"/>
              </a:lnSpc>
              <a:spcBef>
                <a:spcPts val="0"/>
              </a:spcBef>
              <a:spcAft>
                <a:spcPts val="755"/>
              </a:spcAft>
            </a:pPr>
            <a:r>
              <a:rPr lang="en-IN" sz="1800" kern="100" dirty="0">
                <a:solidFill>
                  <a:srgbClr val="000000"/>
                </a:solidFill>
                <a:effectLst/>
                <a:latin typeface="Times New Roman" panose="02020603050405020304" pitchFamily="18" charset="0"/>
                <a:ea typeface="Calibri" panose="020F0502020204030204" pitchFamily="34" charset="0"/>
              </a:rPr>
              <a:t>[3] Joseph  Redmon  and  Ali  Farhadi ,  "YOLOv3 :  An  Incremental   Improvement"</a:t>
            </a:r>
            <a:r>
              <a:rPr lang="en-IN" sz="1800" kern="100" dirty="0">
                <a:solidFill>
                  <a:srgbClr val="000000"/>
                </a:solidFill>
                <a:effectLst/>
                <a:latin typeface="Times New Roman" panose="02020603050405020304" pitchFamily="18" charset="0"/>
                <a:ea typeface="Times New Roman" panose="02020603050405020304" pitchFamily="18" charset="0"/>
              </a:rPr>
              <a:t> </a:t>
            </a:r>
            <a:endParaRPr lang="en-IN" sz="1400" kern="100" dirty="0">
              <a:solidFill>
                <a:srgbClr val="000000"/>
              </a:solidFill>
              <a:effectLst/>
              <a:latin typeface="Calibri" panose="020F0502020204030204" pitchFamily="34" charset="0"/>
              <a:ea typeface="Calibri" panose="020F0502020204030204" pitchFamily="34" charset="0"/>
            </a:endParaRPr>
          </a:p>
          <a:p>
            <a:pPr marL="356870" marR="35687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rPr>
              <a:t>[4] J. </a:t>
            </a:r>
            <a:r>
              <a:rPr lang="en-IN" sz="1800" kern="100" dirty="0" err="1">
                <a:solidFill>
                  <a:srgbClr val="000000"/>
                </a:solidFill>
                <a:effectLst/>
                <a:latin typeface="Times New Roman" panose="02020603050405020304" pitchFamily="18" charset="0"/>
                <a:ea typeface="Calibri" panose="020F0502020204030204" pitchFamily="34" charset="0"/>
              </a:rPr>
              <a:t>Chiverton</a:t>
            </a:r>
            <a:r>
              <a:rPr lang="en-IN" sz="1800" kern="100" dirty="0">
                <a:solidFill>
                  <a:srgbClr val="000000"/>
                </a:solidFill>
                <a:effectLst/>
                <a:latin typeface="Times New Roman" panose="02020603050405020304" pitchFamily="18" charset="0"/>
                <a:ea typeface="Calibri" panose="020F0502020204030204" pitchFamily="34" charset="0"/>
              </a:rPr>
              <a:t>, “Helmet presence classification with motorcycle detection and tracking,” IET </a:t>
            </a:r>
            <a:r>
              <a:rPr lang="en-IN" sz="1800" kern="100" dirty="0" err="1">
                <a:solidFill>
                  <a:srgbClr val="000000"/>
                </a:solidFill>
                <a:effectLst/>
                <a:latin typeface="Times New Roman" panose="02020603050405020304" pitchFamily="18" charset="0"/>
                <a:ea typeface="Calibri" panose="020F0502020204030204" pitchFamily="34" charset="0"/>
              </a:rPr>
              <a:t>Intell</a:t>
            </a:r>
            <a:r>
              <a:rPr lang="en-IN" sz="1800" kern="100" dirty="0">
                <a:solidFill>
                  <a:srgbClr val="000000"/>
                </a:solidFill>
                <a:effectLst/>
                <a:latin typeface="Times New Roman" panose="02020603050405020304" pitchFamily="18" charset="0"/>
                <a:ea typeface="Calibri" panose="020F0502020204030204" pitchFamily="34" charset="0"/>
              </a:rPr>
              <a:t>. Transp. Syst., vol. 6, no. 3, pp. 259–269, 2012.</a:t>
            </a:r>
            <a:endParaRPr lang="en-IN" sz="1400" kern="100" dirty="0">
              <a:solidFill>
                <a:srgbClr val="000000"/>
              </a:solidFill>
              <a:effectLst/>
              <a:latin typeface="Calibri" panose="020F0502020204030204" pitchFamily="34" charset="0"/>
              <a:ea typeface="Calibri" panose="020F0502020204030204" pitchFamily="34" charset="0"/>
            </a:endParaRPr>
          </a:p>
          <a:p>
            <a:pPr marL="356870" marR="35687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rPr>
              <a:t> </a:t>
            </a:r>
            <a:endParaRPr lang="en-IN" sz="1400" kern="100" dirty="0">
              <a:solidFill>
                <a:srgbClr val="000000"/>
              </a:solidFill>
              <a:effectLst/>
              <a:latin typeface="Calibri" panose="020F0502020204030204" pitchFamily="34" charset="0"/>
              <a:ea typeface="Calibri" panose="020F0502020204030204" pitchFamily="34" charset="0"/>
            </a:endParaRPr>
          </a:p>
          <a:p>
            <a:pPr marL="356870" marR="35687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rPr>
              <a:t>[5] K. Dahiya, D. Singh, and C. K. Mohan, “Automatic detection of </a:t>
            </a:r>
            <a:r>
              <a:rPr lang="en-IN" sz="1800" kern="100" dirty="0" err="1">
                <a:solidFill>
                  <a:srgbClr val="000000"/>
                </a:solidFill>
                <a:effectLst/>
                <a:latin typeface="Times New Roman" panose="02020603050405020304" pitchFamily="18" charset="0"/>
                <a:ea typeface="Calibri" panose="020F0502020204030204" pitchFamily="34" charset="0"/>
              </a:rPr>
              <a:t>bikeriders</a:t>
            </a:r>
            <a:r>
              <a:rPr lang="en-IN" sz="1800" kern="100" dirty="0">
                <a:solidFill>
                  <a:srgbClr val="000000"/>
                </a:solidFill>
                <a:effectLst/>
                <a:latin typeface="Times New Roman" panose="02020603050405020304" pitchFamily="18" charset="0"/>
                <a:ea typeface="Calibri" panose="020F0502020204030204" pitchFamily="34" charset="0"/>
              </a:rPr>
              <a:t> without helmet using surveillance videos in real-time,” in Proc. Int. Joint Conf. Neural </a:t>
            </a:r>
            <a:r>
              <a:rPr lang="en-IN" sz="1800" kern="100" dirty="0" err="1">
                <a:solidFill>
                  <a:srgbClr val="000000"/>
                </a:solidFill>
                <a:effectLst/>
                <a:latin typeface="Times New Roman" panose="02020603050405020304" pitchFamily="18" charset="0"/>
                <a:ea typeface="Calibri" panose="020F0502020204030204" pitchFamily="34" charset="0"/>
              </a:rPr>
              <a:t>Netw</a:t>
            </a:r>
            <a:r>
              <a:rPr lang="en-IN" sz="1800" kern="100" dirty="0">
                <a:solidFill>
                  <a:srgbClr val="000000"/>
                </a:solidFill>
                <a:effectLst/>
                <a:latin typeface="Times New Roman" panose="02020603050405020304" pitchFamily="18" charset="0"/>
                <a:ea typeface="Calibri" panose="020F0502020204030204" pitchFamily="34" charset="0"/>
              </a:rPr>
              <a:t>. (IJCNN), Jul. 2016, pp. 3046–3051.</a:t>
            </a:r>
            <a:endParaRPr lang="en-IN" sz="1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37701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18D9560-367B-0F06-7A01-DE327527D98D}"/>
              </a:ext>
            </a:extLst>
          </p:cNvPr>
          <p:cNvSpPr txBox="1"/>
          <p:nvPr/>
        </p:nvSpPr>
        <p:spPr>
          <a:xfrm>
            <a:off x="567890" y="1006689"/>
            <a:ext cx="11128492" cy="4756880"/>
          </a:xfrm>
          <a:prstGeom prst="rect">
            <a:avLst/>
          </a:prstGeom>
          <a:noFill/>
        </p:spPr>
        <p:txBody>
          <a:bodyPr wrap="square">
            <a:spAutoFit/>
          </a:bodyPr>
          <a:lstStyle/>
          <a:p>
            <a:pPr marL="356870" marR="35687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rPr>
              <a:t>[6] X. Wang, L.-M. Meng, B. Zhang, J. Lu, and K.-L. Du, “A video-based traffic violation detection system,” in Proc. Int. Conf. Mech. Sci., </a:t>
            </a:r>
            <a:r>
              <a:rPr lang="en-IN" sz="1800" kern="100" dirty="0" err="1">
                <a:solidFill>
                  <a:srgbClr val="000000"/>
                </a:solidFill>
                <a:effectLst/>
                <a:latin typeface="Times New Roman" panose="02020603050405020304" pitchFamily="18" charset="0"/>
                <a:ea typeface="Calibri" panose="020F0502020204030204" pitchFamily="34" charset="0"/>
              </a:rPr>
              <a:t>Electr</a:t>
            </a:r>
            <a:r>
              <a:rPr lang="en-IN" sz="1800" kern="100" dirty="0">
                <a:solidFill>
                  <a:srgbClr val="000000"/>
                </a:solidFill>
                <a:effectLst/>
                <a:latin typeface="Times New Roman" panose="02020603050405020304" pitchFamily="18" charset="0"/>
                <a:ea typeface="Calibri" panose="020F0502020204030204" pitchFamily="34" charset="0"/>
              </a:rPr>
              <a:t>. Eng. </a:t>
            </a:r>
            <a:r>
              <a:rPr lang="en-IN" sz="1800" kern="100" dirty="0" err="1">
                <a:solidFill>
                  <a:srgbClr val="000000"/>
                </a:solidFill>
                <a:effectLst/>
                <a:latin typeface="Times New Roman" panose="02020603050405020304" pitchFamily="18" charset="0"/>
                <a:ea typeface="Calibri" panose="020F0502020204030204" pitchFamily="34" charset="0"/>
              </a:rPr>
              <a:t>Comput</a:t>
            </a:r>
            <a:r>
              <a:rPr lang="en-IN" sz="1800" kern="100" dirty="0">
                <a:solidFill>
                  <a:srgbClr val="000000"/>
                </a:solidFill>
                <a:effectLst/>
                <a:latin typeface="Times New Roman" panose="02020603050405020304" pitchFamily="18" charset="0"/>
                <a:ea typeface="Calibri" panose="020F0502020204030204" pitchFamily="34" charset="0"/>
              </a:rPr>
              <a:t>. (MEC), Dec. 2013, pp. 1191–1194.</a:t>
            </a:r>
          </a:p>
          <a:p>
            <a:pPr marL="356870" marR="356870" algn="just">
              <a:lnSpc>
                <a:spcPct val="150000"/>
              </a:lnSpc>
              <a:spcBef>
                <a:spcPts val="0"/>
              </a:spcBef>
              <a:spcAft>
                <a:spcPts val="0"/>
              </a:spcAft>
            </a:pPr>
            <a:endParaRPr lang="en-IN" sz="1400" kern="100" dirty="0">
              <a:solidFill>
                <a:srgbClr val="000000"/>
              </a:solidFill>
              <a:effectLst/>
              <a:latin typeface="Calibri" panose="020F0502020204030204" pitchFamily="34" charset="0"/>
              <a:ea typeface="Calibri" panose="020F0502020204030204" pitchFamily="34" charset="0"/>
            </a:endParaRPr>
          </a:p>
          <a:p>
            <a:pPr marL="356870" marR="35687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rPr>
              <a:t>[7] N. C. Mallela, R. </a:t>
            </a:r>
            <a:r>
              <a:rPr lang="en-IN" sz="1800" kern="100" dirty="0" err="1">
                <a:solidFill>
                  <a:srgbClr val="000000"/>
                </a:solidFill>
                <a:effectLst/>
                <a:latin typeface="Times New Roman" panose="02020603050405020304" pitchFamily="18" charset="0"/>
                <a:ea typeface="Calibri" panose="020F0502020204030204" pitchFamily="34" charset="0"/>
              </a:rPr>
              <a:t>Volety</a:t>
            </a:r>
            <a:r>
              <a:rPr lang="en-IN" sz="1800" kern="100" dirty="0">
                <a:solidFill>
                  <a:srgbClr val="000000"/>
                </a:solidFill>
                <a:effectLst/>
                <a:latin typeface="Times New Roman" panose="02020603050405020304" pitchFamily="18" charset="0"/>
                <a:ea typeface="Calibri" panose="020F0502020204030204" pitchFamily="34" charset="0"/>
              </a:rPr>
              <a:t>, R. P. Srinivasa, and R. K. </a:t>
            </a:r>
            <a:r>
              <a:rPr lang="en-IN" sz="1800" kern="100" dirty="0" err="1">
                <a:solidFill>
                  <a:srgbClr val="000000"/>
                </a:solidFill>
                <a:effectLst/>
                <a:latin typeface="Times New Roman" panose="02020603050405020304" pitchFamily="18" charset="0"/>
                <a:ea typeface="Calibri" panose="020F0502020204030204" pitchFamily="34" charset="0"/>
              </a:rPr>
              <a:t>Nadesh</a:t>
            </a:r>
            <a:r>
              <a:rPr lang="en-IN" sz="1800" kern="100" dirty="0">
                <a:solidFill>
                  <a:srgbClr val="000000"/>
                </a:solidFill>
                <a:effectLst/>
                <a:latin typeface="Times New Roman" panose="02020603050405020304" pitchFamily="18" charset="0"/>
                <a:ea typeface="Calibri" panose="020F0502020204030204" pitchFamily="34" charset="0"/>
              </a:rPr>
              <a:t>, “Detection of the triple riding and speed violation on two-wheelers using deep learning algorithms,” Multimedia Tools Appl., vol. 80, no. 6, pp. 8175–8187, Mar. 2021.</a:t>
            </a:r>
          </a:p>
          <a:p>
            <a:pPr marL="356870" marR="356870" algn="just">
              <a:lnSpc>
                <a:spcPct val="150000"/>
              </a:lnSpc>
              <a:spcBef>
                <a:spcPts val="0"/>
              </a:spcBef>
              <a:spcAft>
                <a:spcPts val="0"/>
              </a:spcAft>
            </a:pPr>
            <a:endParaRPr lang="en-IN" sz="1400" kern="100" dirty="0">
              <a:solidFill>
                <a:srgbClr val="000000"/>
              </a:solidFill>
              <a:effectLst/>
              <a:latin typeface="Calibri" panose="020F0502020204030204" pitchFamily="34" charset="0"/>
              <a:ea typeface="Calibri" panose="020F0502020204030204" pitchFamily="34" charset="0"/>
            </a:endParaRPr>
          </a:p>
          <a:p>
            <a:pPr marL="356870" marR="35687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rPr>
              <a:t>[8] B. Y. Reddy and M. </a:t>
            </a:r>
            <a:r>
              <a:rPr lang="en-IN" sz="1800" kern="100" dirty="0" err="1">
                <a:solidFill>
                  <a:srgbClr val="000000"/>
                </a:solidFill>
                <a:effectLst/>
                <a:latin typeface="Times New Roman" panose="02020603050405020304" pitchFamily="18" charset="0"/>
                <a:ea typeface="Calibri" panose="020F0502020204030204" pitchFamily="34" charset="0"/>
              </a:rPr>
              <a:t>Budka</a:t>
            </a:r>
            <a:r>
              <a:rPr lang="en-IN" sz="1800" kern="100" dirty="0">
                <a:solidFill>
                  <a:srgbClr val="000000"/>
                </a:solidFill>
                <a:effectLst/>
                <a:latin typeface="Times New Roman" panose="02020603050405020304" pitchFamily="18" charset="0"/>
                <a:ea typeface="Calibri" panose="020F0502020204030204" pitchFamily="34" charset="0"/>
              </a:rPr>
              <a:t>, “Detection of motor bicyclist violating traffic rules using computational neural networks,” Tech. Rep.</a:t>
            </a:r>
          </a:p>
          <a:p>
            <a:pPr marL="356870" marR="356870" algn="just">
              <a:lnSpc>
                <a:spcPct val="150000"/>
              </a:lnSpc>
              <a:spcBef>
                <a:spcPts val="0"/>
              </a:spcBef>
              <a:spcAft>
                <a:spcPts val="0"/>
              </a:spcAft>
            </a:pPr>
            <a:endParaRPr lang="en-IN" sz="1400" kern="100" dirty="0">
              <a:solidFill>
                <a:srgbClr val="000000"/>
              </a:solidFill>
              <a:effectLst/>
              <a:latin typeface="Calibri" panose="020F0502020204030204" pitchFamily="34" charset="0"/>
              <a:ea typeface="Calibri" panose="020F0502020204030204" pitchFamily="34" charset="0"/>
            </a:endParaRPr>
          </a:p>
          <a:p>
            <a:pPr marL="356870" marR="35687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rPr>
              <a:t>[9] V. Mandal and Y. Adu-Gyamfi, “Object detection and tracking algorithms for vehicle counting: A comparative analysis,” J. Big Data </a:t>
            </a:r>
            <a:r>
              <a:rPr lang="en-IN" sz="1800" kern="100" dirty="0" err="1">
                <a:solidFill>
                  <a:srgbClr val="000000"/>
                </a:solidFill>
                <a:effectLst/>
                <a:latin typeface="Times New Roman" panose="02020603050405020304" pitchFamily="18" charset="0"/>
                <a:ea typeface="Calibri" panose="020F0502020204030204" pitchFamily="34" charset="0"/>
              </a:rPr>
              <a:t>Anal.Transp</a:t>
            </a:r>
            <a:r>
              <a:rPr lang="en-IN" sz="1800" kern="100" dirty="0">
                <a:solidFill>
                  <a:srgbClr val="000000"/>
                </a:solidFill>
                <a:effectLst/>
                <a:latin typeface="Times New Roman" panose="02020603050405020304" pitchFamily="18" charset="0"/>
                <a:ea typeface="Calibri" panose="020F0502020204030204" pitchFamily="34" charset="0"/>
              </a:rPr>
              <a:t>., vol. 2, pp. 251–261, Nov. 2020</a:t>
            </a:r>
            <a:endParaRPr lang="en-IN" sz="1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0184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F96E3A-9FC0-0E0E-B3BA-DA1F909035F2}"/>
              </a:ext>
            </a:extLst>
          </p:cNvPr>
          <p:cNvSpPr txBox="1"/>
          <p:nvPr/>
        </p:nvSpPr>
        <p:spPr>
          <a:xfrm>
            <a:off x="1903963" y="475176"/>
            <a:ext cx="8371641"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PANIMALAR INSTITUTE OF TECHNOLOGY</a:t>
            </a:r>
            <a:endParaRPr lang="en-IN" sz="3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CA1F7F8-CA53-52FA-20C2-33EAD31AA2AD}"/>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553BA28-8DD2-4448-DC3C-2E577B96822E}"/>
              </a:ext>
            </a:extLst>
          </p:cNvPr>
          <p:cNvSpPr txBox="1"/>
          <p:nvPr/>
        </p:nvSpPr>
        <p:spPr>
          <a:xfrm>
            <a:off x="2955931" y="1000928"/>
            <a:ext cx="63524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DEPARTMENT OF COMPUTER SCIENCE &amp; ENGINEERING</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04B327-47DB-AF42-4589-9BE856205B7E}"/>
              </a:ext>
            </a:extLst>
          </p:cNvPr>
          <p:cNvSpPr txBox="1"/>
          <p:nvPr/>
        </p:nvSpPr>
        <p:spPr>
          <a:xfrm>
            <a:off x="4328477" y="1449858"/>
            <a:ext cx="353504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MINI PROJECT WORK</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4530913-5162-1516-33CC-10352C342287}"/>
              </a:ext>
            </a:extLst>
          </p:cNvPr>
          <p:cNvSpPr txBox="1"/>
          <p:nvPr/>
        </p:nvSpPr>
        <p:spPr>
          <a:xfrm>
            <a:off x="4638171" y="3011527"/>
            <a:ext cx="3536623" cy="461665"/>
          </a:xfrm>
          <a:prstGeom prst="rect">
            <a:avLst/>
          </a:prstGeom>
          <a:noFill/>
        </p:spPr>
        <p:txBody>
          <a:bodyPr wrap="square" rtlCol="0">
            <a:spAutoFit/>
          </a:bodyPr>
          <a:lstStyle/>
          <a:p>
            <a:r>
              <a:rPr lang="en-US" sz="2400" dirty="0"/>
              <a:t>BATCH NUMBER – </a:t>
            </a:r>
            <a:r>
              <a:rPr lang="en-US" sz="2400" dirty="0">
                <a:solidFill>
                  <a:schemeClr val="accent1">
                    <a:lumMod val="50000"/>
                  </a:schemeClr>
                </a:solidFill>
              </a:rPr>
              <a:t>B4</a:t>
            </a:r>
            <a:endParaRPr lang="en-IN" sz="2400" dirty="0">
              <a:solidFill>
                <a:schemeClr val="accent1">
                  <a:lumMod val="50000"/>
                </a:schemeClr>
              </a:solidFill>
            </a:endParaRPr>
          </a:p>
        </p:txBody>
      </p:sp>
      <p:sp>
        <p:nvSpPr>
          <p:cNvPr id="11" name="TextBox 10">
            <a:extLst>
              <a:ext uri="{FF2B5EF4-FFF2-40B4-BE49-F238E27FC236}">
                <a16:creationId xmlns:a16="http://schemas.microsoft.com/office/drawing/2014/main" id="{D2288AD3-6719-4050-EF33-D2B94EF14FC8}"/>
              </a:ext>
            </a:extLst>
          </p:cNvPr>
          <p:cNvSpPr txBox="1"/>
          <p:nvPr/>
        </p:nvSpPr>
        <p:spPr>
          <a:xfrm>
            <a:off x="3068628" y="2122705"/>
            <a:ext cx="6127014" cy="523220"/>
          </a:xfrm>
          <a:prstGeom prst="rect">
            <a:avLst/>
          </a:prstGeom>
          <a:noFill/>
        </p:spPr>
        <p:txBody>
          <a:bodyPr wrap="square" rtlCol="0">
            <a:spAutoFit/>
          </a:bodyPr>
          <a:lstStyle/>
          <a:p>
            <a:r>
              <a:rPr lang="en-US" sz="2800" dirty="0"/>
              <a:t>TRAFFIC VIOLATION DETECTION SYSTEM</a:t>
            </a:r>
            <a:endParaRPr lang="en-IN" sz="2800" dirty="0"/>
          </a:p>
        </p:txBody>
      </p:sp>
      <p:sp>
        <p:nvSpPr>
          <p:cNvPr id="12" name="TextBox 11">
            <a:extLst>
              <a:ext uri="{FF2B5EF4-FFF2-40B4-BE49-F238E27FC236}">
                <a16:creationId xmlns:a16="http://schemas.microsoft.com/office/drawing/2014/main" id="{DBACB02C-E8F0-79F5-D8E0-2D7427A9C1FE}"/>
              </a:ext>
            </a:extLst>
          </p:cNvPr>
          <p:cNvSpPr txBox="1"/>
          <p:nvPr/>
        </p:nvSpPr>
        <p:spPr>
          <a:xfrm>
            <a:off x="1397524" y="3747683"/>
            <a:ext cx="2922311" cy="400110"/>
          </a:xfrm>
          <a:prstGeom prst="rect">
            <a:avLst/>
          </a:prstGeom>
          <a:noFill/>
        </p:spPr>
        <p:txBody>
          <a:bodyPr wrap="square" rtlCol="0">
            <a:spAutoFit/>
          </a:bodyPr>
          <a:lstStyle/>
          <a:p>
            <a:r>
              <a:rPr lang="en-US" sz="2000" b="1" dirty="0">
                <a:solidFill>
                  <a:schemeClr val="accent1">
                    <a:lumMod val="50000"/>
                  </a:schemeClr>
                </a:solidFill>
              </a:rPr>
              <a:t>TEAM MEMBERS :</a:t>
            </a:r>
            <a:endParaRPr lang="en-IN" sz="2000" b="1" dirty="0">
              <a:solidFill>
                <a:schemeClr val="accent1">
                  <a:lumMod val="50000"/>
                </a:schemeClr>
              </a:solidFill>
            </a:endParaRPr>
          </a:p>
        </p:txBody>
      </p:sp>
      <p:sp>
        <p:nvSpPr>
          <p:cNvPr id="13" name="TextBox 12">
            <a:extLst>
              <a:ext uri="{FF2B5EF4-FFF2-40B4-BE49-F238E27FC236}">
                <a16:creationId xmlns:a16="http://schemas.microsoft.com/office/drawing/2014/main" id="{539F2A85-82CE-78EA-9C25-E435FBFBD8B1}"/>
              </a:ext>
            </a:extLst>
          </p:cNvPr>
          <p:cNvSpPr txBox="1"/>
          <p:nvPr/>
        </p:nvSpPr>
        <p:spPr>
          <a:xfrm>
            <a:off x="1397524" y="4147794"/>
            <a:ext cx="4698476" cy="1323439"/>
          </a:xfrm>
          <a:prstGeom prst="rect">
            <a:avLst/>
          </a:prstGeom>
          <a:noFill/>
        </p:spPr>
        <p:txBody>
          <a:bodyPr wrap="square" rtlCol="0">
            <a:spAutoFit/>
          </a:bodyPr>
          <a:lstStyle/>
          <a:p>
            <a:r>
              <a:rPr lang="en-US" sz="2000" dirty="0"/>
              <a:t>AKSHAY SREE KRISHNA M(211520104010) JOHN KELWIN JK (211520104069) MOHAMED YAZAR S (211520104093)</a:t>
            </a:r>
          </a:p>
          <a:p>
            <a:endParaRPr lang="en-IN" sz="2000" dirty="0"/>
          </a:p>
        </p:txBody>
      </p:sp>
      <p:sp>
        <p:nvSpPr>
          <p:cNvPr id="14" name="TextBox 13">
            <a:extLst>
              <a:ext uri="{FF2B5EF4-FFF2-40B4-BE49-F238E27FC236}">
                <a16:creationId xmlns:a16="http://schemas.microsoft.com/office/drawing/2014/main" id="{CB134539-EA0C-C88A-A712-A1F20E73C015}"/>
              </a:ext>
            </a:extLst>
          </p:cNvPr>
          <p:cNvSpPr txBox="1"/>
          <p:nvPr/>
        </p:nvSpPr>
        <p:spPr>
          <a:xfrm>
            <a:off x="7313494" y="3812813"/>
            <a:ext cx="4360345" cy="1323439"/>
          </a:xfrm>
          <a:prstGeom prst="rect">
            <a:avLst/>
          </a:prstGeom>
          <a:noFill/>
        </p:spPr>
        <p:txBody>
          <a:bodyPr wrap="square" rtlCol="0">
            <a:spAutoFit/>
          </a:bodyPr>
          <a:lstStyle/>
          <a:p>
            <a:r>
              <a:rPr lang="en-US" sz="2000" b="1" dirty="0">
                <a:solidFill>
                  <a:schemeClr val="accent1">
                    <a:lumMod val="50000"/>
                  </a:schemeClr>
                </a:solidFill>
              </a:rPr>
              <a:t>GUIDE :</a:t>
            </a:r>
          </a:p>
          <a:p>
            <a:r>
              <a:rPr lang="en-US" sz="2000" dirty="0"/>
              <a:t>Dr. A. ANBARASA </a:t>
            </a:r>
            <a:r>
              <a:rPr lang="en-US" sz="2000" dirty="0" err="1"/>
              <a:t>PANDIAN,M.E.,PhD</a:t>
            </a:r>
            <a:r>
              <a:rPr lang="en-US" sz="2000" dirty="0"/>
              <a:t>.,</a:t>
            </a:r>
          </a:p>
          <a:p>
            <a:r>
              <a:rPr lang="en-US" sz="2000" dirty="0"/>
              <a:t>Professor,</a:t>
            </a:r>
          </a:p>
          <a:p>
            <a:r>
              <a:rPr lang="en-US" sz="2000" dirty="0"/>
              <a:t>Department of CSE.</a:t>
            </a:r>
            <a:endParaRPr lang="en-IN" sz="2000" dirty="0"/>
          </a:p>
        </p:txBody>
      </p:sp>
      <p:pic>
        <p:nvPicPr>
          <p:cNvPr id="2" name="Picture 1">
            <a:extLst>
              <a:ext uri="{FF2B5EF4-FFF2-40B4-BE49-F238E27FC236}">
                <a16:creationId xmlns:a16="http://schemas.microsoft.com/office/drawing/2014/main" id="{07037743-2281-ABC8-60B7-3BF42C35F932}"/>
              </a:ext>
            </a:extLst>
          </p:cNvPr>
          <p:cNvPicPr/>
          <p:nvPr/>
        </p:nvPicPr>
        <p:blipFill>
          <a:blip r:embed="rId2"/>
          <a:stretch>
            <a:fillRect/>
          </a:stretch>
        </p:blipFill>
        <p:spPr>
          <a:xfrm>
            <a:off x="505730" y="445065"/>
            <a:ext cx="1203588" cy="925195"/>
          </a:xfrm>
          <a:prstGeom prst="rect">
            <a:avLst/>
          </a:prstGeom>
        </p:spPr>
      </p:pic>
      <p:pic>
        <p:nvPicPr>
          <p:cNvPr id="15" name="Picture 14">
            <a:extLst>
              <a:ext uri="{FF2B5EF4-FFF2-40B4-BE49-F238E27FC236}">
                <a16:creationId xmlns:a16="http://schemas.microsoft.com/office/drawing/2014/main" id="{E8B4E58E-245C-0191-C164-A2B989D08E3E}"/>
              </a:ext>
            </a:extLst>
          </p:cNvPr>
          <p:cNvPicPr/>
          <p:nvPr/>
        </p:nvPicPr>
        <p:blipFill>
          <a:blip r:embed="rId3"/>
          <a:stretch>
            <a:fillRect/>
          </a:stretch>
        </p:blipFill>
        <p:spPr>
          <a:xfrm>
            <a:off x="10554953" y="369027"/>
            <a:ext cx="1118886" cy="1027177"/>
          </a:xfrm>
          <a:prstGeom prst="rect">
            <a:avLst/>
          </a:prstGeom>
        </p:spPr>
      </p:pic>
    </p:spTree>
    <p:extLst>
      <p:ext uri="{BB962C8B-B14F-4D97-AF65-F5344CB8AC3E}">
        <p14:creationId xmlns:p14="http://schemas.microsoft.com/office/powerpoint/2010/main" val="28439386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miley Face 2">
            <a:extLst>
              <a:ext uri="{FF2B5EF4-FFF2-40B4-BE49-F238E27FC236}">
                <a16:creationId xmlns:a16="http://schemas.microsoft.com/office/drawing/2014/main" id="{A431B00D-12D9-48A1-6395-81349C466613}"/>
              </a:ext>
            </a:extLst>
          </p:cNvPr>
          <p:cNvSpPr/>
          <p:nvPr/>
        </p:nvSpPr>
        <p:spPr>
          <a:xfrm>
            <a:off x="2916821" y="2773310"/>
            <a:ext cx="1018572" cy="963592"/>
          </a:xfrm>
          <a:prstGeom prst="smileyFac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51FFA55-E8DF-856F-6EEE-E4B3FA397E25}"/>
              </a:ext>
            </a:extLst>
          </p:cNvPr>
          <p:cNvSpPr txBox="1"/>
          <p:nvPr/>
        </p:nvSpPr>
        <p:spPr>
          <a:xfrm>
            <a:off x="4027990" y="2654942"/>
            <a:ext cx="6647726" cy="1200329"/>
          </a:xfrm>
          <a:prstGeom prst="rect">
            <a:avLst/>
          </a:prstGeom>
          <a:noFill/>
        </p:spPr>
        <p:txBody>
          <a:bodyPr wrap="square" rtlCol="0">
            <a:spAutoFit/>
          </a:bodyPr>
          <a:lstStyle/>
          <a:p>
            <a:r>
              <a:rPr lang="en-US" sz="7200" dirty="0">
                <a:solidFill>
                  <a:schemeClr val="tx2"/>
                </a:solidFill>
              </a:rPr>
              <a:t>Thank You</a:t>
            </a:r>
            <a:endParaRPr lang="en-IN" sz="7200" dirty="0">
              <a:solidFill>
                <a:schemeClr val="tx2"/>
              </a:solidFill>
            </a:endParaRPr>
          </a:p>
        </p:txBody>
      </p:sp>
    </p:spTree>
    <p:extLst>
      <p:ext uri="{BB962C8B-B14F-4D97-AF65-F5344CB8AC3E}">
        <p14:creationId xmlns:p14="http://schemas.microsoft.com/office/powerpoint/2010/main" val="192753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4455343" y="447772"/>
            <a:ext cx="3353585"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ABSTRACT</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8EDBF98D-2467-9DB0-996A-48AB376C712E}"/>
              </a:ext>
            </a:extLst>
          </p:cNvPr>
          <p:cNvSpPr txBox="1"/>
          <p:nvPr/>
        </p:nvSpPr>
        <p:spPr>
          <a:xfrm>
            <a:off x="970961" y="1759312"/>
            <a:ext cx="9426804" cy="1015663"/>
          </a:xfrm>
          <a:prstGeom prst="rect">
            <a:avLst/>
          </a:prstGeom>
          <a:noFill/>
        </p:spPr>
        <p:txBody>
          <a:bodyPr wrap="square" rtlCol="0">
            <a:spAutoFit/>
          </a:bodyPr>
          <a:lstStyle/>
          <a:p>
            <a:pPr marL="285750" indent="-285750">
              <a:buFont typeface="Wingdings" panose="05000000000000000000" pitchFamily="2" charset="2"/>
              <a:buChar char="v"/>
            </a:pPr>
            <a:r>
              <a:rPr lang="en-US" sz="2000" b="0" i="0" dirty="0">
                <a:effectLst/>
                <a:latin typeface="-apple-system"/>
              </a:rPr>
              <a:t>The increasing number of bikes and cars in cities can cause high volume of traffic, and implies that traffic violations become more critical nowadays in India and also around the world. </a:t>
            </a:r>
            <a:endParaRPr lang="en-IN" sz="2000" dirty="0"/>
          </a:p>
        </p:txBody>
      </p:sp>
      <p:sp>
        <p:nvSpPr>
          <p:cNvPr id="11" name="TextBox 10">
            <a:extLst>
              <a:ext uri="{FF2B5EF4-FFF2-40B4-BE49-F238E27FC236}">
                <a16:creationId xmlns:a16="http://schemas.microsoft.com/office/drawing/2014/main" id="{5F589954-9580-C457-A484-F667B181D5CC}"/>
              </a:ext>
            </a:extLst>
          </p:cNvPr>
          <p:cNvSpPr txBox="1"/>
          <p:nvPr/>
        </p:nvSpPr>
        <p:spPr>
          <a:xfrm>
            <a:off x="1005133" y="2946125"/>
            <a:ext cx="9358459" cy="1015663"/>
          </a:xfrm>
          <a:prstGeom prst="rect">
            <a:avLst/>
          </a:prstGeom>
          <a:noFill/>
        </p:spPr>
        <p:txBody>
          <a:bodyPr wrap="square">
            <a:spAutoFit/>
          </a:bodyPr>
          <a:lstStyle/>
          <a:p>
            <a:pPr marL="285750" indent="-285750">
              <a:buFont typeface="Wingdings" panose="05000000000000000000" pitchFamily="2" charset="2"/>
              <a:buChar char="v"/>
            </a:pPr>
            <a:r>
              <a:rPr lang="en-US" sz="2000" b="0" i="0" dirty="0">
                <a:effectLst/>
                <a:latin typeface="-apple-system"/>
              </a:rPr>
              <a:t>This causes severe destruction of property and more accidents that may endanger the lives of the people. To solve the alarming problem and prevent such unfathomable consequences, traffic violation detection systems are needed.</a:t>
            </a:r>
            <a:endParaRPr lang="en-IN" sz="2000" dirty="0"/>
          </a:p>
        </p:txBody>
      </p:sp>
      <p:sp>
        <p:nvSpPr>
          <p:cNvPr id="12" name="TextBox 11">
            <a:extLst>
              <a:ext uri="{FF2B5EF4-FFF2-40B4-BE49-F238E27FC236}">
                <a16:creationId xmlns:a16="http://schemas.microsoft.com/office/drawing/2014/main" id="{63027557-4E91-5258-C8E8-60C3B307D905}"/>
              </a:ext>
            </a:extLst>
          </p:cNvPr>
          <p:cNvSpPr txBox="1"/>
          <p:nvPr/>
        </p:nvSpPr>
        <p:spPr>
          <a:xfrm>
            <a:off x="970961" y="4289196"/>
            <a:ext cx="8634953" cy="1015663"/>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In this paper we are proposing a system to automatically detect  violations like not wearing a helmet, speeding and  traffic light violation for Indian road scenarios</a:t>
            </a:r>
            <a:endParaRPr lang="en-IN" sz="2000" dirty="0"/>
          </a:p>
        </p:txBody>
      </p:sp>
      <p:sp>
        <p:nvSpPr>
          <p:cNvPr id="5" name="TextBox 4">
            <a:extLst>
              <a:ext uri="{FF2B5EF4-FFF2-40B4-BE49-F238E27FC236}">
                <a16:creationId xmlns:a16="http://schemas.microsoft.com/office/drawing/2014/main" id="{D18D8DE4-E299-E7C7-DE8B-DC1448C7EDD0}"/>
              </a:ext>
            </a:extLst>
          </p:cNvPr>
          <p:cNvSpPr txBox="1"/>
          <p:nvPr/>
        </p:nvSpPr>
        <p:spPr>
          <a:xfrm>
            <a:off x="970960" y="5602797"/>
            <a:ext cx="8634953"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This system will detect the violation and take a snapshot of violation vehicles.</a:t>
            </a:r>
            <a:endParaRPr lang="en-IN" sz="2000" dirty="0"/>
          </a:p>
        </p:txBody>
      </p:sp>
    </p:spTree>
    <p:extLst>
      <p:ext uri="{BB962C8B-B14F-4D97-AF65-F5344CB8AC3E}">
        <p14:creationId xmlns:p14="http://schemas.microsoft.com/office/powerpoint/2010/main" val="322406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4455343" y="447772"/>
            <a:ext cx="4260394"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INTRODUCTION</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8EDBF98D-2467-9DB0-996A-48AB376C712E}"/>
              </a:ext>
            </a:extLst>
          </p:cNvPr>
          <p:cNvSpPr txBox="1"/>
          <p:nvPr/>
        </p:nvSpPr>
        <p:spPr>
          <a:xfrm>
            <a:off x="970961" y="1759312"/>
            <a:ext cx="9426804"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It is obvious that physical traffic police-based monitoring alone is insufficient to monitor such large traffic volumes and simultaneously track violations. </a:t>
            </a:r>
            <a:endParaRPr lang="en-IN" sz="2000" dirty="0"/>
          </a:p>
        </p:txBody>
      </p:sp>
      <p:sp>
        <p:nvSpPr>
          <p:cNvPr id="11" name="TextBox 10">
            <a:extLst>
              <a:ext uri="{FF2B5EF4-FFF2-40B4-BE49-F238E27FC236}">
                <a16:creationId xmlns:a16="http://schemas.microsoft.com/office/drawing/2014/main" id="{5F589954-9580-C457-A484-F667B181D5CC}"/>
              </a:ext>
            </a:extLst>
          </p:cNvPr>
          <p:cNvSpPr txBox="1"/>
          <p:nvPr/>
        </p:nvSpPr>
        <p:spPr>
          <a:xfrm>
            <a:off x="970960" y="2467198"/>
            <a:ext cx="9358459" cy="707886"/>
          </a:xfrm>
          <a:prstGeom prst="rect">
            <a:avLst/>
          </a:prstGeom>
          <a:noFill/>
        </p:spPr>
        <p:txBody>
          <a:bodyPr wrap="square">
            <a:spAutoFit/>
          </a:bodyPr>
          <a:lstStyle/>
          <a:p>
            <a:pPr marL="285750" indent="-285750">
              <a:buFont typeface="Wingdings" panose="05000000000000000000" pitchFamily="2" charset="2"/>
              <a:buChar char="v"/>
            </a:pPr>
            <a:r>
              <a:rPr lang="en-US" sz="2000" dirty="0"/>
              <a:t>This has led to many violators going unnoticed. The violators, in turn, cause more serious mishaps on the road resulting in danger</a:t>
            </a:r>
            <a:endParaRPr lang="en-IN" sz="2000" dirty="0"/>
          </a:p>
        </p:txBody>
      </p:sp>
      <p:sp>
        <p:nvSpPr>
          <p:cNvPr id="12" name="TextBox 11">
            <a:extLst>
              <a:ext uri="{FF2B5EF4-FFF2-40B4-BE49-F238E27FC236}">
                <a16:creationId xmlns:a16="http://schemas.microsoft.com/office/drawing/2014/main" id="{63027557-4E91-5258-C8E8-60C3B307D905}"/>
              </a:ext>
            </a:extLst>
          </p:cNvPr>
          <p:cNvSpPr txBox="1"/>
          <p:nvPr/>
        </p:nvSpPr>
        <p:spPr>
          <a:xfrm>
            <a:off x="970959" y="3214228"/>
            <a:ext cx="8634953"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We propose using a custom trained Yolo-v7 + </a:t>
            </a:r>
            <a:r>
              <a:rPr lang="en-US" sz="2000" dirty="0" err="1"/>
              <a:t>DeepSORT</a:t>
            </a:r>
            <a:r>
              <a:rPr lang="en-US" sz="2000" dirty="0"/>
              <a:t> for violation detection and tracking</a:t>
            </a:r>
            <a:endParaRPr lang="en-IN" sz="2000" dirty="0"/>
          </a:p>
        </p:txBody>
      </p:sp>
      <p:sp>
        <p:nvSpPr>
          <p:cNvPr id="5" name="TextBox 4">
            <a:extLst>
              <a:ext uri="{FF2B5EF4-FFF2-40B4-BE49-F238E27FC236}">
                <a16:creationId xmlns:a16="http://schemas.microsoft.com/office/drawing/2014/main" id="{D18D8DE4-E299-E7C7-DE8B-DC1448C7EDD0}"/>
              </a:ext>
            </a:extLst>
          </p:cNvPr>
          <p:cNvSpPr txBox="1"/>
          <p:nvPr/>
        </p:nvSpPr>
        <p:spPr>
          <a:xfrm>
            <a:off x="970958" y="4026112"/>
            <a:ext cx="8634953"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This implementation obtained a mean average precision (</a:t>
            </a:r>
            <a:r>
              <a:rPr lang="en-US" sz="2000" dirty="0" err="1"/>
              <a:t>mAP</a:t>
            </a:r>
            <a:r>
              <a:rPr lang="en-US" sz="2000" dirty="0"/>
              <a:t>) of 98.09% for violation detection and an accuracy.</a:t>
            </a:r>
            <a:endParaRPr lang="en-IN" sz="2000" dirty="0"/>
          </a:p>
        </p:txBody>
      </p:sp>
      <p:sp>
        <p:nvSpPr>
          <p:cNvPr id="6" name="TextBox 5">
            <a:extLst>
              <a:ext uri="{FF2B5EF4-FFF2-40B4-BE49-F238E27FC236}">
                <a16:creationId xmlns:a16="http://schemas.microsoft.com/office/drawing/2014/main" id="{358B3157-F412-653F-FD63-693BD66B5767}"/>
              </a:ext>
            </a:extLst>
          </p:cNvPr>
          <p:cNvSpPr txBox="1"/>
          <p:nvPr/>
        </p:nvSpPr>
        <p:spPr>
          <a:xfrm>
            <a:off x="970958" y="4934927"/>
            <a:ext cx="8634953"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Thus, showing that the traffic violation system developed can be used to automate traffic violation ticketing</a:t>
            </a:r>
            <a:endParaRPr lang="en-IN" sz="2000" dirty="0"/>
          </a:p>
        </p:txBody>
      </p:sp>
    </p:spTree>
    <p:extLst>
      <p:ext uri="{BB962C8B-B14F-4D97-AF65-F5344CB8AC3E}">
        <p14:creationId xmlns:p14="http://schemas.microsoft.com/office/powerpoint/2010/main" val="152520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274948" y="28516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4646016" y="447050"/>
            <a:ext cx="3305792"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OBJECTIVES</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2FBBD12B-0540-362D-B06C-A8CF46474B7C}"/>
              </a:ext>
            </a:extLst>
          </p:cNvPr>
          <p:cNvSpPr txBox="1"/>
          <p:nvPr/>
        </p:nvSpPr>
        <p:spPr>
          <a:xfrm>
            <a:off x="1139990" y="1956687"/>
            <a:ext cx="8464062" cy="830997"/>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The main objective of the traffic violation detection system is to automate traffic violation ticketing.</a:t>
            </a:r>
            <a:endParaRPr lang="en-IN" sz="2400" dirty="0"/>
          </a:p>
        </p:txBody>
      </p:sp>
      <p:sp>
        <p:nvSpPr>
          <p:cNvPr id="5" name="TextBox 4">
            <a:extLst>
              <a:ext uri="{FF2B5EF4-FFF2-40B4-BE49-F238E27FC236}">
                <a16:creationId xmlns:a16="http://schemas.microsoft.com/office/drawing/2014/main" id="{D9A56CBE-1CBF-98B2-E6CF-5B6A173DF628}"/>
              </a:ext>
            </a:extLst>
          </p:cNvPr>
          <p:cNvSpPr txBox="1"/>
          <p:nvPr/>
        </p:nvSpPr>
        <p:spPr>
          <a:xfrm>
            <a:off x="1139990" y="2721114"/>
            <a:ext cx="8464062" cy="461665"/>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Some specific objectives of this system include:</a:t>
            </a:r>
          </a:p>
        </p:txBody>
      </p:sp>
      <p:sp>
        <p:nvSpPr>
          <p:cNvPr id="6" name="TextBox 5">
            <a:extLst>
              <a:ext uri="{FF2B5EF4-FFF2-40B4-BE49-F238E27FC236}">
                <a16:creationId xmlns:a16="http://schemas.microsoft.com/office/drawing/2014/main" id="{020654E9-C17C-D697-D541-B842AEDD8745}"/>
              </a:ext>
            </a:extLst>
          </p:cNvPr>
          <p:cNvSpPr txBox="1"/>
          <p:nvPr/>
        </p:nvSpPr>
        <p:spPr>
          <a:xfrm>
            <a:off x="1695575" y="3382834"/>
            <a:ext cx="846406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Reducing traffic violation</a:t>
            </a:r>
          </a:p>
          <a:p>
            <a:pPr marL="342900" indent="-342900">
              <a:buFont typeface="Arial" panose="020B0604020202020204" pitchFamily="34" charset="0"/>
              <a:buChar char="•"/>
            </a:pPr>
            <a:r>
              <a:rPr lang="en-US" sz="2400" dirty="0"/>
              <a:t>Lowering the administrative cost</a:t>
            </a:r>
          </a:p>
          <a:p>
            <a:pPr marL="342900" indent="-342900">
              <a:buFont typeface="Arial" panose="020B0604020202020204" pitchFamily="34" charset="0"/>
              <a:buChar char="•"/>
            </a:pPr>
            <a:r>
              <a:rPr lang="en-US" sz="2400" dirty="0"/>
              <a:t>Reducing the work of traffic police</a:t>
            </a:r>
            <a:endParaRPr lang="en-IN" sz="2400" dirty="0"/>
          </a:p>
        </p:txBody>
      </p:sp>
    </p:spTree>
    <p:extLst>
      <p:ext uri="{BB962C8B-B14F-4D97-AF65-F5344CB8AC3E}">
        <p14:creationId xmlns:p14="http://schemas.microsoft.com/office/powerpoint/2010/main" val="152853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274948" y="28516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4020983" y="385735"/>
            <a:ext cx="4497984"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EXISTING SYSTEM</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2FBBD12B-0540-362D-B06C-A8CF46474B7C}"/>
              </a:ext>
            </a:extLst>
          </p:cNvPr>
          <p:cNvSpPr txBox="1"/>
          <p:nvPr/>
        </p:nvSpPr>
        <p:spPr>
          <a:xfrm>
            <a:off x="1139990" y="1956687"/>
            <a:ext cx="8464062"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previous system detect only  the violation causes by two wheeler.</a:t>
            </a:r>
            <a:endParaRPr lang="en-IN" sz="2400" dirty="0"/>
          </a:p>
        </p:txBody>
      </p:sp>
      <p:sp>
        <p:nvSpPr>
          <p:cNvPr id="5" name="TextBox 4">
            <a:extLst>
              <a:ext uri="{FF2B5EF4-FFF2-40B4-BE49-F238E27FC236}">
                <a16:creationId xmlns:a16="http://schemas.microsoft.com/office/drawing/2014/main" id="{D9A56CBE-1CBF-98B2-E6CF-5B6A173DF628}"/>
              </a:ext>
            </a:extLst>
          </p:cNvPr>
          <p:cNvSpPr txBox="1"/>
          <p:nvPr/>
        </p:nvSpPr>
        <p:spPr>
          <a:xfrm>
            <a:off x="1139990" y="2721114"/>
            <a:ext cx="8464062"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previous system uses YOLO V4.</a:t>
            </a:r>
          </a:p>
        </p:txBody>
      </p:sp>
      <p:sp>
        <p:nvSpPr>
          <p:cNvPr id="7" name="TextBox 6">
            <a:extLst>
              <a:ext uri="{FF2B5EF4-FFF2-40B4-BE49-F238E27FC236}">
                <a16:creationId xmlns:a16="http://schemas.microsoft.com/office/drawing/2014/main" id="{A9A2433E-A7C9-813E-9A10-72ED0EBE4B57}"/>
              </a:ext>
            </a:extLst>
          </p:cNvPr>
          <p:cNvSpPr txBox="1"/>
          <p:nvPr/>
        </p:nvSpPr>
        <p:spPr>
          <a:xfrm>
            <a:off x="1139990" y="3460051"/>
            <a:ext cx="8464062"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previous system uses YOLO V4 + Tesseract for number plate detection.</a:t>
            </a:r>
          </a:p>
        </p:txBody>
      </p:sp>
      <p:sp>
        <p:nvSpPr>
          <p:cNvPr id="9" name="TextBox 8">
            <a:extLst>
              <a:ext uri="{FF2B5EF4-FFF2-40B4-BE49-F238E27FC236}">
                <a16:creationId xmlns:a16="http://schemas.microsoft.com/office/drawing/2014/main" id="{77C5686D-AC7E-767E-F285-6D42F2A27B3C}"/>
              </a:ext>
            </a:extLst>
          </p:cNvPr>
          <p:cNvSpPr txBox="1"/>
          <p:nvPr/>
        </p:nvSpPr>
        <p:spPr>
          <a:xfrm>
            <a:off x="1139990" y="4354969"/>
            <a:ext cx="8464062"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previous system can’t detect traffic light violation.</a:t>
            </a:r>
          </a:p>
        </p:txBody>
      </p:sp>
    </p:spTree>
    <p:extLst>
      <p:ext uri="{BB962C8B-B14F-4D97-AF65-F5344CB8AC3E}">
        <p14:creationId xmlns:p14="http://schemas.microsoft.com/office/powerpoint/2010/main" val="337469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274948" y="28516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4020983" y="385735"/>
            <a:ext cx="5134592"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PROPOSED SYSTEM</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2FBBD12B-0540-362D-B06C-A8CF46474B7C}"/>
              </a:ext>
            </a:extLst>
          </p:cNvPr>
          <p:cNvSpPr txBox="1"/>
          <p:nvPr/>
        </p:nvSpPr>
        <p:spPr>
          <a:xfrm>
            <a:off x="1139990" y="1956687"/>
            <a:ext cx="8464062"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proposed system detect violation for two wheeler and other vehicle.</a:t>
            </a:r>
            <a:endParaRPr lang="en-IN" sz="2400" dirty="0"/>
          </a:p>
        </p:txBody>
      </p:sp>
      <p:sp>
        <p:nvSpPr>
          <p:cNvPr id="5" name="TextBox 4">
            <a:extLst>
              <a:ext uri="{FF2B5EF4-FFF2-40B4-BE49-F238E27FC236}">
                <a16:creationId xmlns:a16="http://schemas.microsoft.com/office/drawing/2014/main" id="{D9A56CBE-1CBF-98B2-E6CF-5B6A173DF628}"/>
              </a:ext>
            </a:extLst>
          </p:cNvPr>
          <p:cNvSpPr txBox="1"/>
          <p:nvPr/>
        </p:nvSpPr>
        <p:spPr>
          <a:xfrm>
            <a:off x="1139990" y="2834123"/>
            <a:ext cx="8464062"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proposed system uses YOLO V7.</a:t>
            </a:r>
          </a:p>
        </p:txBody>
      </p:sp>
      <p:sp>
        <p:nvSpPr>
          <p:cNvPr id="7" name="TextBox 6">
            <a:extLst>
              <a:ext uri="{FF2B5EF4-FFF2-40B4-BE49-F238E27FC236}">
                <a16:creationId xmlns:a16="http://schemas.microsoft.com/office/drawing/2014/main" id="{A9A2433E-A7C9-813E-9A10-72ED0EBE4B57}"/>
              </a:ext>
            </a:extLst>
          </p:cNvPr>
          <p:cNvSpPr txBox="1"/>
          <p:nvPr/>
        </p:nvSpPr>
        <p:spPr>
          <a:xfrm>
            <a:off x="1139990" y="3460051"/>
            <a:ext cx="8464062"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proposed system uses YOLO V7+ Tesseract for number plate detection.</a:t>
            </a:r>
          </a:p>
        </p:txBody>
      </p:sp>
      <p:sp>
        <p:nvSpPr>
          <p:cNvPr id="6" name="TextBox 5">
            <a:extLst>
              <a:ext uri="{FF2B5EF4-FFF2-40B4-BE49-F238E27FC236}">
                <a16:creationId xmlns:a16="http://schemas.microsoft.com/office/drawing/2014/main" id="{57A8CB3F-FCEC-1D54-7437-742E44AA58C8}"/>
              </a:ext>
            </a:extLst>
          </p:cNvPr>
          <p:cNvSpPr txBox="1"/>
          <p:nvPr/>
        </p:nvSpPr>
        <p:spPr>
          <a:xfrm>
            <a:off x="1139990" y="4455311"/>
            <a:ext cx="8464062"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proposed system take snap shot of violating vehicles. </a:t>
            </a:r>
          </a:p>
        </p:txBody>
      </p:sp>
    </p:spTree>
    <p:extLst>
      <p:ext uri="{BB962C8B-B14F-4D97-AF65-F5344CB8AC3E}">
        <p14:creationId xmlns:p14="http://schemas.microsoft.com/office/powerpoint/2010/main" val="218642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274948" y="28516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95A94D7-91D9-917D-A05C-AE162BCEAFE7}"/>
              </a:ext>
            </a:extLst>
          </p:cNvPr>
          <p:cNvSpPr txBox="1"/>
          <p:nvPr/>
        </p:nvSpPr>
        <p:spPr>
          <a:xfrm>
            <a:off x="4483970" y="367839"/>
            <a:ext cx="4497984"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ADVANTAGES</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509D3BFE-930B-BF6F-7C4F-E81D003B217F}"/>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2FBBD12B-0540-362D-B06C-A8CF46474B7C}"/>
              </a:ext>
            </a:extLst>
          </p:cNvPr>
          <p:cNvSpPr txBox="1"/>
          <p:nvPr/>
        </p:nvSpPr>
        <p:spPr>
          <a:xfrm>
            <a:off x="1139990" y="1956687"/>
            <a:ext cx="8464062"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proposed system detect violation for two wheeler and other vehicle.</a:t>
            </a:r>
            <a:endParaRPr lang="en-IN" sz="2400" dirty="0"/>
          </a:p>
        </p:txBody>
      </p:sp>
      <p:sp>
        <p:nvSpPr>
          <p:cNvPr id="5" name="TextBox 4">
            <a:extLst>
              <a:ext uri="{FF2B5EF4-FFF2-40B4-BE49-F238E27FC236}">
                <a16:creationId xmlns:a16="http://schemas.microsoft.com/office/drawing/2014/main" id="{D9A56CBE-1CBF-98B2-E6CF-5B6A173DF628}"/>
              </a:ext>
            </a:extLst>
          </p:cNvPr>
          <p:cNvSpPr txBox="1"/>
          <p:nvPr/>
        </p:nvSpPr>
        <p:spPr>
          <a:xfrm>
            <a:off x="1139990" y="2834123"/>
            <a:ext cx="8464062"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Increases performance as the proposed system uses YOLO v7.</a:t>
            </a:r>
          </a:p>
        </p:txBody>
      </p:sp>
      <p:sp>
        <p:nvSpPr>
          <p:cNvPr id="7" name="TextBox 6">
            <a:extLst>
              <a:ext uri="{FF2B5EF4-FFF2-40B4-BE49-F238E27FC236}">
                <a16:creationId xmlns:a16="http://schemas.microsoft.com/office/drawing/2014/main" id="{A9A2433E-A7C9-813E-9A10-72ED0EBE4B57}"/>
              </a:ext>
            </a:extLst>
          </p:cNvPr>
          <p:cNvSpPr txBox="1"/>
          <p:nvPr/>
        </p:nvSpPr>
        <p:spPr>
          <a:xfrm>
            <a:off x="1139990" y="3460051"/>
            <a:ext cx="8464062" cy="83099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The proposed system detect traffic light violation which is very important.</a:t>
            </a:r>
          </a:p>
        </p:txBody>
      </p:sp>
    </p:spTree>
    <p:extLst>
      <p:ext uri="{BB962C8B-B14F-4D97-AF65-F5344CB8AC3E}">
        <p14:creationId xmlns:p14="http://schemas.microsoft.com/office/powerpoint/2010/main" val="251069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21EB86-AD2E-5410-C5F3-376CB60C44F1}"/>
              </a:ext>
            </a:extLst>
          </p:cNvPr>
          <p:cNvSpPr/>
          <p:nvPr/>
        </p:nvSpPr>
        <p:spPr>
          <a:xfrm>
            <a:off x="311085" y="263951"/>
            <a:ext cx="11642103" cy="628767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A792B4-D67B-A98E-15A3-C567247524A5}"/>
              </a:ext>
            </a:extLst>
          </p:cNvPr>
          <p:cNvSpPr txBox="1"/>
          <p:nvPr/>
        </p:nvSpPr>
        <p:spPr>
          <a:xfrm>
            <a:off x="2507530" y="452172"/>
            <a:ext cx="8455843"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SOFTWARE SPECIFICATION</a:t>
            </a:r>
            <a:endParaRPr lang="en-IN" sz="3600" dirty="0">
              <a:solidFill>
                <a:schemeClr val="tx2"/>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362A0BF0-E6F8-5B2F-75C2-9CD3B574964D}"/>
              </a:ext>
            </a:extLst>
          </p:cNvPr>
          <p:cNvCxnSpPr/>
          <p:nvPr/>
        </p:nvCxnSpPr>
        <p:spPr>
          <a:xfrm>
            <a:off x="274948" y="1255203"/>
            <a:ext cx="11642103"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53A4C6EA-1DC3-B34D-2CA0-ACE3033DD61C}"/>
              </a:ext>
            </a:extLst>
          </p:cNvPr>
          <p:cNvSpPr txBox="1"/>
          <p:nvPr/>
        </p:nvSpPr>
        <p:spPr>
          <a:xfrm>
            <a:off x="1082060" y="2089755"/>
            <a:ext cx="10122233" cy="2554545"/>
          </a:xfrm>
          <a:prstGeom prst="rect">
            <a:avLst/>
          </a:prstGeom>
          <a:noFill/>
        </p:spPr>
        <p:txBody>
          <a:bodyPr wrap="square" rtlCol="0">
            <a:spAutoFit/>
          </a:bodyPr>
          <a:lstStyle/>
          <a:p>
            <a:r>
              <a:rPr lang="en-US" sz="4000" dirty="0" err="1">
                <a:solidFill>
                  <a:schemeClr val="accent1">
                    <a:lumMod val="50000"/>
                  </a:schemeClr>
                </a:solidFill>
              </a:rPr>
              <a:t>Operationg</a:t>
            </a:r>
            <a:r>
              <a:rPr lang="en-US" sz="4000" dirty="0">
                <a:solidFill>
                  <a:schemeClr val="accent1">
                    <a:lumMod val="50000"/>
                  </a:schemeClr>
                </a:solidFill>
              </a:rPr>
              <a:t> System :</a:t>
            </a:r>
            <a:r>
              <a:rPr lang="en-US" sz="4000" dirty="0"/>
              <a:t>windows 10 &amp; 11</a:t>
            </a:r>
          </a:p>
          <a:p>
            <a:r>
              <a:rPr lang="en-US" sz="4000" dirty="0">
                <a:solidFill>
                  <a:schemeClr val="accent1">
                    <a:lumMod val="50000"/>
                  </a:schemeClr>
                </a:solidFill>
              </a:rPr>
              <a:t>Language</a:t>
            </a:r>
            <a:r>
              <a:rPr lang="en-US" sz="4000" dirty="0"/>
              <a:t> : PYTHON</a:t>
            </a:r>
          </a:p>
          <a:p>
            <a:r>
              <a:rPr lang="en-US" sz="4000" dirty="0">
                <a:solidFill>
                  <a:schemeClr val="accent1">
                    <a:lumMod val="50000"/>
                  </a:schemeClr>
                </a:solidFill>
              </a:rPr>
              <a:t>Libraries    : </a:t>
            </a:r>
            <a:r>
              <a:rPr lang="en-US" sz="4000" dirty="0"/>
              <a:t> Open CV</a:t>
            </a:r>
          </a:p>
          <a:p>
            <a:r>
              <a:rPr lang="en-US" sz="4000" dirty="0">
                <a:solidFill>
                  <a:schemeClr val="accent1">
                    <a:lumMod val="50000"/>
                  </a:schemeClr>
                </a:solidFill>
              </a:rPr>
              <a:t>Package Manager : </a:t>
            </a:r>
            <a:r>
              <a:rPr lang="en-US" sz="4000" dirty="0"/>
              <a:t>PIP</a:t>
            </a:r>
          </a:p>
        </p:txBody>
      </p:sp>
    </p:spTree>
    <p:extLst>
      <p:ext uri="{BB962C8B-B14F-4D97-AF65-F5344CB8AC3E}">
        <p14:creationId xmlns:p14="http://schemas.microsoft.com/office/powerpoint/2010/main" val="416899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1024</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Arial Rounded MT Bold</vt:lpstr>
      <vt:lpstr>Calibri</vt:lpstr>
      <vt:lpstr>Calibri Light</vt:lpstr>
      <vt:lpstr>Google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kelwin</dc:creator>
  <cp:lastModifiedBy>john kelwin</cp:lastModifiedBy>
  <cp:revision>16</cp:revision>
  <dcterms:created xsi:type="dcterms:W3CDTF">2023-02-06T14:25:19Z</dcterms:created>
  <dcterms:modified xsi:type="dcterms:W3CDTF">2023-06-01T17:23:10Z</dcterms:modified>
</cp:coreProperties>
</file>