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61" r:id="rId7"/>
    <p:sldId id="262" r:id="rId8"/>
    <p:sldId id="263" r:id="rId9"/>
    <p:sldId id="264" r:id="rId10"/>
    <p:sldId id="265" r:id="rId11"/>
    <p:sldId id="270" r:id="rId12"/>
    <p:sldId id="271" r:id="rId13"/>
    <p:sldId id="268" r:id="rId14"/>
    <p:sldId id="272" r:id="rId15"/>
    <p:sldId id="266" r:id="rId16"/>
    <p:sldId id="273" r:id="rId17"/>
    <p:sldId id="267" r:id="rId18"/>
    <p:sldId id="274" r:id="rId19"/>
    <p:sldId id="269"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5A"/>
    <a:srgbClr val="47C3D3"/>
    <a:srgbClr val="003352"/>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94" d="100"/>
          <a:sy n="94" d="100"/>
        </p:scale>
        <p:origin x="110" y="1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3/22/2023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3/22/2023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035561" y="1862195"/>
            <a:ext cx="2939597" cy="1566805"/>
          </a:xfrm>
        </p:spPr>
        <p:txBody>
          <a:bodyPr/>
          <a:lstStyle/>
          <a:p>
            <a:r>
              <a:rPr lang="en-IN" sz="9600" dirty="0"/>
              <a:t>JSTL</a:t>
            </a:r>
            <a:endParaRPr lang="en-US" sz="96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4693655" y="3296809"/>
            <a:ext cx="7077456" cy="868681"/>
          </a:xfrm>
        </p:spPr>
        <p:txBody>
          <a:bodyPr/>
          <a:lstStyle/>
          <a:p>
            <a:pPr marL="0" indent="0">
              <a:buNone/>
            </a:pPr>
            <a:r>
              <a:rPr lang="en-US" dirty="0"/>
              <a:t>JSP Standard Tag Library</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2E89-1BA6-499C-FEF9-3B0662DD89F5}"/>
              </a:ext>
            </a:extLst>
          </p:cNvPr>
          <p:cNvSpPr>
            <a:spLocks noGrp="1"/>
          </p:cNvSpPr>
          <p:nvPr>
            <p:ph type="title"/>
          </p:nvPr>
        </p:nvSpPr>
        <p:spPr/>
        <p:txBody>
          <a:bodyPr/>
          <a:lstStyle/>
          <a:p>
            <a:r>
              <a:rPr lang="en-US" dirty="0"/>
              <a:t>SQL Tags:</a:t>
            </a:r>
            <a:endParaRPr lang="en-IN" dirty="0"/>
          </a:p>
        </p:txBody>
      </p:sp>
      <p:sp>
        <p:nvSpPr>
          <p:cNvPr id="3" name="Slide Number Placeholder 2">
            <a:extLst>
              <a:ext uri="{FF2B5EF4-FFF2-40B4-BE49-F238E27FC236}">
                <a16:creationId xmlns:a16="http://schemas.microsoft.com/office/drawing/2014/main" id="{E3AD96AC-A929-D5E0-7E0F-19F6F2983B87}"/>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Box 3">
            <a:extLst>
              <a:ext uri="{FF2B5EF4-FFF2-40B4-BE49-F238E27FC236}">
                <a16:creationId xmlns:a16="http://schemas.microsoft.com/office/drawing/2014/main" id="{2573BF06-2F38-9561-0D9E-8D596FD6BC83}"/>
              </a:ext>
            </a:extLst>
          </p:cNvPr>
          <p:cNvSpPr txBox="1"/>
          <p:nvPr/>
        </p:nvSpPr>
        <p:spPr>
          <a:xfrm>
            <a:off x="691763" y="1789043"/>
            <a:ext cx="7028954" cy="1200329"/>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chemeClr val="bg1"/>
                </a:solidFill>
                <a:effectLst/>
                <a:latin typeface="Nunito" pitchFamily="2" charset="0"/>
              </a:rPr>
              <a:t>The JSTL SQL tag library provides tags for interacting with relational databases (RDBMSs) such as </a:t>
            </a:r>
            <a:r>
              <a:rPr lang="en-US" b="1" i="0" dirty="0">
                <a:solidFill>
                  <a:schemeClr val="bg1"/>
                </a:solidFill>
                <a:effectLst/>
                <a:latin typeface="Nunito" pitchFamily="2" charset="0"/>
              </a:rPr>
              <a:t>Oracle, </a:t>
            </a:r>
            <a:r>
              <a:rPr lang="en-US" b="1" i="0" dirty="0" err="1">
                <a:solidFill>
                  <a:schemeClr val="bg1"/>
                </a:solidFill>
                <a:effectLst/>
                <a:latin typeface="Nunito" pitchFamily="2" charset="0"/>
              </a:rPr>
              <a:t>mySQL</a:t>
            </a:r>
            <a:r>
              <a:rPr lang="en-US" b="0" i="0" dirty="0">
                <a:solidFill>
                  <a:schemeClr val="bg1"/>
                </a:solidFill>
                <a:effectLst/>
                <a:latin typeface="Nunito" pitchFamily="2" charset="0"/>
              </a:rPr>
              <a:t>, or </a:t>
            </a:r>
            <a:r>
              <a:rPr lang="en-US" b="1" i="0" dirty="0">
                <a:solidFill>
                  <a:schemeClr val="bg1"/>
                </a:solidFill>
                <a:effectLst/>
                <a:latin typeface="Nunito" pitchFamily="2" charset="0"/>
              </a:rPr>
              <a:t>Microsoft SQL Server</a:t>
            </a:r>
            <a:r>
              <a:rPr lang="en-US" b="0" i="0" dirty="0">
                <a:solidFill>
                  <a:schemeClr val="bg1"/>
                </a:solidFill>
                <a:effectLst/>
                <a:latin typeface="Nunito" pitchFamily="2" charset="0"/>
              </a:rPr>
              <a:t>.</a:t>
            </a:r>
          </a:p>
          <a:p>
            <a:pPr marL="285750" indent="-285750">
              <a:buFont typeface="Arial" panose="020B0604020202020204" pitchFamily="34" charset="0"/>
              <a:buChar char="•"/>
            </a:pPr>
            <a:endParaRPr lang="en-US" b="0" i="0" dirty="0">
              <a:solidFill>
                <a:schemeClr val="bg1"/>
              </a:solidFill>
              <a:effectLst/>
              <a:latin typeface="Nunito" pitchFamily="2" charset="0"/>
            </a:endParaRPr>
          </a:p>
        </p:txBody>
      </p:sp>
      <p:sp>
        <p:nvSpPr>
          <p:cNvPr id="6" name="Rectangle 1">
            <a:extLst>
              <a:ext uri="{FF2B5EF4-FFF2-40B4-BE49-F238E27FC236}">
                <a16:creationId xmlns:a16="http://schemas.microsoft.com/office/drawing/2014/main" id="{C9917086-72B4-1D67-A18F-1648C6F1717F}"/>
              </a:ext>
            </a:extLst>
          </p:cNvPr>
          <p:cNvSpPr>
            <a:spLocks noChangeArrowheads="1"/>
          </p:cNvSpPr>
          <p:nvPr/>
        </p:nvSpPr>
        <p:spPr bwMode="auto">
          <a:xfrm>
            <a:off x="-184731" y="106774"/>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41203C39-8DAC-A31E-30AB-3D9090BD898F}"/>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6BF94A7-28CB-DA84-32D1-9BD654761787}"/>
              </a:ext>
            </a:extLst>
          </p:cNvPr>
          <p:cNvSpPr txBox="1"/>
          <p:nvPr/>
        </p:nvSpPr>
        <p:spPr>
          <a:xfrm>
            <a:off x="1233026" y="3543052"/>
            <a:ext cx="8769715" cy="173893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sng" strike="noStrike" cap="none" normalizeH="0" baseline="0" dirty="0">
                <a:ln>
                  <a:noFill/>
                </a:ln>
                <a:solidFill>
                  <a:schemeClr val="bg1"/>
                </a:solidFill>
                <a:effectLst/>
                <a:latin typeface="var(--bs-font-monospace)"/>
              </a:rPr>
              <a:t>The syntax to include SQL Tags: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sng" strike="noStrike" cap="none" normalizeH="0" baseline="0" dirty="0">
              <a:ln>
                <a:noFill/>
              </a:ln>
              <a:solidFill>
                <a:schemeClr val="bg1"/>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ar(--bs-font-monospace)"/>
              </a:rPr>
              <a:t>&lt;%@ </a:t>
            </a:r>
            <a:r>
              <a:rPr kumimoji="0" lang="en-US" altLang="en-US" sz="2400" b="0" i="0" u="none" strike="noStrike" cap="none" normalizeH="0" baseline="0" dirty="0" err="1">
                <a:ln>
                  <a:noFill/>
                </a:ln>
                <a:solidFill>
                  <a:schemeClr val="bg1"/>
                </a:solidFill>
                <a:effectLst/>
                <a:latin typeface="var(--bs-font-monospace)"/>
              </a:rPr>
              <a:t>taglib</a:t>
            </a:r>
            <a:r>
              <a:rPr kumimoji="0" lang="en-US" altLang="en-US" sz="2400" b="0" i="0" u="none" strike="noStrike" cap="none" normalizeH="0" baseline="0" dirty="0">
                <a:ln>
                  <a:noFill/>
                </a:ln>
                <a:solidFill>
                  <a:schemeClr val="bg1"/>
                </a:solidFill>
                <a:effectLst/>
                <a:latin typeface="var(--bs-font-monospace)"/>
              </a:rPr>
              <a:t> </a:t>
            </a:r>
            <a:r>
              <a:rPr kumimoji="0" lang="en-US" altLang="en-US" sz="2400" b="0" i="0" u="none" strike="noStrike" cap="none" normalizeH="0" baseline="0" dirty="0" err="1">
                <a:ln>
                  <a:noFill/>
                </a:ln>
                <a:solidFill>
                  <a:schemeClr val="bg1"/>
                </a:solidFill>
                <a:effectLst/>
                <a:latin typeface="var(--bs-font-monospace)"/>
              </a:rPr>
              <a:t>uri</a:t>
            </a:r>
            <a:r>
              <a:rPr kumimoji="0" lang="en-US" altLang="en-US" sz="2400" b="0" i="0" u="none" strike="noStrike" cap="none" normalizeH="0" baseline="0" dirty="0">
                <a:ln>
                  <a:noFill/>
                </a:ln>
                <a:solidFill>
                  <a:schemeClr val="bg1"/>
                </a:solidFill>
                <a:effectLst/>
                <a:latin typeface="var(--bs-font-monospace)"/>
              </a:rPr>
              <a:t> = "http://java.sun.com/</a:t>
            </a:r>
            <a:r>
              <a:rPr kumimoji="0" lang="en-US" altLang="en-US" sz="2400" b="0" i="0" u="none" strike="noStrike" cap="none" normalizeH="0" baseline="0" dirty="0" err="1">
                <a:ln>
                  <a:noFill/>
                </a:ln>
                <a:solidFill>
                  <a:schemeClr val="bg1"/>
                </a:solidFill>
                <a:effectLst/>
                <a:latin typeface="var(--bs-font-monospace)"/>
              </a:rPr>
              <a:t>jsp</a:t>
            </a:r>
            <a:r>
              <a:rPr kumimoji="0" lang="en-US" altLang="en-US" sz="2400" b="0" i="0" u="none" strike="noStrike" cap="none" normalizeH="0" baseline="0" dirty="0">
                <a:ln>
                  <a:noFill/>
                </a:ln>
                <a:solidFill>
                  <a:schemeClr val="bg1"/>
                </a:solidFill>
                <a:effectLst/>
                <a:latin typeface="var(--bs-font-monospace)"/>
              </a:rPr>
              <a:t>/</a:t>
            </a:r>
            <a:r>
              <a:rPr kumimoji="0" lang="en-US" altLang="en-US" sz="2400" b="0" i="0" u="none" strike="noStrike" cap="none" normalizeH="0" baseline="0" dirty="0" err="1">
                <a:ln>
                  <a:noFill/>
                </a:ln>
                <a:solidFill>
                  <a:schemeClr val="bg1"/>
                </a:solidFill>
                <a:effectLst/>
                <a:latin typeface="var(--bs-font-monospace)"/>
              </a:rPr>
              <a:t>jstl</a:t>
            </a:r>
            <a:r>
              <a:rPr kumimoji="0" lang="en-US" altLang="en-US" sz="2400" b="0" i="0" u="none" strike="noStrike" cap="none" normalizeH="0" baseline="0" dirty="0">
                <a:ln>
                  <a:noFill/>
                </a:ln>
                <a:solidFill>
                  <a:schemeClr val="bg1"/>
                </a:solidFill>
                <a:effectLst/>
                <a:latin typeface="var(--bs-font-monospace)"/>
              </a:rPr>
              <a:t>/xml" prefix = “</a:t>
            </a:r>
            <a:r>
              <a:rPr kumimoji="0" lang="en-US" altLang="en-US" sz="2400" b="0" i="0" u="none" strike="noStrike" cap="none" normalizeH="0" baseline="0" dirty="0" err="1">
                <a:ln>
                  <a:noFill/>
                </a:ln>
                <a:solidFill>
                  <a:schemeClr val="bg1"/>
                </a:solidFill>
                <a:effectLst/>
                <a:latin typeface="var(--bs-font-monospace)"/>
              </a:rPr>
              <a:t>sql</a:t>
            </a:r>
            <a:r>
              <a:rPr kumimoji="0" lang="en-US" altLang="en-US" sz="2400" b="0" i="0" u="none" strike="noStrike" cap="none" normalizeH="0" baseline="0" dirty="0">
                <a:ln>
                  <a:noFill/>
                </a:ln>
                <a:solidFill>
                  <a:schemeClr val="bg1"/>
                </a:solidFill>
                <a:effectLst/>
                <a:latin typeface="var(--bs-font-monospace)"/>
              </a:rPr>
              <a:t>"  %&gt;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bg1"/>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rPr>
              <a:t> </a:t>
            </a:r>
            <a:endParaRPr kumimoji="0" lang="en-US" altLang="en-US" sz="32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0713829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2E89-1BA6-499C-FEF9-3B0662DD89F5}"/>
              </a:ext>
            </a:extLst>
          </p:cNvPr>
          <p:cNvSpPr>
            <a:spLocks noGrp="1"/>
          </p:cNvSpPr>
          <p:nvPr>
            <p:ph type="title"/>
          </p:nvPr>
        </p:nvSpPr>
        <p:spPr/>
        <p:txBody>
          <a:bodyPr/>
          <a:lstStyle/>
          <a:p>
            <a:r>
              <a:rPr lang="en-US" dirty="0"/>
              <a:t>Some SQL Tags:</a:t>
            </a:r>
            <a:endParaRPr lang="en-IN" dirty="0"/>
          </a:p>
        </p:txBody>
      </p:sp>
      <p:sp>
        <p:nvSpPr>
          <p:cNvPr id="3" name="Slide Number Placeholder 2">
            <a:extLst>
              <a:ext uri="{FF2B5EF4-FFF2-40B4-BE49-F238E27FC236}">
                <a16:creationId xmlns:a16="http://schemas.microsoft.com/office/drawing/2014/main" id="{E3AD96AC-A929-D5E0-7E0F-19F6F2983B87}"/>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Box 3">
            <a:extLst>
              <a:ext uri="{FF2B5EF4-FFF2-40B4-BE49-F238E27FC236}">
                <a16:creationId xmlns:a16="http://schemas.microsoft.com/office/drawing/2014/main" id="{2573BF06-2F38-9561-0D9E-8D596FD6BC83}"/>
              </a:ext>
            </a:extLst>
          </p:cNvPr>
          <p:cNvSpPr txBox="1"/>
          <p:nvPr/>
        </p:nvSpPr>
        <p:spPr>
          <a:xfrm>
            <a:off x="691763" y="1789043"/>
            <a:ext cx="9175806"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latin typeface="Nunito" pitchFamily="2" charset="0"/>
              </a:rPr>
              <a:t>&lt;</a:t>
            </a:r>
            <a:r>
              <a:rPr lang="en-US" dirty="0" err="1">
                <a:solidFill>
                  <a:schemeClr val="bg1"/>
                </a:solidFill>
                <a:latin typeface="Nunito" pitchFamily="2" charset="0"/>
              </a:rPr>
              <a:t>sql:query</a:t>
            </a:r>
            <a:r>
              <a:rPr lang="en-US" dirty="0">
                <a:solidFill>
                  <a:schemeClr val="bg1"/>
                </a:solidFill>
                <a:latin typeface="Nunito" pitchFamily="2" charset="0"/>
              </a:rPr>
              <a:t>&gt; - It is used for executing the </a:t>
            </a:r>
            <a:r>
              <a:rPr lang="en-US" dirty="0" err="1">
                <a:solidFill>
                  <a:schemeClr val="bg1"/>
                </a:solidFill>
                <a:latin typeface="Nunito" pitchFamily="2" charset="0"/>
              </a:rPr>
              <a:t>sql</a:t>
            </a:r>
            <a:r>
              <a:rPr lang="en-US" dirty="0">
                <a:solidFill>
                  <a:schemeClr val="bg1"/>
                </a:solidFill>
                <a:latin typeface="Nunito" pitchFamily="2" charset="0"/>
              </a:rPr>
              <a:t> query.</a:t>
            </a:r>
            <a:endParaRPr lang="en-US" b="0" i="0" dirty="0">
              <a:solidFill>
                <a:schemeClr val="bg1"/>
              </a:solidFill>
              <a:effectLst/>
              <a:latin typeface="Nunito" pitchFamily="2" charset="0"/>
            </a:endParaRPr>
          </a:p>
          <a:p>
            <a:pPr marL="285750" indent="-285750">
              <a:buFont typeface="Arial" panose="020B0604020202020204" pitchFamily="34" charset="0"/>
              <a:buChar char="•"/>
            </a:pPr>
            <a:r>
              <a:rPr lang="en-US" b="0" i="0" dirty="0">
                <a:solidFill>
                  <a:schemeClr val="bg1"/>
                </a:solidFill>
                <a:effectLst/>
                <a:latin typeface="Nunito" pitchFamily="2" charset="0"/>
              </a:rPr>
              <a:t>&lt;</a:t>
            </a:r>
            <a:r>
              <a:rPr lang="en-US" b="0" i="0" dirty="0" err="1">
                <a:solidFill>
                  <a:schemeClr val="bg1"/>
                </a:solidFill>
                <a:effectLst/>
                <a:latin typeface="Nunito" pitchFamily="2" charset="0"/>
              </a:rPr>
              <a:t>sql:setDataSource</a:t>
            </a:r>
            <a:r>
              <a:rPr lang="en-US" b="0" i="0" dirty="0">
                <a:solidFill>
                  <a:schemeClr val="bg1"/>
                </a:solidFill>
                <a:effectLst/>
                <a:latin typeface="Nunito" pitchFamily="2" charset="0"/>
              </a:rPr>
              <a:t>&gt; - It is used for creating a simple data source.</a:t>
            </a:r>
          </a:p>
        </p:txBody>
      </p:sp>
      <p:sp>
        <p:nvSpPr>
          <p:cNvPr id="6" name="Rectangle 1">
            <a:extLst>
              <a:ext uri="{FF2B5EF4-FFF2-40B4-BE49-F238E27FC236}">
                <a16:creationId xmlns:a16="http://schemas.microsoft.com/office/drawing/2014/main" id="{C9917086-72B4-1D67-A18F-1648C6F1717F}"/>
              </a:ext>
            </a:extLst>
          </p:cNvPr>
          <p:cNvSpPr>
            <a:spLocks noChangeArrowheads="1"/>
          </p:cNvSpPr>
          <p:nvPr/>
        </p:nvSpPr>
        <p:spPr bwMode="auto">
          <a:xfrm>
            <a:off x="-184731" y="106774"/>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41203C39-8DAC-A31E-30AB-3D9090BD898F}"/>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6BF94A7-28CB-DA84-32D1-9BD654761787}"/>
              </a:ext>
            </a:extLst>
          </p:cNvPr>
          <p:cNvSpPr txBox="1"/>
          <p:nvPr/>
        </p:nvSpPr>
        <p:spPr>
          <a:xfrm>
            <a:off x="1058096" y="3021196"/>
            <a:ext cx="10600504" cy="16466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var(--bs-font-monospace)"/>
              </a:rPr>
              <a:t>&lt;%@ </a:t>
            </a:r>
            <a:r>
              <a:rPr kumimoji="0" lang="en-US" altLang="en-US" sz="1800" b="0" i="0" u="none" strike="noStrike" cap="none" normalizeH="0" baseline="0" dirty="0" err="1">
                <a:ln>
                  <a:noFill/>
                </a:ln>
                <a:solidFill>
                  <a:schemeClr val="bg1"/>
                </a:solidFill>
                <a:effectLst/>
                <a:latin typeface="var(--bs-font-monospace)"/>
              </a:rPr>
              <a:t>taglib</a:t>
            </a:r>
            <a:r>
              <a:rPr kumimoji="0" lang="en-US" altLang="en-US" sz="1800" b="0" i="0" u="none" strike="noStrike" cap="none" normalizeH="0" baseline="0" dirty="0">
                <a:ln>
                  <a:noFill/>
                </a:ln>
                <a:solidFill>
                  <a:schemeClr val="bg1"/>
                </a:solidFill>
                <a:effectLst/>
                <a:latin typeface="var(--bs-font-monospace)"/>
              </a:rPr>
              <a:t> </a:t>
            </a:r>
            <a:r>
              <a:rPr kumimoji="0" lang="en-US" altLang="en-US" sz="1800" b="0" i="0" u="none" strike="noStrike" cap="none" normalizeH="0" baseline="0" dirty="0" err="1">
                <a:ln>
                  <a:noFill/>
                </a:ln>
                <a:solidFill>
                  <a:schemeClr val="bg1"/>
                </a:solidFill>
                <a:effectLst/>
                <a:latin typeface="var(--bs-font-monospace)"/>
              </a:rPr>
              <a:t>uri</a:t>
            </a:r>
            <a:r>
              <a:rPr kumimoji="0" lang="en-US" altLang="en-US" sz="1800" b="0" i="0" u="none" strike="noStrike" cap="none" normalizeH="0" baseline="0" dirty="0">
                <a:ln>
                  <a:noFill/>
                </a:ln>
                <a:solidFill>
                  <a:schemeClr val="bg1"/>
                </a:solidFill>
                <a:effectLst/>
                <a:latin typeface="var(--bs-font-monospace)"/>
              </a:rPr>
              <a:t> = "http://java.sun.com/</a:t>
            </a:r>
            <a:r>
              <a:rPr kumimoji="0" lang="en-US" altLang="en-US" sz="1800" b="0" i="0" u="none" strike="noStrike" cap="none" normalizeH="0" baseline="0" dirty="0" err="1">
                <a:ln>
                  <a:noFill/>
                </a:ln>
                <a:solidFill>
                  <a:schemeClr val="bg1"/>
                </a:solidFill>
                <a:effectLst/>
                <a:latin typeface="var(--bs-font-monospace)"/>
              </a:rPr>
              <a:t>jsp</a:t>
            </a:r>
            <a:r>
              <a:rPr kumimoji="0" lang="en-US" altLang="en-US" sz="1800" b="0" i="0" u="none" strike="noStrike" cap="none" normalizeH="0" baseline="0" dirty="0">
                <a:ln>
                  <a:noFill/>
                </a:ln>
                <a:solidFill>
                  <a:schemeClr val="bg1"/>
                </a:solidFill>
                <a:effectLst/>
                <a:latin typeface="var(--bs-font-monospace)"/>
              </a:rPr>
              <a:t>/</a:t>
            </a:r>
            <a:r>
              <a:rPr kumimoji="0" lang="en-US" altLang="en-US" sz="1800" b="0" i="0" u="none" strike="noStrike" cap="none" normalizeH="0" baseline="0" dirty="0" err="1">
                <a:ln>
                  <a:noFill/>
                </a:ln>
                <a:solidFill>
                  <a:schemeClr val="bg1"/>
                </a:solidFill>
                <a:effectLst/>
                <a:latin typeface="var(--bs-font-monospace)"/>
              </a:rPr>
              <a:t>jstl</a:t>
            </a:r>
            <a:r>
              <a:rPr kumimoji="0" lang="en-US" altLang="en-US" sz="1800" b="0" i="0" u="none" strike="noStrike" cap="none" normalizeH="0" baseline="0" dirty="0">
                <a:ln>
                  <a:noFill/>
                </a:ln>
                <a:solidFill>
                  <a:schemeClr val="bg1"/>
                </a:solidFill>
                <a:effectLst/>
                <a:latin typeface="var(--bs-font-monospace)"/>
              </a:rPr>
              <a:t>/</a:t>
            </a:r>
            <a:r>
              <a:rPr kumimoji="0" lang="en-US" altLang="en-US" sz="1800" b="0" i="0" u="none" strike="noStrike" cap="none" normalizeH="0" baseline="0" dirty="0" err="1">
                <a:ln>
                  <a:noFill/>
                </a:ln>
                <a:solidFill>
                  <a:schemeClr val="bg1"/>
                </a:solidFill>
                <a:effectLst/>
                <a:latin typeface="var(--bs-font-monospace)"/>
              </a:rPr>
              <a:t>sql</a:t>
            </a:r>
            <a:r>
              <a:rPr kumimoji="0" lang="en-US" altLang="en-US" sz="1800" b="0" i="0" u="none" strike="noStrike" cap="none" normalizeH="0" baseline="0" dirty="0">
                <a:ln>
                  <a:noFill/>
                </a:ln>
                <a:solidFill>
                  <a:schemeClr val="bg1"/>
                </a:solidFill>
                <a:effectLst/>
                <a:latin typeface="var(--bs-font-monospace)"/>
              </a:rPr>
              <a:t>" prefix = “</a:t>
            </a:r>
            <a:r>
              <a:rPr kumimoji="0" lang="en-US" altLang="en-US" sz="1800" b="0" i="0" u="none" strike="noStrike" cap="none" normalizeH="0" baseline="0" dirty="0" err="1">
                <a:ln>
                  <a:noFill/>
                </a:ln>
                <a:solidFill>
                  <a:schemeClr val="bg1"/>
                </a:solidFill>
                <a:effectLst/>
                <a:latin typeface="var(--bs-font-monospace)"/>
              </a:rPr>
              <a:t>sql</a:t>
            </a:r>
            <a:r>
              <a:rPr kumimoji="0" lang="en-US" altLang="en-US" sz="1800" b="0" i="0" u="none" strike="noStrike" cap="none" normalizeH="0" baseline="0" dirty="0">
                <a:ln>
                  <a:noFill/>
                </a:ln>
                <a:solidFill>
                  <a:schemeClr val="bg1"/>
                </a:solidFill>
                <a:effectLst/>
                <a:latin typeface="var(--bs-font-monospace)"/>
              </a:rPr>
              <a:t>"  %&gt;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bg1"/>
                </a:solidFill>
                <a:latin typeface="var(--bs-font-monospace)"/>
              </a:rPr>
              <a:t>&lt;</a:t>
            </a:r>
            <a:r>
              <a:rPr lang="en-US" altLang="en-US" dirty="0" err="1">
                <a:solidFill>
                  <a:schemeClr val="bg1"/>
                </a:solidFill>
                <a:latin typeface="var(--bs-font-monospace)"/>
              </a:rPr>
              <a:t>sql:setDataSource</a:t>
            </a:r>
            <a:r>
              <a:rPr lang="en-US" altLang="en-US" dirty="0">
                <a:solidFill>
                  <a:schemeClr val="bg1"/>
                </a:solidFill>
                <a:latin typeface="var(--bs-font-monospace)"/>
              </a:rPr>
              <a:t> var=“</a:t>
            </a:r>
            <a:r>
              <a:rPr lang="en-US" altLang="en-US" dirty="0" err="1">
                <a:solidFill>
                  <a:schemeClr val="bg1"/>
                </a:solidFill>
                <a:latin typeface="var(--bs-font-monospace)"/>
              </a:rPr>
              <a:t>db</a:t>
            </a:r>
            <a:r>
              <a:rPr lang="en-US" altLang="en-US" dirty="0">
                <a:solidFill>
                  <a:schemeClr val="bg1"/>
                </a:solidFill>
                <a:latin typeface="var(--bs-font-monospace)"/>
              </a:rPr>
              <a:t>” driver=“</a:t>
            </a:r>
            <a:r>
              <a:rPr lang="en-US" altLang="en-US" dirty="0" err="1">
                <a:solidFill>
                  <a:schemeClr val="bg1"/>
                </a:solidFill>
                <a:latin typeface="var(--bs-font-monospace)"/>
              </a:rPr>
              <a:t>com.mysql.jdbc.Driver</a:t>
            </a:r>
            <a:r>
              <a:rPr lang="en-US" altLang="en-US" dirty="0">
                <a:solidFill>
                  <a:schemeClr val="bg1"/>
                </a:solidFill>
                <a:latin typeface="var(--bs-font-monospace)"/>
              </a:rPr>
              <a:t>” </a:t>
            </a:r>
            <a:r>
              <a:rPr lang="en-US" altLang="en-US" dirty="0" err="1">
                <a:solidFill>
                  <a:schemeClr val="bg1"/>
                </a:solidFill>
                <a:latin typeface="var(--bs-font-monospace)"/>
              </a:rPr>
              <a:t>url</a:t>
            </a:r>
            <a:r>
              <a:rPr lang="en-US" altLang="en-US" dirty="0">
                <a:solidFill>
                  <a:schemeClr val="bg1"/>
                </a:solidFill>
                <a:latin typeface="var(--bs-font-monospace)"/>
              </a:rPr>
              <a:t>=“</a:t>
            </a:r>
            <a:r>
              <a:rPr lang="en-US" altLang="en-US" dirty="0" err="1">
                <a:solidFill>
                  <a:schemeClr val="bg1"/>
                </a:solidFill>
                <a:latin typeface="var(--bs-font-monospace)"/>
              </a:rPr>
              <a:t>jdbc:mysql</a:t>
            </a:r>
            <a:r>
              <a:rPr lang="en-US" altLang="en-US" dirty="0">
                <a:solidFill>
                  <a:schemeClr val="bg1"/>
                </a:solidFill>
                <a:latin typeface="var(--bs-font-monospace)"/>
              </a:rPr>
              <a:t>://localhost/test” </a:t>
            </a:r>
            <a:r>
              <a:rPr lang="en-US" altLang="en-US" dirty="0" err="1">
                <a:solidFill>
                  <a:schemeClr val="bg1"/>
                </a:solidFill>
                <a:latin typeface="var(--bs-font-monospace)"/>
              </a:rPr>
              <a:t>urser</a:t>
            </a:r>
            <a:r>
              <a:rPr lang="en-US" altLang="en-US" dirty="0">
                <a:solidFill>
                  <a:schemeClr val="bg1"/>
                </a:solidFill>
                <a:latin typeface="var(--bs-font-monospace)"/>
              </a:rPr>
              <a:t>=“root” password=“123”/&gt;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var(--bs-font-monospace)"/>
              </a:rPr>
              <a:t>&lt;</a:t>
            </a:r>
            <a:r>
              <a:rPr kumimoji="0" lang="en-US" altLang="en-US" sz="1800" b="0" i="0" u="none" strike="noStrike" cap="none" normalizeH="0" baseline="0" dirty="0" err="1">
                <a:ln>
                  <a:noFill/>
                </a:ln>
                <a:solidFill>
                  <a:schemeClr val="bg1"/>
                </a:solidFill>
                <a:effectLst/>
                <a:latin typeface="var(--bs-font-monospace)"/>
              </a:rPr>
              <a:t>sql:query</a:t>
            </a:r>
            <a:r>
              <a:rPr kumimoji="0" lang="en-US" altLang="en-US" sz="1800" b="0" i="0" u="none" strike="noStrike" cap="none" normalizeH="0" baseline="0" dirty="0">
                <a:ln>
                  <a:noFill/>
                </a:ln>
                <a:solidFill>
                  <a:schemeClr val="bg1"/>
                </a:solidFill>
                <a:effectLst/>
                <a:latin typeface="var(--bs-font-monospace)"/>
              </a:rPr>
              <a:t>  </a:t>
            </a:r>
            <a:r>
              <a:rPr kumimoji="0" lang="en-US" altLang="en-US" sz="1800" b="0" i="0" u="none" strike="noStrike" cap="none" normalizeH="0" baseline="0" dirty="0" err="1">
                <a:ln>
                  <a:noFill/>
                </a:ln>
                <a:solidFill>
                  <a:schemeClr val="bg1"/>
                </a:solidFill>
                <a:effectLst/>
                <a:latin typeface="var(--bs-font-monospace)"/>
              </a:rPr>
              <a:t>datasource</a:t>
            </a:r>
            <a:r>
              <a:rPr kumimoji="0" lang="en-US" altLang="en-US" sz="1800" b="0" i="0" u="none" strike="noStrike" cap="none" normalizeH="0" baseline="0" dirty="0">
                <a:ln>
                  <a:noFill/>
                </a:ln>
                <a:solidFill>
                  <a:schemeClr val="bg1"/>
                </a:solidFill>
                <a:effectLst/>
                <a:latin typeface="var(--bs-font-monospace)"/>
              </a:rPr>
              <a:t>=“${</a:t>
            </a:r>
            <a:r>
              <a:rPr kumimoji="0" lang="en-US" altLang="en-US" sz="1800" b="0" i="0" u="none" strike="noStrike" cap="none" normalizeH="0" baseline="0" dirty="0" err="1">
                <a:ln>
                  <a:noFill/>
                </a:ln>
                <a:solidFill>
                  <a:schemeClr val="bg1"/>
                </a:solidFill>
                <a:effectLst/>
                <a:latin typeface="var(--bs-font-monospace)"/>
              </a:rPr>
              <a:t>db</a:t>
            </a:r>
            <a:r>
              <a:rPr kumimoji="0" lang="en-US" altLang="en-US" sz="1800" b="0" i="0" u="none" strike="noStrike" cap="none" normalizeH="0" baseline="0" dirty="0">
                <a:ln>
                  <a:noFill/>
                </a:ln>
                <a:solidFill>
                  <a:schemeClr val="bg1"/>
                </a:solidFill>
                <a:effectLst/>
                <a:latin typeface="var(--bs-font-monospace)"/>
              </a:rPr>
              <a:t>}” var=“</a:t>
            </a:r>
            <a:r>
              <a:rPr kumimoji="0" lang="en-US" altLang="en-US" sz="1800" b="0" i="0" u="none" strike="noStrike" cap="none" normalizeH="0" baseline="0" dirty="0" err="1">
                <a:ln>
                  <a:noFill/>
                </a:ln>
                <a:solidFill>
                  <a:schemeClr val="bg1"/>
                </a:solidFill>
                <a:effectLst/>
                <a:latin typeface="var(--bs-font-monospace)"/>
              </a:rPr>
              <a:t>rs</a:t>
            </a:r>
            <a:r>
              <a:rPr kumimoji="0" lang="en-US" altLang="en-US" sz="1800" b="0" i="0" u="none" strike="noStrike" cap="none" normalizeH="0" baseline="0" dirty="0">
                <a:ln>
                  <a:noFill/>
                </a:ln>
                <a:solidFill>
                  <a:schemeClr val="bg1"/>
                </a:solidFill>
                <a:effectLst/>
                <a:latin typeface="var(--bs-font-monospace)"/>
              </a:rPr>
              <a:t>”&gt;SELECT *from students;&lt;/</a:t>
            </a:r>
            <a:r>
              <a:rPr kumimoji="0" lang="en-US" altLang="en-US" sz="1800" b="0" i="0" u="none" strike="noStrike" cap="none" normalizeH="0" baseline="0" dirty="0" err="1">
                <a:ln>
                  <a:noFill/>
                </a:ln>
                <a:solidFill>
                  <a:schemeClr val="bg1"/>
                </a:solidFill>
                <a:effectLst/>
                <a:latin typeface="var(--bs-font-monospace)"/>
              </a:rPr>
              <a:t>sql:query</a:t>
            </a:r>
            <a:r>
              <a:rPr kumimoji="0" lang="en-US" altLang="en-US" sz="1800" b="0" i="0" u="none" strike="noStrike" cap="none" normalizeH="0" baseline="0" dirty="0">
                <a:ln>
                  <a:noFill/>
                </a:ln>
                <a:solidFill>
                  <a:schemeClr val="bg1"/>
                </a:solidFill>
                <a:effectLst/>
                <a:latin typeface="var(--bs-font-monospace)"/>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1"/>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rPr>
              <a:t> </a:t>
            </a:r>
            <a:endParaRPr kumimoji="0" lang="en-US" altLang="en-US" sz="32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16409288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2E89-1BA6-499C-FEF9-3B0662DD89F5}"/>
              </a:ext>
            </a:extLst>
          </p:cNvPr>
          <p:cNvSpPr>
            <a:spLocks noGrp="1"/>
          </p:cNvSpPr>
          <p:nvPr>
            <p:ph type="title"/>
          </p:nvPr>
        </p:nvSpPr>
        <p:spPr/>
        <p:txBody>
          <a:bodyPr/>
          <a:lstStyle/>
          <a:p>
            <a:r>
              <a:rPr lang="en-US" dirty="0" err="1"/>
              <a:t>Formating</a:t>
            </a:r>
            <a:r>
              <a:rPr lang="en-US" dirty="0"/>
              <a:t> Tags:</a:t>
            </a:r>
            <a:endParaRPr lang="en-IN" dirty="0"/>
          </a:p>
        </p:txBody>
      </p:sp>
      <p:sp>
        <p:nvSpPr>
          <p:cNvPr id="3" name="Slide Number Placeholder 2">
            <a:extLst>
              <a:ext uri="{FF2B5EF4-FFF2-40B4-BE49-F238E27FC236}">
                <a16:creationId xmlns:a16="http://schemas.microsoft.com/office/drawing/2014/main" id="{E3AD96AC-A929-D5E0-7E0F-19F6F2983B87}"/>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Box 3">
            <a:extLst>
              <a:ext uri="{FF2B5EF4-FFF2-40B4-BE49-F238E27FC236}">
                <a16:creationId xmlns:a16="http://schemas.microsoft.com/office/drawing/2014/main" id="{2573BF06-2F38-9561-0D9E-8D596FD6BC83}"/>
              </a:ext>
            </a:extLst>
          </p:cNvPr>
          <p:cNvSpPr txBox="1"/>
          <p:nvPr/>
        </p:nvSpPr>
        <p:spPr>
          <a:xfrm>
            <a:off x="691763" y="1789043"/>
            <a:ext cx="7028954" cy="1200329"/>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latin typeface="Nunito" pitchFamily="2" charset="0"/>
              </a:rPr>
              <a:t>The JSTL formatting tags are used to format and display text, the date, the time, and numbers for internationalized Websites. </a:t>
            </a:r>
          </a:p>
          <a:p>
            <a:pPr marL="285750" indent="-285750">
              <a:buFont typeface="Arial" panose="020B0604020202020204" pitchFamily="34" charset="0"/>
              <a:buChar char="•"/>
            </a:pPr>
            <a:endParaRPr lang="en-US" b="0" i="0" dirty="0">
              <a:solidFill>
                <a:schemeClr val="bg1"/>
              </a:solidFill>
              <a:effectLst/>
              <a:latin typeface="Nunito" pitchFamily="2" charset="0"/>
            </a:endParaRPr>
          </a:p>
          <a:p>
            <a:pPr marL="285750" indent="-285750">
              <a:buFont typeface="Arial" panose="020B0604020202020204" pitchFamily="34" charset="0"/>
              <a:buChar char="•"/>
            </a:pPr>
            <a:r>
              <a:rPr lang="en-US" b="0" i="0" dirty="0">
                <a:solidFill>
                  <a:schemeClr val="bg1"/>
                </a:solidFill>
                <a:effectLst/>
                <a:latin typeface="Nunito" pitchFamily="2" charset="0"/>
              </a:rPr>
              <a:t>Following is the syntax to include Formatting library in your JSP</a:t>
            </a:r>
            <a:endParaRPr lang="en-IN" dirty="0">
              <a:solidFill>
                <a:schemeClr val="bg1"/>
              </a:solidFill>
            </a:endParaRPr>
          </a:p>
        </p:txBody>
      </p:sp>
      <p:sp>
        <p:nvSpPr>
          <p:cNvPr id="5" name="TextBox 4">
            <a:extLst>
              <a:ext uri="{FF2B5EF4-FFF2-40B4-BE49-F238E27FC236}">
                <a16:creationId xmlns:a16="http://schemas.microsoft.com/office/drawing/2014/main" id="{0FB0A4B7-1872-C045-8E9D-061D41F27F77}"/>
              </a:ext>
            </a:extLst>
          </p:cNvPr>
          <p:cNvSpPr txBox="1"/>
          <p:nvPr/>
        </p:nvSpPr>
        <p:spPr>
          <a:xfrm>
            <a:off x="876247" y="3868629"/>
            <a:ext cx="8706679" cy="369332"/>
          </a:xfrm>
          <a:prstGeom prst="rect">
            <a:avLst/>
          </a:prstGeom>
          <a:noFill/>
          <a:ln>
            <a:solidFill>
              <a:srgbClr val="C00000"/>
            </a:solidFill>
          </a:ln>
        </p:spPr>
        <p:txBody>
          <a:bodyPr wrap="square" rtlCol="0">
            <a:spAutoFit/>
          </a:bodyPr>
          <a:lstStyle/>
          <a:p>
            <a:r>
              <a:rPr lang="en-US" altLang="en-US" dirty="0">
                <a:solidFill>
                  <a:schemeClr val="bg1"/>
                </a:solidFill>
                <a:latin typeface="var(--bs-font-monospace)"/>
              </a:rPr>
              <a:t>&lt;%@ </a:t>
            </a:r>
            <a:r>
              <a:rPr lang="en-US" altLang="en-US" dirty="0" err="1">
                <a:solidFill>
                  <a:schemeClr val="bg1"/>
                </a:solidFill>
                <a:latin typeface="var(--bs-font-monospace)"/>
              </a:rPr>
              <a:t>taglib</a:t>
            </a:r>
            <a:r>
              <a:rPr lang="en-US" altLang="en-US" dirty="0">
                <a:solidFill>
                  <a:schemeClr val="bg1"/>
                </a:solidFill>
                <a:latin typeface="var(--bs-font-monospace)"/>
              </a:rPr>
              <a:t> prefix = "</a:t>
            </a:r>
            <a:r>
              <a:rPr lang="en-US" altLang="en-US" dirty="0" err="1">
                <a:solidFill>
                  <a:schemeClr val="bg1"/>
                </a:solidFill>
                <a:latin typeface="var(--bs-font-monospace)"/>
              </a:rPr>
              <a:t>fmt</a:t>
            </a:r>
            <a:r>
              <a:rPr lang="en-US" altLang="en-US" dirty="0">
                <a:solidFill>
                  <a:schemeClr val="bg1"/>
                </a:solidFill>
                <a:latin typeface="var(--bs-font-monospace)"/>
              </a:rPr>
              <a:t>" </a:t>
            </a:r>
            <a:r>
              <a:rPr lang="en-US" altLang="en-US" dirty="0" err="1">
                <a:solidFill>
                  <a:schemeClr val="bg1"/>
                </a:solidFill>
                <a:latin typeface="var(--bs-font-monospace)"/>
              </a:rPr>
              <a:t>uri</a:t>
            </a:r>
            <a:r>
              <a:rPr lang="en-US" altLang="en-US" dirty="0">
                <a:solidFill>
                  <a:schemeClr val="bg1"/>
                </a:solidFill>
                <a:latin typeface="var(--bs-font-monospace)"/>
              </a:rPr>
              <a:t> = "http://java.sun.com/</a:t>
            </a:r>
            <a:r>
              <a:rPr lang="en-US" altLang="en-US" dirty="0" err="1">
                <a:solidFill>
                  <a:schemeClr val="bg1"/>
                </a:solidFill>
                <a:latin typeface="var(--bs-font-monospace)"/>
              </a:rPr>
              <a:t>jsp</a:t>
            </a:r>
            <a:r>
              <a:rPr lang="en-US" altLang="en-US" dirty="0">
                <a:solidFill>
                  <a:schemeClr val="bg1"/>
                </a:solidFill>
                <a:latin typeface="var(--bs-font-monospace)"/>
              </a:rPr>
              <a:t>/</a:t>
            </a:r>
            <a:r>
              <a:rPr lang="en-US" altLang="en-US" dirty="0" err="1">
                <a:solidFill>
                  <a:schemeClr val="bg1"/>
                </a:solidFill>
                <a:latin typeface="var(--bs-font-monospace)"/>
              </a:rPr>
              <a:t>jstl</a:t>
            </a:r>
            <a:r>
              <a:rPr lang="en-US" altLang="en-US" dirty="0">
                <a:solidFill>
                  <a:schemeClr val="bg1"/>
                </a:solidFill>
                <a:latin typeface="var(--bs-font-monospace)"/>
              </a:rPr>
              <a:t>/</a:t>
            </a:r>
            <a:r>
              <a:rPr lang="en-US" altLang="en-US" dirty="0" err="1">
                <a:solidFill>
                  <a:schemeClr val="bg1"/>
                </a:solidFill>
                <a:latin typeface="var(--bs-font-monospace)"/>
              </a:rPr>
              <a:t>fmt</a:t>
            </a:r>
            <a:r>
              <a:rPr lang="en-US" altLang="en-US" dirty="0">
                <a:solidFill>
                  <a:schemeClr val="bg1"/>
                </a:solidFill>
                <a:latin typeface="var(--bs-font-monospace)"/>
              </a:rPr>
              <a:t>" %&gt;</a:t>
            </a:r>
            <a:r>
              <a:rPr lang="en-US" altLang="en-US" sz="1100" dirty="0">
                <a:solidFill>
                  <a:schemeClr val="bg1"/>
                </a:solidFill>
              </a:rPr>
              <a:t> </a:t>
            </a:r>
            <a:endParaRPr lang="en-US" altLang="en-US" sz="3200" dirty="0">
              <a:solidFill>
                <a:schemeClr val="bg1"/>
              </a:solidFill>
              <a:latin typeface="Arial" panose="020B0604020202020204" pitchFamily="34" charset="0"/>
            </a:endParaRPr>
          </a:p>
        </p:txBody>
      </p:sp>
      <p:sp>
        <p:nvSpPr>
          <p:cNvPr id="6" name="Rectangle 1">
            <a:extLst>
              <a:ext uri="{FF2B5EF4-FFF2-40B4-BE49-F238E27FC236}">
                <a16:creationId xmlns:a16="http://schemas.microsoft.com/office/drawing/2014/main" id="{C9917086-72B4-1D67-A18F-1648C6F1717F}"/>
              </a:ext>
            </a:extLst>
          </p:cNvPr>
          <p:cNvSpPr>
            <a:spLocks noChangeArrowheads="1"/>
          </p:cNvSpPr>
          <p:nvPr/>
        </p:nvSpPr>
        <p:spPr bwMode="auto">
          <a:xfrm>
            <a:off x="-184731" y="106774"/>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28841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2E89-1BA6-499C-FEF9-3B0662DD89F5}"/>
              </a:ext>
            </a:extLst>
          </p:cNvPr>
          <p:cNvSpPr>
            <a:spLocks noGrp="1"/>
          </p:cNvSpPr>
          <p:nvPr>
            <p:ph type="title"/>
          </p:nvPr>
        </p:nvSpPr>
        <p:spPr/>
        <p:txBody>
          <a:bodyPr/>
          <a:lstStyle/>
          <a:p>
            <a:r>
              <a:rPr lang="en-US" dirty="0"/>
              <a:t>Some </a:t>
            </a:r>
            <a:r>
              <a:rPr lang="en-US" dirty="0" err="1"/>
              <a:t>Formating</a:t>
            </a:r>
            <a:r>
              <a:rPr lang="en-US" dirty="0"/>
              <a:t> Tags:</a:t>
            </a:r>
            <a:endParaRPr lang="en-IN" dirty="0"/>
          </a:p>
        </p:txBody>
      </p:sp>
      <p:sp>
        <p:nvSpPr>
          <p:cNvPr id="3" name="Slide Number Placeholder 2">
            <a:extLst>
              <a:ext uri="{FF2B5EF4-FFF2-40B4-BE49-F238E27FC236}">
                <a16:creationId xmlns:a16="http://schemas.microsoft.com/office/drawing/2014/main" id="{E3AD96AC-A929-D5E0-7E0F-19F6F2983B87}"/>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Box 3">
            <a:extLst>
              <a:ext uri="{FF2B5EF4-FFF2-40B4-BE49-F238E27FC236}">
                <a16:creationId xmlns:a16="http://schemas.microsoft.com/office/drawing/2014/main" id="{2573BF06-2F38-9561-0D9E-8D596FD6BC83}"/>
              </a:ext>
            </a:extLst>
          </p:cNvPr>
          <p:cNvSpPr txBox="1"/>
          <p:nvPr/>
        </p:nvSpPr>
        <p:spPr>
          <a:xfrm>
            <a:off x="1852654" y="1979874"/>
            <a:ext cx="7028954"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Nunito" pitchFamily="2" charset="0"/>
              </a:rPr>
              <a:t>&lt;</a:t>
            </a:r>
            <a:r>
              <a:rPr lang="en-US" dirty="0" err="1">
                <a:solidFill>
                  <a:schemeClr val="bg1"/>
                </a:solidFill>
                <a:latin typeface="Nunito" pitchFamily="2" charset="0"/>
              </a:rPr>
              <a:t>fmt:timeZone</a:t>
            </a:r>
            <a:r>
              <a:rPr lang="en-US" dirty="0">
                <a:solidFill>
                  <a:schemeClr val="bg1"/>
                </a:solidFill>
                <a:latin typeface="Nunito" pitchFamily="2" charset="0"/>
              </a:rPr>
              <a:t>&gt; - It specifies a parsing action nested in its body        </a:t>
            </a:r>
            <a:r>
              <a:rPr lang="en-US" dirty="0">
                <a:solidFill>
                  <a:schemeClr val="accent1"/>
                </a:solidFill>
                <a:latin typeface="Nunito" pitchFamily="2" charset="0"/>
              </a:rPr>
              <a:t>.  </a:t>
            </a:r>
            <a:r>
              <a:rPr lang="en-US" dirty="0">
                <a:solidFill>
                  <a:schemeClr val="bg1"/>
                </a:solidFill>
                <a:latin typeface="Nunito" pitchFamily="2" charset="0"/>
              </a:rPr>
              <a:t>                              or the time zone for any time formatting.</a:t>
            </a:r>
          </a:p>
          <a:p>
            <a:pPr marL="285750" indent="-285750">
              <a:buFont typeface="Arial" panose="020B0604020202020204" pitchFamily="34" charset="0"/>
              <a:buChar char="•"/>
            </a:pPr>
            <a:endParaRPr lang="en-US" dirty="0">
              <a:solidFill>
                <a:schemeClr val="bg1"/>
              </a:solidFill>
              <a:latin typeface="Nunito" pitchFamily="2" charset="0"/>
            </a:endParaRPr>
          </a:p>
          <a:p>
            <a:pPr marL="285750" indent="-285750">
              <a:buFont typeface="Arial" panose="020B0604020202020204" pitchFamily="34" charset="0"/>
              <a:buChar char="•"/>
            </a:pPr>
            <a:r>
              <a:rPr lang="en-US" b="0" i="0" dirty="0">
                <a:solidFill>
                  <a:schemeClr val="bg1"/>
                </a:solidFill>
                <a:effectLst/>
                <a:latin typeface="Nunito" pitchFamily="2" charset="0"/>
              </a:rPr>
              <a:t>&lt;</a:t>
            </a:r>
            <a:r>
              <a:rPr lang="en-US" b="0" i="0" dirty="0" err="1">
                <a:solidFill>
                  <a:schemeClr val="bg1"/>
                </a:solidFill>
                <a:effectLst/>
                <a:latin typeface="Nunito" pitchFamily="2" charset="0"/>
              </a:rPr>
              <a:t>fmt:format</a:t>
            </a:r>
            <a:r>
              <a:rPr lang="en-US" b="0" i="0" dirty="0">
                <a:solidFill>
                  <a:schemeClr val="bg1"/>
                </a:solidFill>
                <a:effectLst/>
                <a:latin typeface="Nunito" pitchFamily="2" charset="0"/>
              </a:rPr>
              <a:t> Number&gt; - It is used to format the numerical value </a:t>
            </a:r>
            <a:r>
              <a:rPr lang="en-US" b="0" i="0" dirty="0">
                <a:solidFill>
                  <a:schemeClr val="accent1"/>
                </a:solidFill>
                <a:effectLst/>
                <a:latin typeface="Nunito" pitchFamily="2" charset="0"/>
              </a:rPr>
              <a:t>.         </a:t>
            </a:r>
            <a:r>
              <a:rPr lang="en-US" b="0" i="0" dirty="0">
                <a:solidFill>
                  <a:schemeClr val="bg1"/>
                </a:solidFill>
                <a:effectLst/>
                <a:latin typeface="Nunito" pitchFamily="2" charset="0"/>
              </a:rPr>
              <a:t>                             with specific format or precision.</a:t>
            </a:r>
          </a:p>
          <a:p>
            <a:pPr marL="285750" indent="-285750">
              <a:buFont typeface="Arial" panose="020B0604020202020204" pitchFamily="34" charset="0"/>
              <a:buChar char="•"/>
            </a:pPr>
            <a:endParaRPr lang="en-US" dirty="0">
              <a:solidFill>
                <a:schemeClr val="bg1"/>
              </a:solidFill>
              <a:latin typeface="Nunito" pitchFamily="2" charset="0"/>
            </a:endParaRPr>
          </a:p>
          <a:p>
            <a:pPr marL="285750" indent="-285750">
              <a:buFont typeface="Arial" panose="020B0604020202020204" pitchFamily="34" charset="0"/>
              <a:buChar char="•"/>
            </a:pPr>
            <a:r>
              <a:rPr lang="en-US" b="0" i="0" dirty="0">
                <a:solidFill>
                  <a:schemeClr val="bg1"/>
                </a:solidFill>
                <a:effectLst/>
                <a:latin typeface="Nunito" pitchFamily="2" charset="0"/>
              </a:rPr>
              <a:t>&lt;</a:t>
            </a:r>
            <a:r>
              <a:rPr lang="en-US" b="0" i="0" dirty="0" err="1">
                <a:solidFill>
                  <a:schemeClr val="bg1"/>
                </a:solidFill>
                <a:effectLst/>
                <a:latin typeface="Nunito" pitchFamily="2" charset="0"/>
              </a:rPr>
              <a:t>fmt:formatDate</a:t>
            </a:r>
            <a:r>
              <a:rPr lang="en-US" b="0" i="0" dirty="0">
                <a:solidFill>
                  <a:schemeClr val="bg1"/>
                </a:solidFill>
                <a:effectLst/>
                <a:latin typeface="Nunito" pitchFamily="2" charset="0"/>
              </a:rPr>
              <a:t>&gt;  - It formats the time or the date</a:t>
            </a:r>
          </a:p>
          <a:p>
            <a:pPr marL="285750" indent="-285750">
              <a:buFont typeface="Arial" panose="020B0604020202020204" pitchFamily="34" charset="0"/>
              <a:buChar char="•"/>
            </a:pPr>
            <a:endParaRPr lang="en-US" dirty="0">
              <a:solidFill>
                <a:schemeClr val="bg1"/>
              </a:solidFill>
              <a:latin typeface="Nunito" pitchFamily="2" charset="0"/>
            </a:endParaRPr>
          </a:p>
          <a:p>
            <a:pPr marL="285750" indent="-285750">
              <a:buFont typeface="Arial" panose="020B0604020202020204" pitchFamily="34" charset="0"/>
              <a:buChar char="•"/>
            </a:pPr>
            <a:r>
              <a:rPr lang="en-US" b="0" i="0" dirty="0">
                <a:solidFill>
                  <a:schemeClr val="bg1"/>
                </a:solidFill>
                <a:effectLst/>
                <a:latin typeface="Nunito" pitchFamily="2" charset="0"/>
              </a:rPr>
              <a:t>&lt;</a:t>
            </a:r>
            <a:r>
              <a:rPr lang="en-US" b="0" i="0" dirty="0" err="1">
                <a:solidFill>
                  <a:schemeClr val="bg1"/>
                </a:solidFill>
                <a:effectLst/>
                <a:latin typeface="Nunito" pitchFamily="2" charset="0"/>
              </a:rPr>
              <a:t>fmt:</a:t>
            </a:r>
            <a:r>
              <a:rPr lang="en-US" dirty="0" err="1">
                <a:solidFill>
                  <a:schemeClr val="bg1"/>
                </a:solidFill>
                <a:latin typeface="Nunito" pitchFamily="2" charset="0"/>
              </a:rPr>
              <a:t>parseDate</a:t>
            </a:r>
            <a:r>
              <a:rPr lang="en-US" dirty="0">
                <a:solidFill>
                  <a:schemeClr val="bg1"/>
                </a:solidFill>
                <a:latin typeface="Nunito" pitchFamily="2" charset="0"/>
              </a:rPr>
              <a:t>&gt;  - It parses the string representation of a time </a:t>
            </a:r>
          </a:p>
          <a:p>
            <a:pPr marL="285750" indent="-285750">
              <a:buFont typeface="Arial" panose="020B0604020202020204" pitchFamily="34" charset="0"/>
              <a:buChar char="•"/>
            </a:pPr>
            <a:r>
              <a:rPr lang="en-US" b="0" i="0" dirty="0">
                <a:solidFill>
                  <a:schemeClr val="accent1"/>
                </a:solidFill>
                <a:effectLst/>
                <a:latin typeface="Nunito" pitchFamily="2" charset="0"/>
              </a:rPr>
              <a:t>.   </a:t>
            </a:r>
            <a:r>
              <a:rPr lang="en-US" b="0" i="0" dirty="0">
                <a:solidFill>
                  <a:schemeClr val="bg1"/>
                </a:solidFill>
                <a:effectLst/>
                <a:latin typeface="Nunito" pitchFamily="2" charset="0"/>
              </a:rPr>
              <a:t>                               And </a:t>
            </a:r>
            <a:r>
              <a:rPr lang="en-US" dirty="0">
                <a:solidFill>
                  <a:schemeClr val="bg1"/>
                </a:solidFill>
                <a:latin typeface="Nunito" pitchFamily="2" charset="0"/>
              </a:rPr>
              <a:t>date.</a:t>
            </a:r>
            <a:endParaRPr lang="en-US" b="0" i="0" dirty="0">
              <a:solidFill>
                <a:schemeClr val="bg1"/>
              </a:solidFill>
              <a:effectLst/>
              <a:latin typeface="Nunito" pitchFamily="2" charset="0"/>
            </a:endParaRPr>
          </a:p>
        </p:txBody>
      </p:sp>
      <p:sp>
        <p:nvSpPr>
          <p:cNvPr id="6" name="Rectangle 1">
            <a:extLst>
              <a:ext uri="{FF2B5EF4-FFF2-40B4-BE49-F238E27FC236}">
                <a16:creationId xmlns:a16="http://schemas.microsoft.com/office/drawing/2014/main" id="{C9917086-72B4-1D67-A18F-1648C6F1717F}"/>
              </a:ext>
            </a:extLst>
          </p:cNvPr>
          <p:cNvSpPr>
            <a:spLocks noChangeArrowheads="1"/>
          </p:cNvSpPr>
          <p:nvPr/>
        </p:nvSpPr>
        <p:spPr bwMode="auto">
          <a:xfrm>
            <a:off x="-184731" y="106774"/>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04622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2E89-1BA6-499C-FEF9-3B0662DD89F5}"/>
              </a:ext>
            </a:extLst>
          </p:cNvPr>
          <p:cNvSpPr>
            <a:spLocks noGrp="1"/>
          </p:cNvSpPr>
          <p:nvPr>
            <p:ph type="title"/>
          </p:nvPr>
        </p:nvSpPr>
        <p:spPr/>
        <p:txBody>
          <a:bodyPr/>
          <a:lstStyle/>
          <a:p>
            <a:r>
              <a:rPr lang="en-US" dirty="0"/>
              <a:t>XML Tags:</a:t>
            </a:r>
            <a:endParaRPr lang="en-IN" dirty="0"/>
          </a:p>
        </p:txBody>
      </p:sp>
      <p:sp>
        <p:nvSpPr>
          <p:cNvPr id="3" name="Slide Number Placeholder 2">
            <a:extLst>
              <a:ext uri="{FF2B5EF4-FFF2-40B4-BE49-F238E27FC236}">
                <a16:creationId xmlns:a16="http://schemas.microsoft.com/office/drawing/2014/main" id="{E3AD96AC-A929-D5E0-7E0F-19F6F2983B87}"/>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Box 3">
            <a:extLst>
              <a:ext uri="{FF2B5EF4-FFF2-40B4-BE49-F238E27FC236}">
                <a16:creationId xmlns:a16="http://schemas.microsoft.com/office/drawing/2014/main" id="{2573BF06-2F38-9561-0D9E-8D596FD6BC83}"/>
              </a:ext>
            </a:extLst>
          </p:cNvPr>
          <p:cNvSpPr txBox="1"/>
          <p:nvPr/>
        </p:nvSpPr>
        <p:spPr>
          <a:xfrm>
            <a:off x="691763" y="1789043"/>
            <a:ext cx="702895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chemeClr val="bg1"/>
                </a:solidFill>
                <a:effectLst/>
                <a:latin typeface="Nunito" pitchFamily="2" charset="0"/>
              </a:rPr>
              <a:t>The JSTL XML tags provide a JSP-centric way of creating and manipulating the XML documents. Following is the syntax to include the JSTL XML library in your JSP.</a:t>
            </a:r>
          </a:p>
          <a:p>
            <a:pPr marL="285750" indent="-285750" algn="just">
              <a:buFont typeface="Arial" panose="020B0604020202020204" pitchFamily="34" charset="0"/>
              <a:buChar char="•"/>
            </a:pPr>
            <a:endParaRPr lang="en-US" b="0" i="0" dirty="0">
              <a:solidFill>
                <a:schemeClr val="bg1"/>
              </a:solidFill>
              <a:effectLst/>
              <a:latin typeface="Nunito" pitchFamily="2" charset="0"/>
            </a:endParaRPr>
          </a:p>
          <a:p>
            <a:pPr marL="285750" indent="-285750" algn="just">
              <a:buFont typeface="Arial" panose="020B0604020202020204" pitchFamily="34" charset="0"/>
              <a:buChar char="•"/>
            </a:pPr>
            <a:r>
              <a:rPr lang="en-US" b="0" i="0" dirty="0">
                <a:solidFill>
                  <a:schemeClr val="bg1"/>
                </a:solidFill>
                <a:effectLst/>
                <a:latin typeface="Nunito" pitchFamily="2" charset="0"/>
              </a:rPr>
              <a:t>The JSTL XML tag library has custom tags for interacting with the XML data. This includes parsing the XML, transforming the XML data, and the flow control based on the XPath expressions. </a:t>
            </a:r>
          </a:p>
          <a:p>
            <a:pPr marL="285750" indent="-285750">
              <a:buFont typeface="Arial" panose="020B0604020202020204" pitchFamily="34" charset="0"/>
              <a:buChar char="•"/>
            </a:pPr>
            <a:endParaRPr lang="en-US" b="0" i="0" dirty="0">
              <a:solidFill>
                <a:schemeClr val="bg1"/>
              </a:solidFill>
              <a:effectLst/>
              <a:latin typeface="Nunito" pitchFamily="2" charset="0"/>
            </a:endParaRPr>
          </a:p>
        </p:txBody>
      </p:sp>
      <p:sp>
        <p:nvSpPr>
          <p:cNvPr id="6" name="Rectangle 1">
            <a:extLst>
              <a:ext uri="{FF2B5EF4-FFF2-40B4-BE49-F238E27FC236}">
                <a16:creationId xmlns:a16="http://schemas.microsoft.com/office/drawing/2014/main" id="{C9917086-72B4-1D67-A18F-1648C6F1717F}"/>
              </a:ext>
            </a:extLst>
          </p:cNvPr>
          <p:cNvSpPr>
            <a:spLocks noChangeArrowheads="1"/>
          </p:cNvSpPr>
          <p:nvPr/>
        </p:nvSpPr>
        <p:spPr bwMode="auto">
          <a:xfrm>
            <a:off x="-184731" y="106774"/>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41203C39-8DAC-A31E-30AB-3D9090BD898F}"/>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6BF94A7-28CB-DA84-32D1-9BD654761787}"/>
              </a:ext>
            </a:extLst>
          </p:cNvPr>
          <p:cNvSpPr txBox="1"/>
          <p:nvPr/>
        </p:nvSpPr>
        <p:spPr>
          <a:xfrm>
            <a:off x="1209172" y="4465403"/>
            <a:ext cx="7220953" cy="136960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sng" strike="noStrike" cap="none" normalizeH="0" baseline="0" dirty="0">
                <a:ln>
                  <a:noFill/>
                </a:ln>
                <a:solidFill>
                  <a:schemeClr val="bg1"/>
                </a:solidFill>
                <a:effectLst/>
                <a:latin typeface="var(--bs-font-monospace)"/>
              </a:rPr>
              <a:t>The syntax to include XML Tags: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sng" strike="noStrike" cap="none" normalizeH="0" baseline="0" dirty="0">
              <a:ln>
                <a:noFill/>
              </a:ln>
              <a:solidFill>
                <a:schemeClr val="bg1"/>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var(--bs-font-monospace)"/>
              </a:rPr>
              <a:t>&lt;%@ </a:t>
            </a:r>
            <a:r>
              <a:rPr kumimoji="0" lang="en-US" altLang="en-US" sz="1800" b="0" i="0" u="none" strike="noStrike" cap="none" normalizeH="0" baseline="0" dirty="0" err="1">
                <a:ln>
                  <a:noFill/>
                </a:ln>
                <a:solidFill>
                  <a:schemeClr val="bg1"/>
                </a:solidFill>
                <a:effectLst/>
                <a:latin typeface="var(--bs-font-monospace)"/>
              </a:rPr>
              <a:t>taglib</a:t>
            </a:r>
            <a:r>
              <a:rPr kumimoji="0" lang="en-US" altLang="en-US" sz="1800" b="0" i="0" u="none" strike="noStrike" cap="none" normalizeH="0" baseline="0" dirty="0">
                <a:ln>
                  <a:noFill/>
                </a:ln>
                <a:solidFill>
                  <a:schemeClr val="bg1"/>
                </a:solidFill>
                <a:effectLst/>
                <a:latin typeface="var(--bs-font-monospace)"/>
              </a:rPr>
              <a:t> prefix = “</a:t>
            </a:r>
            <a:r>
              <a:rPr kumimoji="0" lang="en-US" altLang="en-US" sz="1800" b="0" i="0" u="none" strike="noStrike" cap="none" normalizeH="0" baseline="0" dirty="0" err="1">
                <a:ln>
                  <a:noFill/>
                </a:ln>
                <a:solidFill>
                  <a:schemeClr val="bg1"/>
                </a:solidFill>
                <a:effectLst/>
                <a:latin typeface="var(--bs-font-monospace)"/>
              </a:rPr>
              <a:t>sql</a:t>
            </a:r>
            <a:r>
              <a:rPr kumimoji="0" lang="en-US" altLang="en-US" sz="1800" b="0" i="0" u="none" strike="noStrike" cap="none" normalizeH="0" baseline="0" dirty="0">
                <a:ln>
                  <a:noFill/>
                </a:ln>
                <a:solidFill>
                  <a:schemeClr val="bg1"/>
                </a:solidFill>
                <a:effectLst/>
                <a:latin typeface="var(--bs-font-monospace)"/>
              </a:rPr>
              <a:t>" </a:t>
            </a:r>
            <a:r>
              <a:rPr kumimoji="0" lang="en-US" altLang="en-US" sz="1800" b="0" i="0" u="none" strike="noStrike" cap="none" normalizeH="0" baseline="0" dirty="0" err="1">
                <a:ln>
                  <a:noFill/>
                </a:ln>
                <a:solidFill>
                  <a:schemeClr val="bg1"/>
                </a:solidFill>
                <a:effectLst/>
                <a:latin typeface="var(--bs-font-monospace)"/>
              </a:rPr>
              <a:t>uri</a:t>
            </a:r>
            <a:r>
              <a:rPr kumimoji="0" lang="en-US" altLang="en-US" sz="1800" b="0" i="0" u="none" strike="noStrike" cap="none" normalizeH="0" baseline="0" dirty="0">
                <a:ln>
                  <a:noFill/>
                </a:ln>
                <a:solidFill>
                  <a:schemeClr val="bg1"/>
                </a:solidFill>
                <a:effectLst/>
                <a:latin typeface="var(--bs-font-monospace)"/>
              </a:rPr>
              <a:t> = "http://java.sun.com/</a:t>
            </a:r>
            <a:r>
              <a:rPr kumimoji="0" lang="en-US" altLang="en-US" sz="1800" b="0" i="0" u="none" strike="noStrike" cap="none" normalizeH="0" baseline="0" dirty="0" err="1">
                <a:ln>
                  <a:noFill/>
                </a:ln>
                <a:solidFill>
                  <a:schemeClr val="bg1"/>
                </a:solidFill>
                <a:effectLst/>
                <a:latin typeface="var(--bs-font-monospace)"/>
              </a:rPr>
              <a:t>jsp</a:t>
            </a:r>
            <a:r>
              <a:rPr kumimoji="0" lang="en-US" altLang="en-US" sz="1800" b="0" i="0" u="none" strike="noStrike" cap="none" normalizeH="0" baseline="0" dirty="0">
                <a:ln>
                  <a:noFill/>
                </a:ln>
                <a:solidFill>
                  <a:schemeClr val="bg1"/>
                </a:solidFill>
                <a:effectLst/>
                <a:latin typeface="var(--bs-font-monospace)"/>
              </a:rPr>
              <a:t>/</a:t>
            </a:r>
            <a:r>
              <a:rPr kumimoji="0" lang="en-US" altLang="en-US" sz="1800" b="0" i="0" u="none" strike="noStrike" cap="none" normalizeH="0" baseline="0" dirty="0" err="1">
                <a:ln>
                  <a:noFill/>
                </a:ln>
                <a:solidFill>
                  <a:schemeClr val="bg1"/>
                </a:solidFill>
                <a:effectLst/>
                <a:latin typeface="var(--bs-font-monospace)"/>
              </a:rPr>
              <a:t>jstl</a:t>
            </a:r>
            <a:r>
              <a:rPr kumimoji="0" lang="en-US" altLang="en-US" sz="1800" b="0" i="0" u="none" strike="noStrike" cap="none" normalizeH="0" baseline="0" dirty="0">
                <a:ln>
                  <a:noFill/>
                </a:ln>
                <a:solidFill>
                  <a:schemeClr val="bg1"/>
                </a:solidFill>
                <a:effectLst/>
                <a:latin typeface="var(--bs-font-monospace)"/>
              </a:rPr>
              <a:t>/xml" %&gt;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1"/>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rPr>
              <a:t> </a:t>
            </a:r>
            <a:endParaRPr kumimoji="0" lang="en-US" altLang="en-US" sz="32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63159872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2E89-1BA6-499C-FEF9-3B0662DD89F5}"/>
              </a:ext>
            </a:extLst>
          </p:cNvPr>
          <p:cNvSpPr>
            <a:spLocks noGrp="1"/>
          </p:cNvSpPr>
          <p:nvPr>
            <p:ph type="title"/>
          </p:nvPr>
        </p:nvSpPr>
        <p:spPr/>
        <p:txBody>
          <a:bodyPr/>
          <a:lstStyle/>
          <a:p>
            <a:r>
              <a:rPr lang="en-US" dirty="0"/>
              <a:t>Some XML Tags:</a:t>
            </a:r>
            <a:endParaRPr lang="en-IN" dirty="0"/>
          </a:p>
        </p:txBody>
      </p:sp>
      <p:sp>
        <p:nvSpPr>
          <p:cNvPr id="3" name="Slide Number Placeholder 2">
            <a:extLst>
              <a:ext uri="{FF2B5EF4-FFF2-40B4-BE49-F238E27FC236}">
                <a16:creationId xmlns:a16="http://schemas.microsoft.com/office/drawing/2014/main" id="{E3AD96AC-A929-D5E0-7E0F-19F6F2983B87}"/>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Box 3">
            <a:extLst>
              <a:ext uri="{FF2B5EF4-FFF2-40B4-BE49-F238E27FC236}">
                <a16:creationId xmlns:a16="http://schemas.microsoft.com/office/drawing/2014/main" id="{2573BF06-2F38-9561-0D9E-8D596FD6BC83}"/>
              </a:ext>
            </a:extLst>
          </p:cNvPr>
          <p:cNvSpPr txBox="1"/>
          <p:nvPr/>
        </p:nvSpPr>
        <p:spPr>
          <a:xfrm>
            <a:off x="923455" y="2687540"/>
            <a:ext cx="10328745"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latin typeface="Nunito" pitchFamily="2" charset="0"/>
              </a:rPr>
              <a:t>&lt;</a:t>
            </a:r>
            <a:r>
              <a:rPr lang="en-US" dirty="0" err="1">
                <a:solidFill>
                  <a:schemeClr val="bg1"/>
                </a:solidFill>
                <a:latin typeface="Nunito" pitchFamily="2" charset="0"/>
              </a:rPr>
              <a:t>x:out</a:t>
            </a:r>
            <a:r>
              <a:rPr lang="en-US" dirty="0">
                <a:solidFill>
                  <a:schemeClr val="bg1"/>
                </a:solidFill>
                <a:latin typeface="Nunito" pitchFamily="2" charset="0"/>
              </a:rPr>
              <a:t>&gt; - Similar to &lt;%= &gt; tag but for  </a:t>
            </a:r>
            <a:r>
              <a:rPr lang="en-US" dirty="0" err="1">
                <a:solidFill>
                  <a:schemeClr val="bg1"/>
                </a:solidFill>
                <a:latin typeface="Nunito" pitchFamily="2" charset="0"/>
              </a:rPr>
              <a:t>Xpath</a:t>
            </a:r>
            <a:r>
              <a:rPr lang="en-US" dirty="0">
                <a:solidFill>
                  <a:schemeClr val="bg1"/>
                </a:solidFill>
                <a:latin typeface="Nunito" pitchFamily="2" charset="0"/>
              </a:rPr>
              <a:t>.</a:t>
            </a:r>
          </a:p>
          <a:p>
            <a:pPr marL="285750" indent="-285750" algn="just">
              <a:buFont typeface="Arial" panose="020B0604020202020204" pitchFamily="34" charset="0"/>
              <a:buChar char="•"/>
            </a:pPr>
            <a:endParaRPr lang="en-US" dirty="0">
              <a:solidFill>
                <a:schemeClr val="bg1"/>
              </a:solidFill>
              <a:latin typeface="Nunito" pitchFamily="2" charset="0"/>
            </a:endParaRPr>
          </a:p>
          <a:p>
            <a:pPr marL="285750" indent="-285750" algn="just">
              <a:buFont typeface="Arial" panose="020B0604020202020204" pitchFamily="34" charset="0"/>
              <a:buChar char="•"/>
            </a:pPr>
            <a:r>
              <a:rPr lang="en-US" b="0" i="0" dirty="0">
                <a:solidFill>
                  <a:schemeClr val="bg1"/>
                </a:solidFill>
                <a:effectLst/>
                <a:latin typeface="Nunito" pitchFamily="2" charset="0"/>
              </a:rPr>
              <a:t>&lt;</a:t>
            </a:r>
            <a:r>
              <a:rPr lang="en-US" dirty="0" err="1">
                <a:solidFill>
                  <a:schemeClr val="bg1"/>
                </a:solidFill>
                <a:latin typeface="Nunito" pitchFamily="2" charset="0"/>
              </a:rPr>
              <a:t>x:parse</a:t>
            </a:r>
            <a:r>
              <a:rPr lang="en-US" dirty="0">
                <a:solidFill>
                  <a:schemeClr val="bg1"/>
                </a:solidFill>
                <a:latin typeface="Nunito" pitchFamily="2" charset="0"/>
              </a:rPr>
              <a:t>&gt; -It is used to parse the XML data specified.</a:t>
            </a:r>
          </a:p>
          <a:p>
            <a:pPr marL="285750" indent="-285750" algn="just">
              <a:buFont typeface="Arial" panose="020B0604020202020204" pitchFamily="34" charset="0"/>
              <a:buChar char="•"/>
            </a:pPr>
            <a:endParaRPr lang="en-US" dirty="0">
              <a:solidFill>
                <a:schemeClr val="bg1"/>
              </a:solidFill>
              <a:latin typeface="Nunito" pitchFamily="2" charset="0"/>
            </a:endParaRPr>
          </a:p>
          <a:p>
            <a:pPr marL="285750" indent="-285750" algn="just">
              <a:buFont typeface="Arial" panose="020B0604020202020204" pitchFamily="34" charset="0"/>
              <a:buChar char="•"/>
            </a:pPr>
            <a:r>
              <a:rPr lang="en-US" dirty="0">
                <a:solidFill>
                  <a:schemeClr val="bg1"/>
                </a:solidFill>
                <a:latin typeface="Nunito" pitchFamily="2" charset="0"/>
              </a:rPr>
              <a:t>&lt;</a:t>
            </a:r>
            <a:r>
              <a:rPr lang="en-US" dirty="0" err="1">
                <a:solidFill>
                  <a:schemeClr val="bg1"/>
                </a:solidFill>
                <a:latin typeface="Nunito" pitchFamily="2" charset="0"/>
              </a:rPr>
              <a:t>x:if</a:t>
            </a:r>
            <a:r>
              <a:rPr lang="en-US" dirty="0">
                <a:solidFill>
                  <a:schemeClr val="bg1"/>
                </a:solidFill>
                <a:latin typeface="Nunito" pitchFamily="2" charset="0"/>
              </a:rPr>
              <a:t> &gt; - It is used for evaluating the test </a:t>
            </a:r>
            <a:r>
              <a:rPr lang="en-US" dirty="0" err="1">
                <a:solidFill>
                  <a:schemeClr val="bg1"/>
                </a:solidFill>
                <a:latin typeface="Nunito" pitchFamily="2" charset="0"/>
              </a:rPr>
              <a:t>Xpath</a:t>
            </a:r>
            <a:r>
              <a:rPr lang="en-US" dirty="0">
                <a:solidFill>
                  <a:schemeClr val="bg1"/>
                </a:solidFill>
                <a:latin typeface="Nunito" pitchFamily="2" charset="0"/>
              </a:rPr>
              <a:t> expression and I is true it will processes its body .       </a:t>
            </a:r>
            <a:r>
              <a:rPr lang="en-US" dirty="0">
                <a:solidFill>
                  <a:srgbClr val="003352"/>
                </a:solidFill>
                <a:latin typeface="Nunito" pitchFamily="2" charset="0"/>
              </a:rPr>
              <a:t>.   </a:t>
            </a:r>
            <a:r>
              <a:rPr lang="en-US" dirty="0">
                <a:solidFill>
                  <a:schemeClr val="bg1"/>
                </a:solidFill>
                <a:latin typeface="Nunito" pitchFamily="2" charset="0"/>
              </a:rPr>
              <a:t>           content.</a:t>
            </a:r>
          </a:p>
          <a:p>
            <a:pPr marL="285750" indent="-285750" algn="just">
              <a:buFont typeface="Arial" panose="020B0604020202020204" pitchFamily="34" charset="0"/>
              <a:buChar char="•"/>
            </a:pPr>
            <a:endParaRPr lang="en-US" b="0" i="0" dirty="0">
              <a:solidFill>
                <a:schemeClr val="bg1"/>
              </a:solidFill>
              <a:effectLst/>
              <a:latin typeface="Nunito" pitchFamily="2" charset="0"/>
            </a:endParaRPr>
          </a:p>
          <a:p>
            <a:pPr marL="285750" indent="-285750">
              <a:buFont typeface="Arial" panose="020B0604020202020204" pitchFamily="34" charset="0"/>
              <a:buChar char="•"/>
            </a:pPr>
            <a:r>
              <a:rPr lang="en-US" b="0" i="0" dirty="0">
                <a:solidFill>
                  <a:schemeClr val="bg1"/>
                </a:solidFill>
                <a:effectLst/>
                <a:latin typeface="Nunito" pitchFamily="2" charset="0"/>
              </a:rPr>
              <a:t>&lt;</a:t>
            </a:r>
            <a:r>
              <a:rPr lang="en-US" b="0" i="0" dirty="0" err="1">
                <a:solidFill>
                  <a:schemeClr val="bg1"/>
                </a:solidFill>
                <a:effectLst/>
                <a:latin typeface="Nunito" pitchFamily="2" charset="0"/>
              </a:rPr>
              <a:t>x:transform</a:t>
            </a:r>
            <a:r>
              <a:rPr lang="en-US" b="0" i="0" dirty="0">
                <a:solidFill>
                  <a:schemeClr val="bg1"/>
                </a:solidFill>
                <a:effectLst/>
                <a:latin typeface="Nunito" pitchFamily="2" charset="0"/>
              </a:rPr>
              <a:t>&gt;- Used in a XML document for providing the XSL </a:t>
            </a:r>
            <a:r>
              <a:rPr lang="en-US" b="0" i="0" dirty="0" err="1">
                <a:solidFill>
                  <a:schemeClr val="bg1"/>
                </a:solidFill>
                <a:effectLst/>
                <a:latin typeface="Nunito" pitchFamily="2" charset="0"/>
              </a:rPr>
              <a:t>tranformation</a:t>
            </a:r>
            <a:endParaRPr lang="en-US" b="0" i="0" dirty="0">
              <a:solidFill>
                <a:schemeClr val="bg1"/>
              </a:solidFill>
              <a:effectLst/>
              <a:latin typeface="Nunito" pitchFamily="2" charset="0"/>
            </a:endParaRPr>
          </a:p>
        </p:txBody>
      </p:sp>
      <p:sp>
        <p:nvSpPr>
          <p:cNvPr id="6" name="Rectangle 1">
            <a:extLst>
              <a:ext uri="{FF2B5EF4-FFF2-40B4-BE49-F238E27FC236}">
                <a16:creationId xmlns:a16="http://schemas.microsoft.com/office/drawing/2014/main" id="{C9917086-72B4-1D67-A18F-1648C6F1717F}"/>
              </a:ext>
            </a:extLst>
          </p:cNvPr>
          <p:cNvSpPr>
            <a:spLocks noChangeArrowheads="1"/>
          </p:cNvSpPr>
          <p:nvPr/>
        </p:nvSpPr>
        <p:spPr bwMode="auto">
          <a:xfrm>
            <a:off x="-184731" y="106774"/>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41203C39-8DAC-A31E-30AB-3D9090BD898F}"/>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653828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2E89-1BA6-499C-FEF9-3B0662DD89F5}"/>
              </a:ext>
            </a:extLst>
          </p:cNvPr>
          <p:cNvSpPr>
            <a:spLocks noGrp="1"/>
          </p:cNvSpPr>
          <p:nvPr>
            <p:ph type="title"/>
          </p:nvPr>
        </p:nvSpPr>
        <p:spPr/>
        <p:txBody>
          <a:bodyPr/>
          <a:lstStyle/>
          <a:p>
            <a:r>
              <a:rPr lang="en-US" dirty="0"/>
              <a:t>Function Tags:</a:t>
            </a:r>
            <a:endParaRPr lang="en-IN" dirty="0"/>
          </a:p>
        </p:txBody>
      </p:sp>
      <p:sp>
        <p:nvSpPr>
          <p:cNvPr id="3" name="Slide Number Placeholder 2">
            <a:extLst>
              <a:ext uri="{FF2B5EF4-FFF2-40B4-BE49-F238E27FC236}">
                <a16:creationId xmlns:a16="http://schemas.microsoft.com/office/drawing/2014/main" id="{E3AD96AC-A929-D5E0-7E0F-19F6F2983B87}"/>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Box 3">
            <a:extLst>
              <a:ext uri="{FF2B5EF4-FFF2-40B4-BE49-F238E27FC236}">
                <a16:creationId xmlns:a16="http://schemas.microsoft.com/office/drawing/2014/main" id="{2573BF06-2F38-9561-0D9E-8D596FD6BC83}"/>
              </a:ext>
            </a:extLst>
          </p:cNvPr>
          <p:cNvSpPr txBox="1"/>
          <p:nvPr/>
        </p:nvSpPr>
        <p:spPr>
          <a:xfrm>
            <a:off x="691763" y="1789043"/>
            <a:ext cx="7028954" cy="1200329"/>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chemeClr val="bg1"/>
                </a:solidFill>
                <a:effectLst/>
                <a:latin typeface="Nunito" pitchFamily="2" charset="0"/>
              </a:rPr>
              <a:t>JSTL includes a number of standard functions, most of which are common string manipulation functions. Following is the syntax to include JSTL Functions library in your JSP </a:t>
            </a:r>
          </a:p>
          <a:p>
            <a:pPr marL="285750" indent="-285750">
              <a:buFont typeface="Arial" panose="020B0604020202020204" pitchFamily="34" charset="0"/>
              <a:buChar char="•"/>
            </a:pPr>
            <a:endParaRPr lang="en-US" b="0" i="0" dirty="0">
              <a:solidFill>
                <a:schemeClr val="bg1"/>
              </a:solidFill>
              <a:effectLst/>
              <a:latin typeface="Nunito" pitchFamily="2" charset="0"/>
            </a:endParaRPr>
          </a:p>
        </p:txBody>
      </p:sp>
      <p:sp>
        <p:nvSpPr>
          <p:cNvPr id="6" name="Rectangle 1">
            <a:extLst>
              <a:ext uri="{FF2B5EF4-FFF2-40B4-BE49-F238E27FC236}">
                <a16:creationId xmlns:a16="http://schemas.microsoft.com/office/drawing/2014/main" id="{C9917086-72B4-1D67-A18F-1648C6F1717F}"/>
              </a:ext>
            </a:extLst>
          </p:cNvPr>
          <p:cNvSpPr>
            <a:spLocks noChangeArrowheads="1"/>
          </p:cNvSpPr>
          <p:nvPr/>
        </p:nvSpPr>
        <p:spPr bwMode="auto">
          <a:xfrm>
            <a:off x="-184731" y="106774"/>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41203C39-8DAC-A31E-30AB-3D9090BD898F}"/>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6BF94A7-28CB-DA84-32D1-9BD654761787}"/>
              </a:ext>
            </a:extLst>
          </p:cNvPr>
          <p:cNvSpPr txBox="1"/>
          <p:nvPr/>
        </p:nvSpPr>
        <p:spPr>
          <a:xfrm>
            <a:off x="1356129" y="3429000"/>
            <a:ext cx="7220953" cy="136960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sng" strike="noStrike" cap="none" normalizeH="0" baseline="0" dirty="0">
                <a:ln>
                  <a:noFill/>
                </a:ln>
                <a:solidFill>
                  <a:schemeClr val="bg1"/>
                </a:solidFill>
                <a:effectLst/>
                <a:latin typeface="var(--bs-font-monospace)"/>
              </a:rPr>
              <a:t>The syntax to include </a:t>
            </a:r>
            <a:r>
              <a:rPr lang="en-US" altLang="en-US" u="sng" dirty="0">
                <a:solidFill>
                  <a:schemeClr val="bg1"/>
                </a:solidFill>
                <a:latin typeface="var(--bs-font-monospace)"/>
              </a:rPr>
              <a:t>Function </a:t>
            </a:r>
            <a:r>
              <a:rPr kumimoji="0" lang="en-US" altLang="en-US" sz="1800" b="0" i="0" u="sng" strike="noStrike" cap="none" normalizeH="0" baseline="0" dirty="0">
                <a:ln>
                  <a:noFill/>
                </a:ln>
                <a:solidFill>
                  <a:schemeClr val="bg1"/>
                </a:solidFill>
                <a:effectLst/>
                <a:latin typeface="var(--bs-font-monospace)"/>
              </a:rPr>
              <a:t>Tags: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sng" strike="noStrike" cap="none" normalizeH="0" baseline="0" dirty="0">
              <a:ln>
                <a:noFill/>
              </a:ln>
              <a:solidFill>
                <a:schemeClr val="bg1"/>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var(--bs-font-monospace)"/>
              </a:rPr>
              <a:t>&lt;%@ </a:t>
            </a:r>
            <a:r>
              <a:rPr kumimoji="0" lang="en-US" altLang="en-US" sz="1800" b="0" i="0" u="none" strike="noStrike" cap="none" normalizeH="0" baseline="0" dirty="0" err="1">
                <a:ln>
                  <a:noFill/>
                </a:ln>
                <a:solidFill>
                  <a:schemeClr val="bg1"/>
                </a:solidFill>
                <a:effectLst/>
                <a:latin typeface="var(--bs-font-monospace)"/>
              </a:rPr>
              <a:t>taglib</a:t>
            </a:r>
            <a:r>
              <a:rPr kumimoji="0" lang="en-US" altLang="en-US" sz="1800" b="0" i="0" u="none" strike="noStrike" cap="none" normalizeH="0" baseline="0" dirty="0">
                <a:ln>
                  <a:noFill/>
                </a:ln>
                <a:solidFill>
                  <a:schemeClr val="bg1"/>
                </a:solidFill>
                <a:effectLst/>
                <a:latin typeface="var(--bs-font-monospace)"/>
              </a:rPr>
              <a:t> </a:t>
            </a:r>
            <a:r>
              <a:rPr kumimoji="0" lang="en-US" altLang="en-US" sz="1800" b="0" i="0" u="none" strike="noStrike" cap="none" normalizeH="0" baseline="0" dirty="0" err="1">
                <a:ln>
                  <a:noFill/>
                </a:ln>
                <a:solidFill>
                  <a:schemeClr val="bg1"/>
                </a:solidFill>
                <a:effectLst/>
                <a:latin typeface="var(--bs-font-monospace)"/>
              </a:rPr>
              <a:t>uri</a:t>
            </a:r>
            <a:r>
              <a:rPr kumimoji="0" lang="en-US" altLang="en-US" sz="1800" b="0" i="0" u="none" strike="noStrike" cap="none" normalizeH="0" baseline="0" dirty="0">
                <a:ln>
                  <a:noFill/>
                </a:ln>
                <a:solidFill>
                  <a:schemeClr val="bg1"/>
                </a:solidFill>
                <a:effectLst/>
                <a:latin typeface="var(--bs-font-monospace)"/>
              </a:rPr>
              <a:t> = "http://java.sun.com/</a:t>
            </a:r>
            <a:r>
              <a:rPr kumimoji="0" lang="en-US" altLang="en-US" sz="1800" b="0" i="0" u="none" strike="noStrike" cap="none" normalizeH="0" baseline="0" dirty="0" err="1">
                <a:ln>
                  <a:noFill/>
                </a:ln>
                <a:solidFill>
                  <a:schemeClr val="bg1"/>
                </a:solidFill>
                <a:effectLst/>
                <a:latin typeface="var(--bs-font-monospace)"/>
              </a:rPr>
              <a:t>jsp</a:t>
            </a:r>
            <a:r>
              <a:rPr kumimoji="0" lang="en-US" altLang="en-US" sz="1800" b="0" i="0" u="none" strike="noStrike" cap="none" normalizeH="0" baseline="0" dirty="0">
                <a:ln>
                  <a:noFill/>
                </a:ln>
                <a:solidFill>
                  <a:schemeClr val="bg1"/>
                </a:solidFill>
                <a:effectLst/>
                <a:latin typeface="var(--bs-font-monospace)"/>
              </a:rPr>
              <a:t>/</a:t>
            </a:r>
            <a:r>
              <a:rPr kumimoji="0" lang="en-US" altLang="en-US" sz="1800" b="0" i="0" u="none" strike="noStrike" cap="none" normalizeH="0" baseline="0" dirty="0" err="1">
                <a:ln>
                  <a:noFill/>
                </a:ln>
                <a:solidFill>
                  <a:schemeClr val="bg1"/>
                </a:solidFill>
                <a:effectLst/>
                <a:latin typeface="var(--bs-font-monospace)"/>
              </a:rPr>
              <a:t>jstl</a:t>
            </a:r>
            <a:r>
              <a:rPr kumimoji="0" lang="en-US" altLang="en-US" sz="1800" b="0" i="0" u="none" strike="noStrike" cap="none" normalizeH="0" baseline="0" dirty="0">
                <a:ln>
                  <a:noFill/>
                </a:ln>
                <a:solidFill>
                  <a:schemeClr val="bg1"/>
                </a:solidFill>
                <a:effectLst/>
                <a:latin typeface="var(--bs-font-monospace)"/>
              </a:rPr>
              <a:t>/functions" prefix = “</a:t>
            </a:r>
            <a:r>
              <a:rPr kumimoji="0" lang="en-US" altLang="en-US" sz="1800" b="0" i="0" u="none" strike="noStrike" cap="none" normalizeH="0" baseline="0" dirty="0" err="1">
                <a:ln>
                  <a:noFill/>
                </a:ln>
                <a:solidFill>
                  <a:schemeClr val="bg1"/>
                </a:solidFill>
                <a:effectLst/>
                <a:latin typeface="var(--bs-font-monospace)"/>
              </a:rPr>
              <a:t>fn</a:t>
            </a:r>
            <a:r>
              <a:rPr kumimoji="0" lang="en-US" altLang="en-US" sz="1800" b="0" i="0" u="none" strike="noStrike" cap="none" normalizeH="0" baseline="0" dirty="0">
                <a:ln>
                  <a:noFill/>
                </a:ln>
                <a:solidFill>
                  <a:schemeClr val="bg1"/>
                </a:solidFill>
                <a:effectLst/>
                <a:latin typeface="var(--bs-font-monospace)"/>
              </a:rPr>
              <a:t>" %&gt;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bg1"/>
              </a:solidFill>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1"/>
                </a:solidFill>
                <a:effectLst/>
              </a:rPr>
              <a:t> </a:t>
            </a:r>
            <a:endParaRPr kumimoji="0" lang="en-US" altLang="en-US" sz="32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17841716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2E89-1BA6-499C-FEF9-3B0662DD89F5}"/>
              </a:ext>
            </a:extLst>
          </p:cNvPr>
          <p:cNvSpPr>
            <a:spLocks noGrp="1"/>
          </p:cNvSpPr>
          <p:nvPr>
            <p:ph type="title"/>
          </p:nvPr>
        </p:nvSpPr>
        <p:spPr/>
        <p:txBody>
          <a:bodyPr/>
          <a:lstStyle/>
          <a:p>
            <a:r>
              <a:rPr lang="en-US" dirty="0"/>
              <a:t>Some Function Tags:</a:t>
            </a:r>
            <a:endParaRPr lang="en-IN" dirty="0"/>
          </a:p>
        </p:txBody>
      </p:sp>
      <p:sp>
        <p:nvSpPr>
          <p:cNvPr id="3" name="Slide Number Placeholder 2">
            <a:extLst>
              <a:ext uri="{FF2B5EF4-FFF2-40B4-BE49-F238E27FC236}">
                <a16:creationId xmlns:a16="http://schemas.microsoft.com/office/drawing/2014/main" id="{E3AD96AC-A929-D5E0-7E0F-19F6F2983B87}"/>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TextBox 3">
            <a:extLst>
              <a:ext uri="{FF2B5EF4-FFF2-40B4-BE49-F238E27FC236}">
                <a16:creationId xmlns:a16="http://schemas.microsoft.com/office/drawing/2014/main" id="{2573BF06-2F38-9561-0D9E-8D596FD6BC83}"/>
              </a:ext>
            </a:extLst>
          </p:cNvPr>
          <p:cNvSpPr txBox="1"/>
          <p:nvPr/>
        </p:nvSpPr>
        <p:spPr>
          <a:xfrm>
            <a:off x="2035534" y="2297927"/>
            <a:ext cx="7028954"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chemeClr val="bg1"/>
                </a:solidFill>
                <a:latin typeface="Nunito" pitchFamily="2" charset="0"/>
              </a:rPr>
              <a:t>fn:toLowerCase</a:t>
            </a:r>
            <a:r>
              <a:rPr lang="en-US" dirty="0">
                <a:solidFill>
                  <a:schemeClr val="bg1"/>
                </a:solidFill>
                <a:latin typeface="Nunito" pitchFamily="2" charset="0"/>
              </a:rPr>
              <a:t>() – It converts all the characters to lower case.</a:t>
            </a:r>
          </a:p>
          <a:p>
            <a:pPr marL="285750" indent="-285750">
              <a:buFont typeface="Arial" panose="020B0604020202020204" pitchFamily="34" charset="0"/>
              <a:buChar char="•"/>
            </a:pPr>
            <a:endParaRPr lang="en-US" dirty="0">
              <a:solidFill>
                <a:schemeClr val="bg1"/>
              </a:solidFill>
              <a:latin typeface="Nunito" pitchFamily="2" charset="0"/>
            </a:endParaRPr>
          </a:p>
          <a:p>
            <a:pPr marL="285750" indent="-285750">
              <a:buFont typeface="Arial" panose="020B0604020202020204" pitchFamily="34" charset="0"/>
              <a:buChar char="•"/>
            </a:pPr>
            <a:r>
              <a:rPr lang="en-US" dirty="0" err="1">
                <a:solidFill>
                  <a:schemeClr val="bg1"/>
                </a:solidFill>
                <a:latin typeface="Nunito" pitchFamily="2" charset="0"/>
              </a:rPr>
              <a:t>fn:toUpperCase</a:t>
            </a:r>
            <a:r>
              <a:rPr lang="en-US" dirty="0">
                <a:solidFill>
                  <a:schemeClr val="bg1"/>
                </a:solidFill>
                <a:latin typeface="Nunito" pitchFamily="2" charset="0"/>
              </a:rPr>
              <a:t>() – It converts all the characters to Upper Case.</a:t>
            </a:r>
          </a:p>
          <a:p>
            <a:pPr marL="285750" indent="-285750">
              <a:buFont typeface="Arial" panose="020B0604020202020204" pitchFamily="34" charset="0"/>
              <a:buChar char="•"/>
            </a:pPr>
            <a:endParaRPr lang="en-US" b="0" i="0" dirty="0">
              <a:solidFill>
                <a:schemeClr val="bg1"/>
              </a:solidFill>
              <a:effectLst/>
              <a:latin typeface="Nunito" pitchFamily="2" charset="0"/>
            </a:endParaRPr>
          </a:p>
          <a:p>
            <a:pPr marL="285750" indent="-285750">
              <a:buFont typeface="Arial" panose="020B0604020202020204" pitchFamily="34" charset="0"/>
              <a:buChar char="•"/>
            </a:pPr>
            <a:r>
              <a:rPr lang="en-US" dirty="0" err="1">
                <a:solidFill>
                  <a:schemeClr val="bg1"/>
                </a:solidFill>
                <a:latin typeface="Nunito" pitchFamily="2" charset="0"/>
              </a:rPr>
              <a:t>fn:length</a:t>
            </a:r>
            <a:r>
              <a:rPr lang="en-US" dirty="0">
                <a:solidFill>
                  <a:schemeClr val="bg1"/>
                </a:solidFill>
                <a:latin typeface="Nunito" pitchFamily="2" charset="0"/>
              </a:rPr>
              <a:t>() – return the number of </a:t>
            </a:r>
            <a:r>
              <a:rPr lang="en-US" dirty="0" err="1">
                <a:solidFill>
                  <a:schemeClr val="bg1"/>
                </a:solidFill>
                <a:latin typeface="Nunito" pitchFamily="2" charset="0"/>
              </a:rPr>
              <a:t>charcter</a:t>
            </a:r>
            <a:r>
              <a:rPr lang="en-US" dirty="0">
                <a:solidFill>
                  <a:schemeClr val="bg1"/>
                </a:solidFill>
                <a:latin typeface="Nunito" pitchFamily="2" charset="0"/>
              </a:rPr>
              <a:t> in the string</a:t>
            </a:r>
            <a:endParaRPr lang="en-US" b="0" i="0" dirty="0">
              <a:solidFill>
                <a:schemeClr val="bg1"/>
              </a:solidFill>
              <a:effectLst/>
              <a:latin typeface="Nunito" pitchFamily="2" charset="0"/>
            </a:endParaRPr>
          </a:p>
        </p:txBody>
      </p:sp>
      <p:sp>
        <p:nvSpPr>
          <p:cNvPr id="6" name="Rectangle 1">
            <a:extLst>
              <a:ext uri="{FF2B5EF4-FFF2-40B4-BE49-F238E27FC236}">
                <a16:creationId xmlns:a16="http://schemas.microsoft.com/office/drawing/2014/main" id="{C9917086-72B4-1D67-A18F-1648C6F1717F}"/>
              </a:ext>
            </a:extLst>
          </p:cNvPr>
          <p:cNvSpPr>
            <a:spLocks noChangeArrowheads="1"/>
          </p:cNvSpPr>
          <p:nvPr/>
        </p:nvSpPr>
        <p:spPr bwMode="auto">
          <a:xfrm>
            <a:off x="-184731" y="106774"/>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41203C39-8DAC-A31E-30AB-3D9090BD898F}"/>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5EF595C-B2D6-2CBA-D9D0-A6F14C86547F}"/>
              </a:ext>
            </a:extLst>
          </p:cNvPr>
          <p:cNvSpPr txBox="1"/>
          <p:nvPr/>
        </p:nvSpPr>
        <p:spPr>
          <a:xfrm>
            <a:off x="1963971" y="4468633"/>
            <a:ext cx="9470005" cy="369332"/>
          </a:xfrm>
          <a:prstGeom prst="rect">
            <a:avLst/>
          </a:prstGeom>
          <a:noFill/>
        </p:spPr>
        <p:txBody>
          <a:bodyPr wrap="square" rtlCol="0">
            <a:spAutoFit/>
          </a:bodyPr>
          <a:lstStyle/>
          <a:p>
            <a:r>
              <a:rPr lang="en-US" dirty="0">
                <a:solidFill>
                  <a:srgbClr val="FF0000"/>
                </a:solidFill>
              </a:rPr>
              <a:t>There are more function tag in JSTL refer </a:t>
            </a:r>
            <a:r>
              <a:rPr lang="en-US" dirty="0" err="1">
                <a:solidFill>
                  <a:srgbClr val="FF0000"/>
                </a:solidFill>
              </a:rPr>
              <a:t>pgNo</a:t>
            </a:r>
            <a:r>
              <a:rPr lang="en-US" dirty="0">
                <a:solidFill>
                  <a:srgbClr val="FF0000"/>
                </a:solidFill>
              </a:rPr>
              <a:t>: 66 in notes for more JSTL function tags</a:t>
            </a:r>
            <a:endParaRPr lang="en-IN" dirty="0">
              <a:solidFill>
                <a:srgbClr val="FF0000"/>
              </a:solidFill>
            </a:endParaRPr>
          </a:p>
        </p:txBody>
      </p:sp>
    </p:spTree>
    <p:extLst>
      <p:ext uri="{BB962C8B-B14F-4D97-AF65-F5344CB8AC3E}">
        <p14:creationId xmlns:p14="http://schemas.microsoft.com/office/powerpoint/2010/main" val="2741779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C399-0EDB-835A-1CEF-5503FF650E48}"/>
              </a:ext>
            </a:extLst>
          </p:cNvPr>
          <p:cNvSpPr>
            <a:spLocks noGrp="1"/>
          </p:cNvSpPr>
          <p:nvPr>
            <p:ph type="ctrTitle"/>
          </p:nvPr>
        </p:nvSpPr>
        <p:spPr/>
        <p:txBody>
          <a:bodyPr/>
          <a:lstStyle/>
          <a:p>
            <a:r>
              <a:rPr lang="en-US" dirty="0"/>
              <a:t>Thank You </a:t>
            </a:r>
            <a:endParaRPr lang="en-IN" dirty="0"/>
          </a:p>
        </p:txBody>
      </p:sp>
      <p:sp>
        <p:nvSpPr>
          <p:cNvPr id="3" name="TextBox 2">
            <a:extLst>
              <a:ext uri="{FF2B5EF4-FFF2-40B4-BE49-F238E27FC236}">
                <a16:creationId xmlns:a16="http://schemas.microsoft.com/office/drawing/2014/main" id="{B6748EBA-3801-C26B-7481-9B1661C888E9}"/>
              </a:ext>
            </a:extLst>
          </p:cNvPr>
          <p:cNvSpPr txBox="1"/>
          <p:nvPr/>
        </p:nvSpPr>
        <p:spPr>
          <a:xfrm>
            <a:off x="5343276" y="4874150"/>
            <a:ext cx="3299024" cy="923330"/>
          </a:xfrm>
          <a:prstGeom prst="rect">
            <a:avLst/>
          </a:prstGeom>
          <a:solidFill>
            <a:srgbClr val="47C3D3"/>
          </a:solidFill>
        </p:spPr>
        <p:txBody>
          <a:bodyPr wrap="square" rtlCol="0">
            <a:spAutoFit/>
          </a:bodyPr>
          <a:lstStyle/>
          <a:p>
            <a:r>
              <a:rPr lang="en-US" dirty="0">
                <a:solidFill>
                  <a:srgbClr val="00385A"/>
                </a:solidFill>
              </a:rPr>
              <a:t>By: </a:t>
            </a:r>
          </a:p>
          <a:p>
            <a:r>
              <a:rPr lang="en-US" dirty="0">
                <a:solidFill>
                  <a:srgbClr val="00385A"/>
                </a:solidFill>
              </a:rPr>
              <a:t>John Kelwin JK</a:t>
            </a:r>
          </a:p>
          <a:p>
            <a:r>
              <a:rPr lang="en-US" dirty="0">
                <a:solidFill>
                  <a:srgbClr val="00385A"/>
                </a:solidFill>
              </a:rPr>
              <a:t>Akshay </a:t>
            </a:r>
            <a:r>
              <a:rPr lang="en-US" dirty="0" err="1">
                <a:solidFill>
                  <a:srgbClr val="00385A"/>
                </a:solidFill>
              </a:rPr>
              <a:t>Sree</a:t>
            </a:r>
            <a:r>
              <a:rPr lang="en-US" dirty="0">
                <a:solidFill>
                  <a:srgbClr val="00385A"/>
                </a:solidFill>
              </a:rPr>
              <a:t> Krishna M</a:t>
            </a:r>
            <a:endParaRPr lang="en-IN" dirty="0">
              <a:solidFill>
                <a:srgbClr val="00385A"/>
              </a:solidFill>
            </a:endParaRPr>
          </a:p>
        </p:txBody>
      </p:sp>
    </p:spTree>
    <p:extLst>
      <p:ext uri="{BB962C8B-B14F-4D97-AF65-F5344CB8AC3E}">
        <p14:creationId xmlns:p14="http://schemas.microsoft.com/office/powerpoint/2010/main" val="36629374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632828" y="79513"/>
            <a:ext cx="2722128" cy="809359"/>
          </a:xfrm>
        </p:spPr>
        <p:txBody>
          <a:bodyPr>
            <a:normAutofit fontScale="90000"/>
          </a:bodyPr>
          <a:lstStyle/>
          <a:p>
            <a:r>
              <a:rPr lang="en-US" u="sng" dirty="0"/>
              <a:t>Agenda</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4549806" y="1448274"/>
            <a:ext cx="6803136" cy="5605669"/>
          </a:xfrm>
        </p:spPr>
        <p:txBody>
          <a:bodyPr/>
          <a:lstStyle/>
          <a:p>
            <a:r>
              <a:rPr lang="en-US" sz="2400" dirty="0"/>
              <a:t>1)Introduction</a:t>
            </a:r>
          </a:p>
          <a:p>
            <a:r>
              <a:rPr lang="en-US" sz="2400" dirty="0"/>
              <a:t>2)Advantage</a:t>
            </a:r>
          </a:p>
          <a:p>
            <a:r>
              <a:rPr lang="en-US" sz="2400" dirty="0"/>
              <a:t>3)Classification</a:t>
            </a:r>
          </a:p>
          <a:p>
            <a:r>
              <a:rPr lang="en-US" sz="2400" dirty="0"/>
              <a:t>  3.1)Core Tags</a:t>
            </a:r>
          </a:p>
          <a:p>
            <a:r>
              <a:rPr lang="en-US" sz="2400" dirty="0"/>
              <a:t>  3.2)Formatting Tags</a:t>
            </a:r>
          </a:p>
          <a:p>
            <a:r>
              <a:rPr lang="en-US" sz="2400" dirty="0"/>
              <a:t>  3.3)SQL Tags</a:t>
            </a:r>
          </a:p>
          <a:p>
            <a:r>
              <a:rPr lang="en-US" sz="2400" dirty="0"/>
              <a:t>  3.4)XML Tags</a:t>
            </a:r>
          </a:p>
          <a:p>
            <a:r>
              <a:rPr lang="en-US" sz="2400" dirty="0"/>
              <a:t>  3.5)JSTL Function</a:t>
            </a:r>
          </a:p>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CCD6-89D6-91D5-25F8-ABB7A816BB54}"/>
              </a:ext>
            </a:extLst>
          </p:cNvPr>
          <p:cNvSpPr>
            <a:spLocks noGrp="1"/>
          </p:cNvSpPr>
          <p:nvPr>
            <p:ph type="title"/>
          </p:nvPr>
        </p:nvSpPr>
        <p:spPr/>
        <p:txBody>
          <a:bodyPr/>
          <a:lstStyle/>
          <a:p>
            <a:r>
              <a:rPr lang="en-US" dirty="0"/>
              <a:t>Introduction :</a:t>
            </a:r>
            <a:endParaRPr lang="en-IN" dirty="0"/>
          </a:p>
        </p:txBody>
      </p:sp>
      <p:sp>
        <p:nvSpPr>
          <p:cNvPr id="3" name="Slide Number Placeholder 2">
            <a:extLst>
              <a:ext uri="{FF2B5EF4-FFF2-40B4-BE49-F238E27FC236}">
                <a16:creationId xmlns:a16="http://schemas.microsoft.com/office/drawing/2014/main" id="{820D77AF-81F1-C691-EB2A-C33360138B2B}"/>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Box 3">
            <a:extLst>
              <a:ext uri="{FF2B5EF4-FFF2-40B4-BE49-F238E27FC236}">
                <a16:creationId xmlns:a16="http://schemas.microsoft.com/office/drawing/2014/main" id="{D5C130F9-E495-D347-7291-E6BF205D10EE}"/>
              </a:ext>
            </a:extLst>
          </p:cNvPr>
          <p:cNvSpPr txBox="1"/>
          <p:nvPr/>
        </p:nvSpPr>
        <p:spPr>
          <a:xfrm>
            <a:off x="513080" y="2219437"/>
            <a:ext cx="11076940" cy="147732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bg1"/>
                </a:solidFill>
                <a:effectLst/>
                <a:latin typeface="Nunito" pitchFamily="2" charset="0"/>
              </a:rPr>
              <a:t>The </a:t>
            </a:r>
            <a:r>
              <a:rPr lang="en-US" b="0" i="0" dirty="0" err="1">
                <a:solidFill>
                  <a:schemeClr val="bg1"/>
                </a:solidFill>
                <a:effectLst/>
                <a:latin typeface="Nunito" pitchFamily="2" charset="0"/>
              </a:rPr>
              <a:t>JavaServer</a:t>
            </a:r>
            <a:r>
              <a:rPr lang="en-US" b="0" i="0" dirty="0">
                <a:solidFill>
                  <a:schemeClr val="bg1"/>
                </a:solidFill>
                <a:effectLst/>
                <a:latin typeface="Nunito" pitchFamily="2" charset="0"/>
              </a:rPr>
              <a:t> Pages Standard Tag Library (JSTL) is a collection of useful JSP tags which encapsulates the core functionality common to many JSP applications.</a:t>
            </a:r>
          </a:p>
          <a:p>
            <a:endParaRPr lang="en-US" b="0" i="0" dirty="0">
              <a:solidFill>
                <a:schemeClr val="bg1"/>
              </a:solidFill>
              <a:effectLst/>
              <a:latin typeface="Nunito" pitchFamily="2" charset="0"/>
            </a:endParaRPr>
          </a:p>
          <a:p>
            <a:pPr marL="285750" indent="-285750">
              <a:buFont typeface="Arial" panose="020B0604020202020204" pitchFamily="34" charset="0"/>
              <a:buChar char="•"/>
            </a:pPr>
            <a:r>
              <a:rPr lang="en-US" b="0" i="0" dirty="0">
                <a:solidFill>
                  <a:schemeClr val="bg1"/>
                </a:solidFill>
                <a:effectLst/>
                <a:latin typeface="Nunito" pitchFamily="2" charset="0"/>
              </a:rPr>
              <a:t>JSTL has support for common, structural tasks such as iteration and conditionals, tags for manipulating XML documents, internationalization tags, and SQL tags.</a:t>
            </a:r>
            <a:endParaRPr lang="en-IN" dirty="0">
              <a:solidFill>
                <a:schemeClr val="bg1"/>
              </a:solidFill>
            </a:endParaRPr>
          </a:p>
        </p:txBody>
      </p:sp>
    </p:spTree>
    <p:extLst>
      <p:ext uri="{BB962C8B-B14F-4D97-AF65-F5344CB8AC3E}">
        <p14:creationId xmlns:p14="http://schemas.microsoft.com/office/powerpoint/2010/main" val="3180953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AB05-BE7E-9583-B30B-1F1A6446789A}"/>
              </a:ext>
            </a:extLst>
          </p:cNvPr>
          <p:cNvSpPr>
            <a:spLocks noGrp="1"/>
          </p:cNvSpPr>
          <p:nvPr>
            <p:ph type="title"/>
          </p:nvPr>
        </p:nvSpPr>
        <p:spPr/>
        <p:txBody>
          <a:bodyPr/>
          <a:lstStyle/>
          <a:p>
            <a:r>
              <a:rPr lang="en-US" dirty="0"/>
              <a:t>Advantages of using JSTL:</a:t>
            </a:r>
            <a:endParaRPr lang="en-IN" dirty="0"/>
          </a:p>
        </p:txBody>
      </p:sp>
      <p:sp>
        <p:nvSpPr>
          <p:cNvPr id="3" name="Slide Number Placeholder 2">
            <a:extLst>
              <a:ext uri="{FF2B5EF4-FFF2-40B4-BE49-F238E27FC236}">
                <a16:creationId xmlns:a16="http://schemas.microsoft.com/office/drawing/2014/main" id="{86D0EEF4-BFB9-AB5B-C433-A7809BA00739}"/>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pic>
        <p:nvPicPr>
          <p:cNvPr id="5" name="Picture 4">
            <a:extLst>
              <a:ext uri="{FF2B5EF4-FFF2-40B4-BE49-F238E27FC236}">
                <a16:creationId xmlns:a16="http://schemas.microsoft.com/office/drawing/2014/main" id="{E59FDC39-82CF-8011-8EA3-763A7E37790B}"/>
              </a:ext>
            </a:extLst>
          </p:cNvPr>
          <p:cNvPicPr>
            <a:picLocks noChangeAspect="1"/>
          </p:cNvPicPr>
          <p:nvPr/>
        </p:nvPicPr>
        <p:blipFill>
          <a:blip r:embed="rId2"/>
          <a:stretch>
            <a:fillRect/>
          </a:stretch>
        </p:blipFill>
        <p:spPr>
          <a:xfrm>
            <a:off x="319211" y="2833645"/>
            <a:ext cx="5594682" cy="2851537"/>
          </a:xfrm>
          <a:prstGeom prst="rect">
            <a:avLst/>
          </a:prstGeom>
        </p:spPr>
      </p:pic>
      <p:cxnSp>
        <p:nvCxnSpPr>
          <p:cNvPr id="7" name="Straight Connector 6">
            <a:extLst>
              <a:ext uri="{FF2B5EF4-FFF2-40B4-BE49-F238E27FC236}">
                <a16:creationId xmlns:a16="http://schemas.microsoft.com/office/drawing/2014/main" id="{2A4727DE-57AB-944D-F630-423FFFB49068}"/>
              </a:ext>
            </a:extLst>
          </p:cNvPr>
          <p:cNvCxnSpPr>
            <a:cxnSpLocks/>
          </p:cNvCxnSpPr>
          <p:nvPr/>
        </p:nvCxnSpPr>
        <p:spPr>
          <a:xfrm>
            <a:off x="6051550" y="1415332"/>
            <a:ext cx="44450" cy="47946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4A2C8EE-3E53-B967-36F3-8E4701370D13}"/>
              </a:ext>
            </a:extLst>
          </p:cNvPr>
          <p:cNvSpPr txBox="1"/>
          <p:nvPr/>
        </p:nvSpPr>
        <p:spPr>
          <a:xfrm>
            <a:off x="492676" y="1903016"/>
            <a:ext cx="4766089" cy="369332"/>
          </a:xfrm>
          <a:prstGeom prst="rect">
            <a:avLst/>
          </a:prstGeom>
          <a:noFill/>
        </p:spPr>
        <p:txBody>
          <a:bodyPr wrap="square" rtlCol="0">
            <a:spAutoFit/>
          </a:bodyPr>
          <a:lstStyle/>
          <a:p>
            <a:r>
              <a:rPr lang="en-US" dirty="0">
                <a:solidFill>
                  <a:schemeClr val="bg1"/>
                </a:solidFill>
              </a:rPr>
              <a:t>Usual JSP code to print 1 to 10</a:t>
            </a:r>
            <a:endParaRPr lang="en-IN" dirty="0">
              <a:solidFill>
                <a:schemeClr val="bg1"/>
              </a:solidFill>
            </a:endParaRPr>
          </a:p>
        </p:txBody>
      </p:sp>
      <p:sp>
        <p:nvSpPr>
          <p:cNvPr id="13" name="TextBox 12">
            <a:extLst>
              <a:ext uri="{FF2B5EF4-FFF2-40B4-BE49-F238E27FC236}">
                <a16:creationId xmlns:a16="http://schemas.microsoft.com/office/drawing/2014/main" id="{A7EF1A0F-B266-9838-1AA0-3707FAC89C13}"/>
              </a:ext>
            </a:extLst>
          </p:cNvPr>
          <p:cNvSpPr txBox="1"/>
          <p:nvPr/>
        </p:nvSpPr>
        <p:spPr>
          <a:xfrm>
            <a:off x="7165146" y="1929524"/>
            <a:ext cx="4766089" cy="369332"/>
          </a:xfrm>
          <a:prstGeom prst="rect">
            <a:avLst/>
          </a:prstGeom>
          <a:noFill/>
        </p:spPr>
        <p:txBody>
          <a:bodyPr wrap="square" rtlCol="0">
            <a:spAutoFit/>
          </a:bodyPr>
          <a:lstStyle/>
          <a:p>
            <a:r>
              <a:rPr lang="en-US" dirty="0">
                <a:solidFill>
                  <a:schemeClr val="bg1"/>
                </a:solidFill>
              </a:rPr>
              <a:t>Using JSTL :</a:t>
            </a:r>
            <a:endParaRPr lang="en-IN" dirty="0">
              <a:solidFill>
                <a:schemeClr val="bg1"/>
              </a:solidFill>
            </a:endParaRPr>
          </a:p>
        </p:txBody>
      </p:sp>
      <p:pic>
        <p:nvPicPr>
          <p:cNvPr id="15" name="Picture 14">
            <a:extLst>
              <a:ext uri="{FF2B5EF4-FFF2-40B4-BE49-F238E27FC236}">
                <a16:creationId xmlns:a16="http://schemas.microsoft.com/office/drawing/2014/main" id="{2AE3D732-FE0A-E8D3-703C-EB4024CF2DAC}"/>
              </a:ext>
            </a:extLst>
          </p:cNvPr>
          <p:cNvPicPr>
            <a:picLocks noChangeAspect="1"/>
          </p:cNvPicPr>
          <p:nvPr/>
        </p:nvPicPr>
        <p:blipFill>
          <a:blip r:embed="rId3"/>
          <a:stretch>
            <a:fillRect/>
          </a:stretch>
        </p:blipFill>
        <p:spPr>
          <a:xfrm>
            <a:off x="6447995" y="2833644"/>
            <a:ext cx="4647030" cy="2954905"/>
          </a:xfrm>
          <a:prstGeom prst="rect">
            <a:avLst/>
          </a:prstGeom>
        </p:spPr>
      </p:pic>
    </p:spTree>
    <p:extLst>
      <p:ext uri="{BB962C8B-B14F-4D97-AF65-F5344CB8AC3E}">
        <p14:creationId xmlns:p14="http://schemas.microsoft.com/office/powerpoint/2010/main" val="35502361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85712-7D54-63C7-7A9B-A28928019CE3}"/>
              </a:ext>
            </a:extLst>
          </p:cNvPr>
          <p:cNvSpPr>
            <a:spLocks noGrp="1"/>
          </p:cNvSpPr>
          <p:nvPr>
            <p:ph type="title"/>
          </p:nvPr>
        </p:nvSpPr>
        <p:spPr/>
        <p:txBody>
          <a:bodyPr/>
          <a:lstStyle/>
          <a:p>
            <a:r>
              <a:rPr lang="en-US" dirty="0"/>
              <a:t>1)Fast Development</a:t>
            </a:r>
            <a:br>
              <a:rPr lang="en-US" dirty="0"/>
            </a:br>
            <a:r>
              <a:rPr lang="en-US" dirty="0"/>
              <a:t>2)Code Reusability</a:t>
            </a:r>
            <a:br>
              <a:rPr lang="en-US" dirty="0"/>
            </a:br>
            <a:r>
              <a:rPr lang="en-US" dirty="0"/>
              <a:t>3)No need to use </a:t>
            </a:r>
            <a:r>
              <a:rPr lang="en-US" dirty="0" err="1"/>
              <a:t>scriptlet</a:t>
            </a:r>
            <a:r>
              <a:rPr lang="en-US" dirty="0"/>
              <a:t> tag(&lt;%....%&gt;)</a:t>
            </a:r>
            <a:br>
              <a:rPr lang="en-US" dirty="0"/>
            </a:br>
            <a:endParaRPr lang="en-IN" dirty="0"/>
          </a:p>
        </p:txBody>
      </p:sp>
      <p:sp>
        <p:nvSpPr>
          <p:cNvPr id="3" name="Slide Number Placeholder 2">
            <a:extLst>
              <a:ext uri="{FF2B5EF4-FFF2-40B4-BE49-F238E27FC236}">
                <a16:creationId xmlns:a16="http://schemas.microsoft.com/office/drawing/2014/main" id="{9EE1996B-6F41-6E08-4147-A52178E020B1}"/>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Tree>
    <p:extLst>
      <p:ext uri="{BB962C8B-B14F-4D97-AF65-F5344CB8AC3E}">
        <p14:creationId xmlns:p14="http://schemas.microsoft.com/office/powerpoint/2010/main" val="222128705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AB02-C35F-BC87-5277-076B5728BAA0}"/>
              </a:ext>
            </a:extLst>
          </p:cNvPr>
          <p:cNvSpPr>
            <a:spLocks noGrp="1"/>
          </p:cNvSpPr>
          <p:nvPr>
            <p:ph type="title"/>
          </p:nvPr>
        </p:nvSpPr>
        <p:spPr/>
        <p:txBody>
          <a:bodyPr/>
          <a:lstStyle/>
          <a:p>
            <a:r>
              <a:rPr lang="en-US" dirty="0"/>
              <a:t>Classification:</a:t>
            </a:r>
            <a:endParaRPr lang="en-IN" dirty="0"/>
          </a:p>
        </p:txBody>
      </p:sp>
      <p:sp>
        <p:nvSpPr>
          <p:cNvPr id="3" name="Slide Number Placeholder 2">
            <a:extLst>
              <a:ext uri="{FF2B5EF4-FFF2-40B4-BE49-F238E27FC236}">
                <a16:creationId xmlns:a16="http://schemas.microsoft.com/office/drawing/2014/main" id="{954038DE-F8BD-EEF0-DDCF-310B418DF480}"/>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Box 3">
            <a:extLst>
              <a:ext uri="{FF2B5EF4-FFF2-40B4-BE49-F238E27FC236}">
                <a16:creationId xmlns:a16="http://schemas.microsoft.com/office/drawing/2014/main" id="{85B73920-6587-59FE-5C28-E50553647A5A}"/>
              </a:ext>
            </a:extLst>
          </p:cNvPr>
          <p:cNvSpPr txBox="1"/>
          <p:nvPr/>
        </p:nvSpPr>
        <p:spPr>
          <a:xfrm>
            <a:off x="906449" y="1796995"/>
            <a:ext cx="8865704" cy="369332"/>
          </a:xfrm>
          <a:prstGeom prst="rect">
            <a:avLst/>
          </a:prstGeom>
          <a:noFill/>
        </p:spPr>
        <p:txBody>
          <a:bodyPr wrap="square" rtlCol="0">
            <a:spAutoFit/>
          </a:bodyPr>
          <a:lstStyle/>
          <a:p>
            <a:r>
              <a:rPr lang="en-US" dirty="0">
                <a:solidFill>
                  <a:schemeClr val="bg1"/>
                </a:solidFill>
              </a:rPr>
              <a:t>JSTL tags are classified according to their functions</a:t>
            </a:r>
          </a:p>
        </p:txBody>
      </p:sp>
      <p:sp>
        <p:nvSpPr>
          <p:cNvPr id="6" name="TextBox 5">
            <a:extLst>
              <a:ext uri="{FF2B5EF4-FFF2-40B4-BE49-F238E27FC236}">
                <a16:creationId xmlns:a16="http://schemas.microsoft.com/office/drawing/2014/main" id="{3E15CDEC-0AA7-2036-CA58-2CD3C8C47C1C}"/>
              </a:ext>
            </a:extLst>
          </p:cNvPr>
          <p:cNvSpPr txBox="1"/>
          <p:nvPr/>
        </p:nvSpPr>
        <p:spPr>
          <a:xfrm>
            <a:off x="1113183" y="2988292"/>
            <a:ext cx="7307249" cy="2246769"/>
          </a:xfrm>
          <a:prstGeom prst="rect">
            <a:avLst/>
          </a:prstGeom>
          <a:noFill/>
        </p:spPr>
        <p:txBody>
          <a:bodyPr wrap="square" rtlCol="0">
            <a:spAutoFit/>
          </a:bodyPr>
          <a:lstStyle/>
          <a:p>
            <a:pPr marL="342900" indent="-342900">
              <a:buAutoNum type="arabicParenR"/>
            </a:pPr>
            <a:r>
              <a:rPr lang="en-US" sz="2800" b="1" dirty="0">
                <a:solidFill>
                  <a:schemeClr val="bg1"/>
                </a:solidFill>
              </a:rPr>
              <a:t>Core Tags</a:t>
            </a:r>
          </a:p>
          <a:p>
            <a:pPr marL="342900" indent="-342900">
              <a:buAutoNum type="arabicParenR"/>
            </a:pPr>
            <a:r>
              <a:rPr lang="en-US" sz="2800" b="1" dirty="0">
                <a:solidFill>
                  <a:schemeClr val="bg1"/>
                </a:solidFill>
              </a:rPr>
              <a:t>Formatting Tags</a:t>
            </a:r>
          </a:p>
          <a:p>
            <a:pPr marL="342900" indent="-342900">
              <a:buAutoNum type="arabicParenR"/>
            </a:pPr>
            <a:r>
              <a:rPr lang="en-US" sz="2800" b="1" dirty="0">
                <a:solidFill>
                  <a:schemeClr val="bg1"/>
                </a:solidFill>
              </a:rPr>
              <a:t>SQL Tags</a:t>
            </a:r>
          </a:p>
          <a:p>
            <a:pPr marL="342900" indent="-342900">
              <a:buAutoNum type="arabicParenR"/>
            </a:pPr>
            <a:r>
              <a:rPr lang="en-US" sz="2800" b="1" dirty="0">
                <a:solidFill>
                  <a:schemeClr val="bg1"/>
                </a:solidFill>
              </a:rPr>
              <a:t>XML Tags</a:t>
            </a:r>
          </a:p>
          <a:p>
            <a:pPr marL="342900" indent="-342900">
              <a:buAutoNum type="arabicParenR"/>
            </a:pPr>
            <a:r>
              <a:rPr lang="en-US" sz="2800" b="1" dirty="0">
                <a:solidFill>
                  <a:schemeClr val="bg1"/>
                </a:solidFill>
              </a:rPr>
              <a:t>JSTL Functions</a:t>
            </a:r>
            <a:endParaRPr lang="en-IN" sz="2800" b="1" dirty="0">
              <a:solidFill>
                <a:schemeClr val="bg1"/>
              </a:solidFill>
            </a:endParaRPr>
          </a:p>
        </p:txBody>
      </p:sp>
    </p:spTree>
    <p:extLst>
      <p:ext uri="{BB962C8B-B14F-4D97-AF65-F5344CB8AC3E}">
        <p14:creationId xmlns:p14="http://schemas.microsoft.com/office/powerpoint/2010/main" val="14137790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FA4-D5AB-A284-2B52-B158B1B5D20D}"/>
              </a:ext>
            </a:extLst>
          </p:cNvPr>
          <p:cNvSpPr>
            <a:spLocks noGrp="1"/>
          </p:cNvSpPr>
          <p:nvPr>
            <p:ph type="title"/>
          </p:nvPr>
        </p:nvSpPr>
        <p:spPr>
          <a:xfrm>
            <a:off x="444500" y="542925"/>
            <a:ext cx="11214100" cy="535531"/>
          </a:xfrm>
        </p:spPr>
        <p:txBody>
          <a:bodyPr/>
          <a:lstStyle/>
          <a:p>
            <a:r>
              <a:rPr lang="en-US" dirty="0"/>
              <a:t>Core Tags:</a:t>
            </a:r>
            <a:endParaRPr lang="en-IN" dirty="0"/>
          </a:p>
        </p:txBody>
      </p:sp>
      <p:sp>
        <p:nvSpPr>
          <p:cNvPr id="3" name="Slide Number Placeholder 2">
            <a:extLst>
              <a:ext uri="{FF2B5EF4-FFF2-40B4-BE49-F238E27FC236}">
                <a16:creationId xmlns:a16="http://schemas.microsoft.com/office/drawing/2014/main" id="{80E3B50A-810D-2729-4E16-9793753D79EA}"/>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Box 3">
            <a:extLst>
              <a:ext uri="{FF2B5EF4-FFF2-40B4-BE49-F238E27FC236}">
                <a16:creationId xmlns:a16="http://schemas.microsoft.com/office/drawing/2014/main" id="{182CB807-02AE-911E-0996-DB72BC8A0451}"/>
              </a:ext>
            </a:extLst>
          </p:cNvPr>
          <p:cNvSpPr txBox="1"/>
          <p:nvPr/>
        </p:nvSpPr>
        <p:spPr>
          <a:xfrm>
            <a:off x="890546" y="1804946"/>
            <a:ext cx="7339054" cy="923330"/>
          </a:xfrm>
          <a:prstGeom prst="rect">
            <a:avLst/>
          </a:prstGeom>
          <a:noFill/>
        </p:spPr>
        <p:txBody>
          <a:bodyPr wrap="square" rtlCol="0">
            <a:spAutoFit/>
          </a:bodyPr>
          <a:lstStyle/>
          <a:p>
            <a:r>
              <a:rPr lang="en-US" b="0" i="0" dirty="0">
                <a:solidFill>
                  <a:schemeClr val="bg1"/>
                </a:solidFill>
                <a:effectLst/>
                <a:latin typeface="Nunito" pitchFamily="2" charset="0"/>
              </a:rPr>
              <a:t>The core group of tags are the most commonly used JSTL tags .The JSTL core tags provid</a:t>
            </a:r>
            <a:r>
              <a:rPr lang="en-US" dirty="0">
                <a:solidFill>
                  <a:schemeClr val="bg1"/>
                </a:solidFill>
                <a:latin typeface="Nunito" pitchFamily="2" charset="0"/>
              </a:rPr>
              <a:t>e variable support, URL management,,flow control etc.</a:t>
            </a:r>
            <a:endParaRPr lang="en-IN" dirty="0">
              <a:solidFill>
                <a:schemeClr val="bg1"/>
              </a:solidFill>
            </a:endParaRPr>
          </a:p>
        </p:txBody>
      </p:sp>
      <p:pic>
        <p:nvPicPr>
          <p:cNvPr id="5" name="Picture 4">
            <a:extLst>
              <a:ext uri="{FF2B5EF4-FFF2-40B4-BE49-F238E27FC236}">
                <a16:creationId xmlns:a16="http://schemas.microsoft.com/office/drawing/2014/main" id="{CB3B6C25-EB0B-877C-BB7B-0BC3059ED4B6}"/>
              </a:ext>
            </a:extLst>
          </p:cNvPr>
          <p:cNvPicPr>
            <a:picLocks noChangeAspect="1"/>
          </p:cNvPicPr>
          <p:nvPr/>
        </p:nvPicPr>
        <p:blipFill>
          <a:blip r:embed="rId2"/>
          <a:stretch>
            <a:fillRect/>
          </a:stretch>
        </p:blipFill>
        <p:spPr>
          <a:xfrm>
            <a:off x="1404520" y="2728276"/>
            <a:ext cx="4647030" cy="2954905"/>
          </a:xfrm>
          <a:prstGeom prst="rect">
            <a:avLst/>
          </a:prstGeom>
        </p:spPr>
      </p:pic>
      <p:sp>
        <p:nvSpPr>
          <p:cNvPr id="6" name="Arrow: Right 5">
            <a:extLst>
              <a:ext uri="{FF2B5EF4-FFF2-40B4-BE49-F238E27FC236}">
                <a16:creationId xmlns:a16="http://schemas.microsoft.com/office/drawing/2014/main" id="{2A117442-1D23-456D-84A6-B096F3FB9EE4}"/>
              </a:ext>
            </a:extLst>
          </p:cNvPr>
          <p:cNvSpPr/>
          <p:nvPr/>
        </p:nvSpPr>
        <p:spPr>
          <a:xfrm rot="10800000">
            <a:off x="5987940" y="2380302"/>
            <a:ext cx="1677725" cy="87764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3224E93-B490-686D-308A-5DCBC03F4D9B}"/>
              </a:ext>
            </a:extLst>
          </p:cNvPr>
          <p:cNvSpPr txBox="1"/>
          <p:nvPr/>
        </p:nvSpPr>
        <p:spPr>
          <a:xfrm>
            <a:off x="6140452" y="3421839"/>
            <a:ext cx="6106601" cy="1107996"/>
          </a:xfrm>
          <a:prstGeom prst="rect">
            <a:avLst/>
          </a:prstGeom>
          <a:noFill/>
          <a:ln>
            <a:solidFill>
              <a:srgbClr val="C00000"/>
            </a:solidFill>
          </a:ln>
        </p:spPr>
        <p:txBody>
          <a:bodyPr wrap="square" rtlCol="0">
            <a:spAutoFit/>
          </a:bodyPr>
          <a:lstStyle/>
          <a:p>
            <a:r>
              <a:rPr lang="en-US" sz="1600" dirty="0">
                <a:solidFill>
                  <a:schemeClr val="bg1"/>
                </a:solidFill>
              </a:rPr>
              <a:t>Syntax to include core tags:</a:t>
            </a:r>
          </a:p>
          <a:p>
            <a:endParaRPr lang="en-US" sz="1600" dirty="0">
              <a:solidFill>
                <a:schemeClr val="bg1"/>
              </a:solidFill>
            </a:endParaRPr>
          </a:p>
          <a:p>
            <a:r>
              <a:rPr lang="en-US" altLang="en-US" sz="1600" dirty="0">
                <a:solidFill>
                  <a:schemeClr val="bg1"/>
                </a:solidFill>
                <a:latin typeface="var(--bs-font-monospace)"/>
              </a:rPr>
              <a:t>&lt;%@ </a:t>
            </a:r>
            <a:r>
              <a:rPr lang="en-US" altLang="en-US" sz="1600" dirty="0" err="1">
                <a:solidFill>
                  <a:schemeClr val="bg1"/>
                </a:solidFill>
                <a:latin typeface="var(--bs-font-monospace)"/>
              </a:rPr>
              <a:t>taglib</a:t>
            </a:r>
            <a:r>
              <a:rPr lang="en-US" altLang="en-US" sz="1600" dirty="0">
                <a:solidFill>
                  <a:schemeClr val="bg1"/>
                </a:solidFill>
                <a:latin typeface="var(--bs-font-monospace)"/>
              </a:rPr>
              <a:t> prefix = "c" </a:t>
            </a:r>
            <a:r>
              <a:rPr lang="en-US" altLang="en-US" sz="1600" dirty="0" err="1">
                <a:solidFill>
                  <a:schemeClr val="bg1"/>
                </a:solidFill>
                <a:latin typeface="var(--bs-font-monospace)"/>
              </a:rPr>
              <a:t>uri</a:t>
            </a:r>
            <a:r>
              <a:rPr lang="en-US" altLang="en-US" sz="1600" dirty="0">
                <a:solidFill>
                  <a:schemeClr val="bg1"/>
                </a:solidFill>
                <a:latin typeface="var(--bs-font-monospace)"/>
              </a:rPr>
              <a:t> = "http://java.sun.com/</a:t>
            </a:r>
            <a:r>
              <a:rPr lang="en-US" altLang="en-US" sz="1600" dirty="0" err="1">
                <a:solidFill>
                  <a:schemeClr val="bg1"/>
                </a:solidFill>
                <a:latin typeface="var(--bs-font-monospace)"/>
              </a:rPr>
              <a:t>jsp</a:t>
            </a:r>
            <a:r>
              <a:rPr lang="en-US" altLang="en-US" sz="1600" dirty="0">
                <a:solidFill>
                  <a:schemeClr val="bg1"/>
                </a:solidFill>
                <a:latin typeface="var(--bs-font-monospace)"/>
              </a:rPr>
              <a:t>/</a:t>
            </a:r>
            <a:r>
              <a:rPr lang="en-US" altLang="en-US" sz="1600" dirty="0" err="1">
                <a:solidFill>
                  <a:schemeClr val="bg1"/>
                </a:solidFill>
                <a:latin typeface="var(--bs-font-monospace)"/>
              </a:rPr>
              <a:t>jstl</a:t>
            </a:r>
            <a:r>
              <a:rPr lang="en-US" altLang="en-US" sz="1600" dirty="0">
                <a:solidFill>
                  <a:schemeClr val="bg1"/>
                </a:solidFill>
                <a:latin typeface="var(--bs-font-monospace)"/>
              </a:rPr>
              <a:t>/core" %&gt;</a:t>
            </a:r>
            <a:r>
              <a:rPr lang="en-US" altLang="en-US" sz="1600" dirty="0">
                <a:solidFill>
                  <a:schemeClr val="bg1"/>
                </a:solidFill>
              </a:rPr>
              <a:t> </a:t>
            </a:r>
            <a:endParaRPr lang="en-US" altLang="en-US" sz="1600" dirty="0">
              <a:solidFill>
                <a:schemeClr val="bg1"/>
              </a:solidFill>
              <a:latin typeface="Arial" panose="020B0604020202020204" pitchFamily="34" charset="0"/>
            </a:endParaRPr>
          </a:p>
          <a:p>
            <a:endParaRPr lang="en-IN" dirty="0"/>
          </a:p>
        </p:txBody>
      </p:sp>
      <p:sp>
        <p:nvSpPr>
          <p:cNvPr id="12" name="Rectangle 5">
            <a:extLst>
              <a:ext uri="{FF2B5EF4-FFF2-40B4-BE49-F238E27FC236}">
                <a16:creationId xmlns:a16="http://schemas.microsoft.com/office/drawing/2014/main" id="{020313DC-145F-1EFC-B917-14BA8D275213}"/>
              </a:ext>
            </a:extLst>
          </p:cNvPr>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0338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EB74-34BF-B686-31D7-C8A24C38A6F5}"/>
              </a:ext>
            </a:extLst>
          </p:cNvPr>
          <p:cNvSpPr>
            <a:spLocks noGrp="1"/>
          </p:cNvSpPr>
          <p:nvPr>
            <p:ph type="title"/>
          </p:nvPr>
        </p:nvSpPr>
        <p:spPr/>
        <p:txBody>
          <a:bodyPr/>
          <a:lstStyle/>
          <a:p>
            <a:r>
              <a:rPr lang="en-US" dirty="0"/>
              <a:t>Some Core Tags :</a:t>
            </a:r>
            <a:endParaRPr lang="en-IN" dirty="0"/>
          </a:p>
        </p:txBody>
      </p:sp>
      <p:sp>
        <p:nvSpPr>
          <p:cNvPr id="3" name="Slide Number Placeholder 2">
            <a:extLst>
              <a:ext uri="{FF2B5EF4-FFF2-40B4-BE49-F238E27FC236}">
                <a16:creationId xmlns:a16="http://schemas.microsoft.com/office/drawing/2014/main" id="{42F0FE00-9C2A-672F-77B7-40FD5E69C57F}"/>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Box 3">
            <a:extLst>
              <a:ext uri="{FF2B5EF4-FFF2-40B4-BE49-F238E27FC236}">
                <a16:creationId xmlns:a16="http://schemas.microsoft.com/office/drawing/2014/main" id="{5A5FE674-E404-FD76-69A4-AACC9A718CFE}"/>
              </a:ext>
            </a:extLst>
          </p:cNvPr>
          <p:cNvSpPr txBox="1"/>
          <p:nvPr/>
        </p:nvSpPr>
        <p:spPr>
          <a:xfrm>
            <a:off x="1411782" y="1962328"/>
            <a:ext cx="8853352" cy="461665"/>
          </a:xfrm>
          <a:prstGeom prst="rect">
            <a:avLst/>
          </a:prstGeom>
          <a:noFill/>
        </p:spPr>
        <p:txBody>
          <a:bodyPr wrap="square" rtlCol="0">
            <a:spAutoFit/>
          </a:bodyPr>
          <a:lstStyle/>
          <a:p>
            <a:r>
              <a:rPr lang="en-US" sz="2400" dirty="0">
                <a:solidFill>
                  <a:schemeClr val="bg1"/>
                </a:solidFill>
              </a:rPr>
              <a:t>&lt;</a:t>
            </a:r>
            <a:r>
              <a:rPr lang="en-US" sz="2400" dirty="0" err="1">
                <a:solidFill>
                  <a:schemeClr val="bg1"/>
                </a:solidFill>
              </a:rPr>
              <a:t>c:out</a:t>
            </a:r>
            <a:r>
              <a:rPr lang="en-US" sz="2400" dirty="0">
                <a:solidFill>
                  <a:schemeClr val="bg1"/>
                </a:solidFill>
              </a:rPr>
              <a:t>&gt; – It display the result of an expression similar to the way </a:t>
            </a:r>
            <a:endParaRPr lang="en-IN" sz="2400" dirty="0">
              <a:solidFill>
                <a:schemeClr val="bg1"/>
              </a:solidFill>
            </a:endParaRPr>
          </a:p>
        </p:txBody>
      </p:sp>
      <p:sp>
        <p:nvSpPr>
          <p:cNvPr id="9" name="TextBox 8">
            <a:extLst>
              <a:ext uri="{FF2B5EF4-FFF2-40B4-BE49-F238E27FC236}">
                <a16:creationId xmlns:a16="http://schemas.microsoft.com/office/drawing/2014/main" id="{8546BF8F-F01E-71DB-690E-0D4832F55ED1}"/>
              </a:ext>
            </a:extLst>
          </p:cNvPr>
          <p:cNvSpPr txBox="1"/>
          <p:nvPr/>
        </p:nvSpPr>
        <p:spPr>
          <a:xfrm>
            <a:off x="1483344" y="2759102"/>
            <a:ext cx="8439884" cy="1477328"/>
          </a:xfrm>
          <a:prstGeom prst="rect">
            <a:avLst/>
          </a:prstGeom>
          <a:solidFill>
            <a:schemeClr val="bg2">
              <a:lumMod val="75000"/>
            </a:schemeClr>
          </a:solidFill>
        </p:spPr>
        <p:txBody>
          <a:bodyPr wrap="square" rtlCol="0">
            <a:spAutoFit/>
          </a:bodyPr>
          <a:lstStyle/>
          <a:p>
            <a:r>
              <a:rPr lang="en-US" dirty="0">
                <a:solidFill>
                  <a:schemeClr val="bg1"/>
                </a:solidFill>
              </a:rPr>
              <a:t>&lt;%@ </a:t>
            </a:r>
            <a:r>
              <a:rPr lang="en-US" dirty="0" err="1">
                <a:solidFill>
                  <a:schemeClr val="bg1"/>
                </a:solidFill>
              </a:rPr>
              <a:t>taglib</a:t>
            </a:r>
            <a:r>
              <a:rPr lang="en-US" dirty="0">
                <a:solidFill>
                  <a:schemeClr val="bg1"/>
                </a:solidFill>
              </a:rPr>
              <a:t> </a:t>
            </a:r>
            <a:r>
              <a:rPr lang="en-US" dirty="0" err="1">
                <a:solidFill>
                  <a:schemeClr val="bg1"/>
                </a:solidFill>
              </a:rPr>
              <a:t>uri</a:t>
            </a:r>
            <a:r>
              <a:rPr lang="en-US" dirty="0">
                <a:solidFill>
                  <a:schemeClr val="bg1"/>
                </a:solidFill>
              </a:rPr>
              <a:t>=http://java.sun.com/</a:t>
            </a:r>
            <a:r>
              <a:rPr lang="en-US" dirty="0" err="1">
                <a:solidFill>
                  <a:schemeClr val="bg1"/>
                </a:solidFill>
              </a:rPr>
              <a:t>jsp</a:t>
            </a:r>
            <a:r>
              <a:rPr lang="en-US" dirty="0">
                <a:solidFill>
                  <a:schemeClr val="bg1"/>
                </a:solidFill>
              </a:rPr>
              <a:t>/</a:t>
            </a:r>
            <a:r>
              <a:rPr lang="en-US" dirty="0" err="1">
                <a:solidFill>
                  <a:schemeClr val="bg1"/>
                </a:solidFill>
              </a:rPr>
              <a:t>jstl</a:t>
            </a:r>
            <a:r>
              <a:rPr lang="en-US" dirty="0">
                <a:solidFill>
                  <a:schemeClr val="bg1"/>
                </a:solidFill>
              </a:rPr>
              <a:t>/core” prefix=“c” %&gt;</a:t>
            </a:r>
          </a:p>
          <a:p>
            <a:r>
              <a:rPr lang="en-US" dirty="0">
                <a:solidFill>
                  <a:schemeClr val="bg1"/>
                </a:solidFill>
              </a:rPr>
              <a:t>&lt;html&gt;</a:t>
            </a:r>
          </a:p>
          <a:p>
            <a:r>
              <a:rPr lang="en-US" dirty="0">
                <a:solidFill>
                  <a:schemeClr val="bg1"/>
                </a:solidFill>
              </a:rPr>
              <a:t>&lt;body&gt;</a:t>
            </a:r>
          </a:p>
          <a:p>
            <a:r>
              <a:rPr lang="en-US" dirty="0">
                <a:solidFill>
                  <a:schemeClr val="bg1"/>
                </a:solidFill>
              </a:rPr>
              <a:t>   &lt;</a:t>
            </a:r>
            <a:r>
              <a:rPr lang="en-US" dirty="0" err="1">
                <a:solidFill>
                  <a:schemeClr val="bg1"/>
                </a:solidFill>
              </a:rPr>
              <a:t>c:out</a:t>
            </a:r>
            <a:r>
              <a:rPr lang="en-US" dirty="0">
                <a:solidFill>
                  <a:schemeClr val="bg1"/>
                </a:solidFill>
              </a:rPr>
              <a:t> value =“${Hello World…….!}”/&gt;</a:t>
            </a:r>
          </a:p>
          <a:p>
            <a:r>
              <a:rPr lang="en-US" dirty="0">
                <a:solidFill>
                  <a:schemeClr val="bg1"/>
                </a:solidFill>
              </a:rPr>
              <a:t>&lt;/body&gt;</a:t>
            </a:r>
          </a:p>
        </p:txBody>
      </p:sp>
      <p:sp>
        <p:nvSpPr>
          <p:cNvPr id="10" name="TextBox 9">
            <a:extLst>
              <a:ext uri="{FF2B5EF4-FFF2-40B4-BE49-F238E27FC236}">
                <a16:creationId xmlns:a16="http://schemas.microsoft.com/office/drawing/2014/main" id="{0AD037E9-6D66-44F4-964F-5F7A6D636499}"/>
              </a:ext>
            </a:extLst>
          </p:cNvPr>
          <p:cNvSpPr txBox="1"/>
          <p:nvPr/>
        </p:nvSpPr>
        <p:spPr>
          <a:xfrm>
            <a:off x="1566407" y="4707172"/>
            <a:ext cx="5947576" cy="646331"/>
          </a:xfrm>
          <a:prstGeom prst="rect">
            <a:avLst/>
          </a:prstGeom>
          <a:solidFill>
            <a:schemeClr val="bg1"/>
          </a:solidFill>
        </p:spPr>
        <p:txBody>
          <a:bodyPr wrap="square" rtlCol="0">
            <a:spAutoFit/>
          </a:bodyPr>
          <a:lstStyle/>
          <a:p>
            <a:r>
              <a:rPr lang="en-US" dirty="0"/>
              <a:t>OUTPUT:</a:t>
            </a:r>
          </a:p>
          <a:p>
            <a:r>
              <a:rPr lang="en-US" dirty="0"/>
              <a:t> Hello World…....!</a:t>
            </a:r>
            <a:endParaRPr lang="en-IN" dirty="0"/>
          </a:p>
        </p:txBody>
      </p:sp>
    </p:spTree>
    <p:extLst>
      <p:ext uri="{BB962C8B-B14F-4D97-AF65-F5344CB8AC3E}">
        <p14:creationId xmlns:p14="http://schemas.microsoft.com/office/powerpoint/2010/main" val="31886062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EB74-34BF-B686-31D7-C8A24C38A6F5}"/>
              </a:ext>
            </a:extLst>
          </p:cNvPr>
          <p:cNvSpPr>
            <a:spLocks noGrp="1"/>
          </p:cNvSpPr>
          <p:nvPr>
            <p:ph type="title"/>
          </p:nvPr>
        </p:nvSpPr>
        <p:spPr/>
        <p:txBody>
          <a:bodyPr/>
          <a:lstStyle/>
          <a:p>
            <a:r>
              <a:rPr lang="en-US" dirty="0"/>
              <a:t>More Core Tags :</a:t>
            </a:r>
            <a:endParaRPr lang="en-IN" dirty="0"/>
          </a:p>
        </p:txBody>
      </p:sp>
      <p:sp>
        <p:nvSpPr>
          <p:cNvPr id="3" name="Slide Number Placeholder 2">
            <a:extLst>
              <a:ext uri="{FF2B5EF4-FFF2-40B4-BE49-F238E27FC236}">
                <a16:creationId xmlns:a16="http://schemas.microsoft.com/office/drawing/2014/main" id="{42F0FE00-9C2A-672F-77B7-40FD5E69C57F}"/>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Box 3">
            <a:extLst>
              <a:ext uri="{FF2B5EF4-FFF2-40B4-BE49-F238E27FC236}">
                <a16:creationId xmlns:a16="http://schemas.microsoft.com/office/drawing/2014/main" id="{5A5FE674-E404-FD76-69A4-AACC9A718CFE}"/>
              </a:ext>
            </a:extLst>
          </p:cNvPr>
          <p:cNvSpPr txBox="1"/>
          <p:nvPr/>
        </p:nvSpPr>
        <p:spPr>
          <a:xfrm>
            <a:off x="1387928" y="1954377"/>
            <a:ext cx="10109658" cy="2554545"/>
          </a:xfrm>
          <a:prstGeom prst="rect">
            <a:avLst/>
          </a:prstGeom>
          <a:noFill/>
        </p:spPr>
        <p:txBody>
          <a:bodyPr wrap="square" rtlCol="0">
            <a:spAutoFit/>
          </a:bodyPr>
          <a:lstStyle/>
          <a:p>
            <a:r>
              <a:rPr lang="en-US" sz="3200" dirty="0">
                <a:solidFill>
                  <a:schemeClr val="bg1"/>
                </a:solidFill>
              </a:rPr>
              <a:t>&lt;</a:t>
            </a:r>
            <a:r>
              <a:rPr lang="en-US" sz="3200" dirty="0" err="1">
                <a:solidFill>
                  <a:schemeClr val="bg1"/>
                </a:solidFill>
              </a:rPr>
              <a:t>c:if</a:t>
            </a:r>
            <a:r>
              <a:rPr lang="en-US" sz="3200" dirty="0">
                <a:solidFill>
                  <a:schemeClr val="bg1"/>
                </a:solidFill>
              </a:rPr>
              <a:t>&gt; – conditional tag used to text condition.</a:t>
            </a:r>
          </a:p>
          <a:p>
            <a:r>
              <a:rPr lang="en-US" sz="3200" dirty="0">
                <a:solidFill>
                  <a:schemeClr val="bg1"/>
                </a:solidFill>
              </a:rPr>
              <a:t>&lt;</a:t>
            </a:r>
            <a:r>
              <a:rPr lang="en-US" sz="3200" dirty="0" err="1">
                <a:solidFill>
                  <a:schemeClr val="bg1"/>
                </a:solidFill>
              </a:rPr>
              <a:t>c:forEach</a:t>
            </a:r>
            <a:r>
              <a:rPr lang="en-US" sz="3200" dirty="0">
                <a:solidFill>
                  <a:schemeClr val="bg1"/>
                </a:solidFill>
              </a:rPr>
              <a:t>&gt;- for each statement.</a:t>
            </a:r>
          </a:p>
          <a:p>
            <a:endParaRPr lang="en-US" sz="3200" dirty="0">
              <a:solidFill>
                <a:schemeClr val="bg1"/>
              </a:solidFill>
            </a:endParaRPr>
          </a:p>
          <a:p>
            <a:endParaRPr lang="en-US" sz="3200" dirty="0">
              <a:solidFill>
                <a:schemeClr val="bg1"/>
              </a:solidFill>
            </a:endParaRPr>
          </a:p>
          <a:p>
            <a:r>
              <a:rPr lang="en-US" sz="3200" dirty="0">
                <a:solidFill>
                  <a:schemeClr val="bg1"/>
                </a:solidFill>
              </a:rPr>
              <a:t>             Refer page 65 in notes for more core Tags </a:t>
            </a:r>
            <a:endParaRPr lang="en-IN" sz="3200" dirty="0">
              <a:solidFill>
                <a:schemeClr val="bg1"/>
              </a:solidFill>
            </a:endParaRPr>
          </a:p>
        </p:txBody>
      </p:sp>
    </p:spTree>
    <p:extLst>
      <p:ext uri="{BB962C8B-B14F-4D97-AF65-F5344CB8AC3E}">
        <p14:creationId xmlns:p14="http://schemas.microsoft.com/office/powerpoint/2010/main" val="27571177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129</TotalTime>
  <Words>979</Words>
  <Application>Microsoft Office PowerPoint</Application>
  <PresentationFormat>Widescreen</PresentationFormat>
  <Paragraphs>126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Nunito</vt:lpstr>
      <vt:lpstr>Trade Gothic LT Pro</vt:lpstr>
      <vt:lpstr>Trebuchet MS</vt:lpstr>
      <vt:lpstr>var(--bs-font-monospace)</vt:lpstr>
      <vt:lpstr>Office Theme</vt:lpstr>
      <vt:lpstr>JSTL</vt:lpstr>
      <vt:lpstr>Agenda</vt:lpstr>
      <vt:lpstr>Introduction :</vt:lpstr>
      <vt:lpstr>Advantages of using JSTL:</vt:lpstr>
      <vt:lpstr>1)Fast Development 2)Code Reusability 3)No need to use scriptlet tag(&lt;%....%&gt;) </vt:lpstr>
      <vt:lpstr>Classification:</vt:lpstr>
      <vt:lpstr>Core Tags:</vt:lpstr>
      <vt:lpstr>Some Core Tags :</vt:lpstr>
      <vt:lpstr>More Core Tags :</vt:lpstr>
      <vt:lpstr>SQL Tags:</vt:lpstr>
      <vt:lpstr>Some SQL Tags:</vt:lpstr>
      <vt:lpstr>Formating Tags:</vt:lpstr>
      <vt:lpstr>Some Formating Tags:</vt:lpstr>
      <vt:lpstr>XML Tags:</vt:lpstr>
      <vt:lpstr>Some XML Tags:</vt:lpstr>
      <vt:lpstr>Function Tags:</vt:lpstr>
      <vt:lpstr>Some Function Tags: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JSTL</dc:title>
  <dc:creator>john kelwin</dc:creator>
  <cp:lastModifiedBy>john kelwin</cp:lastModifiedBy>
  <cp:revision>6</cp:revision>
  <dcterms:created xsi:type="dcterms:W3CDTF">2023-03-22T12:47:01Z</dcterms:created>
  <dcterms:modified xsi:type="dcterms:W3CDTF">2023-03-22T16:00:54Z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