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77" r:id="rId3"/>
    <p:sldId id="303" r:id="rId4"/>
    <p:sldId id="278" r:id="rId5"/>
    <p:sldId id="257" r:id="rId6"/>
    <p:sldId id="258" r:id="rId7"/>
    <p:sldId id="317" r:id="rId8"/>
    <p:sldId id="259" r:id="rId9"/>
    <p:sldId id="260" r:id="rId10"/>
    <p:sldId id="261" r:id="rId11"/>
    <p:sldId id="316" r:id="rId12"/>
    <p:sldId id="263" r:id="rId13"/>
    <p:sldId id="264" r:id="rId14"/>
    <p:sldId id="266" r:id="rId15"/>
    <p:sldId id="262" r:id="rId16"/>
    <p:sldId id="267" r:id="rId17"/>
    <p:sldId id="269" r:id="rId18"/>
    <p:sldId id="312" r:id="rId19"/>
    <p:sldId id="313" r:id="rId20"/>
    <p:sldId id="314" r:id="rId21"/>
    <p:sldId id="311" r:id="rId22"/>
    <p:sldId id="322" r:id="rId23"/>
    <p:sldId id="285" r:id="rId24"/>
    <p:sldId id="318" r:id="rId25"/>
    <p:sldId id="319" r:id="rId26"/>
    <p:sldId id="320" r:id="rId27"/>
    <p:sldId id="323" r:id="rId28"/>
    <p:sldId id="279" r:id="rId29"/>
    <p:sldId id="315" r:id="rId30"/>
  </p:sldIdLst>
  <p:sldSz cx="9144000" cy="6858000" type="screen4x3"/>
  <p:notesSz cx="6858000" cy="9144000"/>
  <p:defaultTextStyle>
    <a:defPPr>
      <a:defRPr lang="zh-CN"/>
    </a:defPPr>
    <a:lvl1pPr algn="l" rtl="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SimSun" panose="02010600030101010101" pitchFamily="2" charset="-122"/>
        <a:cs typeface="Arial" panose="020B0604020202020204" pitchFamily="34" charset="0"/>
      </a:defRPr>
    </a:lvl1pPr>
    <a:lvl2pPr marL="457200" algn="l" rtl="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914400" algn="l" rtl="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SimSun" panose="02010600030101010101" pitchFamily="2" charset="-122"/>
        <a:cs typeface="Arial" panose="020B0604020202020204" pitchFamily="34" charset="0"/>
      </a:defRPr>
    </a:lvl3pPr>
    <a:lvl4pPr marL="1371600" algn="l" rtl="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SimSun" panose="02010600030101010101" pitchFamily="2" charset="-122"/>
        <a:cs typeface="Arial" panose="020B0604020202020204" pitchFamily="34" charset="0"/>
      </a:defRPr>
    </a:lvl4pPr>
    <a:lvl5pPr marL="1828800" algn="l" rtl="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SimSun" panose="02010600030101010101" pitchFamily="2" charset="-122"/>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Arial" panose="020B0604020202020204" pitchFamily="34" charset="0"/>
      </a:defRPr>
    </a:lvl9pPr>
  </p:defaultTextStyle>
  <p:extLst>
    <p:ext uri="{EFAFB233-063F-42B5-8137-9DF3F51BA10A}">
      <p15:sldGuideLst xmlns:p15="http://schemas.microsoft.com/office/powerpoint/2012/main">
        <p15:guide id="1" orient="horz" pos="2159">
          <p15:clr>
            <a:srgbClr val="A4A3A4"/>
          </p15:clr>
        </p15:guide>
        <p15:guide id="2" pos="289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0C2FE0"/>
    <a:srgbClr val="7AEEF2"/>
    <a:srgbClr val="7BBEF1"/>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34" autoAdjust="0"/>
    <p:restoredTop sz="94660"/>
  </p:normalViewPr>
  <p:slideViewPr>
    <p:cSldViewPr>
      <p:cViewPr varScale="1">
        <p:scale>
          <a:sx n="92" d="100"/>
          <a:sy n="92" d="100"/>
        </p:scale>
        <p:origin x="1392" y="82"/>
      </p:cViewPr>
      <p:guideLst>
        <p:guide orient="horz" pos="2159"/>
        <p:guide pos="2899"/>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6246A-9318-CAD2-3549-4D74A4CCDEF3}"/>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870DB-E2CF-77F0-6C8E-03C6835683F8}"/>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5E82C2-7D13-9038-EDD9-E0FBD2EB23E4}"/>
              </a:ext>
            </a:extLst>
          </p:cNvPr>
          <p:cNvSpPr>
            <a:spLocks noGrp="1"/>
          </p:cNvSpPr>
          <p:nvPr>
            <p:ph type="dt" sz="half" idx="10"/>
          </p:nvPr>
        </p:nvSpPr>
        <p:spPr/>
        <p:txBody>
          <a:bodyPr/>
          <a:lstStyle>
            <a:lvl1pPr>
              <a:defRPr/>
            </a:lvl1pPr>
          </a:lstStyle>
          <a:p>
            <a:endParaRPr lang="en-US" altLang="zh-CN"/>
          </a:p>
        </p:txBody>
      </p:sp>
      <p:sp>
        <p:nvSpPr>
          <p:cNvPr id="5" name="Footer Placeholder 4">
            <a:extLst>
              <a:ext uri="{FF2B5EF4-FFF2-40B4-BE49-F238E27FC236}">
                <a16:creationId xmlns:a16="http://schemas.microsoft.com/office/drawing/2014/main" id="{D32EFDB5-3E77-9C19-9B19-F508238B9636}"/>
              </a:ext>
            </a:extLst>
          </p:cNvPr>
          <p:cNvSpPr>
            <a:spLocks noGrp="1"/>
          </p:cNvSpPr>
          <p:nvPr>
            <p:ph type="ftr" sz="quarter" idx="11"/>
          </p:nvPr>
        </p:nvSpPr>
        <p:spPr/>
        <p:txBody>
          <a:bodyPr/>
          <a:lstStyle>
            <a:lvl1pPr>
              <a:defRPr/>
            </a:lvl1pPr>
          </a:lstStyle>
          <a:p>
            <a:endParaRPr lang="en-US" altLang="zh-CN"/>
          </a:p>
        </p:txBody>
      </p:sp>
      <p:sp>
        <p:nvSpPr>
          <p:cNvPr id="6" name="Slide Number Placeholder 5">
            <a:extLst>
              <a:ext uri="{FF2B5EF4-FFF2-40B4-BE49-F238E27FC236}">
                <a16:creationId xmlns:a16="http://schemas.microsoft.com/office/drawing/2014/main" id="{3FF7049B-2796-315A-BE0D-06A8D45A5A2C}"/>
              </a:ext>
            </a:extLst>
          </p:cNvPr>
          <p:cNvSpPr>
            <a:spLocks noGrp="1"/>
          </p:cNvSpPr>
          <p:nvPr>
            <p:ph type="sldNum" sz="quarter" idx="12"/>
          </p:nvPr>
        </p:nvSpPr>
        <p:spPr/>
        <p:txBody>
          <a:bodyPr/>
          <a:lstStyle>
            <a:lvl1pPr>
              <a:defRPr/>
            </a:lvl1pPr>
          </a:lstStyle>
          <a:p>
            <a:fld id="{A20FD636-20EE-43F9-B3E1-EE40AAAB3454}" type="slidenum">
              <a:rPr lang="en-US" altLang="zh-CN"/>
              <a:pPr/>
              <a:t>‹#›</a:t>
            </a:fld>
            <a:endParaRPr lang="en-US" altLang="zh-CN"/>
          </a:p>
        </p:txBody>
      </p:sp>
    </p:spTree>
    <p:extLst>
      <p:ext uri="{BB962C8B-B14F-4D97-AF65-F5344CB8AC3E}">
        <p14:creationId xmlns:p14="http://schemas.microsoft.com/office/powerpoint/2010/main" val="2846702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5F240-FE01-F8E3-894A-4C8468DD91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2DCCC5-EB06-2131-52B5-1520433108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329015-9709-CFF1-FDB8-EA649AFAE3EE}"/>
              </a:ext>
            </a:extLst>
          </p:cNvPr>
          <p:cNvSpPr>
            <a:spLocks noGrp="1"/>
          </p:cNvSpPr>
          <p:nvPr>
            <p:ph type="dt" sz="half" idx="10"/>
          </p:nvPr>
        </p:nvSpPr>
        <p:spPr/>
        <p:txBody>
          <a:bodyPr/>
          <a:lstStyle>
            <a:lvl1pPr>
              <a:defRPr/>
            </a:lvl1pPr>
          </a:lstStyle>
          <a:p>
            <a:endParaRPr lang="en-US" altLang="zh-CN"/>
          </a:p>
        </p:txBody>
      </p:sp>
      <p:sp>
        <p:nvSpPr>
          <p:cNvPr id="5" name="Footer Placeholder 4">
            <a:extLst>
              <a:ext uri="{FF2B5EF4-FFF2-40B4-BE49-F238E27FC236}">
                <a16:creationId xmlns:a16="http://schemas.microsoft.com/office/drawing/2014/main" id="{A2DB5D34-1BBA-2DF4-D2BA-EAD956CC744D}"/>
              </a:ext>
            </a:extLst>
          </p:cNvPr>
          <p:cNvSpPr>
            <a:spLocks noGrp="1"/>
          </p:cNvSpPr>
          <p:nvPr>
            <p:ph type="ftr" sz="quarter" idx="11"/>
          </p:nvPr>
        </p:nvSpPr>
        <p:spPr/>
        <p:txBody>
          <a:bodyPr/>
          <a:lstStyle>
            <a:lvl1pPr>
              <a:defRPr/>
            </a:lvl1pPr>
          </a:lstStyle>
          <a:p>
            <a:endParaRPr lang="en-US" altLang="zh-CN"/>
          </a:p>
        </p:txBody>
      </p:sp>
      <p:sp>
        <p:nvSpPr>
          <p:cNvPr id="6" name="Slide Number Placeholder 5">
            <a:extLst>
              <a:ext uri="{FF2B5EF4-FFF2-40B4-BE49-F238E27FC236}">
                <a16:creationId xmlns:a16="http://schemas.microsoft.com/office/drawing/2014/main" id="{C621DAD8-7132-8077-D695-AFB5992A1ED1}"/>
              </a:ext>
            </a:extLst>
          </p:cNvPr>
          <p:cNvSpPr>
            <a:spLocks noGrp="1"/>
          </p:cNvSpPr>
          <p:nvPr>
            <p:ph type="sldNum" sz="quarter" idx="12"/>
          </p:nvPr>
        </p:nvSpPr>
        <p:spPr/>
        <p:txBody>
          <a:bodyPr/>
          <a:lstStyle>
            <a:lvl1pPr>
              <a:defRPr/>
            </a:lvl1pPr>
          </a:lstStyle>
          <a:p>
            <a:fld id="{24D30EDA-A053-4E96-8FC6-2B104E8F254E}" type="slidenum">
              <a:rPr lang="en-US" altLang="zh-CN"/>
              <a:pPr/>
              <a:t>‹#›</a:t>
            </a:fld>
            <a:endParaRPr lang="en-US" altLang="zh-CN"/>
          </a:p>
        </p:txBody>
      </p:sp>
    </p:spTree>
    <p:extLst>
      <p:ext uri="{BB962C8B-B14F-4D97-AF65-F5344CB8AC3E}">
        <p14:creationId xmlns:p14="http://schemas.microsoft.com/office/powerpoint/2010/main" val="1353072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A374D1-33E4-C606-B48E-9DCE1A2B1928}"/>
              </a:ext>
            </a:extLst>
          </p:cNvPr>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96DB92-0BBC-82BA-1ED2-CA6F522D3CC3}"/>
              </a:ext>
            </a:extLst>
          </p:cNvPr>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70B5F7-4FED-851F-F928-4D3BB95C6FA0}"/>
              </a:ext>
            </a:extLst>
          </p:cNvPr>
          <p:cNvSpPr>
            <a:spLocks noGrp="1"/>
          </p:cNvSpPr>
          <p:nvPr>
            <p:ph type="dt" sz="half" idx="10"/>
          </p:nvPr>
        </p:nvSpPr>
        <p:spPr/>
        <p:txBody>
          <a:bodyPr/>
          <a:lstStyle>
            <a:lvl1pPr>
              <a:defRPr/>
            </a:lvl1pPr>
          </a:lstStyle>
          <a:p>
            <a:endParaRPr lang="en-US" altLang="zh-CN"/>
          </a:p>
        </p:txBody>
      </p:sp>
      <p:sp>
        <p:nvSpPr>
          <p:cNvPr id="5" name="Footer Placeholder 4">
            <a:extLst>
              <a:ext uri="{FF2B5EF4-FFF2-40B4-BE49-F238E27FC236}">
                <a16:creationId xmlns:a16="http://schemas.microsoft.com/office/drawing/2014/main" id="{78A05DF0-B37A-B543-C99D-77A47A269DD9}"/>
              </a:ext>
            </a:extLst>
          </p:cNvPr>
          <p:cNvSpPr>
            <a:spLocks noGrp="1"/>
          </p:cNvSpPr>
          <p:nvPr>
            <p:ph type="ftr" sz="quarter" idx="11"/>
          </p:nvPr>
        </p:nvSpPr>
        <p:spPr/>
        <p:txBody>
          <a:bodyPr/>
          <a:lstStyle>
            <a:lvl1pPr>
              <a:defRPr/>
            </a:lvl1pPr>
          </a:lstStyle>
          <a:p>
            <a:endParaRPr lang="en-US" altLang="zh-CN"/>
          </a:p>
        </p:txBody>
      </p:sp>
      <p:sp>
        <p:nvSpPr>
          <p:cNvPr id="6" name="Slide Number Placeholder 5">
            <a:extLst>
              <a:ext uri="{FF2B5EF4-FFF2-40B4-BE49-F238E27FC236}">
                <a16:creationId xmlns:a16="http://schemas.microsoft.com/office/drawing/2014/main" id="{31FF6AD0-846B-3BEF-47A2-5EEFA3AED151}"/>
              </a:ext>
            </a:extLst>
          </p:cNvPr>
          <p:cNvSpPr>
            <a:spLocks noGrp="1"/>
          </p:cNvSpPr>
          <p:nvPr>
            <p:ph type="sldNum" sz="quarter" idx="12"/>
          </p:nvPr>
        </p:nvSpPr>
        <p:spPr/>
        <p:txBody>
          <a:bodyPr/>
          <a:lstStyle>
            <a:lvl1pPr>
              <a:defRPr/>
            </a:lvl1pPr>
          </a:lstStyle>
          <a:p>
            <a:fld id="{E7AD990E-CE3F-4A0B-9051-C93CFAFCDCD2}" type="slidenum">
              <a:rPr lang="en-US" altLang="zh-CN"/>
              <a:pPr/>
              <a:t>‹#›</a:t>
            </a:fld>
            <a:endParaRPr lang="en-US" altLang="zh-CN"/>
          </a:p>
        </p:txBody>
      </p:sp>
    </p:spTree>
    <p:extLst>
      <p:ext uri="{BB962C8B-B14F-4D97-AF65-F5344CB8AC3E}">
        <p14:creationId xmlns:p14="http://schemas.microsoft.com/office/powerpoint/2010/main" val="1463992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B314E-F385-5BF9-6C44-1977E638A248}"/>
              </a:ext>
            </a:extLst>
          </p:cNvPr>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326066-E2DC-9E5E-D7D1-2DB2F38AC376}"/>
              </a:ext>
            </a:extLst>
          </p:cNvPr>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79084E-D224-271E-312C-6DBF229CE0EE}"/>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9514B5-312F-B75E-9115-4F6B0D0F82F6}"/>
              </a:ext>
            </a:extLst>
          </p:cNvPr>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Footer Placeholder 5">
            <a:extLst>
              <a:ext uri="{FF2B5EF4-FFF2-40B4-BE49-F238E27FC236}">
                <a16:creationId xmlns:a16="http://schemas.microsoft.com/office/drawing/2014/main" id="{369A1C34-F6F5-C58E-669B-06AC7433865A}"/>
              </a:ext>
            </a:extLst>
          </p:cNvPr>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Slide Number Placeholder 6">
            <a:extLst>
              <a:ext uri="{FF2B5EF4-FFF2-40B4-BE49-F238E27FC236}">
                <a16:creationId xmlns:a16="http://schemas.microsoft.com/office/drawing/2014/main" id="{DCF9664C-23F2-CF92-4121-180BABD8EB83}"/>
              </a:ext>
            </a:extLst>
          </p:cNvPr>
          <p:cNvSpPr>
            <a:spLocks noGrp="1"/>
          </p:cNvSpPr>
          <p:nvPr>
            <p:ph type="sldNum" sz="quarter" idx="12"/>
          </p:nvPr>
        </p:nvSpPr>
        <p:spPr>
          <a:xfrm>
            <a:off x="6553200" y="6245225"/>
            <a:ext cx="2133600" cy="476250"/>
          </a:xfrm>
        </p:spPr>
        <p:txBody>
          <a:bodyPr/>
          <a:lstStyle>
            <a:lvl1pPr>
              <a:defRPr/>
            </a:lvl1pPr>
          </a:lstStyle>
          <a:p>
            <a:fld id="{D4E238C3-5BD7-4AF2-B423-08647AD4BDD6}" type="slidenum">
              <a:rPr lang="en-US" altLang="zh-CN"/>
              <a:pPr/>
              <a:t>‹#›</a:t>
            </a:fld>
            <a:endParaRPr lang="en-US" altLang="zh-CN"/>
          </a:p>
        </p:txBody>
      </p:sp>
    </p:spTree>
    <p:extLst>
      <p:ext uri="{BB962C8B-B14F-4D97-AF65-F5344CB8AC3E}">
        <p14:creationId xmlns:p14="http://schemas.microsoft.com/office/powerpoint/2010/main" val="2395414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2C3DC-97A7-64C5-1E4D-821ACF1D6C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4D833A-C2C6-775A-3D59-B21AF0FFFC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267BFA-2D99-6913-CABE-E6C58A4E71C4}"/>
              </a:ext>
            </a:extLst>
          </p:cNvPr>
          <p:cNvSpPr>
            <a:spLocks noGrp="1"/>
          </p:cNvSpPr>
          <p:nvPr>
            <p:ph type="dt" sz="half" idx="10"/>
          </p:nvPr>
        </p:nvSpPr>
        <p:spPr/>
        <p:txBody>
          <a:bodyPr/>
          <a:lstStyle>
            <a:lvl1pPr>
              <a:defRPr/>
            </a:lvl1pPr>
          </a:lstStyle>
          <a:p>
            <a:endParaRPr lang="en-US" altLang="zh-CN"/>
          </a:p>
        </p:txBody>
      </p:sp>
      <p:sp>
        <p:nvSpPr>
          <p:cNvPr id="5" name="Footer Placeholder 4">
            <a:extLst>
              <a:ext uri="{FF2B5EF4-FFF2-40B4-BE49-F238E27FC236}">
                <a16:creationId xmlns:a16="http://schemas.microsoft.com/office/drawing/2014/main" id="{9F52AB92-FA4A-FD9B-4333-207357BD9433}"/>
              </a:ext>
            </a:extLst>
          </p:cNvPr>
          <p:cNvSpPr>
            <a:spLocks noGrp="1"/>
          </p:cNvSpPr>
          <p:nvPr>
            <p:ph type="ftr" sz="quarter" idx="11"/>
          </p:nvPr>
        </p:nvSpPr>
        <p:spPr/>
        <p:txBody>
          <a:bodyPr/>
          <a:lstStyle>
            <a:lvl1pPr>
              <a:defRPr/>
            </a:lvl1pPr>
          </a:lstStyle>
          <a:p>
            <a:endParaRPr lang="en-US" altLang="zh-CN"/>
          </a:p>
        </p:txBody>
      </p:sp>
      <p:sp>
        <p:nvSpPr>
          <p:cNvPr id="6" name="Slide Number Placeholder 5">
            <a:extLst>
              <a:ext uri="{FF2B5EF4-FFF2-40B4-BE49-F238E27FC236}">
                <a16:creationId xmlns:a16="http://schemas.microsoft.com/office/drawing/2014/main" id="{8FD5F363-785F-AD7A-FAA0-3ADE7101AC61}"/>
              </a:ext>
            </a:extLst>
          </p:cNvPr>
          <p:cNvSpPr>
            <a:spLocks noGrp="1"/>
          </p:cNvSpPr>
          <p:nvPr>
            <p:ph type="sldNum" sz="quarter" idx="12"/>
          </p:nvPr>
        </p:nvSpPr>
        <p:spPr/>
        <p:txBody>
          <a:bodyPr/>
          <a:lstStyle>
            <a:lvl1pPr>
              <a:defRPr/>
            </a:lvl1pPr>
          </a:lstStyle>
          <a:p>
            <a:fld id="{DFC5E38B-C6F5-4E62-A60F-709014B174F2}" type="slidenum">
              <a:rPr lang="en-US" altLang="zh-CN"/>
              <a:pPr/>
              <a:t>‹#›</a:t>
            </a:fld>
            <a:endParaRPr lang="en-US" altLang="zh-CN"/>
          </a:p>
        </p:txBody>
      </p:sp>
    </p:spTree>
    <p:extLst>
      <p:ext uri="{BB962C8B-B14F-4D97-AF65-F5344CB8AC3E}">
        <p14:creationId xmlns:p14="http://schemas.microsoft.com/office/powerpoint/2010/main" val="111175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C81A6-53F7-28B3-1133-6820FC9B1092}"/>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AB8EC5-CF19-FC6D-E123-D647FC2720F0}"/>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890551D6-C843-ED5E-66F5-98A390D5009E}"/>
              </a:ext>
            </a:extLst>
          </p:cNvPr>
          <p:cNvSpPr>
            <a:spLocks noGrp="1"/>
          </p:cNvSpPr>
          <p:nvPr>
            <p:ph type="dt" sz="half" idx="10"/>
          </p:nvPr>
        </p:nvSpPr>
        <p:spPr/>
        <p:txBody>
          <a:bodyPr/>
          <a:lstStyle>
            <a:lvl1pPr>
              <a:defRPr/>
            </a:lvl1pPr>
          </a:lstStyle>
          <a:p>
            <a:endParaRPr lang="en-US" altLang="zh-CN"/>
          </a:p>
        </p:txBody>
      </p:sp>
      <p:sp>
        <p:nvSpPr>
          <p:cNvPr id="5" name="Footer Placeholder 4">
            <a:extLst>
              <a:ext uri="{FF2B5EF4-FFF2-40B4-BE49-F238E27FC236}">
                <a16:creationId xmlns:a16="http://schemas.microsoft.com/office/drawing/2014/main" id="{70299093-4FE3-DDCB-9E55-DF51B7172127}"/>
              </a:ext>
            </a:extLst>
          </p:cNvPr>
          <p:cNvSpPr>
            <a:spLocks noGrp="1"/>
          </p:cNvSpPr>
          <p:nvPr>
            <p:ph type="ftr" sz="quarter" idx="11"/>
          </p:nvPr>
        </p:nvSpPr>
        <p:spPr/>
        <p:txBody>
          <a:bodyPr/>
          <a:lstStyle>
            <a:lvl1pPr>
              <a:defRPr/>
            </a:lvl1pPr>
          </a:lstStyle>
          <a:p>
            <a:endParaRPr lang="en-US" altLang="zh-CN"/>
          </a:p>
        </p:txBody>
      </p:sp>
      <p:sp>
        <p:nvSpPr>
          <p:cNvPr id="6" name="Slide Number Placeholder 5">
            <a:extLst>
              <a:ext uri="{FF2B5EF4-FFF2-40B4-BE49-F238E27FC236}">
                <a16:creationId xmlns:a16="http://schemas.microsoft.com/office/drawing/2014/main" id="{3CCCD80A-CDD9-6E38-1532-C08030A52A9E}"/>
              </a:ext>
            </a:extLst>
          </p:cNvPr>
          <p:cNvSpPr>
            <a:spLocks noGrp="1"/>
          </p:cNvSpPr>
          <p:nvPr>
            <p:ph type="sldNum" sz="quarter" idx="12"/>
          </p:nvPr>
        </p:nvSpPr>
        <p:spPr/>
        <p:txBody>
          <a:bodyPr/>
          <a:lstStyle>
            <a:lvl1pPr>
              <a:defRPr/>
            </a:lvl1pPr>
          </a:lstStyle>
          <a:p>
            <a:fld id="{28B283CF-4378-47EC-992C-4FFD7E1CA27E}" type="slidenum">
              <a:rPr lang="en-US" altLang="zh-CN"/>
              <a:pPr/>
              <a:t>‹#›</a:t>
            </a:fld>
            <a:endParaRPr lang="en-US" altLang="zh-CN"/>
          </a:p>
        </p:txBody>
      </p:sp>
    </p:spTree>
    <p:extLst>
      <p:ext uri="{BB962C8B-B14F-4D97-AF65-F5344CB8AC3E}">
        <p14:creationId xmlns:p14="http://schemas.microsoft.com/office/powerpoint/2010/main" val="838354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60D5-DC87-97E5-F2CE-6516A45C67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CB7F2A-7FF1-3B53-F165-42BDB392C241}"/>
              </a:ext>
            </a:extLst>
          </p:cNvPr>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66F28D-360C-1621-B74C-F1371B3234A0}"/>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EC51F0-5051-E53C-BEED-5300208C0D87}"/>
              </a:ext>
            </a:extLst>
          </p:cNvPr>
          <p:cNvSpPr>
            <a:spLocks noGrp="1"/>
          </p:cNvSpPr>
          <p:nvPr>
            <p:ph type="dt" sz="half" idx="10"/>
          </p:nvPr>
        </p:nvSpPr>
        <p:spPr/>
        <p:txBody>
          <a:bodyPr/>
          <a:lstStyle>
            <a:lvl1pPr>
              <a:defRPr/>
            </a:lvl1pPr>
          </a:lstStyle>
          <a:p>
            <a:endParaRPr lang="en-US" altLang="zh-CN"/>
          </a:p>
        </p:txBody>
      </p:sp>
      <p:sp>
        <p:nvSpPr>
          <p:cNvPr id="6" name="Footer Placeholder 5">
            <a:extLst>
              <a:ext uri="{FF2B5EF4-FFF2-40B4-BE49-F238E27FC236}">
                <a16:creationId xmlns:a16="http://schemas.microsoft.com/office/drawing/2014/main" id="{FB8245CC-401B-6A9F-3647-E6AF2F7899FD}"/>
              </a:ext>
            </a:extLst>
          </p:cNvPr>
          <p:cNvSpPr>
            <a:spLocks noGrp="1"/>
          </p:cNvSpPr>
          <p:nvPr>
            <p:ph type="ftr" sz="quarter" idx="11"/>
          </p:nvPr>
        </p:nvSpPr>
        <p:spPr/>
        <p:txBody>
          <a:bodyPr/>
          <a:lstStyle>
            <a:lvl1pPr>
              <a:defRPr/>
            </a:lvl1pPr>
          </a:lstStyle>
          <a:p>
            <a:endParaRPr lang="en-US" altLang="zh-CN"/>
          </a:p>
        </p:txBody>
      </p:sp>
      <p:sp>
        <p:nvSpPr>
          <p:cNvPr id="7" name="Slide Number Placeholder 6">
            <a:extLst>
              <a:ext uri="{FF2B5EF4-FFF2-40B4-BE49-F238E27FC236}">
                <a16:creationId xmlns:a16="http://schemas.microsoft.com/office/drawing/2014/main" id="{184F20E1-96EA-97FC-3C7A-E97FE215011E}"/>
              </a:ext>
            </a:extLst>
          </p:cNvPr>
          <p:cNvSpPr>
            <a:spLocks noGrp="1"/>
          </p:cNvSpPr>
          <p:nvPr>
            <p:ph type="sldNum" sz="quarter" idx="12"/>
          </p:nvPr>
        </p:nvSpPr>
        <p:spPr/>
        <p:txBody>
          <a:bodyPr/>
          <a:lstStyle>
            <a:lvl1pPr>
              <a:defRPr/>
            </a:lvl1pPr>
          </a:lstStyle>
          <a:p>
            <a:fld id="{3589B407-4CF9-4E92-A0E0-8E24291598B4}" type="slidenum">
              <a:rPr lang="en-US" altLang="zh-CN"/>
              <a:pPr/>
              <a:t>‹#›</a:t>
            </a:fld>
            <a:endParaRPr lang="en-US" altLang="zh-CN"/>
          </a:p>
        </p:txBody>
      </p:sp>
    </p:spTree>
    <p:extLst>
      <p:ext uri="{BB962C8B-B14F-4D97-AF65-F5344CB8AC3E}">
        <p14:creationId xmlns:p14="http://schemas.microsoft.com/office/powerpoint/2010/main" val="3381334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3DF18-CD41-AA1F-508F-2336F2209E9E}"/>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CA85CA-618A-C953-AE73-463007C4B66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CFB9B8-94BA-210F-F697-DA9D04EE5F68}"/>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E45D03-99D9-8AF7-768D-B476DCB978C3}"/>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E6F89C-880F-C867-E426-637B6F68C685}"/>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2FA0F5-63DD-7CE1-1E29-012645D1F807}"/>
              </a:ext>
            </a:extLst>
          </p:cNvPr>
          <p:cNvSpPr>
            <a:spLocks noGrp="1"/>
          </p:cNvSpPr>
          <p:nvPr>
            <p:ph type="dt" sz="half" idx="10"/>
          </p:nvPr>
        </p:nvSpPr>
        <p:spPr/>
        <p:txBody>
          <a:bodyPr/>
          <a:lstStyle>
            <a:lvl1pPr>
              <a:defRPr/>
            </a:lvl1pPr>
          </a:lstStyle>
          <a:p>
            <a:endParaRPr lang="en-US" altLang="zh-CN"/>
          </a:p>
        </p:txBody>
      </p:sp>
      <p:sp>
        <p:nvSpPr>
          <p:cNvPr id="8" name="Footer Placeholder 7">
            <a:extLst>
              <a:ext uri="{FF2B5EF4-FFF2-40B4-BE49-F238E27FC236}">
                <a16:creationId xmlns:a16="http://schemas.microsoft.com/office/drawing/2014/main" id="{881A046A-F2B0-B70C-03DD-6443BCB66685}"/>
              </a:ext>
            </a:extLst>
          </p:cNvPr>
          <p:cNvSpPr>
            <a:spLocks noGrp="1"/>
          </p:cNvSpPr>
          <p:nvPr>
            <p:ph type="ftr" sz="quarter" idx="11"/>
          </p:nvPr>
        </p:nvSpPr>
        <p:spPr/>
        <p:txBody>
          <a:bodyPr/>
          <a:lstStyle>
            <a:lvl1pPr>
              <a:defRPr/>
            </a:lvl1pPr>
          </a:lstStyle>
          <a:p>
            <a:endParaRPr lang="en-US" altLang="zh-CN"/>
          </a:p>
        </p:txBody>
      </p:sp>
      <p:sp>
        <p:nvSpPr>
          <p:cNvPr id="9" name="Slide Number Placeholder 8">
            <a:extLst>
              <a:ext uri="{FF2B5EF4-FFF2-40B4-BE49-F238E27FC236}">
                <a16:creationId xmlns:a16="http://schemas.microsoft.com/office/drawing/2014/main" id="{CE5C834D-E2B5-BBB0-A22B-7DCDCD4235E8}"/>
              </a:ext>
            </a:extLst>
          </p:cNvPr>
          <p:cNvSpPr>
            <a:spLocks noGrp="1"/>
          </p:cNvSpPr>
          <p:nvPr>
            <p:ph type="sldNum" sz="quarter" idx="12"/>
          </p:nvPr>
        </p:nvSpPr>
        <p:spPr/>
        <p:txBody>
          <a:bodyPr/>
          <a:lstStyle>
            <a:lvl1pPr>
              <a:defRPr/>
            </a:lvl1pPr>
          </a:lstStyle>
          <a:p>
            <a:fld id="{2F3C3A5A-FCCD-4E80-8E56-287A8AACC6DC}" type="slidenum">
              <a:rPr lang="en-US" altLang="zh-CN"/>
              <a:pPr/>
              <a:t>‹#›</a:t>
            </a:fld>
            <a:endParaRPr lang="en-US" altLang="zh-CN"/>
          </a:p>
        </p:txBody>
      </p:sp>
    </p:spTree>
    <p:extLst>
      <p:ext uri="{BB962C8B-B14F-4D97-AF65-F5344CB8AC3E}">
        <p14:creationId xmlns:p14="http://schemas.microsoft.com/office/powerpoint/2010/main" val="3078491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F06F-5589-2E43-69E2-0F26DBF900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109602-175A-7009-99FE-D807B5E032C6}"/>
              </a:ext>
            </a:extLst>
          </p:cNvPr>
          <p:cNvSpPr>
            <a:spLocks noGrp="1"/>
          </p:cNvSpPr>
          <p:nvPr>
            <p:ph type="dt" sz="half" idx="10"/>
          </p:nvPr>
        </p:nvSpPr>
        <p:spPr/>
        <p:txBody>
          <a:bodyPr/>
          <a:lstStyle>
            <a:lvl1pPr>
              <a:defRPr/>
            </a:lvl1pPr>
          </a:lstStyle>
          <a:p>
            <a:endParaRPr lang="en-US" altLang="zh-CN"/>
          </a:p>
        </p:txBody>
      </p:sp>
      <p:sp>
        <p:nvSpPr>
          <p:cNvPr id="4" name="Footer Placeholder 3">
            <a:extLst>
              <a:ext uri="{FF2B5EF4-FFF2-40B4-BE49-F238E27FC236}">
                <a16:creationId xmlns:a16="http://schemas.microsoft.com/office/drawing/2014/main" id="{0950EFD9-B028-23C9-AD0F-1003D8404EC2}"/>
              </a:ext>
            </a:extLst>
          </p:cNvPr>
          <p:cNvSpPr>
            <a:spLocks noGrp="1"/>
          </p:cNvSpPr>
          <p:nvPr>
            <p:ph type="ftr" sz="quarter" idx="11"/>
          </p:nvPr>
        </p:nvSpPr>
        <p:spPr/>
        <p:txBody>
          <a:bodyPr/>
          <a:lstStyle>
            <a:lvl1pPr>
              <a:defRPr/>
            </a:lvl1pPr>
          </a:lstStyle>
          <a:p>
            <a:endParaRPr lang="en-US" altLang="zh-CN"/>
          </a:p>
        </p:txBody>
      </p:sp>
      <p:sp>
        <p:nvSpPr>
          <p:cNvPr id="5" name="Slide Number Placeholder 4">
            <a:extLst>
              <a:ext uri="{FF2B5EF4-FFF2-40B4-BE49-F238E27FC236}">
                <a16:creationId xmlns:a16="http://schemas.microsoft.com/office/drawing/2014/main" id="{D2C71382-14BF-1859-2487-2591102EF1E1}"/>
              </a:ext>
            </a:extLst>
          </p:cNvPr>
          <p:cNvSpPr>
            <a:spLocks noGrp="1"/>
          </p:cNvSpPr>
          <p:nvPr>
            <p:ph type="sldNum" sz="quarter" idx="12"/>
          </p:nvPr>
        </p:nvSpPr>
        <p:spPr/>
        <p:txBody>
          <a:bodyPr/>
          <a:lstStyle>
            <a:lvl1pPr>
              <a:defRPr/>
            </a:lvl1pPr>
          </a:lstStyle>
          <a:p>
            <a:fld id="{3044B6AF-09F7-4377-9383-E92AAEEB5C35}" type="slidenum">
              <a:rPr lang="en-US" altLang="zh-CN"/>
              <a:pPr/>
              <a:t>‹#›</a:t>
            </a:fld>
            <a:endParaRPr lang="en-US" altLang="zh-CN"/>
          </a:p>
        </p:txBody>
      </p:sp>
    </p:spTree>
    <p:extLst>
      <p:ext uri="{BB962C8B-B14F-4D97-AF65-F5344CB8AC3E}">
        <p14:creationId xmlns:p14="http://schemas.microsoft.com/office/powerpoint/2010/main" val="567703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C01BD6-9E7D-37A4-40D5-6973A33AFECD}"/>
              </a:ext>
            </a:extLst>
          </p:cNvPr>
          <p:cNvSpPr>
            <a:spLocks noGrp="1"/>
          </p:cNvSpPr>
          <p:nvPr>
            <p:ph type="dt" sz="half" idx="10"/>
          </p:nvPr>
        </p:nvSpPr>
        <p:spPr/>
        <p:txBody>
          <a:bodyPr/>
          <a:lstStyle>
            <a:lvl1pPr>
              <a:defRPr/>
            </a:lvl1pPr>
          </a:lstStyle>
          <a:p>
            <a:endParaRPr lang="en-US" altLang="zh-CN"/>
          </a:p>
        </p:txBody>
      </p:sp>
      <p:sp>
        <p:nvSpPr>
          <p:cNvPr id="3" name="Footer Placeholder 2">
            <a:extLst>
              <a:ext uri="{FF2B5EF4-FFF2-40B4-BE49-F238E27FC236}">
                <a16:creationId xmlns:a16="http://schemas.microsoft.com/office/drawing/2014/main" id="{54EC37F0-0277-DBD4-E918-82E1404D25C7}"/>
              </a:ext>
            </a:extLst>
          </p:cNvPr>
          <p:cNvSpPr>
            <a:spLocks noGrp="1"/>
          </p:cNvSpPr>
          <p:nvPr>
            <p:ph type="ftr" sz="quarter" idx="11"/>
          </p:nvPr>
        </p:nvSpPr>
        <p:spPr/>
        <p:txBody>
          <a:bodyPr/>
          <a:lstStyle>
            <a:lvl1pPr>
              <a:defRPr/>
            </a:lvl1pPr>
          </a:lstStyle>
          <a:p>
            <a:endParaRPr lang="en-US" altLang="zh-CN"/>
          </a:p>
        </p:txBody>
      </p:sp>
      <p:sp>
        <p:nvSpPr>
          <p:cNvPr id="4" name="Slide Number Placeholder 3">
            <a:extLst>
              <a:ext uri="{FF2B5EF4-FFF2-40B4-BE49-F238E27FC236}">
                <a16:creationId xmlns:a16="http://schemas.microsoft.com/office/drawing/2014/main" id="{50DB463D-C36A-FF92-FC0D-AED28F6D0AA7}"/>
              </a:ext>
            </a:extLst>
          </p:cNvPr>
          <p:cNvSpPr>
            <a:spLocks noGrp="1"/>
          </p:cNvSpPr>
          <p:nvPr>
            <p:ph type="sldNum" sz="quarter" idx="12"/>
          </p:nvPr>
        </p:nvSpPr>
        <p:spPr/>
        <p:txBody>
          <a:bodyPr/>
          <a:lstStyle>
            <a:lvl1pPr>
              <a:defRPr/>
            </a:lvl1pPr>
          </a:lstStyle>
          <a:p>
            <a:fld id="{585D5DD0-CBF6-475F-8953-ED207279DC95}" type="slidenum">
              <a:rPr lang="en-US" altLang="zh-CN"/>
              <a:pPr/>
              <a:t>‹#›</a:t>
            </a:fld>
            <a:endParaRPr lang="en-US" altLang="zh-CN"/>
          </a:p>
        </p:txBody>
      </p:sp>
    </p:spTree>
    <p:extLst>
      <p:ext uri="{BB962C8B-B14F-4D97-AF65-F5344CB8AC3E}">
        <p14:creationId xmlns:p14="http://schemas.microsoft.com/office/powerpoint/2010/main" val="349324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017B-E6D0-E47C-6CD7-DD67D988587B}"/>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44043C-EABF-CFA0-D3C4-03339841CA0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1658EE-BA11-A986-1818-DC08D9A6A6C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C08A69-E0EA-08CF-FD03-7C3EB2D51AF5}"/>
              </a:ext>
            </a:extLst>
          </p:cNvPr>
          <p:cNvSpPr>
            <a:spLocks noGrp="1"/>
          </p:cNvSpPr>
          <p:nvPr>
            <p:ph type="dt" sz="half" idx="10"/>
          </p:nvPr>
        </p:nvSpPr>
        <p:spPr/>
        <p:txBody>
          <a:bodyPr/>
          <a:lstStyle>
            <a:lvl1pPr>
              <a:defRPr/>
            </a:lvl1pPr>
          </a:lstStyle>
          <a:p>
            <a:endParaRPr lang="en-US" altLang="zh-CN"/>
          </a:p>
        </p:txBody>
      </p:sp>
      <p:sp>
        <p:nvSpPr>
          <p:cNvPr id="6" name="Footer Placeholder 5">
            <a:extLst>
              <a:ext uri="{FF2B5EF4-FFF2-40B4-BE49-F238E27FC236}">
                <a16:creationId xmlns:a16="http://schemas.microsoft.com/office/drawing/2014/main" id="{1F144701-1AF1-7412-4DC2-90015321C3AF}"/>
              </a:ext>
            </a:extLst>
          </p:cNvPr>
          <p:cNvSpPr>
            <a:spLocks noGrp="1"/>
          </p:cNvSpPr>
          <p:nvPr>
            <p:ph type="ftr" sz="quarter" idx="11"/>
          </p:nvPr>
        </p:nvSpPr>
        <p:spPr/>
        <p:txBody>
          <a:bodyPr/>
          <a:lstStyle>
            <a:lvl1pPr>
              <a:defRPr/>
            </a:lvl1pPr>
          </a:lstStyle>
          <a:p>
            <a:endParaRPr lang="en-US" altLang="zh-CN"/>
          </a:p>
        </p:txBody>
      </p:sp>
      <p:sp>
        <p:nvSpPr>
          <p:cNvPr id="7" name="Slide Number Placeholder 6">
            <a:extLst>
              <a:ext uri="{FF2B5EF4-FFF2-40B4-BE49-F238E27FC236}">
                <a16:creationId xmlns:a16="http://schemas.microsoft.com/office/drawing/2014/main" id="{1C6FF299-C2AF-EC3C-D69F-39293EF08B95}"/>
              </a:ext>
            </a:extLst>
          </p:cNvPr>
          <p:cNvSpPr>
            <a:spLocks noGrp="1"/>
          </p:cNvSpPr>
          <p:nvPr>
            <p:ph type="sldNum" sz="quarter" idx="12"/>
          </p:nvPr>
        </p:nvSpPr>
        <p:spPr/>
        <p:txBody>
          <a:bodyPr/>
          <a:lstStyle>
            <a:lvl1pPr>
              <a:defRPr/>
            </a:lvl1pPr>
          </a:lstStyle>
          <a:p>
            <a:fld id="{AF0095BB-F51C-4075-997D-5DDAAA55E337}" type="slidenum">
              <a:rPr lang="en-US" altLang="zh-CN"/>
              <a:pPr/>
              <a:t>‹#›</a:t>
            </a:fld>
            <a:endParaRPr lang="en-US" altLang="zh-CN"/>
          </a:p>
        </p:txBody>
      </p:sp>
    </p:spTree>
    <p:extLst>
      <p:ext uri="{BB962C8B-B14F-4D97-AF65-F5344CB8AC3E}">
        <p14:creationId xmlns:p14="http://schemas.microsoft.com/office/powerpoint/2010/main" val="215006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2257A-DA04-F357-C3D3-818A17A8E795}"/>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D13C-DE17-0403-46FF-25A0C2B59889}"/>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24A689-B351-DC03-0345-CFC6D2CF54C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2F3A32-32D3-ACFE-DF5E-A84E73972C16}"/>
              </a:ext>
            </a:extLst>
          </p:cNvPr>
          <p:cNvSpPr>
            <a:spLocks noGrp="1"/>
          </p:cNvSpPr>
          <p:nvPr>
            <p:ph type="dt" sz="half" idx="10"/>
          </p:nvPr>
        </p:nvSpPr>
        <p:spPr/>
        <p:txBody>
          <a:bodyPr/>
          <a:lstStyle>
            <a:lvl1pPr>
              <a:defRPr/>
            </a:lvl1pPr>
          </a:lstStyle>
          <a:p>
            <a:endParaRPr lang="en-US" altLang="zh-CN"/>
          </a:p>
        </p:txBody>
      </p:sp>
      <p:sp>
        <p:nvSpPr>
          <p:cNvPr id="6" name="Footer Placeholder 5">
            <a:extLst>
              <a:ext uri="{FF2B5EF4-FFF2-40B4-BE49-F238E27FC236}">
                <a16:creationId xmlns:a16="http://schemas.microsoft.com/office/drawing/2014/main" id="{A87E7194-9A24-7228-803D-02C1978E8A61}"/>
              </a:ext>
            </a:extLst>
          </p:cNvPr>
          <p:cNvSpPr>
            <a:spLocks noGrp="1"/>
          </p:cNvSpPr>
          <p:nvPr>
            <p:ph type="ftr" sz="quarter" idx="11"/>
          </p:nvPr>
        </p:nvSpPr>
        <p:spPr/>
        <p:txBody>
          <a:bodyPr/>
          <a:lstStyle>
            <a:lvl1pPr>
              <a:defRPr/>
            </a:lvl1pPr>
          </a:lstStyle>
          <a:p>
            <a:endParaRPr lang="en-US" altLang="zh-CN"/>
          </a:p>
        </p:txBody>
      </p:sp>
      <p:sp>
        <p:nvSpPr>
          <p:cNvPr id="7" name="Slide Number Placeholder 6">
            <a:extLst>
              <a:ext uri="{FF2B5EF4-FFF2-40B4-BE49-F238E27FC236}">
                <a16:creationId xmlns:a16="http://schemas.microsoft.com/office/drawing/2014/main" id="{11C7A668-ADDB-DB22-6FDD-97068AC3650E}"/>
              </a:ext>
            </a:extLst>
          </p:cNvPr>
          <p:cNvSpPr>
            <a:spLocks noGrp="1"/>
          </p:cNvSpPr>
          <p:nvPr>
            <p:ph type="sldNum" sz="quarter" idx="12"/>
          </p:nvPr>
        </p:nvSpPr>
        <p:spPr/>
        <p:txBody>
          <a:bodyPr/>
          <a:lstStyle>
            <a:lvl1pPr>
              <a:defRPr/>
            </a:lvl1pPr>
          </a:lstStyle>
          <a:p>
            <a:fld id="{FF11F26E-EE3F-4214-8686-804AB2C27F93}" type="slidenum">
              <a:rPr lang="en-US" altLang="zh-CN"/>
              <a:pPr/>
              <a:t>‹#›</a:t>
            </a:fld>
            <a:endParaRPr lang="en-US" altLang="zh-CN"/>
          </a:p>
        </p:txBody>
      </p:sp>
    </p:spTree>
    <p:extLst>
      <p:ext uri="{BB962C8B-B14F-4D97-AF65-F5344CB8AC3E}">
        <p14:creationId xmlns:p14="http://schemas.microsoft.com/office/powerpoint/2010/main" val="1955919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FA398DF-F3DC-4E48-B529-600F1F2D80B3}"/>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a:extLst>
              <a:ext uri="{FF2B5EF4-FFF2-40B4-BE49-F238E27FC236}">
                <a16:creationId xmlns:a16="http://schemas.microsoft.com/office/drawing/2014/main" id="{0303CE7D-CA2C-AE22-B405-1B417DA4503D}"/>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a:extLst>
              <a:ext uri="{FF2B5EF4-FFF2-40B4-BE49-F238E27FC236}">
                <a16:creationId xmlns:a16="http://schemas.microsoft.com/office/drawing/2014/main" id="{CDA5872A-E3E9-03D7-1A09-727BB750DEA8}"/>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a:extLst>
              <a:ext uri="{FF2B5EF4-FFF2-40B4-BE49-F238E27FC236}">
                <a16:creationId xmlns:a16="http://schemas.microsoft.com/office/drawing/2014/main" id="{13C72B6F-6890-FBB5-01BB-1AE08B91A420}"/>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a:extLst>
              <a:ext uri="{FF2B5EF4-FFF2-40B4-BE49-F238E27FC236}">
                <a16:creationId xmlns:a16="http://schemas.microsoft.com/office/drawing/2014/main" id="{2C604E84-081B-469C-ECDC-2394870F555F}"/>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A2DF6EBC-8397-4C34-835F-FA1517F81E11}"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2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2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xml" /></Relationships>
</file>

<file path=ppt/slides/_rels/slide2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1.xml" /></Relationships>
</file>

<file path=ppt/slides/_rels/slide2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B5F9516-EAAE-3249-4D27-2A40F5DD0E78}"/>
              </a:ext>
            </a:extLst>
          </p:cNvPr>
          <p:cNvSpPr>
            <a:spLocks noGrp="1" noChangeArrowheads="1"/>
          </p:cNvSpPr>
          <p:nvPr>
            <p:ph type="ctrTitle" idx="4294967295"/>
          </p:nvPr>
        </p:nvSpPr>
        <p:spPr>
          <a:xfrm>
            <a:off x="1025845" y="1057598"/>
            <a:ext cx="7092309" cy="853364"/>
          </a:xfrm>
          <a:noFill/>
          <a:ln/>
        </p:spPr>
        <p:txBody>
          <a:bodyPr lIns="90170" tIns="46990" rIns="90170" bIns="46990"/>
          <a:lstStyle/>
          <a:p>
            <a:br>
              <a:rPr lang="en-US" altLang="en-US" sz="1800" b="1" dirty="0">
                <a:latin typeface="Andalus" panose="02020603050405020304" pitchFamily="18" charset="-78"/>
              </a:rPr>
            </a:br>
            <a:br>
              <a:rPr lang="en-US" altLang="en-US" sz="1800" b="1" dirty="0">
                <a:latin typeface="Andalus" panose="02020603050405020304" pitchFamily="18" charset="-78"/>
              </a:rPr>
            </a:br>
            <a:r>
              <a:rPr lang="en-US" altLang="en-US" sz="2000" b="1" dirty="0">
                <a:solidFill>
                  <a:srgbClr val="002060"/>
                </a:solidFill>
                <a:latin typeface="Andalus" panose="02020603050405020304" pitchFamily="18" charset="-78"/>
              </a:rPr>
              <a:t>REAL TIME VOICE CLONING USING NEURAL FUSION</a:t>
            </a:r>
            <a:br>
              <a:rPr lang="en-US" altLang="en-US" sz="1800" dirty="0">
                <a:latin typeface="Andalus" panose="02020603050405020304" pitchFamily="18" charset="-78"/>
              </a:rPr>
            </a:br>
            <a:br>
              <a:rPr lang="en-US" altLang="en-US" sz="1800" dirty="0"/>
            </a:br>
            <a:r>
              <a:rPr lang="en-US" altLang="en-US" sz="1800" u="sng" dirty="0">
                <a:latin typeface="Andalus" panose="02020603050405020304" pitchFamily="18" charset="-78"/>
                <a:sym typeface="Andalus" panose="02020603050405020304" pitchFamily="18" charset="-78"/>
              </a:rPr>
              <a:t>                                                     </a:t>
            </a:r>
          </a:p>
        </p:txBody>
      </p:sp>
      <p:graphicFrame>
        <p:nvGraphicFramePr>
          <p:cNvPr id="3075" name="Group 3">
            <a:extLst>
              <a:ext uri="{FF2B5EF4-FFF2-40B4-BE49-F238E27FC236}">
                <a16:creationId xmlns:a16="http://schemas.microsoft.com/office/drawing/2014/main" id="{943FCEAD-86B6-A11D-5D6D-76C706A18671}"/>
              </a:ext>
            </a:extLst>
          </p:cNvPr>
          <p:cNvGraphicFramePr>
            <a:graphicFrameLocks noGrp="1"/>
          </p:cNvGraphicFramePr>
          <p:nvPr>
            <p:extLst>
              <p:ext uri="{D42A27DB-BD31-4B8C-83A1-F6EECF244321}">
                <p14:modId xmlns:p14="http://schemas.microsoft.com/office/powerpoint/2010/main" val="208447863"/>
              </p:ext>
            </p:extLst>
          </p:nvPr>
        </p:nvGraphicFramePr>
        <p:xfrm>
          <a:off x="1513606" y="2507791"/>
          <a:ext cx="6008596" cy="1828800"/>
        </p:xfrm>
        <a:graphic>
          <a:graphicData uri="http://schemas.openxmlformats.org/drawingml/2006/table">
            <a:tbl>
              <a:tblPr/>
              <a:tblGrid>
                <a:gridCol w="3562429">
                  <a:extLst>
                    <a:ext uri="{9D8B030D-6E8A-4147-A177-3AD203B41FA5}">
                      <a16:colId xmlns:a16="http://schemas.microsoft.com/office/drawing/2014/main" val="531123597"/>
                    </a:ext>
                  </a:extLst>
                </a:gridCol>
                <a:gridCol w="2446167">
                  <a:extLst>
                    <a:ext uri="{9D8B030D-6E8A-4147-A177-3AD203B41FA5}">
                      <a16:colId xmlns:a16="http://schemas.microsoft.com/office/drawing/2014/main" val="1032724914"/>
                    </a:ext>
                  </a:extLst>
                </a:gridCol>
              </a:tblGrid>
              <a:tr h="329219">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Calibri" panose="020F0502020204030204" pitchFamily="34" charset="0"/>
                        </a:rPr>
                        <a:t>NAME</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Calibri" panose="020F0502020204030204" pitchFamily="34" charset="0"/>
                        </a:rPr>
                        <a:t>REGISTER NUMBER</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extLst>
                  <a:ext uri="{0D108BD9-81ED-4DB2-BD59-A6C34878D82A}">
                    <a16:rowId xmlns:a16="http://schemas.microsoft.com/office/drawing/2014/main" val="3724050908"/>
                  </a:ext>
                </a:extLst>
              </a:tr>
              <a:tr h="329219">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IN" sz="1800" dirty="0"/>
                        <a:t>AKSHAY SREE KRISHNA M </a:t>
                      </a:r>
                      <a:endParaRPr kumimoji="0" lang="en-US" altLang="zh-CN" sz="18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endParaRP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IN" sz="1800" dirty="0"/>
                        <a:t>211520104010</a:t>
                      </a:r>
                      <a:endParaRPr kumimoji="0" lang="en-US" altLang="zh-CN" sz="18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endParaRP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extLst>
                  <a:ext uri="{0D108BD9-81ED-4DB2-BD59-A6C34878D82A}">
                    <a16:rowId xmlns:a16="http://schemas.microsoft.com/office/drawing/2014/main" val="568381613"/>
                  </a:ext>
                </a:extLst>
              </a:tr>
              <a:tr h="329219">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IN" sz="1800"/>
                        <a:t>APPRAJIT </a:t>
                      </a:r>
                      <a:r>
                        <a:rPr lang="en-IN" sz="1800" dirty="0"/>
                        <a:t>VAIBHAV M </a:t>
                      </a:r>
                      <a:endParaRPr kumimoji="0" lang="en-US" altLang="en-US" sz="18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Calibri" panose="020F0502020204030204" pitchFamily="34" charset="0"/>
                      </a:endParaRP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IN" sz="1800" dirty="0"/>
                        <a:t>211520104014</a:t>
                      </a:r>
                      <a:endParaRPr kumimoji="0" lang="en-US" altLang="en-US" sz="18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Calibri" panose="020F0502020204030204" pitchFamily="34" charset="0"/>
                      </a:endParaRP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extLst>
                  <a:ext uri="{0D108BD9-81ED-4DB2-BD59-A6C34878D82A}">
                    <a16:rowId xmlns:a16="http://schemas.microsoft.com/office/drawing/2014/main" val="192766578"/>
                  </a:ext>
                </a:extLst>
              </a:tr>
              <a:tr h="32921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IN" dirty="0"/>
                        <a:t>JOHN KELWIN JK </a:t>
                      </a:r>
                      <a:endParaRPr kumimoji="0" lang="en-US" altLang="en-US" sz="18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Calibri" panose="020F0502020204030204" pitchFamily="34" charset="0"/>
                      </a:endParaRP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IN" dirty="0"/>
                        <a:t>211520104069</a:t>
                      </a:r>
                      <a:endParaRPr kumimoji="0" lang="en-US" altLang="en-US" sz="18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Calibri" panose="020F0502020204030204" pitchFamily="34" charset="0"/>
                      </a:endParaRP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extLst>
                  <a:ext uri="{0D108BD9-81ED-4DB2-BD59-A6C34878D82A}">
                    <a16:rowId xmlns:a16="http://schemas.microsoft.com/office/drawing/2014/main" val="806851960"/>
                  </a:ext>
                </a:extLst>
              </a:tr>
              <a:tr h="329219">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IN" sz="1800" dirty="0"/>
                        <a:t>SRIRAM CM </a:t>
                      </a:r>
                      <a:endParaRPr kumimoji="0" lang="en-US" altLang="en-US" sz="18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Calibri" panose="020F0502020204030204" pitchFamily="34" charset="0"/>
                      </a:endParaRP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IN" sz="1800" dirty="0"/>
                        <a:t>211520104156</a:t>
                      </a:r>
                      <a:endParaRPr kumimoji="0" lang="en-US" altLang="zh-CN" sz="18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Calibri" panose="020F0502020204030204" pitchFamily="34" charset="0"/>
                      </a:endParaRP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extLst>
                  <a:ext uri="{0D108BD9-81ED-4DB2-BD59-A6C34878D82A}">
                    <a16:rowId xmlns:a16="http://schemas.microsoft.com/office/drawing/2014/main" val="2841361182"/>
                  </a:ext>
                </a:extLst>
              </a:tr>
            </a:tbl>
          </a:graphicData>
        </a:graphic>
      </p:graphicFrame>
      <p:sp>
        <p:nvSpPr>
          <p:cNvPr id="3106" name="Rectangle 34">
            <a:extLst>
              <a:ext uri="{FF2B5EF4-FFF2-40B4-BE49-F238E27FC236}">
                <a16:creationId xmlns:a16="http://schemas.microsoft.com/office/drawing/2014/main" id="{00BA6E4C-3695-82E3-3BCC-3B4C6CBACDBE}"/>
              </a:ext>
            </a:extLst>
          </p:cNvPr>
          <p:cNvSpPr>
            <a:spLocks noChangeArrowheads="1"/>
          </p:cNvSpPr>
          <p:nvPr/>
        </p:nvSpPr>
        <p:spPr bwMode="auto">
          <a:xfrm>
            <a:off x="2930525" y="4786313"/>
            <a:ext cx="36687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spAutoFit/>
          </a:bodyPr>
          <a:lstStyle/>
          <a:p>
            <a:endParaRPr lang="en-US" altLang="en-US">
              <a:solidFill>
                <a:srgbClr val="000000"/>
              </a:solidFill>
            </a:endParaRPr>
          </a:p>
        </p:txBody>
      </p:sp>
      <p:sp>
        <p:nvSpPr>
          <p:cNvPr id="3107" name="Rectangle 35">
            <a:extLst>
              <a:ext uri="{FF2B5EF4-FFF2-40B4-BE49-F238E27FC236}">
                <a16:creationId xmlns:a16="http://schemas.microsoft.com/office/drawing/2014/main" id="{AB3C3567-E0C8-FDBB-B98B-5DD39AF43213}"/>
              </a:ext>
            </a:extLst>
          </p:cNvPr>
          <p:cNvSpPr>
            <a:spLocks noChangeArrowheads="1"/>
          </p:cNvSpPr>
          <p:nvPr/>
        </p:nvSpPr>
        <p:spPr bwMode="auto">
          <a:xfrm>
            <a:off x="2644775" y="4778375"/>
            <a:ext cx="3125788"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spAutoFit/>
          </a:bodyPr>
          <a:lstStyle/>
          <a:p>
            <a:endParaRPr lang="en-US" altLang="en-US"/>
          </a:p>
        </p:txBody>
      </p:sp>
      <p:sp>
        <p:nvSpPr>
          <p:cNvPr id="3108" name="Rectangle 36">
            <a:extLst>
              <a:ext uri="{FF2B5EF4-FFF2-40B4-BE49-F238E27FC236}">
                <a16:creationId xmlns:a16="http://schemas.microsoft.com/office/drawing/2014/main" id="{5152F1F1-8ECF-8052-44A0-63FC2A77B80D}"/>
              </a:ext>
            </a:extLst>
          </p:cNvPr>
          <p:cNvSpPr>
            <a:spLocks noChangeArrowheads="1"/>
          </p:cNvSpPr>
          <p:nvPr/>
        </p:nvSpPr>
        <p:spPr bwMode="auto">
          <a:xfrm>
            <a:off x="4416425" y="3108325"/>
            <a:ext cx="311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n-US" altLang="en-US"/>
          </a:p>
        </p:txBody>
      </p:sp>
      <p:sp>
        <p:nvSpPr>
          <p:cNvPr id="3109" name="Rectangle 37">
            <a:extLst>
              <a:ext uri="{FF2B5EF4-FFF2-40B4-BE49-F238E27FC236}">
                <a16:creationId xmlns:a16="http://schemas.microsoft.com/office/drawing/2014/main" id="{11CAB7F6-9D5C-1FC4-049B-C0533A6607EC}"/>
              </a:ext>
            </a:extLst>
          </p:cNvPr>
          <p:cNvSpPr>
            <a:spLocks noChangeArrowheads="1"/>
          </p:cNvSpPr>
          <p:nvPr/>
        </p:nvSpPr>
        <p:spPr bwMode="auto">
          <a:xfrm>
            <a:off x="1371599" y="2011015"/>
            <a:ext cx="2552355" cy="341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170" tIns="46990" rIns="90170" bIns="46990">
            <a:spAutoFit/>
          </a:bodyPr>
          <a:lstStyle/>
          <a:p>
            <a:r>
              <a:rPr lang="en-US" altLang="en-US" sz="1600" b="1" dirty="0">
                <a:solidFill>
                  <a:srgbClr val="000000"/>
                </a:solidFill>
              </a:rPr>
              <a:t>TEAM MEMBERS :</a:t>
            </a:r>
            <a:endParaRPr lang="en-US" altLang="en-US" sz="1600" dirty="0"/>
          </a:p>
        </p:txBody>
      </p:sp>
      <p:sp>
        <p:nvSpPr>
          <p:cNvPr id="3110" name="Rectangle 38">
            <a:extLst>
              <a:ext uri="{FF2B5EF4-FFF2-40B4-BE49-F238E27FC236}">
                <a16:creationId xmlns:a16="http://schemas.microsoft.com/office/drawing/2014/main" id="{A0850BAE-0BAA-A589-C3B3-D3524FF85050}"/>
              </a:ext>
            </a:extLst>
          </p:cNvPr>
          <p:cNvSpPr>
            <a:spLocks noChangeArrowheads="1"/>
          </p:cNvSpPr>
          <p:nvPr/>
        </p:nvSpPr>
        <p:spPr bwMode="auto">
          <a:xfrm>
            <a:off x="1795462" y="5007497"/>
            <a:ext cx="5241925" cy="1202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spAutoFit/>
          </a:bodyPr>
          <a:lstStyle/>
          <a:p>
            <a:r>
              <a:rPr lang="en-US" dirty="0"/>
              <a:t>Mrs. TAMILSELVI,</a:t>
            </a:r>
          </a:p>
          <a:p>
            <a:r>
              <a:rPr lang="en-US" dirty="0"/>
              <a:t>Assistant Professor,</a:t>
            </a:r>
          </a:p>
          <a:p>
            <a:r>
              <a:rPr lang="en-US" dirty="0"/>
              <a:t>Department of CSE,</a:t>
            </a:r>
          </a:p>
          <a:p>
            <a:r>
              <a:rPr lang="en-US" altLang="en-US" dirty="0"/>
              <a:t>Panimalar Institute of Technology.</a:t>
            </a:r>
          </a:p>
        </p:txBody>
      </p:sp>
      <p:sp>
        <p:nvSpPr>
          <p:cNvPr id="2" name="Rectangle 37">
            <a:extLst>
              <a:ext uri="{FF2B5EF4-FFF2-40B4-BE49-F238E27FC236}">
                <a16:creationId xmlns:a16="http://schemas.microsoft.com/office/drawing/2014/main" id="{A15BDAC3-1030-5B0C-57CF-17307C5E65D2}"/>
              </a:ext>
            </a:extLst>
          </p:cNvPr>
          <p:cNvSpPr>
            <a:spLocks noChangeArrowheads="1"/>
          </p:cNvSpPr>
          <p:nvPr/>
        </p:nvSpPr>
        <p:spPr bwMode="auto">
          <a:xfrm>
            <a:off x="1513606" y="4516575"/>
            <a:ext cx="1377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spAutoFit/>
          </a:bodyPr>
          <a:lstStyle/>
          <a:p>
            <a:r>
              <a:rPr lang="en-US" altLang="en-US" b="1" dirty="0">
                <a:solidFill>
                  <a:srgbClr val="000000"/>
                </a:solidFill>
              </a:rPr>
              <a:t>GUIDE :</a:t>
            </a:r>
            <a:endParaRPr lang="en-US" altLang="en-US" dirty="0"/>
          </a:p>
        </p:txBody>
      </p:sp>
      <p:sp>
        <p:nvSpPr>
          <p:cNvPr id="3" name="Rectangle 2">
            <a:extLst>
              <a:ext uri="{FF2B5EF4-FFF2-40B4-BE49-F238E27FC236}">
                <a16:creationId xmlns:a16="http://schemas.microsoft.com/office/drawing/2014/main" id="{A0FE7325-95CC-B1E5-21B7-82E4B1BFCF99}"/>
              </a:ext>
            </a:extLst>
          </p:cNvPr>
          <p:cNvSpPr/>
          <p:nvPr/>
        </p:nvSpPr>
        <p:spPr bwMode="auto">
          <a:xfrm>
            <a:off x="323705" y="404813"/>
            <a:ext cx="8496590" cy="6120402"/>
          </a:xfrm>
          <a:prstGeom prst="rect">
            <a:avLst/>
          </a:prstGeom>
          <a:noFill/>
          <a:ln w="38100" cap="flat" cmpd="sng" algn="ctr">
            <a:solidFill>
              <a:srgbClr val="0033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0">
              <a:lnSpc>
                <a:spcPct val="100000"/>
              </a:lnSpc>
              <a:spcBef>
                <a:spcPct val="0"/>
              </a:spcBef>
              <a:spcAft>
                <a:spcPct val="0"/>
              </a:spcAft>
              <a:buClrTx/>
              <a:buSzTx/>
              <a:buFont typeface="Arial" panose="020B0604020202020204" pitchFamily="34" charset="0"/>
              <a:buNone/>
              <a:tabLst/>
            </a:pPr>
            <a:endParaRPr kumimoji="0" lang="en-IN" sz="1800" b="0" i="0" u="none" strike="noStrike" cap="none" normalizeH="0" baseline="0">
              <a:ln>
                <a:noFill/>
              </a:ln>
              <a:solidFill>
                <a:schemeClr val="tx1"/>
              </a:solidFill>
              <a:effectLst/>
              <a:latin typeface="Arial" panose="020B0604020202020204" pitchFamily="34" charset="0"/>
              <a:ea typeface="SimSun" panose="02010600030101010101" pitchFamily="2" charset="-122"/>
              <a:cs typeface="Arial" panose="020B0604020202020204" pitchFamily="34" charset="0"/>
            </a:endParaRPr>
          </a:p>
        </p:txBody>
      </p:sp>
      <p:sp>
        <p:nvSpPr>
          <p:cNvPr id="5" name="Rectangle 2">
            <a:extLst>
              <a:ext uri="{FF2B5EF4-FFF2-40B4-BE49-F238E27FC236}">
                <a16:creationId xmlns:a16="http://schemas.microsoft.com/office/drawing/2014/main" id="{85E3F339-1430-E856-8665-02025785549A}"/>
              </a:ext>
            </a:extLst>
          </p:cNvPr>
          <p:cNvSpPr txBox="1">
            <a:spLocks noChangeArrowheads="1"/>
          </p:cNvSpPr>
          <p:nvPr/>
        </p:nvSpPr>
        <p:spPr bwMode="auto">
          <a:xfrm>
            <a:off x="2087826" y="610385"/>
            <a:ext cx="4860153" cy="426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170" tIns="46990" rIns="90170" bIns="46990" numCol="1" anchor="ctr" anchorCtr="0" compatLnSpc="1">
            <a:prstTxWarp prst="textNoShape">
              <a:avLst/>
            </a:prstTxWarp>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hangingPunct="1">
              <a:buFontTx/>
            </a:pPr>
            <a:br>
              <a:rPr lang="en-US" altLang="en-US" sz="1800" b="1" dirty="0">
                <a:latin typeface="Andalus" panose="02020603050405020304" pitchFamily="18" charset="-78"/>
              </a:rPr>
            </a:br>
            <a:br>
              <a:rPr lang="en-US" altLang="en-US" sz="1800" b="1" dirty="0">
                <a:latin typeface="Andalus" panose="02020603050405020304" pitchFamily="18" charset="-78"/>
              </a:rPr>
            </a:br>
            <a:r>
              <a:rPr lang="en-US" altLang="en-US" sz="3200" b="1" dirty="0">
                <a:latin typeface="Algerian" panose="04020705040A02060702" pitchFamily="82" charset="0"/>
              </a:rPr>
              <a:t>final REVIEW </a:t>
            </a:r>
            <a:br>
              <a:rPr lang="en-US" altLang="en-US" sz="1800" dirty="0">
                <a:latin typeface="Algerian" panose="04020705040A02060702" pitchFamily="82" charset="0"/>
              </a:rPr>
            </a:br>
            <a:br>
              <a:rPr lang="en-US" altLang="en-US" sz="1800" dirty="0"/>
            </a:br>
            <a:r>
              <a:rPr lang="en-US" altLang="en-US" sz="1800" u="sng" dirty="0">
                <a:latin typeface="Andalus" panose="02020603050405020304" pitchFamily="18" charset="-78"/>
                <a:sym typeface="Andalus" panose="02020603050405020304" pitchFamily="18" charset="-78"/>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465F418-F236-29B3-2A36-0C792754D7F9}"/>
              </a:ext>
            </a:extLst>
          </p:cNvPr>
          <p:cNvSpPr>
            <a:spLocks noGrp="1" noChangeArrowheads="1"/>
          </p:cNvSpPr>
          <p:nvPr>
            <p:ph type="title" idx="4294967295"/>
          </p:nvPr>
        </p:nvSpPr>
        <p:spPr>
          <a:xfrm>
            <a:off x="546438" y="668675"/>
            <a:ext cx="8229600" cy="1143000"/>
          </a:xfrm>
          <a:noFill/>
          <a:ln/>
        </p:spPr>
        <p:txBody>
          <a:bodyPr/>
          <a:lstStyle/>
          <a:p>
            <a:r>
              <a:rPr lang="en-US" altLang="zh-CN" dirty="0">
                <a:latin typeface="Andalus" panose="02020603050405020304" pitchFamily="18" charset="-78"/>
                <a:sym typeface="Andalus" panose="02020603050405020304" pitchFamily="18" charset="-78"/>
              </a:rPr>
              <a:t>ADVANTAGES OF PROPOSED METHOD </a:t>
            </a:r>
            <a:endParaRPr lang="en-US" altLang="zh-CN" dirty="0"/>
          </a:p>
        </p:txBody>
      </p:sp>
      <p:sp>
        <p:nvSpPr>
          <p:cNvPr id="2" name="Rectangle 1">
            <a:extLst>
              <a:ext uri="{FF2B5EF4-FFF2-40B4-BE49-F238E27FC236}">
                <a16:creationId xmlns:a16="http://schemas.microsoft.com/office/drawing/2014/main" id="{8DD494C1-5C8B-A31C-A29B-779B7672CED2}"/>
              </a:ext>
            </a:extLst>
          </p:cNvPr>
          <p:cNvSpPr/>
          <p:nvPr/>
        </p:nvSpPr>
        <p:spPr>
          <a:xfrm>
            <a:off x="311085" y="263951"/>
            <a:ext cx="8437205" cy="6405274"/>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3">
            <a:extLst>
              <a:ext uri="{FF2B5EF4-FFF2-40B4-BE49-F238E27FC236}">
                <a16:creationId xmlns:a16="http://schemas.microsoft.com/office/drawing/2014/main" id="{D33D2915-49D5-11D8-B4BB-C000F77D438B}"/>
              </a:ext>
            </a:extLst>
          </p:cNvPr>
          <p:cNvSpPr>
            <a:spLocks noGrp="1" noChangeArrowheads="1"/>
          </p:cNvSpPr>
          <p:nvPr>
            <p:ph type="body" idx="1"/>
          </p:nvPr>
        </p:nvSpPr>
        <p:spPr>
          <a:xfrm>
            <a:off x="1002495" y="2348925"/>
            <a:ext cx="7139010" cy="3268900"/>
          </a:xfrm>
          <a:noFill/>
          <a:ln/>
        </p:spPr>
        <p:txBody>
          <a:bodyPr/>
          <a:lstStyle/>
          <a:p>
            <a:pPr marL="342900" indent="-342900" algn="just">
              <a:lnSpc>
                <a:spcPct val="150000"/>
              </a:lnSpc>
              <a:buFontTx/>
              <a:buChar char="•"/>
            </a:pPr>
            <a:r>
              <a:rPr lang="en-US" altLang="zh-CN" sz="2000" dirty="0">
                <a:latin typeface="Times New Roman" panose="02020603050405020304" pitchFamily="18" charset="0"/>
                <a:sym typeface="Times New Roman" panose="02020603050405020304" pitchFamily="18" charset="0"/>
              </a:rPr>
              <a:t>The proposed system clone voice in real time.</a:t>
            </a:r>
          </a:p>
          <a:p>
            <a:pPr marL="342900" indent="-342900" algn="just">
              <a:lnSpc>
                <a:spcPct val="150000"/>
              </a:lnSpc>
              <a:buFontTx/>
              <a:buChar char="•"/>
            </a:pPr>
            <a:r>
              <a:rPr lang="en-US" altLang="zh-CN" sz="2000" dirty="0">
                <a:latin typeface="Times New Roman" panose="02020603050405020304" pitchFamily="18" charset="0"/>
                <a:sym typeface="Times New Roman" panose="02020603050405020304" pitchFamily="18" charset="0"/>
              </a:rPr>
              <a:t>It need less sample voice data as input than existing system.</a:t>
            </a:r>
          </a:p>
          <a:p>
            <a:pPr marL="342900" indent="-342900" algn="just">
              <a:lnSpc>
                <a:spcPct val="150000"/>
              </a:lnSpc>
              <a:buFontTx/>
              <a:buChar char="•"/>
            </a:pPr>
            <a:r>
              <a:rPr lang="en-US" altLang="zh-CN" sz="2000" dirty="0">
                <a:latin typeface="Times New Roman" panose="02020603050405020304" pitchFamily="18" charset="0"/>
                <a:sym typeface="Times New Roman" panose="02020603050405020304" pitchFamily="18" charset="0"/>
              </a:rPr>
              <a:t>Voice break is avoidable.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9A35E-EC9B-C226-C463-4EF6BA9A693B}"/>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12C190D4-852F-DC39-C0D3-5D22E7594E3F}"/>
              </a:ext>
            </a:extLst>
          </p:cNvPr>
          <p:cNvSpPr>
            <a:spLocks noGrp="1" noChangeArrowheads="1"/>
          </p:cNvSpPr>
          <p:nvPr>
            <p:ph type="title" idx="4294967295"/>
          </p:nvPr>
        </p:nvSpPr>
        <p:spPr>
          <a:xfrm>
            <a:off x="457200" y="548800"/>
            <a:ext cx="8229600" cy="1143000"/>
          </a:xfrm>
          <a:noFill/>
          <a:ln/>
        </p:spPr>
        <p:txBody>
          <a:bodyPr/>
          <a:lstStyle/>
          <a:p>
            <a:r>
              <a:rPr lang="en-US" altLang="en-US" sz="4000" dirty="0">
                <a:latin typeface="Andalus" panose="02020603050405020304" pitchFamily="18" charset="-78"/>
                <a:sym typeface="Andalus" panose="02020603050405020304" pitchFamily="18" charset="-78"/>
              </a:rPr>
              <a:t>DISADVANTAGE OF PROPOSED METHOD</a:t>
            </a:r>
            <a:endParaRPr lang="en-US" altLang="en-US" sz="4000" dirty="0"/>
          </a:p>
        </p:txBody>
      </p:sp>
      <p:sp>
        <p:nvSpPr>
          <p:cNvPr id="9219" name="Rectangle 3">
            <a:extLst>
              <a:ext uri="{FF2B5EF4-FFF2-40B4-BE49-F238E27FC236}">
                <a16:creationId xmlns:a16="http://schemas.microsoft.com/office/drawing/2014/main" id="{756E01AF-3E4A-E622-4486-DBDAB8FE69F5}"/>
              </a:ext>
            </a:extLst>
          </p:cNvPr>
          <p:cNvSpPr>
            <a:spLocks noGrp="1" noChangeArrowheads="1"/>
          </p:cNvSpPr>
          <p:nvPr>
            <p:ph type="body" idx="1"/>
          </p:nvPr>
        </p:nvSpPr>
        <p:spPr>
          <a:xfrm>
            <a:off x="971750" y="2348925"/>
            <a:ext cx="6634975" cy="2908875"/>
          </a:xfrm>
          <a:noFill/>
          <a:ln/>
        </p:spPr>
        <p:txBody>
          <a:bodyPr/>
          <a:lstStyle/>
          <a:p>
            <a:pPr marL="342900" indent="-342900" algn="just">
              <a:lnSpc>
                <a:spcPct val="150000"/>
              </a:lnSpc>
              <a:buFontTx/>
              <a:buChar char="•"/>
            </a:pPr>
            <a:r>
              <a:rPr lang="en-US" altLang="zh-CN" sz="2000" dirty="0">
                <a:latin typeface="Times New Roman" panose="02020603050405020304" pitchFamily="18" charset="0"/>
                <a:sym typeface="Times New Roman" panose="02020603050405020304" pitchFamily="18" charset="0"/>
              </a:rPr>
              <a:t>Can not change the Emotion in voice.</a:t>
            </a:r>
          </a:p>
          <a:p>
            <a:pPr marL="342900" indent="-342900" algn="just">
              <a:lnSpc>
                <a:spcPct val="150000"/>
              </a:lnSpc>
              <a:buFontTx/>
              <a:buChar char="•"/>
            </a:pPr>
            <a:r>
              <a:rPr lang="en-US" altLang="zh-CN" sz="2000" dirty="0">
                <a:latin typeface="Times New Roman" panose="02020603050405020304" pitchFamily="18" charset="0"/>
                <a:sym typeface="Times New Roman" panose="02020603050405020304" pitchFamily="18" charset="0"/>
              </a:rPr>
              <a:t>Can not be used in professional dubbing.</a:t>
            </a:r>
          </a:p>
          <a:p>
            <a:pPr marL="342900" indent="-342900" algn="just">
              <a:lnSpc>
                <a:spcPct val="150000"/>
              </a:lnSpc>
              <a:buFontTx/>
              <a:buChar char="•"/>
            </a:pPr>
            <a:endParaRPr lang="en-US" altLang="zh-CN" sz="2000" dirty="0">
              <a:latin typeface="Times New Roman" panose="02020603050405020304" pitchFamily="18" charset="0"/>
              <a:sym typeface="Times New Roman" panose="02020603050405020304" pitchFamily="18" charset="0"/>
            </a:endParaRPr>
          </a:p>
        </p:txBody>
      </p:sp>
      <p:sp>
        <p:nvSpPr>
          <p:cNvPr id="2" name="Rectangle 1">
            <a:extLst>
              <a:ext uri="{FF2B5EF4-FFF2-40B4-BE49-F238E27FC236}">
                <a16:creationId xmlns:a16="http://schemas.microsoft.com/office/drawing/2014/main" id="{508CBC05-A201-0418-E3B6-5B480B818885}"/>
              </a:ext>
            </a:extLst>
          </p:cNvPr>
          <p:cNvSpPr/>
          <p:nvPr/>
        </p:nvSpPr>
        <p:spPr>
          <a:xfrm>
            <a:off x="311085" y="263951"/>
            <a:ext cx="8437205" cy="6405274"/>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71712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52BCEC0-01CE-AAE8-1051-5ADA9486AB3C}"/>
              </a:ext>
            </a:extLst>
          </p:cNvPr>
          <p:cNvSpPr>
            <a:spLocks noGrp="1" noChangeArrowheads="1"/>
          </p:cNvSpPr>
          <p:nvPr>
            <p:ph type="title" idx="4294967295"/>
          </p:nvPr>
        </p:nvSpPr>
        <p:spPr>
          <a:noFill/>
          <a:ln/>
        </p:spPr>
        <p:txBody>
          <a:bodyPr/>
          <a:lstStyle/>
          <a:p>
            <a:r>
              <a:rPr lang="en-US" altLang="zh-CN">
                <a:latin typeface="Andalus" panose="02020603050405020304" pitchFamily="18" charset="-78"/>
                <a:sym typeface="Andalus" panose="02020603050405020304" pitchFamily="18" charset="-78"/>
              </a:rPr>
              <a:t>APPLICATION</a:t>
            </a:r>
            <a:endParaRPr lang="en-US" altLang="zh-CN"/>
          </a:p>
        </p:txBody>
      </p:sp>
      <p:sp>
        <p:nvSpPr>
          <p:cNvPr id="12291" name="Rectangle 3">
            <a:extLst>
              <a:ext uri="{FF2B5EF4-FFF2-40B4-BE49-F238E27FC236}">
                <a16:creationId xmlns:a16="http://schemas.microsoft.com/office/drawing/2014/main" id="{547ED5A7-4791-B3C0-9DD1-D1DD2D16EBC5}"/>
              </a:ext>
            </a:extLst>
          </p:cNvPr>
          <p:cNvSpPr>
            <a:spLocks noGrp="1" noChangeArrowheads="1"/>
          </p:cNvSpPr>
          <p:nvPr>
            <p:ph type="body" idx="1"/>
          </p:nvPr>
        </p:nvSpPr>
        <p:spPr>
          <a:xfrm>
            <a:off x="456013" y="2092605"/>
            <a:ext cx="8229600" cy="4525963"/>
          </a:xfrm>
          <a:noFill/>
          <a:ln/>
        </p:spPr>
        <p:txBody>
          <a:bodyPr/>
          <a:lstStyle/>
          <a:p>
            <a:pPr marL="342900" indent="-342900" algn="l">
              <a:buFontTx/>
              <a:buChar char="•"/>
            </a:pPr>
            <a:r>
              <a:rPr lang="en-US" altLang="en-US" sz="2000" dirty="0">
                <a:latin typeface="Times New Roman" panose="02020603050405020304" pitchFamily="18" charset="0"/>
                <a:sym typeface="Times New Roman" panose="02020603050405020304" pitchFamily="18" charset="0"/>
              </a:rPr>
              <a:t>This application can clone voice of any person in real time if the sample voice is given as input. </a:t>
            </a:r>
          </a:p>
          <a:p>
            <a:pPr marL="342900" indent="-342900" algn="l">
              <a:buFontTx/>
              <a:buChar char="•"/>
            </a:pPr>
            <a:endParaRPr lang="en-US" altLang="en-US" sz="2000" dirty="0">
              <a:latin typeface="Times New Roman" panose="02020603050405020304" pitchFamily="18" charset="0"/>
              <a:sym typeface="Times New Roman" panose="02020603050405020304" pitchFamily="18" charset="0"/>
            </a:endParaRPr>
          </a:p>
          <a:p>
            <a:pPr marL="342900" indent="-342900" algn="l">
              <a:buFontTx/>
              <a:buChar char="•"/>
            </a:pPr>
            <a:r>
              <a:rPr lang="en-US" altLang="en-US" sz="2000" dirty="0">
                <a:latin typeface="Times New Roman" panose="02020603050405020304" pitchFamily="18" charset="0"/>
                <a:sym typeface="Times New Roman" panose="02020603050405020304" pitchFamily="18" charset="0"/>
              </a:rPr>
              <a:t>Once the application is trained with the input voice it can generate the cloned voice using Text To Speech (TTS) System.</a:t>
            </a:r>
          </a:p>
          <a:p>
            <a:pPr marL="342900" indent="-342900" algn="l">
              <a:buFontTx/>
              <a:buChar char="•"/>
            </a:pPr>
            <a:endParaRPr lang="en-US" altLang="en-US" sz="2000" dirty="0">
              <a:latin typeface="Times New Roman" panose="02020603050405020304" pitchFamily="18" charset="0"/>
              <a:sym typeface="Times New Roman" panose="02020603050405020304" pitchFamily="18" charset="0"/>
            </a:endParaRPr>
          </a:p>
          <a:p>
            <a:pPr marL="342900" indent="-342900" algn="l"/>
            <a:endParaRPr lang="en-US" altLang="en-US" sz="3200" dirty="0"/>
          </a:p>
        </p:txBody>
      </p:sp>
      <p:sp>
        <p:nvSpPr>
          <p:cNvPr id="2" name="Rectangle 1">
            <a:extLst>
              <a:ext uri="{FF2B5EF4-FFF2-40B4-BE49-F238E27FC236}">
                <a16:creationId xmlns:a16="http://schemas.microsoft.com/office/drawing/2014/main" id="{3E859FBA-F547-A5D4-BEE8-EA1E7ED1F3A7}"/>
              </a:ext>
            </a:extLst>
          </p:cNvPr>
          <p:cNvSpPr/>
          <p:nvPr/>
        </p:nvSpPr>
        <p:spPr>
          <a:xfrm>
            <a:off x="311085" y="263951"/>
            <a:ext cx="8437205" cy="6405274"/>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0FAA023-48B5-93C4-D74D-F511E8A75FC1}"/>
              </a:ext>
            </a:extLst>
          </p:cNvPr>
          <p:cNvSpPr>
            <a:spLocks noGrp="1" noChangeArrowheads="1"/>
          </p:cNvSpPr>
          <p:nvPr>
            <p:ph type="title" idx="4294967295"/>
          </p:nvPr>
        </p:nvSpPr>
        <p:spPr>
          <a:noFill/>
          <a:ln/>
        </p:spPr>
        <p:txBody>
          <a:bodyPr/>
          <a:lstStyle/>
          <a:p>
            <a:r>
              <a:rPr lang="en-US" altLang="zh-CN" dirty="0">
                <a:latin typeface="Andalus" panose="02020603050405020304" pitchFamily="18" charset="-78"/>
                <a:sym typeface="Andalus" panose="02020603050405020304" pitchFamily="18" charset="-78"/>
              </a:rPr>
              <a:t>SOFTWARE REQURIEMENT</a:t>
            </a:r>
            <a:endParaRPr lang="en-US" altLang="zh-CN" dirty="0"/>
          </a:p>
        </p:txBody>
      </p:sp>
      <p:sp>
        <p:nvSpPr>
          <p:cNvPr id="2" name="Rectangle 1">
            <a:extLst>
              <a:ext uri="{FF2B5EF4-FFF2-40B4-BE49-F238E27FC236}">
                <a16:creationId xmlns:a16="http://schemas.microsoft.com/office/drawing/2014/main" id="{F57B1EF9-C1B9-DD09-14DD-E6394C1BC0EB}"/>
              </a:ext>
            </a:extLst>
          </p:cNvPr>
          <p:cNvSpPr/>
          <p:nvPr/>
        </p:nvSpPr>
        <p:spPr>
          <a:xfrm>
            <a:off x="311085" y="263951"/>
            <a:ext cx="8437205" cy="6405274"/>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01695C66-F77B-30D8-42B0-08E0F3F85183}"/>
              </a:ext>
            </a:extLst>
          </p:cNvPr>
          <p:cNvSpPr txBox="1"/>
          <p:nvPr/>
        </p:nvSpPr>
        <p:spPr>
          <a:xfrm>
            <a:off x="1403780" y="2420930"/>
            <a:ext cx="9264970" cy="2400657"/>
          </a:xfrm>
          <a:prstGeom prst="rect">
            <a:avLst/>
          </a:prstGeom>
          <a:noFill/>
        </p:spPr>
        <p:txBody>
          <a:bodyPr wrap="square" rtlCol="0">
            <a:spAutoFit/>
          </a:bodyPr>
          <a:lstStyle/>
          <a:p>
            <a:r>
              <a:rPr lang="en-US" dirty="0">
                <a:solidFill>
                  <a:schemeClr val="accent1">
                    <a:lumMod val="50000"/>
                  </a:schemeClr>
                </a:solidFill>
              </a:rPr>
              <a:t>Operating System     :</a:t>
            </a:r>
            <a:r>
              <a:rPr lang="en-US" dirty="0"/>
              <a:t>windows 10 &amp; 11</a:t>
            </a:r>
          </a:p>
          <a:p>
            <a:r>
              <a:rPr lang="en-US" dirty="0">
                <a:solidFill>
                  <a:schemeClr val="accent1">
                    <a:lumMod val="50000"/>
                  </a:schemeClr>
                </a:solidFill>
              </a:rPr>
              <a:t>Language</a:t>
            </a:r>
            <a:r>
              <a:rPr lang="en-US" dirty="0"/>
              <a:t>                   : PYTHON</a:t>
            </a:r>
          </a:p>
          <a:p>
            <a:r>
              <a:rPr lang="en-US" dirty="0">
                <a:solidFill>
                  <a:schemeClr val="accent1">
                    <a:lumMod val="50000"/>
                  </a:schemeClr>
                </a:solidFill>
              </a:rPr>
              <a:t>IDE   </a:t>
            </a:r>
            <a:r>
              <a:rPr lang="en-US" dirty="0"/>
              <a:t>                          : MICROSOFT ‘S VISUAL STUDIO CODE</a:t>
            </a:r>
          </a:p>
          <a:p>
            <a:r>
              <a:rPr lang="en-US" dirty="0">
                <a:solidFill>
                  <a:schemeClr val="accent1">
                    <a:lumMod val="50000"/>
                  </a:schemeClr>
                </a:solidFill>
              </a:rPr>
              <a:t>Libraries                     : </a:t>
            </a:r>
            <a:r>
              <a:rPr lang="en-US" dirty="0"/>
              <a:t>  </a:t>
            </a:r>
            <a:r>
              <a:rPr lang="en-US" dirty="0" err="1"/>
              <a:t>Tkinder</a:t>
            </a:r>
            <a:r>
              <a:rPr lang="en-US" dirty="0"/>
              <a:t>(GUI)</a:t>
            </a:r>
          </a:p>
          <a:p>
            <a:r>
              <a:rPr lang="en-US" dirty="0">
                <a:solidFill>
                  <a:schemeClr val="accent1">
                    <a:lumMod val="50000"/>
                  </a:schemeClr>
                </a:solidFill>
              </a:rPr>
              <a:t>Framework                 : </a:t>
            </a:r>
            <a:r>
              <a:rPr lang="en-US" dirty="0"/>
              <a:t> </a:t>
            </a:r>
            <a:r>
              <a:rPr lang="en-US" dirty="0" err="1"/>
              <a:t>PyTorch</a:t>
            </a:r>
            <a:endParaRPr lang="en-US" dirty="0"/>
          </a:p>
          <a:p>
            <a:r>
              <a:rPr lang="en-US" dirty="0">
                <a:solidFill>
                  <a:schemeClr val="accent1">
                    <a:lumMod val="50000"/>
                  </a:schemeClr>
                </a:solidFill>
              </a:rPr>
              <a:t>Package Manager      : </a:t>
            </a:r>
            <a:r>
              <a:rPr lang="en-US" dirty="0"/>
              <a:t>PIP</a:t>
            </a:r>
          </a:p>
          <a:p>
            <a:r>
              <a:rPr lang="en-US" dirty="0">
                <a:solidFill>
                  <a:schemeClr val="accent1">
                    <a:lumMod val="50000"/>
                  </a:schemeClr>
                </a:solidFill>
              </a:rPr>
              <a:t>Dependencies            : </a:t>
            </a:r>
            <a:r>
              <a:rPr lang="en-US" dirty="0" err="1"/>
              <a:t>FFmpeg</a:t>
            </a:r>
            <a:endParaRPr lang="en-US" dirty="0"/>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DCB8E88-76DE-CF8F-AC88-3A453B1A9E01}"/>
              </a:ext>
            </a:extLst>
          </p:cNvPr>
          <p:cNvSpPr>
            <a:spLocks noGrp="1" noChangeArrowheads="1"/>
          </p:cNvSpPr>
          <p:nvPr>
            <p:ph type="title" idx="4294967295"/>
          </p:nvPr>
        </p:nvSpPr>
        <p:spPr>
          <a:noFill/>
          <a:ln/>
        </p:spPr>
        <p:txBody>
          <a:bodyPr/>
          <a:lstStyle/>
          <a:p>
            <a:r>
              <a:rPr lang="en-US" altLang="zh-CN">
                <a:latin typeface="Andalus" panose="02020603050405020304" pitchFamily="18" charset="-78"/>
                <a:sym typeface="Andalus" panose="02020603050405020304" pitchFamily="18" charset="-78"/>
              </a:rPr>
              <a:t>HARDWARE REQUIREMENT</a:t>
            </a:r>
            <a:endParaRPr lang="en-US" altLang="zh-CN"/>
          </a:p>
        </p:txBody>
      </p:sp>
      <p:sp>
        <p:nvSpPr>
          <p:cNvPr id="2" name="Rectangle 1">
            <a:extLst>
              <a:ext uri="{FF2B5EF4-FFF2-40B4-BE49-F238E27FC236}">
                <a16:creationId xmlns:a16="http://schemas.microsoft.com/office/drawing/2014/main" id="{16FF01C2-32CE-71D8-5E82-551F31C26604}"/>
              </a:ext>
            </a:extLst>
          </p:cNvPr>
          <p:cNvSpPr/>
          <p:nvPr/>
        </p:nvSpPr>
        <p:spPr>
          <a:xfrm>
            <a:off x="311085" y="263951"/>
            <a:ext cx="8437205" cy="6405274"/>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B02508B5-5A5F-2955-72E9-1C3CA59E81CC}"/>
              </a:ext>
            </a:extLst>
          </p:cNvPr>
          <p:cNvSpPr txBox="1"/>
          <p:nvPr/>
        </p:nvSpPr>
        <p:spPr>
          <a:xfrm>
            <a:off x="997748" y="2636945"/>
            <a:ext cx="7148504" cy="1938992"/>
          </a:xfrm>
          <a:prstGeom prst="rect">
            <a:avLst/>
          </a:prstGeom>
          <a:noFill/>
        </p:spPr>
        <p:txBody>
          <a:bodyPr wrap="square" rtlCol="0">
            <a:spAutoFit/>
          </a:bodyPr>
          <a:lstStyle/>
          <a:p>
            <a:r>
              <a:rPr lang="en-US" sz="2400" b="0" i="0" dirty="0">
                <a:solidFill>
                  <a:schemeClr val="accent1">
                    <a:lumMod val="50000"/>
                  </a:schemeClr>
                </a:solidFill>
                <a:effectLst/>
              </a:rPr>
              <a:t>CPU     : </a:t>
            </a:r>
            <a:r>
              <a:rPr lang="en-US" sz="2400" b="0" i="0" dirty="0">
                <a:effectLst/>
              </a:rPr>
              <a:t>Intel Core i5  @ 2.5GHz</a:t>
            </a:r>
          </a:p>
          <a:p>
            <a:r>
              <a:rPr lang="en-US" sz="2400" dirty="0">
                <a:solidFill>
                  <a:schemeClr val="accent1">
                    <a:lumMod val="50000"/>
                  </a:schemeClr>
                </a:solidFill>
              </a:rPr>
              <a:t>RAM     : </a:t>
            </a:r>
            <a:r>
              <a:rPr lang="en-US" sz="2400" dirty="0"/>
              <a:t>4GB OR above</a:t>
            </a:r>
          </a:p>
          <a:p>
            <a:r>
              <a:rPr lang="en-US" sz="2400" dirty="0">
                <a:solidFill>
                  <a:schemeClr val="accent1">
                    <a:lumMod val="50000"/>
                  </a:schemeClr>
                </a:solidFill>
              </a:rPr>
              <a:t>GPU     : </a:t>
            </a:r>
            <a:r>
              <a:rPr lang="en-US" sz="2400" dirty="0"/>
              <a:t>2GB</a:t>
            </a:r>
            <a:r>
              <a:rPr lang="en-US" sz="2400" dirty="0">
                <a:solidFill>
                  <a:schemeClr val="accent1">
                    <a:lumMod val="50000"/>
                  </a:schemeClr>
                </a:solidFill>
              </a:rPr>
              <a:t>  </a:t>
            </a:r>
            <a:r>
              <a:rPr lang="en-US" sz="2400" dirty="0"/>
              <a:t>OR above</a:t>
            </a:r>
          </a:p>
          <a:p>
            <a:r>
              <a:rPr lang="en-US" sz="2400" dirty="0">
                <a:solidFill>
                  <a:schemeClr val="accent1">
                    <a:lumMod val="50000"/>
                  </a:schemeClr>
                </a:solidFill>
              </a:rPr>
              <a:t>Audio    : </a:t>
            </a:r>
            <a:r>
              <a:rPr lang="en-US" sz="2400" dirty="0"/>
              <a:t>Microphone</a:t>
            </a:r>
          </a:p>
          <a:p>
            <a:r>
              <a:rPr lang="en-US" sz="2400" dirty="0">
                <a:solidFill>
                  <a:schemeClr val="accent1">
                    <a:lumMod val="50000"/>
                  </a:schemeClr>
                </a:solidFill>
              </a:rPr>
              <a:t>Display : </a:t>
            </a:r>
            <a:r>
              <a:rPr lang="en-US" sz="2400" dirty="0"/>
              <a:t>720p Monitor or above</a:t>
            </a:r>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B9659C9-CEE7-D18D-B723-19DD73283D2B}"/>
              </a:ext>
            </a:extLst>
          </p:cNvPr>
          <p:cNvSpPr>
            <a:spLocks noGrp="1" noChangeArrowheads="1"/>
          </p:cNvSpPr>
          <p:nvPr>
            <p:ph type="title" idx="4294967295"/>
          </p:nvPr>
        </p:nvSpPr>
        <p:spPr>
          <a:xfrm>
            <a:off x="435086" y="422413"/>
            <a:ext cx="8229600" cy="1143000"/>
          </a:xfrm>
          <a:noFill/>
          <a:ln/>
        </p:spPr>
        <p:txBody>
          <a:bodyPr/>
          <a:lstStyle/>
          <a:p>
            <a:r>
              <a:rPr lang="en-US" altLang="zh-CN" dirty="0">
                <a:latin typeface="Andalus" panose="02020603050405020304" pitchFamily="18" charset="-78"/>
                <a:sym typeface="Andalus" panose="02020603050405020304" pitchFamily="18" charset="-78"/>
              </a:rPr>
              <a:t>BLOCK DIAGRAM</a:t>
            </a:r>
            <a:endParaRPr lang="en-US" altLang="zh-CN" dirty="0"/>
          </a:p>
        </p:txBody>
      </p:sp>
      <p:sp>
        <p:nvSpPr>
          <p:cNvPr id="15363" name="Rectangle 3">
            <a:extLst>
              <a:ext uri="{FF2B5EF4-FFF2-40B4-BE49-F238E27FC236}">
                <a16:creationId xmlns:a16="http://schemas.microsoft.com/office/drawing/2014/main" id="{EA0B5AB9-1FE6-9BF0-5082-7627B337F754}"/>
              </a:ext>
            </a:extLst>
          </p:cNvPr>
          <p:cNvSpPr>
            <a:spLocks noChangeArrowheads="1"/>
          </p:cNvSpPr>
          <p:nvPr/>
        </p:nvSpPr>
        <p:spPr bwMode="auto">
          <a:xfrm>
            <a:off x="2972971" y="1763289"/>
            <a:ext cx="1148383" cy="550502"/>
          </a:xfrm>
          <a:prstGeom prst="rect">
            <a:avLst/>
          </a:prstGeom>
          <a:solidFill>
            <a:srgbClr val="FFFFFF"/>
          </a:solidFill>
          <a:ln w="9525" cmpd="sng">
            <a:solidFill>
              <a:srgbClr val="000000"/>
            </a:solidFill>
            <a:miter lim="800000"/>
            <a:headEnd/>
            <a:tailEnd/>
          </a:ln>
        </p:spPr>
        <p:txBody>
          <a:bodyPr wrap="none" anchor="ctr"/>
          <a:lstStyle/>
          <a:p>
            <a:pPr algn="ctr"/>
            <a:r>
              <a:rPr lang="en-US" altLang="en-US" dirty="0">
                <a:solidFill>
                  <a:srgbClr val="000000"/>
                </a:solidFill>
                <a:latin typeface="Times New Roman" panose="02020603050405020304" pitchFamily="18" charset="0"/>
                <a:sym typeface="Times New Roman" panose="02020603050405020304" pitchFamily="18" charset="0"/>
              </a:rPr>
              <a:t>Speaker</a:t>
            </a:r>
          </a:p>
          <a:p>
            <a:pPr algn="ctr"/>
            <a:r>
              <a:rPr lang="en-US" altLang="en-US" dirty="0">
                <a:solidFill>
                  <a:srgbClr val="000000"/>
                </a:solidFill>
                <a:latin typeface="Times New Roman" panose="02020603050405020304" pitchFamily="18" charset="0"/>
                <a:sym typeface="Times New Roman" panose="02020603050405020304" pitchFamily="18" charset="0"/>
              </a:rPr>
              <a:t>Encoder</a:t>
            </a:r>
          </a:p>
        </p:txBody>
      </p:sp>
      <p:sp>
        <p:nvSpPr>
          <p:cNvPr id="15364" name="Rectangle 4">
            <a:extLst>
              <a:ext uri="{FF2B5EF4-FFF2-40B4-BE49-F238E27FC236}">
                <a16:creationId xmlns:a16="http://schemas.microsoft.com/office/drawing/2014/main" id="{AAC81F16-5AE9-1880-183F-D19097AB6CDE}"/>
              </a:ext>
            </a:extLst>
          </p:cNvPr>
          <p:cNvSpPr>
            <a:spLocks noChangeArrowheads="1"/>
          </p:cNvSpPr>
          <p:nvPr/>
        </p:nvSpPr>
        <p:spPr bwMode="auto">
          <a:xfrm>
            <a:off x="4755943" y="2836655"/>
            <a:ext cx="1173842" cy="545517"/>
          </a:xfrm>
          <a:prstGeom prst="rect">
            <a:avLst/>
          </a:prstGeom>
          <a:solidFill>
            <a:srgbClr val="FFFFFF"/>
          </a:solidFill>
          <a:ln w="9525" cap="flat" cmpd="sng">
            <a:solidFill>
              <a:srgbClr val="000000"/>
            </a:solidFill>
            <a:miter lim="800000"/>
            <a:headEnd/>
            <a:tailEnd/>
          </a:ln>
        </p:spPr>
        <p:txBody>
          <a:bodyPr wrap="none" anchor="ctr"/>
          <a:lstStyle/>
          <a:p>
            <a:pPr algn="ctr"/>
            <a:r>
              <a:rPr lang="en-US" altLang="en-US" dirty="0">
                <a:solidFill>
                  <a:srgbClr val="000000"/>
                </a:solidFill>
                <a:latin typeface="Times New Roman" panose="02020603050405020304" pitchFamily="18" charset="0"/>
                <a:sym typeface="Times New Roman" panose="02020603050405020304" pitchFamily="18" charset="0"/>
              </a:rPr>
              <a:t>Vocoder</a:t>
            </a:r>
          </a:p>
        </p:txBody>
      </p:sp>
      <p:sp>
        <p:nvSpPr>
          <p:cNvPr id="15371" name="Rectangle 11">
            <a:extLst>
              <a:ext uri="{FF2B5EF4-FFF2-40B4-BE49-F238E27FC236}">
                <a16:creationId xmlns:a16="http://schemas.microsoft.com/office/drawing/2014/main" id="{B88F2035-0204-2382-0C4C-58F929D888D7}"/>
              </a:ext>
            </a:extLst>
          </p:cNvPr>
          <p:cNvSpPr>
            <a:spLocks noChangeArrowheads="1"/>
          </p:cNvSpPr>
          <p:nvPr/>
        </p:nvSpPr>
        <p:spPr bwMode="auto">
          <a:xfrm>
            <a:off x="2726565" y="2831683"/>
            <a:ext cx="1418191" cy="550502"/>
          </a:xfrm>
          <a:prstGeom prst="rect">
            <a:avLst/>
          </a:prstGeom>
          <a:solidFill>
            <a:srgbClr val="FFFFFF"/>
          </a:solidFill>
          <a:ln w="9525" cap="flat" cmpd="sng">
            <a:solidFill>
              <a:srgbClr val="000000"/>
            </a:solidFill>
            <a:miter lim="800000"/>
            <a:headEnd/>
            <a:tailEnd/>
          </a:ln>
        </p:spPr>
        <p:txBody>
          <a:bodyPr wrap="none" anchor="ctr"/>
          <a:lstStyle/>
          <a:p>
            <a:pPr algn="ctr"/>
            <a:r>
              <a:rPr lang="en-US" altLang="en-US" dirty="0">
                <a:solidFill>
                  <a:srgbClr val="000000"/>
                </a:solidFill>
                <a:latin typeface="Times New Roman" panose="02020603050405020304" pitchFamily="18" charset="0"/>
                <a:sym typeface="Times New Roman" panose="02020603050405020304" pitchFamily="18" charset="0"/>
              </a:rPr>
              <a:t>Synthesizer</a:t>
            </a:r>
            <a:r>
              <a:rPr lang="en-US" altLang="en-US" dirty="0">
                <a:solidFill>
                  <a:srgbClr val="000000"/>
                </a:solidFill>
              </a:rPr>
              <a:t> </a:t>
            </a:r>
            <a:endParaRPr lang="en-US" altLang="en-US" dirty="0"/>
          </a:p>
        </p:txBody>
      </p:sp>
      <p:sp>
        <p:nvSpPr>
          <p:cNvPr id="15376" name="Line 16">
            <a:extLst>
              <a:ext uri="{FF2B5EF4-FFF2-40B4-BE49-F238E27FC236}">
                <a16:creationId xmlns:a16="http://schemas.microsoft.com/office/drawing/2014/main" id="{618EDB13-4773-0D50-87E7-BB3CF195B59F}"/>
              </a:ext>
            </a:extLst>
          </p:cNvPr>
          <p:cNvSpPr>
            <a:spLocks noChangeShapeType="1"/>
          </p:cNvSpPr>
          <p:nvPr/>
        </p:nvSpPr>
        <p:spPr bwMode="auto">
          <a:xfrm>
            <a:off x="4144756" y="3177280"/>
            <a:ext cx="611187" cy="0"/>
          </a:xfrm>
          <a:prstGeom prst="line">
            <a:avLst/>
          </a:prstGeom>
          <a:noFill/>
          <a:ln w="9525" cmpd="sng">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ltLang="en-US">
              <a:solidFill>
                <a:srgbClr val="000000"/>
              </a:solidFill>
            </a:endParaRPr>
          </a:p>
        </p:txBody>
      </p:sp>
      <p:sp>
        <p:nvSpPr>
          <p:cNvPr id="2" name="Rectangle 1">
            <a:extLst>
              <a:ext uri="{FF2B5EF4-FFF2-40B4-BE49-F238E27FC236}">
                <a16:creationId xmlns:a16="http://schemas.microsoft.com/office/drawing/2014/main" id="{42F26472-B71A-E122-1578-92DC6B580CAE}"/>
              </a:ext>
            </a:extLst>
          </p:cNvPr>
          <p:cNvSpPr/>
          <p:nvPr/>
        </p:nvSpPr>
        <p:spPr>
          <a:xfrm>
            <a:off x="271709" y="260780"/>
            <a:ext cx="8652581" cy="6442862"/>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Line 7">
            <a:extLst>
              <a:ext uri="{FF2B5EF4-FFF2-40B4-BE49-F238E27FC236}">
                <a16:creationId xmlns:a16="http://schemas.microsoft.com/office/drawing/2014/main" id="{5888F077-77C2-946B-F90A-A0165046404E}"/>
              </a:ext>
            </a:extLst>
          </p:cNvPr>
          <p:cNvSpPr>
            <a:spLocks noChangeShapeType="1"/>
          </p:cNvSpPr>
          <p:nvPr/>
        </p:nvSpPr>
        <p:spPr bwMode="auto">
          <a:xfrm>
            <a:off x="3435660" y="2386100"/>
            <a:ext cx="0" cy="445583"/>
          </a:xfrm>
          <a:prstGeom prst="line">
            <a:avLst/>
          </a:prstGeom>
          <a:noFill/>
          <a:ln w="9525" cmpd="sng">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ltLang="en-US">
              <a:solidFill>
                <a:srgbClr val="000000"/>
              </a:solidFill>
            </a:endParaRPr>
          </a:p>
        </p:txBody>
      </p:sp>
      <p:sp>
        <p:nvSpPr>
          <p:cNvPr id="12" name="Line 16">
            <a:extLst>
              <a:ext uri="{FF2B5EF4-FFF2-40B4-BE49-F238E27FC236}">
                <a16:creationId xmlns:a16="http://schemas.microsoft.com/office/drawing/2014/main" id="{4D655899-462A-0B6B-82A3-F75C03D369CE}"/>
              </a:ext>
            </a:extLst>
          </p:cNvPr>
          <p:cNvSpPr>
            <a:spLocks noChangeShapeType="1"/>
          </p:cNvSpPr>
          <p:nvPr/>
        </p:nvSpPr>
        <p:spPr bwMode="auto">
          <a:xfrm>
            <a:off x="5929785" y="3177280"/>
            <a:ext cx="611187" cy="0"/>
          </a:xfrm>
          <a:prstGeom prst="line">
            <a:avLst/>
          </a:prstGeom>
          <a:noFill/>
          <a:ln w="9525" cmpd="sng">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ltLang="en-US">
              <a:solidFill>
                <a:srgbClr val="000000"/>
              </a:solidFill>
            </a:endParaRPr>
          </a:p>
        </p:txBody>
      </p:sp>
      <p:sp>
        <p:nvSpPr>
          <p:cNvPr id="13" name="TextBox 12">
            <a:extLst>
              <a:ext uri="{FF2B5EF4-FFF2-40B4-BE49-F238E27FC236}">
                <a16:creationId xmlns:a16="http://schemas.microsoft.com/office/drawing/2014/main" id="{E2C800F1-EECF-42DC-5CF4-1E9F9D993CFC}"/>
              </a:ext>
            </a:extLst>
          </p:cNvPr>
          <p:cNvSpPr txBox="1"/>
          <p:nvPr/>
        </p:nvSpPr>
        <p:spPr>
          <a:xfrm>
            <a:off x="6531900" y="3012853"/>
            <a:ext cx="1324798" cy="369306"/>
          </a:xfrm>
          <a:prstGeom prst="rect">
            <a:avLst/>
          </a:prstGeom>
          <a:noFill/>
        </p:spPr>
        <p:txBody>
          <a:bodyPr wrap="square" rtlCol="0">
            <a:spAutoFit/>
          </a:bodyPr>
          <a:lstStyle/>
          <a:p>
            <a:r>
              <a:rPr lang="en-US" dirty="0"/>
              <a:t>Wave form</a:t>
            </a:r>
            <a:endParaRPr lang="en-IN" dirty="0"/>
          </a:p>
        </p:txBody>
      </p:sp>
      <p:sp>
        <p:nvSpPr>
          <p:cNvPr id="14" name="Line 16">
            <a:extLst>
              <a:ext uri="{FF2B5EF4-FFF2-40B4-BE49-F238E27FC236}">
                <a16:creationId xmlns:a16="http://schemas.microsoft.com/office/drawing/2014/main" id="{E6EC6F71-B997-6408-7306-5B9BBBC28EE0}"/>
              </a:ext>
            </a:extLst>
          </p:cNvPr>
          <p:cNvSpPr>
            <a:spLocks noChangeShapeType="1"/>
          </p:cNvSpPr>
          <p:nvPr/>
        </p:nvSpPr>
        <p:spPr bwMode="auto">
          <a:xfrm>
            <a:off x="2115378" y="3149391"/>
            <a:ext cx="611187" cy="0"/>
          </a:xfrm>
          <a:prstGeom prst="line">
            <a:avLst/>
          </a:prstGeom>
          <a:noFill/>
          <a:ln w="9525" cmpd="sng">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ltLang="en-US">
              <a:solidFill>
                <a:srgbClr val="000000"/>
              </a:solidFill>
            </a:endParaRPr>
          </a:p>
        </p:txBody>
      </p:sp>
      <p:sp>
        <p:nvSpPr>
          <p:cNvPr id="15" name="TextBox 14">
            <a:extLst>
              <a:ext uri="{FF2B5EF4-FFF2-40B4-BE49-F238E27FC236}">
                <a16:creationId xmlns:a16="http://schemas.microsoft.com/office/drawing/2014/main" id="{78971561-D45A-AC9F-00C6-7A7588C87982}"/>
              </a:ext>
            </a:extLst>
          </p:cNvPr>
          <p:cNvSpPr txBox="1"/>
          <p:nvPr/>
        </p:nvSpPr>
        <p:spPr>
          <a:xfrm>
            <a:off x="1331775" y="1878669"/>
            <a:ext cx="1614148" cy="369332"/>
          </a:xfrm>
          <a:prstGeom prst="rect">
            <a:avLst/>
          </a:prstGeom>
          <a:noFill/>
        </p:spPr>
        <p:txBody>
          <a:bodyPr wrap="square" rtlCol="0">
            <a:spAutoFit/>
          </a:bodyPr>
          <a:lstStyle/>
          <a:p>
            <a:r>
              <a:rPr lang="en-US" dirty="0"/>
              <a:t>Speaker </a:t>
            </a:r>
            <a:endParaRPr lang="en-IN" dirty="0"/>
          </a:p>
        </p:txBody>
      </p:sp>
      <p:sp>
        <p:nvSpPr>
          <p:cNvPr id="16" name="Line 16">
            <a:extLst>
              <a:ext uri="{FF2B5EF4-FFF2-40B4-BE49-F238E27FC236}">
                <a16:creationId xmlns:a16="http://schemas.microsoft.com/office/drawing/2014/main" id="{F00B91DB-AF28-A4EC-1DBC-0252F1D562E1}"/>
              </a:ext>
            </a:extLst>
          </p:cNvPr>
          <p:cNvSpPr>
            <a:spLocks noChangeShapeType="1"/>
          </p:cNvSpPr>
          <p:nvPr/>
        </p:nvSpPr>
        <p:spPr bwMode="auto">
          <a:xfrm>
            <a:off x="2334736" y="2070925"/>
            <a:ext cx="611187" cy="0"/>
          </a:xfrm>
          <a:prstGeom prst="line">
            <a:avLst/>
          </a:prstGeom>
          <a:noFill/>
          <a:ln w="9525" cmpd="sng">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ltLang="en-US" dirty="0">
              <a:solidFill>
                <a:srgbClr val="000000"/>
              </a:solidFill>
            </a:endParaRPr>
          </a:p>
        </p:txBody>
      </p:sp>
      <p:sp>
        <p:nvSpPr>
          <p:cNvPr id="20" name="TextBox 19">
            <a:extLst>
              <a:ext uri="{FF2B5EF4-FFF2-40B4-BE49-F238E27FC236}">
                <a16:creationId xmlns:a16="http://schemas.microsoft.com/office/drawing/2014/main" id="{33D05A39-B32D-5773-3777-FB1BFBD582C8}"/>
              </a:ext>
            </a:extLst>
          </p:cNvPr>
          <p:cNvSpPr txBox="1"/>
          <p:nvPr/>
        </p:nvSpPr>
        <p:spPr>
          <a:xfrm>
            <a:off x="916545" y="2854114"/>
            <a:ext cx="1418191" cy="646331"/>
          </a:xfrm>
          <a:prstGeom prst="rect">
            <a:avLst/>
          </a:prstGeom>
          <a:noFill/>
        </p:spPr>
        <p:txBody>
          <a:bodyPr wrap="square" rtlCol="0">
            <a:spAutoFit/>
          </a:bodyPr>
          <a:lstStyle/>
          <a:p>
            <a:r>
              <a:rPr lang="en-US" dirty="0"/>
              <a:t>Phoneme</a:t>
            </a:r>
          </a:p>
          <a:p>
            <a:r>
              <a:rPr lang="en-US" dirty="0"/>
              <a:t>sequence</a:t>
            </a:r>
            <a:endParaRPr lang="en-IN" dirty="0"/>
          </a:p>
        </p:txBody>
      </p:sp>
      <p:sp>
        <p:nvSpPr>
          <p:cNvPr id="23" name="Rectangle 2">
            <a:extLst>
              <a:ext uri="{FF2B5EF4-FFF2-40B4-BE49-F238E27FC236}">
                <a16:creationId xmlns:a16="http://schemas.microsoft.com/office/drawing/2014/main" id="{BEC25312-F5ED-8B87-4323-DACF1C57EA91}"/>
              </a:ext>
            </a:extLst>
          </p:cNvPr>
          <p:cNvSpPr txBox="1">
            <a:spLocks noChangeArrowheads="1"/>
          </p:cNvSpPr>
          <p:nvPr/>
        </p:nvSpPr>
        <p:spPr bwMode="auto">
          <a:xfrm>
            <a:off x="435086" y="3553601"/>
            <a:ext cx="2231256" cy="53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hangingPunct="1">
              <a:buFontTx/>
            </a:pPr>
            <a:r>
              <a:rPr lang="en-US" altLang="zh-CN" sz="2400" b="1" u="sng" dirty="0">
                <a:sym typeface="Andalus" panose="02020603050405020304" pitchFamily="18" charset="-78"/>
              </a:rPr>
              <a:t>Synthesizer </a:t>
            </a:r>
            <a:r>
              <a:rPr lang="en-US" altLang="zh-CN" sz="2400" dirty="0">
                <a:sym typeface="Andalus" panose="02020603050405020304" pitchFamily="18" charset="-78"/>
              </a:rPr>
              <a:t>:</a:t>
            </a:r>
            <a:endParaRPr lang="en-US" altLang="zh-CN" sz="2400" dirty="0"/>
          </a:p>
        </p:txBody>
      </p:sp>
      <p:sp>
        <p:nvSpPr>
          <p:cNvPr id="24" name="Rectangle 4">
            <a:extLst>
              <a:ext uri="{FF2B5EF4-FFF2-40B4-BE49-F238E27FC236}">
                <a16:creationId xmlns:a16="http://schemas.microsoft.com/office/drawing/2014/main" id="{9F03F6F8-99B2-0EA8-17F4-66E0F2B6A210}"/>
              </a:ext>
            </a:extLst>
          </p:cNvPr>
          <p:cNvSpPr>
            <a:spLocks noChangeArrowheads="1"/>
          </p:cNvSpPr>
          <p:nvPr/>
        </p:nvSpPr>
        <p:spPr bwMode="auto">
          <a:xfrm>
            <a:off x="4131332" y="4515970"/>
            <a:ext cx="925663" cy="545517"/>
          </a:xfrm>
          <a:prstGeom prst="rect">
            <a:avLst/>
          </a:prstGeom>
          <a:solidFill>
            <a:srgbClr val="FFFFFF"/>
          </a:solidFill>
          <a:ln w="9525" cap="flat" cmpd="sng">
            <a:solidFill>
              <a:srgbClr val="000000"/>
            </a:solidFill>
            <a:miter lim="800000"/>
            <a:headEnd/>
            <a:tailEnd/>
          </a:ln>
        </p:spPr>
        <p:txBody>
          <a:bodyPr wrap="none" anchor="ctr"/>
          <a:lstStyle/>
          <a:p>
            <a:pPr algn="ctr"/>
            <a:r>
              <a:rPr lang="en-US" altLang="en-US" dirty="0" err="1">
                <a:solidFill>
                  <a:srgbClr val="000000"/>
                </a:solidFill>
                <a:latin typeface="Times New Roman" panose="02020603050405020304" pitchFamily="18" charset="0"/>
                <a:sym typeface="Times New Roman" panose="02020603050405020304" pitchFamily="18" charset="0"/>
              </a:rPr>
              <a:t>concat</a:t>
            </a:r>
            <a:endParaRPr lang="en-US" altLang="en-US" dirty="0">
              <a:solidFill>
                <a:srgbClr val="000000"/>
              </a:solidFill>
              <a:latin typeface="Times New Roman" panose="02020603050405020304" pitchFamily="18" charset="0"/>
              <a:sym typeface="Times New Roman" panose="02020603050405020304" pitchFamily="18" charset="0"/>
            </a:endParaRPr>
          </a:p>
        </p:txBody>
      </p:sp>
      <p:sp>
        <p:nvSpPr>
          <p:cNvPr id="25" name="Rectangle 11">
            <a:extLst>
              <a:ext uri="{FF2B5EF4-FFF2-40B4-BE49-F238E27FC236}">
                <a16:creationId xmlns:a16="http://schemas.microsoft.com/office/drawing/2014/main" id="{23FCD37B-6493-7733-7CC4-84AB01EE4411}"/>
              </a:ext>
            </a:extLst>
          </p:cNvPr>
          <p:cNvSpPr>
            <a:spLocks noChangeArrowheads="1"/>
          </p:cNvSpPr>
          <p:nvPr/>
        </p:nvSpPr>
        <p:spPr bwMode="auto">
          <a:xfrm>
            <a:off x="2428293" y="4489923"/>
            <a:ext cx="1100924" cy="545513"/>
          </a:xfrm>
          <a:prstGeom prst="rect">
            <a:avLst/>
          </a:prstGeom>
          <a:solidFill>
            <a:srgbClr val="FFFFFF"/>
          </a:solidFill>
          <a:ln w="9525" cap="flat" cmpd="sng">
            <a:solidFill>
              <a:srgbClr val="000000"/>
            </a:solidFill>
            <a:miter lim="800000"/>
            <a:headEnd/>
            <a:tailEnd/>
          </a:ln>
        </p:spPr>
        <p:txBody>
          <a:bodyPr wrap="none" anchor="ctr"/>
          <a:lstStyle/>
          <a:p>
            <a:pPr algn="ctr"/>
            <a:r>
              <a:rPr lang="en-US" altLang="en-US" dirty="0">
                <a:solidFill>
                  <a:srgbClr val="000000"/>
                </a:solidFill>
              </a:rPr>
              <a:t>Encoder </a:t>
            </a:r>
            <a:endParaRPr lang="en-US" altLang="en-US" dirty="0"/>
          </a:p>
        </p:txBody>
      </p:sp>
      <p:sp>
        <p:nvSpPr>
          <p:cNvPr id="26" name="Line 16">
            <a:extLst>
              <a:ext uri="{FF2B5EF4-FFF2-40B4-BE49-F238E27FC236}">
                <a16:creationId xmlns:a16="http://schemas.microsoft.com/office/drawing/2014/main" id="{D9FD6EE1-C315-C783-7407-AFFA62E1A833}"/>
              </a:ext>
            </a:extLst>
          </p:cNvPr>
          <p:cNvSpPr>
            <a:spLocks noChangeShapeType="1"/>
          </p:cNvSpPr>
          <p:nvPr/>
        </p:nvSpPr>
        <p:spPr bwMode="auto">
          <a:xfrm>
            <a:off x="3577417" y="4805686"/>
            <a:ext cx="611187" cy="0"/>
          </a:xfrm>
          <a:prstGeom prst="line">
            <a:avLst/>
          </a:prstGeom>
          <a:noFill/>
          <a:ln w="9525" cmpd="sng">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ltLang="en-US" dirty="0">
              <a:solidFill>
                <a:srgbClr val="000000"/>
              </a:solidFill>
            </a:endParaRPr>
          </a:p>
        </p:txBody>
      </p:sp>
      <p:sp>
        <p:nvSpPr>
          <p:cNvPr id="27" name="Line 16">
            <a:extLst>
              <a:ext uri="{FF2B5EF4-FFF2-40B4-BE49-F238E27FC236}">
                <a16:creationId xmlns:a16="http://schemas.microsoft.com/office/drawing/2014/main" id="{84294F37-4A06-7677-DF27-81334B50466F}"/>
              </a:ext>
            </a:extLst>
          </p:cNvPr>
          <p:cNvSpPr>
            <a:spLocks noChangeShapeType="1"/>
          </p:cNvSpPr>
          <p:nvPr/>
        </p:nvSpPr>
        <p:spPr bwMode="auto">
          <a:xfrm>
            <a:off x="5056995" y="4788728"/>
            <a:ext cx="611187" cy="0"/>
          </a:xfrm>
          <a:prstGeom prst="line">
            <a:avLst/>
          </a:prstGeom>
          <a:noFill/>
          <a:ln w="9525" cmpd="sng">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ltLang="en-US" dirty="0">
              <a:solidFill>
                <a:srgbClr val="000000"/>
              </a:solidFill>
            </a:endParaRPr>
          </a:p>
        </p:txBody>
      </p:sp>
      <p:sp>
        <p:nvSpPr>
          <p:cNvPr id="28" name="TextBox 27">
            <a:extLst>
              <a:ext uri="{FF2B5EF4-FFF2-40B4-BE49-F238E27FC236}">
                <a16:creationId xmlns:a16="http://schemas.microsoft.com/office/drawing/2014/main" id="{73C6D380-B943-E050-B265-FF6ACE370515}"/>
              </a:ext>
            </a:extLst>
          </p:cNvPr>
          <p:cNvSpPr txBox="1"/>
          <p:nvPr/>
        </p:nvSpPr>
        <p:spPr>
          <a:xfrm>
            <a:off x="7339661" y="5588849"/>
            <a:ext cx="1636628" cy="646331"/>
          </a:xfrm>
          <a:prstGeom prst="rect">
            <a:avLst/>
          </a:prstGeom>
          <a:noFill/>
        </p:spPr>
        <p:txBody>
          <a:bodyPr wrap="square" rtlCol="0">
            <a:spAutoFit/>
          </a:bodyPr>
          <a:lstStyle/>
          <a:p>
            <a:r>
              <a:rPr lang="en-US" dirty="0"/>
              <a:t>log- </a:t>
            </a:r>
            <a:r>
              <a:rPr lang="en-US" dirty="0" err="1"/>
              <a:t>mel</a:t>
            </a:r>
            <a:r>
              <a:rPr lang="en-US" dirty="0"/>
              <a:t> spectrogram</a:t>
            </a:r>
            <a:endParaRPr lang="en-IN" dirty="0"/>
          </a:p>
        </p:txBody>
      </p:sp>
      <p:sp>
        <p:nvSpPr>
          <p:cNvPr id="29" name="Line 16">
            <a:extLst>
              <a:ext uri="{FF2B5EF4-FFF2-40B4-BE49-F238E27FC236}">
                <a16:creationId xmlns:a16="http://schemas.microsoft.com/office/drawing/2014/main" id="{CC21D3F8-DC7D-E91D-8797-ECC9DCE6646E}"/>
              </a:ext>
            </a:extLst>
          </p:cNvPr>
          <p:cNvSpPr>
            <a:spLocks noChangeShapeType="1"/>
          </p:cNvSpPr>
          <p:nvPr/>
        </p:nvSpPr>
        <p:spPr bwMode="auto">
          <a:xfrm>
            <a:off x="1864802" y="4788729"/>
            <a:ext cx="611187" cy="0"/>
          </a:xfrm>
          <a:prstGeom prst="line">
            <a:avLst/>
          </a:prstGeom>
          <a:noFill/>
          <a:ln w="9525" cmpd="sng">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ltLang="en-US" dirty="0">
              <a:solidFill>
                <a:srgbClr val="000000"/>
              </a:solidFill>
            </a:endParaRPr>
          </a:p>
        </p:txBody>
      </p:sp>
      <p:sp>
        <p:nvSpPr>
          <p:cNvPr id="30" name="TextBox 29">
            <a:extLst>
              <a:ext uri="{FF2B5EF4-FFF2-40B4-BE49-F238E27FC236}">
                <a16:creationId xmlns:a16="http://schemas.microsoft.com/office/drawing/2014/main" id="{2F34A1F4-70AE-435B-DB90-A2FFFBE62573}"/>
              </a:ext>
            </a:extLst>
          </p:cNvPr>
          <p:cNvSpPr txBox="1"/>
          <p:nvPr/>
        </p:nvSpPr>
        <p:spPr>
          <a:xfrm>
            <a:off x="704508" y="4489923"/>
            <a:ext cx="1418191" cy="646331"/>
          </a:xfrm>
          <a:prstGeom prst="rect">
            <a:avLst/>
          </a:prstGeom>
          <a:noFill/>
        </p:spPr>
        <p:txBody>
          <a:bodyPr wrap="square" rtlCol="0">
            <a:spAutoFit/>
          </a:bodyPr>
          <a:lstStyle/>
          <a:p>
            <a:r>
              <a:rPr lang="en-US" dirty="0"/>
              <a:t>Phoneme</a:t>
            </a:r>
          </a:p>
          <a:p>
            <a:r>
              <a:rPr lang="en-US" dirty="0"/>
              <a:t>sequence</a:t>
            </a:r>
            <a:endParaRPr lang="en-IN" dirty="0"/>
          </a:p>
        </p:txBody>
      </p:sp>
      <p:sp>
        <p:nvSpPr>
          <p:cNvPr id="31" name="Rectangle 4">
            <a:extLst>
              <a:ext uri="{FF2B5EF4-FFF2-40B4-BE49-F238E27FC236}">
                <a16:creationId xmlns:a16="http://schemas.microsoft.com/office/drawing/2014/main" id="{50B72592-8B2E-2878-9C5A-EC1554CC22A9}"/>
              </a:ext>
            </a:extLst>
          </p:cNvPr>
          <p:cNvSpPr>
            <a:spLocks noChangeArrowheads="1"/>
          </p:cNvSpPr>
          <p:nvPr/>
        </p:nvSpPr>
        <p:spPr bwMode="auto">
          <a:xfrm>
            <a:off x="5668182" y="4515970"/>
            <a:ext cx="1173842" cy="545517"/>
          </a:xfrm>
          <a:prstGeom prst="rect">
            <a:avLst/>
          </a:prstGeom>
          <a:solidFill>
            <a:srgbClr val="FFFFFF"/>
          </a:solidFill>
          <a:ln w="9525" cap="flat" cmpd="sng">
            <a:solidFill>
              <a:srgbClr val="000000"/>
            </a:solidFill>
            <a:miter lim="800000"/>
            <a:headEnd/>
            <a:tailEnd/>
          </a:ln>
        </p:spPr>
        <p:txBody>
          <a:bodyPr wrap="none" anchor="ctr"/>
          <a:lstStyle/>
          <a:p>
            <a:pPr algn="ctr"/>
            <a:r>
              <a:rPr lang="en-US" altLang="en-US" dirty="0">
                <a:solidFill>
                  <a:srgbClr val="000000"/>
                </a:solidFill>
                <a:latin typeface="Times New Roman" panose="02020603050405020304" pitchFamily="18" charset="0"/>
                <a:sym typeface="Times New Roman" panose="02020603050405020304" pitchFamily="18" charset="0"/>
              </a:rPr>
              <a:t>Attention</a:t>
            </a:r>
          </a:p>
        </p:txBody>
      </p:sp>
      <p:sp>
        <p:nvSpPr>
          <p:cNvPr id="32" name="Line 16">
            <a:extLst>
              <a:ext uri="{FF2B5EF4-FFF2-40B4-BE49-F238E27FC236}">
                <a16:creationId xmlns:a16="http://schemas.microsoft.com/office/drawing/2014/main" id="{75F1575D-10FD-11EF-1DCD-8154FB5D7210}"/>
              </a:ext>
            </a:extLst>
          </p:cNvPr>
          <p:cNvSpPr>
            <a:spLocks noChangeShapeType="1"/>
          </p:cNvSpPr>
          <p:nvPr/>
        </p:nvSpPr>
        <p:spPr bwMode="auto">
          <a:xfrm>
            <a:off x="6875576" y="4788727"/>
            <a:ext cx="611187" cy="0"/>
          </a:xfrm>
          <a:prstGeom prst="line">
            <a:avLst/>
          </a:prstGeom>
          <a:noFill/>
          <a:ln w="9525" cmpd="sng">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ltLang="en-US" dirty="0">
              <a:solidFill>
                <a:srgbClr val="000000"/>
              </a:solidFill>
            </a:endParaRPr>
          </a:p>
        </p:txBody>
      </p:sp>
      <p:sp>
        <p:nvSpPr>
          <p:cNvPr id="33" name="Rectangle 4">
            <a:extLst>
              <a:ext uri="{FF2B5EF4-FFF2-40B4-BE49-F238E27FC236}">
                <a16:creationId xmlns:a16="http://schemas.microsoft.com/office/drawing/2014/main" id="{B681328A-51C2-9B67-AA2F-5D8C5D71670A}"/>
              </a:ext>
            </a:extLst>
          </p:cNvPr>
          <p:cNvSpPr>
            <a:spLocks noChangeArrowheads="1"/>
          </p:cNvSpPr>
          <p:nvPr/>
        </p:nvSpPr>
        <p:spPr bwMode="auto">
          <a:xfrm>
            <a:off x="7486763" y="4515969"/>
            <a:ext cx="1173842" cy="545517"/>
          </a:xfrm>
          <a:prstGeom prst="rect">
            <a:avLst/>
          </a:prstGeom>
          <a:solidFill>
            <a:srgbClr val="FFFFFF"/>
          </a:solidFill>
          <a:ln w="9525" cap="flat" cmpd="sng">
            <a:solidFill>
              <a:srgbClr val="000000"/>
            </a:solidFill>
            <a:miter lim="800000"/>
            <a:headEnd/>
            <a:tailEnd/>
          </a:ln>
        </p:spPr>
        <p:txBody>
          <a:bodyPr wrap="none" anchor="ctr"/>
          <a:lstStyle/>
          <a:p>
            <a:pPr algn="ctr"/>
            <a:r>
              <a:rPr lang="en-US" altLang="en-US" dirty="0">
                <a:solidFill>
                  <a:srgbClr val="000000"/>
                </a:solidFill>
                <a:latin typeface="Times New Roman" panose="02020603050405020304" pitchFamily="18" charset="0"/>
                <a:sym typeface="Times New Roman" panose="02020603050405020304" pitchFamily="18" charset="0"/>
              </a:rPr>
              <a:t>Decoder</a:t>
            </a:r>
          </a:p>
        </p:txBody>
      </p:sp>
      <p:sp>
        <p:nvSpPr>
          <p:cNvPr id="34" name="Line 7">
            <a:extLst>
              <a:ext uri="{FF2B5EF4-FFF2-40B4-BE49-F238E27FC236}">
                <a16:creationId xmlns:a16="http://schemas.microsoft.com/office/drawing/2014/main" id="{121B677D-A79A-68CC-5604-3D3ED595EA03}"/>
              </a:ext>
            </a:extLst>
          </p:cNvPr>
          <p:cNvSpPr>
            <a:spLocks noChangeShapeType="1"/>
          </p:cNvSpPr>
          <p:nvPr/>
        </p:nvSpPr>
        <p:spPr bwMode="auto">
          <a:xfrm>
            <a:off x="8036370" y="5111895"/>
            <a:ext cx="0" cy="445583"/>
          </a:xfrm>
          <a:prstGeom prst="line">
            <a:avLst/>
          </a:prstGeom>
          <a:noFill/>
          <a:ln w="9525" cmpd="sng">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ltLang="en-US">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EE2E5F8-2AE8-3707-5172-C0874595FF50}"/>
              </a:ext>
            </a:extLst>
          </p:cNvPr>
          <p:cNvSpPr>
            <a:spLocks noGrp="1" noChangeArrowheads="1"/>
          </p:cNvSpPr>
          <p:nvPr>
            <p:ph type="title" idx="4294967295"/>
          </p:nvPr>
        </p:nvSpPr>
        <p:spPr>
          <a:noFill/>
          <a:ln/>
        </p:spPr>
        <p:txBody>
          <a:bodyPr/>
          <a:lstStyle/>
          <a:p>
            <a:r>
              <a:rPr lang="en-US" altLang="zh-CN"/>
              <a:t>                       </a:t>
            </a:r>
          </a:p>
        </p:txBody>
      </p:sp>
      <p:sp>
        <p:nvSpPr>
          <p:cNvPr id="16388" name="Rectangle 4">
            <a:extLst>
              <a:ext uri="{FF2B5EF4-FFF2-40B4-BE49-F238E27FC236}">
                <a16:creationId xmlns:a16="http://schemas.microsoft.com/office/drawing/2014/main" id="{771A45B2-7002-EA84-4F9A-47CCCC449F58}"/>
              </a:ext>
            </a:extLst>
          </p:cNvPr>
          <p:cNvSpPr>
            <a:spLocks noChangeArrowheads="1"/>
          </p:cNvSpPr>
          <p:nvPr/>
        </p:nvSpPr>
        <p:spPr bwMode="auto">
          <a:xfrm>
            <a:off x="1616405" y="323330"/>
            <a:ext cx="6462175" cy="744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gn="ctr"/>
            <a:r>
              <a:rPr lang="en-US" altLang="en-US" sz="4000" dirty="0">
                <a:solidFill>
                  <a:srgbClr val="000000"/>
                </a:solidFill>
                <a:latin typeface="Andalus" panose="02020603050405020304" pitchFamily="18" charset="-78"/>
                <a:sym typeface="Andalus" panose="02020603050405020304" pitchFamily="18" charset="-78"/>
              </a:rPr>
              <a:t>LITERATURE SURVEY</a:t>
            </a:r>
            <a:endParaRPr lang="en-US" altLang="en-US" dirty="0"/>
          </a:p>
        </p:txBody>
      </p:sp>
      <p:graphicFrame>
        <p:nvGraphicFramePr>
          <p:cNvPr id="16389" name="Group 5">
            <a:extLst>
              <a:ext uri="{FF2B5EF4-FFF2-40B4-BE49-F238E27FC236}">
                <a16:creationId xmlns:a16="http://schemas.microsoft.com/office/drawing/2014/main" id="{C03E6F53-7CE2-6662-A26F-84154B7225B4}"/>
              </a:ext>
            </a:extLst>
          </p:cNvPr>
          <p:cNvGraphicFramePr>
            <a:graphicFrameLocks noGrp="1"/>
          </p:cNvGraphicFramePr>
          <p:nvPr>
            <p:extLst>
              <p:ext uri="{D42A27DB-BD31-4B8C-83A1-F6EECF244321}">
                <p14:modId xmlns:p14="http://schemas.microsoft.com/office/powerpoint/2010/main" val="2799666366"/>
              </p:ext>
            </p:extLst>
          </p:nvPr>
        </p:nvGraphicFramePr>
        <p:xfrm>
          <a:off x="457200" y="1628875"/>
          <a:ext cx="8229602" cy="4487274"/>
        </p:xfrm>
        <a:graphic>
          <a:graphicData uri="http://schemas.openxmlformats.org/drawingml/2006/table">
            <a:tbl>
              <a:tblPr/>
              <a:tblGrid>
                <a:gridCol w="1882055">
                  <a:extLst>
                    <a:ext uri="{9D8B030D-6E8A-4147-A177-3AD203B41FA5}">
                      <a16:colId xmlns:a16="http://schemas.microsoft.com/office/drawing/2014/main" val="294271037"/>
                    </a:ext>
                  </a:extLst>
                </a:gridCol>
                <a:gridCol w="2115849">
                  <a:extLst>
                    <a:ext uri="{9D8B030D-6E8A-4147-A177-3AD203B41FA5}">
                      <a16:colId xmlns:a16="http://schemas.microsoft.com/office/drawing/2014/main" val="2193819907"/>
                    </a:ext>
                  </a:extLst>
                </a:gridCol>
                <a:gridCol w="2115849">
                  <a:extLst>
                    <a:ext uri="{9D8B030D-6E8A-4147-A177-3AD203B41FA5}">
                      <a16:colId xmlns:a16="http://schemas.microsoft.com/office/drawing/2014/main" val="4097996711"/>
                    </a:ext>
                  </a:extLst>
                </a:gridCol>
                <a:gridCol w="2115849">
                  <a:extLst>
                    <a:ext uri="{9D8B030D-6E8A-4147-A177-3AD203B41FA5}">
                      <a16:colId xmlns:a16="http://schemas.microsoft.com/office/drawing/2014/main" val="230383949"/>
                    </a:ext>
                  </a:extLst>
                </a:gridCol>
              </a:tblGrid>
              <a:tr h="32300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TITLE</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ISSUED</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ADVANTAGE</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DISADVANTAGE</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extLst>
                  <a:ext uri="{0D108BD9-81ED-4DB2-BD59-A6C34878D82A}">
                    <a16:rowId xmlns:a16="http://schemas.microsoft.com/office/drawing/2014/main" val="843271939"/>
                  </a:ext>
                </a:extLst>
              </a:tr>
              <a:tr h="1622154">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1) efficiency TTS 2: variational end to end text to speech synthesis and voice conversation</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IEEE international conference on signal process., Oct 2018</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The modal outperform baseline models in both single speaker and multi speaker.</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High MOS scores</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The text does not explicitly mention any disadvantages or limitations of EFTS2.</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extLst>
                  <a:ext uri="{0D108BD9-81ED-4DB2-BD59-A6C34878D82A}">
                    <a16:rowId xmlns:a16="http://schemas.microsoft.com/office/drawing/2014/main" val="2377214162"/>
                  </a:ext>
                </a:extLst>
              </a:tr>
              <a:tr h="2303136">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(2)  Depressive Tendency Recognition by Fusing Speech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and Text Features: A Comparative Analysis</a:t>
                      </a:r>
                      <a:endPar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IEEE Transaction on Information Forensics and Security, vol. 3, No. 4, DECEMBER 2021</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The multimodal that fuses speech and text features shows better prediction of depression tendency </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Using speech or text features alone may not be through in prediction depression as understanding text content or speech information alone may not fully capture individuals.</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extLst>
                  <a:ext uri="{0D108BD9-81ED-4DB2-BD59-A6C34878D82A}">
                    <a16:rowId xmlns:a16="http://schemas.microsoft.com/office/drawing/2014/main" val="3590728517"/>
                  </a:ext>
                </a:extLst>
              </a:tr>
            </a:tbl>
          </a:graphicData>
        </a:graphic>
      </p:graphicFrame>
      <p:sp>
        <p:nvSpPr>
          <p:cNvPr id="2" name="Rectangle 1">
            <a:extLst>
              <a:ext uri="{FF2B5EF4-FFF2-40B4-BE49-F238E27FC236}">
                <a16:creationId xmlns:a16="http://schemas.microsoft.com/office/drawing/2014/main" id="{BE3F1F05-FC89-60D0-8D09-3B08AC86AAB8}"/>
              </a:ext>
            </a:extLst>
          </p:cNvPr>
          <p:cNvSpPr/>
          <p:nvPr/>
        </p:nvSpPr>
        <p:spPr>
          <a:xfrm>
            <a:off x="271709" y="260780"/>
            <a:ext cx="8652581" cy="6442862"/>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graphicFrame>
        <p:nvGraphicFramePr>
          <p:cNvPr id="2" name="Group 5">
            <a:extLst>
              <a:ext uri="{FF2B5EF4-FFF2-40B4-BE49-F238E27FC236}">
                <a16:creationId xmlns:a16="http://schemas.microsoft.com/office/drawing/2014/main" id="{5AAAA368-77EC-9CE7-7045-F641A20014FE}"/>
              </a:ext>
            </a:extLst>
          </p:cNvPr>
          <p:cNvGraphicFramePr>
            <a:graphicFrameLocks noGrp="1"/>
          </p:cNvGraphicFramePr>
          <p:nvPr>
            <p:extLst>
              <p:ext uri="{D42A27DB-BD31-4B8C-83A1-F6EECF244321}">
                <p14:modId xmlns:p14="http://schemas.microsoft.com/office/powerpoint/2010/main" val="2717631033"/>
              </p:ext>
            </p:extLst>
          </p:nvPr>
        </p:nvGraphicFramePr>
        <p:xfrm>
          <a:off x="827739" y="1052835"/>
          <a:ext cx="7488521" cy="5181600"/>
        </p:xfrm>
        <a:graphic>
          <a:graphicData uri="http://schemas.openxmlformats.org/drawingml/2006/table">
            <a:tbl>
              <a:tblPr/>
              <a:tblGrid>
                <a:gridCol w="1712573">
                  <a:extLst>
                    <a:ext uri="{9D8B030D-6E8A-4147-A177-3AD203B41FA5}">
                      <a16:colId xmlns:a16="http://schemas.microsoft.com/office/drawing/2014/main" val="294271037"/>
                    </a:ext>
                  </a:extLst>
                </a:gridCol>
                <a:gridCol w="1925316">
                  <a:extLst>
                    <a:ext uri="{9D8B030D-6E8A-4147-A177-3AD203B41FA5}">
                      <a16:colId xmlns:a16="http://schemas.microsoft.com/office/drawing/2014/main" val="2193819907"/>
                    </a:ext>
                  </a:extLst>
                </a:gridCol>
                <a:gridCol w="1925316">
                  <a:extLst>
                    <a:ext uri="{9D8B030D-6E8A-4147-A177-3AD203B41FA5}">
                      <a16:colId xmlns:a16="http://schemas.microsoft.com/office/drawing/2014/main" val="367936645"/>
                    </a:ext>
                  </a:extLst>
                </a:gridCol>
                <a:gridCol w="1925316">
                  <a:extLst>
                    <a:ext uri="{9D8B030D-6E8A-4147-A177-3AD203B41FA5}">
                      <a16:colId xmlns:a16="http://schemas.microsoft.com/office/drawing/2014/main" val="1330053782"/>
                    </a:ext>
                  </a:extLst>
                </a:gridCol>
              </a:tblGrid>
              <a:tr h="265827">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TITLE</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ISSUED</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ADVANTAGE</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DISADVANTAGE</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extLst>
                  <a:ext uri="{0D108BD9-81ED-4DB2-BD59-A6C34878D82A}">
                    <a16:rowId xmlns:a16="http://schemas.microsoft.com/office/drawing/2014/main" val="843271939"/>
                  </a:ext>
                </a:extLst>
              </a:tr>
              <a:tr h="128684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3) SPEECH BERT EMBEDDING FOR IMPROVING PROSODY IN NEURAL TTS</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IEEE international conference on signal process., Oct 2017</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Effectively improves prosody in speech synthesis by dynamically extracting and incorporation prosody attributes</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This paper does not provide any disadvantage or limitation of the system.</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extLst>
                  <a:ext uri="{0D108BD9-81ED-4DB2-BD59-A6C34878D82A}">
                    <a16:rowId xmlns:a16="http://schemas.microsoft.com/office/drawing/2014/main" val="2377214162"/>
                  </a:ext>
                </a:extLst>
              </a:tr>
              <a:tr h="2029949">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4) a machine speech chain approach for dynamically adaptive </a:t>
                      </a:r>
                      <a:r>
                        <a:rPr kumimoji="0" lang="en-US" altLang="zh-CN" sz="1800" b="0" i="0" u="none" strike="noStrike" cap="none" normalizeH="0" baseline="0" dirty="0" err="1">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lombard</a:t>
                      </a:r>
                      <a:r>
                        <a:rPr kumimoji="0" lang="en-US" altLang="zh-CN" sz="18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 </a:t>
                      </a:r>
                      <a:r>
                        <a:rPr kumimoji="0" lang="en-US" altLang="zh-CN" sz="1800" b="0" i="0" u="none" strike="noStrike" cap="none" normalizeH="0" baseline="0" dirty="0" err="1">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tts</a:t>
                      </a:r>
                      <a:r>
                        <a:rPr kumimoji="0" lang="en-US" altLang="zh-CN" sz="18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 in static and dynamic noise environments</a:t>
                      </a:r>
                      <a:endPar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IEEE Transaction on Information Forensics and Security, vol. 3, No. 4, DECEMBER 2020</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Dynamically adaptive </a:t>
                      </a:r>
                      <a:r>
                        <a:rPr kumimoji="0" lang="en-US" altLang="en-US" sz="1600" b="0" i="0" u="none" strike="noStrike" cap="none" normalizeH="0" baseline="0" dirty="0" err="1">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lombard</a:t>
                      </a: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 text to speech system</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Short term objective intensity</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Machine speech chain approach</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System performance in dynamic noise condition is not effective</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Non-incremental TTS performed better in clean and static noise </a:t>
                      </a:r>
                      <a:r>
                        <a:rPr kumimoji="0" lang="en-US" altLang="en-US" sz="1600" b="0" i="0" u="none" strike="noStrike" cap="none" normalizeH="0" baseline="0" dirty="0" err="1">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conditons</a:t>
                      </a: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 </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extLst>
                  <a:ext uri="{0D108BD9-81ED-4DB2-BD59-A6C34878D82A}">
                    <a16:rowId xmlns:a16="http://schemas.microsoft.com/office/drawing/2014/main" val="3590728517"/>
                  </a:ext>
                </a:extLst>
              </a:tr>
            </a:tbl>
          </a:graphicData>
        </a:graphic>
      </p:graphicFrame>
      <p:sp>
        <p:nvSpPr>
          <p:cNvPr id="3" name="Rectangle 2">
            <a:extLst>
              <a:ext uri="{FF2B5EF4-FFF2-40B4-BE49-F238E27FC236}">
                <a16:creationId xmlns:a16="http://schemas.microsoft.com/office/drawing/2014/main" id="{85A5544F-21CA-692F-27E5-213A161E7AC3}"/>
              </a:ext>
            </a:extLst>
          </p:cNvPr>
          <p:cNvSpPr/>
          <p:nvPr/>
        </p:nvSpPr>
        <p:spPr>
          <a:xfrm>
            <a:off x="271709" y="226363"/>
            <a:ext cx="8652581" cy="6442862"/>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C7B7E5-1BEF-BB11-0355-4463829475D0}"/>
            </a:ext>
          </a:extLst>
        </p:cNvPr>
        <p:cNvGrpSpPr/>
        <p:nvPr/>
      </p:nvGrpSpPr>
      <p:grpSpPr>
        <a:xfrm>
          <a:off x="0" y="0"/>
          <a:ext cx="0" cy="0"/>
          <a:chOff x="0" y="0"/>
          <a:chExt cx="0" cy="0"/>
        </a:xfrm>
      </p:grpSpPr>
      <p:graphicFrame>
        <p:nvGraphicFramePr>
          <p:cNvPr id="2" name="Group 5">
            <a:extLst>
              <a:ext uri="{FF2B5EF4-FFF2-40B4-BE49-F238E27FC236}">
                <a16:creationId xmlns:a16="http://schemas.microsoft.com/office/drawing/2014/main" id="{F1570B14-0A34-B64F-5D8D-AEE922E7610D}"/>
              </a:ext>
            </a:extLst>
          </p:cNvPr>
          <p:cNvGraphicFramePr>
            <a:graphicFrameLocks noGrp="1"/>
          </p:cNvGraphicFramePr>
          <p:nvPr>
            <p:extLst>
              <p:ext uri="{D42A27DB-BD31-4B8C-83A1-F6EECF244321}">
                <p14:modId xmlns:p14="http://schemas.microsoft.com/office/powerpoint/2010/main" val="2775779731"/>
              </p:ext>
            </p:extLst>
          </p:nvPr>
        </p:nvGraphicFramePr>
        <p:xfrm>
          <a:off x="899745" y="836820"/>
          <a:ext cx="7128494" cy="5638800"/>
        </p:xfrm>
        <a:graphic>
          <a:graphicData uri="http://schemas.openxmlformats.org/drawingml/2006/table">
            <a:tbl>
              <a:tblPr/>
              <a:tblGrid>
                <a:gridCol w="1630238">
                  <a:extLst>
                    <a:ext uri="{9D8B030D-6E8A-4147-A177-3AD203B41FA5}">
                      <a16:colId xmlns:a16="http://schemas.microsoft.com/office/drawing/2014/main" val="294271037"/>
                    </a:ext>
                  </a:extLst>
                </a:gridCol>
                <a:gridCol w="1826002">
                  <a:extLst>
                    <a:ext uri="{9D8B030D-6E8A-4147-A177-3AD203B41FA5}">
                      <a16:colId xmlns:a16="http://schemas.microsoft.com/office/drawing/2014/main" val="2193819907"/>
                    </a:ext>
                  </a:extLst>
                </a:gridCol>
                <a:gridCol w="1839502">
                  <a:extLst>
                    <a:ext uri="{9D8B030D-6E8A-4147-A177-3AD203B41FA5}">
                      <a16:colId xmlns:a16="http://schemas.microsoft.com/office/drawing/2014/main" val="846314498"/>
                    </a:ext>
                  </a:extLst>
                </a:gridCol>
                <a:gridCol w="1832752">
                  <a:extLst>
                    <a:ext uri="{9D8B030D-6E8A-4147-A177-3AD203B41FA5}">
                      <a16:colId xmlns:a16="http://schemas.microsoft.com/office/drawing/2014/main" val="703169557"/>
                    </a:ext>
                  </a:extLst>
                </a:gridCol>
              </a:tblGrid>
              <a:tr h="334317">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TITLE</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ISSUED</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ADVANTAGE</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DISADVANTAGE</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extLst>
                  <a:ext uri="{0D108BD9-81ED-4DB2-BD59-A6C34878D82A}">
                    <a16:rowId xmlns:a16="http://schemas.microsoft.com/office/drawing/2014/main" val="843271939"/>
                  </a:ext>
                </a:extLst>
              </a:tr>
              <a:tr h="1460001">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5) TTS-BY-TTS: TTS-DRIVEN DATA AUGMENTATION FOR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FAST AND HIGH-QUALITY SPEECH SYNTHESIS</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IEEE international conference on signal process., Oct 2008</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Improves the quality of non-autoregressive text to speech system .</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Limited training data.</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Generating large-scale synthetic corpora with phoneme durations using an auto regressive TTS system may require significant computational resources.</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extLst>
                  <a:ext uri="{0D108BD9-81ED-4DB2-BD59-A6C34878D82A}">
                    <a16:rowId xmlns:a16="http://schemas.microsoft.com/office/drawing/2014/main" val="2377214162"/>
                  </a:ext>
                </a:extLst>
              </a:tr>
              <a:tr h="137390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6) Neural Fusion for Voice Cloning</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IEEE Transaction on Information Forensics and Security, vol. 3, No. 4, DECEMBER 2008</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Enhances speakers similarity.</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Maintains speech naturalness in voice cloning application.</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The system may still face challenges with concatenation gaps despite the proposed refinement strategies.</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extLst>
                  <a:ext uri="{0D108BD9-81ED-4DB2-BD59-A6C34878D82A}">
                    <a16:rowId xmlns:a16="http://schemas.microsoft.com/office/drawing/2014/main" val="3590728517"/>
                  </a:ext>
                </a:extLst>
              </a:tr>
            </a:tbl>
          </a:graphicData>
        </a:graphic>
      </p:graphicFrame>
      <p:sp>
        <p:nvSpPr>
          <p:cNvPr id="3" name="Rectangle 2">
            <a:extLst>
              <a:ext uri="{FF2B5EF4-FFF2-40B4-BE49-F238E27FC236}">
                <a16:creationId xmlns:a16="http://schemas.microsoft.com/office/drawing/2014/main" id="{7BF14A52-D874-BC90-ADF7-9008C2798E0E}"/>
              </a:ext>
            </a:extLst>
          </p:cNvPr>
          <p:cNvSpPr/>
          <p:nvPr/>
        </p:nvSpPr>
        <p:spPr>
          <a:xfrm>
            <a:off x="271709" y="226363"/>
            <a:ext cx="8652581" cy="6442862"/>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962044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689CE7-3C22-6326-2D04-E9F6B33F9E87}"/>
            </a:ext>
          </a:extLst>
        </p:cNvPr>
        <p:cNvGrpSpPr/>
        <p:nvPr/>
      </p:nvGrpSpPr>
      <p:grpSpPr>
        <a:xfrm>
          <a:off x="0" y="0"/>
          <a:ext cx="0" cy="0"/>
          <a:chOff x="0" y="0"/>
          <a:chExt cx="0" cy="0"/>
        </a:xfrm>
      </p:grpSpPr>
      <p:graphicFrame>
        <p:nvGraphicFramePr>
          <p:cNvPr id="2" name="Group 5">
            <a:extLst>
              <a:ext uri="{FF2B5EF4-FFF2-40B4-BE49-F238E27FC236}">
                <a16:creationId xmlns:a16="http://schemas.microsoft.com/office/drawing/2014/main" id="{1A2E030B-D1F4-12A4-FE8C-64507B44AD6B}"/>
              </a:ext>
            </a:extLst>
          </p:cNvPr>
          <p:cNvGraphicFramePr>
            <a:graphicFrameLocks noGrp="1"/>
          </p:cNvGraphicFramePr>
          <p:nvPr>
            <p:extLst>
              <p:ext uri="{D42A27DB-BD31-4B8C-83A1-F6EECF244321}">
                <p14:modId xmlns:p14="http://schemas.microsoft.com/office/powerpoint/2010/main" val="2014444804"/>
              </p:ext>
            </p:extLst>
          </p:nvPr>
        </p:nvGraphicFramePr>
        <p:xfrm>
          <a:off x="899745" y="836820"/>
          <a:ext cx="7056490" cy="5053194"/>
        </p:xfrm>
        <a:graphic>
          <a:graphicData uri="http://schemas.openxmlformats.org/drawingml/2006/table">
            <a:tbl>
              <a:tblPr/>
              <a:tblGrid>
                <a:gridCol w="1613770">
                  <a:extLst>
                    <a:ext uri="{9D8B030D-6E8A-4147-A177-3AD203B41FA5}">
                      <a16:colId xmlns:a16="http://schemas.microsoft.com/office/drawing/2014/main" val="294271037"/>
                    </a:ext>
                  </a:extLst>
                </a:gridCol>
                <a:gridCol w="1814240">
                  <a:extLst>
                    <a:ext uri="{9D8B030D-6E8A-4147-A177-3AD203B41FA5}">
                      <a16:colId xmlns:a16="http://schemas.microsoft.com/office/drawing/2014/main" val="2193819907"/>
                    </a:ext>
                  </a:extLst>
                </a:gridCol>
                <a:gridCol w="1814240">
                  <a:extLst>
                    <a:ext uri="{9D8B030D-6E8A-4147-A177-3AD203B41FA5}">
                      <a16:colId xmlns:a16="http://schemas.microsoft.com/office/drawing/2014/main" val="1891505165"/>
                    </a:ext>
                  </a:extLst>
                </a:gridCol>
                <a:gridCol w="1814240">
                  <a:extLst>
                    <a:ext uri="{9D8B030D-6E8A-4147-A177-3AD203B41FA5}">
                      <a16:colId xmlns:a16="http://schemas.microsoft.com/office/drawing/2014/main" val="3135097863"/>
                    </a:ext>
                  </a:extLst>
                </a:gridCol>
              </a:tblGrid>
              <a:tr h="310137">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TITLE</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ISSUED</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ADVANTAGE</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DISADVANTAGE</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extLst>
                  <a:ext uri="{0D108BD9-81ED-4DB2-BD59-A6C34878D82A}">
                    <a16:rowId xmlns:a16="http://schemas.microsoft.com/office/drawing/2014/main" val="843271939"/>
                  </a:ext>
                </a:extLst>
              </a:tr>
              <a:tr h="183844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7) </a:t>
                      </a:r>
                      <a:r>
                        <a:rPr kumimoji="0" lang="en-US" altLang="zh-CN" sz="18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Expressive </a:t>
                      </a:r>
                      <a:r>
                        <a:rPr kumimoji="0" lang="en-US" altLang="zh-CN" sz="1800" b="0" i="0" u="none" strike="noStrike" cap="none" normalizeH="0" baseline="0" dirty="0" err="1">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tts</a:t>
                      </a:r>
                      <a:r>
                        <a:rPr kumimoji="0" lang="en-US" altLang="zh-CN" sz="18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 training with frame and style reconstruction loss</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IEEE international conference on signal process., Oct 2008</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Model with frame and structural reconstruction loss.</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Use of low deep style features is effective</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Paper does not explicitly  mention disadvantages of proposed training strategy or model. </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extLst>
                  <a:ext uri="{0D108BD9-81ED-4DB2-BD59-A6C34878D82A}">
                    <a16:rowId xmlns:a16="http://schemas.microsoft.com/office/drawing/2014/main" val="2377214162"/>
                  </a:ext>
                </a:extLst>
              </a:tr>
              <a:tr h="2675754">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8) A Semi-Automatic Method for Transcription Error Correction for Indian Language TTS Systems</a:t>
                      </a:r>
                      <a:endPar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IEEE Transaction on Information Forensics and Security, vol. 3, No. 4, DECEMBER 2008</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Improved network efficiency through optimized communication protocols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Increased complexity and potential errors in network architectures.</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extLst>
                  <a:ext uri="{0D108BD9-81ED-4DB2-BD59-A6C34878D82A}">
                    <a16:rowId xmlns:a16="http://schemas.microsoft.com/office/drawing/2014/main" val="3590728517"/>
                  </a:ext>
                </a:extLst>
              </a:tr>
            </a:tbl>
          </a:graphicData>
        </a:graphic>
      </p:graphicFrame>
      <p:sp>
        <p:nvSpPr>
          <p:cNvPr id="3" name="Rectangle 2">
            <a:extLst>
              <a:ext uri="{FF2B5EF4-FFF2-40B4-BE49-F238E27FC236}">
                <a16:creationId xmlns:a16="http://schemas.microsoft.com/office/drawing/2014/main" id="{A95EAB7F-FECF-3B44-39ED-2D83267CC526}"/>
              </a:ext>
            </a:extLst>
          </p:cNvPr>
          <p:cNvSpPr/>
          <p:nvPr/>
        </p:nvSpPr>
        <p:spPr>
          <a:xfrm>
            <a:off x="271709" y="226363"/>
            <a:ext cx="8652581" cy="6442862"/>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202390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07809B4-7045-6264-EB3A-5DEFE1CA3325}"/>
              </a:ext>
            </a:extLst>
          </p:cNvPr>
          <p:cNvSpPr>
            <a:spLocks noGrp="1" noChangeArrowheads="1"/>
          </p:cNvSpPr>
          <p:nvPr>
            <p:ph type="title" idx="4294967295"/>
          </p:nvPr>
        </p:nvSpPr>
        <p:spPr>
          <a:xfrm>
            <a:off x="5029200" y="2729814"/>
            <a:ext cx="8229600" cy="1143000"/>
          </a:xfrm>
          <a:noFill/>
          <a:ln/>
        </p:spPr>
        <p:txBody>
          <a:bodyPr/>
          <a:lstStyle/>
          <a:p>
            <a:r>
              <a:rPr lang="en-US" altLang="zh-CN"/>
              <a:t>                                    </a:t>
            </a:r>
          </a:p>
        </p:txBody>
      </p:sp>
      <p:sp>
        <p:nvSpPr>
          <p:cNvPr id="4099" name="Rectangle 3">
            <a:extLst>
              <a:ext uri="{FF2B5EF4-FFF2-40B4-BE49-F238E27FC236}">
                <a16:creationId xmlns:a16="http://schemas.microsoft.com/office/drawing/2014/main" id="{93C21045-DB82-8D5A-D410-8191A5255344}"/>
              </a:ext>
            </a:extLst>
          </p:cNvPr>
          <p:cNvSpPr>
            <a:spLocks noGrp="1" noChangeArrowheads="1"/>
          </p:cNvSpPr>
          <p:nvPr>
            <p:ph type="body" idx="1"/>
          </p:nvPr>
        </p:nvSpPr>
        <p:spPr>
          <a:xfrm>
            <a:off x="457200" y="1600200"/>
            <a:ext cx="8229600" cy="4525963"/>
          </a:xfrm>
          <a:noFill/>
          <a:ln/>
        </p:spPr>
        <p:txBody>
          <a:bodyPr/>
          <a:lstStyle/>
          <a:p>
            <a:pPr marL="342900" indent="-342900" algn="l"/>
            <a:r>
              <a:rPr lang="en-US" altLang="zh-CN" sz="3200" dirty="0"/>
              <a:t>                   </a:t>
            </a:r>
          </a:p>
        </p:txBody>
      </p:sp>
      <p:sp>
        <p:nvSpPr>
          <p:cNvPr id="4100" name="Rectangle 4">
            <a:extLst>
              <a:ext uri="{FF2B5EF4-FFF2-40B4-BE49-F238E27FC236}">
                <a16:creationId xmlns:a16="http://schemas.microsoft.com/office/drawing/2014/main" id="{EDC7EBC7-AE74-49CC-8469-D72614E83B8F}"/>
              </a:ext>
            </a:extLst>
          </p:cNvPr>
          <p:cNvSpPr>
            <a:spLocks noGrp="1" noChangeArrowheads="1"/>
          </p:cNvSpPr>
          <p:nvPr>
            <p:ph type="ctrTitle" idx="4294967295"/>
          </p:nvPr>
        </p:nvSpPr>
        <p:spPr>
          <a:xfrm>
            <a:off x="685800" y="2130425"/>
            <a:ext cx="7772400" cy="1470025"/>
          </a:xfrm>
          <a:noFill/>
          <a:ln/>
        </p:spPr>
        <p:txBody>
          <a:bodyPr/>
          <a:lstStyle/>
          <a:p>
            <a:r>
              <a:rPr lang="en-US" altLang="en-US" sz="4000" dirty="0">
                <a:solidFill>
                  <a:schemeClr val="tx1"/>
                </a:solidFill>
                <a:latin typeface="Andalus" panose="02020603050405020304" pitchFamily="18" charset="-78"/>
                <a:sym typeface="Andalus" panose="02020603050405020304" pitchFamily="18" charset="-78"/>
              </a:rPr>
              <a:t>Real Time Voice Cloning Using Neural Fusion</a:t>
            </a:r>
          </a:p>
        </p:txBody>
      </p:sp>
      <p:sp>
        <p:nvSpPr>
          <p:cNvPr id="2" name="Rectangle 1">
            <a:extLst>
              <a:ext uri="{FF2B5EF4-FFF2-40B4-BE49-F238E27FC236}">
                <a16:creationId xmlns:a16="http://schemas.microsoft.com/office/drawing/2014/main" id="{53E2173B-EFEB-DDFC-7796-6EC1F75D0956}"/>
              </a:ext>
            </a:extLst>
          </p:cNvPr>
          <p:cNvSpPr/>
          <p:nvPr/>
        </p:nvSpPr>
        <p:spPr bwMode="auto">
          <a:xfrm>
            <a:off x="323705" y="404813"/>
            <a:ext cx="8496590" cy="6120402"/>
          </a:xfrm>
          <a:prstGeom prst="rect">
            <a:avLst/>
          </a:prstGeom>
          <a:noFill/>
          <a:ln w="38100" cap="flat" cmpd="sng" algn="ctr">
            <a:solidFill>
              <a:srgbClr val="0033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0">
              <a:lnSpc>
                <a:spcPct val="100000"/>
              </a:lnSpc>
              <a:spcBef>
                <a:spcPct val="0"/>
              </a:spcBef>
              <a:spcAft>
                <a:spcPct val="0"/>
              </a:spcAft>
              <a:buClrTx/>
              <a:buSzTx/>
              <a:buFont typeface="Arial" panose="020B0604020202020204" pitchFamily="34" charset="0"/>
              <a:buNone/>
              <a:tabLst/>
            </a:pPr>
            <a:endParaRPr kumimoji="0" lang="en-IN" sz="1800" b="0" i="0" u="none" strike="noStrike" cap="none" normalizeH="0" baseline="0">
              <a:ln>
                <a:noFill/>
              </a:ln>
              <a:solidFill>
                <a:schemeClr val="tx1"/>
              </a:solidFill>
              <a:effectLst/>
              <a:latin typeface="Arial" panose="020B0604020202020204" pitchFamily="34" charset="0"/>
              <a:ea typeface="SimSun" panose="02010600030101010101" pitchFamily="2" charset="-122"/>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A2F49-26B6-3549-B4EF-6E70A4053776}"/>
            </a:ext>
          </a:extLst>
        </p:cNvPr>
        <p:cNvGrpSpPr/>
        <p:nvPr/>
      </p:nvGrpSpPr>
      <p:grpSpPr>
        <a:xfrm>
          <a:off x="0" y="0"/>
          <a:ext cx="0" cy="0"/>
          <a:chOff x="0" y="0"/>
          <a:chExt cx="0" cy="0"/>
        </a:xfrm>
      </p:grpSpPr>
      <p:graphicFrame>
        <p:nvGraphicFramePr>
          <p:cNvPr id="2" name="Group 5">
            <a:extLst>
              <a:ext uri="{FF2B5EF4-FFF2-40B4-BE49-F238E27FC236}">
                <a16:creationId xmlns:a16="http://schemas.microsoft.com/office/drawing/2014/main" id="{79AA109C-36B7-3B62-DBBA-CBB45ED41765}"/>
              </a:ext>
            </a:extLst>
          </p:cNvPr>
          <p:cNvGraphicFramePr>
            <a:graphicFrameLocks noGrp="1"/>
          </p:cNvGraphicFramePr>
          <p:nvPr>
            <p:extLst>
              <p:ext uri="{D42A27DB-BD31-4B8C-83A1-F6EECF244321}">
                <p14:modId xmlns:p14="http://schemas.microsoft.com/office/powerpoint/2010/main" val="3056416514"/>
              </p:ext>
            </p:extLst>
          </p:nvPr>
        </p:nvGraphicFramePr>
        <p:xfrm>
          <a:off x="755736" y="1556870"/>
          <a:ext cx="7704534" cy="4109160"/>
        </p:xfrm>
        <a:graphic>
          <a:graphicData uri="http://schemas.openxmlformats.org/drawingml/2006/table">
            <a:tbl>
              <a:tblPr/>
              <a:tblGrid>
                <a:gridCol w="1761975">
                  <a:extLst>
                    <a:ext uri="{9D8B030D-6E8A-4147-A177-3AD203B41FA5}">
                      <a16:colId xmlns:a16="http://schemas.microsoft.com/office/drawing/2014/main" val="294271037"/>
                    </a:ext>
                  </a:extLst>
                </a:gridCol>
                <a:gridCol w="1980853">
                  <a:extLst>
                    <a:ext uri="{9D8B030D-6E8A-4147-A177-3AD203B41FA5}">
                      <a16:colId xmlns:a16="http://schemas.microsoft.com/office/drawing/2014/main" val="2193819907"/>
                    </a:ext>
                  </a:extLst>
                </a:gridCol>
                <a:gridCol w="1980853">
                  <a:extLst>
                    <a:ext uri="{9D8B030D-6E8A-4147-A177-3AD203B41FA5}">
                      <a16:colId xmlns:a16="http://schemas.microsoft.com/office/drawing/2014/main" val="1737763293"/>
                    </a:ext>
                  </a:extLst>
                </a:gridCol>
                <a:gridCol w="1980853">
                  <a:extLst>
                    <a:ext uri="{9D8B030D-6E8A-4147-A177-3AD203B41FA5}">
                      <a16:colId xmlns:a16="http://schemas.microsoft.com/office/drawing/2014/main" val="2495906933"/>
                    </a:ext>
                  </a:extLst>
                </a:gridCol>
              </a:tblGrid>
              <a:tr h="25741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TITLE</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ISSUED</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ADVANTAGE</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DISADVANTAGE</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extLst>
                  <a:ext uri="{0D108BD9-81ED-4DB2-BD59-A6C34878D82A}">
                    <a16:rowId xmlns:a16="http://schemas.microsoft.com/office/drawing/2014/main" val="843271939"/>
                  </a:ext>
                </a:extLst>
              </a:tr>
              <a:tr h="173172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9) </a:t>
                      </a:r>
                      <a:r>
                        <a:rPr kumimoji="0" lang="en-US" altLang="zh-CN" sz="18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Decoding knowledge transfer for neural text to speech training</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IEEE international conference on signal process., Oct 2014</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Effective knowledge transfer</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Neural TTS with naturalness and robustness</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Complex Training process</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Limited run time efficiency</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Need for pre-trained models</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extLst>
                  <a:ext uri="{0D108BD9-81ED-4DB2-BD59-A6C34878D82A}">
                    <a16:rowId xmlns:a16="http://schemas.microsoft.com/office/drawing/2014/main" val="2377214162"/>
                  </a:ext>
                </a:extLst>
              </a:tr>
              <a:tr h="1755122">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10) Speech synthesis with mixed emotions</a:t>
                      </a:r>
                      <a:endPar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IEEE Transaction on Information Forensics and Security, vol. 3, No. 4, DECEMBER 2020</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This study allows for the mixed emotions in speech.</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Providing control and manipulation of emotion expression.</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Conducting experiment with more emotional combinations are needed.</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Limitation in the enhancement of voice.</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extLst>
                  <a:ext uri="{0D108BD9-81ED-4DB2-BD59-A6C34878D82A}">
                    <a16:rowId xmlns:a16="http://schemas.microsoft.com/office/drawing/2014/main" val="3590728517"/>
                  </a:ext>
                </a:extLst>
              </a:tr>
            </a:tbl>
          </a:graphicData>
        </a:graphic>
      </p:graphicFrame>
      <p:sp>
        <p:nvSpPr>
          <p:cNvPr id="3" name="Rectangle 2">
            <a:extLst>
              <a:ext uri="{FF2B5EF4-FFF2-40B4-BE49-F238E27FC236}">
                <a16:creationId xmlns:a16="http://schemas.microsoft.com/office/drawing/2014/main" id="{BD9E8A7E-9E07-455B-5B15-13692AB9DFF6}"/>
              </a:ext>
            </a:extLst>
          </p:cNvPr>
          <p:cNvSpPr/>
          <p:nvPr/>
        </p:nvSpPr>
        <p:spPr>
          <a:xfrm>
            <a:off x="271709" y="226363"/>
            <a:ext cx="8652581" cy="6442862"/>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019996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66AC1A76-4F32-2192-34D9-FB90129C531F}"/>
              </a:ext>
            </a:extLst>
          </p:cNvPr>
          <p:cNvSpPr>
            <a:spLocks noGrp="1" noChangeArrowheads="1"/>
          </p:cNvSpPr>
          <p:nvPr>
            <p:ph type="title"/>
          </p:nvPr>
        </p:nvSpPr>
        <p:spPr/>
        <p:txBody>
          <a:bodyPr/>
          <a:lstStyle/>
          <a:p>
            <a:r>
              <a:rPr lang="en-US" altLang="en-US">
                <a:latin typeface="Andalus" panose="02020603050405020304" pitchFamily="18" charset="-78"/>
              </a:rPr>
              <a:t>CONCLUSION</a:t>
            </a:r>
          </a:p>
        </p:txBody>
      </p:sp>
      <p:sp>
        <p:nvSpPr>
          <p:cNvPr id="3" name="TextBox 2">
            <a:extLst>
              <a:ext uri="{FF2B5EF4-FFF2-40B4-BE49-F238E27FC236}">
                <a16:creationId xmlns:a16="http://schemas.microsoft.com/office/drawing/2014/main" id="{80B2B778-C80D-C1FC-305B-2523284AC948}"/>
              </a:ext>
            </a:extLst>
          </p:cNvPr>
          <p:cNvSpPr txBox="1"/>
          <p:nvPr/>
        </p:nvSpPr>
        <p:spPr>
          <a:xfrm>
            <a:off x="1142411" y="1877124"/>
            <a:ext cx="7101844" cy="707886"/>
          </a:xfrm>
          <a:prstGeom prst="rect">
            <a:avLst/>
          </a:prstGeom>
          <a:noFill/>
        </p:spPr>
        <p:txBody>
          <a:bodyPr wrap="square" rtlCol="0">
            <a:spAutoFit/>
          </a:bodyPr>
          <a:lstStyle/>
          <a:p>
            <a:pPr marL="285750" indent="-285750">
              <a:buFont typeface="Wingdings" panose="05000000000000000000" pitchFamily="2" charset="2"/>
              <a:buChar char="v"/>
            </a:pPr>
            <a:r>
              <a:rPr lang="en-US" sz="2000" b="0" i="0" dirty="0">
                <a:effectLst/>
                <a:latin typeface="-apple-system"/>
              </a:rPr>
              <a:t>The goal of the project is to </a:t>
            </a:r>
            <a:r>
              <a:rPr lang="en-US" sz="2000" dirty="0">
                <a:latin typeface="-apple-system"/>
              </a:rPr>
              <a:t>clone voice in real time and implement the voice in TTS(Text To Speech) System.</a:t>
            </a:r>
            <a:endParaRPr lang="en-IN" sz="2000" dirty="0"/>
          </a:p>
        </p:txBody>
      </p:sp>
      <p:sp>
        <p:nvSpPr>
          <p:cNvPr id="4" name="TextBox 3">
            <a:extLst>
              <a:ext uri="{FF2B5EF4-FFF2-40B4-BE49-F238E27FC236}">
                <a16:creationId xmlns:a16="http://schemas.microsoft.com/office/drawing/2014/main" id="{31B454C7-ECB0-CD00-4059-370C16F70D47}"/>
              </a:ext>
            </a:extLst>
          </p:cNvPr>
          <p:cNvSpPr txBox="1"/>
          <p:nvPr/>
        </p:nvSpPr>
        <p:spPr>
          <a:xfrm>
            <a:off x="1142411" y="3072419"/>
            <a:ext cx="7101844" cy="707886"/>
          </a:xfrm>
          <a:prstGeom prst="rect">
            <a:avLst/>
          </a:prstGeom>
          <a:noFill/>
        </p:spPr>
        <p:txBody>
          <a:bodyPr wrap="square" rtlCol="0">
            <a:spAutoFit/>
          </a:bodyPr>
          <a:lstStyle/>
          <a:p>
            <a:pPr marL="285750" indent="-285750">
              <a:buFont typeface="Wingdings" panose="05000000000000000000" pitchFamily="2" charset="2"/>
              <a:buChar char="v"/>
            </a:pPr>
            <a:r>
              <a:rPr lang="en-US" sz="2000" dirty="0"/>
              <a:t>This project can clone voice of any person if the required sample voice is given as input</a:t>
            </a:r>
            <a:endParaRPr lang="en-IN" sz="2000" dirty="0"/>
          </a:p>
        </p:txBody>
      </p:sp>
      <p:sp>
        <p:nvSpPr>
          <p:cNvPr id="5" name="TextBox 4">
            <a:extLst>
              <a:ext uri="{FF2B5EF4-FFF2-40B4-BE49-F238E27FC236}">
                <a16:creationId xmlns:a16="http://schemas.microsoft.com/office/drawing/2014/main" id="{3E5357DD-1BF8-679E-9DF7-FEE06B0E5E7B}"/>
              </a:ext>
            </a:extLst>
          </p:cNvPr>
          <p:cNvSpPr txBox="1"/>
          <p:nvPr/>
        </p:nvSpPr>
        <p:spPr>
          <a:xfrm>
            <a:off x="1142411" y="4414482"/>
            <a:ext cx="7101844" cy="707886"/>
          </a:xfrm>
          <a:prstGeom prst="rect">
            <a:avLst/>
          </a:prstGeom>
          <a:noFill/>
        </p:spPr>
        <p:txBody>
          <a:bodyPr wrap="square" rtlCol="0">
            <a:spAutoFit/>
          </a:bodyPr>
          <a:lstStyle/>
          <a:p>
            <a:pPr marL="285750" indent="-285750">
              <a:buFont typeface="Wingdings" panose="05000000000000000000" pitchFamily="2" charset="2"/>
              <a:buChar char="v"/>
            </a:pPr>
            <a:r>
              <a:rPr lang="en-US" sz="2000" dirty="0"/>
              <a:t>The another goal is to implement this project with user friendly GUI. </a:t>
            </a:r>
            <a:endParaRPr lang="en-IN" sz="2000" dirty="0"/>
          </a:p>
        </p:txBody>
      </p:sp>
      <p:sp>
        <p:nvSpPr>
          <p:cNvPr id="6" name="Rectangle 5">
            <a:extLst>
              <a:ext uri="{FF2B5EF4-FFF2-40B4-BE49-F238E27FC236}">
                <a16:creationId xmlns:a16="http://schemas.microsoft.com/office/drawing/2014/main" id="{73D70626-6C6A-4ADE-3211-4ED3B1C9761A}"/>
              </a:ext>
            </a:extLst>
          </p:cNvPr>
          <p:cNvSpPr/>
          <p:nvPr/>
        </p:nvSpPr>
        <p:spPr>
          <a:xfrm>
            <a:off x="271709" y="226363"/>
            <a:ext cx="8652581" cy="6442862"/>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57F51-5D2C-8BA2-0D06-1CA731D115A5}"/>
            </a:ext>
          </a:extLst>
        </p:cNvPr>
        <p:cNvGrpSpPr/>
        <p:nvPr/>
      </p:nvGrpSpPr>
      <p:grpSpPr>
        <a:xfrm>
          <a:off x="0" y="0"/>
          <a:ext cx="0" cy="0"/>
          <a:chOff x="0" y="0"/>
          <a:chExt cx="0" cy="0"/>
        </a:xfrm>
      </p:grpSpPr>
      <p:sp>
        <p:nvSpPr>
          <p:cNvPr id="26628" name="Text Box 4">
            <a:extLst>
              <a:ext uri="{FF2B5EF4-FFF2-40B4-BE49-F238E27FC236}">
                <a16:creationId xmlns:a16="http://schemas.microsoft.com/office/drawing/2014/main" id="{464553A8-68A0-A6E0-8477-4C5A6C62A322}"/>
              </a:ext>
            </a:extLst>
          </p:cNvPr>
          <p:cNvSpPr txBox="1">
            <a:spLocks noChangeArrowheads="1"/>
          </p:cNvSpPr>
          <p:nvPr/>
        </p:nvSpPr>
        <p:spPr bwMode="auto">
          <a:xfrm>
            <a:off x="3467100" y="338138"/>
            <a:ext cx="10334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en-US"/>
          </a:p>
        </p:txBody>
      </p:sp>
      <p:sp>
        <p:nvSpPr>
          <p:cNvPr id="26629" name="Text Box 5">
            <a:extLst>
              <a:ext uri="{FF2B5EF4-FFF2-40B4-BE49-F238E27FC236}">
                <a16:creationId xmlns:a16="http://schemas.microsoft.com/office/drawing/2014/main" id="{E1D84799-BF8C-3551-5113-7285FD676273}"/>
              </a:ext>
            </a:extLst>
          </p:cNvPr>
          <p:cNvSpPr txBox="1">
            <a:spLocks noChangeArrowheads="1"/>
          </p:cNvSpPr>
          <p:nvPr/>
        </p:nvSpPr>
        <p:spPr bwMode="auto">
          <a:xfrm>
            <a:off x="2051825" y="485709"/>
            <a:ext cx="5544385"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3800" dirty="0">
                <a:latin typeface="Andalus" panose="02020603050405020304" pitchFamily="18" charset="-78"/>
              </a:rPr>
              <a:t>TRAINING MODULE</a:t>
            </a:r>
          </a:p>
        </p:txBody>
      </p:sp>
      <p:sp>
        <p:nvSpPr>
          <p:cNvPr id="2" name="Rectangle 1">
            <a:extLst>
              <a:ext uri="{FF2B5EF4-FFF2-40B4-BE49-F238E27FC236}">
                <a16:creationId xmlns:a16="http://schemas.microsoft.com/office/drawing/2014/main" id="{7ED3CE39-FC51-5905-0F9D-0F42138C39A6}"/>
              </a:ext>
            </a:extLst>
          </p:cNvPr>
          <p:cNvSpPr/>
          <p:nvPr/>
        </p:nvSpPr>
        <p:spPr>
          <a:xfrm>
            <a:off x="271709" y="226363"/>
            <a:ext cx="8652581" cy="6442862"/>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a:extLst>
              <a:ext uri="{FF2B5EF4-FFF2-40B4-BE49-F238E27FC236}">
                <a16:creationId xmlns:a16="http://schemas.microsoft.com/office/drawing/2014/main" id="{1811C6A8-A111-F8D0-5BE8-F9D45D73A7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4989" y="2522141"/>
            <a:ext cx="3254022" cy="1813717"/>
          </a:xfrm>
          <a:prstGeom prst="rect">
            <a:avLst/>
          </a:prstGeom>
        </p:spPr>
      </p:pic>
    </p:spTree>
    <p:extLst>
      <p:ext uri="{BB962C8B-B14F-4D97-AF65-F5344CB8AC3E}">
        <p14:creationId xmlns:p14="http://schemas.microsoft.com/office/powerpoint/2010/main" val="419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26628" name="Text Box 4">
            <a:extLst>
              <a:ext uri="{FF2B5EF4-FFF2-40B4-BE49-F238E27FC236}">
                <a16:creationId xmlns:a16="http://schemas.microsoft.com/office/drawing/2014/main" id="{A6D4C702-972E-C125-5469-08054A518B91}"/>
              </a:ext>
            </a:extLst>
          </p:cNvPr>
          <p:cNvSpPr txBox="1">
            <a:spLocks noChangeArrowheads="1"/>
          </p:cNvSpPr>
          <p:nvPr/>
        </p:nvSpPr>
        <p:spPr bwMode="auto">
          <a:xfrm>
            <a:off x="3467100" y="338138"/>
            <a:ext cx="10334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en-US"/>
          </a:p>
        </p:txBody>
      </p:sp>
      <p:sp>
        <p:nvSpPr>
          <p:cNvPr id="26629" name="Text Box 5">
            <a:extLst>
              <a:ext uri="{FF2B5EF4-FFF2-40B4-BE49-F238E27FC236}">
                <a16:creationId xmlns:a16="http://schemas.microsoft.com/office/drawing/2014/main" id="{164A7ED7-3C0F-7C07-9E5B-D04AF8E99F43}"/>
              </a:ext>
            </a:extLst>
          </p:cNvPr>
          <p:cNvSpPr txBox="1">
            <a:spLocks noChangeArrowheads="1"/>
          </p:cNvSpPr>
          <p:nvPr/>
        </p:nvSpPr>
        <p:spPr bwMode="auto">
          <a:xfrm>
            <a:off x="2051825" y="485709"/>
            <a:ext cx="5544385"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3800" dirty="0">
                <a:latin typeface="Andalus" panose="02020603050405020304" pitchFamily="18" charset="-78"/>
              </a:rPr>
              <a:t>EMBEDDING MODULE</a:t>
            </a:r>
          </a:p>
        </p:txBody>
      </p:sp>
      <p:sp>
        <p:nvSpPr>
          <p:cNvPr id="2" name="Rectangle 1">
            <a:extLst>
              <a:ext uri="{FF2B5EF4-FFF2-40B4-BE49-F238E27FC236}">
                <a16:creationId xmlns:a16="http://schemas.microsoft.com/office/drawing/2014/main" id="{463DFC49-B89A-2092-9026-CA6B49165986}"/>
              </a:ext>
            </a:extLst>
          </p:cNvPr>
          <p:cNvSpPr/>
          <p:nvPr/>
        </p:nvSpPr>
        <p:spPr>
          <a:xfrm>
            <a:off x="271709" y="226363"/>
            <a:ext cx="8652581" cy="6442862"/>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Picture 3">
            <a:extLst>
              <a:ext uri="{FF2B5EF4-FFF2-40B4-BE49-F238E27FC236}">
                <a16:creationId xmlns:a16="http://schemas.microsoft.com/office/drawing/2014/main" id="{6E960492-1F13-ED82-6BEE-7779227B89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7633" y="1887832"/>
            <a:ext cx="1805860" cy="322749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1748A-4456-0E12-0E6E-AE17C9DAE841}"/>
            </a:ext>
          </a:extLst>
        </p:cNvPr>
        <p:cNvGrpSpPr/>
        <p:nvPr/>
      </p:nvGrpSpPr>
      <p:grpSpPr>
        <a:xfrm>
          <a:off x="0" y="0"/>
          <a:ext cx="0" cy="0"/>
          <a:chOff x="0" y="0"/>
          <a:chExt cx="0" cy="0"/>
        </a:xfrm>
      </p:grpSpPr>
      <p:sp>
        <p:nvSpPr>
          <p:cNvPr id="26628" name="Text Box 4">
            <a:extLst>
              <a:ext uri="{FF2B5EF4-FFF2-40B4-BE49-F238E27FC236}">
                <a16:creationId xmlns:a16="http://schemas.microsoft.com/office/drawing/2014/main" id="{2D42BAF5-77FE-3D8B-D641-FFDFC47FB070}"/>
              </a:ext>
            </a:extLst>
          </p:cNvPr>
          <p:cNvSpPr txBox="1">
            <a:spLocks noChangeArrowheads="1"/>
          </p:cNvSpPr>
          <p:nvPr/>
        </p:nvSpPr>
        <p:spPr bwMode="auto">
          <a:xfrm>
            <a:off x="3467100" y="338138"/>
            <a:ext cx="10334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en-US"/>
          </a:p>
        </p:txBody>
      </p:sp>
      <p:sp>
        <p:nvSpPr>
          <p:cNvPr id="26629" name="Text Box 5">
            <a:extLst>
              <a:ext uri="{FF2B5EF4-FFF2-40B4-BE49-F238E27FC236}">
                <a16:creationId xmlns:a16="http://schemas.microsoft.com/office/drawing/2014/main" id="{F4D14CD3-BA3C-7C9D-D3F7-A781BC23592A}"/>
              </a:ext>
            </a:extLst>
          </p:cNvPr>
          <p:cNvSpPr txBox="1">
            <a:spLocks noChangeArrowheads="1"/>
          </p:cNvSpPr>
          <p:nvPr/>
        </p:nvSpPr>
        <p:spPr bwMode="auto">
          <a:xfrm>
            <a:off x="2631301" y="507838"/>
            <a:ext cx="467689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3800" dirty="0">
                <a:latin typeface="Andalus" panose="02020603050405020304" pitchFamily="18" charset="-78"/>
              </a:rPr>
              <a:t>INPUT  MODULE</a:t>
            </a:r>
          </a:p>
        </p:txBody>
      </p:sp>
      <p:sp>
        <p:nvSpPr>
          <p:cNvPr id="2" name="Rectangle 1">
            <a:extLst>
              <a:ext uri="{FF2B5EF4-FFF2-40B4-BE49-F238E27FC236}">
                <a16:creationId xmlns:a16="http://schemas.microsoft.com/office/drawing/2014/main" id="{5FDDC199-691B-B838-3A11-2DA533BF6A76}"/>
              </a:ext>
            </a:extLst>
          </p:cNvPr>
          <p:cNvSpPr/>
          <p:nvPr/>
        </p:nvSpPr>
        <p:spPr>
          <a:xfrm>
            <a:off x="271709" y="226363"/>
            <a:ext cx="8652581" cy="6442862"/>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a:extLst>
              <a:ext uri="{FF2B5EF4-FFF2-40B4-BE49-F238E27FC236}">
                <a16:creationId xmlns:a16="http://schemas.microsoft.com/office/drawing/2014/main" id="{A61AB4CD-115A-93F7-08B0-6F7DDD8267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3439" y="2141108"/>
            <a:ext cx="4397121" cy="2575783"/>
          </a:xfrm>
          <a:prstGeom prst="rect">
            <a:avLst/>
          </a:prstGeom>
        </p:spPr>
      </p:pic>
    </p:spTree>
    <p:extLst>
      <p:ext uri="{BB962C8B-B14F-4D97-AF65-F5344CB8AC3E}">
        <p14:creationId xmlns:p14="http://schemas.microsoft.com/office/powerpoint/2010/main" val="4221104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3B1AD-7D97-30A5-6A82-A8A559AC7A4E}"/>
            </a:ext>
          </a:extLst>
        </p:cNvPr>
        <p:cNvGrpSpPr/>
        <p:nvPr/>
      </p:nvGrpSpPr>
      <p:grpSpPr>
        <a:xfrm>
          <a:off x="0" y="0"/>
          <a:ext cx="0" cy="0"/>
          <a:chOff x="0" y="0"/>
          <a:chExt cx="0" cy="0"/>
        </a:xfrm>
      </p:grpSpPr>
      <p:sp>
        <p:nvSpPr>
          <p:cNvPr id="26628" name="Text Box 4">
            <a:extLst>
              <a:ext uri="{FF2B5EF4-FFF2-40B4-BE49-F238E27FC236}">
                <a16:creationId xmlns:a16="http://schemas.microsoft.com/office/drawing/2014/main" id="{012AFABF-BC6C-10A9-04CD-59873B790F68}"/>
              </a:ext>
            </a:extLst>
          </p:cNvPr>
          <p:cNvSpPr txBox="1">
            <a:spLocks noChangeArrowheads="1"/>
          </p:cNvSpPr>
          <p:nvPr/>
        </p:nvSpPr>
        <p:spPr bwMode="auto">
          <a:xfrm>
            <a:off x="3467100" y="338138"/>
            <a:ext cx="10334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en-US"/>
          </a:p>
        </p:txBody>
      </p:sp>
      <p:sp>
        <p:nvSpPr>
          <p:cNvPr id="26629" name="Text Box 5">
            <a:extLst>
              <a:ext uri="{FF2B5EF4-FFF2-40B4-BE49-F238E27FC236}">
                <a16:creationId xmlns:a16="http://schemas.microsoft.com/office/drawing/2014/main" id="{6113B6B0-AC54-D239-3B1B-D05FC42ACB22}"/>
              </a:ext>
            </a:extLst>
          </p:cNvPr>
          <p:cNvSpPr txBox="1">
            <a:spLocks noChangeArrowheads="1"/>
          </p:cNvSpPr>
          <p:nvPr/>
        </p:nvSpPr>
        <p:spPr bwMode="auto">
          <a:xfrm>
            <a:off x="1403780" y="466137"/>
            <a:ext cx="676847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3800" dirty="0">
                <a:latin typeface="Andalus" panose="02020603050405020304" pitchFamily="18" charset="-78"/>
              </a:rPr>
              <a:t>MEL SPECTRUM MODULE</a:t>
            </a:r>
          </a:p>
        </p:txBody>
      </p:sp>
      <p:sp>
        <p:nvSpPr>
          <p:cNvPr id="2" name="Rectangle 1">
            <a:extLst>
              <a:ext uri="{FF2B5EF4-FFF2-40B4-BE49-F238E27FC236}">
                <a16:creationId xmlns:a16="http://schemas.microsoft.com/office/drawing/2014/main" id="{5907F1D4-45F0-65C1-7B62-D34BC991A7DC}"/>
              </a:ext>
            </a:extLst>
          </p:cNvPr>
          <p:cNvSpPr/>
          <p:nvPr/>
        </p:nvSpPr>
        <p:spPr>
          <a:xfrm>
            <a:off x="271709" y="226363"/>
            <a:ext cx="8652581" cy="6442862"/>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a:extLst>
              <a:ext uri="{FF2B5EF4-FFF2-40B4-BE49-F238E27FC236}">
                <a16:creationId xmlns:a16="http://schemas.microsoft.com/office/drawing/2014/main" id="{9757B122-AFF0-B384-A435-79132B1E6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2474" y="2190642"/>
            <a:ext cx="4519052" cy="2476715"/>
          </a:xfrm>
          <a:prstGeom prst="rect">
            <a:avLst/>
          </a:prstGeom>
        </p:spPr>
      </p:pic>
    </p:spTree>
    <p:extLst>
      <p:ext uri="{BB962C8B-B14F-4D97-AF65-F5344CB8AC3E}">
        <p14:creationId xmlns:p14="http://schemas.microsoft.com/office/powerpoint/2010/main" val="1525021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57F51-5D2C-8BA2-0D06-1CA731D115A5}"/>
            </a:ext>
          </a:extLst>
        </p:cNvPr>
        <p:cNvGrpSpPr/>
        <p:nvPr/>
      </p:nvGrpSpPr>
      <p:grpSpPr>
        <a:xfrm>
          <a:off x="0" y="0"/>
          <a:ext cx="0" cy="0"/>
          <a:chOff x="0" y="0"/>
          <a:chExt cx="0" cy="0"/>
        </a:xfrm>
      </p:grpSpPr>
      <p:sp>
        <p:nvSpPr>
          <p:cNvPr id="26628" name="Text Box 4">
            <a:extLst>
              <a:ext uri="{FF2B5EF4-FFF2-40B4-BE49-F238E27FC236}">
                <a16:creationId xmlns:a16="http://schemas.microsoft.com/office/drawing/2014/main" id="{464553A8-68A0-A6E0-8477-4C5A6C62A322}"/>
              </a:ext>
            </a:extLst>
          </p:cNvPr>
          <p:cNvSpPr txBox="1">
            <a:spLocks noChangeArrowheads="1"/>
          </p:cNvSpPr>
          <p:nvPr/>
        </p:nvSpPr>
        <p:spPr bwMode="auto">
          <a:xfrm>
            <a:off x="3467100" y="338138"/>
            <a:ext cx="10334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en-US"/>
          </a:p>
        </p:txBody>
      </p:sp>
      <p:sp>
        <p:nvSpPr>
          <p:cNvPr id="26629" name="Text Box 5">
            <a:extLst>
              <a:ext uri="{FF2B5EF4-FFF2-40B4-BE49-F238E27FC236}">
                <a16:creationId xmlns:a16="http://schemas.microsoft.com/office/drawing/2014/main" id="{E1D84799-BF8C-3551-5113-7285FD676273}"/>
              </a:ext>
            </a:extLst>
          </p:cNvPr>
          <p:cNvSpPr txBox="1">
            <a:spLocks noChangeArrowheads="1"/>
          </p:cNvSpPr>
          <p:nvPr/>
        </p:nvSpPr>
        <p:spPr bwMode="auto">
          <a:xfrm>
            <a:off x="2627865" y="478071"/>
            <a:ext cx="5544385"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3800" dirty="0">
                <a:latin typeface="Andalus" panose="02020603050405020304" pitchFamily="18" charset="-78"/>
              </a:rPr>
              <a:t>SCREENSHOT</a:t>
            </a:r>
          </a:p>
        </p:txBody>
      </p:sp>
      <p:sp>
        <p:nvSpPr>
          <p:cNvPr id="2" name="Rectangle 1">
            <a:extLst>
              <a:ext uri="{FF2B5EF4-FFF2-40B4-BE49-F238E27FC236}">
                <a16:creationId xmlns:a16="http://schemas.microsoft.com/office/drawing/2014/main" id="{7ED3CE39-FC51-5905-0F9D-0F42138C39A6}"/>
              </a:ext>
            </a:extLst>
          </p:cNvPr>
          <p:cNvSpPr/>
          <p:nvPr/>
        </p:nvSpPr>
        <p:spPr>
          <a:xfrm>
            <a:off x="271709" y="226363"/>
            <a:ext cx="8652581" cy="6442862"/>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Picture 3">
            <a:extLst>
              <a:ext uri="{FF2B5EF4-FFF2-40B4-BE49-F238E27FC236}">
                <a16:creationId xmlns:a16="http://schemas.microsoft.com/office/drawing/2014/main" id="{BC1E05B0-E563-791E-2167-D37BCC080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780" y="1618480"/>
            <a:ext cx="6650076" cy="3686785"/>
          </a:xfrm>
          <a:prstGeom prst="rect">
            <a:avLst/>
          </a:prstGeom>
        </p:spPr>
      </p:pic>
      <p:sp>
        <p:nvSpPr>
          <p:cNvPr id="6" name="TextBox 5">
            <a:extLst>
              <a:ext uri="{FF2B5EF4-FFF2-40B4-BE49-F238E27FC236}">
                <a16:creationId xmlns:a16="http://schemas.microsoft.com/office/drawing/2014/main" id="{43DD1CF9-F88B-5634-5457-BB9B09959DC0}"/>
              </a:ext>
            </a:extLst>
          </p:cNvPr>
          <p:cNvSpPr txBox="1"/>
          <p:nvPr/>
        </p:nvSpPr>
        <p:spPr>
          <a:xfrm>
            <a:off x="2771875" y="5475970"/>
            <a:ext cx="2664185" cy="369332"/>
          </a:xfrm>
          <a:prstGeom prst="rect">
            <a:avLst/>
          </a:prstGeom>
          <a:noFill/>
        </p:spPr>
        <p:txBody>
          <a:bodyPr wrap="square" rtlCol="0">
            <a:spAutoFit/>
          </a:bodyPr>
          <a:lstStyle/>
          <a:p>
            <a:r>
              <a:rPr lang="en-US" dirty="0"/>
              <a:t>Toolbox before cloning</a:t>
            </a:r>
            <a:endParaRPr lang="en-IN" dirty="0"/>
          </a:p>
        </p:txBody>
      </p:sp>
    </p:spTree>
    <p:extLst>
      <p:ext uri="{BB962C8B-B14F-4D97-AF65-F5344CB8AC3E}">
        <p14:creationId xmlns:p14="http://schemas.microsoft.com/office/powerpoint/2010/main" val="660117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57F51-5D2C-8BA2-0D06-1CA731D115A5}"/>
            </a:ext>
          </a:extLst>
        </p:cNvPr>
        <p:cNvGrpSpPr/>
        <p:nvPr/>
      </p:nvGrpSpPr>
      <p:grpSpPr>
        <a:xfrm>
          <a:off x="0" y="0"/>
          <a:ext cx="0" cy="0"/>
          <a:chOff x="0" y="0"/>
          <a:chExt cx="0" cy="0"/>
        </a:xfrm>
      </p:grpSpPr>
      <p:sp>
        <p:nvSpPr>
          <p:cNvPr id="26628" name="Text Box 4">
            <a:extLst>
              <a:ext uri="{FF2B5EF4-FFF2-40B4-BE49-F238E27FC236}">
                <a16:creationId xmlns:a16="http://schemas.microsoft.com/office/drawing/2014/main" id="{464553A8-68A0-A6E0-8477-4C5A6C62A322}"/>
              </a:ext>
            </a:extLst>
          </p:cNvPr>
          <p:cNvSpPr txBox="1">
            <a:spLocks noChangeArrowheads="1"/>
          </p:cNvSpPr>
          <p:nvPr/>
        </p:nvSpPr>
        <p:spPr bwMode="auto">
          <a:xfrm>
            <a:off x="3467100" y="338138"/>
            <a:ext cx="10334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en-US"/>
          </a:p>
        </p:txBody>
      </p:sp>
      <p:sp>
        <p:nvSpPr>
          <p:cNvPr id="2" name="Rectangle 1">
            <a:extLst>
              <a:ext uri="{FF2B5EF4-FFF2-40B4-BE49-F238E27FC236}">
                <a16:creationId xmlns:a16="http://schemas.microsoft.com/office/drawing/2014/main" id="{7ED3CE39-FC51-5905-0F9D-0F42138C39A6}"/>
              </a:ext>
            </a:extLst>
          </p:cNvPr>
          <p:cNvSpPr/>
          <p:nvPr/>
        </p:nvSpPr>
        <p:spPr>
          <a:xfrm>
            <a:off x="271709" y="226363"/>
            <a:ext cx="8652581" cy="6442862"/>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43DD1CF9-F88B-5634-5457-BB9B09959DC0}"/>
              </a:ext>
            </a:extLst>
          </p:cNvPr>
          <p:cNvSpPr txBox="1"/>
          <p:nvPr/>
        </p:nvSpPr>
        <p:spPr>
          <a:xfrm>
            <a:off x="2555860" y="5143265"/>
            <a:ext cx="2376165" cy="369332"/>
          </a:xfrm>
          <a:prstGeom prst="rect">
            <a:avLst/>
          </a:prstGeom>
          <a:noFill/>
        </p:spPr>
        <p:txBody>
          <a:bodyPr wrap="square" rtlCol="0">
            <a:spAutoFit/>
          </a:bodyPr>
          <a:lstStyle/>
          <a:p>
            <a:r>
              <a:rPr lang="en-US" dirty="0"/>
              <a:t>Toolbox after cloning</a:t>
            </a:r>
            <a:endParaRPr lang="en-IN" dirty="0"/>
          </a:p>
        </p:txBody>
      </p:sp>
      <p:pic>
        <p:nvPicPr>
          <p:cNvPr id="5" name="Picture 4">
            <a:extLst>
              <a:ext uri="{FF2B5EF4-FFF2-40B4-BE49-F238E27FC236}">
                <a16:creationId xmlns:a16="http://schemas.microsoft.com/office/drawing/2014/main" id="{4502516E-A6E9-F2D1-4FA6-04CF41667C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735" y="835872"/>
            <a:ext cx="7300557" cy="4045805"/>
          </a:xfrm>
          <a:prstGeom prst="rect">
            <a:avLst/>
          </a:prstGeom>
        </p:spPr>
      </p:pic>
    </p:spTree>
    <p:extLst>
      <p:ext uri="{BB962C8B-B14F-4D97-AF65-F5344CB8AC3E}">
        <p14:creationId xmlns:p14="http://schemas.microsoft.com/office/powerpoint/2010/main" val="423825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6BF299F-0932-97E8-9302-738570211611}"/>
              </a:ext>
            </a:extLst>
          </p:cNvPr>
          <p:cNvSpPr>
            <a:spLocks noGrp="1" noChangeArrowheads="1"/>
          </p:cNvSpPr>
          <p:nvPr>
            <p:ph type="title" idx="4294967295"/>
          </p:nvPr>
        </p:nvSpPr>
        <p:spPr>
          <a:noFill/>
          <a:ln/>
        </p:spPr>
        <p:txBody>
          <a:bodyPr/>
          <a:lstStyle/>
          <a:p>
            <a:r>
              <a:rPr lang="en-US" altLang="en-US">
                <a:solidFill>
                  <a:schemeClr val="tx1"/>
                </a:solidFill>
                <a:latin typeface="Andalus" panose="02020603050405020304" pitchFamily="18" charset="-78"/>
              </a:rPr>
              <a:t>REFERENCES</a:t>
            </a:r>
          </a:p>
        </p:txBody>
      </p:sp>
      <p:sp>
        <p:nvSpPr>
          <p:cNvPr id="23555" name="Rectangle 3">
            <a:extLst>
              <a:ext uri="{FF2B5EF4-FFF2-40B4-BE49-F238E27FC236}">
                <a16:creationId xmlns:a16="http://schemas.microsoft.com/office/drawing/2014/main" id="{37EC5E81-CBDA-3E18-E31D-927BA74CF129}"/>
              </a:ext>
            </a:extLst>
          </p:cNvPr>
          <p:cNvSpPr>
            <a:spLocks noGrp="1" noChangeArrowheads="1"/>
          </p:cNvSpPr>
          <p:nvPr>
            <p:ph type="body" idx="1"/>
          </p:nvPr>
        </p:nvSpPr>
        <p:spPr>
          <a:xfrm>
            <a:off x="457200" y="1600200"/>
            <a:ext cx="8229600" cy="4525963"/>
          </a:xfrm>
          <a:noFill/>
          <a:ln/>
        </p:spPr>
        <p:txBody>
          <a:bodyPr/>
          <a:lstStyle/>
          <a:p>
            <a:pPr algn="l">
              <a:lnSpc>
                <a:spcPct val="80000"/>
              </a:lnSpc>
            </a:pPr>
            <a:endParaRPr lang="en-US" altLang="zh-CN" sz="1400" dirty="0">
              <a:latin typeface="Times New Roman" panose="02020603050405020304" pitchFamily="18" charset="0"/>
            </a:endParaRPr>
          </a:p>
          <a:p>
            <a:pPr algn="l">
              <a:lnSpc>
                <a:spcPct val="80000"/>
              </a:lnSpc>
              <a:buFontTx/>
              <a:buChar char="•"/>
            </a:pPr>
            <a:r>
              <a:rPr lang="en-IN" sz="1600" dirty="0"/>
              <a:t>[1] Artificial Intelligence at Google – Our Principles. https://ai.google/principles/, 2018.</a:t>
            </a:r>
          </a:p>
          <a:p>
            <a:pPr algn="l">
              <a:lnSpc>
                <a:spcPct val="80000"/>
              </a:lnSpc>
              <a:buFontTx/>
              <a:buChar char="•"/>
            </a:pPr>
            <a:endParaRPr lang="en-IN" sz="1600" dirty="0"/>
          </a:p>
          <a:p>
            <a:pPr algn="l">
              <a:lnSpc>
                <a:spcPct val="80000"/>
              </a:lnSpc>
              <a:buFontTx/>
              <a:buChar char="•"/>
            </a:pPr>
            <a:r>
              <a:rPr lang="en-IN" sz="1600" dirty="0"/>
              <a:t> [2] </a:t>
            </a:r>
            <a:r>
              <a:rPr lang="en-IN" sz="1600" dirty="0" err="1"/>
              <a:t>Sercan</a:t>
            </a:r>
            <a:r>
              <a:rPr lang="en-IN" sz="1600" dirty="0"/>
              <a:t> O Arik, </a:t>
            </a:r>
            <a:r>
              <a:rPr lang="en-IN" sz="1600" dirty="0" err="1"/>
              <a:t>Jitong</a:t>
            </a:r>
            <a:r>
              <a:rPr lang="en-IN" sz="1600" dirty="0"/>
              <a:t> Chen, </a:t>
            </a:r>
            <a:r>
              <a:rPr lang="en-IN" sz="1600" dirty="0" err="1"/>
              <a:t>Kainan</a:t>
            </a:r>
            <a:r>
              <a:rPr lang="en-IN" sz="1600" dirty="0"/>
              <a:t> Peng, Wei Ping, and Yanqi Zhou. Neural voice cloning with a few samples. </a:t>
            </a:r>
            <a:r>
              <a:rPr lang="en-IN" sz="1600" dirty="0" err="1"/>
              <a:t>arXiv</a:t>
            </a:r>
            <a:r>
              <a:rPr lang="en-IN" sz="1600" dirty="0"/>
              <a:t> preprint arXiv:1802.06006, 2018. </a:t>
            </a:r>
          </a:p>
          <a:p>
            <a:pPr algn="l">
              <a:lnSpc>
                <a:spcPct val="80000"/>
              </a:lnSpc>
              <a:buFontTx/>
              <a:buChar char="•"/>
            </a:pPr>
            <a:endParaRPr lang="en-IN" sz="1600" dirty="0"/>
          </a:p>
          <a:p>
            <a:pPr algn="l">
              <a:lnSpc>
                <a:spcPct val="80000"/>
              </a:lnSpc>
              <a:buFontTx/>
              <a:buChar char="•"/>
            </a:pPr>
            <a:r>
              <a:rPr lang="en-IN" sz="1600" dirty="0"/>
              <a:t>[3] </a:t>
            </a:r>
            <a:r>
              <a:rPr lang="en-IN" sz="1600" dirty="0" err="1"/>
              <a:t>Dzmitry</a:t>
            </a:r>
            <a:r>
              <a:rPr lang="en-IN" sz="1600" dirty="0"/>
              <a:t> </a:t>
            </a:r>
            <a:r>
              <a:rPr lang="en-IN" sz="1600" dirty="0" err="1"/>
              <a:t>Bahdanau</a:t>
            </a:r>
            <a:r>
              <a:rPr lang="en-IN" sz="1600" dirty="0"/>
              <a:t>, </a:t>
            </a:r>
            <a:r>
              <a:rPr lang="en-IN" sz="1600" dirty="0" err="1"/>
              <a:t>Kyunghyun</a:t>
            </a:r>
            <a:r>
              <a:rPr lang="en-IN" sz="1600" dirty="0"/>
              <a:t> Cho, and Yoshua Bengio. Neural machine translation by jointly learning to align and translate. In Proceedings of ICLR, 2015. </a:t>
            </a:r>
          </a:p>
          <a:p>
            <a:pPr algn="l">
              <a:lnSpc>
                <a:spcPct val="80000"/>
              </a:lnSpc>
              <a:buFontTx/>
              <a:buChar char="•"/>
            </a:pPr>
            <a:endParaRPr lang="en-IN" sz="1600" dirty="0"/>
          </a:p>
          <a:p>
            <a:pPr algn="l">
              <a:lnSpc>
                <a:spcPct val="80000"/>
              </a:lnSpc>
              <a:buFontTx/>
              <a:buChar char="•"/>
            </a:pPr>
            <a:r>
              <a:rPr lang="en-IN" sz="1600" dirty="0"/>
              <a:t>[4] Steven Boll. Suppression of acoustic noise in speech using spectral subtraction. IEEE Transactions on Acoustics, Speech, and Signal Processing, 27(2):113–120, 1979. </a:t>
            </a:r>
          </a:p>
          <a:p>
            <a:pPr algn="l">
              <a:lnSpc>
                <a:spcPct val="80000"/>
              </a:lnSpc>
              <a:buFontTx/>
              <a:buChar char="•"/>
            </a:pPr>
            <a:endParaRPr lang="en-IN" sz="1600" dirty="0"/>
          </a:p>
          <a:p>
            <a:pPr algn="l">
              <a:lnSpc>
                <a:spcPct val="80000"/>
              </a:lnSpc>
              <a:buFontTx/>
              <a:buChar char="•"/>
            </a:pPr>
            <a:r>
              <a:rPr lang="en-IN" sz="1600" dirty="0"/>
              <a:t>[5] </a:t>
            </a:r>
            <a:r>
              <a:rPr lang="en-IN" sz="1600" dirty="0" err="1"/>
              <a:t>Yutian</a:t>
            </a:r>
            <a:r>
              <a:rPr lang="en-IN" sz="1600" dirty="0"/>
              <a:t> Chen, Yannis </a:t>
            </a:r>
            <a:r>
              <a:rPr lang="en-IN" sz="1600" dirty="0" err="1"/>
              <a:t>Assael</a:t>
            </a:r>
            <a:r>
              <a:rPr lang="en-IN" sz="1600" dirty="0"/>
              <a:t>, Brendan </a:t>
            </a:r>
            <a:r>
              <a:rPr lang="en-IN" sz="1600" dirty="0" err="1"/>
              <a:t>Shillingford</a:t>
            </a:r>
            <a:r>
              <a:rPr lang="en-IN" sz="1600" dirty="0"/>
              <a:t>, David Budden, Scott Reed, </a:t>
            </a:r>
            <a:r>
              <a:rPr lang="en-IN" sz="1600" dirty="0" err="1"/>
              <a:t>Heiga</a:t>
            </a:r>
            <a:r>
              <a:rPr lang="en-IN" sz="1600" dirty="0"/>
              <a:t> Zen, Quan Wang, Luis C </a:t>
            </a:r>
            <a:r>
              <a:rPr lang="en-IN" sz="1600" dirty="0" err="1"/>
              <a:t>Cobo</a:t>
            </a:r>
            <a:r>
              <a:rPr lang="en-IN" sz="1600" dirty="0"/>
              <a:t>, Andrew Trask, Ben Laurie, et al. Sample efficient adaptive text-to-speech. </a:t>
            </a:r>
            <a:r>
              <a:rPr lang="en-IN" sz="1600" dirty="0" err="1"/>
              <a:t>arXiv</a:t>
            </a:r>
            <a:r>
              <a:rPr lang="en-IN" sz="1600" dirty="0"/>
              <a:t> preprint arXiv:1809.10460, 2018. </a:t>
            </a:r>
            <a:endParaRPr lang="en-US" altLang="zh-CN" sz="1600" dirty="0">
              <a:latin typeface="Times New Roman" panose="02020603050405020304" pitchFamily="18" charset="0"/>
            </a:endParaRPr>
          </a:p>
        </p:txBody>
      </p:sp>
      <p:sp>
        <p:nvSpPr>
          <p:cNvPr id="2" name="Rectangle 1">
            <a:extLst>
              <a:ext uri="{FF2B5EF4-FFF2-40B4-BE49-F238E27FC236}">
                <a16:creationId xmlns:a16="http://schemas.microsoft.com/office/drawing/2014/main" id="{C62EC60F-EA62-C85B-1600-4B8B872EDFBA}"/>
              </a:ext>
            </a:extLst>
          </p:cNvPr>
          <p:cNvSpPr/>
          <p:nvPr/>
        </p:nvSpPr>
        <p:spPr>
          <a:xfrm>
            <a:off x="271709" y="226363"/>
            <a:ext cx="8652581" cy="6442862"/>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61B24-9DC5-DEE1-98C9-60EA243014F9}"/>
            </a:ext>
          </a:extLst>
        </p:cNvPr>
        <p:cNvGrpSpPr/>
        <p:nvPr/>
      </p:nvGrpSpPr>
      <p:grpSpPr>
        <a:xfrm>
          <a:off x="0" y="0"/>
          <a:ext cx="0" cy="0"/>
          <a:chOff x="0" y="0"/>
          <a:chExt cx="0" cy="0"/>
        </a:xfrm>
      </p:grpSpPr>
      <p:sp>
        <p:nvSpPr>
          <p:cNvPr id="23555" name="Rectangle 3">
            <a:extLst>
              <a:ext uri="{FF2B5EF4-FFF2-40B4-BE49-F238E27FC236}">
                <a16:creationId xmlns:a16="http://schemas.microsoft.com/office/drawing/2014/main" id="{4AC99FAD-35F1-F6F2-DFC1-326CFA188E12}"/>
              </a:ext>
            </a:extLst>
          </p:cNvPr>
          <p:cNvSpPr>
            <a:spLocks noGrp="1" noChangeArrowheads="1"/>
          </p:cNvSpPr>
          <p:nvPr>
            <p:ph type="body" idx="1"/>
          </p:nvPr>
        </p:nvSpPr>
        <p:spPr>
          <a:xfrm>
            <a:off x="483199" y="836820"/>
            <a:ext cx="8229600" cy="4525963"/>
          </a:xfrm>
          <a:noFill/>
          <a:ln/>
        </p:spPr>
        <p:txBody>
          <a:bodyPr/>
          <a:lstStyle/>
          <a:p>
            <a:pPr algn="l">
              <a:lnSpc>
                <a:spcPct val="80000"/>
              </a:lnSpc>
            </a:pPr>
            <a:endParaRPr lang="en-US" altLang="zh-CN" sz="1400" dirty="0">
              <a:latin typeface="Times New Roman" panose="02020603050405020304" pitchFamily="18" charset="0"/>
            </a:endParaRPr>
          </a:p>
          <a:p>
            <a:pPr algn="l">
              <a:lnSpc>
                <a:spcPct val="80000"/>
              </a:lnSpc>
              <a:buFontTx/>
              <a:buChar char="•"/>
            </a:pPr>
            <a:r>
              <a:rPr lang="en-IN" sz="1600" dirty="0"/>
              <a:t>[6] Joon Son Chung, </a:t>
            </a:r>
            <a:r>
              <a:rPr lang="en-IN" sz="1600" dirty="0" err="1"/>
              <a:t>Arsha</a:t>
            </a:r>
            <a:r>
              <a:rPr lang="en-IN" sz="1600" dirty="0"/>
              <a:t> </a:t>
            </a:r>
            <a:r>
              <a:rPr lang="en-IN" sz="1600" dirty="0" err="1"/>
              <a:t>Nagrani</a:t>
            </a:r>
            <a:r>
              <a:rPr lang="en-IN" sz="1600" dirty="0"/>
              <a:t>, and Andrew Zisserman. VoxCeleb2: Deep speaker recognition. In </a:t>
            </a:r>
            <a:r>
              <a:rPr lang="en-IN" sz="1600" dirty="0" err="1"/>
              <a:t>Interspeech</a:t>
            </a:r>
            <a:r>
              <a:rPr lang="en-IN" sz="1600" dirty="0"/>
              <a:t>, pages 1086–1090, 2018. </a:t>
            </a:r>
          </a:p>
          <a:p>
            <a:pPr algn="l">
              <a:lnSpc>
                <a:spcPct val="80000"/>
              </a:lnSpc>
              <a:buFontTx/>
              <a:buChar char="•"/>
            </a:pPr>
            <a:endParaRPr lang="en-IN" sz="1600" dirty="0"/>
          </a:p>
          <a:p>
            <a:pPr algn="l">
              <a:lnSpc>
                <a:spcPct val="80000"/>
              </a:lnSpc>
              <a:buFontTx/>
              <a:buChar char="•"/>
            </a:pPr>
            <a:r>
              <a:rPr lang="en-IN" sz="1600" dirty="0"/>
              <a:t> [7] Rama </a:t>
            </a:r>
            <a:r>
              <a:rPr lang="en-IN" sz="1600" dirty="0" err="1"/>
              <a:t>Doddipatla</a:t>
            </a:r>
            <a:r>
              <a:rPr lang="en-IN" sz="1600" dirty="0"/>
              <a:t>, Norbert </a:t>
            </a:r>
            <a:r>
              <a:rPr lang="en-IN" sz="1600" dirty="0" err="1"/>
              <a:t>Braunschweiler</a:t>
            </a:r>
            <a:r>
              <a:rPr lang="en-IN" sz="1600" dirty="0"/>
              <a:t>, and </a:t>
            </a:r>
            <a:r>
              <a:rPr lang="en-IN" sz="1600" dirty="0" err="1"/>
              <a:t>Ranniery</a:t>
            </a:r>
            <a:r>
              <a:rPr lang="en-IN" sz="1600" dirty="0"/>
              <a:t> Maia. Speaker adaptation in </a:t>
            </a:r>
            <a:r>
              <a:rPr lang="en-IN" sz="1600" dirty="0" err="1"/>
              <a:t>dnnbased</a:t>
            </a:r>
            <a:r>
              <a:rPr lang="en-IN" sz="1600" dirty="0"/>
              <a:t> speech synthesis using d-vectors. In Proc. </a:t>
            </a:r>
            <a:r>
              <a:rPr lang="en-IN" sz="1600" dirty="0" err="1"/>
              <a:t>Interspeech</a:t>
            </a:r>
            <a:r>
              <a:rPr lang="en-IN" sz="1600" dirty="0"/>
              <a:t>, pages 3404–3408, 2017. </a:t>
            </a:r>
          </a:p>
          <a:p>
            <a:pPr algn="l">
              <a:lnSpc>
                <a:spcPct val="80000"/>
              </a:lnSpc>
              <a:buFontTx/>
              <a:buChar char="•"/>
            </a:pPr>
            <a:endParaRPr lang="en-IN" sz="1600" dirty="0"/>
          </a:p>
          <a:p>
            <a:pPr algn="l">
              <a:lnSpc>
                <a:spcPct val="80000"/>
              </a:lnSpc>
              <a:buFontTx/>
              <a:buChar char="•"/>
            </a:pPr>
            <a:r>
              <a:rPr lang="en-IN" sz="1600" dirty="0"/>
              <a:t>[8] Andrew </a:t>
            </a:r>
            <a:r>
              <a:rPr lang="en-IN" sz="1600" dirty="0" err="1"/>
              <a:t>Gibiansky</a:t>
            </a:r>
            <a:r>
              <a:rPr lang="en-IN" sz="1600" dirty="0"/>
              <a:t>, </a:t>
            </a:r>
            <a:r>
              <a:rPr lang="en-IN" sz="1600" dirty="0" err="1"/>
              <a:t>Sercan</a:t>
            </a:r>
            <a:r>
              <a:rPr lang="en-IN" sz="1600" dirty="0"/>
              <a:t> Arik, Gregory </a:t>
            </a:r>
            <a:r>
              <a:rPr lang="en-IN" sz="1600" dirty="0" err="1"/>
              <a:t>Diamos</a:t>
            </a:r>
            <a:r>
              <a:rPr lang="en-IN" sz="1600" dirty="0"/>
              <a:t>, John Miller, </a:t>
            </a:r>
            <a:r>
              <a:rPr lang="en-IN" sz="1600" dirty="0" err="1"/>
              <a:t>Kainan</a:t>
            </a:r>
            <a:r>
              <a:rPr lang="en-IN" sz="1600" dirty="0"/>
              <a:t> Peng, Wei Ping, Jonathan Raiman, and Yanqi Zhou. Deep Voice 2: Multi-speaker neural text-to-speech. In I. Guyon, U. V. </a:t>
            </a:r>
            <a:r>
              <a:rPr lang="en-IN" sz="1600" dirty="0" err="1"/>
              <a:t>Luxburg</a:t>
            </a:r>
            <a:r>
              <a:rPr lang="en-IN" sz="1600" dirty="0"/>
              <a:t>, S. Bengio, H. Wallach, R. Fergus, S. </a:t>
            </a:r>
            <a:r>
              <a:rPr lang="en-IN" sz="1600" dirty="0" err="1"/>
              <a:t>Vishwanathan</a:t>
            </a:r>
            <a:r>
              <a:rPr lang="en-IN" sz="1600" dirty="0"/>
              <a:t>, and R. Garnett, editors, Advances in Neural Information Processing Systems 30, pages 2962–2970. Curran Associates, Inc., 2017. </a:t>
            </a:r>
          </a:p>
          <a:p>
            <a:pPr algn="l">
              <a:lnSpc>
                <a:spcPct val="80000"/>
              </a:lnSpc>
              <a:buFontTx/>
              <a:buChar char="•"/>
            </a:pPr>
            <a:endParaRPr lang="en-IN" sz="1600" dirty="0"/>
          </a:p>
          <a:p>
            <a:pPr algn="l">
              <a:lnSpc>
                <a:spcPct val="80000"/>
              </a:lnSpc>
              <a:buFontTx/>
              <a:buChar char="•"/>
            </a:pPr>
            <a:r>
              <a:rPr lang="en-IN" sz="1600" dirty="0"/>
              <a:t>[9] Georg </a:t>
            </a:r>
            <a:r>
              <a:rPr lang="en-IN" sz="1600" dirty="0" err="1"/>
              <a:t>Heigold</a:t>
            </a:r>
            <a:r>
              <a:rPr lang="en-IN" sz="1600" dirty="0"/>
              <a:t>, Ignacio Moreno, Samy Bengio, and Noam </a:t>
            </a:r>
            <a:r>
              <a:rPr lang="en-IN" sz="1600" dirty="0" err="1"/>
              <a:t>Shazeer</a:t>
            </a:r>
            <a:r>
              <a:rPr lang="en-IN" sz="1600" dirty="0"/>
              <a:t>. End-to-end text-dependent speaker verification. In Acoustics, Speech and Signal Processing (ICASSP), 2016 IEEE International Conference on, pages 5115–5119. IEEE, 2016.</a:t>
            </a:r>
          </a:p>
          <a:p>
            <a:pPr algn="l">
              <a:lnSpc>
                <a:spcPct val="80000"/>
              </a:lnSpc>
              <a:buFontTx/>
              <a:buChar char="•"/>
            </a:pPr>
            <a:endParaRPr lang="en-IN" sz="1600" dirty="0"/>
          </a:p>
          <a:p>
            <a:pPr algn="l">
              <a:lnSpc>
                <a:spcPct val="80000"/>
              </a:lnSpc>
              <a:buFontTx/>
              <a:buChar char="•"/>
            </a:pPr>
            <a:r>
              <a:rPr lang="en-IN" sz="1600" dirty="0"/>
              <a:t> [10] </a:t>
            </a:r>
            <a:r>
              <a:rPr lang="en-IN" sz="1600" dirty="0" err="1"/>
              <a:t>Eliya</a:t>
            </a:r>
            <a:r>
              <a:rPr lang="en-IN" sz="1600" dirty="0"/>
              <a:t> </a:t>
            </a:r>
            <a:r>
              <a:rPr lang="en-IN" sz="1600" dirty="0" err="1"/>
              <a:t>Nachmani</a:t>
            </a:r>
            <a:r>
              <a:rPr lang="en-IN" sz="1600" dirty="0"/>
              <a:t>, Adam </a:t>
            </a:r>
            <a:r>
              <a:rPr lang="en-IN" sz="1600" dirty="0" err="1"/>
              <a:t>Polyak</a:t>
            </a:r>
            <a:r>
              <a:rPr lang="en-IN" sz="1600" dirty="0"/>
              <a:t>, Yaniv </a:t>
            </a:r>
            <a:r>
              <a:rPr lang="en-IN" sz="1600" dirty="0" err="1"/>
              <a:t>Taigman</a:t>
            </a:r>
            <a:r>
              <a:rPr lang="en-IN" sz="1600" dirty="0"/>
              <a:t>, and Lior Wolf. Fitting new speakers based on a short </a:t>
            </a:r>
            <a:r>
              <a:rPr lang="en-IN" sz="1600" dirty="0" err="1"/>
              <a:t>untranscribed</a:t>
            </a:r>
            <a:r>
              <a:rPr lang="en-IN" sz="1600" dirty="0"/>
              <a:t> sample. </a:t>
            </a:r>
            <a:r>
              <a:rPr lang="en-IN" sz="1600" dirty="0" err="1"/>
              <a:t>arXiv</a:t>
            </a:r>
            <a:r>
              <a:rPr lang="en-IN" sz="1600" dirty="0"/>
              <a:t> preprint arXiv:1802.06984, 2018. </a:t>
            </a:r>
            <a:endParaRPr lang="en-US" altLang="zh-CN" sz="1600" dirty="0">
              <a:latin typeface="Times New Roman" panose="02020603050405020304" pitchFamily="18" charset="0"/>
            </a:endParaRPr>
          </a:p>
        </p:txBody>
      </p:sp>
      <p:sp>
        <p:nvSpPr>
          <p:cNvPr id="2" name="Rectangle 1">
            <a:extLst>
              <a:ext uri="{FF2B5EF4-FFF2-40B4-BE49-F238E27FC236}">
                <a16:creationId xmlns:a16="http://schemas.microsoft.com/office/drawing/2014/main" id="{E2B06BAC-26A0-1AE9-19F9-3B924680C389}"/>
              </a:ext>
            </a:extLst>
          </p:cNvPr>
          <p:cNvSpPr/>
          <p:nvPr/>
        </p:nvSpPr>
        <p:spPr>
          <a:xfrm>
            <a:off x="271709" y="226363"/>
            <a:ext cx="8652581" cy="6442862"/>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267793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67E02B3-8AB3-BD83-C8BD-273345AB3F32}"/>
              </a:ext>
            </a:extLst>
          </p:cNvPr>
          <p:cNvSpPr>
            <a:spLocks noGrp="1" noChangeArrowheads="1"/>
          </p:cNvSpPr>
          <p:nvPr>
            <p:ph type="title"/>
          </p:nvPr>
        </p:nvSpPr>
        <p:spPr/>
        <p:txBody>
          <a:bodyPr/>
          <a:lstStyle/>
          <a:p>
            <a:r>
              <a:rPr lang="en-US" altLang="en-US" sz="3600">
                <a:latin typeface="Andalus" panose="02020603050405020304" pitchFamily="18" charset="-78"/>
              </a:rPr>
              <a:t>OBJECTIVES</a:t>
            </a:r>
          </a:p>
        </p:txBody>
      </p:sp>
      <p:sp>
        <p:nvSpPr>
          <p:cNvPr id="2" name="Rectangle 1">
            <a:extLst>
              <a:ext uri="{FF2B5EF4-FFF2-40B4-BE49-F238E27FC236}">
                <a16:creationId xmlns:a16="http://schemas.microsoft.com/office/drawing/2014/main" id="{6BBFF990-BDAB-6991-CFE1-DAFE31BD307C}"/>
              </a:ext>
            </a:extLst>
          </p:cNvPr>
          <p:cNvSpPr/>
          <p:nvPr/>
        </p:nvSpPr>
        <p:spPr bwMode="auto">
          <a:xfrm>
            <a:off x="323705" y="404813"/>
            <a:ext cx="8496590" cy="6120402"/>
          </a:xfrm>
          <a:prstGeom prst="rect">
            <a:avLst/>
          </a:prstGeom>
          <a:noFill/>
          <a:ln w="38100" cap="flat" cmpd="sng" algn="ctr">
            <a:solidFill>
              <a:srgbClr val="0033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0">
              <a:lnSpc>
                <a:spcPct val="100000"/>
              </a:lnSpc>
              <a:spcBef>
                <a:spcPct val="0"/>
              </a:spcBef>
              <a:spcAft>
                <a:spcPct val="0"/>
              </a:spcAft>
              <a:buClrTx/>
              <a:buSzTx/>
              <a:buFont typeface="Arial" panose="020B0604020202020204" pitchFamily="34" charset="0"/>
              <a:buNone/>
              <a:tabLst/>
            </a:pPr>
            <a:endParaRPr kumimoji="0" lang="en-IN" sz="1800" b="0" i="0" u="none" strike="noStrike" cap="none" normalizeH="0" baseline="0">
              <a:ln>
                <a:noFill/>
              </a:ln>
              <a:solidFill>
                <a:schemeClr val="tx1"/>
              </a:solidFill>
              <a:effectLst/>
              <a:latin typeface="Arial" panose="020B0604020202020204" pitchFamily="34" charset="0"/>
              <a:ea typeface="SimSun" panose="02010600030101010101" pitchFamily="2" charset="-122"/>
              <a:cs typeface="Arial" panose="020B0604020202020204" pitchFamily="34" charset="0"/>
            </a:endParaRPr>
          </a:p>
        </p:txBody>
      </p:sp>
      <p:sp>
        <p:nvSpPr>
          <p:cNvPr id="4" name="TextBox 3">
            <a:extLst>
              <a:ext uri="{FF2B5EF4-FFF2-40B4-BE49-F238E27FC236}">
                <a16:creationId xmlns:a16="http://schemas.microsoft.com/office/drawing/2014/main" id="{F4D0CF92-EFD9-4580-12C4-444D6B1D1B25}"/>
              </a:ext>
            </a:extLst>
          </p:cNvPr>
          <p:cNvSpPr txBox="1"/>
          <p:nvPr/>
        </p:nvSpPr>
        <p:spPr>
          <a:xfrm>
            <a:off x="711538" y="1936955"/>
            <a:ext cx="8464062" cy="646331"/>
          </a:xfrm>
          <a:prstGeom prst="rect">
            <a:avLst/>
          </a:prstGeom>
          <a:noFill/>
        </p:spPr>
        <p:txBody>
          <a:bodyPr wrap="square" rtlCol="0">
            <a:spAutoFit/>
          </a:bodyPr>
          <a:lstStyle/>
          <a:p>
            <a:pPr marL="342900" indent="-342900">
              <a:buFont typeface="Wingdings" panose="05000000000000000000" pitchFamily="2" charset="2"/>
              <a:buChar char="ü"/>
            </a:pPr>
            <a:r>
              <a:rPr lang="en-US" dirty="0"/>
              <a:t>The main objective of the REAL TIME VOICE CLONNING USING NEURAL FUSION is to clone voice in real time</a:t>
            </a:r>
            <a:endParaRPr lang="en-IN" dirty="0"/>
          </a:p>
        </p:txBody>
      </p:sp>
      <p:sp>
        <p:nvSpPr>
          <p:cNvPr id="5" name="TextBox 4">
            <a:extLst>
              <a:ext uri="{FF2B5EF4-FFF2-40B4-BE49-F238E27FC236}">
                <a16:creationId xmlns:a16="http://schemas.microsoft.com/office/drawing/2014/main" id="{2BFE3D07-D59B-5760-81E3-12142A0EBC7E}"/>
              </a:ext>
            </a:extLst>
          </p:cNvPr>
          <p:cNvSpPr txBox="1"/>
          <p:nvPr/>
        </p:nvSpPr>
        <p:spPr>
          <a:xfrm>
            <a:off x="711538" y="2733271"/>
            <a:ext cx="8464062" cy="369332"/>
          </a:xfrm>
          <a:prstGeom prst="rect">
            <a:avLst/>
          </a:prstGeom>
          <a:noFill/>
        </p:spPr>
        <p:txBody>
          <a:bodyPr wrap="square" rtlCol="0">
            <a:spAutoFit/>
          </a:bodyPr>
          <a:lstStyle/>
          <a:p>
            <a:pPr marL="342900" indent="-342900">
              <a:buFont typeface="Wingdings" panose="05000000000000000000" pitchFamily="2" charset="2"/>
              <a:buChar char="ü"/>
            </a:pPr>
            <a:r>
              <a:rPr lang="en-US" dirty="0"/>
              <a:t>Some specific objectives of this system include:</a:t>
            </a:r>
          </a:p>
        </p:txBody>
      </p:sp>
      <p:sp>
        <p:nvSpPr>
          <p:cNvPr id="6" name="TextBox 5">
            <a:extLst>
              <a:ext uri="{FF2B5EF4-FFF2-40B4-BE49-F238E27FC236}">
                <a16:creationId xmlns:a16="http://schemas.microsoft.com/office/drawing/2014/main" id="{7C30A8EA-37C3-14EC-BAD8-EA40D8B9BBAA}"/>
              </a:ext>
            </a:extLst>
          </p:cNvPr>
          <p:cNvSpPr txBox="1"/>
          <p:nvPr/>
        </p:nvSpPr>
        <p:spPr>
          <a:xfrm>
            <a:off x="1619795" y="3465014"/>
            <a:ext cx="5184360" cy="646331"/>
          </a:xfrm>
          <a:prstGeom prst="rect">
            <a:avLst/>
          </a:prstGeom>
          <a:noFill/>
        </p:spPr>
        <p:txBody>
          <a:bodyPr wrap="square" rtlCol="0">
            <a:spAutoFit/>
          </a:bodyPr>
          <a:lstStyle/>
          <a:p>
            <a:pPr marL="342900" indent="-342900">
              <a:buFont typeface="Arial" panose="020B0604020202020204" pitchFamily="34" charset="0"/>
              <a:buChar char="•"/>
            </a:pPr>
            <a:r>
              <a:rPr lang="en-US" dirty="0"/>
              <a:t>Reduce the amount of input voice data,</a:t>
            </a:r>
          </a:p>
          <a:p>
            <a:pPr marL="342900" indent="-342900">
              <a:buFont typeface="Arial" panose="020B0604020202020204" pitchFamily="34" charset="0"/>
              <a:buChar char="•"/>
            </a:pPr>
            <a:r>
              <a:rPr lang="en-US" dirty="0"/>
              <a:t>Reduce the training time of the system.</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B75CE6B-6023-87E9-2D1E-B91D2D534604}"/>
              </a:ext>
            </a:extLst>
          </p:cNvPr>
          <p:cNvSpPr/>
          <p:nvPr/>
        </p:nvSpPr>
        <p:spPr>
          <a:xfrm>
            <a:off x="311085" y="263951"/>
            <a:ext cx="8437205" cy="6405274"/>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1AB6D0FF-234F-CB27-8595-479574A4B88A}"/>
              </a:ext>
            </a:extLst>
          </p:cNvPr>
          <p:cNvSpPr txBox="1"/>
          <p:nvPr/>
        </p:nvSpPr>
        <p:spPr>
          <a:xfrm>
            <a:off x="3203905" y="401645"/>
            <a:ext cx="3522172" cy="646331"/>
          </a:xfrm>
          <a:prstGeom prst="rect">
            <a:avLst/>
          </a:prstGeom>
          <a:noFill/>
        </p:spPr>
        <p:txBody>
          <a:bodyPr wrap="square" rtlCol="0">
            <a:spAutoFit/>
          </a:bodyPr>
          <a:lstStyle/>
          <a:p>
            <a:r>
              <a:rPr lang="en-US" sz="3600" dirty="0">
                <a:solidFill>
                  <a:schemeClr val="tx2"/>
                </a:solidFill>
                <a:latin typeface="Arial Rounded MT Bold" panose="020F0704030504030204" pitchFamily="34" charset="0"/>
              </a:rPr>
              <a:t>BASE PAPER</a:t>
            </a:r>
            <a:endParaRPr lang="en-IN" sz="3600" dirty="0">
              <a:solidFill>
                <a:schemeClr val="tx2"/>
              </a:solidFill>
              <a:latin typeface="Arial Rounded MT Bold" panose="020F0704030504030204" pitchFamily="34" charset="0"/>
            </a:endParaRPr>
          </a:p>
        </p:txBody>
      </p:sp>
      <p:cxnSp>
        <p:nvCxnSpPr>
          <p:cNvPr id="9" name="Straight Connector 8">
            <a:extLst>
              <a:ext uri="{FF2B5EF4-FFF2-40B4-BE49-F238E27FC236}">
                <a16:creationId xmlns:a16="http://schemas.microsoft.com/office/drawing/2014/main" id="{113E361A-7D59-5130-596F-46654CB10089}"/>
              </a:ext>
            </a:extLst>
          </p:cNvPr>
          <p:cNvCxnSpPr>
            <a:cxnSpLocks/>
          </p:cNvCxnSpPr>
          <p:nvPr/>
        </p:nvCxnSpPr>
        <p:spPr>
          <a:xfrm>
            <a:off x="274948" y="1255203"/>
            <a:ext cx="8437205"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75E01B8C-A9EB-C32C-E141-3A8029C0F453}"/>
              </a:ext>
            </a:extLst>
          </p:cNvPr>
          <p:cNvSpPr txBox="1"/>
          <p:nvPr/>
        </p:nvSpPr>
        <p:spPr>
          <a:xfrm>
            <a:off x="815656" y="2012257"/>
            <a:ext cx="7896497" cy="707886"/>
          </a:xfrm>
          <a:prstGeom prst="rect">
            <a:avLst/>
          </a:prstGeom>
          <a:noFill/>
        </p:spPr>
        <p:txBody>
          <a:bodyPr wrap="square" rtlCol="0">
            <a:spAutoFit/>
          </a:bodyPr>
          <a:lstStyle/>
          <a:p>
            <a:r>
              <a:rPr lang="en-US" sz="2000" b="1" dirty="0"/>
              <a:t>TITLE       :  </a:t>
            </a:r>
            <a:r>
              <a:rPr lang="en-US" sz="2000" dirty="0"/>
              <a:t>Unsupervised TTS Acoustic Modeling for TTS With </a:t>
            </a:r>
          </a:p>
          <a:p>
            <a:r>
              <a:rPr lang="en-US" sz="2000" dirty="0"/>
              <a:t>                   Conditional Disentangled Sequential VAE</a:t>
            </a:r>
            <a:endParaRPr lang="en-IN" sz="2000" b="1" u="sng" dirty="0"/>
          </a:p>
        </p:txBody>
      </p:sp>
      <p:sp>
        <p:nvSpPr>
          <p:cNvPr id="11" name="TextBox 10">
            <a:extLst>
              <a:ext uri="{FF2B5EF4-FFF2-40B4-BE49-F238E27FC236}">
                <a16:creationId xmlns:a16="http://schemas.microsoft.com/office/drawing/2014/main" id="{636B64CF-F473-E977-5723-F54B74122633}"/>
              </a:ext>
            </a:extLst>
          </p:cNvPr>
          <p:cNvSpPr txBox="1"/>
          <p:nvPr/>
        </p:nvSpPr>
        <p:spPr>
          <a:xfrm>
            <a:off x="790326" y="3026861"/>
            <a:ext cx="7563348" cy="707886"/>
          </a:xfrm>
          <a:prstGeom prst="rect">
            <a:avLst/>
          </a:prstGeom>
          <a:noFill/>
        </p:spPr>
        <p:txBody>
          <a:bodyPr wrap="square" rtlCol="0">
            <a:spAutoFit/>
          </a:bodyPr>
          <a:lstStyle/>
          <a:p>
            <a:r>
              <a:rPr lang="en-US" sz="2000" b="1" dirty="0"/>
              <a:t>AUTHOR  :  </a:t>
            </a:r>
            <a:r>
              <a:rPr lang="en-IN" sz="2000" dirty="0" err="1"/>
              <a:t>Jiachen</a:t>
            </a:r>
            <a:r>
              <a:rPr lang="en-IN" sz="2000" dirty="0"/>
              <a:t> Lian</a:t>
            </a:r>
            <a:r>
              <a:rPr lang="en-US" sz="2000" dirty="0"/>
              <a:t>,</a:t>
            </a:r>
            <a:r>
              <a:rPr lang="en-IN" sz="2000" dirty="0"/>
              <a:t> </a:t>
            </a:r>
            <a:r>
              <a:rPr lang="en-IN" sz="2000" dirty="0" err="1"/>
              <a:t>Chunlei</a:t>
            </a:r>
            <a:r>
              <a:rPr lang="en-IN" sz="2000" dirty="0"/>
              <a:t> Zhang</a:t>
            </a:r>
            <a:r>
              <a:rPr lang="en-US" sz="2000" dirty="0"/>
              <a:t> ,</a:t>
            </a:r>
            <a:r>
              <a:rPr lang="en-IN" sz="2000" dirty="0"/>
              <a:t> Gopala K.               </a:t>
            </a:r>
          </a:p>
          <a:p>
            <a:r>
              <a:rPr lang="en-IN" sz="2000" dirty="0"/>
              <a:t>                     </a:t>
            </a:r>
            <a:r>
              <a:rPr lang="en-IN" sz="2000" dirty="0" err="1"/>
              <a:t>Anumanchipalli</a:t>
            </a:r>
            <a:r>
              <a:rPr lang="en-US" sz="2000" dirty="0"/>
              <a:t> </a:t>
            </a:r>
            <a:r>
              <a:rPr lang="en-IN" sz="2000" dirty="0"/>
              <a:t>and Dong Yu</a:t>
            </a:r>
            <a:endParaRPr lang="en-IN" sz="2000" b="1" u="sng" dirty="0"/>
          </a:p>
        </p:txBody>
      </p:sp>
      <p:sp>
        <p:nvSpPr>
          <p:cNvPr id="12" name="TextBox 11">
            <a:extLst>
              <a:ext uri="{FF2B5EF4-FFF2-40B4-BE49-F238E27FC236}">
                <a16:creationId xmlns:a16="http://schemas.microsoft.com/office/drawing/2014/main" id="{EB514389-DEDD-E4F6-CF5B-587C703F6A75}"/>
              </a:ext>
            </a:extLst>
          </p:cNvPr>
          <p:cNvSpPr txBox="1"/>
          <p:nvPr/>
        </p:nvSpPr>
        <p:spPr>
          <a:xfrm>
            <a:off x="748013" y="3987902"/>
            <a:ext cx="7563348" cy="407593"/>
          </a:xfrm>
          <a:prstGeom prst="rect">
            <a:avLst/>
          </a:prstGeom>
          <a:noFill/>
        </p:spPr>
        <p:txBody>
          <a:bodyPr wrap="square" rtlCol="0">
            <a:spAutoFit/>
          </a:bodyPr>
          <a:lstStyle/>
          <a:p>
            <a:r>
              <a:rPr lang="en-US" sz="2000" b="1" dirty="0"/>
              <a:t>DOMAIN    : </a:t>
            </a:r>
            <a:r>
              <a:rPr lang="en-IN" sz="2000" b="1" dirty="0"/>
              <a:t> </a:t>
            </a:r>
            <a:r>
              <a:rPr lang="en-IN" sz="2000" dirty="0"/>
              <a:t>NATURAL LANGUAGE PROCESSING</a:t>
            </a:r>
            <a:endParaRPr lang="en-IN" sz="2000" b="1" u="sng" dirty="0"/>
          </a:p>
        </p:txBody>
      </p:sp>
      <p:sp>
        <p:nvSpPr>
          <p:cNvPr id="13" name="TextBox 12">
            <a:extLst>
              <a:ext uri="{FF2B5EF4-FFF2-40B4-BE49-F238E27FC236}">
                <a16:creationId xmlns:a16="http://schemas.microsoft.com/office/drawing/2014/main" id="{340B6846-D20C-1A38-4C5A-052B020911AE}"/>
              </a:ext>
            </a:extLst>
          </p:cNvPr>
          <p:cNvSpPr txBox="1"/>
          <p:nvPr/>
        </p:nvSpPr>
        <p:spPr>
          <a:xfrm>
            <a:off x="790326" y="4648650"/>
            <a:ext cx="7563348" cy="407593"/>
          </a:xfrm>
          <a:prstGeom prst="rect">
            <a:avLst/>
          </a:prstGeom>
          <a:noFill/>
        </p:spPr>
        <p:txBody>
          <a:bodyPr wrap="square" rtlCol="0">
            <a:spAutoFit/>
          </a:bodyPr>
          <a:lstStyle/>
          <a:p>
            <a:r>
              <a:rPr lang="en-US" sz="2000" b="1" dirty="0"/>
              <a:t>YEAR        : </a:t>
            </a:r>
            <a:r>
              <a:rPr lang="en-IN" sz="2000" dirty="0"/>
              <a:t>2023</a:t>
            </a:r>
            <a:r>
              <a:rPr lang="en-US" sz="2000" b="1" u="sng" dirty="0"/>
              <a:t>  </a:t>
            </a:r>
            <a:endParaRPr lang="en-IN" sz="2000" b="1" u="sn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2D600E0-C6D6-6D1A-559A-23B860987A6C}"/>
              </a:ext>
            </a:extLst>
          </p:cNvPr>
          <p:cNvSpPr>
            <a:spLocks noGrp="1" noChangeArrowheads="1"/>
          </p:cNvSpPr>
          <p:nvPr>
            <p:ph type="title" idx="4294967295"/>
          </p:nvPr>
        </p:nvSpPr>
        <p:spPr>
          <a:noFill/>
          <a:ln/>
        </p:spPr>
        <p:txBody>
          <a:bodyPr/>
          <a:lstStyle/>
          <a:p>
            <a:r>
              <a:rPr lang="en-US" altLang="zh-CN" dirty="0">
                <a:solidFill>
                  <a:schemeClr val="tx1"/>
                </a:solidFill>
                <a:latin typeface="Andalus" panose="02020603050405020304" pitchFamily="18" charset="-78"/>
                <a:sym typeface="Andalus" panose="02020603050405020304" pitchFamily="18" charset="-78"/>
              </a:rPr>
              <a:t>ABSTRACT</a:t>
            </a:r>
          </a:p>
        </p:txBody>
      </p:sp>
      <p:sp>
        <p:nvSpPr>
          <p:cNvPr id="7171" name="Rectangle 3">
            <a:extLst>
              <a:ext uri="{FF2B5EF4-FFF2-40B4-BE49-F238E27FC236}">
                <a16:creationId xmlns:a16="http://schemas.microsoft.com/office/drawing/2014/main" id="{CCCF049C-DD0E-4307-3C65-031CD5860EE3}"/>
              </a:ext>
            </a:extLst>
          </p:cNvPr>
          <p:cNvSpPr>
            <a:spLocks noGrp="1" noChangeArrowheads="1"/>
          </p:cNvSpPr>
          <p:nvPr>
            <p:ph type="body" idx="1"/>
          </p:nvPr>
        </p:nvSpPr>
        <p:spPr>
          <a:xfrm>
            <a:off x="468313" y="1125538"/>
            <a:ext cx="8229600" cy="4706937"/>
          </a:xfrm>
          <a:noFill/>
          <a:ln/>
        </p:spPr>
        <p:txBody>
          <a:bodyPr lIns="90170" tIns="46990" rIns="90170" bIns="46990"/>
          <a:lstStyle/>
          <a:p>
            <a:pPr marL="342900" indent="-342900" algn="just">
              <a:lnSpc>
                <a:spcPct val="150000"/>
              </a:lnSpc>
            </a:pPr>
            <a:r>
              <a:rPr lang="en-US" altLang="en-US" sz="1000" dirty="0">
                <a:latin typeface="Times New Roman" panose="02020603050405020304" pitchFamily="18" charset="0"/>
                <a:sym typeface="Times New Roman" panose="02020603050405020304" pitchFamily="18" charset="0"/>
              </a:rPr>
              <a:t> 	</a:t>
            </a:r>
            <a:endParaRPr lang="en-US" altLang="en-US" sz="1800" dirty="0">
              <a:latin typeface="Times New Roman" panose="02020603050405020304" pitchFamily="18" charset="0"/>
              <a:sym typeface="Times New Roman" panose="02020603050405020304" pitchFamily="18" charset="0"/>
            </a:endParaRPr>
          </a:p>
        </p:txBody>
      </p:sp>
      <p:sp>
        <p:nvSpPr>
          <p:cNvPr id="2" name="Rectangle 1">
            <a:extLst>
              <a:ext uri="{FF2B5EF4-FFF2-40B4-BE49-F238E27FC236}">
                <a16:creationId xmlns:a16="http://schemas.microsoft.com/office/drawing/2014/main" id="{50F4AB94-3284-682A-93EB-DD196F5518CA}"/>
              </a:ext>
            </a:extLst>
          </p:cNvPr>
          <p:cNvSpPr/>
          <p:nvPr/>
        </p:nvSpPr>
        <p:spPr>
          <a:xfrm>
            <a:off x="311085" y="263951"/>
            <a:ext cx="8437205" cy="6405274"/>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1C9929F9-8421-1F88-3C52-2994511C430F}"/>
              </a:ext>
            </a:extLst>
          </p:cNvPr>
          <p:cNvSpPr txBox="1"/>
          <p:nvPr/>
        </p:nvSpPr>
        <p:spPr>
          <a:xfrm>
            <a:off x="395710" y="1747619"/>
            <a:ext cx="8216799" cy="3754874"/>
          </a:xfrm>
          <a:prstGeom prst="rect">
            <a:avLst/>
          </a:prstGeom>
          <a:noFill/>
        </p:spPr>
        <p:txBody>
          <a:bodyPr wrap="square" rtlCol="0">
            <a:spAutoFit/>
          </a:bodyPr>
          <a:lstStyle/>
          <a:p>
            <a:pPr algn="just"/>
            <a:r>
              <a:rPr lang="en-US" sz="1400" dirty="0"/>
              <a:t> In this paper, we propose a novel unsupervised text to-speech acoustic model training scheme, named UTTS, which does not require text-audio pairs. UTTS is a multi-speaker speech synthesizer that supports zero-shot voice cloning, it is developed from a perspective of disentangled speech representation learning. The framework offers a flexible choice of a speaker’s duration model, timbre feature (identity) and content for TTS inference. We leverage recent advancements in self-supervised speech representation learning as well as speech synthesis front-end techniques for system development. Specifically, we employ our recently formulated Conditional Disentangled Sequential Variational Auto-encoder (C-DSVAE) as the backbone UTTS AM, which of </a:t>
            </a:r>
            <a:r>
              <a:rPr lang="en-US" sz="1400" dirty="0" err="1"/>
              <a:t>fers</a:t>
            </a:r>
            <a:r>
              <a:rPr lang="en-US" sz="1400" dirty="0"/>
              <a:t> well-structured content representations given unsupervised alignment (UA) as condition during training. For UTTS inference, we utilize a lexicon to map input text to the phoneme sequence, which is expanded to the frame-level forced alignment (FA) with a speaker-dependent duration model .Then, we develop an alignment mapping module that converts FA to UA. Finally, the C-DSVAE, serving as the self-supervised TTS AM, takes the predicted UA and a target speaker embedding to generate the </a:t>
            </a:r>
            <a:r>
              <a:rPr lang="en-US" sz="1400" dirty="0" err="1"/>
              <a:t>melspectrogram</a:t>
            </a:r>
            <a:r>
              <a:rPr lang="en-US" sz="1400" dirty="0"/>
              <a:t>, which is ultimately converted to waveform with a neural vocoder. We show how our method enables speech synthesis without us </a:t>
            </a:r>
            <a:r>
              <a:rPr lang="en-US" sz="1400" dirty="0" err="1"/>
              <a:t>ing</a:t>
            </a:r>
            <a:r>
              <a:rPr lang="en-US" sz="1400" dirty="0"/>
              <a:t> a paired TTS corpus in AM development stage. Experiments demonstrate that UTTS can synthesize speech of high naturalness and intelligibility measured by human and objective evaluations. Audio samples are available at our demo page.</a:t>
            </a:r>
            <a:endParaRPr lang="en-IN"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CA7E264F-4E99-9C5A-9ED7-F7D80B2DA723}"/>
              </a:ext>
            </a:extLst>
          </p:cNvPr>
          <p:cNvSpPr>
            <a:spLocks noGrp="1" noChangeArrowheads="1"/>
          </p:cNvSpPr>
          <p:nvPr>
            <p:ph type="title" idx="4294967295"/>
          </p:nvPr>
        </p:nvSpPr>
        <p:spPr>
          <a:noFill/>
          <a:ln/>
        </p:spPr>
        <p:txBody>
          <a:bodyPr/>
          <a:lstStyle/>
          <a:p>
            <a:r>
              <a:rPr lang="en-US" altLang="zh-CN" dirty="0">
                <a:latin typeface="Andalus" panose="02020603050405020304" pitchFamily="18" charset="-78"/>
                <a:sym typeface="Andalus" panose="02020603050405020304" pitchFamily="18" charset="-78"/>
              </a:rPr>
              <a:t>EXISTING METHOD</a:t>
            </a:r>
            <a:endParaRPr lang="en-US" altLang="zh-CN" dirty="0"/>
          </a:p>
        </p:txBody>
      </p:sp>
      <p:sp>
        <p:nvSpPr>
          <p:cNvPr id="8195" name="Rectangle 3">
            <a:extLst>
              <a:ext uri="{FF2B5EF4-FFF2-40B4-BE49-F238E27FC236}">
                <a16:creationId xmlns:a16="http://schemas.microsoft.com/office/drawing/2014/main" id="{0BF89BF8-2220-EDAD-EA5B-F719E131D0F9}"/>
              </a:ext>
            </a:extLst>
          </p:cNvPr>
          <p:cNvSpPr>
            <a:spLocks noGrp="1" noChangeArrowheads="1"/>
          </p:cNvSpPr>
          <p:nvPr>
            <p:ph type="body" idx="1"/>
          </p:nvPr>
        </p:nvSpPr>
        <p:spPr>
          <a:xfrm>
            <a:off x="827740" y="1988900"/>
            <a:ext cx="7056490" cy="2406992"/>
          </a:xfrm>
          <a:noFill/>
          <a:ln/>
        </p:spPr>
        <p:txBody>
          <a:bodyPr/>
          <a:lstStyle/>
          <a:p>
            <a:pPr marL="342900" indent="-342900" algn="just">
              <a:lnSpc>
                <a:spcPct val="150000"/>
              </a:lnSpc>
              <a:buFontTx/>
              <a:buChar char="•"/>
            </a:pPr>
            <a:r>
              <a:rPr lang="en-US" altLang="en-US" sz="2000" dirty="0">
                <a:latin typeface="Times New Roman" panose="02020603050405020304" pitchFamily="18" charset="0"/>
                <a:sym typeface="Times New Roman" panose="02020603050405020304" pitchFamily="18" charset="0"/>
              </a:rPr>
              <a:t>The Existing method do not clone voices in real time.</a:t>
            </a:r>
          </a:p>
          <a:p>
            <a:pPr marL="342900" indent="-342900" algn="just">
              <a:lnSpc>
                <a:spcPct val="150000"/>
              </a:lnSpc>
              <a:buFontTx/>
              <a:buChar char="•"/>
            </a:pPr>
            <a:r>
              <a:rPr lang="en-US" altLang="en-US" sz="2000" dirty="0">
                <a:latin typeface="Times New Roman" panose="02020603050405020304" pitchFamily="18" charset="0"/>
                <a:sym typeface="Times New Roman" panose="02020603050405020304" pitchFamily="18" charset="0"/>
              </a:rPr>
              <a:t>It takes more input data and  time to  clone voice.</a:t>
            </a:r>
          </a:p>
          <a:p>
            <a:pPr marL="342900" indent="-342900" algn="just">
              <a:lnSpc>
                <a:spcPct val="150000"/>
              </a:lnSpc>
              <a:buFontTx/>
              <a:buChar char="•"/>
            </a:pPr>
            <a:r>
              <a:rPr lang="en-US" altLang="en-US" sz="2000" dirty="0">
                <a:latin typeface="Times New Roman" panose="02020603050405020304" pitchFamily="18" charset="0"/>
                <a:sym typeface="Times New Roman" panose="02020603050405020304" pitchFamily="18" charset="0"/>
              </a:rPr>
              <a:t>It uses  VAE(Variational Auto Encoder).</a:t>
            </a:r>
          </a:p>
        </p:txBody>
      </p:sp>
      <p:sp>
        <p:nvSpPr>
          <p:cNvPr id="4" name="Rectangle 3">
            <a:extLst>
              <a:ext uri="{FF2B5EF4-FFF2-40B4-BE49-F238E27FC236}">
                <a16:creationId xmlns:a16="http://schemas.microsoft.com/office/drawing/2014/main" id="{5C019AC7-7D8A-EA75-8687-960AEBD47C80}"/>
              </a:ext>
            </a:extLst>
          </p:cNvPr>
          <p:cNvSpPr/>
          <p:nvPr/>
        </p:nvSpPr>
        <p:spPr>
          <a:xfrm>
            <a:off x="311085" y="263951"/>
            <a:ext cx="8437205" cy="6405274"/>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52634D-AF16-BDD1-42D6-8FBE760CF7A7}"/>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32F98FFE-3684-83D1-1D6F-8724D93388BB}"/>
              </a:ext>
            </a:extLst>
          </p:cNvPr>
          <p:cNvSpPr>
            <a:spLocks noGrp="1" noChangeArrowheads="1"/>
          </p:cNvSpPr>
          <p:nvPr>
            <p:ph type="title" idx="4294967295"/>
          </p:nvPr>
        </p:nvSpPr>
        <p:spPr>
          <a:xfrm>
            <a:off x="457200" y="548800"/>
            <a:ext cx="8229600" cy="1143000"/>
          </a:xfrm>
          <a:noFill/>
          <a:ln/>
        </p:spPr>
        <p:txBody>
          <a:bodyPr/>
          <a:lstStyle/>
          <a:p>
            <a:r>
              <a:rPr lang="en-US" altLang="en-US" sz="4000" dirty="0">
                <a:latin typeface="Andalus" panose="02020603050405020304" pitchFamily="18" charset="-78"/>
                <a:sym typeface="Andalus" panose="02020603050405020304" pitchFamily="18" charset="-78"/>
              </a:rPr>
              <a:t>ADVANTAGE OF EXISTING METHOD</a:t>
            </a:r>
            <a:endParaRPr lang="en-US" altLang="en-US" sz="4000" dirty="0"/>
          </a:p>
        </p:txBody>
      </p:sp>
      <p:sp>
        <p:nvSpPr>
          <p:cNvPr id="9219" name="Rectangle 3">
            <a:extLst>
              <a:ext uri="{FF2B5EF4-FFF2-40B4-BE49-F238E27FC236}">
                <a16:creationId xmlns:a16="http://schemas.microsoft.com/office/drawing/2014/main" id="{FA1222A5-9B78-3413-A9E9-B48D849ABFD0}"/>
              </a:ext>
            </a:extLst>
          </p:cNvPr>
          <p:cNvSpPr>
            <a:spLocks noGrp="1" noChangeArrowheads="1"/>
          </p:cNvSpPr>
          <p:nvPr>
            <p:ph type="body" idx="1"/>
          </p:nvPr>
        </p:nvSpPr>
        <p:spPr>
          <a:xfrm>
            <a:off x="971750" y="2348925"/>
            <a:ext cx="6634975" cy="2908875"/>
          </a:xfrm>
          <a:noFill/>
          <a:ln/>
        </p:spPr>
        <p:txBody>
          <a:bodyPr/>
          <a:lstStyle/>
          <a:p>
            <a:pPr marL="342900" indent="-342900" algn="just">
              <a:lnSpc>
                <a:spcPct val="150000"/>
              </a:lnSpc>
              <a:buFontTx/>
              <a:buChar char="•"/>
            </a:pPr>
            <a:r>
              <a:rPr lang="en-US" altLang="zh-CN" sz="2000" dirty="0">
                <a:latin typeface="Times New Roman" panose="02020603050405020304" pitchFamily="18" charset="0"/>
                <a:sym typeface="Times New Roman" panose="02020603050405020304" pitchFamily="18" charset="0"/>
              </a:rPr>
              <a:t>Suitable of Text To Speech (TTS) applications.</a:t>
            </a:r>
          </a:p>
          <a:p>
            <a:pPr marL="342900" indent="-342900" algn="just">
              <a:lnSpc>
                <a:spcPct val="150000"/>
              </a:lnSpc>
              <a:buFontTx/>
              <a:buChar char="•"/>
            </a:pPr>
            <a:r>
              <a:rPr lang="en-US" altLang="zh-CN" sz="2000" dirty="0">
                <a:latin typeface="Times New Roman" panose="02020603050405020304" pitchFamily="18" charset="0"/>
                <a:sym typeface="Times New Roman" panose="02020603050405020304" pitchFamily="18" charset="0"/>
              </a:rPr>
              <a:t>Pre-trained voices.</a:t>
            </a:r>
          </a:p>
          <a:p>
            <a:pPr marL="342900" indent="-342900" algn="just">
              <a:lnSpc>
                <a:spcPct val="150000"/>
              </a:lnSpc>
              <a:buFontTx/>
              <a:buChar char="•"/>
            </a:pPr>
            <a:r>
              <a:rPr lang="en-US" altLang="zh-CN" sz="2000" dirty="0">
                <a:latin typeface="Times New Roman" panose="02020603050405020304" pitchFamily="18" charset="0"/>
                <a:sym typeface="Times New Roman" panose="02020603050405020304" pitchFamily="18" charset="0"/>
              </a:rPr>
              <a:t>User no need to train the System.</a:t>
            </a:r>
          </a:p>
        </p:txBody>
      </p:sp>
      <p:sp>
        <p:nvSpPr>
          <p:cNvPr id="2" name="Rectangle 1">
            <a:extLst>
              <a:ext uri="{FF2B5EF4-FFF2-40B4-BE49-F238E27FC236}">
                <a16:creationId xmlns:a16="http://schemas.microsoft.com/office/drawing/2014/main" id="{562BBB4F-EA01-B798-E73E-1F6DB9EE5A33}"/>
              </a:ext>
            </a:extLst>
          </p:cNvPr>
          <p:cNvSpPr/>
          <p:nvPr/>
        </p:nvSpPr>
        <p:spPr>
          <a:xfrm>
            <a:off x="311085" y="263951"/>
            <a:ext cx="8437205" cy="6405274"/>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38763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B76B5610-2DC6-0D40-BB31-D1874D8AF454}"/>
              </a:ext>
            </a:extLst>
          </p:cNvPr>
          <p:cNvSpPr>
            <a:spLocks noGrp="1" noChangeArrowheads="1"/>
          </p:cNvSpPr>
          <p:nvPr>
            <p:ph type="title" idx="4294967295"/>
          </p:nvPr>
        </p:nvSpPr>
        <p:spPr>
          <a:xfrm>
            <a:off x="457200" y="548800"/>
            <a:ext cx="8229600" cy="1143000"/>
          </a:xfrm>
          <a:noFill/>
          <a:ln/>
        </p:spPr>
        <p:txBody>
          <a:bodyPr/>
          <a:lstStyle/>
          <a:p>
            <a:r>
              <a:rPr lang="en-US" altLang="en-US" sz="4000" dirty="0">
                <a:latin typeface="Andalus" panose="02020603050405020304" pitchFamily="18" charset="-78"/>
                <a:sym typeface="Andalus" panose="02020603050405020304" pitchFamily="18" charset="-78"/>
              </a:rPr>
              <a:t>DISADVANTAGE OF EXISTING METHOD</a:t>
            </a:r>
            <a:endParaRPr lang="en-US" altLang="en-US" sz="4000" dirty="0"/>
          </a:p>
        </p:txBody>
      </p:sp>
      <p:sp>
        <p:nvSpPr>
          <p:cNvPr id="9219" name="Rectangle 3">
            <a:extLst>
              <a:ext uri="{FF2B5EF4-FFF2-40B4-BE49-F238E27FC236}">
                <a16:creationId xmlns:a16="http://schemas.microsoft.com/office/drawing/2014/main" id="{B8571195-B233-8E28-B1B1-CC1F7E54A874}"/>
              </a:ext>
            </a:extLst>
          </p:cNvPr>
          <p:cNvSpPr>
            <a:spLocks noGrp="1" noChangeArrowheads="1"/>
          </p:cNvSpPr>
          <p:nvPr>
            <p:ph type="body" idx="1"/>
          </p:nvPr>
        </p:nvSpPr>
        <p:spPr>
          <a:xfrm>
            <a:off x="971750" y="2348925"/>
            <a:ext cx="6634975" cy="2908875"/>
          </a:xfrm>
          <a:noFill/>
          <a:ln/>
        </p:spPr>
        <p:txBody>
          <a:bodyPr/>
          <a:lstStyle/>
          <a:p>
            <a:pPr marL="342900" indent="-342900" algn="just">
              <a:lnSpc>
                <a:spcPct val="150000"/>
              </a:lnSpc>
              <a:buFontTx/>
              <a:buChar char="•"/>
            </a:pPr>
            <a:r>
              <a:rPr lang="en-US" altLang="zh-CN" sz="2000" dirty="0">
                <a:latin typeface="Times New Roman" panose="02020603050405020304" pitchFamily="18" charset="0"/>
                <a:sym typeface="Times New Roman" panose="02020603050405020304" pitchFamily="18" charset="0"/>
              </a:rPr>
              <a:t>Take more time to train.</a:t>
            </a:r>
          </a:p>
          <a:p>
            <a:pPr marL="342900" indent="-342900" algn="just">
              <a:lnSpc>
                <a:spcPct val="150000"/>
              </a:lnSpc>
              <a:buFontTx/>
              <a:buChar char="•"/>
            </a:pPr>
            <a:r>
              <a:rPr lang="en-US" altLang="zh-CN" sz="2000" dirty="0">
                <a:latin typeface="Times New Roman" panose="02020603050405020304" pitchFamily="18" charset="0"/>
                <a:sym typeface="Times New Roman" panose="02020603050405020304" pitchFamily="18" charset="0"/>
              </a:rPr>
              <a:t>Voice break is unavoidable in VAE Encoder.</a:t>
            </a:r>
          </a:p>
          <a:p>
            <a:pPr marL="342900" indent="-342900" algn="just">
              <a:lnSpc>
                <a:spcPct val="150000"/>
              </a:lnSpc>
              <a:buFontTx/>
              <a:buChar char="•"/>
            </a:pPr>
            <a:r>
              <a:rPr lang="en-US" altLang="zh-CN" sz="2000" dirty="0">
                <a:latin typeface="Times New Roman" panose="02020603050405020304" pitchFamily="18" charset="0"/>
                <a:sym typeface="Times New Roman" panose="02020603050405020304" pitchFamily="18" charset="0"/>
              </a:rPr>
              <a:t>Need more input to train voice.</a:t>
            </a:r>
            <a:endParaRPr lang="en-US" altLang="zh-CN" sz="3200" dirty="0"/>
          </a:p>
        </p:txBody>
      </p:sp>
      <p:sp>
        <p:nvSpPr>
          <p:cNvPr id="2" name="Rectangle 1">
            <a:extLst>
              <a:ext uri="{FF2B5EF4-FFF2-40B4-BE49-F238E27FC236}">
                <a16:creationId xmlns:a16="http://schemas.microsoft.com/office/drawing/2014/main" id="{1D3D0016-C00C-CE5F-927A-DA2D26269A01}"/>
              </a:ext>
            </a:extLst>
          </p:cNvPr>
          <p:cNvSpPr/>
          <p:nvPr/>
        </p:nvSpPr>
        <p:spPr>
          <a:xfrm>
            <a:off x="311085" y="263951"/>
            <a:ext cx="8437205" cy="6405274"/>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57110C71-070A-BE7B-7A96-E98FE1574BE5}"/>
              </a:ext>
            </a:extLst>
          </p:cNvPr>
          <p:cNvSpPr>
            <a:spLocks noGrp="1" noChangeArrowheads="1"/>
          </p:cNvSpPr>
          <p:nvPr>
            <p:ph type="title" idx="4294967295"/>
          </p:nvPr>
        </p:nvSpPr>
        <p:spPr>
          <a:noFill/>
          <a:ln/>
        </p:spPr>
        <p:txBody>
          <a:bodyPr/>
          <a:lstStyle/>
          <a:p>
            <a:r>
              <a:rPr lang="en-US" altLang="zh-CN">
                <a:latin typeface="Andalus" panose="02020603050405020304" pitchFamily="18" charset="-78"/>
                <a:sym typeface="Andalus" panose="02020603050405020304" pitchFamily="18" charset="-78"/>
              </a:rPr>
              <a:t>PROPOSED METHOD</a:t>
            </a:r>
            <a:endParaRPr lang="en-US" altLang="zh-CN"/>
          </a:p>
        </p:txBody>
      </p:sp>
      <p:sp>
        <p:nvSpPr>
          <p:cNvPr id="10243" name="Rectangle 3">
            <a:extLst>
              <a:ext uri="{FF2B5EF4-FFF2-40B4-BE49-F238E27FC236}">
                <a16:creationId xmlns:a16="http://schemas.microsoft.com/office/drawing/2014/main" id="{3A6894A8-B58E-4BBF-E66B-48D92D6A2DED}"/>
              </a:ext>
            </a:extLst>
          </p:cNvPr>
          <p:cNvSpPr>
            <a:spLocks noGrp="1" noChangeArrowheads="1"/>
          </p:cNvSpPr>
          <p:nvPr>
            <p:ph type="body" idx="1"/>
          </p:nvPr>
        </p:nvSpPr>
        <p:spPr>
          <a:xfrm>
            <a:off x="863742" y="2276920"/>
            <a:ext cx="7416515" cy="2872635"/>
          </a:xfrm>
          <a:noFill/>
          <a:ln/>
        </p:spPr>
        <p:txBody>
          <a:bodyPr/>
          <a:lstStyle/>
          <a:p>
            <a:pPr marL="342900" indent="-342900" algn="just">
              <a:lnSpc>
                <a:spcPct val="150000"/>
              </a:lnSpc>
              <a:buFontTx/>
              <a:buChar char="•"/>
            </a:pPr>
            <a:r>
              <a:rPr lang="en-US" altLang="zh-CN" sz="2000" dirty="0">
                <a:latin typeface="Times New Roman" panose="02020603050405020304" pitchFamily="18" charset="0"/>
                <a:sym typeface="Times New Roman" panose="02020603050405020304" pitchFamily="18" charset="0"/>
              </a:rPr>
              <a:t>The proposed system can clone voice in real time </a:t>
            </a:r>
          </a:p>
          <a:p>
            <a:pPr marL="342900" indent="-342900" algn="just">
              <a:lnSpc>
                <a:spcPct val="150000"/>
              </a:lnSpc>
              <a:buFontTx/>
              <a:buChar char="•"/>
            </a:pPr>
            <a:r>
              <a:rPr lang="en-US" altLang="zh-CN" sz="2000" dirty="0">
                <a:latin typeface="Times New Roman" panose="02020603050405020304" pitchFamily="18" charset="0"/>
                <a:sym typeface="Times New Roman" panose="02020603050405020304" pitchFamily="18" charset="0"/>
              </a:rPr>
              <a:t>The proposed system uses GE2E (Generalized End to End) Encoder.</a:t>
            </a:r>
          </a:p>
          <a:p>
            <a:pPr marL="342900" indent="-342900" algn="just">
              <a:lnSpc>
                <a:spcPct val="150000"/>
              </a:lnSpc>
              <a:buFontTx/>
              <a:buChar char="•"/>
            </a:pPr>
            <a:r>
              <a:rPr lang="en-US" altLang="zh-CN" sz="2000" dirty="0">
                <a:latin typeface="Times New Roman" panose="02020603050405020304" pitchFamily="18" charset="0"/>
                <a:sym typeface="Times New Roman" panose="02020603050405020304" pitchFamily="18" charset="0"/>
              </a:rPr>
              <a:t>The proposed system uses </a:t>
            </a:r>
            <a:r>
              <a:rPr lang="en-US" altLang="zh-CN" sz="2000" dirty="0" err="1">
                <a:latin typeface="Times New Roman" panose="02020603050405020304" pitchFamily="18" charset="0"/>
                <a:sym typeface="Times New Roman" panose="02020603050405020304" pitchFamily="18" charset="0"/>
              </a:rPr>
              <a:t>Tacotron</a:t>
            </a:r>
            <a:r>
              <a:rPr lang="en-US" altLang="zh-CN" sz="2000" dirty="0">
                <a:latin typeface="Times New Roman" panose="02020603050405020304" pitchFamily="18" charset="0"/>
                <a:sym typeface="Times New Roman" panose="02020603050405020304" pitchFamily="18" charset="0"/>
              </a:rPr>
              <a:t> (Synthesizer).</a:t>
            </a:r>
          </a:p>
        </p:txBody>
      </p:sp>
      <p:sp>
        <p:nvSpPr>
          <p:cNvPr id="2" name="Rectangle 1">
            <a:extLst>
              <a:ext uri="{FF2B5EF4-FFF2-40B4-BE49-F238E27FC236}">
                <a16:creationId xmlns:a16="http://schemas.microsoft.com/office/drawing/2014/main" id="{E31A939E-4BE9-D7C4-AC41-148A55CF387F}"/>
              </a:ext>
            </a:extLst>
          </p:cNvPr>
          <p:cNvSpPr/>
          <p:nvPr/>
        </p:nvSpPr>
        <p:spPr>
          <a:xfrm>
            <a:off x="311085" y="263951"/>
            <a:ext cx="8437205" cy="6405274"/>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Default Design">
  <a:themeElements>
    <a:clrScheme name="Default Design 12">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BFD7F6"/>
      </a:accent5>
      <a:accent6>
        <a:srgbClr val="AE4845"/>
      </a:accent6>
      <a:hlink>
        <a:srgbClr val="0066CC"/>
      </a:hlink>
      <a:folHlink>
        <a:srgbClr val="80008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0">
          <a:lnSpc>
            <a:spcPct val="100000"/>
          </a:lnSpc>
          <a:spcBef>
            <a:spcPct val="0"/>
          </a:spcBef>
          <a:spcAft>
            <a:spcPct val="0"/>
          </a:spcAft>
          <a:buClrTx/>
          <a:buSzTx/>
          <a:buFont typeface="Arial" panose="020B0604020202020204" pitchFamily="34" charset="0"/>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0">
          <a:lnSpc>
            <a:spcPct val="100000"/>
          </a:lnSpc>
          <a:spcBef>
            <a:spcPct val="0"/>
          </a:spcBef>
          <a:spcAft>
            <a:spcPct val="0"/>
          </a:spcAft>
          <a:buClrTx/>
          <a:buSzTx/>
          <a:buFont typeface="Arial" panose="020B0604020202020204" pitchFamily="34" charset="0"/>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cs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5">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6">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7">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8">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9">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0">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1">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2">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BFD7F6"/>
        </a:accent5>
        <a:accent6>
          <a:srgbClr val="AE4845"/>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211</TotalTime>
  <Pages>0</Pages>
  <Words>1760</Words>
  <Characters>0</Characters>
  <Application>Microsoft Office PowerPoint</Application>
  <DocSecurity>0</DocSecurity>
  <PresentationFormat>On-screen Show (4:3)</PresentationFormat>
  <Lines>0</Lines>
  <Paragraphs>202</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Default Design</vt:lpstr>
      <vt:lpstr>  REAL TIME VOICE CLONING USING NEURAL FUSION                                                       </vt:lpstr>
      <vt:lpstr>                                    </vt:lpstr>
      <vt:lpstr>OBJECTIVES</vt:lpstr>
      <vt:lpstr>PowerPoint Presentation</vt:lpstr>
      <vt:lpstr>ABSTRACT</vt:lpstr>
      <vt:lpstr>EXISTING METHOD</vt:lpstr>
      <vt:lpstr>ADVANTAGE OF EXISTING METHOD</vt:lpstr>
      <vt:lpstr>DISADVANTAGE OF EXISTING METHOD</vt:lpstr>
      <vt:lpstr>PROPOSED METHOD</vt:lpstr>
      <vt:lpstr>ADVANTAGES OF PROPOSED METHOD </vt:lpstr>
      <vt:lpstr>DISADVANTAGE OF PROPOSED METHOD</vt:lpstr>
      <vt:lpstr>APPLICATION</vt:lpstr>
      <vt:lpstr>SOFTWARE REQURIEMENT</vt:lpstr>
      <vt:lpstr>HARDWARE REQUIREMENT</vt:lpstr>
      <vt:lpstr>BLOCK DIAGRAM</vt:lpstr>
      <vt:lpstr>                       </vt:lpstr>
      <vt:lpstr>PowerPoint Presentation</vt:lpstr>
      <vt:lpstr>PowerPoint Presentation</vt:lpstr>
      <vt:lpstr>PowerPoint Presentation</vt:lpstr>
      <vt:lpstr>PowerPoint Presentation</vt:lpstr>
      <vt:lpstr>CONCLUSION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FUSION OF LEFT AND RIGHT PALMPRINT IMAGES TO PROCURE SECURED AUTHENTICATION  TEAM MEMBERS</dc:title>
  <dc:subject/>
  <dc:creator>Administrator</dc:creator>
  <cp:keywords/>
  <dc:description/>
  <cp:lastModifiedBy>John Kelwin</cp:lastModifiedBy>
  <cp:revision>14</cp:revision>
  <dcterms:created xsi:type="dcterms:W3CDTF">2008-03-07T09:30:30Z</dcterms:created>
  <dcterms:modified xsi:type="dcterms:W3CDTF">2024-04-30T01:24:22Z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1033-9.1.0.4480</vt:lpwstr>
  </property>
</Properties>
</file>