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E07ECF-7BBF-99DD-0419-887E20D8F316}"/>
              </a:ext>
            </a:extLst>
          </p:cNvPr>
          <p:cNvSpPr>
            <a:spLocks noGrp="1"/>
          </p:cNvSpPr>
          <p:nvPr>
            <p:ph type="title"/>
          </p:nvPr>
        </p:nvSpPr>
        <p:spPr>
          <a:xfrm>
            <a:off x="685801" y="114078"/>
            <a:ext cx="10131425" cy="1329711"/>
          </a:xfrm>
        </p:spPr>
        <p:txBody>
          <a:bodyPr/>
          <a:lstStyle/>
          <a:p>
            <a:pPr algn="ctr"/>
            <a:r>
              <a:rPr lang="en-US" b="1" dirty="0"/>
              <a:t>REAL TIME VOICE CLONING</a:t>
            </a:r>
            <a:endParaRPr lang="en-IN" b="1" dirty="0"/>
          </a:p>
        </p:txBody>
      </p:sp>
      <p:sp>
        <p:nvSpPr>
          <p:cNvPr id="5" name="Content Placeholder 4">
            <a:extLst>
              <a:ext uri="{FF2B5EF4-FFF2-40B4-BE49-F238E27FC236}">
                <a16:creationId xmlns:a16="http://schemas.microsoft.com/office/drawing/2014/main" id="{85E1CBF7-378A-6CAB-1BC0-F8D3A88D60A3}"/>
              </a:ext>
            </a:extLst>
          </p:cNvPr>
          <p:cNvSpPr>
            <a:spLocks noGrp="1"/>
          </p:cNvSpPr>
          <p:nvPr>
            <p:ph idx="1"/>
          </p:nvPr>
        </p:nvSpPr>
        <p:spPr>
          <a:xfrm>
            <a:off x="685801" y="1443789"/>
            <a:ext cx="10131425" cy="4973053"/>
          </a:xfrm>
        </p:spPr>
        <p:txBody>
          <a:bodyPr>
            <a:normAutofit fontScale="92500" lnSpcReduction="20000"/>
          </a:bodyPr>
          <a:lstStyle/>
          <a:p>
            <a:pPr marL="0" indent="0">
              <a:buNone/>
            </a:pPr>
            <a:r>
              <a:rPr lang="en-US" sz="2600" b="1" dirty="0"/>
              <a:t>TEAM MEMBERS: 									</a:t>
            </a:r>
          </a:p>
          <a:p>
            <a:pPr marL="0" indent="0">
              <a:buNone/>
            </a:pPr>
            <a:r>
              <a:rPr lang="en-US" sz="2600" b="1" dirty="0"/>
              <a:t>			</a:t>
            </a:r>
            <a:r>
              <a:rPr lang="en-US" sz="2600" dirty="0"/>
              <a:t>AKSHAY SREE KRISHNA (211520104010)</a:t>
            </a:r>
          </a:p>
          <a:p>
            <a:pPr marL="0" indent="0">
              <a:buNone/>
            </a:pPr>
            <a:r>
              <a:rPr lang="en-US" sz="2600" dirty="0"/>
              <a:t>			APPRAJIT VAIBHAV M (211520104014)</a:t>
            </a:r>
          </a:p>
          <a:p>
            <a:pPr marL="0" indent="0">
              <a:buNone/>
            </a:pPr>
            <a:r>
              <a:rPr lang="en-US" sz="2600" dirty="0"/>
              <a:t>			JOHN KELWIN JK (211520104069)</a:t>
            </a:r>
          </a:p>
          <a:p>
            <a:pPr marL="0" indent="0">
              <a:buNone/>
            </a:pPr>
            <a:r>
              <a:rPr lang="en-US" sz="2600" dirty="0"/>
              <a:t>			SRIRAM CM (211520104156)</a:t>
            </a:r>
          </a:p>
          <a:p>
            <a:pPr marL="0" indent="0">
              <a:buNone/>
            </a:pPr>
            <a:endParaRPr lang="en-US" sz="2600" b="1" dirty="0"/>
          </a:p>
          <a:p>
            <a:pPr marL="0" indent="0">
              <a:buNone/>
            </a:pPr>
            <a:r>
              <a:rPr lang="en-US" sz="2600" b="1" dirty="0"/>
              <a:t>GUIDE :</a:t>
            </a:r>
          </a:p>
          <a:p>
            <a:pPr marL="0" indent="0">
              <a:buNone/>
            </a:pPr>
            <a:r>
              <a:rPr lang="en-US" sz="2600" b="1" dirty="0"/>
              <a:t>		   </a:t>
            </a:r>
            <a:r>
              <a:rPr lang="en-US" sz="2600" dirty="0"/>
              <a:t>Mrs. </a:t>
            </a:r>
            <a:r>
              <a:rPr lang="en-US" sz="2600" dirty="0" err="1"/>
              <a:t>Tamilselvi</a:t>
            </a:r>
            <a:endParaRPr lang="en-US" sz="2600" dirty="0"/>
          </a:p>
          <a:p>
            <a:pPr marL="0" indent="0">
              <a:buNone/>
            </a:pPr>
            <a:r>
              <a:rPr lang="en-IN" sz="2600" dirty="0"/>
              <a:t>		   Assistant Professor</a:t>
            </a:r>
          </a:p>
          <a:p>
            <a:pPr marL="0" indent="0">
              <a:buNone/>
            </a:pPr>
            <a:r>
              <a:rPr lang="en-IN" sz="2600" dirty="0"/>
              <a:t>		   Department of Computer Science and Engineering</a:t>
            </a:r>
          </a:p>
          <a:p>
            <a:pPr marL="0" indent="0">
              <a:buNone/>
            </a:pPr>
            <a:r>
              <a:rPr lang="en-IN" sz="2600" dirty="0"/>
              <a:t>		   </a:t>
            </a:r>
            <a:r>
              <a:rPr lang="en-IN" sz="2600" dirty="0" err="1"/>
              <a:t>Panimalar</a:t>
            </a:r>
            <a:r>
              <a:rPr lang="en-IN" sz="2600" dirty="0"/>
              <a:t> Institute of Technology</a:t>
            </a:r>
          </a:p>
          <a:p>
            <a:pPr marL="0" indent="0">
              <a:buNone/>
            </a:pPr>
            <a:endParaRPr lang="en-IN" sz="2600" b="1" dirty="0"/>
          </a:p>
        </p:txBody>
      </p:sp>
    </p:spTree>
    <p:extLst>
      <p:ext uri="{BB962C8B-B14F-4D97-AF65-F5344CB8AC3E}">
        <p14:creationId xmlns:p14="http://schemas.microsoft.com/office/powerpoint/2010/main" val="261063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2C73-70BE-47FF-6B39-FB5E1302CDE5}"/>
              </a:ext>
            </a:extLst>
          </p:cNvPr>
          <p:cNvSpPr>
            <a:spLocks noGrp="1"/>
          </p:cNvSpPr>
          <p:nvPr>
            <p:ph type="title"/>
          </p:nvPr>
        </p:nvSpPr>
        <p:spPr/>
        <p:txBody>
          <a:bodyPr/>
          <a:lstStyle/>
          <a:p>
            <a:pPr algn="ctr"/>
            <a:r>
              <a:rPr lang="en-US" dirty="0"/>
              <a:t>Block diagram</a:t>
            </a:r>
            <a:endParaRPr lang="en-IN" dirty="0"/>
          </a:p>
        </p:txBody>
      </p:sp>
      <p:pic>
        <p:nvPicPr>
          <p:cNvPr id="5" name="Content Placeholder 4">
            <a:extLst>
              <a:ext uri="{FF2B5EF4-FFF2-40B4-BE49-F238E27FC236}">
                <a16:creationId xmlns:a16="http://schemas.microsoft.com/office/drawing/2014/main" id="{85498D6D-91A5-D1A8-BF1D-E221D679B41E}"/>
              </a:ext>
            </a:extLst>
          </p:cNvPr>
          <p:cNvPicPr>
            <a:picLocks noGrp="1" noChangeAspect="1"/>
          </p:cNvPicPr>
          <p:nvPr>
            <p:ph idx="1"/>
          </p:nvPr>
        </p:nvPicPr>
        <p:blipFill>
          <a:blip r:embed="rId2"/>
          <a:stretch>
            <a:fillRect/>
          </a:stretch>
        </p:blipFill>
        <p:spPr>
          <a:xfrm>
            <a:off x="2005263" y="2270975"/>
            <a:ext cx="8470232" cy="3279593"/>
          </a:xfrm>
        </p:spPr>
      </p:pic>
    </p:spTree>
    <p:extLst>
      <p:ext uri="{BB962C8B-B14F-4D97-AF65-F5344CB8AC3E}">
        <p14:creationId xmlns:p14="http://schemas.microsoft.com/office/powerpoint/2010/main" val="321978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762D-E1A4-C4F9-BD2C-401642797E84}"/>
              </a:ext>
            </a:extLst>
          </p:cNvPr>
          <p:cNvSpPr>
            <a:spLocks noGrp="1"/>
          </p:cNvSpPr>
          <p:nvPr>
            <p:ph type="title"/>
          </p:nvPr>
        </p:nvSpPr>
        <p:spPr/>
        <p:txBody>
          <a:bodyPr/>
          <a:lstStyle/>
          <a:p>
            <a:pPr algn="ctr"/>
            <a:r>
              <a:rPr lang="en-US" b="1" dirty="0"/>
              <a:t>Hardware and software requirements</a:t>
            </a:r>
            <a:endParaRPr lang="en-IN" b="1" dirty="0"/>
          </a:p>
        </p:txBody>
      </p:sp>
      <p:sp>
        <p:nvSpPr>
          <p:cNvPr id="3" name="Content Placeholder 2">
            <a:extLst>
              <a:ext uri="{FF2B5EF4-FFF2-40B4-BE49-F238E27FC236}">
                <a16:creationId xmlns:a16="http://schemas.microsoft.com/office/drawing/2014/main" id="{EA2F6981-B46A-64E2-D419-382839581DE4}"/>
              </a:ext>
            </a:extLst>
          </p:cNvPr>
          <p:cNvSpPr>
            <a:spLocks noGrp="1"/>
          </p:cNvSpPr>
          <p:nvPr>
            <p:ph idx="1"/>
          </p:nvPr>
        </p:nvSpPr>
        <p:spPr>
          <a:xfrm>
            <a:off x="685801" y="1684421"/>
            <a:ext cx="10131425" cy="4563979"/>
          </a:xfrm>
        </p:spPr>
        <p:txBody>
          <a:bodyPr>
            <a:normAutofit/>
          </a:bodyPr>
          <a:lstStyle/>
          <a:p>
            <a:endParaRPr lang="en-US" sz="3000" b="1" u="sng" dirty="0"/>
          </a:p>
          <a:p>
            <a:endParaRPr lang="en-US" sz="3000" b="1" u="sng" dirty="0"/>
          </a:p>
          <a:p>
            <a:pPr marL="0" indent="0">
              <a:buNone/>
            </a:pPr>
            <a:r>
              <a:rPr lang="en-US" sz="3000" b="1" u="sng" dirty="0"/>
              <a:t>HARDWARE REQUIREMENTS</a:t>
            </a:r>
            <a:r>
              <a:rPr lang="en-US" sz="3000" b="1" dirty="0"/>
              <a:t>:</a:t>
            </a:r>
          </a:p>
          <a:p>
            <a:r>
              <a:rPr lang="en-US" sz="2500" dirty="0"/>
              <a:t>Minimum of 7GB of Disk Space</a:t>
            </a:r>
          </a:p>
          <a:p>
            <a:r>
              <a:rPr lang="en-US" sz="2500" dirty="0"/>
              <a:t>Nvidia GeForce GT 1030 or Higher (or) AMD Radeon RX 550 or Higher</a:t>
            </a:r>
          </a:p>
          <a:p>
            <a:r>
              <a:rPr lang="en-US" sz="2500" dirty="0"/>
              <a:t>Minimum of 4GB RAM</a:t>
            </a:r>
          </a:p>
          <a:p>
            <a:pPr marL="0" indent="0">
              <a:buNone/>
            </a:pPr>
            <a:r>
              <a:rPr lang="en-US" sz="2800" b="1" u="sng" dirty="0"/>
              <a:t>SOFTWARE REQUUIREMENTS:</a:t>
            </a:r>
            <a:endParaRPr lang="en-US" sz="2500" dirty="0"/>
          </a:p>
          <a:p>
            <a:r>
              <a:rPr lang="en-US" sz="2500" dirty="0"/>
              <a:t>Windows 10/Ubuntu 20.4 or higher</a:t>
            </a:r>
          </a:p>
          <a:p>
            <a:endParaRPr lang="en-US" sz="2500" dirty="0"/>
          </a:p>
          <a:p>
            <a:endParaRPr lang="en-US" dirty="0"/>
          </a:p>
          <a:p>
            <a:endParaRPr lang="en-IN" dirty="0"/>
          </a:p>
        </p:txBody>
      </p:sp>
    </p:spTree>
    <p:extLst>
      <p:ext uri="{BB962C8B-B14F-4D97-AF65-F5344CB8AC3E}">
        <p14:creationId xmlns:p14="http://schemas.microsoft.com/office/powerpoint/2010/main" val="232716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ECD4-B3DB-3B7D-6B4A-0761F20F21A8}"/>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D4F50A39-3BC3-CFFF-E31F-B1B242A55F0F}"/>
              </a:ext>
            </a:extLst>
          </p:cNvPr>
          <p:cNvSpPr>
            <a:spLocks noGrp="1"/>
          </p:cNvSpPr>
          <p:nvPr>
            <p:ph idx="1"/>
          </p:nvPr>
        </p:nvSpPr>
        <p:spPr>
          <a:xfrm>
            <a:off x="685801" y="1668379"/>
            <a:ext cx="10820398" cy="4443663"/>
          </a:xfrm>
        </p:spPr>
        <p:txBody>
          <a:bodyPr>
            <a:normAutofit lnSpcReduction="10000"/>
          </a:bodyPr>
          <a:lstStyle/>
          <a:p>
            <a:r>
              <a:rPr lang="en-US" sz="2500" dirty="0"/>
              <a:t> Voice Cloning Project using Neural Fusion represents a pioneering and innovative approach in the realm of synthetic speech technology. By integrating principles inspired by neural fusion, this project aims to push the boundaries of naturalness, expressiveness, and adaptability in synthetic voices, opening up new possibilities for human-computer interaction. The proposed system envisions a future where voice cloning technology not only replicates speech but infuses it with energy, dynamism, and a level of personalization that was previously unparalleled.</a:t>
            </a:r>
          </a:p>
          <a:p>
            <a:r>
              <a:rPr lang="en-US" sz="2500" dirty="0"/>
              <a:t>Moreover, the project places a strong emphasis on ethical considerations, transparency, and user consent. As voice cloning technology advances, it is essential to proactively address concerns related to privacy, potential misuse, and unauthorized use of synthetic voices</a:t>
            </a:r>
          </a:p>
        </p:txBody>
      </p:sp>
    </p:spTree>
    <p:extLst>
      <p:ext uri="{BB962C8B-B14F-4D97-AF65-F5344CB8AC3E}">
        <p14:creationId xmlns:p14="http://schemas.microsoft.com/office/powerpoint/2010/main" val="15978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3A0F-53BB-5A61-DE28-79157ED52F4B}"/>
              </a:ext>
            </a:extLst>
          </p:cNvPr>
          <p:cNvSpPr>
            <a:spLocks noGrp="1"/>
          </p:cNvSpPr>
          <p:nvPr>
            <p:ph type="title"/>
          </p:nvPr>
        </p:nvSpPr>
        <p:spPr/>
        <p:txBody>
          <a:bodyPr/>
          <a:lstStyle/>
          <a:p>
            <a:pPr algn="ctr"/>
            <a:r>
              <a:rPr lang="en-US" b="1" dirty="0"/>
              <a:t>References</a:t>
            </a:r>
            <a:endParaRPr lang="en-IN" b="1" dirty="0"/>
          </a:p>
        </p:txBody>
      </p:sp>
      <p:sp>
        <p:nvSpPr>
          <p:cNvPr id="3" name="Content Placeholder 2">
            <a:extLst>
              <a:ext uri="{FF2B5EF4-FFF2-40B4-BE49-F238E27FC236}">
                <a16:creationId xmlns:a16="http://schemas.microsoft.com/office/drawing/2014/main" id="{1A35D7A0-AF63-FA77-7535-9DA3FDFEB7CE}"/>
              </a:ext>
            </a:extLst>
          </p:cNvPr>
          <p:cNvSpPr>
            <a:spLocks noGrp="1"/>
          </p:cNvSpPr>
          <p:nvPr>
            <p:ph idx="1"/>
          </p:nvPr>
        </p:nvSpPr>
        <p:spPr>
          <a:xfrm>
            <a:off x="685801" y="2142067"/>
            <a:ext cx="10131425" cy="3953933"/>
          </a:xfrm>
        </p:spPr>
        <p:txBody>
          <a:bodyPr>
            <a:normAutofit lnSpcReduction="10000"/>
          </a:bodyPr>
          <a:lstStyle/>
          <a:p>
            <a:pPr marL="342900" indent="-342900">
              <a:buAutoNum type="arabicPeriod"/>
            </a:pPr>
            <a:r>
              <a:rPr lang="en-US" sz="2400" dirty="0" err="1"/>
              <a:t>Arık</a:t>
            </a:r>
            <a:r>
              <a:rPr lang="en-US" sz="2400" dirty="0"/>
              <a:t>, S. O., Steiner, I., Lerch, A., Zhou, K., &amp; Simon, I. (2017). Deep voice: Real-time neural text-to-speech. In International Conference on Machine Learning (ICML).</a:t>
            </a:r>
          </a:p>
          <a:p>
            <a:pPr marL="342900" indent="-342900">
              <a:buAutoNum type="arabicPeriod"/>
            </a:pPr>
            <a:r>
              <a:rPr lang="en-US" sz="2400" dirty="0"/>
              <a:t>van den Oord, A., Dieleman, S., Zen, H., Simonyan, K., </a:t>
            </a:r>
            <a:r>
              <a:rPr lang="en-US" sz="2400" dirty="0" err="1"/>
              <a:t>Vinyals</a:t>
            </a:r>
            <a:r>
              <a:rPr lang="en-US" sz="2400" dirty="0"/>
              <a:t>, O., Graves, A. </a:t>
            </a:r>
            <a:r>
              <a:rPr lang="en-US" sz="2400" dirty="0" err="1"/>
              <a:t>Kavukcuoglu</a:t>
            </a:r>
            <a:r>
              <a:rPr lang="en-US" sz="2400" dirty="0"/>
              <a:t>, K. (2016). </a:t>
            </a:r>
            <a:r>
              <a:rPr lang="en-US" sz="2400" dirty="0" err="1"/>
              <a:t>Wavenet</a:t>
            </a:r>
            <a:r>
              <a:rPr lang="en-US" sz="2400" dirty="0"/>
              <a:t>: A generative model for raw audio. </a:t>
            </a:r>
            <a:r>
              <a:rPr lang="en-US" sz="2400" dirty="0" err="1"/>
              <a:t>arXiv</a:t>
            </a:r>
            <a:r>
              <a:rPr lang="en-US" sz="2400" dirty="0"/>
              <a:t> preprint arXiv:1609.03499.</a:t>
            </a:r>
          </a:p>
          <a:p>
            <a:pPr marL="342900" indent="-342900">
              <a:buAutoNum type="arabicPeriod"/>
            </a:pPr>
            <a:r>
              <a:rPr lang="en-US" sz="2400" dirty="0"/>
              <a:t>Shen, J., Pang, R., Weiss, R. J., Schuster, M., </a:t>
            </a:r>
            <a:r>
              <a:rPr lang="en-US" sz="2400" dirty="0" err="1"/>
              <a:t>Jaitly</a:t>
            </a:r>
            <a:r>
              <a:rPr lang="en-US" sz="2400" dirty="0"/>
              <a:t>, N., Yang, </a:t>
            </a:r>
            <a:r>
              <a:rPr lang="en-US" sz="2400"/>
              <a:t>Z. &amp; </a:t>
            </a:r>
            <a:r>
              <a:rPr lang="en-US" sz="2400" dirty="0"/>
              <a:t>Wu, Y. (2018). Natural </a:t>
            </a:r>
            <a:r>
              <a:rPr lang="en-US" sz="2400" dirty="0" err="1"/>
              <a:t>tts</a:t>
            </a:r>
            <a:r>
              <a:rPr lang="en-US" sz="2400" dirty="0"/>
              <a:t> synthesis by conditioning </a:t>
            </a:r>
            <a:r>
              <a:rPr lang="en-US" sz="2400" dirty="0" err="1"/>
              <a:t>wavenet</a:t>
            </a:r>
            <a:r>
              <a:rPr lang="en-US" sz="2400" dirty="0"/>
              <a:t> on </a:t>
            </a:r>
            <a:r>
              <a:rPr lang="en-US" sz="2400" dirty="0" err="1"/>
              <a:t>mel</a:t>
            </a:r>
            <a:r>
              <a:rPr lang="en-US" sz="2400" dirty="0"/>
              <a:t> spectrogram predictions. In 2018 IEEE International Conference on Acoustics, Speech and Signal Processing (ICASSP) (pp. 4779-4783). IEEE.</a:t>
            </a:r>
          </a:p>
          <a:p>
            <a:pPr marL="0" indent="0">
              <a:buNone/>
            </a:pPr>
            <a:endParaRPr lang="en-IN" dirty="0"/>
          </a:p>
        </p:txBody>
      </p:sp>
    </p:spTree>
    <p:extLst>
      <p:ext uri="{BB962C8B-B14F-4D97-AF65-F5344CB8AC3E}">
        <p14:creationId xmlns:p14="http://schemas.microsoft.com/office/powerpoint/2010/main" val="133906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363E-9AB1-5BA4-BAC6-AF30D9D85237}"/>
              </a:ext>
            </a:extLst>
          </p:cNvPr>
          <p:cNvSpPr>
            <a:spLocks noGrp="1"/>
          </p:cNvSpPr>
          <p:nvPr>
            <p:ph type="title"/>
          </p:nvPr>
        </p:nvSpPr>
        <p:spPr>
          <a:xfrm>
            <a:off x="685801" y="368968"/>
            <a:ext cx="10131425" cy="1299411"/>
          </a:xfrm>
        </p:spPr>
        <p:txBody>
          <a:bodyPr/>
          <a:lstStyle/>
          <a:p>
            <a:pPr algn="ctr"/>
            <a:r>
              <a:rPr lang="en-US" b="1" dirty="0"/>
              <a:t>BASE PAPER DETAILS</a:t>
            </a:r>
            <a:endParaRPr lang="en-IN" b="1" dirty="0"/>
          </a:p>
        </p:txBody>
      </p:sp>
      <p:sp>
        <p:nvSpPr>
          <p:cNvPr id="3" name="Content Placeholder 2">
            <a:extLst>
              <a:ext uri="{FF2B5EF4-FFF2-40B4-BE49-F238E27FC236}">
                <a16:creationId xmlns:a16="http://schemas.microsoft.com/office/drawing/2014/main" id="{36B6C410-854A-C4BB-394E-BC3EB8B9198C}"/>
              </a:ext>
            </a:extLst>
          </p:cNvPr>
          <p:cNvSpPr>
            <a:spLocks noGrp="1"/>
          </p:cNvSpPr>
          <p:nvPr>
            <p:ph idx="1"/>
          </p:nvPr>
        </p:nvSpPr>
        <p:spPr>
          <a:xfrm>
            <a:off x="685801" y="1668379"/>
            <a:ext cx="10131425" cy="5189621"/>
          </a:xfrm>
        </p:spPr>
        <p:txBody>
          <a:bodyPr>
            <a:normAutofit/>
          </a:bodyPr>
          <a:lstStyle/>
          <a:p>
            <a:r>
              <a:rPr lang="en-US" sz="2500" b="1" dirty="0"/>
              <a:t>TITLE 			: NEURAL FUSION FOR VOICE CLONING</a:t>
            </a:r>
          </a:p>
          <a:p>
            <a:r>
              <a:rPr lang="en-US" sz="2500" b="1" dirty="0"/>
              <a:t>YEAR 			: 2022</a:t>
            </a:r>
          </a:p>
          <a:p>
            <a:r>
              <a:rPr lang="en-US" sz="2500" b="1" dirty="0"/>
              <a:t>TRANSACTION	: IEEE</a:t>
            </a:r>
          </a:p>
          <a:p>
            <a:r>
              <a:rPr lang="en-US" sz="2500" b="1" dirty="0"/>
              <a:t>DOMAIN 		: NATURAL LANGUAGE PROCESSING</a:t>
            </a:r>
          </a:p>
          <a:p>
            <a:r>
              <a:rPr lang="en-US" sz="2500" b="1" dirty="0"/>
              <a:t>AUTHORS 		: Bo Chen</a:t>
            </a:r>
          </a:p>
          <a:p>
            <a:pPr marL="1828800" lvl="4" indent="0">
              <a:buNone/>
            </a:pPr>
            <a:r>
              <a:rPr lang="en-US" sz="2500" b="1" dirty="0"/>
              <a:t>	  </a:t>
            </a:r>
            <a:r>
              <a:rPr lang="en-US" sz="2500" b="1" dirty="0" err="1"/>
              <a:t>Chenpeng</a:t>
            </a:r>
            <a:r>
              <a:rPr lang="en-US" sz="2500" b="1" dirty="0"/>
              <a:t> Du</a:t>
            </a:r>
          </a:p>
          <a:p>
            <a:pPr marL="1828800" lvl="4" indent="0">
              <a:buNone/>
            </a:pPr>
            <a:r>
              <a:rPr lang="en-US" sz="2500" b="1" dirty="0"/>
              <a:t>	  Kai Yu</a:t>
            </a:r>
          </a:p>
          <a:p>
            <a:endParaRPr lang="en-US" sz="2500" b="1" dirty="0"/>
          </a:p>
          <a:p>
            <a:endParaRPr lang="en-IN" sz="2500" b="1" dirty="0"/>
          </a:p>
        </p:txBody>
      </p:sp>
    </p:spTree>
    <p:extLst>
      <p:ext uri="{BB962C8B-B14F-4D97-AF65-F5344CB8AC3E}">
        <p14:creationId xmlns:p14="http://schemas.microsoft.com/office/powerpoint/2010/main" val="234035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C489-93AB-D1BC-54D6-6C73236549A8}"/>
              </a:ext>
            </a:extLst>
          </p:cNvPr>
          <p:cNvSpPr>
            <a:spLocks noGrp="1"/>
          </p:cNvSpPr>
          <p:nvPr>
            <p:ph type="title"/>
          </p:nvPr>
        </p:nvSpPr>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851D552E-4657-140B-7FB2-199611B07E3F}"/>
              </a:ext>
            </a:extLst>
          </p:cNvPr>
          <p:cNvSpPr>
            <a:spLocks noGrp="1"/>
          </p:cNvSpPr>
          <p:nvPr>
            <p:ph idx="1"/>
          </p:nvPr>
        </p:nvSpPr>
        <p:spPr>
          <a:xfrm>
            <a:off x="685801" y="1732547"/>
            <a:ext cx="10131425" cy="4058653"/>
          </a:xfrm>
        </p:spPr>
        <p:txBody>
          <a:bodyPr>
            <a:normAutofit lnSpcReduction="10000"/>
          </a:bodyPr>
          <a:lstStyle/>
          <a:p>
            <a:r>
              <a:rPr lang="en-US" sz="2600" dirty="0"/>
              <a:t>Voice cloning is a technique to build text-to-speech applications for individuals. When only very limited training data is available, it is challenging to preserve both high speech quality and high speaker similarity.</a:t>
            </a:r>
          </a:p>
          <a:p>
            <a:r>
              <a:rPr lang="en-US" sz="2600" dirty="0"/>
              <a:t>We propose a neural fusion architecture to incorporate a unit concatenation method into a parametric text-to-speech model to address this issue.</a:t>
            </a:r>
          </a:p>
          <a:p>
            <a:r>
              <a:rPr lang="en-US" sz="2600" dirty="0"/>
              <a:t>We use auto-regressive distribution modeling and decoder refinement after the selection stage to overcome the concatenation discontinuity problem.</a:t>
            </a:r>
            <a:endParaRPr lang="en-IN" sz="2600" dirty="0"/>
          </a:p>
        </p:txBody>
      </p:sp>
    </p:spTree>
    <p:extLst>
      <p:ext uri="{BB962C8B-B14F-4D97-AF65-F5344CB8AC3E}">
        <p14:creationId xmlns:p14="http://schemas.microsoft.com/office/powerpoint/2010/main" val="16650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E4A7-D4C3-8D97-FE4F-2DA3F38A480E}"/>
              </a:ext>
            </a:extLst>
          </p:cNvPr>
          <p:cNvSpPr>
            <a:spLocks noGrp="1"/>
          </p:cNvSpPr>
          <p:nvPr>
            <p:ph type="title"/>
          </p:nvPr>
        </p:nvSpPr>
        <p:spPr>
          <a:xfrm>
            <a:off x="685801" y="385012"/>
            <a:ext cx="10131425" cy="1331493"/>
          </a:xfrm>
        </p:spPr>
        <p:txBody>
          <a:bodyPr/>
          <a:lstStyle/>
          <a:p>
            <a:pPr algn="ctr"/>
            <a:r>
              <a:rPr lang="en-US" b="1" dirty="0"/>
              <a:t>OBJECTIVE</a:t>
            </a:r>
            <a:endParaRPr lang="en-IN" b="1" dirty="0"/>
          </a:p>
        </p:txBody>
      </p:sp>
      <p:sp>
        <p:nvSpPr>
          <p:cNvPr id="3" name="Content Placeholder 2">
            <a:extLst>
              <a:ext uri="{FF2B5EF4-FFF2-40B4-BE49-F238E27FC236}">
                <a16:creationId xmlns:a16="http://schemas.microsoft.com/office/drawing/2014/main" id="{5CD98CD9-63C8-2DBE-494D-CEB09C8FDA81}"/>
              </a:ext>
            </a:extLst>
          </p:cNvPr>
          <p:cNvSpPr>
            <a:spLocks noGrp="1"/>
          </p:cNvSpPr>
          <p:nvPr>
            <p:ph idx="1"/>
          </p:nvPr>
        </p:nvSpPr>
        <p:spPr>
          <a:xfrm>
            <a:off x="685801" y="1716505"/>
            <a:ext cx="10131425" cy="4531895"/>
          </a:xfrm>
        </p:spPr>
        <p:txBody>
          <a:bodyPr>
            <a:normAutofit/>
          </a:bodyPr>
          <a:lstStyle/>
          <a:p>
            <a:pPr marL="0" indent="0">
              <a:buNone/>
            </a:pPr>
            <a:r>
              <a:rPr lang="en-US" sz="2600" dirty="0"/>
              <a:t>The primary objective of the Voice Cloning Project is to advance the state-of-the-art in synthetic speech technology by integrating innovative approaches, with a specific focus on leveraging neural fusion principles. The project aims to:</a:t>
            </a:r>
          </a:p>
          <a:p>
            <a:r>
              <a:rPr lang="en-IN" sz="2600" dirty="0"/>
              <a:t>Ensure Ethical Development</a:t>
            </a:r>
          </a:p>
          <a:p>
            <a:r>
              <a:rPr lang="en-IN" sz="2600" dirty="0"/>
              <a:t>Facilitate Knowledge Transfer</a:t>
            </a:r>
          </a:p>
          <a:p>
            <a:r>
              <a:rPr lang="en-IN" sz="2600" dirty="0"/>
              <a:t>Integrate Nuclear Fusion Principles</a:t>
            </a:r>
          </a:p>
        </p:txBody>
      </p:sp>
    </p:spTree>
    <p:extLst>
      <p:ext uri="{BB962C8B-B14F-4D97-AF65-F5344CB8AC3E}">
        <p14:creationId xmlns:p14="http://schemas.microsoft.com/office/powerpoint/2010/main" val="34121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A538-C625-E1B0-FD69-35CCEB572E46}"/>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38360F31-9243-6897-E39D-8F24629815F1}"/>
              </a:ext>
            </a:extLst>
          </p:cNvPr>
          <p:cNvSpPr>
            <a:spLocks noGrp="1"/>
          </p:cNvSpPr>
          <p:nvPr>
            <p:ph idx="1"/>
          </p:nvPr>
        </p:nvSpPr>
        <p:spPr>
          <a:xfrm>
            <a:off x="685801" y="1636295"/>
            <a:ext cx="10131425" cy="4154905"/>
          </a:xfrm>
        </p:spPr>
        <p:txBody>
          <a:bodyPr>
            <a:normAutofit/>
          </a:bodyPr>
          <a:lstStyle/>
          <a:p>
            <a:r>
              <a:rPr lang="en-US" sz="2500" dirty="0"/>
              <a:t>In the realm of artificial intelligence, the fusion of technologies has the potential to revolutionize the landscape of voice synthesis. This project embarks on a exploration at the intersection of neural fusion and voice cloning, aiming to propel synthetic speech technology into uncharted territories of realism and sophistication. The integration of nuclear fusion principles introduces a unique and innovative approach, seeking to address the limitations of traditional voice cloning methods and unlock new dimensions of expressive and authentic synthetic voices.</a:t>
            </a:r>
            <a:endParaRPr lang="en-IN" sz="2500" dirty="0"/>
          </a:p>
        </p:txBody>
      </p:sp>
    </p:spTree>
    <p:extLst>
      <p:ext uri="{BB962C8B-B14F-4D97-AF65-F5344CB8AC3E}">
        <p14:creationId xmlns:p14="http://schemas.microsoft.com/office/powerpoint/2010/main" val="79810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CA5B-94DB-2734-29A5-7C2354CACD97}"/>
              </a:ext>
            </a:extLst>
          </p:cNvPr>
          <p:cNvSpPr>
            <a:spLocks noGrp="1"/>
          </p:cNvSpPr>
          <p:nvPr>
            <p:ph type="title"/>
          </p:nvPr>
        </p:nvSpPr>
        <p:spPr>
          <a:xfrm>
            <a:off x="685801" y="340450"/>
            <a:ext cx="10131425" cy="1456267"/>
          </a:xfrm>
        </p:spPr>
        <p:txBody>
          <a:bodyPr/>
          <a:lstStyle/>
          <a:p>
            <a:pPr algn="ctr"/>
            <a:r>
              <a:rPr lang="en-US" b="1" dirty="0"/>
              <a:t>EXISTING SYSTEM</a:t>
            </a:r>
            <a:endParaRPr lang="en-IN" b="1" dirty="0"/>
          </a:p>
        </p:txBody>
      </p:sp>
      <p:sp>
        <p:nvSpPr>
          <p:cNvPr id="3" name="Content Placeholder 2">
            <a:extLst>
              <a:ext uri="{FF2B5EF4-FFF2-40B4-BE49-F238E27FC236}">
                <a16:creationId xmlns:a16="http://schemas.microsoft.com/office/drawing/2014/main" id="{2A9F998E-395A-8927-55F7-C348C97CF2C8}"/>
              </a:ext>
            </a:extLst>
          </p:cNvPr>
          <p:cNvSpPr>
            <a:spLocks noGrp="1"/>
          </p:cNvSpPr>
          <p:nvPr>
            <p:ph idx="1"/>
          </p:nvPr>
        </p:nvSpPr>
        <p:spPr>
          <a:xfrm>
            <a:off x="685801" y="1796717"/>
            <a:ext cx="10131425" cy="4507830"/>
          </a:xfrm>
        </p:spPr>
        <p:txBody>
          <a:bodyPr>
            <a:normAutofit/>
          </a:bodyPr>
          <a:lstStyle/>
          <a:p>
            <a:r>
              <a:rPr lang="en-US" sz="2300" dirty="0"/>
              <a:t>In Previous Approaches, Many voice cloning systems leverage deep neural networks, such as recurrent neural networks (RNNs) and convolutional neural networks (CNNs), to model the complex patterns in human speech. These systems often utilize large datasets containing diverse samples of speakers to train the models effectively.</a:t>
            </a:r>
          </a:p>
          <a:p>
            <a:r>
              <a:rPr lang="en-US" sz="2300" dirty="0" err="1"/>
              <a:t>Tacotron</a:t>
            </a:r>
            <a:r>
              <a:rPr lang="en-US" sz="2300" dirty="0"/>
              <a:t> and </a:t>
            </a:r>
            <a:r>
              <a:rPr lang="en-US" sz="2300" dirty="0" err="1"/>
              <a:t>WaveNet</a:t>
            </a:r>
            <a:r>
              <a:rPr lang="en-US" sz="2300" dirty="0"/>
              <a:t> are architectures commonly used for text-to-speech synthesis, and some voice cloning systems integrate these for improved performance.</a:t>
            </a:r>
          </a:p>
          <a:p>
            <a:r>
              <a:rPr lang="en-US" sz="2300" dirty="0"/>
              <a:t>By using such technologies, The voice cloning is done by utilizing large datasets containing samples of Speakers to train the models.</a:t>
            </a:r>
            <a:endParaRPr lang="en-IN" dirty="0"/>
          </a:p>
        </p:txBody>
      </p:sp>
    </p:spTree>
    <p:extLst>
      <p:ext uri="{BB962C8B-B14F-4D97-AF65-F5344CB8AC3E}">
        <p14:creationId xmlns:p14="http://schemas.microsoft.com/office/powerpoint/2010/main" val="173185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402C-AAF5-6A17-DADC-582BAD1CC19D}"/>
              </a:ext>
            </a:extLst>
          </p:cNvPr>
          <p:cNvSpPr>
            <a:spLocks noGrp="1"/>
          </p:cNvSpPr>
          <p:nvPr>
            <p:ph type="title"/>
          </p:nvPr>
        </p:nvSpPr>
        <p:spPr/>
        <p:txBody>
          <a:bodyPr/>
          <a:lstStyle/>
          <a:p>
            <a:pPr algn="ctr"/>
            <a:r>
              <a:rPr lang="en-US" b="1" dirty="0"/>
              <a:t>disadvantages OF EXISTING SYSTEM</a:t>
            </a:r>
            <a:endParaRPr lang="en-IN" b="1" dirty="0"/>
          </a:p>
        </p:txBody>
      </p:sp>
      <p:sp>
        <p:nvSpPr>
          <p:cNvPr id="3" name="Content Placeholder 2">
            <a:extLst>
              <a:ext uri="{FF2B5EF4-FFF2-40B4-BE49-F238E27FC236}">
                <a16:creationId xmlns:a16="http://schemas.microsoft.com/office/drawing/2014/main" id="{95D28E3E-0DFF-11B2-5BA1-C689658E6766}"/>
              </a:ext>
            </a:extLst>
          </p:cNvPr>
          <p:cNvSpPr>
            <a:spLocks noGrp="1"/>
          </p:cNvSpPr>
          <p:nvPr>
            <p:ph idx="1"/>
          </p:nvPr>
        </p:nvSpPr>
        <p:spPr/>
        <p:txBody>
          <a:bodyPr/>
          <a:lstStyle/>
          <a:p>
            <a:r>
              <a:rPr lang="en-US" sz="2500" dirty="0"/>
              <a:t>Lack of Perfect Naturalness</a:t>
            </a:r>
          </a:p>
          <a:p>
            <a:r>
              <a:rPr lang="en-US" sz="2500" dirty="0"/>
              <a:t>Data Dependency</a:t>
            </a:r>
          </a:p>
          <a:p>
            <a:r>
              <a:rPr lang="en-US" sz="2500" dirty="0"/>
              <a:t>Processing Time and Resources</a:t>
            </a:r>
          </a:p>
          <a:p>
            <a:r>
              <a:rPr lang="en-US" sz="2500" dirty="0"/>
              <a:t>Inability to Handle Unseen Situations</a:t>
            </a:r>
          </a:p>
          <a:p>
            <a:pPr marL="0" indent="0">
              <a:buNone/>
            </a:pPr>
            <a:endParaRPr lang="en-IN" dirty="0"/>
          </a:p>
        </p:txBody>
      </p:sp>
    </p:spTree>
    <p:extLst>
      <p:ext uri="{BB962C8B-B14F-4D97-AF65-F5344CB8AC3E}">
        <p14:creationId xmlns:p14="http://schemas.microsoft.com/office/powerpoint/2010/main" val="355034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E786-6FB2-8ECB-A82C-B282D1E922F0}"/>
              </a:ext>
            </a:extLst>
          </p:cNvPr>
          <p:cNvSpPr>
            <a:spLocks noGrp="1"/>
          </p:cNvSpPr>
          <p:nvPr>
            <p:ph type="title"/>
          </p:nvPr>
        </p:nvSpPr>
        <p:spPr/>
        <p:txBody>
          <a:bodyPr/>
          <a:lstStyle/>
          <a:p>
            <a:pPr algn="ctr"/>
            <a:r>
              <a:rPr lang="en-US" b="1" dirty="0"/>
              <a:t>Proposed system</a:t>
            </a:r>
            <a:endParaRPr lang="en-IN" b="1" dirty="0"/>
          </a:p>
        </p:txBody>
      </p:sp>
      <p:sp>
        <p:nvSpPr>
          <p:cNvPr id="3" name="Content Placeholder 2">
            <a:extLst>
              <a:ext uri="{FF2B5EF4-FFF2-40B4-BE49-F238E27FC236}">
                <a16:creationId xmlns:a16="http://schemas.microsoft.com/office/drawing/2014/main" id="{CD487663-37C6-4B8B-4566-B9E9307286D0}"/>
              </a:ext>
            </a:extLst>
          </p:cNvPr>
          <p:cNvSpPr>
            <a:spLocks noGrp="1"/>
          </p:cNvSpPr>
          <p:nvPr>
            <p:ph idx="1"/>
          </p:nvPr>
        </p:nvSpPr>
        <p:spPr>
          <a:xfrm>
            <a:off x="685801" y="2065867"/>
            <a:ext cx="10131425" cy="4318891"/>
          </a:xfrm>
        </p:spPr>
        <p:txBody>
          <a:bodyPr>
            <a:normAutofit/>
          </a:bodyPr>
          <a:lstStyle/>
          <a:p>
            <a:r>
              <a:rPr lang="en-US" sz="2400" dirty="0"/>
              <a:t>The proposed system aims to integrate principles from neural fusion into voice cloning technology, creating a novel and advanced frameworks.</a:t>
            </a:r>
          </a:p>
          <a:p>
            <a:r>
              <a:rPr lang="en-US" sz="2400" dirty="0"/>
              <a:t>The primary goal is  to enhance the naturalness, expressiveness, and adaptability of synthetic voices while addressing ethical considerations</a:t>
            </a:r>
          </a:p>
          <a:p>
            <a:r>
              <a:rPr lang="en-US" sz="2400" dirty="0"/>
              <a:t>The proposed system will provide more natural conversion by using significantly lesser samples</a:t>
            </a:r>
          </a:p>
          <a:p>
            <a:r>
              <a:rPr lang="en-US" sz="2400" dirty="0"/>
              <a:t>Implement innovative feature extraction techniques inspired by nuclear fusion principles to capture subtle nuances in speech signals that may be overlooked by traditional methods.</a:t>
            </a:r>
          </a:p>
        </p:txBody>
      </p:sp>
    </p:spTree>
    <p:extLst>
      <p:ext uri="{BB962C8B-B14F-4D97-AF65-F5344CB8AC3E}">
        <p14:creationId xmlns:p14="http://schemas.microsoft.com/office/powerpoint/2010/main" val="338603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2161-39FD-02A2-793E-8CF460C2CF81}"/>
              </a:ext>
            </a:extLst>
          </p:cNvPr>
          <p:cNvSpPr>
            <a:spLocks noGrp="1"/>
          </p:cNvSpPr>
          <p:nvPr>
            <p:ph type="title"/>
          </p:nvPr>
        </p:nvSpPr>
        <p:spPr/>
        <p:txBody>
          <a:bodyPr/>
          <a:lstStyle/>
          <a:p>
            <a:pPr algn="ctr"/>
            <a:r>
              <a:rPr lang="en-US" b="1" dirty="0"/>
              <a:t>Advantages of proposed system</a:t>
            </a:r>
            <a:endParaRPr lang="en-IN" b="1" dirty="0"/>
          </a:p>
        </p:txBody>
      </p:sp>
      <p:sp>
        <p:nvSpPr>
          <p:cNvPr id="3" name="Content Placeholder 2">
            <a:extLst>
              <a:ext uri="{FF2B5EF4-FFF2-40B4-BE49-F238E27FC236}">
                <a16:creationId xmlns:a16="http://schemas.microsoft.com/office/drawing/2014/main" id="{17389364-5E68-6952-7F9E-F54E512C835A}"/>
              </a:ext>
            </a:extLst>
          </p:cNvPr>
          <p:cNvSpPr>
            <a:spLocks noGrp="1"/>
          </p:cNvSpPr>
          <p:nvPr>
            <p:ph idx="1"/>
          </p:nvPr>
        </p:nvSpPr>
        <p:spPr/>
        <p:txBody>
          <a:bodyPr>
            <a:normAutofit/>
          </a:bodyPr>
          <a:lstStyle/>
          <a:p>
            <a:r>
              <a:rPr lang="en-US" sz="2500" dirty="0"/>
              <a:t>Increased Accuracy</a:t>
            </a:r>
          </a:p>
          <a:p>
            <a:r>
              <a:rPr lang="en-US" sz="2500" dirty="0"/>
              <a:t>Better Output Quality</a:t>
            </a:r>
          </a:p>
          <a:p>
            <a:r>
              <a:rPr lang="en-US" sz="2500" dirty="0"/>
              <a:t>Lesser Data Implementation</a:t>
            </a:r>
          </a:p>
          <a:p>
            <a:r>
              <a:rPr lang="en-US" sz="2500" dirty="0"/>
              <a:t>Voice Protections</a:t>
            </a:r>
          </a:p>
          <a:p>
            <a:r>
              <a:rPr lang="en-US" sz="2500" dirty="0"/>
              <a:t>Faster Time processing </a:t>
            </a:r>
          </a:p>
          <a:p>
            <a:r>
              <a:rPr lang="en-US" sz="2500" dirty="0"/>
              <a:t>Enhanced Naturalness and Realism</a:t>
            </a:r>
            <a:endParaRPr lang="en-IN" sz="2500" dirty="0"/>
          </a:p>
        </p:txBody>
      </p:sp>
    </p:spTree>
    <p:extLst>
      <p:ext uri="{BB962C8B-B14F-4D97-AF65-F5344CB8AC3E}">
        <p14:creationId xmlns:p14="http://schemas.microsoft.com/office/powerpoint/2010/main" val="2510659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96</TotalTime>
  <Words>893</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REAL TIME VOICE CLONING</vt:lpstr>
      <vt:lpstr>BASE PAPER DETAILS</vt:lpstr>
      <vt:lpstr>ABSTRACT</vt:lpstr>
      <vt:lpstr>OBJECTIVE</vt:lpstr>
      <vt:lpstr>INTRODUCTION</vt:lpstr>
      <vt:lpstr>EXISTING SYSTEM</vt:lpstr>
      <vt:lpstr>disadvantages OF EXISTING SYSTEM</vt:lpstr>
      <vt:lpstr>Proposed system</vt:lpstr>
      <vt:lpstr>Advantages of proposed system</vt:lpstr>
      <vt:lpstr>Block diagram</vt:lpstr>
      <vt:lpstr>Hardware and software requirements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VOICE CLONING</dc:title>
  <dc:creator>Apprajit Vaibhav</dc:creator>
  <cp:lastModifiedBy>Apprajit Vaibhav</cp:lastModifiedBy>
  <cp:revision>8</cp:revision>
  <dcterms:created xsi:type="dcterms:W3CDTF">2024-02-04T13:31:16Z</dcterms:created>
  <dcterms:modified xsi:type="dcterms:W3CDTF">2024-02-04T16:16:20Z</dcterms:modified>
</cp:coreProperties>
</file>