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Lst>
  <p:notesMasterIdLst>
    <p:notesMasterId r:id="rId19"/>
  </p:notesMasterIdLst>
  <p:handoutMasterIdLst>
    <p:handoutMasterId r:id="rId20"/>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4" r:id="rId17"/>
    <p:sldId id="32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61" d="100"/>
          <a:sy n="61" d="100"/>
        </p:scale>
        <p:origin x="884"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00075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10439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82137414"/>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923377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6530477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0632157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0801643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7226077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0648800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87380828"/>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2765276"/>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38067650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98058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813602592"/>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901747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8352454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4128810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2418815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196641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47962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048036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33337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42854336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04280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44665427"/>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82863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4375602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222927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34E9D959-FCEA-4C8B-8001-43BDE9061C2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55715675-9FE4-45A1-9662-DA0CAF826532}"/>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906358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AE41983E-2B33-41A8-93EA-FCF1BEBAD70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162701F7-5ACC-4A81-BC60-E6C6C06F9E58}"/>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22624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A4EB2F98-BAA1-4F91-B1A9-32354A82519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36268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B3682E5A-F5A2-4FB4-B00D-361010FE414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1518188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5.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9/24/2025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94940121"/>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hnkhalil384@gamil.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18.jpg"/><Relationship Id="rId4" Type="http://schemas.openxmlformats.org/officeDocument/2006/relationships/hyperlink" Target="https://github.com/johnkhalil25"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3" Type="http://schemas.openxmlformats.org/officeDocument/2006/relationships/hyperlink" Target="mailto:johnkhalil384@gamil.com" TargetMode="External"/><Relationship Id="rId2" Type="http://schemas.openxmlformats.org/officeDocument/2006/relationships/notesSlide" Target="../notesSlides/notesSlide14.xml"/><Relationship Id="rId1" Type="http://schemas.openxmlformats.org/officeDocument/2006/relationships/slideLayout" Target="../slideLayouts/slideLayout30.xml"/><Relationship Id="rId4" Type="http://schemas.openxmlformats.org/officeDocument/2006/relationships/hyperlink" Target="https://github.com/johnkhalil25"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840828" y="-1"/>
            <a:ext cx="10573406" cy="5948855"/>
          </a:xfrm>
        </p:spPr>
        <p:txBody>
          <a:bodyPr anchor="ctr"/>
          <a:lstStyle/>
          <a:p>
            <a:r>
              <a:rPr lang="en-US" dirty="0"/>
              <a:t>AL Salam hospital</a:t>
            </a:r>
            <a:br>
              <a:rPr lang="en-US" dirty="0"/>
            </a:br>
            <a:r>
              <a:rPr lang="en-US" dirty="0"/>
              <a:t>by</a:t>
            </a:r>
            <a:br>
              <a:rPr lang="en-US" dirty="0"/>
            </a:br>
            <a:r>
              <a:rPr lang="en-US" dirty="0"/>
              <a:t>john khalil</a:t>
            </a:r>
            <a:br>
              <a:rPr lang="en-US" dirty="0"/>
            </a:br>
            <a:r>
              <a:rPr lang="en-US" sz="2000" dirty="0">
                <a:hlinkClick r:id="rId3"/>
              </a:rPr>
              <a:t>johnkhalil384@gamil.com</a:t>
            </a:r>
            <a:br>
              <a:rPr lang="en-US" sz="1400" dirty="0"/>
            </a:br>
            <a:r>
              <a:rPr lang="en-US" sz="1400" dirty="0">
                <a:hlinkClick r:id="rId4"/>
              </a:rPr>
              <a:t>https://github.com/johnkhalil25</a:t>
            </a:r>
            <a:br>
              <a:rPr lang="en-US" sz="1400" dirty="0"/>
            </a:br>
            <a:r>
              <a:rPr lang="en-US" sz="1100" dirty="0"/>
              <a:t>https://www.linkedin.com/in/john2001-dataanalysis/</a:t>
            </a:r>
            <a:br>
              <a:rPr lang="en-US" sz="1100" dirty="0"/>
            </a:br>
            <a:endParaRPr lang="en-US" sz="1800" dirty="0">
              <a:solidFill>
                <a:schemeClr val="tx1"/>
              </a:solidFill>
            </a:endParaRPr>
          </a:p>
        </p:txBody>
      </p:sp>
      <p:pic>
        <p:nvPicPr>
          <p:cNvPr id="8" name="Picture 7">
            <a:extLst>
              <a:ext uri="{FF2B5EF4-FFF2-40B4-BE49-F238E27FC236}">
                <a16:creationId xmlns:a16="http://schemas.microsoft.com/office/drawing/2014/main" id="{3FF27703-8CB7-4C34-A6BD-CC04950C0AF3}"/>
              </a:ext>
            </a:extLst>
          </p:cNvPr>
          <p:cNvPicPr>
            <a:picLocks noChangeAspect="1"/>
          </p:cNvPicPr>
          <p:nvPr/>
        </p:nvPicPr>
        <p:blipFill>
          <a:blip r:embed="rId5"/>
          <a:stretch>
            <a:fillRect/>
          </a:stretch>
        </p:blipFill>
        <p:spPr>
          <a:xfrm>
            <a:off x="0" y="0"/>
            <a:ext cx="2669628" cy="2727436"/>
          </a:xfrm>
          <a:prstGeom prst="rect">
            <a:avLst/>
          </a:prstGeom>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3" name="Picture 12">
            <a:extLst>
              <a:ext uri="{FF2B5EF4-FFF2-40B4-BE49-F238E27FC236}">
                <a16:creationId xmlns:a16="http://schemas.microsoft.com/office/drawing/2014/main" id="{5D174629-F0A8-4592-811F-DFEF1E06758E}"/>
              </a:ext>
            </a:extLst>
          </p:cNvPr>
          <p:cNvPicPr>
            <a:picLocks noChangeAspect="1"/>
          </p:cNvPicPr>
          <p:nvPr/>
        </p:nvPicPr>
        <p:blipFill>
          <a:blip r:embed="rId3"/>
          <a:stretch>
            <a:fillRect/>
          </a:stretch>
        </p:blipFill>
        <p:spPr>
          <a:xfrm>
            <a:off x="0" y="105104"/>
            <a:ext cx="7095764" cy="6674068"/>
          </a:xfrm>
          <a:prstGeom prst="rect">
            <a:avLst/>
          </a:prstGeom>
        </p:spPr>
      </p:pic>
      <p:sp>
        <p:nvSpPr>
          <p:cNvPr id="14" name="Rectangle: Rounded Corners 13">
            <a:extLst>
              <a:ext uri="{FF2B5EF4-FFF2-40B4-BE49-F238E27FC236}">
                <a16:creationId xmlns:a16="http://schemas.microsoft.com/office/drawing/2014/main" id="{A867638D-B934-40BA-93FC-6B6F8FE9C720}"/>
              </a:ext>
            </a:extLst>
          </p:cNvPr>
          <p:cNvSpPr/>
          <p:nvPr/>
        </p:nvSpPr>
        <p:spPr>
          <a:xfrm>
            <a:off x="7189076" y="105104"/>
            <a:ext cx="4824248" cy="6674068"/>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buFont typeface="Arial" panose="020B0604020202020204" pitchFamily="34" charset="0"/>
              <a:buChar char="•"/>
            </a:pPr>
            <a:r>
              <a:rPr lang="en-US" b="1" i="1" dirty="0"/>
              <a:t>Giza ranks first in patient numbers, especially among males, which may be linked to population density, concentration of health services, or common disease patterns.</a:t>
            </a:r>
          </a:p>
          <a:p>
            <a:pPr>
              <a:buFont typeface="Arial" panose="020B0604020202020204" pitchFamily="34" charset="0"/>
              <a:buChar char="•"/>
            </a:pPr>
            <a:r>
              <a:rPr lang="en-US" b="1" i="1" dirty="0"/>
              <a:t>Cairo comes next, with a similar trend of higher male representation.</a:t>
            </a:r>
          </a:p>
          <a:p>
            <a:pPr>
              <a:buFont typeface="Arial" panose="020B0604020202020204" pitchFamily="34" charset="0"/>
              <a:buChar char="•"/>
            </a:pPr>
            <a:r>
              <a:rPr lang="en-US" b="1" i="1" dirty="0"/>
              <a:t>Smaller cities like Luxor and Mansoura show lower representation, possibly due to smaller populations or limited access to healthcare services.</a:t>
            </a:r>
          </a:p>
          <a:p>
            <a:pPr>
              <a:buFont typeface="Arial" panose="020B0604020202020204" pitchFamily="34" charset="0"/>
              <a:buChar char="•"/>
            </a:pPr>
            <a:r>
              <a:rPr lang="en-US" b="1" i="1" dirty="0"/>
              <a:t>Alexandria shows relatively limited representation, particularly among females.</a:t>
            </a:r>
            <a:br>
              <a:rPr lang="en-US" b="1" i="1" dirty="0"/>
            </a:br>
            <a:r>
              <a:rPr lang="en-US" b="1" i="1" dirty="0"/>
              <a:t>📌 Conclusion:</a:t>
            </a:r>
            <a:br>
              <a:rPr lang="en-US" b="1" i="1" dirty="0"/>
            </a:br>
            <a:r>
              <a:rPr lang="en-US" b="1" i="1" dirty="0"/>
              <a:t>The distribution indicates that patient density is influenced not only by population size but also by factors such as availability of healthcare services, health awareness, and gender differences in seeking medical care.</a:t>
            </a:r>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291330" y="742630"/>
            <a:ext cx="987552" cy="471489"/>
          </a:xfrm>
        </p:spPr>
        <p:txBody>
          <a:bodyPr/>
          <a:lstStyle/>
          <a:p>
            <a:fld id="{48F63A3B-78C7-47BE-AE5E-E10140E04643}" type="slidenum">
              <a:rPr lang="en-US" sz="2000" smtClean="0"/>
              <a:pPr/>
              <a:t>11</a:t>
            </a:fld>
            <a:endParaRPr lang="en-US" sz="2000" dirty="0"/>
          </a:p>
        </p:txBody>
      </p:sp>
      <p:graphicFrame>
        <p:nvGraphicFramePr>
          <p:cNvPr id="11" name="Table 13">
            <a:extLst>
              <a:ext uri="{FF2B5EF4-FFF2-40B4-BE49-F238E27FC236}">
                <a16:creationId xmlns:a16="http://schemas.microsoft.com/office/drawing/2014/main" id="{756CFB90-4870-421C-87D1-91116A24ECB2}"/>
              </a:ext>
            </a:extLst>
          </p:cNvPr>
          <p:cNvGraphicFramePr>
            <a:graphicFrameLocks noGrp="1"/>
          </p:cNvGraphicFramePr>
          <p:nvPr>
            <p:extLst>
              <p:ext uri="{D42A27DB-BD31-4B8C-83A1-F6EECF244321}">
                <p14:modId xmlns:p14="http://schemas.microsoft.com/office/powerpoint/2010/main" val="3078909700"/>
              </p:ext>
            </p:extLst>
          </p:nvPr>
        </p:nvGraphicFramePr>
        <p:xfrm>
          <a:off x="1884855" y="1005097"/>
          <a:ext cx="8128000" cy="185420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val="155709126"/>
                    </a:ext>
                  </a:extLst>
                </a:gridCol>
                <a:gridCol w="4064000">
                  <a:extLst>
                    <a:ext uri="{9D8B030D-6E8A-4147-A177-3AD203B41FA5}">
                      <a16:colId xmlns:a16="http://schemas.microsoft.com/office/drawing/2014/main" val="1991621001"/>
                    </a:ext>
                  </a:extLst>
                </a:gridCol>
              </a:tblGrid>
              <a:tr h="370840">
                <a:tc>
                  <a:txBody>
                    <a:bodyPr/>
                    <a:lstStyle/>
                    <a:p>
                      <a:endParaRPr lang="en-US"/>
                    </a:p>
                  </a:txBody>
                  <a:tcPr/>
                </a:tc>
                <a:tc>
                  <a:txBody>
                    <a:bodyPr/>
                    <a:lstStyle/>
                    <a:p>
                      <a:endParaRPr lang="en-US"/>
                    </a:p>
                  </a:txBody>
                  <a:tcPr/>
                </a:tc>
                <a:extLst>
                  <a:ext uri="{0D108BD9-81ED-4DB2-BD59-A6C34878D82A}">
                    <a16:rowId xmlns:a16="http://schemas.microsoft.com/office/drawing/2014/main" val="569029612"/>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796563468"/>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290103330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3644327251"/>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1361429134"/>
                  </a:ext>
                </a:extLst>
              </a:tr>
            </a:tbl>
          </a:graphicData>
        </a:graphic>
      </p:graphicFrame>
      <p:graphicFrame>
        <p:nvGraphicFramePr>
          <p:cNvPr id="14" name="Table 14">
            <a:extLst>
              <a:ext uri="{FF2B5EF4-FFF2-40B4-BE49-F238E27FC236}">
                <a16:creationId xmlns:a16="http://schemas.microsoft.com/office/drawing/2014/main" id="{7CD41566-C52F-4220-BDAF-9EFD5CE8302C}"/>
              </a:ext>
            </a:extLst>
          </p:cNvPr>
          <p:cNvGraphicFramePr>
            <a:graphicFrameLocks noGrp="1"/>
          </p:cNvGraphicFramePr>
          <p:nvPr>
            <p:extLst>
              <p:ext uri="{D42A27DB-BD31-4B8C-83A1-F6EECF244321}">
                <p14:modId xmlns:p14="http://schemas.microsoft.com/office/powerpoint/2010/main" val="571740272"/>
              </p:ext>
            </p:extLst>
          </p:nvPr>
        </p:nvGraphicFramePr>
        <p:xfrm>
          <a:off x="1884855" y="1005097"/>
          <a:ext cx="8128000" cy="3474720"/>
        </p:xfrm>
        <a:graphic>
          <a:graphicData uri="http://schemas.openxmlformats.org/drawingml/2006/table">
            <a:tbl>
              <a:tblPr firstRow="1" bandRow="1">
                <a:tableStyleId>{08FB837D-C827-4EFA-A057-4D05807E0F7C}</a:tableStyleId>
              </a:tblPr>
              <a:tblGrid>
                <a:gridCol w="4064000">
                  <a:extLst>
                    <a:ext uri="{9D8B030D-6E8A-4147-A177-3AD203B41FA5}">
                      <a16:colId xmlns:a16="http://schemas.microsoft.com/office/drawing/2014/main" val="1294825132"/>
                    </a:ext>
                  </a:extLst>
                </a:gridCol>
                <a:gridCol w="4064000">
                  <a:extLst>
                    <a:ext uri="{9D8B030D-6E8A-4147-A177-3AD203B41FA5}">
                      <a16:colId xmlns:a16="http://schemas.microsoft.com/office/drawing/2014/main" val="712727119"/>
                    </a:ext>
                  </a:extLst>
                </a:gridCol>
              </a:tblGrid>
              <a:tr h="309033">
                <a:tc>
                  <a:txBody>
                    <a:bodyPr/>
                    <a:lstStyle/>
                    <a:p>
                      <a:r>
                        <a:rPr lang="en-US" sz="3200" b="1" i="1" dirty="0" err="1">
                          <a:solidFill>
                            <a:schemeClr val="bg1"/>
                          </a:solidFill>
                        </a:rPr>
                        <a:t>Avg.amount</a:t>
                      </a:r>
                      <a:endParaRPr lang="en-US" sz="3200" b="1" i="1" dirty="0">
                        <a:solidFill>
                          <a:schemeClr val="bg1"/>
                        </a:solidFill>
                      </a:endParaRPr>
                    </a:p>
                  </a:txBody>
                  <a:tcPr/>
                </a:tc>
                <a:tc>
                  <a:txBody>
                    <a:bodyPr/>
                    <a:lstStyle/>
                    <a:p>
                      <a:r>
                        <a:rPr lang="en-US" sz="3200" b="1" i="1" dirty="0">
                          <a:solidFill>
                            <a:schemeClr val="bg1"/>
                          </a:solidFill>
                        </a:rPr>
                        <a:t>2,549$</a:t>
                      </a:r>
                    </a:p>
                  </a:txBody>
                  <a:tcPr/>
                </a:tc>
                <a:extLst>
                  <a:ext uri="{0D108BD9-81ED-4DB2-BD59-A6C34878D82A}">
                    <a16:rowId xmlns:a16="http://schemas.microsoft.com/office/drawing/2014/main" val="433056418"/>
                  </a:ext>
                </a:extLst>
              </a:tr>
              <a:tr h="309033">
                <a:tc>
                  <a:txBody>
                    <a:bodyPr/>
                    <a:lstStyle/>
                    <a:p>
                      <a:r>
                        <a:rPr lang="en-US" sz="3200" b="1" i="1" dirty="0"/>
                        <a:t>Total amount</a:t>
                      </a:r>
                    </a:p>
                  </a:txBody>
                  <a:tcPr/>
                </a:tc>
                <a:tc>
                  <a:txBody>
                    <a:bodyPr/>
                    <a:lstStyle/>
                    <a:p>
                      <a:r>
                        <a:rPr lang="en-US" sz="3200" b="1" i="1" dirty="0"/>
                        <a:t>5,097,982$</a:t>
                      </a:r>
                    </a:p>
                  </a:txBody>
                  <a:tcPr/>
                </a:tc>
                <a:extLst>
                  <a:ext uri="{0D108BD9-81ED-4DB2-BD59-A6C34878D82A}">
                    <a16:rowId xmlns:a16="http://schemas.microsoft.com/office/drawing/2014/main" val="2081014519"/>
                  </a:ext>
                </a:extLst>
              </a:tr>
              <a:tr h="309033">
                <a:tc>
                  <a:txBody>
                    <a:bodyPr/>
                    <a:lstStyle/>
                    <a:p>
                      <a:r>
                        <a:rPr lang="en-US" sz="3200" b="1" i="1" dirty="0"/>
                        <a:t>patients</a:t>
                      </a:r>
                    </a:p>
                  </a:txBody>
                  <a:tcPr/>
                </a:tc>
                <a:tc>
                  <a:txBody>
                    <a:bodyPr/>
                    <a:lstStyle/>
                    <a:p>
                      <a:r>
                        <a:rPr lang="en-US" sz="3200" b="1" i="1" dirty="0"/>
                        <a:t>500</a:t>
                      </a:r>
                    </a:p>
                  </a:txBody>
                  <a:tcPr/>
                </a:tc>
                <a:extLst>
                  <a:ext uri="{0D108BD9-81ED-4DB2-BD59-A6C34878D82A}">
                    <a16:rowId xmlns:a16="http://schemas.microsoft.com/office/drawing/2014/main" val="32252607"/>
                  </a:ext>
                </a:extLst>
              </a:tr>
              <a:tr h="309033">
                <a:tc>
                  <a:txBody>
                    <a:bodyPr/>
                    <a:lstStyle/>
                    <a:p>
                      <a:r>
                        <a:rPr lang="en-US" sz="3200" b="1" i="1" dirty="0"/>
                        <a:t>doctors</a:t>
                      </a:r>
                    </a:p>
                  </a:txBody>
                  <a:tcPr/>
                </a:tc>
                <a:tc>
                  <a:txBody>
                    <a:bodyPr/>
                    <a:lstStyle/>
                    <a:p>
                      <a:r>
                        <a:rPr lang="en-US" sz="3200" b="1" i="1" dirty="0"/>
                        <a:t>50</a:t>
                      </a:r>
                    </a:p>
                  </a:txBody>
                  <a:tcPr/>
                </a:tc>
                <a:extLst>
                  <a:ext uri="{0D108BD9-81ED-4DB2-BD59-A6C34878D82A}">
                    <a16:rowId xmlns:a16="http://schemas.microsoft.com/office/drawing/2014/main" val="2195891174"/>
                  </a:ext>
                </a:extLst>
              </a:tr>
              <a:tr h="309033">
                <a:tc>
                  <a:txBody>
                    <a:bodyPr/>
                    <a:lstStyle/>
                    <a:p>
                      <a:r>
                        <a:rPr lang="en-US" sz="3200" b="1" i="1" dirty="0"/>
                        <a:t>visits</a:t>
                      </a:r>
                    </a:p>
                  </a:txBody>
                  <a:tcPr/>
                </a:tc>
                <a:tc>
                  <a:txBody>
                    <a:bodyPr/>
                    <a:lstStyle/>
                    <a:p>
                      <a:r>
                        <a:rPr lang="en-US" sz="3200" b="1" i="1" dirty="0"/>
                        <a:t>2000</a:t>
                      </a:r>
                    </a:p>
                  </a:txBody>
                  <a:tcPr/>
                </a:tc>
                <a:extLst>
                  <a:ext uri="{0D108BD9-81ED-4DB2-BD59-A6C34878D82A}">
                    <a16:rowId xmlns:a16="http://schemas.microsoft.com/office/drawing/2014/main" val="623397993"/>
                  </a:ext>
                </a:extLst>
              </a:tr>
              <a:tr h="309033">
                <a:tc>
                  <a:txBody>
                    <a:bodyPr/>
                    <a:lstStyle/>
                    <a:p>
                      <a:r>
                        <a:rPr lang="en-US" sz="3200" b="1" i="1" dirty="0" err="1"/>
                        <a:t>Avg.experience</a:t>
                      </a:r>
                      <a:endParaRPr lang="en-US" sz="3200" b="1" i="1" dirty="0"/>
                    </a:p>
                  </a:txBody>
                  <a:tcPr/>
                </a:tc>
                <a:tc>
                  <a:txBody>
                    <a:bodyPr/>
                    <a:lstStyle/>
                    <a:p>
                      <a:r>
                        <a:rPr lang="en-US" sz="3200" b="1" i="1" dirty="0"/>
                        <a:t>20.90 year</a:t>
                      </a:r>
                    </a:p>
                  </a:txBody>
                  <a:tcPr/>
                </a:tc>
                <a:extLst>
                  <a:ext uri="{0D108BD9-81ED-4DB2-BD59-A6C34878D82A}">
                    <a16:rowId xmlns:a16="http://schemas.microsoft.com/office/drawing/2014/main" val="1758184834"/>
                  </a:ext>
                </a:extLst>
              </a:tr>
            </a:tbl>
          </a:graphicData>
        </a:graphic>
      </p:graphicFrame>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9" name="TextBox 8">
            <a:extLst>
              <a:ext uri="{FF2B5EF4-FFF2-40B4-BE49-F238E27FC236}">
                <a16:creationId xmlns:a16="http://schemas.microsoft.com/office/drawing/2014/main" id="{083D1001-D55E-45ED-8FDA-FEBE21C3AB39}"/>
              </a:ext>
            </a:extLst>
          </p:cNvPr>
          <p:cNvSpPr txBox="1"/>
          <p:nvPr/>
        </p:nvSpPr>
        <p:spPr>
          <a:xfrm>
            <a:off x="515007" y="1271751"/>
            <a:ext cx="11161986" cy="4339650"/>
          </a:xfrm>
          <a:prstGeom prst="rect">
            <a:avLst/>
          </a:prstGeom>
          <a:noFill/>
        </p:spPr>
        <p:txBody>
          <a:bodyPr wrap="square" rtlCol="0">
            <a:spAutoFit/>
          </a:bodyPr>
          <a:lstStyle/>
          <a:p>
            <a:pPr algn="ctr"/>
            <a:r>
              <a:rPr lang="en-US" sz="2400" b="1" i="1" u="sng" dirty="0"/>
              <a:t>📌 Final Conclusions</a:t>
            </a:r>
          </a:p>
          <a:p>
            <a:pPr>
              <a:buFont typeface="Arial" panose="020B0604020202020204" pitchFamily="34" charset="0"/>
              <a:buChar char="•"/>
            </a:pPr>
            <a:r>
              <a:rPr lang="en-US" b="1" dirty="0"/>
              <a:t>Elderly patients represent the most vulnerable group, requiring specialized healthcare services.</a:t>
            </a:r>
          </a:p>
          <a:p>
            <a:pPr>
              <a:buFont typeface="Arial" panose="020B0604020202020204" pitchFamily="34" charset="0"/>
              <a:buChar char="•"/>
            </a:pPr>
            <a:r>
              <a:rPr lang="en-US" b="1" dirty="0"/>
              <a:t>Chronic diseases (such as hypertension and diabetes) and emergency cases are the most common, highlighting the need to strengthen preventive programs and primary care.</a:t>
            </a:r>
          </a:p>
          <a:p>
            <a:pPr>
              <a:buFont typeface="Arial" panose="020B0604020202020204" pitchFamily="34" charset="0"/>
              <a:buChar char="•"/>
            </a:pPr>
            <a:r>
              <a:rPr lang="en-US" b="1" dirty="0"/>
              <a:t>There is a misalignment in doctor distribution, especially in the morning shift, where staff numbers do not match the high patient volume.</a:t>
            </a:r>
          </a:p>
          <a:p>
            <a:pPr>
              <a:buFont typeface="Arial" panose="020B0604020202020204" pitchFamily="34" charset="0"/>
              <a:buChar char="•"/>
            </a:pPr>
            <a:r>
              <a:rPr lang="en-US" b="1" dirty="0"/>
              <a:t>Departmental income is influenced not only by the medical importance of the specialty but also by patient volume, service cost, and speed of care.</a:t>
            </a:r>
          </a:p>
          <a:p>
            <a:pPr>
              <a:buFont typeface="Arial" panose="020B0604020202020204" pitchFamily="34" charset="0"/>
              <a:buChar char="•"/>
            </a:pPr>
            <a:r>
              <a:rPr lang="en-US" b="1" dirty="0"/>
              <a:t>The emergency department requires additional support at night due to high patient load.</a:t>
            </a:r>
          </a:p>
          <a:p>
            <a:pPr>
              <a:buFont typeface="Arial" panose="020B0604020202020204" pitchFamily="34" charset="0"/>
              <a:buChar char="•"/>
            </a:pPr>
            <a:r>
              <a:rPr lang="en-US" b="1" dirty="0"/>
              <a:t>Evening shifts show increased demand in dermatology and pediatrics, likely linked to work and family schedules.</a:t>
            </a:r>
          </a:p>
          <a:p>
            <a:pPr>
              <a:buFont typeface="Arial" panose="020B0604020202020204" pitchFamily="34" charset="0"/>
              <a:buChar char="•"/>
            </a:pPr>
            <a:r>
              <a:rPr lang="en-US" b="1" dirty="0"/>
              <a:t>Geographical distribution shows that Giza and Cairo account for the largest share of patients, which may relate to population density and service availability.</a:t>
            </a:r>
          </a:p>
          <a:p>
            <a:pPr>
              <a:buFont typeface="Arial" panose="020B0604020202020204" pitchFamily="34" charset="0"/>
              <a:buChar char="•"/>
            </a:pPr>
            <a:r>
              <a:rPr lang="en-US" b="1" dirty="0"/>
              <a:t>There is good health awareness, reflected in regular check-ups and follow-ups, but the high emergency visits suggest gaps in preventive care and early diagnosis.</a:t>
            </a:r>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9F6502-E10E-46E2-BE27-F1B266E22E61}"/>
              </a:ext>
            </a:extLst>
          </p:cNvPr>
          <p:cNvSpPr txBox="1"/>
          <p:nvPr/>
        </p:nvSpPr>
        <p:spPr>
          <a:xfrm>
            <a:off x="462456" y="451945"/>
            <a:ext cx="11225048" cy="5109091"/>
          </a:xfrm>
          <a:prstGeom prst="rect">
            <a:avLst/>
          </a:prstGeom>
          <a:noFill/>
        </p:spPr>
        <p:txBody>
          <a:bodyPr wrap="square" rtlCol="0">
            <a:spAutoFit/>
          </a:bodyPr>
          <a:lstStyle/>
          <a:p>
            <a:pPr algn="ctr"/>
            <a:r>
              <a:rPr lang="en-US" sz="2000" b="1" i="1" u="sng" dirty="0"/>
              <a:t>📌 Recommendations</a:t>
            </a:r>
          </a:p>
          <a:p>
            <a:pPr>
              <a:buFont typeface="+mj-lt"/>
              <a:buAutoNum type="arabicPeriod"/>
            </a:pPr>
            <a:r>
              <a:rPr lang="en-US" sz="1600" b="1" i="1" u="sng" dirty="0"/>
              <a:t>Improve medical staff distribution:</a:t>
            </a:r>
            <a:endParaRPr lang="en-US" sz="1600" i="1" u="sng" dirty="0"/>
          </a:p>
          <a:p>
            <a:pPr marL="742950" lvl="1" indent="-285750">
              <a:buFont typeface="+mj-lt"/>
              <a:buAutoNum type="arabicPeriod"/>
            </a:pPr>
            <a:r>
              <a:rPr lang="en-US" sz="1400" dirty="0"/>
              <a:t>Increase the number of doctors in the morning shift, as it has the highest patient volume.</a:t>
            </a:r>
          </a:p>
          <a:p>
            <a:pPr marL="742950" lvl="1" indent="-285750">
              <a:buFont typeface="+mj-lt"/>
              <a:buAutoNum type="arabicPeriod"/>
            </a:pPr>
            <a:r>
              <a:rPr lang="en-US" sz="1400" dirty="0"/>
              <a:t>Support the emergency department during the night shift with more doctors and nurses to reduce overload.</a:t>
            </a:r>
          </a:p>
          <a:p>
            <a:pPr>
              <a:buFont typeface="+mj-lt"/>
              <a:buAutoNum type="arabicPeriod"/>
            </a:pPr>
            <a:r>
              <a:rPr lang="en-US" sz="1600" b="1" i="1" u="sng" dirty="0"/>
              <a:t>Enhance preventive care:</a:t>
            </a:r>
          </a:p>
          <a:p>
            <a:pPr marL="742950" lvl="1" indent="-285750">
              <a:buFont typeface="+mj-lt"/>
              <a:buAutoNum type="arabicPeriod"/>
            </a:pPr>
            <a:r>
              <a:rPr lang="en-US" sz="1400" dirty="0"/>
              <a:t>Invest more in regular check-up programs and early diagnosis to reduce pressure on the emergency department.</a:t>
            </a:r>
          </a:p>
          <a:p>
            <a:pPr marL="742950" lvl="1" indent="-285750">
              <a:buFont typeface="+mj-lt"/>
              <a:buAutoNum type="arabicPeriod"/>
            </a:pPr>
            <a:r>
              <a:rPr lang="en-US" sz="1400" dirty="0"/>
              <a:t>Launch health awareness campaigns targeting chronic diseases (hypertension, diabetes, asthma), especially for the elderly.</a:t>
            </a:r>
          </a:p>
          <a:p>
            <a:pPr>
              <a:buFont typeface="+mj-lt"/>
              <a:buAutoNum type="arabicPeriod"/>
            </a:pPr>
            <a:r>
              <a:rPr lang="en-US" sz="1600" b="1" i="1" u="sng" dirty="0"/>
              <a:t>Restructure medical service pricing:</a:t>
            </a:r>
          </a:p>
          <a:p>
            <a:pPr marL="742950" lvl="1" indent="-285750">
              <a:buFont typeface="+mj-lt"/>
              <a:buAutoNum type="arabicPeriod"/>
            </a:pPr>
            <a:r>
              <a:rPr lang="en-US" sz="1400" dirty="0"/>
              <a:t>Review the pricing of cardiology and neurology services, as they generate low income despite their medical importance and disease prevalence.</a:t>
            </a:r>
          </a:p>
          <a:p>
            <a:pPr marL="742950" lvl="1" indent="-285750">
              <a:buFont typeface="+mj-lt"/>
              <a:buAutoNum type="arabicPeriod"/>
            </a:pPr>
            <a:r>
              <a:rPr lang="en-US" sz="1400" dirty="0"/>
              <a:t>Improve revenue strategies by expanding high-demand and quick services such as dermatology and emergency.</a:t>
            </a:r>
          </a:p>
          <a:p>
            <a:pPr>
              <a:buFont typeface="+mj-lt"/>
              <a:buAutoNum type="arabicPeriod"/>
            </a:pPr>
            <a:r>
              <a:rPr lang="en-US" sz="1600" b="1" i="1" u="sng" dirty="0"/>
              <a:t>Improve patient experience:</a:t>
            </a:r>
          </a:p>
          <a:p>
            <a:pPr marL="742950" lvl="1" indent="-285750">
              <a:buFont typeface="+mj-lt"/>
              <a:buAutoNum type="arabicPeriod"/>
            </a:pPr>
            <a:r>
              <a:rPr lang="en-US" sz="1400" dirty="0"/>
              <a:t>Extend the working hours of certain clinics (e.g., dermatology and pediatrics) in the evening to meet rising demand.</a:t>
            </a:r>
          </a:p>
          <a:p>
            <a:pPr marL="742950" lvl="1" indent="-285750">
              <a:buFont typeface="+mj-lt"/>
              <a:buAutoNum type="arabicPeriod"/>
            </a:pPr>
            <a:r>
              <a:rPr lang="en-US" sz="1400" dirty="0"/>
              <a:t>Reduce waiting times through better appointment management.</a:t>
            </a:r>
          </a:p>
          <a:p>
            <a:pPr>
              <a:buFont typeface="+mj-lt"/>
              <a:buAutoNum type="arabicPeriod"/>
            </a:pPr>
            <a:r>
              <a:rPr lang="en-US" sz="1600" b="1" i="1" u="sng" dirty="0"/>
              <a:t>Human resource management:</a:t>
            </a:r>
          </a:p>
          <a:p>
            <a:pPr marL="742950" lvl="1" indent="-285750">
              <a:buFont typeface="+mj-lt"/>
              <a:buAutoNum type="arabicPeriod"/>
            </a:pPr>
            <a:r>
              <a:rPr lang="en-US" sz="1400" dirty="0"/>
              <a:t>Align staff numbers with patient volumes in each department using regular monitoring and analysis systems.</a:t>
            </a:r>
          </a:p>
          <a:p>
            <a:pPr marL="742950" lvl="1" indent="-285750">
              <a:buFont typeface="+mj-lt"/>
              <a:buAutoNum type="arabicPeriod"/>
            </a:pPr>
            <a:r>
              <a:rPr lang="en-US" sz="1400" dirty="0"/>
              <a:t>Provide additional training for medical teams in high-pressure departments (e.g., emergency).</a:t>
            </a:r>
          </a:p>
          <a:p>
            <a:pPr>
              <a:buFont typeface="+mj-lt"/>
              <a:buAutoNum type="arabicPeriod"/>
            </a:pPr>
            <a:r>
              <a:rPr lang="en-US" sz="1600" i="1" u="sng" dirty="0"/>
              <a:t>Geographical service distribution:</a:t>
            </a:r>
          </a:p>
          <a:p>
            <a:pPr marL="742950" lvl="1" indent="-285750">
              <a:buFont typeface="+mj-lt"/>
              <a:buAutoNum type="arabicPeriod"/>
            </a:pPr>
            <a:r>
              <a:rPr lang="en-US" sz="1400" dirty="0"/>
              <a:t>Consider opening branches or satellite clinics in underrepresented cities (e.g., Luxor, Mansoura) to expand healthcare access.</a:t>
            </a:r>
          </a:p>
          <a:p>
            <a:pPr marL="742950" lvl="1" indent="-285750">
              <a:buFont typeface="+mj-lt"/>
              <a:buAutoNum type="arabicPeriod"/>
            </a:pPr>
            <a:r>
              <a:rPr lang="en-US" sz="1400" dirty="0"/>
              <a:t>Focus on Giza and Cairo, which have the highest patient density, by strengthening medical infrastructure.</a:t>
            </a:r>
          </a:p>
        </p:txBody>
      </p:sp>
    </p:spTree>
    <p:extLst>
      <p:ext uri="{BB962C8B-B14F-4D97-AF65-F5344CB8AC3E}">
        <p14:creationId xmlns:p14="http://schemas.microsoft.com/office/powerpoint/2010/main" val="1928616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9CDF3C9E-4829-4089-97C8-D13EB20DF943}"/>
              </a:ext>
            </a:extLst>
          </p:cNvPr>
          <p:cNvSpPr>
            <a:spLocks noGrp="1"/>
          </p:cNvSpPr>
          <p:nvPr>
            <p:ph type="subTitle" idx="1"/>
          </p:nvPr>
        </p:nvSpPr>
        <p:spPr>
          <a:xfrm>
            <a:off x="168166" y="746234"/>
            <a:ext cx="9648496" cy="5302014"/>
          </a:xfrm>
        </p:spPr>
        <p:txBody>
          <a:bodyPr>
            <a:normAutofit/>
          </a:bodyPr>
          <a:lstStyle/>
          <a:p>
            <a:pPr algn="ctr"/>
            <a:r>
              <a:rPr lang="en-US" sz="3600" dirty="0"/>
              <a:t>AL Salam hospital</a:t>
            </a:r>
            <a:br>
              <a:rPr lang="en-US" dirty="0"/>
            </a:br>
            <a:r>
              <a:rPr lang="en-US" sz="3200" dirty="0"/>
              <a:t>john khalil</a:t>
            </a:r>
            <a:br>
              <a:rPr lang="en-US" dirty="0"/>
            </a:br>
            <a:r>
              <a:rPr lang="en-US" sz="4400" dirty="0">
                <a:hlinkClick r:id="rId3"/>
              </a:rPr>
              <a:t>johnkhalil384@gamil.com</a:t>
            </a:r>
            <a:br>
              <a:rPr lang="en-US" sz="3200" dirty="0"/>
            </a:br>
            <a:r>
              <a:rPr lang="en-US" sz="3200" dirty="0">
                <a:hlinkClick r:id="rId4"/>
              </a:rPr>
              <a:t>https://github.com/johnkhalil25</a:t>
            </a:r>
            <a:br>
              <a:rPr lang="en-US" sz="3200" dirty="0"/>
            </a:br>
            <a:r>
              <a:rPr lang="en-US" sz="3200" dirty="0"/>
              <a:t>https://www.linkedin.com/in/john2001-dataanalysis/</a:t>
            </a:r>
            <a:br>
              <a:rPr lang="en-US" sz="3200" dirty="0"/>
            </a:br>
            <a:br>
              <a:rPr lang="en-US" sz="3200" dirty="0"/>
            </a:br>
            <a:r>
              <a:rPr lang="en-US" sz="3200"/>
              <a:t>thank you</a:t>
            </a:r>
            <a:endParaRPr lang="en-US" dirty="0"/>
          </a:p>
        </p:txBody>
      </p:sp>
    </p:spTree>
    <p:extLst>
      <p:ext uri="{BB962C8B-B14F-4D97-AF65-F5344CB8AC3E}">
        <p14:creationId xmlns:p14="http://schemas.microsoft.com/office/powerpoint/2010/main" val="16569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7">
            <a:extLst>
              <a:ext uri="{FF2B5EF4-FFF2-40B4-BE49-F238E27FC236}">
                <a16:creationId xmlns:a16="http://schemas.microsoft.com/office/drawing/2014/main" id="{7E846FAA-F8E8-4E66-A167-C492DCBCEAC2}"/>
              </a:ext>
            </a:extLst>
          </p:cNvPr>
          <p:cNvSpPr>
            <a:spLocks noChangeArrowheads="1"/>
          </p:cNvSpPr>
          <p:nvPr/>
        </p:nvSpPr>
        <p:spPr bwMode="auto">
          <a:xfrm>
            <a:off x="0" y="-60590"/>
            <a:ext cx="12192000"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4000" b="1" i="1" u="sng" strike="noStrike" cap="none" normalizeH="0" baseline="0" dirty="0">
                <a:ln>
                  <a:noFill/>
                </a:ln>
                <a:solidFill>
                  <a:schemeClr val="accent6">
                    <a:lumMod val="75000"/>
                  </a:schemeClr>
                </a:solidFill>
                <a:effectLst/>
                <a:highlight>
                  <a:srgbClr val="FDFBF6"/>
                </a:highlight>
                <a:latin typeface="Arial" panose="020B0604020202020204" pitchFamily="34" charset="0"/>
              </a:rPr>
              <a:t>Introduction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effectLst/>
                <a:latin typeface="Arial" panose="020B0604020202020204" pitchFamily="34" charset="0"/>
              </a:rPr>
              <a:t>An analytical report was prepared for Al-Salam Hospital using Tableau, where the necessary metrics were developed to conduct a comprehensive analysis and achieve accurate and satisfactory results. The work included the creation of two dashboards to display the analyses interactively.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effectLst/>
                <a:latin typeface="Arial" panose="020B0604020202020204" pitchFamily="34" charset="0"/>
              </a:rPr>
              <a:t>The report covered the analysis of patients’ age groups, the number of doctors in each department, and their work shifts, in addition to discussing the most common diseases based on each age group. A chart was also created to show the distribution of patients by blood type.</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1" u="none" strike="noStrike" cap="none" normalizeH="0" baseline="0" dirty="0">
                <a:ln>
                  <a:noFill/>
                </a:ln>
                <a:effectLst/>
                <a:latin typeface="Arial" panose="020B0604020202020204" pitchFamily="34" charset="0"/>
              </a:rPr>
              <a:t>Furthermore, the report analyzed the total revenue and the number of visits in each department, as well as the average years of experience of doctors. The aim was to provide a comprehensive view that supports decision-making and enhances the quality of medical services at the hospital.</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B715D668-05DE-4F68-A861-BC09F1EFEA5B}"/>
              </a:ext>
            </a:extLst>
          </p:cNvPr>
          <p:cNvPicPr>
            <a:picLocks noGrp="1" noChangeAspect="1"/>
          </p:cNvPicPr>
          <p:nvPr>
            <p:ph type="pic" sz="quarter" idx="11"/>
          </p:nvPr>
        </p:nvPicPr>
        <p:blipFill>
          <a:blip r:embed="rId3"/>
          <a:srcRect l="18411" r="18411"/>
          <a:stretch>
            <a:fillRect/>
          </a:stretch>
        </p:blipFill>
        <p:spPr/>
      </p:pic>
      <p:sp>
        <p:nvSpPr>
          <p:cNvPr id="21" name="Oval 20">
            <a:extLst>
              <a:ext uri="{FF2B5EF4-FFF2-40B4-BE49-F238E27FC236}">
                <a16:creationId xmlns:a16="http://schemas.microsoft.com/office/drawing/2014/main" id="{7863D043-6248-4DED-9C84-802CBC6B3027}"/>
              </a:ext>
            </a:extLst>
          </p:cNvPr>
          <p:cNvSpPr/>
          <p:nvPr/>
        </p:nvSpPr>
        <p:spPr>
          <a:xfrm>
            <a:off x="5801710" y="809297"/>
            <a:ext cx="5801711" cy="539180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800" b="1" dirty="0"/>
              <a:t>"The first feature shows that the number of elderly patients is the highest, followed by adults and then children. This is logical, as aging increases the likelihood of developing diseases."</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A670FA4E-8E67-4680-BCA7-B6A56F0857FA}"/>
              </a:ext>
            </a:extLst>
          </p:cNvPr>
          <p:cNvPicPr>
            <a:picLocks noGrp="1" noChangeAspect="1"/>
          </p:cNvPicPr>
          <p:nvPr>
            <p:ph type="pic" sz="quarter" idx="11"/>
          </p:nvPr>
        </p:nvPicPr>
        <p:blipFill>
          <a:blip r:embed="rId3"/>
          <a:srcRect l="18617" r="18617"/>
          <a:stretch>
            <a:fillRect/>
          </a:stretch>
        </p:blipFill>
        <p:spPr>
          <a:xfrm>
            <a:off x="6096000" y="410780"/>
            <a:ext cx="6096000" cy="6084613"/>
          </a:xfrm>
        </p:spPr>
      </p:pic>
      <p:sp>
        <p:nvSpPr>
          <p:cNvPr id="25" name="Oval 24">
            <a:extLst>
              <a:ext uri="{FF2B5EF4-FFF2-40B4-BE49-F238E27FC236}">
                <a16:creationId xmlns:a16="http://schemas.microsoft.com/office/drawing/2014/main" id="{77341AE7-157B-4C94-9A8A-646B8CC98C09}"/>
              </a:ext>
            </a:extLst>
          </p:cNvPr>
          <p:cNvSpPr/>
          <p:nvPr/>
        </p:nvSpPr>
        <p:spPr>
          <a:xfrm>
            <a:off x="704193" y="893379"/>
            <a:ext cx="5150069" cy="5507421"/>
          </a:xfrm>
          <a:prstGeom prst="ellipse">
            <a:avLst/>
          </a:prstGeom>
          <a:ln/>
        </p:spPr>
        <p:style>
          <a:lnRef idx="1">
            <a:schemeClr val="accent3"/>
          </a:lnRef>
          <a:fillRef idx="2">
            <a:schemeClr val="accent3"/>
          </a:fillRef>
          <a:effectRef idx="1">
            <a:schemeClr val="accent3"/>
          </a:effectRef>
          <a:fontRef idx="minor">
            <a:schemeClr val="dk1"/>
          </a:fontRef>
        </p:style>
        <p:txBody>
          <a:bodyPr rtlCol="0" anchor="ctr"/>
          <a:lstStyle/>
          <a:p>
            <a:pPr>
              <a:buFont typeface="Arial" panose="020B0604020202020204" pitchFamily="34" charset="0"/>
              <a:buChar char="•"/>
            </a:pPr>
            <a:r>
              <a:rPr lang="en-US" b="1" dirty="0"/>
              <a:t>The highest number of patients was recorded under general health issues, followed by asthma, while cancer had the lowest.</a:t>
            </a:r>
          </a:p>
          <a:p>
            <a:pPr>
              <a:buFont typeface="Arial" panose="020B0604020202020204" pitchFamily="34" charset="0"/>
              <a:buChar char="•"/>
            </a:pPr>
            <a:r>
              <a:rPr lang="en-US" b="1" dirty="0"/>
              <a:t>Chronic diseases such as asthma, hypertension, and diabetes showed relatively high patient counts, which is expected due to their long-term prevalence.</a:t>
            </a:r>
          </a:p>
          <a:p>
            <a:pPr>
              <a:buFont typeface="Arial" panose="020B0604020202020204" pitchFamily="34" charset="0"/>
              <a:buChar char="•"/>
            </a:pPr>
            <a:r>
              <a:rPr lang="en-US" b="1" dirty="0"/>
              <a:t>The variation between diseases is not very large, indicating that the hospital handles a wide range of conditions with close patient numbers.</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pic>
        <p:nvPicPr>
          <p:cNvPr id="11" name="Picture 10">
            <a:extLst>
              <a:ext uri="{FF2B5EF4-FFF2-40B4-BE49-F238E27FC236}">
                <a16:creationId xmlns:a16="http://schemas.microsoft.com/office/drawing/2014/main" id="{506349F3-A247-4637-A86B-1FCC50DEE0A2}"/>
              </a:ext>
            </a:extLst>
          </p:cNvPr>
          <p:cNvPicPr>
            <a:picLocks noChangeAspect="1"/>
          </p:cNvPicPr>
          <p:nvPr/>
        </p:nvPicPr>
        <p:blipFill>
          <a:blip r:embed="rId3"/>
          <a:stretch>
            <a:fillRect/>
          </a:stretch>
        </p:blipFill>
        <p:spPr>
          <a:xfrm>
            <a:off x="0" y="0"/>
            <a:ext cx="7735614" cy="6737130"/>
          </a:xfrm>
          <a:prstGeom prst="rect">
            <a:avLst/>
          </a:prstGeom>
        </p:spPr>
      </p:pic>
      <p:sp>
        <p:nvSpPr>
          <p:cNvPr id="12" name="Oval 11">
            <a:extLst>
              <a:ext uri="{FF2B5EF4-FFF2-40B4-BE49-F238E27FC236}">
                <a16:creationId xmlns:a16="http://schemas.microsoft.com/office/drawing/2014/main" id="{3D78ACBB-080E-4159-A38A-B834507F704A}"/>
              </a:ext>
            </a:extLst>
          </p:cNvPr>
          <p:cNvSpPr/>
          <p:nvPr/>
        </p:nvSpPr>
        <p:spPr>
          <a:xfrm>
            <a:off x="8019392" y="683172"/>
            <a:ext cx="3993931" cy="553895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buFont typeface="Arial" panose="020B0604020202020204" pitchFamily="34" charset="0"/>
              <a:buChar char="•"/>
            </a:pPr>
            <a:r>
              <a:rPr lang="en-US" b="1" dirty="0"/>
              <a:t>There is a close distribution of patients across most blood types, with a noticeable prevalence of AB+ and B-.</a:t>
            </a:r>
          </a:p>
          <a:p>
            <a:pPr>
              <a:buFont typeface="Arial" panose="020B0604020202020204" pitchFamily="34" charset="0"/>
              <a:buChar char="•"/>
            </a:pPr>
            <a:r>
              <a:rPr lang="en-US" b="1" dirty="0"/>
              <a:t>The O blood group (O+ and O-) recorded the lowest patient counts.</a:t>
            </a:r>
          </a:p>
          <a:p>
            <a:pPr>
              <a:buFont typeface="Arial" panose="020B0604020202020204" pitchFamily="34" charset="0"/>
              <a:buChar char="•"/>
            </a:pPr>
            <a:r>
              <a:rPr lang="en-US" b="1" dirty="0"/>
              <a:t>Overall, the distribution is relatively balanced, indicating that the hospital receives patients from all blood groups without major differences.</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0AF114F-513D-4C55-AB62-2F9AB8110000}"/>
              </a:ext>
            </a:extLst>
          </p:cNvPr>
          <p:cNvPicPr>
            <a:picLocks noChangeAspect="1"/>
          </p:cNvPicPr>
          <p:nvPr/>
        </p:nvPicPr>
        <p:blipFill>
          <a:blip r:embed="rId3"/>
          <a:stretch>
            <a:fillRect/>
          </a:stretch>
        </p:blipFill>
        <p:spPr>
          <a:xfrm>
            <a:off x="1681655" y="-43518"/>
            <a:ext cx="6495393" cy="6901518"/>
          </a:xfrm>
          <a:prstGeom prst="rect">
            <a:avLst/>
          </a:prstGeom>
        </p:spPr>
      </p:pic>
      <p:sp>
        <p:nvSpPr>
          <p:cNvPr id="11" name="Oval 10">
            <a:extLst>
              <a:ext uri="{FF2B5EF4-FFF2-40B4-BE49-F238E27FC236}">
                <a16:creationId xmlns:a16="http://schemas.microsoft.com/office/drawing/2014/main" id="{B168B6CD-EB9F-40FC-9698-078A052965BA}"/>
              </a:ext>
            </a:extLst>
          </p:cNvPr>
          <p:cNvSpPr/>
          <p:nvPr/>
        </p:nvSpPr>
        <p:spPr>
          <a:xfrm>
            <a:off x="8366234" y="819808"/>
            <a:ext cx="3415863" cy="5580994"/>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sz="2000" b="1" dirty="0"/>
              <a:t>Although the chart shows that the number of doctors in the morning shift is low, this period actually records the highest number of visits, which may indicate pressure on the medical staff compared to the available doctors.</a:t>
            </a:r>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11" name="Picture 10">
            <a:extLst>
              <a:ext uri="{FF2B5EF4-FFF2-40B4-BE49-F238E27FC236}">
                <a16:creationId xmlns:a16="http://schemas.microsoft.com/office/drawing/2014/main" id="{7AFF24C7-6F87-46F9-BB3E-7D0B8F34F31D}"/>
              </a:ext>
            </a:extLst>
          </p:cNvPr>
          <p:cNvPicPr>
            <a:picLocks noChangeAspect="1"/>
          </p:cNvPicPr>
          <p:nvPr/>
        </p:nvPicPr>
        <p:blipFill>
          <a:blip r:embed="rId3"/>
          <a:stretch>
            <a:fillRect/>
          </a:stretch>
        </p:blipFill>
        <p:spPr>
          <a:xfrm>
            <a:off x="4950373" y="167302"/>
            <a:ext cx="7151966" cy="6690698"/>
          </a:xfrm>
          <a:prstGeom prst="rect">
            <a:avLst/>
          </a:prstGeom>
        </p:spPr>
      </p:pic>
      <p:sp>
        <p:nvSpPr>
          <p:cNvPr id="12" name="Oval 11">
            <a:extLst>
              <a:ext uri="{FF2B5EF4-FFF2-40B4-BE49-F238E27FC236}">
                <a16:creationId xmlns:a16="http://schemas.microsoft.com/office/drawing/2014/main" id="{141B3492-3133-424A-ABD3-E72FA9F25F1B}"/>
              </a:ext>
            </a:extLst>
          </p:cNvPr>
          <p:cNvSpPr/>
          <p:nvPr/>
        </p:nvSpPr>
        <p:spPr>
          <a:xfrm>
            <a:off x="105102" y="167302"/>
            <a:ext cx="4719145" cy="669069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buFont typeface="Arial" panose="020B0604020202020204" pitchFamily="34" charset="0"/>
              <a:buChar char="•"/>
            </a:pPr>
            <a:r>
              <a:rPr lang="en-US" b="1" i="1" dirty="0"/>
              <a:t>The highest income comes from the emergency and dermatology departments due to high demand and fast services.</a:t>
            </a:r>
          </a:p>
          <a:p>
            <a:pPr>
              <a:buFont typeface="Arial" panose="020B0604020202020204" pitchFamily="34" charset="0"/>
              <a:buChar char="•"/>
            </a:pPr>
            <a:r>
              <a:rPr lang="en-US" b="1" i="1" dirty="0"/>
              <a:t>Pediatrics and oncology generate a moderate level of income.</a:t>
            </a:r>
          </a:p>
          <a:p>
            <a:pPr>
              <a:buFont typeface="Arial" panose="020B0604020202020204" pitchFamily="34" charset="0"/>
              <a:buChar char="•"/>
            </a:pPr>
            <a:r>
              <a:rPr lang="en-US" b="1" i="1" dirty="0"/>
              <a:t>Cardiology and neurology record the lowest income despite their importance, which may be linked to pricing models or the nature of cases.</a:t>
            </a:r>
            <a:br>
              <a:rPr lang="en-US" b="1" i="1" dirty="0"/>
            </a:br>
            <a:r>
              <a:rPr lang="en-US" b="1" i="1" dirty="0"/>
              <a:t>📌 Overall: Income is influenced by the number of patients, service cost, and patient turnover speed, not only by the medical specialty’s importance.</a:t>
            </a:r>
          </a:p>
          <a:p>
            <a:pPr algn="ctr"/>
            <a:endParaRPr lang="en-US" b="1" i="1"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20" name="Picture 19">
            <a:extLst>
              <a:ext uri="{FF2B5EF4-FFF2-40B4-BE49-F238E27FC236}">
                <a16:creationId xmlns:a16="http://schemas.microsoft.com/office/drawing/2014/main" id="{DEEBCB44-D72D-4CEF-9A7B-B72C7DBE39BD}"/>
              </a:ext>
            </a:extLst>
          </p:cNvPr>
          <p:cNvPicPr>
            <a:picLocks noChangeAspect="1"/>
          </p:cNvPicPr>
          <p:nvPr/>
        </p:nvPicPr>
        <p:blipFill>
          <a:blip r:embed="rId3"/>
          <a:stretch>
            <a:fillRect/>
          </a:stretch>
        </p:blipFill>
        <p:spPr>
          <a:xfrm>
            <a:off x="450787" y="457199"/>
            <a:ext cx="11341820" cy="3074277"/>
          </a:xfrm>
          <a:prstGeom prst="rect">
            <a:avLst/>
          </a:prstGeom>
        </p:spPr>
      </p:pic>
      <p:sp>
        <p:nvSpPr>
          <p:cNvPr id="21" name="Rectangle: Rounded Corners 20">
            <a:extLst>
              <a:ext uri="{FF2B5EF4-FFF2-40B4-BE49-F238E27FC236}">
                <a16:creationId xmlns:a16="http://schemas.microsoft.com/office/drawing/2014/main" id="{9E86735B-5A29-463B-B237-C096D05BB573}"/>
              </a:ext>
            </a:extLst>
          </p:cNvPr>
          <p:cNvSpPr/>
          <p:nvPr/>
        </p:nvSpPr>
        <p:spPr>
          <a:xfrm>
            <a:off x="84083" y="3783723"/>
            <a:ext cx="9259614" cy="30742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n-US" sz="2400" b="1" dirty="0">
                <a:solidFill>
                  <a:schemeClr val="tx1"/>
                </a:solidFill>
              </a:rPr>
              <a:t>Emergency is the most common reason for visits, followed by consultations and then surgeries.</a:t>
            </a:r>
          </a:p>
          <a:p>
            <a:pPr>
              <a:buFont typeface="Arial" panose="020B0604020202020204" pitchFamily="34" charset="0"/>
              <a:buChar char="•"/>
            </a:pPr>
            <a:r>
              <a:rPr lang="en-US" sz="2400" b="1" dirty="0">
                <a:solidFill>
                  <a:schemeClr val="tx1"/>
                </a:solidFill>
              </a:rPr>
              <a:t>Check-ups and follow-ups are nearly equal, reflecting good health awareness.</a:t>
            </a:r>
            <a:br>
              <a:rPr lang="en-US" sz="2400" b="1" dirty="0">
                <a:solidFill>
                  <a:schemeClr val="tx1"/>
                </a:solidFill>
              </a:rPr>
            </a:br>
            <a:r>
              <a:rPr lang="en-US" sz="2400" b="1" dirty="0">
                <a:solidFill>
                  <a:schemeClr val="tx1"/>
                </a:solidFill>
              </a:rPr>
              <a:t>📌 Conclusion: There is a balance between urgent and preventive care, but the high number of emergency visits may indicate gaps in primary care or delayed diagnosis.</a:t>
            </a:r>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9</a:t>
            </a:fld>
            <a:endParaRPr lang="en-US" dirty="0"/>
          </a:p>
        </p:txBody>
      </p:sp>
      <p:pic>
        <p:nvPicPr>
          <p:cNvPr id="13" name="Picture 12">
            <a:extLst>
              <a:ext uri="{FF2B5EF4-FFF2-40B4-BE49-F238E27FC236}">
                <a16:creationId xmlns:a16="http://schemas.microsoft.com/office/drawing/2014/main" id="{8D26364A-3540-4F80-9862-9989CB634C29}"/>
              </a:ext>
            </a:extLst>
          </p:cNvPr>
          <p:cNvPicPr>
            <a:picLocks noChangeAspect="1"/>
          </p:cNvPicPr>
          <p:nvPr/>
        </p:nvPicPr>
        <p:blipFill>
          <a:blip r:embed="rId3"/>
          <a:stretch>
            <a:fillRect/>
          </a:stretch>
        </p:blipFill>
        <p:spPr>
          <a:xfrm>
            <a:off x="-1" y="-1"/>
            <a:ext cx="4372304" cy="6858001"/>
          </a:xfrm>
          <a:prstGeom prst="rect">
            <a:avLst/>
          </a:prstGeom>
        </p:spPr>
      </p:pic>
      <p:sp>
        <p:nvSpPr>
          <p:cNvPr id="15" name="Oval 14">
            <a:extLst>
              <a:ext uri="{FF2B5EF4-FFF2-40B4-BE49-F238E27FC236}">
                <a16:creationId xmlns:a16="http://schemas.microsoft.com/office/drawing/2014/main" id="{48779F60-F43D-4362-82E7-02FD7B4248A6}"/>
              </a:ext>
            </a:extLst>
          </p:cNvPr>
          <p:cNvSpPr/>
          <p:nvPr/>
        </p:nvSpPr>
        <p:spPr>
          <a:xfrm>
            <a:off x="4372303" y="94593"/>
            <a:ext cx="7725104" cy="66845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r>
              <a:rPr lang="en-US" sz="2000" b="1" dirty="0">
                <a:solidFill>
                  <a:schemeClr val="bg1"/>
                </a:solidFill>
              </a:rPr>
              <a:t>The emergency department is the most overloaded, especially at night, and requires additional staffing.</a:t>
            </a:r>
          </a:p>
          <a:p>
            <a:pPr>
              <a:buFont typeface="Arial" panose="020B0604020202020204" pitchFamily="34" charset="0"/>
              <a:buChar char="•"/>
            </a:pPr>
            <a:r>
              <a:rPr lang="en-US" sz="2000" b="1" dirty="0">
                <a:solidFill>
                  <a:schemeClr val="bg1"/>
                </a:solidFill>
              </a:rPr>
              <a:t>Oncology and neurology are more active in the morning and evening, reflecting the nature of scheduled treatments.</a:t>
            </a:r>
          </a:p>
          <a:p>
            <a:pPr>
              <a:buFont typeface="Arial" panose="020B0604020202020204" pitchFamily="34" charset="0"/>
              <a:buChar char="•"/>
            </a:pPr>
            <a:r>
              <a:rPr lang="en-US" sz="2000" b="1" dirty="0">
                <a:solidFill>
                  <a:schemeClr val="bg1"/>
                </a:solidFill>
              </a:rPr>
              <a:t>Pediatrics and dermatology see higher demand in the evening due to social factors.</a:t>
            </a:r>
          </a:p>
          <a:p>
            <a:pPr>
              <a:buFont typeface="Arial" panose="020B0604020202020204" pitchFamily="34" charset="0"/>
              <a:buChar char="•"/>
            </a:pPr>
            <a:r>
              <a:rPr lang="en-US" sz="2000" b="1" dirty="0">
                <a:solidFill>
                  <a:schemeClr val="bg1"/>
                </a:solidFill>
              </a:rPr>
              <a:t>Cardiology and orthopedics show a gradual or balanced distribution of cases.</a:t>
            </a:r>
            <a:br>
              <a:rPr lang="en-US" sz="2000" b="1" dirty="0">
                <a:solidFill>
                  <a:schemeClr val="bg1"/>
                </a:solidFill>
              </a:rPr>
            </a:br>
            <a:r>
              <a:rPr lang="en-US" sz="2000" b="1" dirty="0">
                <a:solidFill>
                  <a:schemeClr val="bg1"/>
                </a:solidFill>
              </a:rPr>
              <a:t>📌 Conclusion: There is a mismatch between staff distribution and case load, which calls for reorganizing human resources to achieve better efficiency.</a:t>
            </a:r>
          </a:p>
        </p:txBody>
      </p:sp>
    </p:spTree>
    <p:extLst>
      <p:ext uri="{BB962C8B-B14F-4D97-AF65-F5344CB8AC3E}">
        <p14:creationId xmlns:p14="http://schemas.microsoft.com/office/powerpoint/2010/main" val="4072101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Template>
  <TotalTime>123</TotalTime>
  <Words>1216</Words>
  <Application>Microsoft Office PowerPoint</Application>
  <PresentationFormat>Widescreen</PresentationFormat>
  <Paragraphs>74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vt:lpstr>
      <vt:lpstr>AL Salam hospital by john khalil johnkhalil384@gamil.com https://github.com/johnkhalil25 https://www.linkedin.com/in/john2001-dataanalysis/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 Salam hospital by john khalil johnkhalil384@gamil.com https://www.linkedin.com/in/john2001-dataanalysis/</dc:title>
  <dc:subject/>
  <dc:creator>john khalil</dc:creator>
  <cp:lastModifiedBy>john khalil</cp:lastModifiedBy>
  <cp:revision>13</cp:revision>
  <dcterms:created xsi:type="dcterms:W3CDTF">2025-09-23T15:20:41Z</dcterms:created>
  <dcterms:modified xsi:type="dcterms:W3CDTF">2025-09-24T16:44:11Z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