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Roboto"/>
                <a:ea typeface="Roboto"/>
                <a:cs typeface="Roboto"/>
                <a:sym typeface="Roboto"/>
              </a:rPr>
              <a:t>Text Mining en Social Media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PAN-AP17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David Sánchez, Adrián Díaz y Joan Buigues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062" y="365100"/>
            <a:ext cx="6287875" cy="423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Preproceso de los datos - VARIEDAD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Modismos locales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Creación diccionarios por variedad (país)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Limpieza: eliminar duplicados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Normalización de valores: minúsculas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Mismo número de columnas, mismo nombre de variables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Establecemos semilla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Comparativa de modelos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68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SVM: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52,29%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RF: 53,93%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KNN: 34,50%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NB: 42,14%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CART: 31,79%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NN: 43%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C50: 51,71%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Nos quedamos con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RF: 53,93%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Modelado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Modelado con el baseline de 100 palabras contra la lista individual de Chile.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Accvariety: 31,21%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Sobreajuste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Agregamos las listas de todas las variedades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Modelo con el baseline de 500 contra la lista conjunta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Accvariety: 71,57%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Evaluamos con ~1000 palabras RF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00 de la bolsa de palabras + 416 de nuestro diccionario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s" sz="1050">
                <a:solidFill>
                  <a:srgbClr val="0000FF"/>
                </a:solidFill>
                <a:highlight>
                  <a:srgbClr val="E1E2E5"/>
                </a:highlight>
                <a:latin typeface="Courier New"/>
                <a:ea typeface="Courier New"/>
                <a:cs typeface="Courier New"/>
                <a:sym typeface="Courier New"/>
              </a:rPr>
              <a:t>&gt; print(paste(accgender, accvariety, accjoint, time.taken))</a:t>
            </a:r>
            <a:br>
              <a:rPr lang="es" sz="1050">
                <a:solidFill>
                  <a:srgbClr val="0000FF"/>
                </a:solidFill>
                <a:highlight>
                  <a:srgbClr val="E1E2E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050">
                <a:solidFill>
                  <a:schemeClr val="dk1"/>
                </a:solidFill>
                <a:highlight>
                  <a:srgbClr val="E1E2E5"/>
                </a:highlight>
                <a:latin typeface="Courier New"/>
                <a:ea typeface="Courier New"/>
                <a:cs typeface="Courier New"/>
                <a:sym typeface="Courier New"/>
              </a:rPr>
              <a:t>[1] "0.702857142857143 </a:t>
            </a:r>
            <a:r>
              <a:rPr b="1" lang="es" sz="1050">
                <a:solidFill>
                  <a:schemeClr val="dk1"/>
                </a:solidFill>
                <a:highlight>
                  <a:srgbClr val="E1E2E5"/>
                </a:highlight>
                <a:latin typeface="Courier New"/>
                <a:ea typeface="Courier New"/>
                <a:cs typeface="Courier New"/>
                <a:sym typeface="Courier New"/>
              </a:rPr>
              <a:t>0.871428571428571 </a:t>
            </a:r>
            <a:r>
              <a:rPr lang="es" sz="1050">
                <a:solidFill>
                  <a:schemeClr val="dk1"/>
                </a:solidFill>
                <a:highlight>
                  <a:srgbClr val="E1E2E5"/>
                </a:highlight>
                <a:latin typeface="Courier New"/>
                <a:ea typeface="Courier New"/>
                <a:cs typeface="Courier New"/>
                <a:sym typeface="Courier New"/>
              </a:rPr>
              <a:t>0.618571428571429 34.6219050208728"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