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drawings/drawing3.xml" ContentType="application/vnd.openxmlformats-officedocument.drawingml.chartshap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Default Extension="package" ContentType="application/vnd.openxmlformats-officedocument.package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sldIdLst>
    <p:sldId id="256" r:id="rId2"/>
    <p:sldId id="257" r:id="rId3"/>
    <p:sldId id="267" r:id="rId4"/>
    <p:sldId id="262" r:id="rId5"/>
    <p:sldId id="268" r:id="rId6"/>
    <p:sldId id="273" r:id="rId7"/>
    <p:sldId id="291" r:id="rId8"/>
    <p:sldId id="263" r:id="rId9"/>
    <p:sldId id="283" r:id="rId10"/>
    <p:sldId id="290" r:id="rId11"/>
    <p:sldId id="275" r:id="rId12"/>
    <p:sldId id="287" r:id="rId13"/>
    <p:sldId id="289" r:id="rId14"/>
    <p:sldId id="284" r:id="rId15"/>
    <p:sldId id="281" r:id="rId16"/>
    <p:sldId id="286" r:id="rId17"/>
    <p:sldId id="271" r:id="rId18"/>
    <p:sldId id="282" r:id="rId19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5"/>
        <p:sld r:id="rId6"/>
        <p:sld r:id="rId7"/>
        <p:sld r:id="rId9"/>
        <p:sld r:id="rId18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7"/>
    <p:penClr>
      <a:srgbClr val="FF0000"/>
    </p:penClr>
  </p:showPr>
  <p:clrMru>
    <a:srgbClr val="003399"/>
    <a:srgbClr val="050AD1"/>
    <a:srgbClr val="7A0000"/>
    <a:srgbClr val="AA4A2C"/>
    <a:srgbClr val="FF6600"/>
    <a:srgbClr val="FFCC00"/>
    <a:srgbClr val="FF9900"/>
    <a:srgbClr val="874F4F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2831" autoAdjust="0"/>
  </p:normalViewPr>
  <p:slideViewPr>
    <p:cSldViewPr>
      <p:cViewPr>
        <p:scale>
          <a:sx n="80" d="100"/>
          <a:sy n="80" d="100"/>
        </p:scale>
        <p:origin x="-852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package1.package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package2.package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package3.package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ackage4.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全市刑</a:t>
            </a:r>
            <a:r>
              <a:rPr lang="zh-CN" altLang="en-US" dirty="0"/>
              <a:t>事案件发</a:t>
            </a:r>
            <a:r>
              <a:rPr lang="zh-CN" altLang="en-US" dirty="0" smtClean="0"/>
              <a:t>案比例</a:t>
            </a:r>
            <a:endParaRPr lang="zh-CN" altLang="en-US" dirty="0"/>
          </a:p>
        </c:rich>
      </c:tx>
      <c:layout>
        <c:manualLayout>
          <c:xMode val="edge"/>
          <c:yMode val="edge"/>
          <c:x val="0.24337694320901368"/>
          <c:y val="9.0214957297278547E-2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0.22646090026461338"/>
          <c:y val="0.1634138025123984"/>
          <c:w val="0.76687235905550399"/>
          <c:h val="0.8365861974876005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刑事案件发案数</c:v>
                </c:pt>
              </c:strCache>
            </c:strRef>
          </c:tx>
          <c:explosion val="25"/>
          <c:dPt>
            <c:idx val="0"/>
            <c:explosion val="21"/>
          </c:dPt>
          <c:dPt>
            <c:idx val="1"/>
            <c:explosion val="0"/>
            <c:spPr>
              <a:solidFill>
                <a:srgbClr val="874F4F"/>
              </a:solidFill>
            </c:spPr>
          </c:dPt>
          <c:cat>
            <c:strRef>
              <c:f>Sheet1!$A$2:$A$3</c:f>
              <c:strCache>
                <c:ptCount val="2"/>
                <c:pt idx="0">
                  <c:v>城域</c:v>
                </c:pt>
                <c:pt idx="1">
                  <c:v>其他区域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0.44200000000000006</c:v>
                </c:pt>
                <c:pt idx="1">
                  <c:v>0.56000000000000005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58139909252909272"/>
          <c:y val="0.7897577818235455"/>
          <c:w val="0.34000000000000019"/>
          <c:h val="0.21024212598425196"/>
        </c:manualLayout>
      </c:layout>
      <c:txPr>
        <a:bodyPr/>
        <a:lstStyle/>
        <a:p>
          <a:pPr>
            <a:defRPr sz="2000" b="1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9.5725825729465294E-2"/>
          <c:y val="1.9047485731883397E-2"/>
          <c:w val="0.67357493426252368"/>
          <c:h val="0.9650796094915472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25"/>
          <c:dPt>
            <c:idx val="0"/>
            <c:explosion val="0"/>
          </c:dPt>
          <c:dPt>
            <c:idx val="1"/>
            <c:explosion val="15"/>
            <c:spPr>
              <a:solidFill>
                <a:srgbClr val="7030A0"/>
              </a:solidFill>
            </c:spPr>
          </c:dPt>
          <c:cat>
            <c:strRef>
              <c:f>Sheet1!$A$2:$A$3</c:f>
              <c:strCache>
                <c:ptCount val="2"/>
                <c:pt idx="0">
                  <c:v>城域</c:v>
                </c:pt>
                <c:pt idx="1">
                  <c:v>其他区域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5.7050546250971813E-2"/>
          <c:y val="0.69510974551359272"/>
          <c:w val="0.46048458188884972"/>
          <c:h val="0.30214754509547598"/>
        </c:manualLayout>
      </c:layout>
    </c:legend>
    <c:plotVisOnly val="1"/>
  </c:chart>
  <c:txPr>
    <a:bodyPr/>
    <a:lstStyle/>
    <a:p>
      <a:pPr>
        <a:defRPr sz="1800" b="1"/>
      </a:pPr>
      <a:endParaRPr lang="zh-CN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全市刑</a:t>
            </a:r>
            <a:r>
              <a:rPr lang="zh-CN" altLang="en-US" dirty="0"/>
              <a:t>事案件发</a:t>
            </a:r>
            <a:r>
              <a:rPr lang="zh-CN" altLang="en-US" dirty="0" smtClean="0"/>
              <a:t>案比例</a:t>
            </a:r>
            <a:endParaRPr lang="zh-CN" altLang="en-US" dirty="0"/>
          </a:p>
        </c:rich>
      </c:tx>
      <c:layout>
        <c:manualLayout>
          <c:xMode val="edge"/>
          <c:yMode val="edge"/>
          <c:x val="0.25870250644156323"/>
          <c:y val="0.14858934143081237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0.22646090026461338"/>
          <c:y val="0.16341380251239829"/>
          <c:w val="0.76687235905550388"/>
          <c:h val="0.8365861974876006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刑事案件发案数</c:v>
                </c:pt>
              </c:strCache>
            </c:strRef>
          </c:tx>
          <c:explosion val="25"/>
          <c:dPt>
            <c:idx val="0"/>
            <c:explosion val="21"/>
          </c:dPt>
          <c:dPt>
            <c:idx val="1"/>
            <c:explosion val="0"/>
            <c:spPr>
              <a:solidFill>
                <a:srgbClr val="874F4F"/>
              </a:solidFill>
            </c:spPr>
          </c:dPt>
          <c:cat>
            <c:strRef>
              <c:f>Sheet1!$A$2:$A$3</c:f>
              <c:strCache>
                <c:ptCount val="2"/>
                <c:pt idx="0">
                  <c:v>核心区域</c:v>
                </c:pt>
                <c:pt idx="1">
                  <c:v>其他区域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58139909252909239"/>
          <c:y val="0.7897577818235455"/>
          <c:w val="0.34000000000000008"/>
          <c:h val="0.21024212598425196"/>
        </c:manualLayout>
      </c:layout>
      <c:txPr>
        <a:bodyPr/>
        <a:lstStyle/>
        <a:p>
          <a:pPr>
            <a:defRPr sz="2000" b="1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2"/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b="1" dirty="0" smtClean="0"/>
              <a:t>街面两抢和盗窃“三车”案</a:t>
            </a:r>
            <a:r>
              <a:rPr lang="zh-CN" altLang="en-US" b="1" dirty="0"/>
              <a:t>件</a:t>
            </a:r>
          </a:p>
        </c:rich>
      </c:tx>
      <c:layout>
        <c:manualLayout>
          <c:xMode val="edge"/>
          <c:yMode val="edge"/>
          <c:x val="8.652083375569497E-2"/>
          <c:y val="3.3716239111609682E-2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0.10421463484331139"/>
          <c:y val="0.16271162551370805"/>
          <c:w val="0.69593847716304635"/>
          <c:h val="0.837288374486291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两抢、盗窃案件</c:v>
                </c:pt>
              </c:strCache>
            </c:strRef>
          </c:tx>
          <c:explosion val="25"/>
          <c:dPt>
            <c:idx val="0"/>
            <c:explosion val="0"/>
          </c:dPt>
          <c:dPt>
            <c:idx val="1"/>
            <c:explosion val="31"/>
            <c:spPr>
              <a:solidFill>
                <a:srgbClr val="874F4F"/>
              </a:solidFill>
            </c:spPr>
          </c:dPt>
          <c:cat>
            <c:strRef>
              <c:f>Sheet1!$A$2:$A$3</c:f>
              <c:strCache>
                <c:ptCount val="2"/>
                <c:pt idx="0">
                  <c:v>核心区域</c:v>
                </c:pt>
                <c:pt idx="1">
                  <c:v>其他区域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100</c:v>
                </c:pt>
              </c:numCache>
            </c:numRef>
          </c:val>
        </c:ser>
      </c:pie3DChart>
    </c:plotArea>
    <c:legend>
      <c:legendPos val="r"/>
      <c:layout>
        <c:manualLayout>
          <c:xMode val="edge"/>
          <c:yMode val="edge"/>
          <c:x val="0.31697628034311687"/>
          <c:y val="0.80353223929996664"/>
          <c:w val="0.35347667441231156"/>
          <c:h val="0.14602196647973503"/>
        </c:manualLayout>
      </c:layout>
      <c:txPr>
        <a:bodyPr/>
        <a:lstStyle/>
        <a:p>
          <a:pPr>
            <a:defRPr b="1"/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90C82-1B38-43E7-ABE6-AE2875C86D4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4409BF-3402-4CEE-A687-19E6A31321B4}">
      <dgm:prSet phldrT="[文本]" custT="1"/>
      <dgm:spPr>
        <a:solidFill>
          <a:srgbClr val="AA4A2C"/>
        </a:solidFill>
      </dgm:spPr>
      <dgm:t>
        <a:bodyPr/>
        <a:lstStyle/>
        <a:p>
          <a:r>
            <a:rPr lang="zh-CN" altLang="en-US" sz="2800" b="1" dirty="0" smtClean="0"/>
            <a:t>市域</a:t>
          </a:r>
          <a:endParaRPr lang="zh-CN" altLang="en-US" sz="2800" b="1" dirty="0"/>
        </a:p>
      </dgm:t>
    </dgm:pt>
    <dgm:pt modelId="{F403BB8E-12B7-48D6-AFF0-2AF1A90C5550}" type="parTrans" cxnId="{8BC2D8D2-6B0E-46C8-8FFC-D92F243A3E79}">
      <dgm:prSet/>
      <dgm:spPr/>
      <dgm:t>
        <a:bodyPr/>
        <a:lstStyle/>
        <a:p>
          <a:endParaRPr lang="zh-CN" altLang="en-US"/>
        </a:p>
      </dgm:t>
    </dgm:pt>
    <dgm:pt modelId="{B67ADF8E-A56D-4353-8A97-CC830A5C192E}" type="sibTrans" cxnId="{8BC2D8D2-6B0E-46C8-8FFC-D92F243A3E79}">
      <dgm:prSet/>
      <dgm:spPr/>
      <dgm:t>
        <a:bodyPr/>
        <a:lstStyle/>
        <a:p>
          <a:endParaRPr lang="zh-CN" altLang="en-US"/>
        </a:p>
      </dgm:t>
    </dgm:pt>
    <dgm:pt modelId="{55E562FD-EADA-4DED-BEC9-F8965ADDDBD0}">
      <dgm:prSet phldrT="[文本]" custT="1"/>
      <dgm:spPr>
        <a:solidFill>
          <a:srgbClr val="008000"/>
        </a:solidFill>
      </dgm:spPr>
      <dgm:t>
        <a:bodyPr/>
        <a:lstStyle/>
        <a:p>
          <a:r>
            <a:rPr lang="zh-CN" altLang="en-US" sz="2800" b="1" dirty="0" smtClean="0"/>
            <a:t>城域</a:t>
          </a:r>
          <a:endParaRPr lang="zh-CN" altLang="en-US" sz="2800" b="1" dirty="0"/>
        </a:p>
      </dgm:t>
    </dgm:pt>
    <dgm:pt modelId="{D5BFD4CB-57D5-4907-B866-4945A1C3431F}" type="parTrans" cxnId="{8385BB60-20C8-4D0F-A3D8-1E79E0E82F32}">
      <dgm:prSet/>
      <dgm:spPr/>
      <dgm:t>
        <a:bodyPr/>
        <a:lstStyle/>
        <a:p>
          <a:endParaRPr lang="zh-CN" altLang="en-US"/>
        </a:p>
      </dgm:t>
    </dgm:pt>
    <dgm:pt modelId="{FE676533-6764-44B4-87A2-DB9574C82FBF}" type="sibTrans" cxnId="{8385BB60-20C8-4D0F-A3D8-1E79E0E82F32}">
      <dgm:prSet/>
      <dgm:spPr/>
      <dgm:t>
        <a:bodyPr/>
        <a:lstStyle/>
        <a:p>
          <a:endParaRPr lang="zh-CN" altLang="en-US"/>
        </a:p>
      </dgm:t>
    </dgm:pt>
    <dgm:pt modelId="{7740EAE4-58ED-48D9-B44A-96870F70B892}">
      <dgm:prSet phldrT="[文本]" custT="1"/>
      <dgm:spPr>
        <a:solidFill>
          <a:srgbClr val="144EC2"/>
        </a:solidFill>
      </dgm:spPr>
      <dgm:t>
        <a:bodyPr/>
        <a:lstStyle/>
        <a:p>
          <a:r>
            <a:rPr lang="zh-CN" altLang="en-US" sz="2800" b="1" dirty="0" smtClean="0"/>
            <a:t>核心区域</a:t>
          </a:r>
          <a:endParaRPr lang="zh-CN" altLang="en-US" sz="2800" b="1" dirty="0"/>
        </a:p>
      </dgm:t>
    </dgm:pt>
    <dgm:pt modelId="{B7901642-0E66-46E4-A63A-C9CC6F4EC076}" type="parTrans" cxnId="{B42F9BBD-E7FB-45D8-B706-91882B73FC66}">
      <dgm:prSet/>
      <dgm:spPr/>
      <dgm:t>
        <a:bodyPr/>
        <a:lstStyle/>
        <a:p>
          <a:endParaRPr lang="zh-CN" altLang="en-US"/>
        </a:p>
      </dgm:t>
    </dgm:pt>
    <dgm:pt modelId="{0373DD05-0216-4E3A-B326-2D09DF29D7E2}" type="sibTrans" cxnId="{B42F9BBD-E7FB-45D8-B706-91882B73FC66}">
      <dgm:prSet/>
      <dgm:spPr/>
      <dgm:t>
        <a:bodyPr/>
        <a:lstStyle/>
        <a:p>
          <a:endParaRPr lang="zh-CN" altLang="en-US"/>
        </a:p>
      </dgm:t>
    </dgm:pt>
    <dgm:pt modelId="{DBD847D3-6A3B-4AE5-B4CA-40C91A1038BC}" type="pres">
      <dgm:prSet presAssocID="{81E90C82-1B38-43E7-ABE6-AE2875C86D4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7E256D-5A54-4AD4-8FB8-B504ADDF6670}" type="pres">
      <dgm:prSet presAssocID="{5B4409BF-3402-4CEE-A687-19E6A31321B4}" presName="parentLin" presStyleCnt="0"/>
      <dgm:spPr/>
    </dgm:pt>
    <dgm:pt modelId="{1208D816-2791-4321-8477-D944936FC216}" type="pres">
      <dgm:prSet presAssocID="{5B4409BF-3402-4CEE-A687-19E6A31321B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6D1BA22-0BEB-4F08-97C7-2E61809E2965}" type="pres">
      <dgm:prSet presAssocID="{5B4409BF-3402-4CEE-A687-19E6A31321B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B67364-A14F-46F3-94C0-A36691ECECB9}" type="pres">
      <dgm:prSet presAssocID="{5B4409BF-3402-4CEE-A687-19E6A31321B4}" presName="negativeSpace" presStyleCnt="0"/>
      <dgm:spPr/>
    </dgm:pt>
    <dgm:pt modelId="{6E4E9A46-B0EC-4C59-AA7A-0F345BF9E7C6}" type="pres">
      <dgm:prSet presAssocID="{5B4409BF-3402-4CEE-A687-19E6A31321B4}" presName="childText" presStyleLbl="conFgAcc1" presStyleIdx="0" presStyleCnt="3">
        <dgm:presLayoutVars>
          <dgm:bulletEnabled val="1"/>
        </dgm:presLayoutVars>
      </dgm:prSet>
      <dgm:spPr>
        <a:solidFill>
          <a:srgbClr val="050AD1">
            <a:alpha val="90000"/>
          </a:srgbClr>
        </a:solidFill>
      </dgm:spPr>
    </dgm:pt>
    <dgm:pt modelId="{2B8A6567-042B-45E1-8A69-F585DFC47FCC}" type="pres">
      <dgm:prSet presAssocID="{B67ADF8E-A56D-4353-8A97-CC830A5C192E}" presName="spaceBetweenRectangles" presStyleCnt="0"/>
      <dgm:spPr/>
    </dgm:pt>
    <dgm:pt modelId="{952A5F80-E4C3-44FD-9DBD-34D3BCB66734}" type="pres">
      <dgm:prSet presAssocID="{55E562FD-EADA-4DED-BEC9-F8965ADDDBD0}" presName="parentLin" presStyleCnt="0"/>
      <dgm:spPr/>
    </dgm:pt>
    <dgm:pt modelId="{9164F27E-5A97-44E3-BC73-B7A544C19CFB}" type="pres">
      <dgm:prSet presAssocID="{55E562FD-EADA-4DED-BEC9-F8965ADDDBD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A715540-B4FA-4E6B-99C5-FBD0906A14DB}" type="pres">
      <dgm:prSet presAssocID="{55E562FD-EADA-4DED-BEC9-F8965ADDDBD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D23F0-3C4B-4489-B834-BA0C801A6976}" type="pres">
      <dgm:prSet presAssocID="{55E562FD-EADA-4DED-BEC9-F8965ADDDBD0}" presName="negativeSpace" presStyleCnt="0"/>
      <dgm:spPr/>
    </dgm:pt>
    <dgm:pt modelId="{F5E3AE87-22C1-4395-B754-E21BB480E195}" type="pres">
      <dgm:prSet presAssocID="{55E562FD-EADA-4DED-BEC9-F8965ADDDBD0}" presName="childText" presStyleLbl="conFgAcc1" presStyleIdx="1" presStyleCnt="3">
        <dgm:presLayoutVars>
          <dgm:bulletEnabled val="1"/>
        </dgm:presLayoutVars>
      </dgm:prSet>
      <dgm:spPr>
        <a:solidFill>
          <a:srgbClr val="050AD1">
            <a:alpha val="90000"/>
          </a:srgbClr>
        </a:solidFill>
      </dgm:spPr>
    </dgm:pt>
    <dgm:pt modelId="{60992D58-2859-4F8A-A063-3062E8DBE5D0}" type="pres">
      <dgm:prSet presAssocID="{FE676533-6764-44B4-87A2-DB9574C82FBF}" presName="spaceBetweenRectangles" presStyleCnt="0"/>
      <dgm:spPr/>
    </dgm:pt>
    <dgm:pt modelId="{E321940A-FE67-471C-9C7F-50D0BF0F55AE}" type="pres">
      <dgm:prSet presAssocID="{7740EAE4-58ED-48D9-B44A-96870F70B892}" presName="parentLin" presStyleCnt="0"/>
      <dgm:spPr/>
    </dgm:pt>
    <dgm:pt modelId="{DC6A8A65-C6A3-4503-8A27-3E0313C764CB}" type="pres">
      <dgm:prSet presAssocID="{7740EAE4-58ED-48D9-B44A-96870F70B89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1F5A9CC-26C0-4A76-A48B-66D6A9B6188B}" type="pres">
      <dgm:prSet presAssocID="{7740EAE4-58ED-48D9-B44A-96870F70B89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625AA0-CECB-479D-88E9-68F49E2E208D}" type="pres">
      <dgm:prSet presAssocID="{7740EAE4-58ED-48D9-B44A-96870F70B892}" presName="negativeSpace" presStyleCnt="0"/>
      <dgm:spPr/>
    </dgm:pt>
    <dgm:pt modelId="{D9D4753D-2B87-4835-8774-E50A87EF3596}" type="pres">
      <dgm:prSet presAssocID="{7740EAE4-58ED-48D9-B44A-96870F70B892}" presName="childText" presStyleLbl="conFgAcc1" presStyleIdx="2" presStyleCnt="3">
        <dgm:presLayoutVars>
          <dgm:bulletEnabled val="1"/>
        </dgm:presLayoutVars>
      </dgm:prSet>
      <dgm:spPr>
        <a:solidFill>
          <a:srgbClr val="050AD1">
            <a:alpha val="90000"/>
          </a:srgbClr>
        </a:solidFill>
      </dgm:spPr>
    </dgm:pt>
  </dgm:ptLst>
  <dgm:cxnLst>
    <dgm:cxn modelId="{8BC2D8D2-6B0E-46C8-8FFC-D92F243A3E79}" srcId="{81E90C82-1B38-43E7-ABE6-AE2875C86D46}" destId="{5B4409BF-3402-4CEE-A687-19E6A31321B4}" srcOrd="0" destOrd="0" parTransId="{F403BB8E-12B7-48D6-AFF0-2AF1A90C5550}" sibTransId="{B67ADF8E-A56D-4353-8A97-CC830A5C192E}"/>
    <dgm:cxn modelId="{B42F9BBD-E7FB-45D8-B706-91882B73FC66}" srcId="{81E90C82-1B38-43E7-ABE6-AE2875C86D46}" destId="{7740EAE4-58ED-48D9-B44A-96870F70B892}" srcOrd="2" destOrd="0" parTransId="{B7901642-0E66-46E4-A63A-C9CC6F4EC076}" sibTransId="{0373DD05-0216-4E3A-B326-2D09DF29D7E2}"/>
    <dgm:cxn modelId="{E1B1D61C-F5DD-4E92-9814-13DEB9AE1B1C}" type="presOf" srcId="{7740EAE4-58ED-48D9-B44A-96870F70B892}" destId="{E1F5A9CC-26C0-4A76-A48B-66D6A9B6188B}" srcOrd="1" destOrd="0" presId="urn:microsoft.com/office/officeart/2005/8/layout/list1"/>
    <dgm:cxn modelId="{8385BB60-20C8-4D0F-A3D8-1E79E0E82F32}" srcId="{81E90C82-1B38-43E7-ABE6-AE2875C86D46}" destId="{55E562FD-EADA-4DED-BEC9-F8965ADDDBD0}" srcOrd="1" destOrd="0" parTransId="{D5BFD4CB-57D5-4907-B866-4945A1C3431F}" sibTransId="{FE676533-6764-44B4-87A2-DB9574C82FBF}"/>
    <dgm:cxn modelId="{3FB0189A-B2DC-49E7-9199-A0AAFFE542E8}" type="presOf" srcId="{7740EAE4-58ED-48D9-B44A-96870F70B892}" destId="{DC6A8A65-C6A3-4503-8A27-3E0313C764CB}" srcOrd="0" destOrd="0" presId="urn:microsoft.com/office/officeart/2005/8/layout/list1"/>
    <dgm:cxn modelId="{53E143F6-932A-4A5C-ADFF-C0E34843C49D}" type="presOf" srcId="{81E90C82-1B38-43E7-ABE6-AE2875C86D46}" destId="{DBD847D3-6A3B-4AE5-B4CA-40C91A1038BC}" srcOrd="0" destOrd="0" presId="urn:microsoft.com/office/officeart/2005/8/layout/list1"/>
    <dgm:cxn modelId="{1931AF6E-EA04-4114-86BF-9D00C029B3DB}" type="presOf" srcId="{5B4409BF-3402-4CEE-A687-19E6A31321B4}" destId="{96D1BA22-0BEB-4F08-97C7-2E61809E2965}" srcOrd="1" destOrd="0" presId="urn:microsoft.com/office/officeart/2005/8/layout/list1"/>
    <dgm:cxn modelId="{971239A2-5366-4F00-8958-9ADE56683135}" type="presOf" srcId="{55E562FD-EADA-4DED-BEC9-F8965ADDDBD0}" destId="{2A715540-B4FA-4E6B-99C5-FBD0906A14DB}" srcOrd="1" destOrd="0" presId="urn:microsoft.com/office/officeart/2005/8/layout/list1"/>
    <dgm:cxn modelId="{5C79F364-A627-474A-9858-D9B5529CDFC0}" type="presOf" srcId="{55E562FD-EADA-4DED-BEC9-F8965ADDDBD0}" destId="{9164F27E-5A97-44E3-BC73-B7A544C19CFB}" srcOrd="0" destOrd="0" presId="urn:microsoft.com/office/officeart/2005/8/layout/list1"/>
    <dgm:cxn modelId="{23E3927D-991B-4C6D-9BD1-F6133580F9BE}" type="presOf" srcId="{5B4409BF-3402-4CEE-A687-19E6A31321B4}" destId="{1208D816-2791-4321-8477-D944936FC216}" srcOrd="0" destOrd="0" presId="urn:microsoft.com/office/officeart/2005/8/layout/list1"/>
    <dgm:cxn modelId="{AC978E8F-A5D9-4C54-BE2E-BEF4B4B234C7}" type="presParOf" srcId="{DBD847D3-6A3B-4AE5-B4CA-40C91A1038BC}" destId="{687E256D-5A54-4AD4-8FB8-B504ADDF6670}" srcOrd="0" destOrd="0" presId="urn:microsoft.com/office/officeart/2005/8/layout/list1"/>
    <dgm:cxn modelId="{942BAEBE-0BA0-4DB3-929A-1B88FCAD2FE0}" type="presParOf" srcId="{687E256D-5A54-4AD4-8FB8-B504ADDF6670}" destId="{1208D816-2791-4321-8477-D944936FC216}" srcOrd="0" destOrd="0" presId="urn:microsoft.com/office/officeart/2005/8/layout/list1"/>
    <dgm:cxn modelId="{8F865622-3F74-4BA5-B0F2-AF5A8164650E}" type="presParOf" srcId="{687E256D-5A54-4AD4-8FB8-B504ADDF6670}" destId="{96D1BA22-0BEB-4F08-97C7-2E61809E2965}" srcOrd="1" destOrd="0" presId="urn:microsoft.com/office/officeart/2005/8/layout/list1"/>
    <dgm:cxn modelId="{170D49EB-70A6-4507-887B-327529DEFBFB}" type="presParOf" srcId="{DBD847D3-6A3B-4AE5-B4CA-40C91A1038BC}" destId="{37B67364-A14F-46F3-94C0-A36691ECECB9}" srcOrd="1" destOrd="0" presId="urn:microsoft.com/office/officeart/2005/8/layout/list1"/>
    <dgm:cxn modelId="{92C11BD7-D5C5-4092-8C3D-159B318E7A1F}" type="presParOf" srcId="{DBD847D3-6A3B-4AE5-B4CA-40C91A1038BC}" destId="{6E4E9A46-B0EC-4C59-AA7A-0F345BF9E7C6}" srcOrd="2" destOrd="0" presId="urn:microsoft.com/office/officeart/2005/8/layout/list1"/>
    <dgm:cxn modelId="{BE132137-E3C6-4151-8B6A-E44FE645BAE7}" type="presParOf" srcId="{DBD847D3-6A3B-4AE5-B4CA-40C91A1038BC}" destId="{2B8A6567-042B-45E1-8A69-F585DFC47FCC}" srcOrd="3" destOrd="0" presId="urn:microsoft.com/office/officeart/2005/8/layout/list1"/>
    <dgm:cxn modelId="{2C3782AC-1067-47CE-8A28-1646D5D37432}" type="presParOf" srcId="{DBD847D3-6A3B-4AE5-B4CA-40C91A1038BC}" destId="{952A5F80-E4C3-44FD-9DBD-34D3BCB66734}" srcOrd="4" destOrd="0" presId="urn:microsoft.com/office/officeart/2005/8/layout/list1"/>
    <dgm:cxn modelId="{607E26FF-0E91-43A8-A3D4-6DF2670C4C98}" type="presParOf" srcId="{952A5F80-E4C3-44FD-9DBD-34D3BCB66734}" destId="{9164F27E-5A97-44E3-BC73-B7A544C19CFB}" srcOrd="0" destOrd="0" presId="urn:microsoft.com/office/officeart/2005/8/layout/list1"/>
    <dgm:cxn modelId="{51F4B4A1-522C-4C47-9857-BBB5E8E546A0}" type="presParOf" srcId="{952A5F80-E4C3-44FD-9DBD-34D3BCB66734}" destId="{2A715540-B4FA-4E6B-99C5-FBD0906A14DB}" srcOrd="1" destOrd="0" presId="urn:microsoft.com/office/officeart/2005/8/layout/list1"/>
    <dgm:cxn modelId="{00169FD9-93C5-4A59-A350-59D4B4F72D35}" type="presParOf" srcId="{DBD847D3-6A3B-4AE5-B4CA-40C91A1038BC}" destId="{956D23F0-3C4B-4489-B834-BA0C801A6976}" srcOrd="5" destOrd="0" presId="urn:microsoft.com/office/officeart/2005/8/layout/list1"/>
    <dgm:cxn modelId="{A5C2CFB2-D23F-4635-A1E6-DF24D78A3166}" type="presParOf" srcId="{DBD847D3-6A3B-4AE5-B4CA-40C91A1038BC}" destId="{F5E3AE87-22C1-4395-B754-E21BB480E195}" srcOrd="6" destOrd="0" presId="urn:microsoft.com/office/officeart/2005/8/layout/list1"/>
    <dgm:cxn modelId="{6605C9AE-B1AD-40D9-B764-3D9ECED00044}" type="presParOf" srcId="{DBD847D3-6A3B-4AE5-B4CA-40C91A1038BC}" destId="{60992D58-2859-4F8A-A063-3062E8DBE5D0}" srcOrd="7" destOrd="0" presId="urn:microsoft.com/office/officeart/2005/8/layout/list1"/>
    <dgm:cxn modelId="{BF53710E-81A3-4163-9A9D-19C58CEB8FA3}" type="presParOf" srcId="{DBD847D3-6A3B-4AE5-B4CA-40C91A1038BC}" destId="{E321940A-FE67-471C-9C7F-50D0BF0F55AE}" srcOrd="8" destOrd="0" presId="urn:microsoft.com/office/officeart/2005/8/layout/list1"/>
    <dgm:cxn modelId="{C120434C-B9DB-444C-8524-FD6CD9E639A8}" type="presParOf" srcId="{E321940A-FE67-471C-9C7F-50D0BF0F55AE}" destId="{DC6A8A65-C6A3-4503-8A27-3E0313C764CB}" srcOrd="0" destOrd="0" presId="urn:microsoft.com/office/officeart/2005/8/layout/list1"/>
    <dgm:cxn modelId="{0BF2AB77-F777-4DA6-BD09-F5C6F5C55C47}" type="presParOf" srcId="{E321940A-FE67-471C-9C7F-50D0BF0F55AE}" destId="{E1F5A9CC-26C0-4A76-A48B-66D6A9B6188B}" srcOrd="1" destOrd="0" presId="urn:microsoft.com/office/officeart/2005/8/layout/list1"/>
    <dgm:cxn modelId="{3EBE5AFF-9831-4515-AE9D-A84212CEE0E8}" type="presParOf" srcId="{DBD847D3-6A3B-4AE5-B4CA-40C91A1038BC}" destId="{24625AA0-CECB-479D-88E9-68F49E2E208D}" srcOrd="9" destOrd="0" presId="urn:microsoft.com/office/officeart/2005/8/layout/list1"/>
    <dgm:cxn modelId="{60181774-B24B-4EC0-82B6-876E716544BB}" type="presParOf" srcId="{DBD847D3-6A3B-4AE5-B4CA-40C91A1038BC}" destId="{D9D4753D-2B87-4835-8774-E50A87EF359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9DB33B-E4B2-47E0-A4D2-0E4CF4EA6035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72E455-F965-4C50-9BB0-6FB22A3F5E1C}">
      <dgm:prSet phldrT="[文本]"/>
      <dgm:spPr/>
      <dgm:t>
        <a:bodyPr/>
        <a:lstStyle/>
        <a:p>
          <a:r>
            <a:rPr lang="zh-CN" altLang="en-US" dirty="0" smtClean="0"/>
            <a:t>全市与外省市通车路口共计</a:t>
          </a:r>
          <a:r>
            <a:rPr lang="en-US" altLang="zh-CN" dirty="0" smtClean="0"/>
            <a:t>198</a:t>
          </a:r>
          <a:r>
            <a:rPr lang="zh-CN" altLang="en-US" dirty="0" smtClean="0"/>
            <a:t>处</a:t>
          </a:r>
          <a:endParaRPr lang="zh-CN" altLang="en-US" dirty="0"/>
        </a:p>
      </dgm:t>
    </dgm:pt>
    <dgm:pt modelId="{D9FC8433-DC9F-40C0-AE5D-21472EF08723}" type="parTrans" cxnId="{644D25D8-273A-4EF2-9EB3-23718300FB4B}">
      <dgm:prSet/>
      <dgm:spPr/>
      <dgm:t>
        <a:bodyPr/>
        <a:lstStyle/>
        <a:p>
          <a:endParaRPr lang="zh-CN" altLang="en-US"/>
        </a:p>
      </dgm:t>
    </dgm:pt>
    <dgm:pt modelId="{1E0336DC-C266-4072-95BF-52B947A50AEC}" type="sibTrans" cxnId="{644D25D8-273A-4EF2-9EB3-23718300FB4B}">
      <dgm:prSet/>
      <dgm:spPr/>
      <dgm:t>
        <a:bodyPr/>
        <a:lstStyle/>
        <a:p>
          <a:endParaRPr lang="zh-CN" altLang="en-US"/>
        </a:p>
      </dgm:t>
    </dgm:pt>
    <dgm:pt modelId="{384ACE97-8556-4F3F-AF22-73E81A2FC93C}">
      <dgm:prSet phldrT="[文本]" custT="1"/>
      <dgm:spPr>
        <a:solidFill>
          <a:srgbClr val="874F4F"/>
        </a:solidFill>
      </dgm:spPr>
      <dgm:t>
        <a:bodyPr/>
        <a:lstStyle/>
        <a:p>
          <a:r>
            <a:rPr lang="zh-CN" altLang="en-US" sz="2000" dirty="0" smtClean="0"/>
            <a:t>赣榆</a:t>
          </a:r>
          <a:r>
            <a:rPr lang="en-US" altLang="zh-CN" sz="2000" dirty="0" smtClean="0"/>
            <a:t>42</a:t>
          </a:r>
          <a:r>
            <a:rPr lang="zh-CN" altLang="en-US" sz="2000" dirty="0" smtClean="0"/>
            <a:t>处</a:t>
          </a:r>
          <a:endParaRPr lang="zh-CN" altLang="en-US" sz="2000" dirty="0"/>
        </a:p>
      </dgm:t>
    </dgm:pt>
    <dgm:pt modelId="{5FC9F5E0-B38A-48DB-8CCF-EFF9B43BB1E1}" type="parTrans" cxnId="{8512435F-BDAB-4E1C-ACC8-73637DFFE31B}">
      <dgm:prSet/>
      <dgm:spPr/>
      <dgm:t>
        <a:bodyPr/>
        <a:lstStyle/>
        <a:p>
          <a:endParaRPr lang="zh-CN" altLang="en-US"/>
        </a:p>
      </dgm:t>
    </dgm:pt>
    <dgm:pt modelId="{9E89DF61-4715-4DDF-9122-E52D231BA563}" type="sibTrans" cxnId="{8512435F-BDAB-4E1C-ACC8-73637DFFE31B}">
      <dgm:prSet/>
      <dgm:spPr/>
      <dgm:t>
        <a:bodyPr/>
        <a:lstStyle/>
        <a:p>
          <a:endParaRPr lang="zh-CN" altLang="en-US"/>
        </a:p>
      </dgm:t>
    </dgm:pt>
    <dgm:pt modelId="{FA60964C-E340-4180-8FE3-048C925D11F1}">
      <dgm:prSet phldrT="[文本]" custT="1"/>
      <dgm:spPr>
        <a:solidFill>
          <a:srgbClr val="008000"/>
        </a:solidFill>
      </dgm:spPr>
      <dgm:t>
        <a:bodyPr/>
        <a:lstStyle/>
        <a:p>
          <a:r>
            <a:rPr lang="zh-CN" altLang="en-US" sz="2000" dirty="0" smtClean="0"/>
            <a:t>灌云</a:t>
          </a:r>
          <a:r>
            <a:rPr lang="en-US" altLang="zh-CN" sz="2000" dirty="0" smtClean="0"/>
            <a:t>21</a:t>
          </a:r>
          <a:r>
            <a:rPr lang="zh-CN" altLang="en-US" sz="2000" dirty="0" smtClean="0"/>
            <a:t>处</a:t>
          </a:r>
          <a:endParaRPr lang="zh-CN" altLang="en-US" sz="2000" dirty="0"/>
        </a:p>
      </dgm:t>
    </dgm:pt>
    <dgm:pt modelId="{82C0DAAB-0AC3-40C1-84F9-CF4ADCF6140C}" type="parTrans" cxnId="{E126DE31-171F-45B7-A15E-63709F96652D}">
      <dgm:prSet/>
      <dgm:spPr/>
      <dgm:t>
        <a:bodyPr/>
        <a:lstStyle/>
        <a:p>
          <a:endParaRPr lang="zh-CN" altLang="en-US"/>
        </a:p>
      </dgm:t>
    </dgm:pt>
    <dgm:pt modelId="{5FA8F492-3DFB-475E-88AE-44BC5CEDC760}" type="sibTrans" cxnId="{E126DE31-171F-45B7-A15E-63709F96652D}">
      <dgm:prSet/>
      <dgm:spPr/>
      <dgm:t>
        <a:bodyPr/>
        <a:lstStyle/>
        <a:p>
          <a:endParaRPr lang="zh-CN" altLang="en-US"/>
        </a:p>
      </dgm:t>
    </dgm:pt>
    <dgm:pt modelId="{FC75F7BA-D1AA-4375-9A60-AF3649CCD634}">
      <dgm:prSet phldrT="[文本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zh-CN" altLang="en-US" sz="2000" dirty="0" smtClean="0"/>
            <a:t>灌南</a:t>
          </a:r>
          <a:r>
            <a:rPr lang="en-US" altLang="zh-CN" sz="2000" dirty="0" smtClean="0"/>
            <a:t>43</a:t>
          </a:r>
          <a:r>
            <a:rPr lang="zh-CN" altLang="en-US" sz="2000" dirty="0" smtClean="0"/>
            <a:t>处</a:t>
          </a:r>
          <a:endParaRPr lang="zh-CN" altLang="en-US" sz="2000" dirty="0"/>
        </a:p>
      </dgm:t>
    </dgm:pt>
    <dgm:pt modelId="{31BF7E24-7FC5-4936-9D80-EA5E36A5DAD1}" type="parTrans" cxnId="{DA7EBA7F-0AD7-475A-AFC4-7BD37BDEEA58}">
      <dgm:prSet/>
      <dgm:spPr/>
      <dgm:t>
        <a:bodyPr/>
        <a:lstStyle/>
        <a:p>
          <a:endParaRPr lang="zh-CN" altLang="en-US"/>
        </a:p>
      </dgm:t>
    </dgm:pt>
    <dgm:pt modelId="{3B30D364-7F85-43B6-BA54-FB2134AEB784}" type="sibTrans" cxnId="{DA7EBA7F-0AD7-475A-AFC4-7BD37BDEEA58}">
      <dgm:prSet/>
      <dgm:spPr/>
      <dgm:t>
        <a:bodyPr/>
        <a:lstStyle/>
        <a:p>
          <a:endParaRPr lang="zh-CN" altLang="en-US"/>
        </a:p>
      </dgm:t>
    </dgm:pt>
    <dgm:pt modelId="{F38E3BF3-69BD-40C1-95C6-E002651A1B43}">
      <dgm:prSet phldrT="[文本]" custT="1"/>
      <dgm:spPr>
        <a:solidFill>
          <a:srgbClr val="003399"/>
        </a:solidFill>
      </dgm:spPr>
      <dgm:t>
        <a:bodyPr/>
        <a:lstStyle/>
        <a:p>
          <a:pPr>
            <a:lnSpc>
              <a:spcPct val="90000"/>
            </a:lnSpc>
          </a:pPr>
          <a:endParaRPr lang="en-US" altLang="zh-CN" sz="2000" dirty="0" smtClean="0"/>
        </a:p>
        <a:p>
          <a:pPr>
            <a:lnSpc>
              <a:spcPct val="50000"/>
            </a:lnSpc>
          </a:pPr>
          <a:r>
            <a:rPr lang="zh-CN" altLang="en-US" sz="2000" b="0" dirty="0" smtClean="0"/>
            <a:t>水网</a:t>
          </a:r>
          <a:endParaRPr lang="en-US" altLang="zh-CN" sz="2000" b="0" dirty="0" smtClean="0"/>
        </a:p>
        <a:p>
          <a:pPr>
            <a:lnSpc>
              <a:spcPct val="50000"/>
            </a:lnSpc>
          </a:pPr>
          <a:r>
            <a:rPr lang="en-US" altLang="zh-CN" sz="2000" b="0" dirty="0" smtClean="0"/>
            <a:t>9</a:t>
          </a:r>
          <a:r>
            <a:rPr lang="zh-CN" altLang="en-US" sz="2000" b="0" dirty="0" smtClean="0"/>
            <a:t>处</a:t>
          </a:r>
        </a:p>
        <a:p>
          <a:pPr>
            <a:lnSpc>
              <a:spcPct val="90000"/>
            </a:lnSpc>
          </a:pPr>
          <a:endParaRPr lang="zh-CN" altLang="en-US" sz="1200" dirty="0"/>
        </a:p>
      </dgm:t>
    </dgm:pt>
    <dgm:pt modelId="{7D0EFE36-9852-43DC-A8BD-3A740D28DE29}" type="parTrans" cxnId="{336F25C0-6D17-4AD1-80A5-7725F6AC74F3}">
      <dgm:prSet/>
      <dgm:spPr/>
      <dgm:t>
        <a:bodyPr/>
        <a:lstStyle/>
        <a:p>
          <a:endParaRPr lang="zh-CN" altLang="en-US"/>
        </a:p>
      </dgm:t>
    </dgm:pt>
    <dgm:pt modelId="{711427EC-F8AF-45CB-8EEB-E105975F8E84}" type="sibTrans" cxnId="{336F25C0-6D17-4AD1-80A5-7725F6AC74F3}">
      <dgm:prSet/>
      <dgm:spPr/>
      <dgm:t>
        <a:bodyPr/>
        <a:lstStyle/>
        <a:p>
          <a:endParaRPr lang="zh-CN" altLang="en-US"/>
        </a:p>
      </dgm:t>
    </dgm:pt>
    <dgm:pt modelId="{CE02C102-24CD-4E5B-990F-32D7F9FE8115}">
      <dgm:prSet phldrT="[文本]" custT="1"/>
      <dgm:spPr>
        <a:solidFill>
          <a:srgbClr val="7030A0"/>
        </a:solidFill>
      </dgm:spPr>
      <dgm:t>
        <a:bodyPr/>
        <a:lstStyle/>
        <a:p>
          <a:r>
            <a:rPr lang="zh-CN" altLang="en-US" sz="2000" dirty="0" smtClean="0"/>
            <a:t>东海</a:t>
          </a:r>
          <a:r>
            <a:rPr lang="en-US" altLang="zh-CN" sz="2000" dirty="0" smtClean="0"/>
            <a:t>68</a:t>
          </a:r>
          <a:r>
            <a:rPr lang="zh-CN" altLang="en-US" sz="2000" dirty="0" smtClean="0"/>
            <a:t>处</a:t>
          </a:r>
          <a:endParaRPr lang="zh-CN" altLang="en-US" sz="2000" dirty="0"/>
        </a:p>
      </dgm:t>
    </dgm:pt>
    <dgm:pt modelId="{8BF214E1-210C-4331-B0E7-C61112AADB09}" type="parTrans" cxnId="{5DB6A9E6-CD17-402A-9293-752334362D7D}">
      <dgm:prSet/>
      <dgm:spPr/>
      <dgm:t>
        <a:bodyPr/>
        <a:lstStyle/>
        <a:p>
          <a:endParaRPr lang="zh-CN" altLang="en-US"/>
        </a:p>
      </dgm:t>
    </dgm:pt>
    <dgm:pt modelId="{1CCBA99F-AECF-4A16-BDB2-3F87687AFC66}" type="sibTrans" cxnId="{5DB6A9E6-CD17-402A-9293-752334362D7D}">
      <dgm:prSet/>
      <dgm:spPr/>
      <dgm:t>
        <a:bodyPr/>
        <a:lstStyle/>
        <a:p>
          <a:endParaRPr lang="zh-CN" altLang="en-US"/>
        </a:p>
      </dgm:t>
    </dgm:pt>
    <dgm:pt modelId="{EB1D701E-8924-4C89-854C-E4251A12F72E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000" dirty="0" smtClean="0"/>
            <a:t>高速</a:t>
          </a:r>
          <a:r>
            <a:rPr lang="en-US" altLang="zh-CN" sz="2000" dirty="0" smtClean="0"/>
            <a:t>24</a:t>
          </a:r>
          <a:r>
            <a:rPr lang="zh-CN" altLang="en-US" sz="2000" dirty="0" smtClean="0"/>
            <a:t>处</a:t>
          </a:r>
          <a:endParaRPr lang="zh-CN" altLang="en-US" sz="2000" dirty="0"/>
        </a:p>
      </dgm:t>
    </dgm:pt>
    <dgm:pt modelId="{243F4037-E38C-4BCF-83BD-9FCCA6FB097B}" type="parTrans" cxnId="{178A8AAB-0B15-4671-8125-3D2D5947E3F6}">
      <dgm:prSet/>
      <dgm:spPr/>
      <dgm:t>
        <a:bodyPr/>
        <a:lstStyle/>
        <a:p>
          <a:endParaRPr lang="zh-CN" altLang="en-US"/>
        </a:p>
      </dgm:t>
    </dgm:pt>
    <dgm:pt modelId="{85BA1BC6-3CD2-4D8A-896C-C6BFD76E6241}" type="sibTrans" cxnId="{178A8AAB-0B15-4671-8125-3D2D5947E3F6}">
      <dgm:prSet/>
      <dgm:spPr/>
      <dgm:t>
        <a:bodyPr/>
        <a:lstStyle/>
        <a:p>
          <a:endParaRPr lang="zh-CN" altLang="en-US"/>
        </a:p>
      </dgm:t>
    </dgm:pt>
    <dgm:pt modelId="{9B1E3796-C72B-48DD-BB87-ED539D3E3F0E}" type="pres">
      <dgm:prSet presAssocID="{6B9DB33B-E4B2-47E0-A4D2-0E4CF4EA603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D76AD4-F9D3-428B-8DFB-8C8A60363382}" type="pres">
      <dgm:prSet presAssocID="{BD72E455-F965-4C50-9BB0-6FB22A3F5E1C}" presName="centerShape" presStyleLbl="node0" presStyleIdx="0" presStyleCnt="1" custScaleX="131574"/>
      <dgm:spPr/>
      <dgm:t>
        <a:bodyPr/>
        <a:lstStyle/>
        <a:p>
          <a:endParaRPr lang="zh-CN" altLang="en-US"/>
        </a:p>
      </dgm:t>
    </dgm:pt>
    <dgm:pt modelId="{A6459A0D-AA6B-4A9D-A1C7-F59D59B97AD1}" type="pres">
      <dgm:prSet presAssocID="{384ACE97-8556-4F3F-AF22-73E81A2FC93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74DC16-0013-4D96-B4BF-6972E4905BA0}" type="pres">
      <dgm:prSet presAssocID="{384ACE97-8556-4F3F-AF22-73E81A2FC93C}" presName="dummy" presStyleCnt="0"/>
      <dgm:spPr/>
    </dgm:pt>
    <dgm:pt modelId="{DDBD67CD-2364-47B4-A471-7D5CB6587085}" type="pres">
      <dgm:prSet presAssocID="{9E89DF61-4715-4DDF-9122-E52D231BA563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F1E1967B-952F-449A-990C-05AE34D00C64}" type="pres">
      <dgm:prSet presAssocID="{FA60964C-E340-4180-8FE3-048C925D11F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455A7E-6948-4A2A-AAB6-505EB8B7B7E8}" type="pres">
      <dgm:prSet presAssocID="{FA60964C-E340-4180-8FE3-048C925D11F1}" presName="dummy" presStyleCnt="0"/>
      <dgm:spPr/>
    </dgm:pt>
    <dgm:pt modelId="{CEF2BAEF-0A44-4DB2-8EA2-C7C572ECF6C4}" type="pres">
      <dgm:prSet presAssocID="{5FA8F492-3DFB-475E-88AE-44BC5CEDC760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ECC68CAE-7DE0-4D4F-9B95-9AA891CB9D6F}" type="pres">
      <dgm:prSet presAssocID="{FC75F7BA-D1AA-4375-9A60-AF3649CCD6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00AF5C-6D44-439A-A7CE-901137B13D95}" type="pres">
      <dgm:prSet presAssocID="{FC75F7BA-D1AA-4375-9A60-AF3649CCD634}" presName="dummy" presStyleCnt="0"/>
      <dgm:spPr/>
    </dgm:pt>
    <dgm:pt modelId="{CBFB63F8-8A14-4375-9B8E-346F329A8EB6}" type="pres">
      <dgm:prSet presAssocID="{3B30D364-7F85-43B6-BA54-FB2134AEB784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3DAB8D64-FF5F-4546-A1A7-1C6E12CB9F60}" type="pres">
      <dgm:prSet presAssocID="{CE02C102-24CD-4E5B-990F-32D7F9FE81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2219B8-38D6-487C-8929-6690212D0F71}" type="pres">
      <dgm:prSet presAssocID="{CE02C102-24CD-4E5B-990F-32D7F9FE8115}" presName="dummy" presStyleCnt="0"/>
      <dgm:spPr/>
    </dgm:pt>
    <dgm:pt modelId="{2249442D-F085-4AFB-BD48-686E19C6F639}" type="pres">
      <dgm:prSet presAssocID="{1CCBA99F-AECF-4A16-BDB2-3F87687AFC66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37FC10C9-DF3F-4A21-BA50-DB700D0F721A}" type="pres">
      <dgm:prSet presAssocID="{EB1D701E-8924-4C89-854C-E4251A12F72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D55E24-B899-4383-B6E4-FF9F783424AF}" type="pres">
      <dgm:prSet presAssocID="{EB1D701E-8924-4C89-854C-E4251A12F72E}" presName="dummy" presStyleCnt="0"/>
      <dgm:spPr/>
    </dgm:pt>
    <dgm:pt modelId="{6B4B11B9-50A1-48F6-AE52-9726FFEB0778}" type="pres">
      <dgm:prSet presAssocID="{85BA1BC6-3CD2-4D8A-896C-C6BFD76E6241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19F049B5-8431-4268-8F6A-F845D47F79DE}" type="pres">
      <dgm:prSet presAssocID="{F38E3BF3-69BD-40C1-95C6-E002651A1B43}" presName="node" presStyleLbl="node1" presStyleIdx="5" presStyleCnt="6" custRadScaleRad="103891" custRadScaleInc="68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3F3D70-B4F1-440C-8F4B-08B20CCA6E0A}" type="pres">
      <dgm:prSet presAssocID="{F38E3BF3-69BD-40C1-95C6-E002651A1B43}" presName="dummy" presStyleCnt="0"/>
      <dgm:spPr/>
    </dgm:pt>
    <dgm:pt modelId="{B9564EE8-74D2-42FA-938A-B0BF6CB79CF0}" type="pres">
      <dgm:prSet presAssocID="{711427EC-F8AF-45CB-8EEB-E105975F8E84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57B0A9BB-7A42-4197-8337-6EA26219F6CD}" type="presOf" srcId="{85BA1BC6-3CD2-4D8A-896C-C6BFD76E6241}" destId="{6B4B11B9-50A1-48F6-AE52-9726FFEB0778}" srcOrd="0" destOrd="0" presId="urn:microsoft.com/office/officeart/2005/8/layout/radial6"/>
    <dgm:cxn modelId="{5DB6A9E6-CD17-402A-9293-752334362D7D}" srcId="{BD72E455-F965-4C50-9BB0-6FB22A3F5E1C}" destId="{CE02C102-24CD-4E5B-990F-32D7F9FE8115}" srcOrd="3" destOrd="0" parTransId="{8BF214E1-210C-4331-B0E7-C61112AADB09}" sibTransId="{1CCBA99F-AECF-4A16-BDB2-3F87687AFC66}"/>
    <dgm:cxn modelId="{FCB16D11-DA08-4065-882E-B76D747E9907}" type="presOf" srcId="{FC75F7BA-D1AA-4375-9A60-AF3649CCD634}" destId="{ECC68CAE-7DE0-4D4F-9B95-9AA891CB9D6F}" srcOrd="0" destOrd="0" presId="urn:microsoft.com/office/officeart/2005/8/layout/radial6"/>
    <dgm:cxn modelId="{644D25D8-273A-4EF2-9EB3-23718300FB4B}" srcId="{6B9DB33B-E4B2-47E0-A4D2-0E4CF4EA6035}" destId="{BD72E455-F965-4C50-9BB0-6FB22A3F5E1C}" srcOrd="0" destOrd="0" parTransId="{D9FC8433-DC9F-40C0-AE5D-21472EF08723}" sibTransId="{1E0336DC-C266-4072-95BF-52B947A50AEC}"/>
    <dgm:cxn modelId="{736983D6-C734-4807-827F-0C71CD9DEF4A}" type="presOf" srcId="{EB1D701E-8924-4C89-854C-E4251A12F72E}" destId="{37FC10C9-DF3F-4A21-BA50-DB700D0F721A}" srcOrd="0" destOrd="0" presId="urn:microsoft.com/office/officeart/2005/8/layout/radial6"/>
    <dgm:cxn modelId="{5126A383-CAAB-4526-9C42-3A25AC9E5DF9}" type="presOf" srcId="{6B9DB33B-E4B2-47E0-A4D2-0E4CF4EA6035}" destId="{9B1E3796-C72B-48DD-BB87-ED539D3E3F0E}" srcOrd="0" destOrd="0" presId="urn:microsoft.com/office/officeart/2005/8/layout/radial6"/>
    <dgm:cxn modelId="{06DB084C-C7A6-435B-8245-532E97AE08BF}" type="presOf" srcId="{711427EC-F8AF-45CB-8EEB-E105975F8E84}" destId="{B9564EE8-74D2-42FA-938A-B0BF6CB79CF0}" srcOrd="0" destOrd="0" presId="urn:microsoft.com/office/officeart/2005/8/layout/radial6"/>
    <dgm:cxn modelId="{6C1067F6-5335-419F-873C-E40455D29FD1}" type="presOf" srcId="{CE02C102-24CD-4E5B-990F-32D7F9FE8115}" destId="{3DAB8D64-FF5F-4546-A1A7-1C6E12CB9F60}" srcOrd="0" destOrd="0" presId="urn:microsoft.com/office/officeart/2005/8/layout/radial6"/>
    <dgm:cxn modelId="{31F4C6EE-2CF1-45D0-8ABD-9BDE8A0FC6C8}" type="presOf" srcId="{F38E3BF3-69BD-40C1-95C6-E002651A1B43}" destId="{19F049B5-8431-4268-8F6A-F845D47F79DE}" srcOrd="0" destOrd="0" presId="urn:microsoft.com/office/officeart/2005/8/layout/radial6"/>
    <dgm:cxn modelId="{336F25C0-6D17-4AD1-80A5-7725F6AC74F3}" srcId="{BD72E455-F965-4C50-9BB0-6FB22A3F5E1C}" destId="{F38E3BF3-69BD-40C1-95C6-E002651A1B43}" srcOrd="5" destOrd="0" parTransId="{7D0EFE36-9852-43DC-A8BD-3A740D28DE29}" sibTransId="{711427EC-F8AF-45CB-8EEB-E105975F8E84}"/>
    <dgm:cxn modelId="{178A8AAB-0B15-4671-8125-3D2D5947E3F6}" srcId="{BD72E455-F965-4C50-9BB0-6FB22A3F5E1C}" destId="{EB1D701E-8924-4C89-854C-E4251A12F72E}" srcOrd="4" destOrd="0" parTransId="{243F4037-E38C-4BCF-83BD-9FCCA6FB097B}" sibTransId="{85BA1BC6-3CD2-4D8A-896C-C6BFD76E6241}"/>
    <dgm:cxn modelId="{8FBDF4FA-1A99-4DE4-947F-DB3094740B4D}" type="presOf" srcId="{FA60964C-E340-4180-8FE3-048C925D11F1}" destId="{F1E1967B-952F-449A-990C-05AE34D00C64}" srcOrd="0" destOrd="0" presId="urn:microsoft.com/office/officeart/2005/8/layout/radial6"/>
    <dgm:cxn modelId="{1036E4F1-2F37-4FC7-9797-B5F1B762FA29}" type="presOf" srcId="{9E89DF61-4715-4DDF-9122-E52D231BA563}" destId="{DDBD67CD-2364-47B4-A471-7D5CB6587085}" srcOrd="0" destOrd="0" presId="urn:microsoft.com/office/officeart/2005/8/layout/radial6"/>
    <dgm:cxn modelId="{8512435F-BDAB-4E1C-ACC8-73637DFFE31B}" srcId="{BD72E455-F965-4C50-9BB0-6FB22A3F5E1C}" destId="{384ACE97-8556-4F3F-AF22-73E81A2FC93C}" srcOrd="0" destOrd="0" parTransId="{5FC9F5E0-B38A-48DB-8CCF-EFF9B43BB1E1}" sibTransId="{9E89DF61-4715-4DDF-9122-E52D231BA563}"/>
    <dgm:cxn modelId="{9E747842-E778-4964-8DE1-C8572BFAF64A}" type="presOf" srcId="{3B30D364-7F85-43B6-BA54-FB2134AEB784}" destId="{CBFB63F8-8A14-4375-9B8E-346F329A8EB6}" srcOrd="0" destOrd="0" presId="urn:microsoft.com/office/officeart/2005/8/layout/radial6"/>
    <dgm:cxn modelId="{05A1A63D-0FD7-463D-A8D6-12776A063990}" type="presOf" srcId="{5FA8F492-3DFB-475E-88AE-44BC5CEDC760}" destId="{CEF2BAEF-0A44-4DB2-8EA2-C7C572ECF6C4}" srcOrd="0" destOrd="0" presId="urn:microsoft.com/office/officeart/2005/8/layout/radial6"/>
    <dgm:cxn modelId="{DED7B6DC-638D-4354-86DB-DAC25943526A}" type="presOf" srcId="{384ACE97-8556-4F3F-AF22-73E81A2FC93C}" destId="{A6459A0D-AA6B-4A9D-A1C7-F59D59B97AD1}" srcOrd="0" destOrd="0" presId="urn:microsoft.com/office/officeart/2005/8/layout/radial6"/>
    <dgm:cxn modelId="{E126DE31-171F-45B7-A15E-63709F96652D}" srcId="{BD72E455-F965-4C50-9BB0-6FB22A3F5E1C}" destId="{FA60964C-E340-4180-8FE3-048C925D11F1}" srcOrd="1" destOrd="0" parTransId="{82C0DAAB-0AC3-40C1-84F9-CF4ADCF6140C}" sibTransId="{5FA8F492-3DFB-475E-88AE-44BC5CEDC760}"/>
    <dgm:cxn modelId="{DA7EBA7F-0AD7-475A-AFC4-7BD37BDEEA58}" srcId="{BD72E455-F965-4C50-9BB0-6FB22A3F5E1C}" destId="{FC75F7BA-D1AA-4375-9A60-AF3649CCD634}" srcOrd="2" destOrd="0" parTransId="{31BF7E24-7FC5-4936-9D80-EA5E36A5DAD1}" sibTransId="{3B30D364-7F85-43B6-BA54-FB2134AEB784}"/>
    <dgm:cxn modelId="{1ABD7CB9-FBCA-4FBD-9997-6BDD0D9EA761}" type="presOf" srcId="{BD72E455-F965-4C50-9BB0-6FB22A3F5E1C}" destId="{ACD76AD4-F9D3-428B-8DFB-8C8A60363382}" srcOrd="0" destOrd="0" presId="urn:microsoft.com/office/officeart/2005/8/layout/radial6"/>
    <dgm:cxn modelId="{CC73D338-45AC-4A8F-B4C5-3C260AECF864}" type="presOf" srcId="{1CCBA99F-AECF-4A16-BDB2-3F87687AFC66}" destId="{2249442D-F085-4AFB-BD48-686E19C6F639}" srcOrd="0" destOrd="0" presId="urn:microsoft.com/office/officeart/2005/8/layout/radial6"/>
    <dgm:cxn modelId="{90A2A78B-2614-4E3E-80C1-4AEBFA0A0FAC}" type="presParOf" srcId="{9B1E3796-C72B-48DD-BB87-ED539D3E3F0E}" destId="{ACD76AD4-F9D3-428B-8DFB-8C8A60363382}" srcOrd="0" destOrd="0" presId="urn:microsoft.com/office/officeart/2005/8/layout/radial6"/>
    <dgm:cxn modelId="{DA101D8D-94B0-45AC-A9B2-0127720D4EB2}" type="presParOf" srcId="{9B1E3796-C72B-48DD-BB87-ED539D3E3F0E}" destId="{A6459A0D-AA6B-4A9D-A1C7-F59D59B97AD1}" srcOrd="1" destOrd="0" presId="urn:microsoft.com/office/officeart/2005/8/layout/radial6"/>
    <dgm:cxn modelId="{73F9B08B-7EB8-43D3-8338-91A6DA885B89}" type="presParOf" srcId="{9B1E3796-C72B-48DD-BB87-ED539D3E3F0E}" destId="{3F74DC16-0013-4D96-B4BF-6972E4905BA0}" srcOrd="2" destOrd="0" presId="urn:microsoft.com/office/officeart/2005/8/layout/radial6"/>
    <dgm:cxn modelId="{A5ED6485-1420-4BDA-8B0A-D36A99ABF936}" type="presParOf" srcId="{9B1E3796-C72B-48DD-BB87-ED539D3E3F0E}" destId="{DDBD67CD-2364-47B4-A471-7D5CB6587085}" srcOrd="3" destOrd="0" presId="urn:microsoft.com/office/officeart/2005/8/layout/radial6"/>
    <dgm:cxn modelId="{FFAAAC7A-8B4E-4BEB-8C67-6C73B557DE16}" type="presParOf" srcId="{9B1E3796-C72B-48DD-BB87-ED539D3E3F0E}" destId="{F1E1967B-952F-449A-990C-05AE34D00C64}" srcOrd="4" destOrd="0" presId="urn:microsoft.com/office/officeart/2005/8/layout/radial6"/>
    <dgm:cxn modelId="{2A622C62-2C9B-4973-B57E-976A1FD15E0C}" type="presParOf" srcId="{9B1E3796-C72B-48DD-BB87-ED539D3E3F0E}" destId="{65455A7E-6948-4A2A-AAB6-505EB8B7B7E8}" srcOrd="5" destOrd="0" presId="urn:microsoft.com/office/officeart/2005/8/layout/radial6"/>
    <dgm:cxn modelId="{9D1FF196-5068-4DA9-9D96-EAE4DB198B31}" type="presParOf" srcId="{9B1E3796-C72B-48DD-BB87-ED539D3E3F0E}" destId="{CEF2BAEF-0A44-4DB2-8EA2-C7C572ECF6C4}" srcOrd="6" destOrd="0" presId="urn:microsoft.com/office/officeart/2005/8/layout/radial6"/>
    <dgm:cxn modelId="{914C2EBF-58E5-48B2-B11A-166993BA3C63}" type="presParOf" srcId="{9B1E3796-C72B-48DD-BB87-ED539D3E3F0E}" destId="{ECC68CAE-7DE0-4D4F-9B95-9AA891CB9D6F}" srcOrd="7" destOrd="0" presId="urn:microsoft.com/office/officeart/2005/8/layout/radial6"/>
    <dgm:cxn modelId="{2860D347-A855-4137-9B74-FCFB92D0D675}" type="presParOf" srcId="{9B1E3796-C72B-48DD-BB87-ED539D3E3F0E}" destId="{8300AF5C-6D44-439A-A7CE-901137B13D95}" srcOrd="8" destOrd="0" presId="urn:microsoft.com/office/officeart/2005/8/layout/radial6"/>
    <dgm:cxn modelId="{FDB17E86-471D-4738-859A-770E2C4288AE}" type="presParOf" srcId="{9B1E3796-C72B-48DD-BB87-ED539D3E3F0E}" destId="{CBFB63F8-8A14-4375-9B8E-346F329A8EB6}" srcOrd="9" destOrd="0" presId="urn:microsoft.com/office/officeart/2005/8/layout/radial6"/>
    <dgm:cxn modelId="{B02E8206-24C3-4367-9D8E-CC3976716BD4}" type="presParOf" srcId="{9B1E3796-C72B-48DD-BB87-ED539D3E3F0E}" destId="{3DAB8D64-FF5F-4546-A1A7-1C6E12CB9F60}" srcOrd="10" destOrd="0" presId="urn:microsoft.com/office/officeart/2005/8/layout/radial6"/>
    <dgm:cxn modelId="{34C80EF3-FEE3-4C26-9907-5258E1995A10}" type="presParOf" srcId="{9B1E3796-C72B-48DD-BB87-ED539D3E3F0E}" destId="{D02219B8-38D6-487C-8929-6690212D0F71}" srcOrd="11" destOrd="0" presId="urn:microsoft.com/office/officeart/2005/8/layout/radial6"/>
    <dgm:cxn modelId="{BB8FE392-08E5-4F8C-8756-81A715490DCA}" type="presParOf" srcId="{9B1E3796-C72B-48DD-BB87-ED539D3E3F0E}" destId="{2249442D-F085-4AFB-BD48-686E19C6F639}" srcOrd="12" destOrd="0" presId="urn:microsoft.com/office/officeart/2005/8/layout/radial6"/>
    <dgm:cxn modelId="{B9421DCA-60F7-4265-8DFF-53197FE5C959}" type="presParOf" srcId="{9B1E3796-C72B-48DD-BB87-ED539D3E3F0E}" destId="{37FC10C9-DF3F-4A21-BA50-DB700D0F721A}" srcOrd="13" destOrd="0" presId="urn:microsoft.com/office/officeart/2005/8/layout/radial6"/>
    <dgm:cxn modelId="{547B4357-B107-4105-8490-0DE7C13302B6}" type="presParOf" srcId="{9B1E3796-C72B-48DD-BB87-ED539D3E3F0E}" destId="{AED55E24-B899-4383-B6E4-FF9F783424AF}" srcOrd="14" destOrd="0" presId="urn:microsoft.com/office/officeart/2005/8/layout/radial6"/>
    <dgm:cxn modelId="{70FA355C-DD49-4E0C-92FF-0A9D64FA1C1C}" type="presParOf" srcId="{9B1E3796-C72B-48DD-BB87-ED539D3E3F0E}" destId="{6B4B11B9-50A1-48F6-AE52-9726FFEB0778}" srcOrd="15" destOrd="0" presId="urn:microsoft.com/office/officeart/2005/8/layout/radial6"/>
    <dgm:cxn modelId="{74BA1A00-17EC-42C8-9C6B-002D30F951EA}" type="presParOf" srcId="{9B1E3796-C72B-48DD-BB87-ED539D3E3F0E}" destId="{19F049B5-8431-4268-8F6A-F845D47F79DE}" srcOrd="16" destOrd="0" presId="urn:microsoft.com/office/officeart/2005/8/layout/radial6"/>
    <dgm:cxn modelId="{95492B28-817E-4134-9893-8C083705562B}" type="presParOf" srcId="{9B1E3796-C72B-48DD-BB87-ED539D3E3F0E}" destId="{9F3F3D70-B4F1-440C-8F4B-08B20CCA6E0A}" srcOrd="17" destOrd="0" presId="urn:microsoft.com/office/officeart/2005/8/layout/radial6"/>
    <dgm:cxn modelId="{B46DBA18-BFD2-4024-85B7-FD186A0CC64A}" type="presParOf" srcId="{9B1E3796-C72B-48DD-BB87-ED539D3E3F0E}" destId="{B9564EE8-74D2-42FA-938A-B0BF6CB79CF0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F4194-A699-4B87-A093-E9EA22370F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81B20E-C781-467C-BA07-6594344C02DF}">
      <dgm:prSet phldrT="[文本]" custT="1"/>
      <dgm:spPr>
        <a:solidFill>
          <a:srgbClr val="AA4A2C"/>
        </a:solidFill>
      </dgm:spPr>
      <dgm:t>
        <a:bodyPr/>
        <a:lstStyle/>
        <a:p>
          <a:r>
            <a:rPr lang="zh-CN" altLang="en-US" sz="3100" kern="1200" dirty="0" smtClean="0">
              <a:solidFill>
                <a:schemeClr val="lt1"/>
              </a:solidFill>
              <a:latin typeface="楷体_GB2312" pitchFamily="49" charset="-122"/>
              <a:ea typeface="楷体_GB2312" pitchFamily="49" charset="-122"/>
              <a:cs typeface="+mn-cs"/>
            </a:rPr>
            <a:t>一、市域监控圈</a:t>
          </a:r>
          <a:endParaRPr lang="zh-CN" altLang="en-US" sz="3100" kern="1200" dirty="0">
            <a:solidFill>
              <a:schemeClr val="lt1"/>
            </a:solidFill>
            <a:latin typeface="楷体_GB2312" pitchFamily="49" charset="-122"/>
            <a:ea typeface="楷体_GB2312" pitchFamily="49" charset="-122"/>
            <a:cs typeface="+mn-cs"/>
          </a:endParaRPr>
        </a:p>
      </dgm:t>
    </dgm:pt>
    <dgm:pt modelId="{60001D2B-7CC2-4EC7-BA6C-885D04E24581}" type="parTrans" cxnId="{30AA0F1D-308B-4473-B264-87744F97360E}">
      <dgm:prSet/>
      <dgm:spPr/>
      <dgm:t>
        <a:bodyPr/>
        <a:lstStyle/>
        <a:p>
          <a:endParaRPr lang="zh-CN" altLang="en-US"/>
        </a:p>
      </dgm:t>
    </dgm:pt>
    <dgm:pt modelId="{1E4EA117-19B4-49A2-A79D-B85E0A01BFCD}" type="sibTrans" cxnId="{30AA0F1D-308B-4473-B264-87744F97360E}">
      <dgm:prSet/>
      <dgm:spPr/>
      <dgm:t>
        <a:bodyPr/>
        <a:lstStyle/>
        <a:p>
          <a:endParaRPr lang="zh-CN" altLang="en-US"/>
        </a:p>
      </dgm:t>
    </dgm:pt>
    <dgm:pt modelId="{1DC10F2F-68FC-40A6-AFC3-CE4B68C18CF0}" type="pres">
      <dgm:prSet presAssocID="{C62F4194-A699-4B87-A093-E9EA22370FE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572BA3-A303-4BB7-BB90-96DAD32EABCC}" type="pres">
      <dgm:prSet presAssocID="{AB81B20E-C781-467C-BA07-6594344C02DF}" presName="parentText" presStyleLbl="node1" presStyleIdx="0" presStyleCnt="1" custScaleY="181270" custLinFactNeighborY="237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AA0F1D-308B-4473-B264-87744F97360E}" srcId="{C62F4194-A699-4B87-A093-E9EA22370FE5}" destId="{AB81B20E-C781-467C-BA07-6594344C02DF}" srcOrd="0" destOrd="0" parTransId="{60001D2B-7CC2-4EC7-BA6C-885D04E24581}" sibTransId="{1E4EA117-19B4-49A2-A79D-B85E0A01BFCD}"/>
    <dgm:cxn modelId="{AB437648-5A34-4F7C-B1D9-376BEF020170}" type="presOf" srcId="{AB81B20E-C781-467C-BA07-6594344C02DF}" destId="{30572BA3-A303-4BB7-BB90-96DAD32EABCC}" srcOrd="0" destOrd="0" presId="urn:microsoft.com/office/officeart/2005/8/layout/vList2"/>
    <dgm:cxn modelId="{18C46CEB-9BBF-4C1E-BE41-C1DA7BC601B0}" type="presOf" srcId="{C62F4194-A699-4B87-A093-E9EA22370FE5}" destId="{1DC10F2F-68FC-40A6-AFC3-CE4B68C18CF0}" srcOrd="0" destOrd="0" presId="urn:microsoft.com/office/officeart/2005/8/layout/vList2"/>
    <dgm:cxn modelId="{ADCDF000-67ED-4DA2-AB1E-B43F35A22EAF}" type="presParOf" srcId="{1DC10F2F-68FC-40A6-AFC3-CE4B68C18CF0}" destId="{30572BA3-A303-4BB7-BB90-96DAD32EAB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D22749-1437-45CA-8AF1-3EC857ED03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65EEA3-64F2-421B-893A-6967A19C9CCB}">
      <dgm:prSet phldrT="[文本]"/>
      <dgm:spPr>
        <a:solidFill>
          <a:srgbClr val="AA4A2C"/>
        </a:solidFill>
      </dgm:spPr>
      <dgm:t>
        <a:bodyPr/>
        <a:lstStyle/>
        <a:p>
          <a:r>
            <a:rPr lang="zh-CN" altLang="en-US" dirty="0" smtClean="0">
              <a:latin typeface="楷体_GB2312" pitchFamily="49" charset="-122"/>
              <a:ea typeface="楷体_GB2312" pitchFamily="49" charset="-122"/>
            </a:rPr>
            <a:t>二、城域监控圈</a:t>
          </a:r>
          <a:endParaRPr lang="zh-CN" altLang="en-US" dirty="0">
            <a:latin typeface="楷体_GB2312" pitchFamily="49" charset="-122"/>
            <a:ea typeface="楷体_GB2312" pitchFamily="49" charset="-122"/>
          </a:endParaRPr>
        </a:p>
      </dgm:t>
    </dgm:pt>
    <dgm:pt modelId="{C3118E4D-298C-4866-8B7D-1A202CBBAF21}" type="parTrans" cxnId="{3791E383-4C6F-4301-B436-3C11B1DF4B2E}">
      <dgm:prSet/>
      <dgm:spPr/>
      <dgm:t>
        <a:bodyPr/>
        <a:lstStyle/>
        <a:p>
          <a:endParaRPr lang="zh-CN" altLang="en-US"/>
        </a:p>
      </dgm:t>
    </dgm:pt>
    <dgm:pt modelId="{C7C9C6F3-0DE8-4C26-BEB7-2F3B8F885B58}" type="sibTrans" cxnId="{3791E383-4C6F-4301-B436-3C11B1DF4B2E}">
      <dgm:prSet/>
      <dgm:spPr/>
      <dgm:t>
        <a:bodyPr/>
        <a:lstStyle/>
        <a:p>
          <a:endParaRPr lang="zh-CN" altLang="en-US"/>
        </a:p>
      </dgm:t>
    </dgm:pt>
    <dgm:pt modelId="{1845444B-E954-4FAF-AE4E-5E786322D273}" type="pres">
      <dgm:prSet presAssocID="{99D22749-1437-45CA-8AF1-3EC857ED03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728F34-5088-4C80-B5D7-87DAADD90EF7}" type="pres">
      <dgm:prSet presAssocID="{3D65EEA3-64F2-421B-893A-6967A19C9CCB}" presName="parentText" presStyleLbl="node1" presStyleIdx="0" presStyleCnt="1" custLinFactNeighborY="-1682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A185E9C-386E-4FA6-B846-F71743E34C57}" type="presOf" srcId="{99D22749-1437-45CA-8AF1-3EC857ED0311}" destId="{1845444B-E954-4FAF-AE4E-5E786322D273}" srcOrd="0" destOrd="0" presId="urn:microsoft.com/office/officeart/2005/8/layout/vList2"/>
    <dgm:cxn modelId="{FF68901C-8D34-488C-9EE5-93DD3A9FA615}" type="presOf" srcId="{3D65EEA3-64F2-421B-893A-6967A19C9CCB}" destId="{41728F34-5088-4C80-B5D7-87DAADD90EF7}" srcOrd="0" destOrd="0" presId="urn:microsoft.com/office/officeart/2005/8/layout/vList2"/>
    <dgm:cxn modelId="{3791E383-4C6F-4301-B436-3C11B1DF4B2E}" srcId="{99D22749-1437-45CA-8AF1-3EC857ED0311}" destId="{3D65EEA3-64F2-421B-893A-6967A19C9CCB}" srcOrd="0" destOrd="0" parTransId="{C3118E4D-298C-4866-8B7D-1A202CBBAF21}" sibTransId="{C7C9C6F3-0DE8-4C26-BEB7-2F3B8F885B58}"/>
    <dgm:cxn modelId="{8E7CEBEA-94BC-4314-9124-765EEBC6CF71}" type="presParOf" srcId="{1845444B-E954-4FAF-AE4E-5E786322D273}" destId="{41728F34-5088-4C80-B5D7-87DAADD90E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6C552B-01AF-4EBF-8AA5-DE1286B051A0}" type="doc">
      <dgm:prSet loTypeId="urn:microsoft.com/office/officeart/2005/8/layout/funnel1" loCatId="process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D592895C-0149-4270-8B51-45D872FD03A6}">
      <dgm:prSet phldrT="[文本]"/>
      <dgm:spPr>
        <a:solidFill>
          <a:srgbClr val="AA4A2C"/>
        </a:solidFill>
      </dgm:spPr>
      <dgm:t>
        <a:bodyPr/>
        <a:lstStyle/>
        <a:p>
          <a:r>
            <a:rPr lang="zh-CN" altLang="en-US" dirty="0" smtClean="0"/>
            <a:t>沈海高速</a:t>
          </a:r>
          <a:r>
            <a:rPr lang="en-US" altLang="zh-CN" dirty="0" smtClean="0"/>
            <a:t>1</a:t>
          </a:r>
          <a:r>
            <a:rPr lang="zh-CN" altLang="en-US" dirty="0" smtClean="0"/>
            <a:t>处</a:t>
          </a:r>
          <a:endParaRPr lang="zh-CN" altLang="en-US" dirty="0"/>
        </a:p>
      </dgm:t>
    </dgm:pt>
    <dgm:pt modelId="{5F5C2C4C-74CB-496D-ADAE-2EE9F826685E}" type="parTrans" cxnId="{0F02D827-6128-45C4-BBA5-D2F0B539DD92}">
      <dgm:prSet/>
      <dgm:spPr/>
      <dgm:t>
        <a:bodyPr/>
        <a:lstStyle/>
        <a:p>
          <a:endParaRPr lang="zh-CN" altLang="en-US"/>
        </a:p>
      </dgm:t>
    </dgm:pt>
    <dgm:pt modelId="{648CEDA4-C854-4503-8DC4-7C178B2F62C6}" type="sibTrans" cxnId="{0F02D827-6128-45C4-BBA5-D2F0B539DD92}">
      <dgm:prSet/>
      <dgm:spPr/>
      <dgm:t>
        <a:bodyPr/>
        <a:lstStyle/>
        <a:p>
          <a:endParaRPr lang="zh-CN" altLang="en-US"/>
        </a:p>
      </dgm:t>
    </dgm:pt>
    <dgm:pt modelId="{86CEF329-E732-4519-8A7C-47AD81C59C3B}">
      <dgm:prSet phldrT="[文本]"/>
      <dgm:spPr>
        <a:solidFill>
          <a:srgbClr val="003399"/>
        </a:solidFill>
      </dgm:spPr>
      <dgm:t>
        <a:bodyPr/>
        <a:lstStyle/>
        <a:p>
          <a:r>
            <a:rPr lang="zh-CN" altLang="en-US" dirty="0" smtClean="0"/>
            <a:t>连霍高速</a:t>
          </a:r>
          <a:r>
            <a:rPr lang="en-US" altLang="zh-CN" dirty="0" smtClean="0"/>
            <a:t>45</a:t>
          </a:r>
          <a:r>
            <a:rPr lang="zh-CN" altLang="en-US" dirty="0" smtClean="0"/>
            <a:t>处</a:t>
          </a:r>
          <a:endParaRPr lang="zh-CN" altLang="en-US" dirty="0"/>
        </a:p>
      </dgm:t>
    </dgm:pt>
    <dgm:pt modelId="{C110EBFA-0314-46FB-A782-BDB5D1A49AC8}" type="parTrans" cxnId="{E45BDB48-CF7B-4D31-9688-D7B997DC0BC0}">
      <dgm:prSet/>
      <dgm:spPr/>
      <dgm:t>
        <a:bodyPr/>
        <a:lstStyle/>
        <a:p>
          <a:endParaRPr lang="zh-CN" altLang="en-US"/>
        </a:p>
      </dgm:t>
    </dgm:pt>
    <dgm:pt modelId="{5ACB172D-A644-4BE0-94B1-3399F1EDB182}" type="sibTrans" cxnId="{E45BDB48-CF7B-4D31-9688-D7B997DC0BC0}">
      <dgm:prSet/>
      <dgm:spPr/>
      <dgm:t>
        <a:bodyPr/>
        <a:lstStyle/>
        <a:p>
          <a:endParaRPr lang="zh-CN" altLang="en-US"/>
        </a:p>
      </dgm:t>
    </dgm:pt>
    <dgm:pt modelId="{3D36A2FA-1219-4905-B3B0-4B5185F7206A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 smtClean="0"/>
            <a:t>其他水网</a:t>
          </a:r>
          <a:r>
            <a:rPr lang="en-US" altLang="zh-CN" dirty="0" smtClean="0"/>
            <a:t>9</a:t>
          </a:r>
          <a:r>
            <a:rPr lang="zh-CN" altLang="en-US" dirty="0" smtClean="0"/>
            <a:t>处</a:t>
          </a:r>
          <a:endParaRPr lang="zh-CN" altLang="en-US" dirty="0"/>
        </a:p>
      </dgm:t>
    </dgm:pt>
    <dgm:pt modelId="{948C6A7A-A03F-4E9A-ACD0-788BE0AE4B5C}" type="parTrans" cxnId="{34C15E68-BF3B-4D85-9F02-A6185FEC8E34}">
      <dgm:prSet/>
      <dgm:spPr/>
      <dgm:t>
        <a:bodyPr/>
        <a:lstStyle/>
        <a:p>
          <a:endParaRPr lang="zh-CN" altLang="en-US"/>
        </a:p>
      </dgm:t>
    </dgm:pt>
    <dgm:pt modelId="{C8643E4C-2385-40B7-826C-C2E9D0834E5D}" type="sibTrans" cxnId="{34C15E68-BF3B-4D85-9F02-A6185FEC8E34}">
      <dgm:prSet/>
      <dgm:spPr/>
      <dgm:t>
        <a:bodyPr/>
        <a:lstStyle/>
        <a:p>
          <a:endParaRPr lang="zh-CN" altLang="en-US"/>
        </a:p>
      </dgm:t>
    </dgm:pt>
    <dgm:pt modelId="{8C32ED53-F8EC-49E3-8FBE-F5B4DD19C149}">
      <dgm:prSet phldrT="[文本]"/>
      <dgm:spPr/>
      <dgm:t>
        <a:bodyPr/>
        <a:lstStyle/>
        <a:p>
          <a:endParaRPr lang="zh-CN" altLang="en-US" dirty="0">
            <a:solidFill>
              <a:srgbClr val="FFCC00"/>
            </a:solidFill>
            <a:latin typeface="方正楷体_GBK" pitchFamily="65" charset="-122"/>
            <a:ea typeface="方正楷体_GBK" pitchFamily="65" charset="-122"/>
          </a:endParaRPr>
        </a:p>
      </dgm:t>
    </dgm:pt>
    <dgm:pt modelId="{8A03C6B4-5FE1-4E8D-907D-FF4B8AA5ECE5}" type="parTrans" cxnId="{7E3CACB1-2CF8-4DB1-BBBE-47A7DFDC6BE4}">
      <dgm:prSet/>
      <dgm:spPr/>
      <dgm:t>
        <a:bodyPr/>
        <a:lstStyle/>
        <a:p>
          <a:endParaRPr lang="zh-CN" altLang="en-US"/>
        </a:p>
      </dgm:t>
    </dgm:pt>
    <dgm:pt modelId="{958AED65-CA77-44FD-AB9D-6F640563299E}" type="sibTrans" cxnId="{7E3CACB1-2CF8-4DB1-BBBE-47A7DFDC6BE4}">
      <dgm:prSet/>
      <dgm:spPr/>
      <dgm:t>
        <a:bodyPr/>
        <a:lstStyle/>
        <a:p>
          <a:endParaRPr lang="zh-CN" altLang="en-US"/>
        </a:p>
      </dgm:t>
    </dgm:pt>
    <dgm:pt modelId="{A702D019-540C-49E5-B2E0-9C7405B6B5EE}">
      <dgm:prSet phldrT="[文本]" phldr="1"/>
      <dgm:spPr/>
      <dgm:t>
        <a:bodyPr/>
        <a:lstStyle/>
        <a:p>
          <a:endParaRPr lang="zh-CN" altLang="en-US" dirty="0"/>
        </a:p>
      </dgm:t>
    </dgm:pt>
    <dgm:pt modelId="{B08F1240-9322-4BE1-984F-3DC718F15AB8}" type="parTrans" cxnId="{E36A6E5C-F98D-4D44-B408-7E47CBF07FD5}">
      <dgm:prSet/>
      <dgm:spPr/>
      <dgm:t>
        <a:bodyPr/>
        <a:lstStyle/>
        <a:p>
          <a:endParaRPr lang="zh-CN" altLang="en-US"/>
        </a:p>
      </dgm:t>
    </dgm:pt>
    <dgm:pt modelId="{792E3914-BE5A-441C-AA14-76BBDBBC5465}" type="sibTrans" cxnId="{E36A6E5C-F98D-4D44-B408-7E47CBF07FD5}">
      <dgm:prSet/>
      <dgm:spPr/>
      <dgm:t>
        <a:bodyPr/>
        <a:lstStyle/>
        <a:p>
          <a:endParaRPr lang="zh-CN" altLang="en-US"/>
        </a:p>
      </dgm:t>
    </dgm:pt>
    <dgm:pt modelId="{A44FECE5-4CE5-4BD7-98C2-67C0091469CD}">
      <dgm:prSet phldrT="[文本]" phldr="1" custLinFactNeighborX="-12969" custLinFactNeighborY="71367"/>
      <dgm:spPr/>
      <dgm:t>
        <a:bodyPr/>
        <a:lstStyle/>
        <a:p>
          <a:endParaRPr lang="zh-CN" altLang="en-US" dirty="0"/>
        </a:p>
      </dgm:t>
    </dgm:pt>
    <dgm:pt modelId="{94A02EF3-8CCE-486C-9BBD-A4E113985248}" type="parTrans" cxnId="{BCEE692F-4ECF-4B3D-9AA5-876FF6F9263F}">
      <dgm:prSet/>
      <dgm:spPr/>
      <dgm:t>
        <a:bodyPr/>
        <a:lstStyle/>
        <a:p>
          <a:endParaRPr lang="zh-CN" altLang="en-US"/>
        </a:p>
      </dgm:t>
    </dgm:pt>
    <dgm:pt modelId="{7B189A38-E3AD-4E8A-B4D3-0524953A5EBA}" type="sibTrans" cxnId="{BCEE692F-4ECF-4B3D-9AA5-876FF6F9263F}">
      <dgm:prSet/>
      <dgm:spPr/>
      <dgm:t>
        <a:bodyPr/>
        <a:lstStyle/>
        <a:p>
          <a:endParaRPr lang="zh-CN" altLang="en-US"/>
        </a:p>
      </dgm:t>
    </dgm:pt>
    <dgm:pt modelId="{1E8129EF-72E4-4622-965D-5B777F45E602}">
      <dgm:prSet phldrT="[文本]" phldr="1"/>
      <dgm:spPr/>
      <dgm:t>
        <a:bodyPr/>
        <a:lstStyle/>
        <a:p>
          <a:endParaRPr lang="zh-CN" altLang="en-US" dirty="0"/>
        </a:p>
      </dgm:t>
    </dgm:pt>
    <dgm:pt modelId="{52A049A7-B966-4295-9F77-BCCE5D78100A}" type="parTrans" cxnId="{0B78041E-8B73-42DA-A6C2-A6A8BFBEBF61}">
      <dgm:prSet/>
      <dgm:spPr/>
      <dgm:t>
        <a:bodyPr/>
        <a:lstStyle/>
        <a:p>
          <a:endParaRPr lang="zh-CN" altLang="en-US"/>
        </a:p>
      </dgm:t>
    </dgm:pt>
    <dgm:pt modelId="{A9470153-3C5D-4F39-9EAB-BD869AA1888E}" type="sibTrans" cxnId="{0B78041E-8B73-42DA-A6C2-A6A8BFBEBF61}">
      <dgm:prSet/>
      <dgm:spPr/>
      <dgm:t>
        <a:bodyPr/>
        <a:lstStyle/>
        <a:p>
          <a:endParaRPr lang="zh-CN" altLang="en-US"/>
        </a:p>
      </dgm:t>
    </dgm:pt>
    <dgm:pt modelId="{21699DC8-74CF-4203-BBA3-D11C4CC511E8}">
      <dgm:prSet phldrT="[文本]" phldr="1"/>
      <dgm:spPr/>
      <dgm:t>
        <a:bodyPr/>
        <a:lstStyle/>
        <a:p>
          <a:endParaRPr lang="zh-CN" altLang="en-US" dirty="0"/>
        </a:p>
      </dgm:t>
    </dgm:pt>
    <dgm:pt modelId="{19A4B439-3ADB-4C34-A52F-876DD208BDF0}" type="parTrans" cxnId="{6F9C489E-7A02-458D-98DC-9816017F31E3}">
      <dgm:prSet/>
      <dgm:spPr/>
      <dgm:t>
        <a:bodyPr/>
        <a:lstStyle/>
        <a:p>
          <a:endParaRPr lang="zh-CN" altLang="en-US"/>
        </a:p>
      </dgm:t>
    </dgm:pt>
    <dgm:pt modelId="{4D339EDA-64A9-4A48-A5A6-729A884C3D75}" type="sibTrans" cxnId="{6F9C489E-7A02-458D-98DC-9816017F31E3}">
      <dgm:prSet/>
      <dgm:spPr/>
      <dgm:t>
        <a:bodyPr/>
        <a:lstStyle/>
        <a:p>
          <a:endParaRPr lang="zh-CN" altLang="en-US"/>
        </a:p>
      </dgm:t>
    </dgm:pt>
    <dgm:pt modelId="{122B1111-C8DC-4FC2-A086-528B090A6C81}" type="pres">
      <dgm:prSet presAssocID="{F16C552B-01AF-4EBF-8AA5-DE1286B051A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F80839-5AF8-48A5-9C24-BFDF669FF82E}" type="pres">
      <dgm:prSet presAssocID="{F16C552B-01AF-4EBF-8AA5-DE1286B051A0}" presName="ellipse" presStyleLbl="trBgShp" presStyleIdx="0" presStyleCnt="1" custScaleX="105642"/>
      <dgm:spPr/>
    </dgm:pt>
    <dgm:pt modelId="{97E744AF-FC09-4A46-B44F-D33EA56884E6}" type="pres">
      <dgm:prSet presAssocID="{F16C552B-01AF-4EBF-8AA5-DE1286B051A0}" presName="arrow1" presStyleLbl="fgShp" presStyleIdx="0" presStyleCnt="1" custScaleY="108765" custLinFactNeighborX="-5311" custLinFactNeighborY="25664"/>
      <dgm:spPr>
        <a:solidFill>
          <a:schemeClr val="accent5">
            <a:lumMod val="75000"/>
          </a:schemeClr>
        </a:solidFill>
      </dgm:spPr>
    </dgm:pt>
    <dgm:pt modelId="{68221918-CB55-4EC2-9AEE-0D31BAB8B6B1}" type="pres">
      <dgm:prSet presAssocID="{F16C552B-01AF-4EBF-8AA5-DE1286B051A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3665E6-A832-4EC1-A2BB-C139EC444916}" type="pres">
      <dgm:prSet presAssocID="{86CEF329-E732-4519-8A7C-47AD81C59C3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E71DF8-D67E-45F3-841C-0D9549F3CCF0}" type="pres">
      <dgm:prSet presAssocID="{3D36A2FA-1219-4905-B3B0-4B5185F7206A}" presName="item2" presStyleLbl="node1" presStyleIdx="1" presStyleCnt="3" custLinFactNeighborX="-3101" custLinFactNeighborY="-193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CE1AE7-5829-4E64-988A-D10DB3004CA8}" type="pres">
      <dgm:prSet presAssocID="{8C32ED53-F8EC-49E3-8FBE-F5B4DD19C149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1345E5-B6A5-4DA4-B6C3-FC09C28144D5}" type="pres">
      <dgm:prSet presAssocID="{F16C552B-01AF-4EBF-8AA5-DE1286B051A0}" presName="funnel" presStyleLbl="trAlignAcc1" presStyleIdx="0" presStyleCnt="1" custScaleX="85585" custScaleY="102764" custLinFactNeighborX="-1154" custLinFactNeighborY="-3597"/>
      <dgm:spPr/>
      <dgm:t>
        <a:bodyPr/>
        <a:lstStyle/>
        <a:p>
          <a:endParaRPr lang="zh-CN" altLang="en-US"/>
        </a:p>
      </dgm:t>
    </dgm:pt>
  </dgm:ptLst>
  <dgm:cxnLst>
    <dgm:cxn modelId="{291F4A47-9085-49CF-A507-5864F4E813DF}" type="presOf" srcId="{3D36A2FA-1219-4905-B3B0-4B5185F7206A}" destId="{D53665E6-A832-4EC1-A2BB-C139EC444916}" srcOrd="0" destOrd="0" presId="urn:microsoft.com/office/officeart/2005/8/layout/funnel1"/>
    <dgm:cxn modelId="{E760D61F-7229-4DE1-A913-F64413CDAEB8}" type="presOf" srcId="{D592895C-0149-4270-8B51-45D872FD03A6}" destId="{FECE1AE7-5829-4E64-988A-D10DB3004CA8}" srcOrd="0" destOrd="0" presId="urn:microsoft.com/office/officeart/2005/8/layout/funnel1"/>
    <dgm:cxn modelId="{0F02D827-6128-45C4-BBA5-D2F0B539DD92}" srcId="{F16C552B-01AF-4EBF-8AA5-DE1286B051A0}" destId="{D592895C-0149-4270-8B51-45D872FD03A6}" srcOrd="0" destOrd="0" parTransId="{5F5C2C4C-74CB-496D-ADAE-2EE9F826685E}" sibTransId="{648CEDA4-C854-4503-8DC4-7C178B2F62C6}"/>
    <dgm:cxn modelId="{E36A6E5C-F98D-4D44-B408-7E47CBF07FD5}" srcId="{F16C552B-01AF-4EBF-8AA5-DE1286B051A0}" destId="{A702D019-540C-49E5-B2E0-9C7405B6B5EE}" srcOrd="4" destOrd="0" parTransId="{B08F1240-9322-4BE1-984F-3DC718F15AB8}" sibTransId="{792E3914-BE5A-441C-AA14-76BBDBBC5465}"/>
    <dgm:cxn modelId="{34C15E68-BF3B-4D85-9F02-A6185FEC8E34}" srcId="{F16C552B-01AF-4EBF-8AA5-DE1286B051A0}" destId="{3D36A2FA-1219-4905-B3B0-4B5185F7206A}" srcOrd="2" destOrd="0" parTransId="{948C6A7A-A03F-4E9A-ACD0-788BE0AE4B5C}" sibTransId="{C8643E4C-2385-40B7-826C-C2E9D0834E5D}"/>
    <dgm:cxn modelId="{7E3CACB1-2CF8-4DB1-BBBE-47A7DFDC6BE4}" srcId="{F16C552B-01AF-4EBF-8AA5-DE1286B051A0}" destId="{8C32ED53-F8EC-49E3-8FBE-F5B4DD19C149}" srcOrd="3" destOrd="0" parTransId="{8A03C6B4-5FE1-4E8D-907D-FF4B8AA5ECE5}" sibTransId="{958AED65-CA77-44FD-AB9D-6F640563299E}"/>
    <dgm:cxn modelId="{BCEE692F-4ECF-4B3D-9AA5-876FF6F9263F}" srcId="{F16C552B-01AF-4EBF-8AA5-DE1286B051A0}" destId="{A44FECE5-4CE5-4BD7-98C2-67C0091469CD}" srcOrd="5" destOrd="0" parTransId="{94A02EF3-8CCE-486C-9BBD-A4E113985248}" sibTransId="{7B189A38-E3AD-4E8A-B4D3-0524953A5EBA}"/>
    <dgm:cxn modelId="{6F9C489E-7A02-458D-98DC-9816017F31E3}" srcId="{F16C552B-01AF-4EBF-8AA5-DE1286B051A0}" destId="{21699DC8-74CF-4203-BBA3-D11C4CC511E8}" srcOrd="7" destOrd="0" parTransId="{19A4B439-3ADB-4C34-A52F-876DD208BDF0}" sibTransId="{4D339EDA-64A9-4A48-A5A6-729A884C3D75}"/>
    <dgm:cxn modelId="{E8757B38-7A14-45DD-B609-F0575F483714}" type="presOf" srcId="{F16C552B-01AF-4EBF-8AA5-DE1286B051A0}" destId="{122B1111-C8DC-4FC2-A086-528B090A6C81}" srcOrd="0" destOrd="0" presId="urn:microsoft.com/office/officeart/2005/8/layout/funnel1"/>
    <dgm:cxn modelId="{C022CBD9-0777-4018-88C5-4EA6F91AE86F}" type="presOf" srcId="{8C32ED53-F8EC-49E3-8FBE-F5B4DD19C149}" destId="{68221918-CB55-4EC2-9AEE-0D31BAB8B6B1}" srcOrd="0" destOrd="0" presId="urn:microsoft.com/office/officeart/2005/8/layout/funnel1"/>
    <dgm:cxn modelId="{0B78041E-8B73-42DA-A6C2-A6A8BFBEBF61}" srcId="{F16C552B-01AF-4EBF-8AA5-DE1286B051A0}" destId="{1E8129EF-72E4-4622-965D-5B777F45E602}" srcOrd="6" destOrd="0" parTransId="{52A049A7-B966-4295-9F77-BCCE5D78100A}" sibTransId="{A9470153-3C5D-4F39-9EAB-BD869AA1888E}"/>
    <dgm:cxn modelId="{30E2D47B-8174-462A-A458-7E6B5B7F310F}" type="presOf" srcId="{86CEF329-E732-4519-8A7C-47AD81C59C3B}" destId="{C4E71DF8-D67E-45F3-841C-0D9549F3CCF0}" srcOrd="0" destOrd="0" presId="urn:microsoft.com/office/officeart/2005/8/layout/funnel1"/>
    <dgm:cxn modelId="{E45BDB48-CF7B-4D31-9688-D7B997DC0BC0}" srcId="{F16C552B-01AF-4EBF-8AA5-DE1286B051A0}" destId="{86CEF329-E732-4519-8A7C-47AD81C59C3B}" srcOrd="1" destOrd="0" parTransId="{C110EBFA-0314-46FB-A782-BDB5D1A49AC8}" sibTransId="{5ACB172D-A644-4BE0-94B1-3399F1EDB182}"/>
    <dgm:cxn modelId="{9DBA8FA0-9DB7-4A5E-96AF-72B762D0E57B}" type="presParOf" srcId="{122B1111-C8DC-4FC2-A086-528B090A6C81}" destId="{05F80839-5AF8-48A5-9C24-BFDF669FF82E}" srcOrd="0" destOrd="0" presId="urn:microsoft.com/office/officeart/2005/8/layout/funnel1"/>
    <dgm:cxn modelId="{D5F56C2F-2A0D-4CC6-823E-36929288D6AA}" type="presParOf" srcId="{122B1111-C8DC-4FC2-A086-528B090A6C81}" destId="{97E744AF-FC09-4A46-B44F-D33EA56884E6}" srcOrd="1" destOrd="0" presId="urn:microsoft.com/office/officeart/2005/8/layout/funnel1"/>
    <dgm:cxn modelId="{14217A8A-6C2D-4B2C-A0D6-CDE09F45FC05}" type="presParOf" srcId="{122B1111-C8DC-4FC2-A086-528B090A6C81}" destId="{68221918-CB55-4EC2-9AEE-0D31BAB8B6B1}" srcOrd="2" destOrd="0" presId="urn:microsoft.com/office/officeart/2005/8/layout/funnel1"/>
    <dgm:cxn modelId="{97C17A8C-EC14-4AEB-8404-0A1A97A88CAE}" type="presParOf" srcId="{122B1111-C8DC-4FC2-A086-528B090A6C81}" destId="{D53665E6-A832-4EC1-A2BB-C139EC444916}" srcOrd="3" destOrd="0" presId="urn:microsoft.com/office/officeart/2005/8/layout/funnel1"/>
    <dgm:cxn modelId="{050515F7-FEC7-4577-886D-77F84CAF8D2B}" type="presParOf" srcId="{122B1111-C8DC-4FC2-A086-528B090A6C81}" destId="{C4E71DF8-D67E-45F3-841C-0D9549F3CCF0}" srcOrd="4" destOrd="0" presId="urn:microsoft.com/office/officeart/2005/8/layout/funnel1"/>
    <dgm:cxn modelId="{E1BC5F98-91DF-408D-A2A0-55B6374CE6F9}" type="presParOf" srcId="{122B1111-C8DC-4FC2-A086-528B090A6C81}" destId="{FECE1AE7-5829-4E64-988A-D10DB3004CA8}" srcOrd="5" destOrd="0" presId="urn:microsoft.com/office/officeart/2005/8/layout/funnel1"/>
    <dgm:cxn modelId="{0F13DB96-519E-489B-AB46-798724411F89}" type="presParOf" srcId="{122B1111-C8DC-4FC2-A086-528B090A6C81}" destId="{441345E5-B6A5-4DA4-B6C3-FC09C28144D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AD97CE-164B-435C-A36F-8B78172592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4615B8-31C8-4F26-93D5-7BC137FAB26C}">
      <dgm:prSet phldrT="[文本]" custT="1"/>
      <dgm:spPr>
        <a:gradFill flip="none"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  <a:tileRect l="-100000" t="-100000"/>
        </a:gradFill>
      </dgm:spPr>
      <dgm:t>
        <a:bodyPr/>
        <a:lstStyle/>
        <a:p>
          <a:pPr marL="0" lvl="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lt1"/>
              </a:solidFill>
              <a:latin typeface="楷体_GB2312" pitchFamily="49" charset="-122"/>
              <a:ea typeface="楷体_GB2312" pitchFamily="49" charset="-122"/>
              <a:cs typeface="+mn-cs"/>
            </a:rPr>
            <a:t>核心区域</a:t>
          </a:r>
          <a:r>
            <a:rPr lang="en-US" altLang="zh-CN" sz="3100" kern="1200" dirty="0" smtClean="0">
              <a:solidFill>
                <a:schemeClr val="lt1"/>
              </a:solidFill>
              <a:latin typeface="楷体_GB2312" pitchFamily="49" charset="-122"/>
              <a:ea typeface="楷体_GB2312" pitchFamily="49" charset="-122"/>
              <a:cs typeface="+mn-cs"/>
            </a:rPr>
            <a:t>-1</a:t>
          </a:r>
          <a:endParaRPr lang="zh-CN" altLang="en-US" sz="3100" kern="1200" dirty="0">
            <a:solidFill>
              <a:schemeClr val="lt1"/>
            </a:solidFill>
            <a:latin typeface="楷体_GB2312" pitchFamily="49" charset="-122"/>
            <a:ea typeface="楷体_GB2312" pitchFamily="49" charset="-122"/>
            <a:cs typeface="+mn-cs"/>
          </a:endParaRPr>
        </a:p>
      </dgm:t>
    </dgm:pt>
    <dgm:pt modelId="{5C40F75B-80E2-453B-B85F-D59949D7E847}" type="parTrans" cxnId="{B42B54D1-7B18-4307-B253-8684DD94101A}">
      <dgm:prSet/>
      <dgm:spPr/>
      <dgm:t>
        <a:bodyPr/>
        <a:lstStyle/>
        <a:p>
          <a:endParaRPr lang="zh-CN" altLang="en-US"/>
        </a:p>
      </dgm:t>
    </dgm:pt>
    <dgm:pt modelId="{9F68D1A8-5273-4353-B31D-CD7E6931A065}" type="sibTrans" cxnId="{B42B54D1-7B18-4307-B253-8684DD94101A}">
      <dgm:prSet/>
      <dgm:spPr/>
      <dgm:t>
        <a:bodyPr/>
        <a:lstStyle/>
        <a:p>
          <a:endParaRPr lang="zh-CN" altLang="en-US"/>
        </a:p>
      </dgm:t>
    </dgm:pt>
    <dgm:pt modelId="{AFDB2445-530B-422E-BB7E-45F568316289}" type="pres">
      <dgm:prSet presAssocID="{E3AD97CE-164B-435C-A36F-8B78172592E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A2B785-A668-42AB-B795-460B8D1C0710}" type="pres">
      <dgm:prSet presAssocID="{304615B8-31C8-4F26-93D5-7BC137FAB26C}" presName="parentText" presStyleLbl="node1" presStyleIdx="0" presStyleCnt="1" custLinFactNeighborY="124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56D146-0E0B-499D-BEC9-085253E9DE1A}" type="presOf" srcId="{E3AD97CE-164B-435C-A36F-8B78172592ED}" destId="{AFDB2445-530B-422E-BB7E-45F568316289}" srcOrd="0" destOrd="0" presId="urn:microsoft.com/office/officeart/2005/8/layout/vList2"/>
    <dgm:cxn modelId="{8C17CC9B-CB1A-48FA-9309-7E38CCF7CF49}" type="presOf" srcId="{304615B8-31C8-4F26-93D5-7BC137FAB26C}" destId="{4BA2B785-A668-42AB-B795-460B8D1C0710}" srcOrd="0" destOrd="0" presId="urn:microsoft.com/office/officeart/2005/8/layout/vList2"/>
    <dgm:cxn modelId="{B42B54D1-7B18-4307-B253-8684DD94101A}" srcId="{E3AD97CE-164B-435C-A36F-8B78172592ED}" destId="{304615B8-31C8-4F26-93D5-7BC137FAB26C}" srcOrd="0" destOrd="0" parTransId="{5C40F75B-80E2-453B-B85F-D59949D7E847}" sibTransId="{9F68D1A8-5273-4353-B31D-CD7E6931A065}"/>
    <dgm:cxn modelId="{39B181D5-BB17-4901-9538-EABBB26DFBF5}" type="presParOf" srcId="{AFDB2445-530B-422E-BB7E-45F568316289}" destId="{4BA2B785-A668-42AB-B795-460B8D1C07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E4E9A46-B0EC-4C59-AA7A-0F345BF9E7C6}">
      <dsp:nvSpPr>
        <dsp:cNvPr id="0" name=""/>
        <dsp:cNvSpPr/>
      </dsp:nvSpPr>
      <dsp:spPr>
        <a:xfrm>
          <a:off x="0" y="345721"/>
          <a:ext cx="5429288" cy="504000"/>
        </a:xfrm>
        <a:prstGeom prst="rect">
          <a:avLst/>
        </a:prstGeom>
        <a:solidFill>
          <a:srgbClr val="050AD1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1BA22-0BEB-4F08-97C7-2E61809E2965}">
      <dsp:nvSpPr>
        <dsp:cNvPr id="0" name=""/>
        <dsp:cNvSpPr/>
      </dsp:nvSpPr>
      <dsp:spPr>
        <a:xfrm>
          <a:off x="271464" y="50521"/>
          <a:ext cx="3800501" cy="590400"/>
        </a:xfrm>
        <a:prstGeom prst="roundRect">
          <a:avLst/>
        </a:prstGeom>
        <a:solidFill>
          <a:srgbClr val="AA4A2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50" tIns="0" rIns="14365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市域</a:t>
          </a:r>
          <a:endParaRPr lang="zh-CN" altLang="en-US" sz="2800" b="1" kern="1200" dirty="0"/>
        </a:p>
      </dsp:txBody>
      <dsp:txXfrm>
        <a:off x="271464" y="50521"/>
        <a:ext cx="3800501" cy="590400"/>
      </dsp:txXfrm>
    </dsp:sp>
    <dsp:sp modelId="{F5E3AE87-22C1-4395-B754-E21BB480E195}">
      <dsp:nvSpPr>
        <dsp:cNvPr id="0" name=""/>
        <dsp:cNvSpPr/>
      </dsp:nvSpPr>
      <dsp:spPr>
        <a:xfrm>
          <a:off x="0" y="1252922"/>
          <a:ext cx="5429288" cy="504000"/>
        </a:xfrm>
        <a:prstGeom prst="rect">
          <a:avLst/>
        </a:prstGeom>
        <a:solidFill>
          <a:srgbClr val="050AD1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15540-B4FA-4E6B-99C5-FBD0906A14DB}">
      <dsp:nvSpPr>
        <dsp:cNvPr id="0" name=""/>
        <dsp:cNvSpPr/>
      </dsp:nvSpPr>
      <dsp:spPr>
        <a:xfrm>
          <a:off x="271464" y="957722"/>
          <a:ext cx="3800501" cy="590400"/>
        </a:xfrm>
        <a:prstGeom prst="roundRect">
          <a:avLst/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50" tIns="0" rIns="14365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城域</a:t>
          </a:r>
          <a:endParaRPr lang="zh-CN" altLang="en-US" sz="2800" b="1" kern="1200" dirty="0"/>
        </a:p>
      </dsp:txBody>
      <dsp:txXfrm>
        <a:off x="271464" y="957722"/>
        <a:ext cx="3800501" cy="590400"/>
      </dsp:txXfrm>
    </dsp:sp>
    <dsp:sp modelId="{D9D4753D-2B87-4835-8774-E50A87EF3596}">
      <dsp:nvSpPr>
        <dsp:cNvPr id="0" name=""/>
        <dsp:cNvSpPr/>
      </dsp:nvSpPr>
      <dsp:spPr>
        <a:xfrm>
          <a:off x="0" y="2160122"/>
          <a:ext cx="5429288" cy="504000"/>
        </a:xfrm>
        <a:prstGeom prst="rect">
          <a:avLst/>
        </a:prstGeom>
        <a:solidFill>
          <a:srgbClr val="050AD1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5A9CC-26C0-4A76-A48B-66D6A9B6188B}">
      <dsp:nvSpPr>
        <dsp:cNvPr id="0" name=""/>
        <dsp:cNvSpPr/>
      </dsp:nvSpPr>
      <dsp:spPr>
        <a:xfrm>
          <a:off x="271464" y="1864922"/>
          <a:ext cx="3800501" cy="590400"/>
        </a:xfrm>
        <a:prstGeom prst="roundRect">
          <a:avLst/>
        </a:prstGeom>
        <a:solidFill>
          <a:srgbClr val="144EC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50" tIns="0" rIns="14365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核心区域</a:t>
          </a:r>
          <a:endParaRPr lang="zh-CN" altLang="en-US" sz="2800" b="1" kern="1200" dirty="0"/>
        </a:p>
      </dsp:txBody>
      <dsp:txXfrm>
        <a:off x="271464" y="1864922"/>
        <a:ext cx="3800501" cy="5904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564EE8-74D2-42FA-938A-B0BF6CB79CF0}">
      <dsp:nvSpPr>
        <dsp:cNvPr id="0" name=""/>
        <dsp:cNvSpPr/>
      </dsp:nvSpPr>
      <dsp:spPr>
        <a:xfrm>
          <a:off x="2429787" y="457802"/>
          <a:ext cx="3145246" cy="3145246"/>
        </a:xfrm>
        <a:prstGeom prst="blockArc">
          <a:avLst>
            <a:gd name="adj1" fmla="val 12760743"/>
            <a:gd name="adj2" fmla="val 16355620"/>
            <a:gd name="adj3" fmla="val 45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B11B9-50A1-48F6-AE52-9726FFEB0778}">
      <dsp:nvSpPr>
        <dsp:cNvPr id="0" name=""/>
        <dsp:cNvSpPr/>
      </dsp:nvSpPr>
      <dsp:spPr>
        <a:xfrm>
          <a:off x="2464213" y="401512"/>
          <a:ext cx="3145246" cy="3145246"/>
        </a:xfrm>
        <a:prstGeom prst="blockArc">
          <a:avLst>
            <a:gd name="adj1" fmla="val 8848585"/>
            <a:gd name="adj2" fmla="val 12613156"/>
            <a:gd name="adj3" fmla="val 45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9442D-F085-4AFB-BD48-686E19C6F639}">
      <dsp:nvSpPr>
        <dsp:cNvPr id="0" name=""/>
        <dsp:cNvSpPr/>
      </dsp:nvSpPr>
      <dsp:spPr>
        <a:xfrm>
          <a:off x="2499342" y="459376"/>
          <a:ext cx="3145246" cy="3145246"/>
        </a:xfrm>
        <a:prstGeom prst="blockArc">
          <a:avLst>
            <a:gd name="adj1" fmla="val 5400000"/>
            <a:gd name="adj2" fmla="val 9000000"/>
            <a:gd name="adj3" fmla="val 45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B63F8-8A14-4375-9B8E-346F329A8EB6}">
      <dsp:nvSpPr>
        <dsp:cNvPr id="0" name=""/>
        <dsp:cNvSpPr/>
      </dsp:nvSpPr>
      <dsp:spPr>
        <a:xfrm>
          <a:off x="2499342" y="459376"/>
          <a:ext cx="3145246" cy="3145246"/>
        </a:xfrm>
        <a:prstGeom prst="blockArc">
          <a:avLst>
            <a:gd name="adj1" fmla="val 1800000"/>
            <a:gd name="adj2" fmla="val 5400000"/>
            <a:gd name="adj3" fmla="val 45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2BAEF-0A44-4DB2-8EA2-C7C572ECF6C4}">
      <dsp:nvSpPr>
        <dsp:cNvPr id="0" name=""/>
        <dsp:cNvSpPr/>
      </dsp:nvSpPr>
      <dsp:spPr>
        <a:xfrm>
          <a:off x="2499342" y="459376"/>
          <a:ext cx="3145246" cy="3145246"/>
        </a:xfrm>
        <a:prstGeom prst="blockArc">
          <a:avLst>
            <a:gd name="adj1" fmla="val 19800000"/>
            <a:gd name="adj2" fmla="val 1800000"/>
            <a:gd name="adj3" fmla="val 45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D67CD-2364-47B4-A471-7D5CB6587085}">
      <dsp:nvSpPr>
        <dsp:cNvPr id="0" name=""/>
        <dsp:cNvSpPr/>
      </dsp:nvSpPr>
      <dsp:spPr>
        <a:xfrm>
          <a:off x="2499342" y="459376"/>
          <a:ext cx="3145246" cy="3145246"/>
        </a:xfrm>
        <a:prstGeom prst="blockArc">
          <a:avLst>
            <a:gd name="adj1" fmla="val 16200000"/>
            <a:gd name="adj2" fmla="val 19800000"/>
            <a:gd name="adj3" fmla="val 45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76AD4-F9D3-428B-8DFB-8C8A60363382}">
      <dsp:nvSpPr>
        <dsp:cNvPr id="0" name=""/>
        <dsp:cNvSpPr/>
      </dsp:nvSpPr>
      <dsp:spPr>
        <a:xfrm>
          <a:off x="3143272" y="1326166"/>
          <a:ext cx="1857387" cy="1411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全市与外省市通车路口共计</a:t>
          </a:r>
          <a:r>
            <a:rPr lang="en-US" altLang="zh-CN" sz="1900" kern="1200" dirty="0" smtClean="0"/>
            <a:t>198</a:t>
          </a:r>
          <a:r>
            <a:rPr lang="zh-CN" altLang="en-US" sz="1900" kern="1200" dirty="0" smtClean="0"/>
            <a:t>处</a:t>
          </a:r>
          <a:endParaRPr lang="zh-CN" altLang="en-US" sz="1900" kern="1200" dirty="0"/>
        </a:p>
      </dsp:txBody>
      <dsp:txXfrm>
        <a:off x="3143272" y="1326166"/>
        <a:ext cx="1857387" cy="1411667"/>
      </dsp:txXfrm>
    </dsp:sp>
    <dsp:sp modelId="{A6459A0D-AA6B-4A9D-A1C7-F59D59B97AD1}">
      <dsp:nvSpPr>
        <dsp:cNvPr id="0" name=""/>
        <dsp:cNvSpPr/>
      </dsp:nvSpPr>
      <dsp:spPr>
        <a:xfrm>
          <a:off x="3577882" y="867"/>
          <a:ext cx="988167" cy="988167"/>
        </a:xfrm>
        <a:prstGeom prst="ellipse">
          <a:avLst/>
        </a:prstGeom>
        <a:solidFill>
          <a:srgbClr val="874F4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赣榆</a:t>
          </a:r>
          <a:r>
            <a:rPr lang="en-US" altLang="zh-CN" sz="2000" kern="1200" dirty="0" smtClean="0"/>
            <a:t>42</a:t>
          </a:r>
          <a:r>
            <a:rPr lang="zh-CN" altLang="en-US" sz="2000" kern="1200" dirty="0" smtClean="0"/>
            <a:t>处</a:t>
          </a:r>
          <a:endParaRPr lang="zh-CN" altLang="en-US" sz="2000" kern="1200" dirty="0"/>
        </a:p>
      </dsp:txBody>
      <dsp:txXfrm>
        <a:off x="3577882" y="867"/>
        <a:ext cx="988167" cy="988167"/>
      </dsp:txXfrm>
    </dsp:sp>
    <dsp:sp modelId="{F1E1967B-952F-449A-990C-05AE34D00C64}">
      <dsp:nvSpPr>
        <dsp:cNvPr id="0" name=""/>
        <dsp:cNvSpPr/>
      </dsp:nvSpPr>
      <dsp:spPr>
        <a:xfrm>
          <a:off x="4909005" y="769391"/>
          <a:ext cx="988167" cy="988167"/>
        </a:xfrm>
        <a:prstGeom prst="ellipse">
          <a:avLst/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灌云</a:t>
          </a:r>
          <a:r>
            <a:rPr lang="en-US" altLang="zh-CN" sz="2000" kern="1200" dirty="0" smtClean="0"/>
            <a:t>21</a:t>
          </a:r>
          <a:r>
            <a:rPr lang="zh-CN" altLang="en-US" sz="2000" kern="1200" dirty="0" smtClean="0"/>
            <a:t>处</a:t>
          </a:r>
          <a:endParaRPr lang="zh-CN" altLang="en-US" sz="2000" kern="1200" dirty="0"/>
        </a:p>
      </dsp:txBody>
      <dsp:txXfrm>
        <a:off x="4909005" y="769391"/>
        <a:ext cx="988167" cy="988167"/>
      </dsp:txXfrm>
    </dsp:sp>
    <dsp:sp modelId="{ECC68CAE-7DE0-4D4F-9B95-9AA891CB9D6F}">
      <dsp:nvSpPr>
        <dsp:cNvPr id="0" name=""/>
        <dsp:cNvSpPr/>
      </dsp:nvSpPr>
      <dsp:spPr>
        <a:xfrm>
          <a:off x="4909005" y="2306440"/>
          <a:ext cx="988167" cy="988167"/>
        </a:xfrm>
        <a:prstGeom prst="ellipse">
          <a:avLst/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灌南</a:t>
          </a:r>
          <a:r>
            <a:rPr lang="en-US" altLang="zh-CN" sz="2000" kern="1200" dirty="0" smtClean="0"/>
            <a:t>43</a:t>
          </a:r>
          <a:r>
            <a:rPr lang="zh-CN" altLang="en-US" sz="2000" kern="1200" dirty="0" smtClean="0"/>
            <a:t>处</a:t>
          </a:r>
          <a:endParaRPr lang="zh-CN" altLang="en-US" sz="2000" kern="1200" dirty="0"/>
        </a:p>
      </dsp:txBody>
      <dsp:txXfrm>
        <a:off x="4909005" y="2306440"/>
        <a:ext cx="988167" cy="988167"/>
      </dsp:txXfrm>
    </dsp:sp>
    <dsp:sp modelId="{3DAB8D64-FF5F-4546-A1A7-1C6E12CB9F60}">
      <dsp:nvSpPr>
        <dsp:cNvPr id="0" name=""/>
        <dsp:cNvSpPr/>
      </dsp:nvSpPr>
      <dsp:spPr>
        <a:xfrm>
          <a:off x="3577882" y="3074965"/>
          <a:ext cx="988167" cy="988167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东海</a:t>
          </a:r>
          <a:r>
            <a:rPr lang="en-US" altLang="zh-CN" sz="2000" kern="1200" dirty="0" smtClean="0"/>
            <a:t>68</a:t>
          </a:r>
          <a:r>
            <a:rPr lang="zh-CN" altLang="en-US" sz="2000" kern="1200" dirty="0" smtClean="0"/>
            <a:t>处</a:t>
          </a:r>
          <a:endParaRPr lang="zh-CN" altLang="en-US" sz="2000" kern="1200" dirty="0"/>
        </a:p>
      </dsp:txBody>
      <dsp:txXfrm>
        <a:off x="3577882" y="3074965"/>
        <a:ext cx="988167" cy="988167"/>
      </dsp:txXfrm>
    </dsp:sp>
    <dsp:sp modelId="{37FC10C9-DF3F-4A21-BA50-DB700D0F721A}">
      <dsp:nvSpPr>
        <dsp:cNvPr id="0" name=""/>
        <dsp:cNvSpPr/>
      </dsp:nvSpPr>
      <dsp:spPr>
        <a:xfrm>
          <a:off x="2246758" y="2306440"/>
          <a:ext cx="988167" cy="988167"/>
        </a:xfrm>
        <a:prstGeom prst="ellipse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高速</a:t>
          </a:r>
          <a:r>
            <a:rPr lang="en-US" altLang="zh-CN" sz="2000" kern="1200" dirty="0" smtClean="0"/>
            <a:t>24</a:t>
          </a:r>
          <a:r>
            <a:rPr lang="zh-CN" altLang="en-US" sz="2000" kern="1200" dirty="0" smtClean="0"/>
            <a:t>处</a:t>
          </a:r>
          <a:endParaRPr lang="zh-CN" altLang="en-US" sz="2000" kern="1200" dirty="0"/>
        </a:p>
      </dsp:txBody>
      <dsp:txXfrm>
        <a:off x="2246758" y="2306440"/>
        <a:ext cx="988167" cy="988167"/>
      </dsp:txXfrm>
    </dsp:sp>
    <dsp:sp modelId="{19F049B5-8431-4268-8F6A-F845D47F79DE}">
      <dsp:nvSpPr>
        <dsp:cNvPr id="0" name=""/>
        <dsp:cNvSpPr/>
      </dsp:nvSpPr>
      <dsp:spPr>
        <a:xfrm>
          <a:off x="2214580" y="706438"/>
          <a:ext cx="988167" cy="988167"/>
        </a:xfrm>
        <a:prstGeom prst="ellipse">
          <a:avLst/>
        </a:prstGeom>
        <a:solidFill>
          <a:srgbClr val="0033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000" kern="1200" dirty="0" smtClean="0"/>
        </a:p>
        <a:p>
          <a:pPr lvl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dirty="0" smtClean="0"/>
            <a:t>水网</a:t>
          </a:r>
          <a:endParaRPr lang="en-US" altLang="zh-CN" sz="2000" b="0" kern="1200" dirty="0" smtClean="0"/>
        </a:p>
        <a:p>
          <a:pPr lvl="0" algn="ctr" defTabSz="889000">
            <a:lnSpc>
              <a:spcPct val="5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/>
            <a:t>9</a:t>
          </a:r>
          <a:r>
            <a:rPr lang="zh-CN" altLang="en-US" sz="2000" b="0" kern="1200" dirty="0" smtClean="0"/>
            <a:t>处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>
        <a:off x="2214580" y="706438"/>
        <a:ext cx="988167" cy="98816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0572BA3-A303-4BB7-BB90-96DAD32EABCC}">
      <dsp:nvSpPr>
        <dsp:cNvPr id="0" name=""/>
        <dsp:cNvSpPr/>
      </dsp:nvSpPr>
      <dsp:spPr>
        <a:xfrm>
          <a:off x="0" y="160775"/>
          <a:ext cx="3286116" cy="625042"/>
        </a:xfrm>
        <a:prstGeom prst="roundRect">
          <a:avLst/>
        </a:prstGeom>
        <a:solidFill>
          <a:srgbClr val="AA4A2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lt1"/>
              </a:solidFill>
              <a:latin typeface="楷体_GB2312" pitchFamily="49" charset="-122"/>
              <a:ea typeface="楷体_GB2312" pitchFamily="49" charset="-122"/>
              <a:cs typeface="+mn-cs"/>
            </a:rPr>
            <a:t>一、市域监控圈</a:t>
          </a:r>
          <a:endParaRPr lang="zh-CN" altLang="en-US" sz="3100" kern="1200" dirty="0">
            <a:solidFill>
              <a:schemeClr val="lt1"/>
            </a:solidFill>
            <a:latin typeface="楷体_GB2312" pitchFamily="49" charset="-122"/>
            <a:ea typeface="楷体_GB2312" pitchFamily="49" charset="-122"/>
            <a:cs typeface="+mn-cs"/>
          </a:endParaRPr>
        </a:p>
      </dsp:txBody>
      <dsp:txXfrm>
        <a:off x="0" y="160775"/>
        <a:ext cx="3286116" cy="62504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728F34-5088-4C80-B5D7-87DAADD90EF7}">
      <dsp:nvSpPr>
        <dsp:cNvPr id="0" name=""/>
        <dsp:cNvSpPr/>
      </dsp:nvSpPr>
      <dsp:spPr>
        <a:xfrm>
          <a:off x="0" y="0"/>
          <a:ext cx="4143404" cy="704339"/>
        </a:xfrm>
        <a:prstGeom prst="roundRect">
          <a:avLst/>
        </a:prstGeom>
        <a:solidFill>
          <a:srgbClr val="AA4A2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楷体_GB2312" pitchFamily="49" charset="-122"/>
              <a:ea typeface="楷体_GB2312" pitchFamily="49" charset="-122"/>
            </a:rPr>
            <a:t>二、城域监控圈</a:t>
          </a:r>
          <a:endParaRPr lang="zh-CN" altLang="en-US" sz="2800" kern="1200" dirty="0">
            <a:latin typeface="楷体_GB2312" pitchFamily="49" charset="-122"/>
            <a:ea typeface="楷体_GB2312" pitchFamily="49" charset="-122"/>
          </a:endParaRPr>
        </a:p>
      </dsp:txBody>
      <dsp:txXfrm>
        <a:off x="0" y="0"/>
        <a:ext cx="4143404" cy="70433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5F80839-5AF8-48A5-9C24-BFDF669FF82E}">
      <dsp:nvSpPr>
        <dsp:cNvPr id="0" name=""/>
        <dsp:cNvSpPr/>
      </dsp:nvSpPr>
      <dsp:spPr>
        <a:xfrm>
          <a:off x="1714508" y="228782"/>
          <a:ext cx="4286286" cy="140907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744AF-FC09-4A46-B44F-D33EA56884E6}">
      <dsp:nvSpPr>
        <dsp:cNvPr id="0" name=""/>
        <dsp:cNvSpPr/>
      </dsp:nvSpPr>
      <dsp:spPr>
        <a:xfrm>
          <a:off x="3429025" y="3786216"/>
          <a:ext cx="786311" cy="547348"/>
        </a:xfrm>
        <a:prstGeom prst="downArrow">
          <a:avLst/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21918-CB55-4EC2-9AEE-0D31BAB8B6B1}">
      <dsp:nvSpPr>
        <dsp:cNvPr id="0" name=""/>
        <dsp:cNvSpPr/>
      </dsp:nvSpPr>
      <dsp:spPr>
        <a:xfrm>
          <a:off x="1976793" y="4081710"/>
          <a:ext cx="3774297" cy="943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 dirty="0">
            <a:solidFill>
              <a:srgbClr val="FFCC00"/>
            </a:solidFill>
            <a:latin typeface="方正楷体_GBK" pitchFamily="65" charset="-122"/>
            <a:ea typeface="方正楷体_GBK" pitchFamily="65" charset="-122"/>
          </a:endParaRPr>
        </a:p>
      </dsp:txBody>
      <dsp:txXfrm>
        <a:off x="1976793" y="4081710"/>
        <a:ext cx="3774297" cy="943574"/>
      </dsp:txXfrm>
    </dsp:sp>
    <dsp:sp modelId="{D53665E6-A832-4EC1-A2BB-C139EC444916}">
      <dsp:nvSpPr>
        <dsp:cNvPr id="0" name=""/>
        <dsp:cNvSpPr/>
      </dsp:nvSpPr>
      <dsp:spPr>
        <a:xfrm>
          <a:off x="3304088" y="1746679"/>
          <a:ext cx="1415361" cy="1415361"/>
        </a:xfrm>
        <a:prstGeom prst="ellipse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其他水网</a:t>
          </a:r>
          <a:r>
            <a:rPr lang="en-US" altLang="zh-CN" sz="2400" kern="1200" dirty="0" smtClean="0"/>
            <a:t>9</a:t>
          </a:r>
          <a:r>
            <a:rPr lang="zh-CN" altLang="en-US" sz="2400" kern="1200" dirty="0" smtClean="0"/>
            <a:t>处</a:t>
          </a:r>
          <a:endParaRPr lang="zh-CN" altLang="en-US" sz="2400" kern="1200" dirty="0"/>
        </a:p>
      </dsp:txBody>
      <dsp:txXfrm>
        <a:off x="3304088" y="1746679"/>
        <a:ext cx="1415361" cy="1415361"/>
      </dsp:txXfrm>
    </dsp:sp>
    <dsp:sp modelId="{C4E71DF8-D67E-45F3-841C-0D9549F3CCF0}">
      <dsp:nvSpPr>
        <dsp:cNvPr id="0" name=""/>
        <dsp:cNvSpPr/>
      </dsp:nvSpPr>
      <dsp:spPr>
        <a:xfrm>
          <a:off x="2247428" y="411126"/>
          <a:ext cx="1415361" cy="1415361"/>
        </a:xfrm>
        <a:prstGeom prst="ellipse">
          <a:avLst/>
        </a:prstGeom>
        <a:solidFill>
          <a:srgbClr val="00339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连霍高速</a:t>
          </a:r>
          <a:r>
            <a:rPr lang="en-US" altLang="zh-CN" sz="2400" kern="1200" dirty="0" smtClean="0"/>
            <a:t>45</a:t>
          </a:r>
          <a:r>
            <a:rPr lang="zh-CN" altLang="en-US" sz="2400" kern="1200" dirty="0" smtClean="0"/>
            <a:t>处</a:t>
          </a:r>
          <a:endParaRPr lang="zh-CN" altLang="en-US" sz="2400" kern="1200" dirty="0"/>
        </a:p>
      </dsp:txBody>
      <dsp:txXfrm>
        <a:off x="2247428" y="411126"/>
        <a:ext cx="1415361" cy="1415361"/>
      </dsp:txXfrm>
    </dsp:sp>
    <dsp:sp modelId="{FECE1AE7-5829-4E64-988A-D10DB3004CA8}">
      <dsp:nvSpPr>
        <dsp:cNvPr id="0" name=""/>
        <dsp:cNvSpPr/>
      </dsp:nvSpPr>
      <dsp:spPr>
        <a:xfrm>
          <a:off x="3738132" y="342640"/>
          <a:ext cx="1415361" cy="1415361"/>
        </a:xfrm>
        <a:prstGeom prst="ellipse">
          <a:avLst/>
        </a:prstGeom>
        <a:solidFill>
          <a:srgbClr val="AA4A2C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沈海高速</a:t>
          </a:r>
          <a:r>
            <a:rPr lang="en-US" altLang="zh-CN" sz="2400" kern="1200" dirty="0" smtClean="0"/>
            <a:t>1</a:t>
          </a:r>
          <a:r>
            <a:rPr lang="zh-CN" altLang="en-US" sz="2400" kern="1200" dirty="0" smtClean="0"/>
            <a:t>处</a:t>
          </a:r>
          <a:endParaRPr lang="zh-CN" altLang="en-US" sz="2400" kern="1200" dirty="0"/>
        </a:p>
      </dsp:txBody>
      <dsp:txXfrm>
        <a:off x="3738132" y="342640"/>
        <a:ext cx="1415361" cy="1415361"/>
      </dsp:txXfrm>
    </dsp:sp>
    <dsp:sp modelId="{441345E5-B6A5-4DA4-B6C3-FC09C28144D5}">
      <dsp:nvSpPr>
        <dsp:cNvPr id="0" name=""/>
        <dsp:cNvSpPr/>
      </dsp:nvSpPr>
      <dsp:spPr>
        <a:xfrm>
          <a:off x="1928825" y="0"/>
          <a:ext cx="3768604" cy="362004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A2B785-A668-42AB-B795-460B8D1C0710}">
      <dsp:nvSpPr>
        <dsp:cNvPr id="0" name=""/>
        <dsp:cNvSpPr/>
      </dsp:nvSpPr>
      <dsp:spPr>
        <a:xfrm>
          <a:off x="0" y="443"/>
          <a:ext cx="3500430" cy="571060"/>
        </a:xfrm>
        <a:prstGeom prst="roundRect">
          <a:avLst/>
        </a:prstGeom>
        <a:gradFill flip="none"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  <a:tileRect l="-100000" t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algn="l" defTabSz="13779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>
              <a:solidFill>
                <a:schemeClr val="lt1"/>
              </a:solidFill>
              <a:latin typeface="楷体_GB2312" pitchFamily="49" charset="-122"/>
              <a:ea typeface="楷体_GB2312" pitchFamily="49" charset="-122"/>
              <a:cs typeface="+mn-cs"/>
            </a:rPr>
            <a:t>核心区域</a:t>
          </a:r>
          <a:r>
            <a:rPr lang="en-US" altLang="zh-CN" sz="3100" kern="1200" dirty="0" smtClean="0">
              <a:solidFill>
                <a:schemeClr val="lt1"/>
              </a:solidFill>
              <a:latin typeface="楷体_GB2312" pitchFamily="49" charset="-122"/>
              <a:ea typeface="楷体_GB2312" pitchFamily="49" charset="-122"/>
              <a:cs typeface="+mn-cs"/>
            </a:rPr>
            <a:t>-1</a:t>
          </a:r>
          <a:endParaRPr lang="zh-CN" altLang="en-US" sz="3100" kern="1200" dirty="0">
            <a:solidFill>
              <a:schemeClr val="lt1"/>
            </a:solidFill>
            <a:latin typeface="楷体_GB2312" pitchFamily="49" charset="-122"/>
            <a:ea typeface="楷体_GB2312" pitchFamily="49" charset="-122"/>
            <a:cs typeface="+mn-cs"/>
          </a:endParaRPr>
        </a:p>
      </dsp:txBody>
      <dsp:txXfrm>
        <a:off x="0" y="443"/>
        <a:ext cx="3500430" cy="571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0.68966</cdr:x>
      <cdr:y>0.22388</cdr:y>
    </cdr:from>
    <cdr:to>
      <cdr:x>1</cdr:x>
      <cdr:y>0.35188</cdr:y>
    </cdr:to>
    <cdr:sp macro="" textlink="">
      <cdr:nvSpPr>
        <cdr:cNvPr id="4" name="云形标注 3"/>
        <cdr:cNvSpPr/>
      </cdr:nvSpPr>
      <cdr:spPr>
        <a:xfrm xmlns:a="http://schemas.openxmlformats.org/drawingml/2006/main">
          <a:off x="2857520" y="1071567"/>
          <a:ext cx="1285884" cy="612652"/>
        </a:xfrm>
        <a:prstGeom xmlns:a="http://schemas.openxmlformats.org/drawingml/2006/main" prst="cloudCallout">
          <a:avLst>
            <a:gd name="adj1" fmla="val -24729"/>
            <a:gd name="adj2" fmla="val 89637"/>
          </a:avLst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zh-CN" sz="2000" b="1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rPr>
            <a:t>44</a:t>
          </a:r>
          <a:r>
            <a:rPr lang="en-US" altLang="zh-CN" sz="2000" b="1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rPr>
            <a:t>.2</a:t>
          </a:r>
          <a:r>
            <a:rPr lang="en-US" altLang="zh-CN" sz="2000" b="1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rPr>
            <a:t>%</a:t>
          </a:r>
          <a:endParaRPr lang="zh-CN" sz="2000" b="1" dirty="0">
            <a:solidFill>
              <a:srgbClr val="FFFF00"/>
            </a:solidFill>
            <a:latin typeface="楷体_GB2312" pitchFamily="49" charset="-122"/>
            <a:ea typeface="楷体_GB2312" pitchFamily="49" charset="-122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0.71154</cdr:x>
      <cdr:y>0.19643</cdr:y>
    </cdr:from>
    <cdr:to>
      <cdr:x>0.96154</cdr:x>
      <cdr:y>0.35715</cdr:y>
    </cdr:to>
    <cdr:sp macro="" textlink="">
      <cdr:nvSpPr>
        <cdr:cNvPr id="2" name="云形标注 1"/>
        <cdr:cNvSpPr/>
      </cdr:nvSpPr>
      <cdr:spPr>
        <a:xfrm xmlns:a="http://schemas.openxmlformats.org/drawingml/2006/main">
          <a:off x="2643206" y="785818"/>
          <a:ext cx="928694" cy="642964"/>
        </a:xfrm>
        <a:prstGeom xmlns:a="http://schemas.openxmlformats.org/drawingml/2006/main" prst="cloudCallout">
          <a:avLst>
            <a:gd name="adj1" fmla="val -74027"/>
            <a:gd name="adj2" fmla="val 47539"/>
          </a:avLst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zh-CN" sz="2000" dirty="0" smtClean="0"/>
            <a:t>34%</a:t>
          </a:r>
          <a:endParaRPr lang="zh-CN" sz="20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0.75862</cdr:x>
      <cdr:y>0.22388</cdr:y>
    </cdr:from>
    <cdr:to>
      <cdr:x>0.97931</cdr:x>
      <cdr:y>0.35188</cdr:y>
    </cdr:to>
    <cdr:sp macro="" textlink="">
      <cdr:nvSpPr>
        <cdr:cNvPr id="4" name="云形标注 3"/>
        <cdr:cNvSpPr/>
      </cdr:nvSpPr>
      <cdr:spPr>
        <a:xfrm xmlns:a="http://schemas.openxmlformats.org/drawingml/2006/main">
          <a:off x="3143272" y="1071570"/>
          <a:ext cx="914400" cy="612648"/>
        </a:xfrm>
        <a:prstGeom xmlns:a="http://schemas.openxmlformats.org/drawingml/2006/main" prst="cloudCallout">
          <a:avLst>
            <a:gd name="adj1" fmla="val -24729"/>
            <a:gd name="adj2" fmla="val 89637"/>
          </a:avLst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zh-CN" sz="2000" b="1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rPr>
            <a:t>20%</a:t>
          </a:r>
          <a:endParaRPr lang="zh-CN" sz="2000" b="1" dirty="0">
            <a:solidFill>
              <a:srgbClr val="FFFF00"/>
            </a:solidFill>
            <a:latin typeface="楷体_GB2312" pitchFamily="49" charset="-122"/>
            <a:ea typeface="楷体_GB2312" pitchFamily="49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7A61C-9945-4EA3-BA31-08C78BE56A6D}" type="datetimeFigureOut">
              <a:rPr lang="zh-CN" altLang="en-US" smtClean="0"/>
              <a:pPr/>
              <a:t>2015-1-5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2870F-60C1-4DFF-8C27-48AB432208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2870F-60C1-4DFF-8C27-48AB4322083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2870F-60C1-4DFF-8C27-48AB4322083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2015-1-5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notesSlide" Target="../notesSlides/notesSlide1.xml"/><Relationship Id="rId7" Type="http://schemas.openxmlformats.org/officeDocument/2006/relationships/diagramQuickStyle" Target="../diagrams/quickStyle6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Layout" Target="../diagrams/layout6.xml"/><Relationship Id="rId11" Type="http://schemas.openxmlformats.org/officeDocument/2006/relationships/image" Target="../media/image2.png"/><Relationship Id="rId5" Type="http://schemas.openxmlformats.org/officeDocument/2006/relationships/diagramData" Target="../diagrams/data6.xm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diagramDrawing" Target="../diagrams/drawin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1928802"/>
            <a:ext cx="7851648" cy="1828800"/>
          </a:xfrm>
        </p:spPr>
        <p:txBody>
          <a:bodyPr/>
          <a:lstStyle/>
          <a:p>
            <a:r>
              <a:rPr lang="zh-CN" altLang="en-US" dirty="0" smtClean="0">
                <a:latin typeface="方正楷体_GBK" pitchFamily="65" charset="-122"/>
                <a:ea typeface="方正楷体_GBK" pitchFamily="65" charset="-122"/>
              </a:rPr>
              <a:t>连云港市道路监控方案</a:t>
            </a:r>
            <a:endParaRPr lang="zh-CN" altLang="en-US" dirty="0">
              <a:latin typeface="方正楷体_GBK" pitchFamily="65" charset="-122"/>
              <a:ea typeface="方正楷体_GBK" pitchFamily="65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4071942"/>
            <a:ext cx="7854696" cy="2071702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zh-CN" sz="56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  <a:cs typeface="+mj-cs"/>
              </a:rPr>
              <a:t>——</a:t>
            </a:r>
            <a:r>
              <a:rPr lang="zh-CN" altLang="en-US" sz="56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  <a:cs typeface="+mj-cs"/>
              </a:rPr>
              <a:t>三域体系</a:t>
            </a:r>
            <a:endParaRPr lang="en-US" altLang="zh-CN" sz="5600" b="1" dirty="0" smtClean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方正楷体_GBK" pitchFamily="65" charset="-122"/>
              <a:ea typeface="方正楷体_GBK" pitchFamily="65" charset="-122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5600" b="1" dirty="0" smtClean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方正楷体_GBK" pitchFamily="65" charset="-122"/>
              <a:ea typeface="方正楷体_GBK" pitchFamily="65" charset="-122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5600" b="1" dirty="0" smtClean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方正楷体_GBK" pitchFamily="65" charset="-122"/>
              <a:ea typeface="方正楷体_GBK" pitchFamily="65" charset="-122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zh-CN" altLang="en-US" sz="56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  <a:cs typeface="+mj-cs"/>
              </a:rPr>
              <a:t>连云港市公安局图侦支队</a:t>
            </a:r>
            <a:endParaRPr lang="en-US" altLang="zh-CN" sz="5600" b="1" dirty="0" smtClean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方正楷体_GBK" pitchFamily="65" charset="-122"/>
              <a:ea typeface="方正楷体_GBK" pitchFamily="65" charset="-122"/>
              <a:cs typeface="+mj-cs"/>
            </a:endParaRPr>
          </a:p>
          <a:p>
            <a:pPr algn="ctr">
              <a:spcBef>
                <a:spcPct val="0"/>
              </a:spcBef>
            </a:pPr>
            <a:endParaRPr lang="en-US" altLang="zh-CN" sz="5600" b="1" dirty="0" smtClean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方正楷体_GBK" pitchFamily="65" charset="-122"/>
              <a:ea typeface="方正楷体_GBK" pitchFamily="65" charset="-122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zh-CN" altLang="en-US" sz="56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  <a:cs typeface="+mj-cs"/>
              </a:rPr>
              <a:t>二</a:t>
            </a:r>
            <a:r>
              <a:rPr lang="en-US" altLang="zh-CN" sz="56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  <a:cs typeface="+mj-cs"/>
              </a:rPr>
              <a:t>0</a:t>
            </a:r>
            <a:r>
              <a:rPr lang="zh-CN" altLang="en-US" sz="56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  <a:cs typeface="+mj-cs"/>
              </a:rPr>
              <a:t>一四年十二月</a:t>
            </a:r>
            <a:endParaRPr lang="en-US" altLang="zh-CN" sz="5600" b="1" dirty="0" smtClean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方正楷体_GBK" pitchFamily="65" charset="-122"/>
              <a:ea typeface="方正楷体_GBK" pitchFamily="65" charset="-122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5600" b="1" dirty="0" smtClean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方正楷体_GBK" pitchFamily="65" charset="-122"/>
              <a:ea typeface="方正楷体_GBK" pitchFamily="65" charset="-122"/>
              <a:cs typeface="+mj-cs"/>
            </a:endParaRPr>
          </a:p>
        </p:txBody>
      </p:sp>
      <p:pic>
        <p:nvPicPr>
          <p:cNvPr id="4" name="图片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857232"/>
            <a:ext cx="185738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2285984" y="714356"/>
            <a:ext cx="4500594" cy="113273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38100" cmpd="sng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    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城域防控圈</a:t>
            </a:r>
            <a:endParaRPr lang="zh-CN" sz="4400" b="1" dirty="0">
              <a:solidFill>
                <a:schemeClr val="bg1"/>
              </a:solidFill>
            </a:endParaRPr>
          </a:p>
        </p:txBody>
      </p:sp>
      <p:sp>
        <p:nvSpPr>
          <p:cNvPr id="53" name="下箭头 52"/>
          <p:cNvSpPr/>
          <p:nvPr/>
        </p:nvSpPr>
        <p:spPr>
          <a:xfrm>
            <a:off x="3428992" y="2071678"/>
            <a:ext cx="2143140" cy="1571636"/>
          </a:xfrm>
          <a:prstGeom prst="downArrow">
            <a:avLst>
              <a:gd name="adj1" fmla="val 50000"/>
              <a:gd name="adj2" fmla="val 51330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棱台 53"/>
          <p:cNvSpPr/>
          <p:nvPr/>
        </p:nvSpPr>
        <p:spPr>
          <a:xfrm>
            <a:off x="1857356" y="3643314"/>
            <a:ext cx="1000132" cy="2143140"/>
          </a:xfrm>
          <a:prstGeom prst="bevel">
            <a:avLst/>
          </a:prstGeom>
          <a:gradFill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棱台 54"/>
          <p:cNvSpPr/>
          <p:nvPr/>
        </p:nvSpPr>
        <p:spPr>
          <a:xfrm>
            <a:off x="3286116" y="3643314"/>
            <a:ext cx="1000132" cy="2143140"/>
          </a:xfrm>
          <a:prstGeom prst="bevel">
            <a:avLst/>
          </a:prstGeom>
          <a:gradFill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棱台 55"/>
          <p:cNvSpPr/>
          <p:nvPr/>
        </p:nvSpPr>
        <p:spPr>
          <a:xfrm>
            <a:off x="4714876" y="3643314"/>
            <a:ext cx="1000132" cy="2143140"/>
          </a:xfrm>
          <a:prstGeom prst="bevel">
            <a:avLst/>
          </a:prstGeom>
          <a:gradFill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棱台 56"/>
          <p:cNvSpPr/>
          <p:nvPr/>
        </p:nvSpPr>
        <p:spPr>
          <a:xfrm>
            <a:off x="6072198" y="3643314"/>
            <a:ext cx="1000132" cy="2143140"/>
          </a:xfrm>
          <a:prstGeom prst="bevel">
            <a:avLst/>
          </a:prstGeom>
          <a:gradFill>
            <a:gsLst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000232" y="3857628"/>
            <a:ext cx="70399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海</a:t>
            </a:r>
            <a:endParaRPr lang="en-US" altLang="zh-CN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州</a:t>
            </a:r>
            <a:endParaRPr lang="en-US" altLang="zh-CN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分</a:t>
            </a:r>
            <a:endParaRPr lang="en-US" altLang="zh-CN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局</a:t>
            </a:r>
            <a:endParaRPr lang="zh-CN" alt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428992" y="3929066"/>
            <a:ext cx="70399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连云</a:t>
            </a:r>
            <a:endParaRPr lang="en-US" altLang="zh-CN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分</a:t>
            </a:r>
            <a:endParaRPr lang="en-US" altLang="zh-CN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局</a:t>
            </a:r>
            <a:endParaRPr lang="zh-CN" alt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57752" y="3929066"/>
            <a:ext cx="70399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景区</a:t>
            </a:r>
            <a:endParaRPr lang="en-US" altLang="zh-CN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分</a:t>
            </a:r>
            <a:endParaRPr lang="en-US" altLang="zh-CN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局</a:t>
            </a:r>
            <a:endParaRPr lang="zh-CN" alt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15074" y="3714752"/>
            <a:ext cx="70399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开发区</a:t>
            </a:r>
            <a:endParaRPr lang="en-US" altLang="zh-CN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分</a:t>
            </a:r>
            <a:endParaRPr lang="en-US" altLang="zh-CN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  <a:p>
            <a:pPr algn="ctr"/>
            <a:r>
              <a:rPr lang="zh-CN" altLang="en-US" sz="2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/>
              </a:rPr>
              <a:t>局</a:t>
            </a:r>
            <a:endParaRPr lang="zh-CN" alt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/>
      <p:bldP spid="65" grpId="0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标题 3"/>
          <p:cNvGrpSpPr>
            <a:grpSpLocks noGrp="1"/>
          </p:cNvGrpSpPr>
          <p:nvPr>
            <p:ph type="title"/>
          </p:nvPr>
        </p:nvGrpSpPr>
        <p:grpSpPr>
          <a:xfrm>
            <a:off x="285720" y="285728"/>
            <a:ext cx="8141894" cy="1031406"/>
            <a:chOff x="0" y="38067"/>
            <a:chExt cx="3533833" cy="703671"/>
          </a:xfrm>
        </p:grpSpPr>
        <p:sp>
          <p:nvSpPr>
            <p:cNvPr id="5" name="圆角矩形 4"/>
            <p:cNvSpPr/>
            <p:nvPr/>
          </p:nvSpPr>
          <p:spPr>
            <a:xfrm>
              <a:off x="0" y="152700"/>
              <a:ext cx="1506893" cy="536120"/>
            </a:xfrm>
            <a:prstGeom prst="roundRect">
              <a:avLst/>
            </a:prstGeom>
            <a:solidFill>
              <a:srgbClr val="AA4A2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8067" y="38067"/>
              <a:ext cx="34957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kern="1200" dirty="0" smtClean="0">
                  <a:latin typeface="楷体_GB2312" pitchFamily="49" charset="-122"/>
                  <a:ea typeface="楷体_GB2312" pitchFamily="49" charset="-122"/>
                </a:rPr>
                <a:t>城域监控圈</a:t>
              </a:r>
              <a:endParaRPr lang="zh-CN" altLang="en-US" sz="3100" kern="12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3" name="竖卷形 12"/>
          <p:cNvSpPr/>
          <p:nvPr/>
        </p:nvSpPr>
        <p:spPr>
          <a:xfrm>
            <a:off x="0" y="1428736"/>
            <a:ext cx="3786182" cy="500066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dirty="0" smtClean="0">
                <a:solidFill>
                  <a:srgbClr val="FFC000"/>
                </a:solidFill>
                <a:latin typeface="方正楷体_GBK" pitchFamily="65" charset="-122"/>
                <a:ea typeface="方正楷体_GBK" pitchFamily="65" charset="-122"/>
              </a:rPr>
              <a:t> </a:t>
            </a:r>
            <a:r>
              <a:rPr lang="zh-CN" altLang="en-US" sz="2400" b="1" dirty="0" smtClean="0">
                <a:solidFill>
                  <a:srgbClr val="FFC000"/>
                </a:solidFill>
                <a:latin typeface="方正楷体_GBK" pitchFamily="65" charset="-122"/>
                <a:ea typeface="方正楷体_GBK" pitchFamily="65" charset="-122"/>
              </a:rPr>
              <a:t>该城域依托我市天然地理屏障，结合人口密度、刑事案件发案比重，警情数量划定的市区的防控圈。在减少域内外出入口的基础上，将我市重点区域划定在范围内。</a:t>
            </a:r>
            <a:endParaRPr lang="zh-CN" altLang="en-US" sz="2400" b="1" dirty="0" smtClean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2143108" y="1285860"/>
          <a:ext cx="7715304" cy="5032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圆角矩形 10"/>
          <p:cNvSpPr/>
          <p:nvPr/>
        </p:nvSpPr>
        <p:spPr>
          <a:xfrm>
            <a:off x="3929058" y="5715016"/>
            <a:ext cx="435771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800" b="1" dirty="0" smtClean="0">
                <a:solidFill>
                  <a:srgbClr val="FFCC00"/>
                </a:solidFill>
                <a:latin typeface="方正楷体_GBK" pitchFamily="65" charset="-122"/>
                <a:ea typeface="方正楷体_GBK" pitchFamily="65" charset="-122"/>
              </a:rPr>
              <a:t>域内外通车路口共计</a:t>
            </a:r>
            <a:r>
              <a:rPr lang="en-US" altLang="zh-CN" sz="2800" b="1" dirty="0" smtClean="0">
                <a:solidFill>
                  <a:srgbClr val="FFCC00"/>
                </a:solidFill>
                <a:latin typeface="方正楷体_GBK" pitchFamily="65" charset="-122"/>
                <a:ea typeface="方正楷体_GBK" pitchFamily="65" charset="-122"/>
              </a:rPr>
              <a:t>55</a:t>
            </a:r>
            <a:r>
              <a:rPr lang="zh-CN" altLang="en-US" sz="2800" b="1" dirty="0" smtClean="0">
                <a:solidFill>
                  <a:srgbClr val="FFCC00"/>
                </a:solidFill>
                <a:latin typeface="方正楷体_GBK" pitchFamily="65" charset="-122"/>
                <a:ea typeface="方正楷体_GBK" pitchFamily="65" charset="-122"/>
              </a:rPr>
              <a:t>处</a:t>
            </a:r>
            <a:endParaRPr lang="zh-CN" altLang="en-US" sz="2800" b="1" dirty="0">
              <a:solidFill>
                <a:srgbClr val="FFCC00"/>
              </a:solidFill>
              <a:latin typeface="方正楷体_GBK" pitchFamily="65" charset="-122"/>
              <a:ea typeface="方正楷体_GBK" pitchFamily="65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/>
          <p:cNvGraphicFramePr/>
          <p:nvPr/>
        </p:nvGraphicFramePr>
        <p:xfrm>
          <a:off x="-785850" y="1428736"/>
          <a:ext cx="4143404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357554" y="1571612"/>
            <a:ext cx="5357850" cy="507209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方正楷体_GBK" pitchFamily="65" charset="-122"/>
                <a:ea typeface="方正楷体_GBK" pitchFamily="65" charset="-122"/>
              </a:rPr>
              <a:t>    </a:t>
            </a:r>
            <a:endParaRPr lang="en-US" altLang="zh-CN" b="1" dirty="0" smtClean="0">
              <a:latin typeface="方正楷体_GBK" pitchFamily="65" charset="-122"/>
              <a:ea typeface="方正楷体_GBK" pitchFamily="65" charset="-122"/>
            </a:endParaRPr>
          </a:p>
          <a:p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    2014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年全市立刑事案件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26901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起，</a:t>
            </a:r>
            <a:r>
              <a:rPr lang="zh-CN" altLang="en-US" b="1" dirty="0" smtClean="0">
                <a:latin typeface="方正楷体_GBK" pitchFamily="65" charset="-122"/>
                <a:ea typeface="方正楷体_GBK" pitchFamily="65" charset="-122"/>
              </a:rPr>
              <a:t>市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域</a:t>
            </a:r>
            <a:r>
              <a:rPr lang="zh-CN" altLang="en-US" b="1" dirty="0" smtClean="0">
                <a:latin typeface="方正楷体_GBK" pitchFamily="65" charset="-122"/>
                <a:ea typeface="方正楷体_GBK" pitchFamily="65" charset="-122"/>
              </a:rPr>
              <a:t>圈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内发案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11877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起，占全市刑事案件总数的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44.2%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。</a:t>
            </a:r>
          </a:p>
          <a:p>
            <a:r>
              <a:rPr lang="en-US" altLang="zh-CN" dirty="0" smtClean="0">
                <a:latin typeface="方正楷体_GBK" pitchFamily="65" charset="-122"/>
                <a:ea typeface="方正楷体_GBK" pitchFamily="65" charset="-122"/>
              </a:rPr>
              <a:t> </a:t>
            </a:r>
            <a:endParaRPr lang="zh-CN" altLang="zh-CN" dirty="0" smtClean="0">
              <a:latin typeface="方正楷体_GBK" pitchFamily="65" charset="-122"/>
              <a:ea typeface="方正楷体_GBK" pitchFamily="65" charset="-122"/>
            </a:endParaRPr>
          </a:p>
          <a:p>
            <a:endParaRPr lang="zh-CN" altLang="en-US" dirty="0">
              <a:latin typeface="方正楷体_GBK" pitchFamily="65" charset="-122"/>
              <a:ea typeface="方正楷体_GBK" pitchFamily="65" charset="-122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14282" y="714356"/>
            <a:ext cx="3571900" cy="779805"/>
            <a:chOff x="-33371" y="38067"/>
            <a:chExt cx="3571900" cy="779805"/>
          </a:xfrm>
        </p:grpSpPr>
        <p:sp>
          <p:nvSpPr>
            <p:cNvPr id="7" name="圆角矩形 6"/>
            <p:cNvSpPr/>
            <p:nvPr/>
          </p:nvSpPr>
          <p:spPr>
            <a:xfrm>
              <a:off x="-33371" y="38067"/>
              <a:ext cx="3571900" cy="779805"/>
            </a:xfrm>
            <a:prstGeom prst="roundRect">
              <a:avLst/>
            </a:prstGeom>
            <a:solidFill>
              <a:srgbClr val="AA4A2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8067" y="38067"/>
              <a:ext cx="34957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dirty="0" smtClean="0">
                  <a:latin typeface="楷体_GB2312" pitchFamily="49" charset="-122"/>
                  <a:ea typeface="楷体_GB2312" pitchFamily="49" charset="-122"/>
                </a:rPr>
                <a:t>城</a:t>
              </a:r>
              <a:r>
                <a:rPr lang="zh-CN" altLang="en-US" sz="3100" kern="1200" dirty="0" smtClean="0">
                  <a:latin typeface="楷体_GB2312" pitchFamily="49" charset="-122"/>
                  <a:ea typeface="楷体_GB2312" pitchFamily="49" charset="-122"/>
                </a:rPr>
                <a:t>域防控圈</a:t>
              </a:r>
              <a:endParaRPr lang="zh-CN" altLang="en-US" sz="3100" kern="12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2"/>
          </p:nvPr>
        </p:nvSpPr>
        <p:spPr>
          <a:xfrm>
            <a:off x="214282" y="1571612"/>
            <a:ext cx="4283106" cy="4788708"/>
          </a:xfrm>
        </p:spPr>
        <p:txBody>
          <a:bodyPr/>
          <a:lstStyle/>
          <a:p>
            <a:endParaRPr lang="zh-CN" altLang="en-US" b="1" i="1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4645025" y="1000108"/>
            <a:ext cx="4284693" cy="5360212"/>
          </a:xfrm>
        </p:spPr>
        <p:txBody>
          <a:bodyPr/>
          <a:lstStyle/>
          <a:p>
            <a:r>
              <a:rPr lang="en-US" altLang="zh-CN" dirty="0" smtClean="0"/>
              <a:t>   </a:t>
            </a:r>
            <a:endParaRPr lang="zh-CN" altLang="en-US" b="1" dirty="0"/>
          </a:p>
        </p:txBody>
      </p:sp>
      <p:graphicFrame>
        <p:nvGraphicFramePr>
          <p:cNvPr id="11" name="图表 10"/>
          <p:cNvGraphicFramePr/>
          <p:nvPr/>
        </p:nvGraphicFramePr>
        <p:xfrm>
          <a:off x="4857752" y="1500174"/>
          <a:ext cx="3786214" cy="4643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矩形 12"/>
          <p:cNvSpPr/>
          <p:nvPr/>
        </p:nvSpPr>
        <p:spPr>
          <a:xfrm>
            <a:off x="5000628" y="993130"/>
            <a:ext cx="3857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4617B"/>
                </a:solidFill>
              </a:rPr>
              <a:t> 城域圈警情数比重</a:t>
            </a:r>
            <a:endParaRPr lang="zh-CN" altLang="en-US" dirty="0"/>
          </a:p>
        </p:txBody>
      </p:sp>
      <p:sp>
        <p:nvSpPr>
          <p:cNvPr id="14" name="竖卷形 13"/>
          <p:cNvSpPr/>
          <p:nvPr/>
        </p:nvSpPr>
        <p:spPr>
          <a:xfrm>
            <a:off x="500034" y="1071546"/>
            <a:ext cx="4071966" cy="5060311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>
                <a:solidFill>
                  <a:srgbClr val="FFC000"/>
                </a:solidFill>
              </a:rPr>
              <a:t>   2014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年度全市警情数为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359586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起，其中城域圈内警情数为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122774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起，约占全市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34%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。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8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 descr="新浦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1357298"/>
            <a:ext cx="9067970" cy="5500702"/>
          </a:xfrm>
          <a:ln>
            <a:solidFill>
              <a:srgbClr val="FFFF00"/>
            </a:solidFill>
          </a:ln>
        </p:spPr>
      </p:pic>
      <p:sp>
        <p:nvSpPr>
          <p:cNvPr id="16" name="任意多边形 15"/>
          <p:cNvSpPr/>
          <p:nvPr/>
        </p:nvSpPr>
        <p:spPr>
          <a:xfrm>
            <a:off x="6858016" y="1643050"/>
            <a:ext cx="623439" cy="3154581"/>
          </a:xfrm>
          <a:custGeom>
            <a:avLst/>
            <a:gdLst>
              <a:gd name="connsiteX0" fmla="*/ 0 w 558141"/>
              <a:gd name="connsiteY0" fmla="*/ 0 h 2755075"/>
              <a:gd name="connsiteX1" fmla="*/ 0 w 558141"/>
              <a:gd name="connsiteY1" fmla="*/ 0 h 2755075"/>
              <a:gd name="connsiteX2" fmla="*/ 23751 w 558141"/>
              <a:gd name="connsiteY2" fmla="*/ 106878 h 2755075"/>
              <a:gd name="connsiteX3" fmla="*/ 47502 w 558141"/>
              <a:gd name="connsiteY3" fmla="*/ 178130 h 2755075"/>
              <a:gd name="connsiteX4" fmla="*/ 59377 w 558141"/>
              <a:gd name="connsiteY4" fmla="*/ 213756 h 2755075"/>
              <a:gd name="connsiteX5" fmla="*/ 558141 w 558141"/>
              <a:gd name="connsiteY5" fmla="*/ 2755075 h 2755075"/>
              <a:gd name="connsiteX6" fmla="*/ 558141 w 558141"/>
              <a:gd name="connsiteY6" fmla="*/ 2695699 h 275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141" h="2755075">
                <a:moveTo>
                  <a:pt x="0" y="0"/>
                </a:moveTo>
                <a:lnTo>
                  <a:pt x="0" y="0"/>
                </a:lnTo>
                <a:cubicBezTo>
                  <a:pt x="7917" y="35626"/>
                  <a:pt x="14347" y="71615"/>
                  <a:pt x="23751" y="106878"/>
                </a:cubicBezTo>
                <a:cubicBezTo>
                  <a:pt x="30202" y="131068"/>
                  <a:pt x="39585" y="154379"/>
                  <a:pt x="47502" y="178130"/>
                </a:cubicBezTo>
                <a:lnTo>
                  <a:pt x="59377" y="213756"/>
                </a:lnTo>
                <a:lnTo>
                  <a:pt x="558141" y="2755075"/>
                </a:lnTo>
                <a:lnTo>
                  <a:pt x="558141" y="2695699"/>
                </a:lnTo>
              </a:path>
            </a:pathLst>
          </a:custGeom>
          <a:solidFill>
            <a:srgbClr val="050AD1"/>
          </a:solidFill>
          <a:ln w="1143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3143240" y="4857760"/>
            <a:ext cx="4429156" cy="522700"/>
          </a:xfrm>
          <a:custGeom>
            <a:avLst/>
            <a:gdLst>
              <a:gd name="connsiteX0" fmla="*/ 4310743 w 4328555"/>
              <a:gd name="connsiteY0" fmla="*/ 0 h 451262"/>
              <a:gd name="connsiteX1" fmla="*/ 4310743 w 4328555"/>
              <a:gd name="connsiteY1" fmla="*/ 0 h 451262"/>
              <a:gd name="connsiteX2" fmla="*/ 4180114 w 4328555"/>
              <a:gd name="connsiteY2" fmla="*/ 35625 h 451262"/>
              <a:gd name="connsiteX3" fmla="*/ 2327564 w 4328555"/>
              <a:gd name="connsiteY3" fmla="*/ 380010 h 451262"/>
              <a:gd name="connsiteX4" fmla="*/ 35626 w 4328555"/>
              <a:gd name="connsiteY4" fmla="*/ 451262 h 451262"/>
              <a:gd name="connsiteX5" fmla="*/ 0 w 4328555"/>
              <a:gd name="connsiteY5" fmla="*/ 451262 h 45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8555" h="451262">
                <a:moveTo>
                  <a:pt x="4310743" y="0"/>
                </a:moveTo>
                <a:lnTo>
                  <a:pt x="4310743" y="0"/>
                </a:lnTo>
                <a:cubicBezTo>
                  <a:pt x="4267200" y="11875"/>
                  <a:pt x="4328555" y="15833"/>
                  <a:pt x="4180114" y="35625"/>
                </a:cubicBezTo>
                <a:lnTo>
                  <a:pt x="2327564" y="380010"/>
                </a:lnTo>
                <a:lnTo>
                  <a:pt x="35626" y="451262"/>
                </a:lnTo>
                <a:lnTo>
                  <a:pt x="0" y="451262"/>
                </a:lnTo>
              </a:path>
            </a:pathLst>
          </a:custGeom>
          <a:ln w="114300" cmpd="sng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428860" y="2500306"/>
            <a:ext cx="714380" cy="2928958"/>
          </a:xfrm>
          <a:custGeom>
            <a:avLst/>
            <a:gdLst>
              <a:gd name="connsiteX0" fmla="*/ 866899 w 890649"/>
              <a:gd name="connsiteY0" fmla="*/ 2291937 h 2355272"/>
              <a:gd name="connsiteX1" fmla="*/ 866899 w 890649"/>
              <a:gd name="connsiteY1" fmla="*/ 2291937 h 2355272"/>
              <a:gd name="connsiteX2" fmla="*/ 855023 w 890649"/>
              <a:gd name="connsiteY2" fmla="*/ 2185059 h 2355272"/>
              <a:gd name="connsiteX3" fmla="*/ 641268 w 890649"/>
              <a:gd name="connsiteY3" fmla="*/ 1270659 h 2355272"/>
              <a:gd name="connsiteX4" fmla="*/ 665018 w 890649"/>
              <a:gd name="connsiteY4" fmla="*/ 748145 h 2355272"/>
              <a:gd name="connsiteX5" fmla="*/ 11875 w 890649"/>
              <a:gd name="connsiteY5" fmla="*/ 0 h 2355272"/>
              <a:gd name="connsiteX6" fmla="*/ 0 w 890649"/>
              <a:gd name="connsiteY6" fmla="*/ 0 h 2355272"/>
              <a:gd name="connsiteX7" fmla="*/ 23751 w 890649"/>
              <a:gd name="connsiteY7" fmla="*/ 11875 h 235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0649" h="2355272">
                <a:moveTo>
                  <a:pt x="866899" y="2291937"/>
                </a:moveTo>
                <a:lnTo>
                  <a:pt x="866899" y="2291937"/>
                </a:lnTo>
                <a:cubicBezTo>
                  <a:pt x="862940" y="2256311"/>
                  <a:pt x="890649" y="2355272"/>
                  <a:pt x="855023" y="2185059"/>
                </a:cubicBezTo>
                <a:lnTo>
                  <a:pt x="641268" y="1270659"/>
                </a:lnTo>
                <a:lnTo>
                  <a:pt x="665018" y="748145"/>
                </a:lnTo>
                <a:lnTo>
                  <a:pt x="11875" y="0"/>
                </a:lnTo>
                <a:lnTo>
                  <a:pt x="0" y="0"/>
                </a:lnTo>
                <a:lnTo>
                  <a:pt x="23751" y="11875"/>
                </a:lnTo>
              </a:path>
            </a:pathLst>
          </a:custGeom>
          <a:ln w="1143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2357422" y="1500174"/>
            <a:ext cx="4429156" cy="997527"/>
          </a:xfrm>
          <a:custGeom>
            <a:avLst/>
            <a:gdLst>
              <a:gd name="connsiteX0" fmla="*/ 0 w 4631376"/>
              <a:gd name="connsiteY0" fmla="*/ 997527 h 997527"/>
              <a:gd name="connsiteX1" fmla="*/ 1579418 w 4631376"/>
              <a:gd name="connsiteY1" fmla="*/ 0 h 997527"/>
              <a:gd name="connsiteX2" fmla="*/ 3431968 w 4631376"/>
              <a:gd name="connsiteY2" fmla="*/ 285007 h 997527"/>
              <a:gd name="connsiteX3" fmla="*/ 4631376 w 4631376"/>
              <a:gd name="connsiteY3" fmla="*/ 190005 h 997527"/>
              <a:gd name="connsiteX4" fmla="*/ 4572000 w 4631376"/>
              <a:gd name="connsiteY4" fmla="*/ 201880 h 997527"/>
              <a:gd name="connsiteX5" fmla="*/ 4572000 w 4631376"/>
              <a:gd name="connsiteY5" fmla="*/ 201880 h 99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1376" h="997527">
                <a:moveTo>
                  <a:pt x="0" y="997527"/>
                </a:moveTo>
                <a:lnTo>
                  <a:pt x="1579418" y="0"/>
                </a:lnTo>
                <a:lnTo>
                  <a:pt x="3431968" y="285007"/>
                </a:lnTo>
                <a:lnTo>
                  <a:pt x="4631376" y="190005"/>
                </a:lnTo>
                <a:lnTo>
                  <a:pt x="4572000" y="201880"/>
                </a:lnTo>
                <a:lnTo>
                  <a:pt x="4572000" y="201880"/>
                </a:lnTo>
              </a:path>
            </a:pathLst>
          </a:custGeom>
          <a:ln w="1143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图示 20"/>
          <p:cNvGraphicFramePr/>
          <p:nvPr/>
        </p:nvGraphicFramePr>
        <p:xfrm>
          <a:off x="0" y="642918"/>
          <a:ext cx="350043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2" name="图片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2132" y="1714488"/>
            <a:ext cx="285752" cy="285752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0760" y="1643050"/>
            <a:ext cx="285752" cy="285752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15140" y="2000240"/>
            <a:ext cx="285752" cy="285752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0826" y="4786322"/>
            <a:ext cx="285752" cy="285752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00892" y="3143248"/>
            <a:ext cx="285752" cy="285752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29454" y="2786058"/>
            <a:ext cx="285752" cy="28575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2330" y="3500438"/>
            <a:ext cx="285752" cy="28575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86380" y="5000636"/>
            <a:ext cx="285752" cy="285752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86644" y="4429132"/>
            <a:ext cx="285752" cy="285752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8926" y="4500570"/>
            <a:ext cx="285752" cy="285752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02" y="5072074"/>
            <a:ext cx="285752" cy="285752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3174" y="3143248"/>
            <a:ext cx="285752" cy="285752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612" y="3714752"/>
            <a:ext cx="285752" cy="285752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5984" y="2357430"/>
            <a:ext cx="285752" cy="285752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3306" y="1285860"/>
            <a:ext cx="285752" cy="285752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9124" y="1357298"/>
            <a:ext cx="285752" cy="285752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248" y="5072074"/>
            <a:ext cx="285752" cy="285752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02" y="1714488"/>
            <a:ext cx="285752" cy="285752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3768" y="3857628"/>
            <a:ext cx="285752" cy="285752"/>
          </a:xfrm>
          <a:prstGeom prst="rect">
            <a:avLst/>
          </a:prstGeom>
        </p:spPr>
      </p:pic>
      <p:sp>
        <p:nvSpPr>
          <p:cNvPr id="74" name="任意多边形 73"/>
          <p:cNvSpPr/>
          <p:nvPr/>
        </p:nvSpPr>
        <p:spPr>
          <a:xfrm>
            <a:off x="6143636" y="1785926"/>
            <a:ext cx="447169" cy="3035456"/>
          </a:xfrm>
          <a:custGeom>
            <a:avLst/>
            <a:gdLst>
              <a:gd name="connsiteX0" fmla="*/ 320634 w 320634"/>
              <a:gd name="connsiteY0" fmla="*/ 2612572 h 2612572"/>
              <a:gd name="connsiteX1" fmla="*/ 320634 w 320634"/>
              <a:gd name="connsiteY1" fmla="*/ 2612572 h 2612572"/>
              <a:gd name="connsiteX2" fmla="*/ 0 w 320634"/>
              <a:gd name="connsiteY2" fmla="*/ 0 h 2612572"/>
              <a:gd name="connsiteX3" fmla="*/ 0 w 320634"/>
              <a:gd name="connsiteY3" fmla="*/ 0 h 261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634" h="2612572">
                <a:moveTo>
                  <a:pt x="320634" y="2612572"/>
                </a:moveTo>
                <a:lnTo>
                  <a:pt x="320634" y="2612572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101600">
            <a:solidFill>
              <a:srgbClr val="144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3857620" y="1571612"/>
            <a:ext cx="1569403" cy="3463526"/>
          </a:xfrm>
          <a:custGeom>
            <a:avLst/>
            <a:gdLst>
              <a:gd name="connsiteX0" fmla="*/ 1365662 w 1365662"/>
              <a:gd name="connsiteY0" fmla="*/ 2992582 h 2992582"/>
              <a:gd name="connsiteX1" fmla="*/ 1365662 w 1365662"/>
              <a:gd name="connsiteY1" fmla="*/ 2992582 h 2992582"/>
              <a:gd name="connsiteX2" fmla="*/ 1211283 w 1365662"/>
              <a:gd name="connsiteY2" fmla="*/ 2101932 h 2992582"/>
              <a:gd name="connsiteX3" fmla="*/ 1104405 w 1365662"/>
              <a:gd name="connsiteY3" fmla="*/ 1531917 h 2992582"/>
              <a:gd name="connsiteX4" fmla="*/ 961901 w 1365662"/>
              <a:gd name="connsiteY4" fmla="*/ 1163782 h 2992582"/>
              <a:gd name="connsiteX5" fmla="*/ 843148 w 1365662"/>
              <a:gd name="connsiteY5" fmla="*/ 973776 h 2992582"/>
              <a:gd name="connsiteX6" fmla="*/ 0 w 1365662"/>
              <a:gd name="connsiteY6" fmla="*/ 0 h 2992582"/>
              <a:gd name="connsiteX7" fmla="*/ 0 w 1365662"/>
              <a:gd name="connsiteY7" fmla="*/ 0 h 299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5662" h="2992582">
                <a:moveTo>
                  <a:pt x="1365662" y="2992582"/>
                </a:moveTo>
                <a:lnTo>
                  <a:pt x="1365662" y="2992582"/>
                </a:lnTo>
                <a:lnTo>
                  <a:pt x="1211283" y="2101932"/>
                </a:lnTo>
                <a:lnTo>
                  <a:pt x="1104405" y="1531917"/>
                </a:lnTo>
                <a:lnTo>
                  <a:pt x="961901" y="1163782"/>
                </a:lnTo>
                <a:lnTo>
                  <a:pt x="843148" y="973776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3357555" y="1857364"/>
            <a:ext cx="715682" cy="1930865"/>
          </a:xfrm>
          <a:custGeom>
            <a:avLst/>
            <a:gdLst>
              <a:gd name="connsiteX0" fmla="*/ 0 w 617517"/>
              <a:gd name="connsiteY0" fmla="*/ 0 h 1543793"/>
              <a:gd name="connsiteX1" fmla="*/ 617517 w 617517"/>
              <a:gd name="connsiteY1" fmla="*/ 1543793 h 1543793"/>
              <a:gd name="connsiteX2" fmla="*/ 617517 w 617517"/>
              <a:gd name="connsiteY2" fmla="*/ 1543793 h 154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517" h="1543793">
                <a:moveTo>
                  <a:pt x="0" y="0"/>
                </a:moveTo>
                <a:lnTo>
                  <a:pt x="617517" y="1543793"/>
                </a:lnTo>
                <a:lnTo>
                  <a:pt x="617517" y="1543793"/>
                </a:lnTo>
              </a:path>
            </a:pathLst>
          </a:cu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4071934" y="3786190"/>
            <a:ext cx="332509" cy="1371600"/>
          </a:xfrm>
          <a:custGeom>
            <a:avLst/>
            <a:gdLst>
              <a:gd name="connsiteX0" fmla="*/ 0 w 332509"/>
              <a:gd name="connsiteY0" fmla="*/ 29689 h 1371600"/>
              <a:gd name="connsiteX1" fmla="*/ 0 w 332509"/>
              <a:gd name="connsiteY1" fmla="*/ 29689 h 1371600"/>
              <a:gd name="connsiteX2" fmla="*/ 35626 w 332509"/>
              <a:gd name="connsiteY2" fmla="*/ 136566 h 1371600"/>
              <a:gd name="connsiteX3" fmla="*/ 71252 w 332509"/>
              <a:gd name="connsiteY3" fmla="*/ 207818 h 1371600"/>
              <a:gd name="connsiteX4" fmla="*/ 332509 w 332509"/>
              <a:gd name="connsiteY4" fmla="*/ 1371600 h 1371600"/>
              <a:gd name="connsiteX5" fmla="*/ 332509 w 332509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509" h="1371600">
                <a:moveTo>
                  <a:pt x="0" y="29689"/>
                </a:moveTo>
                <a:lnTo>
                  <a:pt x="0" y="29689"/>
                </a:lnTo>
                <a:cubicBezTo>
                  <a:pt x="11875" y="65315"/>
                  <a:pt x="21679" y="101699"/>
                  <a:pt x="35626" y="136566"/>
                </a:cubicBezTo>
                <a:cubicBezTo>
                  <a:pt x="45488" y="161221"/>
                  <a:pt x="25730" y="0"/>
                  <a:pt x="71252" y="207818"/>
                </a:cubicBezTo>
                <a:lnTo>
                  <a:pt x="332509" y="1371600"/>
                </a:lnTo>
                <a:lnTo>
                  <a:pt x="332509" y="1371600"/>
                </a:lnTo>
              </a:path>
            </a:pathLst>
          </a:cu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4214810" y="3643315"/>
            <a:ext cx="1117211" cy="1415574"/>
          </a:xfrm>
          <a:custGeom>
            <a:avLst/>
            <a:gdLst>
              <a:gd name="connsiteX0" fmla="*/ 0 w 1045029"/>
              <a:gd name="connsiteY0" fmla="*/ 0 h 1306285"/>
              <a:gd name="connsiteX1" fmla="*/ 617517 w 1045029"/>
              <a:gd name="connsiteY1" fmla="*/ 1080654 h 1306285"/>
              <a:gd name="connsiteX2" fmla="*/ 1045029 w 1045029"/>
              <a:gd name="connsiteY2" fmla="*/ 1306285 h 130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029" h="1306285">
                <a:moveTo>
                  <a:pt x="0" y="0"/>
                </a:moveTo>
                <a:lnTo>
                  <a:pt x="617517" y="1080654"/>
                </a:lnTo>
                <a:lnTo>
                  <a:pt x="1045029" y="1306285"/>
                </a:lnTo>
              </a:path>
            </a:pathLst>
          </a:cu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2928926" y="1643050"/>
            <a:ext cx="1571635" cy="1643074"/>
          </a:xfrm>
          <a:custGeom>
            <a:avLst/>
            <a:gdLst>
              <a:gd name="connsiteX0" fmla="*/ 0 w 1733798"/>
              <a:gd name="connsiteY0" fmla="*/ 1330036 h 1330036"/>
              <a:gd name="connsiteX1" fmla="*/ 1140032 w 1733798"/>
              <a:gd name="connsiteY1" fmla="*/ 1080654 h 1330036"/>
              <a:gd name="connsiteX2" fmla="*/ 1543793 w 1733798"/>
              <a:gd name="connsiteY2" fmla="*/ 700644 h 1330036"/>
              <a:gd name="connsiteX3" fmla="*/ 1686296 w 1733798"/>
              <a:gd name="connsiteY3" fmla="*/ 368135 h 1330036"/>
              <a:gd name="connsiteX4" fmla="*/ 1733798 w 1733798"/>
              <a:gd name="connsiteY4" fmla="*/ 35626 h 1330036"/>
              <a:gd name="connsiteX5" fmla="*/ 1733798 w 1733798"/>
              <a:gd name="connsiteY5" fmla="*/ 0 h 133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3798" h="1330036">
                <a:moveTo>
                  <a:pt x="0" y="1330036"/>
                </a:moveTo>
                <a:lnTo>
                  <a:pt x="1140032" y="1080654"/>
                </a:lnTo>
                <a:lnTo>
                  <a:pt x="1543793" y="700644"/>
                </a:lnTo>
                <a:lnTo>
                  <a:pt x="1686296" y="368135"/>
                </a:lnTo>
                <a:lnTo>
                  <a:pt x="1733798" y="35626"/>
                </a:lnTo>
                <a:lnTo>
                  <a:pt x="1733798" y="0"/>
                </a:lnTo>
              </a:path>
            </a:pathLst>
          </a:custGeom>
          <a:ln w="101600">
            <a:solidFill>
              <a:srgbClr val="008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3000364" y="3714752"/>
            <a:ext cx="1068779" cy="83128"/>
          </a:xfrm>
          <a:custGeom>
            <a:avLst/>
            <a:gdLst>
              <a:gd name="connsiteX0" fmla="*/ 0 w 1068779"/>
              <a:gd name="connsiteY0" fmla="*/ 83128 h 83128"/>
              <a:gd name="connsiteX1" fmla="*/ 0 w 1068779"/>
              <a:gd name="connsiteY1" fmla="*/ 83128 h 83128"/>
              <a:gd name="connsiteX2" fmla="*/ 130629 w 1068779"/>
              <a:gd name="connsiteY2" fmla="*/ 71252 h 83128"/>
              <a:gd name="connsiteX3" fmla="*/ 1056904 w 1068779"/>
              <a:gd name="connsiteY3" fmla="*/ 35626 h 83128"/>
              <a:gd name="connsiteX4" fmla="*/ 1068779 w 1068779"/>
              <a:gd name="connsiteY4" fmla="*/ 0 h 8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8779" h="83128">
                <a:moveTo>
                  <a:pt x="0" y="83128"/>
                </a:moveTo>
                <a:lnTo>
                  <a:pt x="0" y="83128"/>
                </a:lnTo>
                <a:cubicBezTo>
                  <a:pt x="43543" y="79169"/>
                  <a:pt x="57398" y="71252"/>
                  <a:pt x="130629" y="71252"/>
                </a:cubicBezTo>
                <a:lnTo>
                  <a:pt x="1056904" y="35626"/>
                </a:lnTo>
                <a:lnTo>
                  <a:pt x="1068779" y="0"/>
                </a:lnTo>
              </a:path>
            </a:pathLst>
          </a:custGeom>
          <a:ln w="1016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4000496" y="1857364"/>
            <a:ext cx="1785950" cy="1857388"/>
          </a:xfrm>
          <a:custGeom>
            <a:avLst/>
            <a:gdLst>
              <a:gd name="connsiteX0" fmla="*/ 0 w 1638795"/>
              <a:gd name="connsiteY0" fmla="*/ 1567543 h 1567543"/>
              <a:gd name="connsiteX1" fmla="*/ 1638795 w 1638795"/>
              <a:gd name="connsiteY1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795" h="1567543">
                <a:moveTo>
                  <a:pt x="0" y="1567543"/>
                </a:moveTo>
                <a:lnTo>
                  <a:pt x="1638795" y="0"/>
                </a:lnTo>
              </a:path>
            </a:pathLst>
          </a:custGeom>
          <a:ln w="1016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4143372" y="3143248"/>
            <a:ext cx="2945080" cy="546265"/>
          </a:xfrm>
          <a:custGeom>
            <a:avLst/>
            <a:gdLst>
              <a:gd name="connsiteX0" fmla="*/ 0 w 2945080"/>
              <a:gd name="connsiteY0" fmla="*/ 546265 h 546265"/>
              <a:gd name="connsiteX1" fmla="*/ 451262 w 2945080"/>
              <a:gd name="connsiteY1" fmla="*/ 415637 h 546265"/>
              <a:gd name="connsiteX2" fmla="*/ 2945080 w 2945080"/>
              <a:gd name="connsiteY2" fmla="*/ 0 h 546265"/>
              <a:gd name="connsiteX3" fmla="*/ 2945080 w 2945080"/>
              <a:gd name="connsiteY3" fmla="*/ 0 h 54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5080" h="546265">
                <a:moveTo>
                  <a:pt x="0" y="546265"/>
                </a:moveTo>
                <a:lnTo>
                  <a:pt x="451262" y="415637"/>
                </a:lnTo>
                <a:lnTo>
                  <a:pt x="2945080" y="0"/>
                </a:lnTo>
                <a:lnTo>
                  <a:pt x="2945080" y="0"/>
                </a:lnTo>
              </a:path>
            </a:pathLst>
          </a:custGeom>
          <a:ln w="1016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3099460" y="3978234"/>
            <a:ext cx="4144488" cy="546265"/>
          </a:xfrm>
          <a:custGeom>
            <a:avLst/>
            <a:gdLst>
              <a:gd name="connsiteX0" fmla="*/ 0 w 4144488"/>
              <a:gd name="connsiteY0" fmla="*/ 546265 h 546265"/>
              <a:gd name="connsiteX1" fmla="*/ 1591293 w 4144488"/>
              <a:gd name="connsiteY1" fmla="*/ 510639 h 546265"/>
              <a:gd name="connsiteX2" fmla="*/ 4132613 w 4144488"/>
              <a:gd name="connsiteY2" fmla="*/ 0 h 546265"/>
              <a:gd name="connsiteX3" fmla="*/ 4144488 w 4144488"/>
              <a:gd name="connsiteY3" fmla="*/ 0 h 54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4488" h="546265">
                <a:moveTo>
                  <a:pt x="0" y="546265"/>
                </a:moveTo>
                <a:lnTo>
                  <a:pt x="1591293" y="510639"/>
                </a:lnTo>
                <a:lnTo>
                  <a:pt x="4132613" y="0"/>
                </a:lnTo>
                <a:lnTo>
                  <a:pt x="4144488" y="0"/>
                </a:lnTo>
              </a:path>
            </a:pathLst>
          </a:custGeom>
          <a:ln w="1016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AutoShape 84"/>
          <p:cNvSpPr>
            <a:spLocks noChangeArrowheads="1"/>
          </p:cNvSpPr>
          <p:nvPr/>
        </p:nvSpPr>
        <p:spPr bwMode="auto">
          <a:xfrm>
            <a:off x="5857884" y="642918"/>
            <a:ext cx="3121230" cy="619118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34925" cmpd="sng">
            <a:solidFill>
              <a:srgbClr val="AA4A2C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algn="l"/>
            <a:endParaRPr lang="zh-CN" altLang="zh-CN"/>
          </a:p>
        </p:txBody>
      </p:sp>
      <p:pic>
        <p:nvPicPr>
          <p:cNvPr id="39" name="图片 18"/>
          <p:cNvPicPr>
            <a:picLocks noChangeAspect="1" noChangeArrowheads="1"/>
          </p:cNvPicPr>
          <p:nvPr/>
        </p:nvPicPr>
        <p:blipFill>
          <a:blip r:embed="rId11" cstate="print">
            <a:lum bright="5000" contrast="-2000"/>
          </a:blip>
          <a:stretch>
            <a:fillRect/>
          </a:stretch>
        </p:blipFill>
        <p:spPr bwMode="auto">
          <a:xfrm>
            <a:off x="5907633" y="695986"/>
            <a:ext cx="500098" cy="50009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6429356" y="714356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extrusionH="57150" contourW="12700">
              <a:bevelT w="82550" h="38100" prst="coolSlant"/>
              <a:bevelB w="38100" h="38100" prst="relaxedInset"/>
              <a:contourClr>
                <a:srgbClr val="874F4F"/>
              </a:contourClr>
            </a:sp3d>
          </a:bodyPr>
          <a:lstStyle/>
          <a:p>
            <a:r>
              <a:rPr lang="zh-CN" altLang="en-US" sz="22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连云港市图侦支队</a:t>
            </a:r>
            <a:endParaRPr lang="zh-CN" altLang="en-US" sz="22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1" name="Picture 5" descr="C:\Documents and Settings\Administrator\桌面\重要文件勿删\图片\地图及探头素材\11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14810" y="2071678"/>
            <a:ext cx="46564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5" descr="C:\Documents and Settings\Administrator\桌面\重要文件勿删\图片\地图及探头素材\11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57620" y="3643314"/>
            <a:ext cx="46564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5" descr="C:\Documents and Settings\Administrator\桌面\重要文件勿删\图片\地图及探头素材\11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14876" y="2857496"/>
            <a:ext cx="46564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5" descr="C:\Documents and Settings\Administrator\桌面\重要文件勿删\图片\地图及探头素材\11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29190" y="3500438"/>
            <a:ext cx="46564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5" descr="C:\Documents and Settings\Administrator\桌面\重要文件勿删\图片\地图及探头素材\11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43636" y="3000372"/>
            <a:ext cx="46564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5" descr="C:\Documents and Settings\Administrator\桌面\重要文件勿删\图片\地图及探头素材\11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71934" y="4286256"/>
            <a:ext cx="46564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5" descr="C:\Documents and Settings\Administrator\桌面\重要文件勿删\图片\地图及探头素材\11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72066" y="4214818"/>
            <a:ext cx="46564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5" descr="C:\Documents and Settings\Administrator\桌面\重要文件勿删\图片\地图及探头素材\11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00562" y="4286256"/>
            <a:ext cx="46564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" descr="C:\Documents and Settings\Administrator\桌面\重要文件勿删\图片\地图及探头素材\11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86512" y="3929066"/>
            <a:ext cx="46564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5" descr="C:\Documents and Settings\Administrator\桌面\重要文件勿删\图片\地图及探头素材\111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71868" y="2928934"/>
            <a:ext cx="465647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med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BA2B785-A668-42AB-B795-460B8D1C0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graphicEl>
                                              <a:dgm id="{4BA2B785-A668-42AB-B795-460B8D1C07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Graphic spid="21" grpId="0">
        <p:bldSub>
          <a:bldDgm bld="one"/>
        </p:bldSub>
      </p:bldGraphic>
      <p:bldP spid="7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竖卷形 6"/>
          <p:cNvSpPr/>
          <p:nvPr/>
        </p:nvSpPr>
        <p:spPr>
          <a:xfrm>
            <a:off x="0" y="928670"/>
            <a:ext cx="4500562" cy="550072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b="1" dirty="0" smtClean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核心区域</a:t>
            </a:r>
            <a:r>
              <a:rPr lang="zh-CN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即海州分局辖区内东以学院路，南以海宁大道，西以盐河路，北以人民路为界划定方形核心区域。</a:t>
            </a:r>
            <a:r>
              <a:rPr lang="zh-CN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该区</a:t>
            </a:r>
            <a:r>
              <a:rPr lang="zh-CN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域涵盖了市区大部分重点区域、重点部位和重点单位</a:t>
            </a:r>
            <a:r>
              <a:rPr lang="zh-CN" altLang="en-US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区</a:t>
            </a:r>
            <a:r>
              <a:rPr lang="zh-CN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域</a:t>
            </a:r>
            <a:r>
              <a:rPr lang="zh-CN" altLang="en-US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主</a:t>
            </a:r>
            <a:r>
              <a:rPr lang="zh-CN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、次道路上交叉口及其与居民小区出入</a:t>
            </a:r>
            <a:r>
              <a:rPr lang="zh-CN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口</a:t>
            </a:r>
            <a:r>
              <a:rPr lang="zh-CN" altLang="en-US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交汇处等</a:t>
            </a:r>
            <a:r>
              <a:rPr lang="en-US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714</a:t>
            </a:r>
            <a:r>
              <a:rPr lang="zh-CN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个交</a:t>
            </a:r>
            <a:r>
              <a:rPr lang="zh-CN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集</a:t>
            </a:r>
            <a:r>
              <a:rPr lang="zh-CN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点</a:t>
            </a:r>
            <a:r>
              <a:rPr lang="zh-CN" altLang="en-US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形成的</a:t>
            </a:r>
            <a:r>
              <a:rPr lang="zh-CN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网</a:t>
            </a:r>
            <a:r>
              <a:rPr lang="zh-CN" altLang="zh-CN" sz="24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状防控区。</a:t>
            </a:r>
            <a:endParaRPr lang="zh-CN" altLang="en-US" sz="2400" b="1" dirty="0" smtClean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500562" y="2928934"/>
            <a:ext cx="1000132" cy="2286016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286512" y="2857496"/>
            <a:ext cx="2000264" cy="5715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路南派出所</a:t>
            </a:r>
            <a:endParaRPr lang="zh-CN" altLang="en-US" sz="2000" b="1" dirty="0"/>
          </a:p>
        </p:txBody>
      </p:sp>
      <p:sp>
        <p:nvSpPr>
          <p:cNvPr id="11" name="圆角矩形 10"/>
          <p:cNvSpPr/>
          <p:nvPr/>
        </p:nvSpPr>
        <p:spPr>
          <a:xfrm>
            <a:off x="6286512" y="3500438"/>
            <a:ext cx="2000264" cy="5715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浦东派出所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286512" y="4143380"/>
            <a:ext cx="2000264" cy="5715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市东派出所</a:t>
            </a:r>
            <a:endParaRPr lang="zh-CN" altLang="en-US" sz="2000" b="1" dirty="0"/>
          </a:p>
        </p:txBody>
      </p:sp>
      <p:sp>
        <p:nvSpPr>
          <p:cNvPr id="13" name="圆角矩形 12"/>
          <p:cNvSpPr/>
          <p:nvPr/>
        </p:nvSpPr>
        <p:spPr>
          <a:xfrm>
            <a:off x="6286512" y="4786322"/>
            <a:ext cx="2000264" cy="5715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新南派出所</a:t>
            </a:r>
            <a:endParaRPr lang="zh-CN" altLang="en-US" sz="2000" b="1" dirty="0"/>
          </a:p>
        </p:txBody>
      </p:sp>
      <p:sp>
        <p:nvSpPr>
          <p:cNvPr id="14" name="圆角矩形 13"/>
          <p:cNvSpPr/>
          <p:nvPr/>
        </p:nvSpPr>
        <p:spPr>
          <a:xfrm>
            <a:off x="6286512" y="5429264"/>
            <a:ext cx="2000264" cy="5715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浦西派出所</a:t>
            </a:r>
            <a:endParaRPr lang="zh-CN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14876" y="3143248"/>
            <a:ext cx="428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核心区域</a:t>
            </a:r>
            <a:endParaRPr lang="zh-CN" altLang="en-US" sz="2800" dirty="0"/>
          </a:p>
        </p:txBody>
      </p:sp>
      <p:sp>
        <p:nvSpPr>
          <p:cNvPr id="19" name="圆角矩形 18"/>
          <p:cNvSpPr/>
          <p:nvPr/>
        </p:nvSpPr>
        <p:spPr>
          <a:xfrm>
            <a:off x="6286512" y="2214554"/>
            <a:ext cx="2000264" cy="57150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新东派出所</a:t>
            </a:r>
            <a:endParaRPr lang="zh-CN" altLang="en-US" sz="2000" b="1" dirty="0"/>
          </a:p>
        </p:txBody>
      </p:sp>
      <p:sp>
        <p:nvSpPr>
          <p:cNvPr id="21" name="左大括号 20"/>
          <p:cNvSpPr/>
          <p:nvPr/>
        </p:nvSpPr>
        <p:spPr>
          <a:xfrm>
            <a:off x="5572132" y="2428868"/>
            <a:ext cx="642942" cy="3429024"/>
          </a:xfrm>
          <a:prstGeom prst="leftBrace">
            <a:avLst/>
          </a:prstGeom>
          <a:ln w="889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/>
          <p:cNvGraphicFramePr/>
          <p:nvPr/>
        </p:nvGraphicFramePr>
        <p:xfrm>
          <a:off x="-785850" y="1428736"/>
          <a:ext cx="4143404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357554" y="1571612"/>
            <a:ext cx="5357850" cy="507209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方正楷体_GBK" pitchFamily="65" charset="-122"/>
                <a:ea typeface="方正楷体_GBK" pitchFamily="65" charset="-122"/>
              </a:rPr>
              <a:t>    </a:t>
            </a:r>
            <a:endParaRPr lang="en-US" altLang="zh-CN" b="1" dirty="0" smtClean="0">
              <a:latin typeface="方正楷体_GBK" pitchFamily="65" charset="-122"/>
              <a:ea typeface="方正楷体_GBK" pitchFamily="65" charset="-122"/>
            </a:endParaRPr>
          </a:p>
          <a:p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    </a:t>
            </a:r>
            <a:r>
              <a:rPr lang="zh-CN" altLang="en-US" b="1" dirty="0" smtClean="0">
                <a:latin typeface="方正楷体_GBK" pitchFamily="65" charset="-122"/>
                <a:ea typeface="方正楷体_GBK" pitchFamily="65" charset="-122"/>
              </a:rPr>
              <a:t>核心区域内有常住人口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24</a:t>
            </a:r>
            <a:r>
              <a:rPr lang="zh-CN" altLang="en-US" b="1" dirty="0" smtClean="0">
                <a:latin typeface="方正楷体_GBK" pitchFamily="65" charset="-122"/>
                <a:ea typeface="方正楷体_GBK" pitchFamily="65" charset="-122"/>
              </a:rPr>
              <a:t>万、暂住人口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3.5</a:t>
            </a:r>
            <a:r>
              <a:rPr lang="zh-CN" altLang="en-US" b="1" dirty="0" smtClean="0">
                <a:latin typeface="方正楷体_GBK" pitchFamily="65" charset="-122"/>
                <a:ea typeface="方正楷体_GBK" pitchFamily="65" charset="-122"/>
              </a:rPr>
              <a:t>万；金融网点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102</a:t>
            </a:r>
            <a:r>
              <a:rPr lang="zh-CN" altLang="en-US" b="1" dirty="0" smtClean="0">
                <a:latin typeface="方正楷体_GBK" pitchFamily="65" charset="-122"/>
                <a:ea typeface="方正楷体_GBK" pitchFamily="65" charset="-122"/>
              </a:rPr>
              <a:t>处、学校文博场馆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57</a:t>
            </a:r>
            <a:r>
              <a:rPr lang="zh-CN" altLang="en-US" b="1" dirty="0" smtClean="0">
                <a:latin typeface="方正楷体_GBK" pitchFamily="65" charset="-122"/>
                <a:ea typeface="方正楷体_GBK" pitchFamily="65" charset="-122"/>
              </a:rPr>
              <a:t>所、车站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5</a:t>
            </a:r>
            <a:r>
              <a:rPr lang="zh-CN" altLang="en-US" b="1" dirty="0" smtClean="0">
                <a:latin typeface="方正楷体_GBK" pitchFamily="65" charset="-122"/>
                <a:ea typeface="方正楷体_GBK" pitchFamily="65" charset="-122"/>
              </a:rPr>
              <a:t>处。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2014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年全市立刑事案件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26901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起，</a:t>
            </a:r>
            <a:r>
              <a:rPr lang="zh-CN" altLang="en-US" b="1" dirty="0" smtClean="0">
                <a:latin typeface="方正楷体_GBK" pitchFamily="65" charset="-122"/>
                <a:ea typeface="方正楷体_GBK" pitchFamily="65" charset="-122"/>
              </a:rPr>
              <a:t>核心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区域内发案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5614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起，占全市刑事案件总数的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20%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。</a:t>
            </a:r>
          </a:p>
          <a:p>
            <a:r>
              <a:rPr lang="en-US" altLang="zh-CN" dirty="0" smtClean="0">
                <a:latin typeface="方正楷体_GBK" pitchFamily="65" charset="-122"/>
                <a:ea typeface="方正楷体_GBK" pitchFamily="65" charset="-122"/>
              </a:rPr>
              <a:t> </a:t>
            </a:r>
            <a:endParaRPr lang="zh-CN" altLang="zh-CN" dirty="0" smtClean="0">
              <a:latin typeface="方正楷体_GBK" pitchFamily="65" charset="-122"/>
              <a:ea typeface="方正楷体_GBK" pitchFamily="65" charset="-122"/>
            </a:endParaRPr>
          </a:p>
          <a:p>
            <a:endParaRPr lang="zh-CN" altLang="en-US" dirty="0">
              <a:latin typeface="方正楷体_GBK" pitchFamily="65" charset="-122"/>
              <a:ea typeface="方正楷体_GBK" pitchFamily="65" charset="-122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14282" y="714356"/>
            <a:ext cx="3571900" cy="779805"/>
            <a:chOff x="-33371" y="38067"/>
            <a:chExt cx="3571900" cy="779805"/>
          </a:xfrm>
        </p:grpSpPr>
        <p:sp>
          <p:nvSpPr>
            <p:cNvPr id="7" name="圆角矩形 6"/>
            <p:cNvSpPr/>
            <p:nvPr/>
          </p:nvSpPr>
          <p:spPr>
            <a:xfrm>
              <a:off x="-33371" y="38067"/>
              <a:ext cx="3571900" cy="779805"/>
            </a:xfrm>
            <a:prstGeom prst="roundRect">
              <a:avLst/>
            </a:prstGeom>
            <a:solidFill>
              <a:srgbClr val="AA4A2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38067" y="38067"/>
              <a:ext cx="3495766" cy="7036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100" kern="1200" dirty="0" smtClean="0">
                  <a:latin typeface="楷体_GB2312" pitchFamily="49" charset="-122"/>
                  <a:ea typeface="楷体_GB2312" pitchFamily="49" charset="-122"/>
                </a:rPr>
                <a:t>核心区域</a:t>
              </a:r>
              <a:endParaRPr lang="zh-CN" altLang="en-US" sz="3100" kern="120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/>
        </p:nvGraphicFramePr>
        <p:xfrm>
          <a:off x="-142908" y="1285860"/>
          <a:ext cx="471490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857620" y="1643050"/>
            <a:ext cx="5111750" cy="4572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方正楷体_GBK" pitchFamily="65" charset="-122"/>
                <a:ea typeface="方正楷体_GBK" pitchFamily="65" charset="-122"/>
              </a:rPr>
              <a:t>   </a:t>
            </a:r>
            <a:r>
              <a:rPr lang="zh-CN" altLang="en-US" b="1" dirty="0" smtClean="0">
                <a:latin typeface="方正楷体_GBK" pitchFamily="65" charset="-122"/>
                <a:ea typeface="方正楷体_GBK" pitchFamily="65" charset="-122"/>
              </a:rPr>
              <a:t>全市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街面两抢</a:t>
            </a:r>
            <a:r>
              <a:rPr lang="zh-CN" altLang="en-US" b="1" dirty="0" smtClean="0">
                <a:latin typeface="方正楷体_GBK" pitchFamily="65" charset="-122"/>
                <a:ea typeface="方正楷体_GBK" pitchFamily="65" charset="-122"/>
              </a:rPr>
              <a:t>和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盗窃</a:t>
            </a:r>
            <a:r>
              <a:rPr lang="zh-CN" altLang="en-US" b="1" dirty="0" smtClean="0">
                <a:latin typeface="方正楷体_GBK" pitchFamily="65" charset="-122"/>
                <a:ea typeface="方正楷体_GBK" pitchFamily="65" charset="-122"/>
              </a:rPr>
              <a:t>“三车”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案件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6627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起，</a:t>
            </a:r>
            <a:r>
              <a:rPr lang="zh-CN" altLang="en-US" b="1" dirty="0" smtClean="0">
                <a:latin typeface="方正楷体_GBK" pitchFamily="65" charset="-122"/>
                <a:ea typeface="方正楷体_GBK" pitchFamily="65" charset="-122"/>
              </a:rPr>
              <a:t>核心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区域内发案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2149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余起，占全市总数的</a:t>
            </a:r>
            <a:r>
              <a:rPr lang="en-US" altLang="zh-CN" b="1" dirty="0" smtClean="0">
                <a:latin typeface="方正楷体_GBK" pitchFamily="65" charset="-122"/>
                <a:ea typeface="方正楷体_GBK" pitchFamily="65" charset="-122"/>
              </a:rPr>
              <a:t>32%</a:t>
            </a:r>
            <a:r>
              <a:rPr lang="zh-CN" altLang="zh-CN" b="1" dirty="0" smtClean="0">
                <a:latin typeface="方正楷体_GBK" pitchFamily="65" charset="-122"/>
                <a:ea typeface="方正楷体_GBK" pitchFamily="65" charset="-122"/>
              </a:rPr>
              <a:t>。</a:t>
            </a:r>
            <a:endParaRPr lang="zh-CN" altLang="en-US" b="1" dirty="0">
              <a:latin typeface="方正楷体_GBK" pitchFamily="65" charset="-122"/>
              <a:ea typeface="方正楷体_GBK" pitchFamily="65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2"/>
          </p:nvPr>
        </p:nvSpPr>
        <p:spPr>
          <a:xfrm>
            <a:off x="2643174" y="2786058"/>
            <a:ext cx="714380" cy="500066"/>
          </a:xfrm>
          <a:prstGeom prst="cloudCallout">
            <a:avLst>
              <a:gd name="adj1" fmla="val -24729"/>
              <a:gd name="adj2" fmla="val 89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solidFill>
                  <a:srgbClr val="FFFF00"/>
                </a:solidFill>
                <a:latin typeface="方正楷体_GBK" pitchFamily="65" charset="-122"/>
                <a:ea typeface="方正楷体_GBK" pitchFamily="65" charset="-122"/>
              </a:rPr>
              <a:t>32%</a:t>
            </a:r>
            <a:endParaRPr lang="zh-CN" sz="2000" b="1" dirty="0">
              <a:solidFill>
                <a:srgbClr val="FFFF00"/>
              </a:solidFill>
              <a:latin typeface="方正楷体_GBK" pitchFamily="65" charset="-122"/>
              <a:ea typeface="方正楷体_GBK" pitchFamily="65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4" grpId="0" build="p"/>
      <p:bldP spid="5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C:\Users\tony\Desktop\郭鸿雁\ppt背景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55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857620" y="2000240"/>
            <a:ext cx="20002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400" dirty="0" smtClean="0">
                <a:latin typeface="方正楷体_GBK" pitchFamily="65" charset="-122"/>
                <a:ea typeface="方正楷体_GBK" pitchFamily="65" charset="-122"/>
              </a:rPr>
              <a:t>谢谢</a:t>
            </a:r>
            <a:endParaRPr lang="zh-CN" altLang="en-US" sz="44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4389120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214414" y="3643314"/>
          <a:ext cx="5429288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横卷形 4"/>
          <p:cNvSpPr/>
          <p:nvPr/>
        </p:nvSpPr>
        <p:spPr>
          <a:xfrm>
            <a:off x="785786" y="357166"/>
            <a:ext cx="7215238" cy="342902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n w="18415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针对我市地域特点，根据治安防控的实际需求，</a:t>
            </a:r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拟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以“市域、城域、核心区域”三道防控圈建设为架构，开展监控点位布建工作。</a:t>
            </a:r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突出实战强化应用，打造视频警务新模式。</a:t>
            </a:r>
          </a:p>
        </p:txBody>
      </p:sp>
    </p:spTree>
  </p:cSld>
  <p:clrMapOvr>
    <a:masterClrMapping/>
  </p:clrMapOvr>
  <p:transition spd="slow">
    <p:wedge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D1BA22-0BEB-4F08-97C7-2E61809E2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graphicEl>
                                              <a:dgm id="{96D1BA22-0BEB-4F08-97C7-2E61809E29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715540-B4FA-4E6B-99C5-FBD0906A1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2A715540-B4FA-4E6B-99C5-FBD0906A1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F5A9CC-26C0-4A76-A48B-66D6A9B61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E1F5A9CC-26C0-4A76-A48B-66D6A9B61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E9A46-B0EC-4C59-AA7A-0F345BF9E7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6E4E9A46-B0EC-4C59-AA7A-0F345BF9E7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E3AE87-22C1-4395-B754-E21BB480E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F5E3AE87-22C1-4395-B754-E21BB480E1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D4753D-2B87-4835-8774-E50A87EF3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D9D4753D-2B87-4835-8774-E50A87EF3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 uiExpand="1">
        <p:bldSub>
          <a:bldDgm bld="lvlAtOnce"/>
        </p:bldSub>
      </p:bldGraphic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连云港地图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2984"/>
            <a:ext cx="9144000" cy="5715016"/>
          </a:xfrm>
        </p:spPr>
      </p:pic>
      <p:sp>
        <p:nvSpPr>
          <p:cNvPr id="6" name="任意多边形 5"/>
          <p:cNvSpPr/>
          <p:nvPr/>
        </p:nvSpPr>
        <p:spPr>
          <a:xfrm>
            <a:off x="1187532" y="1163782"/>
            <a:ext cx="4785756" cy="5533901"/>
          </a:xfrm>
          <a:custGeom>
            <a:avLst/>
            <a:gdLst>
              <a:gd name="connsiteX0" fmla="*/ 4251367 w 4785756"/>
              <a:gd name="connsiteY0" fmla="*/ 296883 h 5533901"/>
              <a:gd name="connsiteX1" fmla="*/ 4108863 w 4785756"/>
              <a:gd name="connsiteY1" fmla="*/ 0 h 5533901"/>
              <a:gd name="connsiteX2" fmla="*/ 3918858 w 4785756"/>
              <a:gd name="connsiteY2" fmla="*/ 11875 h 5533901"/>
              <a:gd name="connsiteX3" fmla="*/ 3788229 w 4785756"/>
              <a:gd name="connsiteY3" fmla="*/ 95002 h 5533901"/>
              <a:gd name="connsiteX4" fmla="*/ 3728852 w 4785756"/>
              <a:gd name="connsiteY4" fmla="*/ 59376 h 5533901"/>
              <a:gd name="connsiteX5" fmla="*/ 3491346 w 4785756"/>
              <a:gd name="connsiteY5" fmla="*/ 83127 h 5533901"/>
              <a:gd name="connsiteX6" fmla="*/ 3384468 w 4785756"/>
              <a:gd name="connsiteY6" fmla="*/ 154379 h 5533901"/>
              <a:gd name="connsiteX7" fmla="*/ 3265715 w 4785756"/>
              <a:gd name="connsiteY7" fmla="*/ 308758 h 5533901"/>
              <a:gd name="connsiteX8" fmla="*/ 3253839 w 4785756"/>
              <a:gd name="connsiteY8" fmla="*/ 332509 h 5533901"/>
              <a:gd name="connsiteX9" fmla="*/ 2850078 w 4785756"/>
              <a:gd name="connsiteY9" fmla="*/ 344384 h 5533901"/>
              <a:gd name="connsiteX10" fmla="*/ 2446317 w 4785756"/>
              <a:gd name="connsiteY10" fmla="*/ 403761 h 5533901"/>
              <a:gd name="connsiteX11" fmla="*/ 2327564 w 4785756"/>
              <a:gd name="connsiteY11" fmla="*/ 296883 h 5533901"/>
              <a:gd name="connsiteX12" fmla="*/ 2232562 w 4785756"/>
              <a:gd name="connsiteY12" fmla="*/ 380010 h 5533901"/>
              <a:gd name="connsiteX13" fmla="*/ 2018806 w 4785756"/>
              <a:gd name="connsiteY13" fmla="*/ 463137 h 5533901"/>
              <a:gd name="connsiteX14" fmla="*/ 2018806 w 4785756"/>
              <a:gd name="connsiteY14" fmla="*/ 463137 h 5533901"/>
              <a:gd name="connsiteX15" fmla="*/ 2006930 w 4785756"/>
              <a:gd name="connsiteY15" fmla="*/ 593766 h 5533901"/>
              <a:gd name="connsiteX16" fmla="*/ 2244437 w 4785756"/>
              <a:gd name="connsiteY16" fmla="*/ 688769 h 5533901"/>
              <a:gd name="connsiteX17" fmla="*/ 2256312 w 4785756"/>
              <a:gd name="connsiteY17" fmla="*/ 783771 h 5533901"/>
              <a:gd name="connsiteX18" fmla="*/ 2113808 w 4785756"/>
              <a:gd name="connsiteY18" fmla="*/ 950026 h 5533901"/>
              <a:gd name="connsiteX19" fmla="*/ 1923803 w 4785756"/>
              <a:gd name="connsiteY19" fmla="*/ 1258784 h 5533901"/>
              <a:gd name="connsiteX20" fmla="*/ 1745673 w 4785756"/>
              <a:gd name="connsiteY20" fmla="*/ 1282535 h 5533901"/>
              <a:gd name="connsiteX21" fmla="*/ 1710047 w 4785756"/>
              <a:gd name="connsiteY21" fmla="*/ 1306286 h 5533901"/>
              <a:gd name="connsiteX22" fmla="*/ 1757549 w 4785756"/>
              <a:gd name="connsiteY22" fmla="*/ 1389413 h 5533901"/>
              <a:gd name="connsiteX23" fmla="*/ 1769424 w 4785756"/>
              <a:gd name="connsiteY23" fmla="*/ 1413163 h 5533901"/>
              <a:gd name="connsiteX24" fmla="*/ 1793174 w 4785756"/>
              <a:gd name="connsiteY24" fmla="*/ 1508166 h 5533901"/>
              <a:gd name="connsiteX25" fmla="*/ 1769424 w 4785756"/>
              <a:gd name="connsiteY25" fmla="*/ 1626919 h 5533901"/>
              <a:gd name="connsiteX26" fmla="*/ 1662546 w 4785756"/>
              <a:gd name="connsiteY26" fmla="*/ 1555667 h 5533901"/>
              <a:gd name="connsiteX27" fmla="*/ 1496291 w 4785756"/>
              <a:gd name="connsiteY27" fmla="*/ 1721922 h 5533901"/>
              <a:gd name="connsiteX28" fmla="*/ 1496291 w 4785756"/>
              <a:gd name="connsiteY28" fmla="*/ 1721922 h 5533901"/>
              <a:gd name="connsiteX29" fmla="*/ 1508167 w 4785756"/>
              <a:gd name="connsiteY29" fmla="*/ 1840675 h 5533901"/>
              <a:gd name="connsiteX30" fmla="*/ 1603169 w 4785756"/>
              <a:gd name="connsiteY30" fmla="*/ 1900052 h 5533901"/>
              <a:gd name="connsiteX31" fmla="*/ 1745673 w 4785756"/>
              <a:gd name="connsiteY31" fmla="*/ 1900052 h 5533901"/>
              <a:gd name="connsiteX32" fmla="*/ 1603169 w 4785756"/>
              <a:gd name="connsiteY32" fmla="*/ 2066306 h 5533901"/>
              <a:gd name="connsiteX33" fmla="*/ 1484416 w 4785756"/>
              <a:gd name="connsiteY33" fmla="*/ 2078182 h 5533901"/>
              <a:gd name="connsiteX34" fmla="*/ 1484416 w 4785756"/>
              <a:gd name="connsiteY34" fmla="*/ 2078182 h 5533901"/>
              <a:gd name="connsiteX35" fmla="*/ 1413164 w 4785756"/>
              <a:gd name="connsiteY35" fmla="*/ 2113808 h 5533901"/>
              <a:gd name="connsiteX36" fmla="*/ 1306286 w 4785756"/>
              <a:gd name="connsiteY36" fmla="*/ 2018805 h 5533901"/>
              <a:gd name="connsiteX37" fmla="*/ 1104406 w 4785756"/>
              <a:gd name="connsiteY37" fmla="*/ 2125683 h 5533901"/>
              <a:gd name="connsiteX38" fmla="*/ 973777 w 4785756"/>
              <a:gd name="connsiteY38" fmla="*/ 1935678 h 5533901"/>
              <a:gd name="connsiteX39" fmla="*/ 890650 w 4785756"/>
              <a:gd name="connsiteY39" fmla="*/ 1923802 h 5533901"/>
              <a:gd name="connsiteX40" fmla="*/ 760021 w 4785756"/>
              <a:gd name="connsiteY40" fmla="*/ 2006930 h 5533901"/>
              <a:gd name="connsiteX41" fmla="*/ 593767 w 4785756"/>
              <a:gd name="connsiteY41" fmla="*/ 1959428 h 5533901"/>
              <a:gd name="connsiteX42" fmla="*/ 570016 w 4785756"/>
              <a:gd name="connsiteY42" fmla="*/ 2054431 h 5533901"/>
              <a:gd name="connsiteX43" fmla="*/ 463138 w 4785756"/>
              <a:gd name="connsiteY43" fmla="*/ 2066306 h 5533901"/>
              <a:gd name="connsiteX44" fmla="*/ 403762 w 4785756"/>
              <a:gd name="connsiteY44" fmla="*/ 2173184 h 5533901"/>
              <a:gd name="connsiteX45" fmla="*/ 296884 w 4785756"/>
              <a:gd name="connsiteY45" fmla="*/ 2161309 h 5533901"/>
              <a:gd name="connsiteX46" fmla="*/ 261258 w 4785756"/>
              <a:gd name="connsiteY46" fmla="*/ 2386940 h 5533901"/>
              <a:gd name="connsiteX47" fmla="*/ 190006 w 4785756"/>
              <a:gd name="connsiteY47" fmla="*/ 2422566 h 5533901"/>
              <a:gd name="connsiteX48" fmla="*/ 95003 w 4785756"/>
              <a:gd name="connsiteY48" fmla="*/ 2541319 h 5533901"/>
              <a:gd name="connsiteX49" fmla="*/ 166255 w 4785756"/>
              <a:gd name="connsiteY49" fmla="*/ 2897579 h 5533901"/>
              <a:gd name="connsiteX50" fmla="*/ 11876 w 4785756"/>
              <a:gd name="connsiteY50" fmla="*/ 3194462 h 5533901"/>
              <a:gd name="connsiteX51" fmla="*/ 0 w 4785756"/>
              <a:gd name="connsiteY51" fmla="*/ 3372592 h 5533901"/>
              <a:gd name="connsiteX52" fmla="*/ 439387 w 4785756"/>
              <a:gd name="connsiteY52" fmla="*/ 3503221 h 5533901"/>
              <a:gd name="connsiteX53" fmla="*/ 593767 w 4785756"/>
              <a:gd name="connsiteY53" fmla="*/ 3325091 h 5533901"/>
              <a:gd name="connsiteX54" fmla="*/ 914400 w 4785756"/>
              <a:gd name="connsiteY54" fmla="*/ 3455719 h 5533901"/>
              <a:gd name="connsiteX55" fmla="*/ 1009403 w 4785756"/>
              <a:gd name="connsiteY55" fmla="*/ 3313215 h 5533901"/>
              <a:gd name="connsiteX56" fmla="*/ 1270660 w 4785756"/>
              <a:gd name="connsiteY56" fmla="*/ 3396343 h 5533901"/>
              <a:gd name="connsiteX57" fmla="*/ 1282536 w 4785756"/>
              <a:gd name="connsiteY57" fmla="*/ 3515096 h 5533901"/>
              <a:gd name="connsiteX58" fmla="*/ 1175658 w 4785756"/>
              <a:gd name="connsiteY58" fmla="*/ 3562597 h 5533901"/>
              <a:gd name="connsiteX59" fmla="*/ 1140032 w 4785756"/>
              <a:gd name="connsiteY59" fmla="*/ 3728852 h 5533901"/>
              <a:gd name="connsiteX60" fmla="*/ 1282536 w 4785756"/>
              <a:gd name="connsiteY60" fmla="*/ 3811979 h 5533901"/>
              <a:gd name="connsiteX61" fmla="*/ 1413164 w 4785756"/>
              <a:gd name="connsiteY61" fmla="*/ 3776353 h 5533901"/>
              <a:gd name="connsiteX62" fmla="*/ 1543793 w 4785756"/>
              <a:gd name="connsiteY62" fmla="*/ 3895106 h 5533901"/>
              <a:gd name="connsiteX63" fmla="*/ 1662546 w 4785756"/>
              <a:gd name="connsiteY63" fmla="*/ 3871356 h 5533901"/>
              <a:gd name="connsiteX64" fmla="*/ 1769424 w 4785756"/>
              <a:gd name="connsiteY64" fmla="*/ 3966358 h 5533901"/>
              <a:gd name="connsiteX65" fmla="*/ 1995055 w 4785756"/>
              <a:gd name="connsiteY65" fmla="*/ 3835730 h 5533901"/>
              <a:gd name="connsiteX66" fmla="*/ 2054432 w 4785756"/>
              <a:gd name="connsiteY66" fmla="*/ 3657600 h 5533901"/>
              <a:gd name="connsiteX67" fmla="*/ 2493819 w 4785756"/>
              <a:gd name="connsiteY67" fmla="*/ 3693226 h 5533901"/>
              <a:gd name="connsiteX68" fmla="*/ 2517569 w 4785756"/>
              <a:gd name="connsiteY68" fmla="*/ 3657600 h 5533901"/>
              <a:gd name="connsiteX69" fmla="*/ 2576946 w 4785756"/>
              <a:gd name="connsiteY69" fmla="*/ 3776353 h 5533901"/>
              <a:gd name="connsiteX70" fmla="*/ 2671949 w 4785756"/>
              <a:gd name="connsiteY70" fmla="*/ 3752602 h 5533901"/>
              <a:gd name="connsiteX71" fmla="*/ 2814452 w 4785756"/>
              <a:gd name="connsiteY71" fmla="*/ 3526971 h 5533901"/>
              <a:gd name="connsiteX72" fmla="*/ 2861954 w 4785756"/>
              <a:gd name="connsiteY72" fmla="*/ 3526971 h 5533901"/>
              <a:gd name="connsiteX73" fmla="*/ 2968832 w 4785756"/>
              <a:gd name="connsiteY73" fmla="*/ 3574473 h 5533901"/>
              <a:gd name="connsiteX74" fmla="*/ 3099460 w 4785756"/>
              <a:gd name="connsiteY74" fmla="*/ 3455719 h 5533901"/>
              <a:gd name="connsiteX75" fmla="*/ 3194463 w 4785756"/>
              <a:gd name="connsiteY75" fmla="*/ 3467595 h 5533901"/>
              <a:gd name="connsiteX76" fmla="*/ 3253839 w 4785756"/>
              <a:gd name="connsiteY76" fmla="*/ 3443844 h 5533901"/>
              <a:gd name="connsiteX77" fmla="*/ 3087585 w 4785756"/>
              <a:gd name="connsiteY77" fmla="*/ 3562597 h 5533901"/>
              <a:gd name="connsiteX78" fmla="*/ 3063834 w 4785756"/>
              <a:gd name="connsiteY78" fmla="*/ 3811979 h 5533901"/>
              <a:gd name="connsiteX79" fmla="*/ 3135086 w 4785756"/>
              <a:gd name="connsiteY79" fmla="*/ 3871356 h 5533901"/>
              <a:gd name="connsiteX80" fmla="*/ 3170712 w 4785756"/>
              <a:gd name="connsiteY80" fmla="*/ 3978234 h 5533901"/>
              <a:gd name="connsiteX81" fmla="*/ 3158837 w 4785756"/>
              <a:gd name="connsiteY81" fmla="*/ 4025735 h 5533901"/>
              <a:gd name="connsiteX82" fmla="*/ 3158837 w 4785756"/>
              <a:gd name="connsiteY82" fmla="*/ 4025735 h 5533901"/>
              <a:gd name="connsiteX83" fmla="*/ 3111336 w 4785756"/>
              <a:gd name="connsiteY83" fmla="*/ 4239491 h 5533901"/>
              <a:gd name="connsiteX84" fmla="*/ 3194463 w 4785756"/>
              <a:gd name="connsiteY84" fmla="*/ 4215740 h 5533901"/>
              <a:gd name="connsiteX85" fmla="*/ 3253839 w 4785756"/>
              <a:gd name="connsiteY85" fmla="*/ 4476997 h 5533901"/>
              <a:gd name="connsiteX86" fmla="*/ 3289465 w 4785756"/>
              <a:gd name="connsiteY86" fmla="*/ 4524499 h 5533901"/>
              <a:gd name="connsiteX87" fmla="*/ 3384468 w 4785756"/>
              <a:gd name="connsiteY87" fmla="*/ 4524499 h 5533901"/>
              <a:gd name="connsiteX88" fmla="*/ 3420094 w 4785756"/>
              <a:gd name="connsiteY88" fmla="*/ 4643252 h 5533901"/>
              <a:gd name="connsiteX89" fmla="*/ 3479471 w 4785756"/>
              <a:gd name="connsiteY89" fmla="*/ 4643252 h 5533901"/>
              <a:gd name="connsiteX90" fmla="*/ 3396343 w 4785756"/>
              <a:gd name="connsiteY90" fmla="*/ 4821382 h 5533901"/>
              <a:gd name="connsiteX91" fmla="*/ 3586349 w 4785756"/>
              <a:gd name="connsiteY91" fmla="*/ 4904509 h 5533901"/>
              <a:gd name="connsiteX92" fmla="*/ 3550723 w 4785756"/>
              <a:gd name="connsiteY92" fmla="*/ 5070763 h 5533901"/>
              <a:gd name="connsiteX93" fmla="*/ 3645725 w 4785756"/>
              <a:gd name="connsiteY93" fmla="*/ 5070763 h 5533901"/>
              <a:gd name="connsiteX94" fmla="*/ 3752603 w 4785756"/>
              <a:gd name="connsiteY94" fmla="*/ 5260769 h 5533901"/>
              <a:gd name="connsiteX95" fmla="*/ 3847606 w 4785756"/>
              <a:gd name="connsiteY95" fmla="*/ 5260769 h 5533901"/>
              <a:gd name="connsiteX96" fmla="*/ 3906982 w 4785756"/>
              <a:gd name="connsiteY96" fmla="*/ 5355771 h 5533901"/>
              <a:gd name="connsiteX97" fmla="*/ 4168239 w 4785756"/>
              <a:gd name="connsiteY97" fmla="*/ 5320145 h 5533901"/>
              <a:gd name="connsiteX98" fmla="*/ 4322619 w 4785756"/>
              <a:gd name="connsiteY98" fmla="*/ 5427023 h 5533901"/>
              <a:gd name="connsiteX99" fmla="*/ 4667003 w 4785756"/>
              <a:gd name="connsiteY99" fmla="*/ 5379522 h 5533901"/>
              <a:gd name="connsiteX100" fmla="*/ 4785756 w 4785756"/>
              <a:gd name="connsiteY100" fmla="*/ 5533901 h 5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785756" h="5533901">
                <a:moveTo>
                  <a:pt x="4251367" y="296883"/>
                </a:moveTo>
                <a:lnTo>
                  <a:pt x="4108863" y="0"/>
                </a:lnTo>
                <a:lnTo>
                  <a:pt x="3918858" y="11875"/>
                </a:lnTo>
                <a:lnTo>
                  <a:pt x="3788229" y="95002"/>
                </a:lnTo>
                <a:lnTo>
                  <a:pt x="3728852" y="59376"/>
                </a:lnTo>
                <a:lnTo>
                  <a:pt x="3491346" y="83127"/>
                </a:lnTo>
                <a:lnTo>
                  <a:pt x="3384468" y="154379"/>
                </a:lnTo>
                <a:lnTo>
                  <a:pt x="3265715" y="308758"/>
                </a:lnTo>
                <a:lnTo>
                  <a:pt x="3253839" y="332509"/>
                </a:lnTo>
                <a:lnTo>
                  <a:pt x="2850078" y="344384"/>
                </a:lnTo>
                <a:lnTo>
                  <a:pt x="2446317" y="403761"/>
                </a:lnTo>
                <a:lnTo>
                  <a:pt x="2327564" y="296883"/>
                </a:lnTo>
                <a:lnTo>
                  <a:pt x="2232562" y="380010"/>
                </a:lnTo>
                <a:lnTo>
                  <a:pt x="2018806" y="463137"/>
                </a:lnTo>
                <a:lnTo>
                  <a:pt x="2018806" y="463137"/>
                </a:lnTo>
                <a:lnTo>
                  <a:pt x="2006930" y="593766"/>
                </a:lnTo>
                <a:lnTo>
                  <a:pt x="2244437" y="688769"/>
                </a:lnTo>
                <a:lnTo>
                  <a:pt x="2256312" y="783771"/>
                </a:lnTo>
                <a:lnTo>
                  <a:pt x="2113808" y="950026"/>
                </a:lnTo>
                <a:lnTo>
                  <a:pt x="1923803" y="1258784"/>
                </a:lnTo>
                <a:lnTo>
                  <a:pt x="1745673" y="1282535"/>
                </a:lnTo>
                <a:lnTo>
                  <a:pt x="1710047" y="1306286"/>
                </a:lnTo>
                <a:lnTo>
                  <a:pt x="1757549" y="1389413"/>
                </a:lnTo>
                <a:lnTo>
                  <a:pt x="1769424" y="1413163"/>
                </a:lnTo>
                <a:lnTo>
                  <a:pt x="1793174" y="1508166"/>
                </a:lnTo>
                <a:lnTo>
                  <a:pt x="1769424" y="1626919"/>
                </a:lnTo>
                <a:lnTo>
                  <a:pt x="1662546" y="1555667"/>
                </a:lnTo>
                <a:lnTo>
                  <a:pt x="1496291" y="1721922"/>
                </a:lnTo>
                <a:lnTo>
                  <a:pt x="1496291" y="1721922"/>
                </a:lnTo>
                <a:lnTo>
                  <a:pt x="1508167" y="1840675"/>
                </a:lnTo>
                <a:lnTo>
                  <a:pt x="1603169" y="1900052"/>
                </a:lnTo>
                <a:lnTo>
                  <a:pt x="1745673" y="1900052"/>
                </a:lnTo>
                <a:lnTo>
                  <a:pt x="1603169" y="2066306"/>
                </a:lnTo>
                <a:lnTo>
                  <a:pt x="1484416" y="2078182"/>
                </a:lnTo>
                <a:lnTo>
                  <a:pt x="1484416" y="2078182"/>
                </a:lnTo>
                <a:lnTo>
                  <a:pt x="1413164" y="2113808"/>
                </a:lnTo>
                <a:lnTo>
                  <a:pt x="1306286" y="2018805"/>
                </a:lnTo>
                <a:lnTo>
                  <a:pt x="1104406" y="2125683"/>
                </a:lnTo>
                <a:lnTo>
                  <a:pt x="973777" y="1935678"/>
                </a:lnTo>
                <a:lnTo>
                  <a:pt x="890650" y="1923802"/>
                </a:lnTo>
                <a:lnTo>
                  <a:pt x="760021" y="2006930"/>
                </a:lnTo>
                <a:lnTo>
                  <a:pt x="593767" y="1959428"/>
                </a:lnTo>
                <a:lnTo>
                  <a:pt x="570016" y="2054431"/>
                </a:lnTo>
                <a:lnTo>
                  <a:pt x="463138" y="2066306"/>
                </a:lnTo>
                <a:lnTo>
                  <a:pt x="403762" y="2173184"/>
                </a:lnTo>
                <a:lnTo>
                  <a:pt x="296884" y="2161309"/>
                </a:lnTo>
                <a:lnTo>
                  <a:pt x="261258" y="2386940"/>
                </a:lnTo>
                <a:lnTo>
                  <a:pt x="190006" y="2422566"/>
                </a:lnTo>
                <a:lnTo>
                  <a:pt x="95003" y="2541319"/>
                </a:lnTo>
                <a:lnTo>
                  <a:pt x="166255" y="2897579"/>
                </a:lnTo>
                <a:lnTo>
                  <a:pt x="11876" y="3194462"/>
                </a:lnTo>
                <a:lnTo>
                  <a:pt x="0" y="3372592"/>
                </a:lnTo>
                <a:lnTo>
                  <a:pt x="439387" y="3503221"/>
                </a:lnTo>
                <a:lnTo>
                  <a:pt x="593767" y="3325091"/>
                </a:lnTo>
                <a:lnTo>
                  <a:pt x="914400" y="3455719"/>
                </a:lnTo>
                <a:lnTo>
                  <a:pt x="1009403" y="3313215"/>
                </a:lnTo>
                <a:lnTo>
                  <a:pt x="1270660" y="3396343"/>
                </a:lnTo>
                <a:lnTo>
                  <a:pt x="1282536" y="3515096"/>
                </a:lnTo>
                <a:lnTo>
                  <a:pt x="1175658" y="3562597"/>
                </a:lnTo>
                <a:lnTo>
                  <a:pt x="1140032" y="3728852"/>
                </a:lnTo>
                <a:lnTo>
                  <a:pt x="1282536" y="3811979"/>
                </a:lnTo>
                <a:lnTo>
                  <a:pt x="1413164" y="3776353"/>
                </a:lnTo>
                <a:lnTo>
                  <a:pt x="1543793" y="3895106"/>
                </a:lnTo>
                <a:lnTo>
                  <a:pt x="1662546" y="3871356"/>
                </a:lnTo>
                <a:lnTo>
                  <a:pt x="1769424" y="3966358"/>
                </a:lnTo>
                <a:lnTo>
                  <a:pt x="1995055" y="3835730"/>
                </a:lnTo>
                <a:lnTo>
                  <a:pt x="2054432" y="3657600"/>
                </a:lnTo>
                <a:lnTo>
                  <a:pt x="2493819" y="3693226"/>
                </a:lnTo>
                <a:lnTo>
                  <a:pt x="2517569" y="3657600"/>
                </a:lnTo>
                <a:lnTo>
                  <a:pt x="2576946" y="3776353"/>
                </a:lnTo>
                <a:lnTo>
                  <a:pt x="2671949" y="3752602"/>
                </a:lnTo>
                <a:lnTo>
                  <a:pt x="2814452" y="3526971"/>
                </a:lnTo>
                <a:lnTo>
                  <a:pt x="2861954" y="3526971"/>
                </a:lnTo>
                <a:lnTo>
                  <a:pt x="2968832" y="3574473"/>
                </a:lnTo>
                <a:lnTo>
                  <a:pt x="3099460" y="3455719"/>
                </a:lnTo>
                <a:lnTo>
                  <a:pt x="3194463" y="3467595"/>
                </a:lnTo>
                <a:lnTo>
                  <a:pt x="3253839" y="3443844"/>
                </a:lnTo>
                <a:lnTo>
                  <a:pt x="3087585" y="3562597"/>
                </a:lnTo>
                <a:lnTo>
                  <a:pt x="3063834" y="3811979"/>
                </a:lnTo>
                <a:lnTo>
                  <a:pt x="3135086" y="3871356"/>
                </a:lnTo>
                <a:lnTo>
                  <a:pt x="3170712" y="3978234"/>
                </a:lnTo>
                <a:lnTo>
                  <a:pt x="3158837" y="4025735"/>
                </a:lnTo>
                <a:lnTo>
                  <a:pt x="3158837" y="4025735"/>
                </a:lnTo>
                <a:lnTo>
                  <a:pt x="3111336" y="4239491"/>
                </a:lnTo>
                <a:lnTo>
                  <a:pt x="3194463" y="4215740"/>
                </a:lnTo>
                <a:lnTo>
                  <a:pt x="3253839" y="4476997"/>
                </a:lnTo>
                <a:lnTo>
                  <a:pt x="3289465" y="4524499"/>
                </a:lnTo>
                <a:lnTo>
                  <a:pt x="3384468" y="4524499"/>
                </a:lnTo>
                <a:lnTo>
                  <a:pt x="3420094" y="4643252"/>
                </a:lnTo>
                <a:lnTo>
                  <a:pt x="3479471" y="4643252"/>
                </a:lnTo>
                <a:lnTo>
                  <a:pt x="3396343" y="4821382"/>
                </a:lnTo>
                <a:lnTo>
                  <a:pt x="3586349" y="4904509"/>
                </a:lnTo>
                <a:lnTo>
                  <a:pt x="3550723" y="5070763"/>
                </a:lnTo>
                <a:lnTo>
                  <a:pt x="3645725" y="5070763"/>
                </a:lnTo>
                <a:lnTo>
                  <a:pt x="3752603" y="5260769"/>
                </a:lnTo>
                <a:lnTo>
                  <a:pt x="3847606" y="5260769"/>
                </a:lnTo>
                <a:lnTo>
                  <a:pt x="3906982" y="5355771"/>
                </a:lnTo>
                <a:lnTo>
                  <a:pt x="4168239" y="5320145"/>
                </a:lnTo>
                <a:lnTo>
                  <a:pt x="4322619" y="5427023"/>
                </a:lnTo>
                <a:lnTo>
                  <a:pt x="4667003" y="5379522"/>
                </a:lnTo>
                <a:lnTo>
                  <a:pt x="4785756" y="5533901"/>
                </a:lnTo>
              </a:path>
            </a:pathLst>
          </a:custGeom>
          <a:ln w="127000" cmpd="thinThick">
            <a:solidFill>
              <a:srgbClr val="050A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961413" y="4417621"/>
            <a:ext cx="1995055" cy="2375065"/>
          </a:xfrm>
          <a:custGeom>
            <a:avLst/>
            <a:gdLst>
              <a:gd name="connsiteX0" fmla="*/ 0 w 1995055"/>
              <a:gd name="connsiteY0" fmla="*/ 2280062 h 2375065"/>
              <a:gd name="connsiteX1" fmla="*/ 0 w 1995055"/>
              <a:gd name="connsiteY1" fmla="*/ 2280062 h 2375065"/>
              <a:gd name="connsiteX2" fmla="*/ 83127 w 1995055"/>
              <a:gd name="connsiteY2" fmla="*/ 2339439 h 2375065"/>
              <a:gd name="connsiteX3" fmla="*/ 142504 w 1995055"/>
              <a:gd name="connsiteY3" fmla="*/ 2375065 h 2375065"/>
              <a:gd name="connsiteX4" fmla="*/ 273132 w 1995055"/>
              <a:gd name="connsiteY4" fmla="*/ 2351314 h 2375065"/>
              <a:gd name="connsiteX5" fmla="*/ 570016 w 1995055"/>
              <a:gd name="connsiteY5" fmla="*/ 2101932 h 2375065"/>
              <a:gd name="connsiteX6" fmla="*/ 605642 w 1995055"/>
              <a:gd name="connsiteY6" fmla="*/ 2232561 h 2375065"/>
              <a:gd name="connsiteX7" fmla="*/ 736270 w 1995055"/>
              <a:gd name="connsiteY7" fmla="*/ 2268187 h 2375065"/>
              <a:gd name="connsiteX8" fmla="*/ 795647 w 1995055"/>
              <a:gd name="connsiteY8" fmla="*/ 2125683 h 2375065"/>
              <a:gd name="connsiteX9" fmla="*/ 748145 w 1995055"/>
              <a:gd name="connsiteY9" fmla="*/ 1947553 h 2375065"/>
              <a:gd name="connsiteX10" fmla="*/ 866899 w 1995055"/>
              <a:gd name="connsiteY10" fmla="*/ 1935678 h 2375065"/>
              <a:gd name="connsiteX11" fmla="*/ 866899 w 1995055"/>
              <a:gd name="connsiteY11" fmla="*/ 1828800 h 2375065"/>
              <a:gd name="connsiteX12" fmla="*/ 748145 w 1995055"/>
              <a:gd name="connsiteY12" fmla="*/ 1721922 h 2375065"/>
              <a:gd name="connsiteX13" fmla="*/ 676893 w 1995055"/>
              <a:gd name="connsiteY13" fmla="*/ 1686296 h 2375065"/>
              <a:gd name="connsiteX14" fmla="*/ 605642 w 1995055"/>
              <a:gd name="connsiteY14" fmla="*/ 1721922 h 2375065"/>
              <a:gd name="connsiteX15" fmla="*/ 558140 w 1995055"/>
              <a:gd name="connsiteY15" fmla="*/ 1615044 h 2375065"/>
              <a:gd name="connsiteX16" fmla="*/ 629392 w 1995055"/>
              <a:gd name="connsiteY16" fmla="*/ 1531917 h 2375065"/>
              <a:gd name="connsiteX17" fmla="*/ 617517 w 1995055"/>
              <a:gd name="connsiteY17" fmla="*/ 1448789 h 2375065"/>
              <a:gd name="connsiteX18" fmla="*/ 558140 w 1995055"/>
              <a:gd name="connsiteY18" fmla="*/ 1448789 h 2375065"/>
              <a:gd name="connsiteX19" fmla="*/ 558140 w 1995055"/>
              <a:gd name="connsiteY19" fmla="*/ 1448789 h 2375065"/>
              <a:gd name="connsiteX20" fmla="*/ 748145 w 1995055"/>
              <a:gd name="connsiteY20" fmla="*/ 1306285 h 2375065"/>
              <a:gd name="connsiteX21" fmla="*/ 1460665 w 1995055"/>
              <a:gd name="connsiteY21" fmla="*/ 997527 h 2375065"/>
              <a:gd name="connsiteX22" fmla="*/ 1757548 w 1995055"/>
              <a:gd name="connsiteY22" fmla="*/ 724395 h 2375065"/>
              <a:gd name="connsiteX23" fmla="*/ 1745673 w 1995055"/>
              <a:gd name="connsiteY23" fmla="*/ 617517 h 2375065"/>
              <a:gd name="connsiteX24" fmla="*/ 1995055 w 1995055"/>
              <a:gd name="connsiteY24" fmla="*/ 498763 h 2375065"/>
              <a:gd name="connsiteX25" fmla="*/ 1923803 w 1995055"/>
              <a:gd name="connsiteY25" fmla="*/ 261257 h 2375065"/>
              <a:gd name="connsiteX26" fmla="*/ 1995055 w 1995055"/>
              <a:gd name="connsiteY26" fmla="*/ 154379 h 2375065"/>
              <a:gd name="connsiteX27" fmla="*/ 1935678 w 1995055"/>
              <a:gd name="connsiteY27" fmla="*/ 0 h 2375065"/>
              <a:gd name="connsiteX28" fmla="*/ 1935678 w 1995055"/>
              <a:gd name="connsiteY28" fmla="*/ 11875 h 237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95055" h="2375065">
                <a:moveTo>
                  <a:pt x="0" y="2280062"/>
                </a:moveTo>
                <a:lnTo>
                  <a:pt x="0" y="2280062"/>
                </a:lnTo>
                <a:lnTo>
                  <a:pt x="83127" y="2339439"/>
                </a:lnTo>
                <a:lnTo>
                  <a:pt x="142504" y="2375065"/>
                </a:lnTo>
                <a:lnTo>
                  <a:pt x="273132" y="2351314"/>
                </a:lnTo>
                <a:lnTo>
                  <a:pt x="570016" y="2101932"/>
                </a:lnTo>
                <a:lnTo>
                  <a:pt x="605642" y="2232561"/>
                </a:lnTo>
                <a:lnTo>
                  <a:pt x="736270" y="2268187"/>
                </a:lnTo>
                <a:lnTo>
                  <a:pt x="795647" y="2125683"/>
                </a:lnTo>
                <a:lnTo>
                  <a:pt x="748145" y="1947553"/>
                </a:lnTo>
                <a:lnTo>
                  <a:pt x="866899" y="1935678"/>
                </a:lnTo>
                <a:lnTo>
                  <a:pt x="866899" y="1828800"/>
                </a:lnTo>
                <a:lnTo>
                  <a:pt x="748145" y="1721922"/>
                </a:lnTo>
                <a:lnTo>
                  <a:pt x="676893" y="1686296"/>
                </a:lnTo>
                <a:lnTo>
                  <a:pt x="605642" y="1721922"/>
                </a:lnTo>
                <a:lnTo>
                  <a:pt x="558140" y="1615044"/>
                </a:lnTo>
                <a:lnTo>
                  <a:pt x="629392" y="1531917"/>
                </a:lnTo>
                <a:lnTo>
                  <a:pt x="617517" y="1448789"/>
                </a:lnTo>
                <a:lnTo>
                  <a:pt x="558140" y="1448789"/>
                </a:lnTo>
                <a:lnTo>
                  <a:pt x="558140" y="1448789"/>
                </a:lnTo>
                <a:lnTo>
                  <a:pt x="748145" y="1306285"/>
                </a:lnTo>
                <a:lnTo>
                  <a:pt x="1460665" y="997527"/>
                </a:lnTo>
                <a:lnTo>
                  <a:pt x="1757548" y="724395"/>
                </a:lnTo>
                <a:lnTo>
                  <a:pt x="1745673" y="617517"/>
                </a:lnTo>
                <a:lnTo>
                  <a:pt x="1995055" y="498763"/>
                </a:lnTo>
                <a:lnTo>
                  <a:pt x="1923803" y="261257"/>
                </a:lnTo>
                <a:lnTo>
                  <a:pt x="1995055" y="154379"/>
                </a:lnTo>
                <a:lnTo>
                  <a:pt x="1935678" y="0"/>
                </a:lnTo>
                <a:lnTo>
                  <a:pt x="1935678" y="11875"/>
                </a:lnTo>
              </a:path>
            </a:pathLst>
          </a:custGeom>
          <a:ln w="127000" cmpd="thinThick">
            <a:solidFill>
              <a:srgbClr val="050A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4560125" y="2850078"/>
            <a:ext cx="1721922" cy="1282535"/>
          </a:xfrm>
          <a:custGeom>
            <a:avLst/>
            <a:gdLst>
              <a:gd name="connsiteX0" fmla="*/ 641267 w 1721922"/>
              <a:gd name="connsiteY0" fmla="*/ 0 h 1282535"/>
              <a:gd name="connsiteX1" fmla="*/ 522514 w 1721922"/>
              <a:gd name="connsiteY1" fmla="*/ 142504 h 1282535"/>
              <a:gd name="connsiteX2" fmla="*/ 498763 w 1721922"/>
              <a:gd name="connsiteY2" fmla="*/ 190005 h 1282535"/>
              <a:gd name="connsiteX3" fmla="*/ 510639 w 1721922"/>
              <a:gd name="connsiteY3" fmla="*/ 285008 h 1282535"/>
              <a:gd name="connsiteX4" fmla="*/ 486888 w 1721922"/>
              <a:gd name="connsiteY4" fmla="*/ 391886 h 1282535"/>
              <a:gd name="connsiteX5" fmla="*/ 439387 w 1721922"/>
              <a:gd name="connsiteY5" fmla="*/ 451262 h 1282535"/>
              <a:gd name="connsiteX6" fmla="*/ 368135 w 1721922"/>
              <a:gd name="connsiteY6" fmla="*/ 463138 h 1282535"/>
              <a:gd name="connsiteX7" fmla="*/ 308758 w 1721922"/>
              <a:gd name="connsiteY7" fmla="*/ 510639 h 1282535"/>
              <a:gd name="connsiteX8" fmla="*/ 261257 w 1721922"/>
              <a:gd name="connsiteY8" fmla="*/ 498764 h 1282535"/>
              <a:gd name="connsiteX9" fmla="*/ 213756 w 1721922"/>
              <a:gd name="connsiteY9" fmla="*/ 475013 h 1282535"/>
              <a:gd name="connsiteX10" fmla="*/ 142504 w 1721922"/>
              <a:gd name="connsiteY10" fmla="*/ 451262 h 1282535"/>
              <a:gd name="connsiteX11" fmla="*/ 95002 w 1721922"/>
              <a:gd name="connsiteY11" fmla="*/ 475013 h 1282535"/>
              <a:gd name="connsiteX12" fmla="*/ 47501 w 1721922"/>
              <a:gd name="connsiteY12" fmla="*/ 498764 h 1282535"/>
              <a:gd name="connsiteX13" fmla="*/ 0 w 1721922"/>
              <a:gd name="connsiteY13" fmla="*/ 522514 h 1282535"/>
              <a:gd name="connsiteX14" fmla="*/ 59376 w 1721922"/>
              <a:gd name="connsiteY14" fmla="*/ 1199408 h 1282535"/>
              <a:gd name="connsiteX15" fmla="*/ 47501 w 1721922"/>
              <a:gd name="connsiteY15" fmla="*/ 1235034 h 1282535"/>
              <a:gd name="connsiteX16" fmla="*/ 71252 w 1721922"/>
              <a:gd name="connsiteY16" fmla="*/ 1282535 h 1282535"/>
              <a:gd name="connsiteX17" fmla="*/ 593766 w 1721922"/>
              <a:gd name="connsiteY17" fmla="*/ 1056904 h 1282535"/>
              <a:gd name="connsiteX18" fmla="*/ 878774 w 1721922"/>
              <a:gd name="connsiteY18" fmla="*/ 902525 h 1282535"/>
              <a:gd name="connsiteX19" fmla="*/ 1591293 w 1721922"/>
              <a:gd name="connsiteY19" fmla="*/ 510639 h 1282535"/>
              <a:gd name="connsiteX20" fmla="*/ 1721922 w 1721922"/>
              <a:gd name="connsiteY20" fmla="*/ 546265 h 1282535"/>
              <a:gd name="connsiteX21" fmla="*/ 1721922 w 1721922"/>
              <a:gd name="connsiteY21" fmla="*/ 546265 h 128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21922" h="1282535">
                <a:moveTo>
                  <a:pt x="641267" y="0"/>
                </a:moveTo>
                <a:lnTo>
                  <a:pt x="522514" y="142504"/>
                </a:lnTo>
                <a:lnTo>
                  <a:pt x="498763" y="190005"/>
                </a:lnTo>
                <a:lnTo>
                  <a:pt x="510639" y="285008"/>
                </a:lnTo>
                <a:lnTo>
                  <a:pt x="486888" y="391886"/>
                </a:lnTo>
                <a:lnTo>
                  <a:pt x="439387" y="451262"/>
                </a:lnTo>
                <a:lnTo>
                  <a:pt x="368135" y="463138"/>
                </a:lnTo>
                <a:lnTo>
                  <a:pt x="308758" y="510639"/>
                </a:lnTo>
                <a:lnTo>
                  <a:pt x="261257" y="498764"/>
                </a:lnTo>
                <a:lnTo>
                  <a:pt x="213756" y="475013"/>
                </a:lnTo>
                <a:lnTo>
                  <a:pt x="142504" y="451262"/>
                </a:lnTo>
                <a:lnTo>
                  <a:pt x="95002" y="475013"/>
                </a:lnTo>
                <a:lnTo>
                  <a:pt x="47501" y="498764"/>
                </a:lnTo>
                <a:lnTo>
                  <a:pt x="0" y="522514"/>
                </a:lnTo>
                <a:lnTo>
                  <a:pt x="59376" y="1199408"/>
                </a:lnTo>
                <a:lnTo>
                  <a:pt x="47501" y="1235034"/>
                </a:lnTo>
                <a:lnTo>
                  <a:pt x="71252" y="1282535"/>
                </a:lnTo>
                <a:lnTo>
                  <a:pt x="593766" y="1056904"/>
                </a:lnTo>
                <a:lnTo>
                  <a:pt x="878774" y="902525"/>
                </a:lnTo>
                <a:lnTo>
                  <a:pt x="1591293" y="510639"/>
                </a:lnTo>
                <a:lnTo>
                  <a:pt x="1721922" y="546265"/>
                </a:lnTo>
                <a:lnTo>
                  <a:pt x="1721922" y="546265"/>
                </a:lnTo>
              </a:path>
            </a:pathLst>
          </a:custGeom>
          <a:ln w="1016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57554" y="500042"/>
            <a:ext cx="1857388" cy="64294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0" scaled="0"/>
            <a:tileRect/>
          </a:gradFill>
          <a:ln w="79375" cmpd="sng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>
            <a:outerShdw blurRad="127000" dist="508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城域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85852" y="500042"/>
            <a:ext cx="1785918" cy="642942"/>
          </a:xfrm>
          <a:prstGeom prst="rect">
            <a:avLst/>
          </a:prstGeom>
          <a:solidFill>
            <a:schemeClr val="accent1">
              <a:alpha val="49000"/>
            </a:schemeClr>
          </a:solidFill>
          <a:ln w="63500">
            <a:gradFill>
              <a:gsLst>
                <a:gs pos="0">
                  <a:srgbClr val="050AD1"/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>
            <a:outerShdw blurRad="127000" dist="50800" dir="5400000" algn="ctr" rotWithShape="0">
              <a:schemeClr val="tx1">
                <a:alpha val="57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市域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72132" y="500042"/>
            <a:ext cx="2071702" cy="642942"/>
          </a:xfrm>
          <a:prstGeom prst="rect">
            <a:avLst/>
          </a:prstGeom>
          <a:solidFill>
            <a:srgbClr val="C00000">
              <a:alpha val="64000"/>
            </a:srgbClr>
          </a:solidFill>
          <a:ln w="95250" cmpd="sng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>
            <a:outerShdw blurRad="127000" dist="50800" dir="5400000" algn="ctr" rotWithShape="0">
              <a:schemeClr val="tx1">
                <a:alpha val="57000"/>
              </a:scheme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核心区域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857752" y="3571876"/>
            <a:ext cx="428628" cy="2143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6" grpId="0" build="allAtOnce" animBg="1"/>
      <p:bldP spid="17" grpId="0" build="allAtOnce" animBg="1"/>
      <p:bldP spid="19" grpId="0" uiExpand="1" build="allAtOnce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横卷形 5"/>
          <p:cNvSpPr/>
          <p:nvPr/>
        </p:nvSpPr>
        <p:spPr>
          <a:xfrm>
            <a:off x="714348" y="1214422"/>
            <a:ext cx="7429552" cy="507209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一、市域圈</a:t>
            </a:r>
            <a:r>
              <a:rPr lang="en-US" altLang="zh-CN" sz="20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r>
              <a:rPr lang="en-US" altLang="zh-CN" sz="2000" b="1" dirty="0" smtClean="0">
                <a:solidFill>
                  <a:srgbClr val="FFC000"/>
                </a:solidFill>
              </a:rPr>
              <a:t>  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市域圈</a:t>
            </a:r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沿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我市与外省市接壤所有进出通道口形成的防控圈。建设环市域监控防控屏障。</a:t>
            </a:r>
            <a:endParaRPr lang="zh-CN" altLang="en-US" sz="2800" b="1" dirty="0" smtClean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000240"/>
            <a:ext cx="8229600" cy="4389120"/>
          </a:xfrm>
        </p:spPr>
        <p:txBody>
          <a:bodyPr/>
          <a:lstStyle/>
          <a:p>
            <a:pPr hangingPunct="0">
              <a:buNone/>
            </a:pPr>
            <a:r>
              <a:rPr lang="en-US" altLang="zh-CN" dirty="0" smtClean="0">
                <a:latin typeface="方正楷体_GBK" pitchFamily="65" charset="-122"/>
                <a:ea typeface="方正楷体_GBK" pitchFamily="65" charset="-122"/>
              </a:rPr>
              <a:t>    </a:t>
            </a:r>
          </a:p>
        </p:txBody>
      </p:sp>
      <p:sp>
        <p:nvSpPr>
          <p:cNvPr id="8" name="横卷形 7"/>
          <p:cNvSpPr/>
          <p:nvPr/>
        </p:nvSpPr>
        <p:spPr>
          <a:xfrm>
            <a:off x="1000100" y="0"/>
            <a:ext cx="7143800" cy="30003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>
              <a:buNone/>
            </a:pPr>
            <a:r>
              <a:rPr lang="zh-CN" altLang="en-US" sz="2800" dirty="0" smtClean="0">
                <a:solidFill>
                  <a:srgbClr val="FFC000"/>
                </a:solidFill>
              </a:rPr>
              <a:t>   </a:t>
            </a:r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全市与外省市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通车路口共</a:t>
            </a:r>
            <a:r>
              <a:rPr lang="en-US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198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处。其中赣榆</a:t>
            </a:r>
            <a:r>
              <a:rPr lang="en-US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42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处，东海</a:t>
            </a:r>
            <a:r>
              <a:rPr lang="en-US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68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处，灌云</a:t>
            </a:r>
            <a:r>
              <a:rPr lang="en-US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21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处，灌南</a:t>
            </a:r>
            <a:r>
              <a:rPr lang="en-US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43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处，高速出入口</a:t>
            </a:r>
            <a:r>
              <a:rPr lang="en-US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处</a:t>
            </a:r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市域</a:t>
            </a:r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水网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防控点</a:t>
            </a:r>
            <a:r>
              <a:rPr lang="en-US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处。</a:t>
            </a:r>
            <a:endParaRPr lang="en-US" altLang="zh-CN" sz="2800" b="1" dirty="0" smtClean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zh-CN" altLang="en-US" sz="2800" dirty="0">
              <a:solidFill>
                <a:srgbClr val="FFC000"/>
              </a:solidFill>
            </a:endParaRPr>
          </a:p>
        </p:txBody>
      </p:sp>
      <p:graphicFrame>
        <p:nvGraphicFramePr>
          <p:cNvPr id="17" name="图示 16"/>
          <p:cNvGraphicFramePr/>
          <p:nvPr/>
        </p:nvGraphicFramePr>
        <p:xfrm>
          <a:off x="357158" y="2794000"/>
          <a:ext cx="81439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ACD76AD4-F9D3-428B-8DFB-8C8A603633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graphicEl>
                                              <a:dgm id="{ACD76AD4-F9D3-428B-8DFB-8C8A603633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A6459A0D-AA6B-4A9D-A1C7-F59D59B97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>
                                            <p:graphicEl>
                                              <a:dgm id="{A6459A0D-AA6B-4A9D-A1C7-F59D59B97A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DDBD67CD-2364-47B4-A471-7D5CB65870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>
                                            <p:graphicEl>
                                              <a:dgm id="{DDBD67CD-2364-47B4-A471-7D5CB65870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F1E1967B-952F-449A-990C-05AE34D00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>
                                            <p:graphicEl>
                                              <a:dgm id="{F1E1967B-952F-449A-990C-05AE34D00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CEF2BAEF-0A44-4DB2-8EA2-C7C572ECF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>
                                            <p:graphicEl>
                                              <a:dgm id="{CEF2BAEF-0A44-4DB2-8EA2-C7C572ECF6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ECC68CAE-7DE0-4D4F-9B95-9AA891CB9D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>
                                            <p:graphicEl>
                                              <a:dgm id="{ECC68CAE-7DE0-4D4F-9B95-9AA891CB9D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CBFB63F8-8A14-4375-9B8E-346F329A8E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>
                                            <p:graphicEl>
                                              <a:dgm id="{CBFB63F8-8A14-4375-9B8E-346F329A8E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3DAB8D64-FF5F-4546-A1A7-1C6E12CB9F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>
                                            <p:graphicEl>
                                              <a:dgm id="{3DAB8D64-FF5F-4546-A1A7-1C6E12CB9F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249442D-F085-4AFB-BD48-686E19C6F6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>
                                            <p:graphicEl>
                                              <a:dgm id="{2249442D-F085-4AFB-BD48-686E19C6F6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37FC10C9-DF3F-4A21-BA50-DB700D0F7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>
                                            <p:graphicEl>
                                              <a:dgm id="{37FC10C9-DF3F-4A21-BA50-DB700D0F72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6B4B11B9-50A1-48F6-AE52-9726FFEB0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>
                                            <p:graphicEl>
                                              <a:dgm id="{6B4B11B9-50A1-48F6-AE52-9726FFEB07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19F049B5-8431-4268-8F6A-F845D47F7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>
                                            <p:graphicEl>
                                              <a:dgm id="{19F049B5-8431-4268-8F6A-F845D47F79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9564EE8-74D2-42FA-938A-B0BF6CB7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>
                                            <p:graphicEl>
                                              <a:dgm id="{B9564EE8-74D2-42FA-938A-B0BF6CB79C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17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连云港地图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1428737"/>
            <a:ext cx="9143999" cy="5429263"/>
          </a:xfrm>
        </p:spPr>
      </p:pic>
      <p:sp>
        <p:nvSpPr>
          <p:cNvPr id="6" name="任意多边形 5"/>
          <p:cNvSpPr/>
          <p:nvPr/>
        </p:nvSpPr>
        <p:spPr>
          <a:xfrm>
            <a:off x="1191491" y="1454727"/>
            <a:ext cx="4239491" cy="3200400"/>
          </a:xfrm>
          <a:custGeom>
            <a:avLst/>
            <a:gdLst>
              <a:gd name="connsiteX0" fmla="*/ 4239491 w 4239491"/>
              <a:gd name="connsiteY0" fmla="*/ 290946 h 3200400"/>
              <a:gd name="connsiteX1" fmla="*/ 4156364 w 4239491"/>
              <a:gd name="connsiteY1" fmla="*/ 83128 h 3200400"/>
              <a:gd name="connsiteX2" fmla="*/ 4073236 w 4239491"/>
              <a:gd name="connsiteY2" fmla="*/ 0 h 3200400"/>
              <a:gd name="connsiteX3" fmla="*/ 3865418 w 4239491"/>
              <a:gd name="connsiteY3" fmla="*/ 0 h 3200400"/>
              <a:gd name="connsiteX4" fmla="*/ 3754582 w 4239491"/>
              <a:gd name="connsiteY4" fmla="*/ 69273 h 3200400"/>
              <a:gd name="connsiteX5" fmla="*/ 3602182 w 4239491"/>
              <a:gd name="connsiteY5" fmla="*/ 55418 h 3200400"/>
              <a:gd name="connsiteX6" fmla="*/ 3366654 w 4239491"/>
              <a:gd name="connsiteY6" fmla="*/ 110837 h 3200400"/>
              <a:gd name="connsiteX7" fmla="*/ 3325091 w 4239491"/>
              <a:gd name="connsiteY7" fmla="*/ 221673 h 3200400"/>
              <a:gd name="connsiteX8" fmla="*/ 3269673 w 4239491"/>
              <a:gd name="connsiteY8" fmla="*/ 290946 h 3200400"/>
              <a:gd name="connsiteX9" fmla="*/ 3269673 w 4239491"/>
              <a:gd name="connsiteY9" fmla="*/ 304800 h 3200400"/>
              <a:gd name="connsiteX10" fmla="*/ 3048000 w 4239491"/>
              <a:gd name="connsiteY10" fmla="*/ 332509 h 3200400"/>
              <a:gd name="connsiteX11" fmla="*/ 3048000 w 4239491"/>
              <a:gd name="connsiteY11" fmla="*/ 332509 h 3200400"/>
              <a:gd name="connsiteX12" fmla="*/ 2881745 w 4239491"/>
              <a:gd name="connsiteY12" fmla="*/ 304800 h 3200400"/>
              <a:gd name="connsiteX13" fmla="*/ 2784764 w 4239491"/>
              <a:gd name="connsiteY13" fmla="*/ 332509 h 3200400"/>
              <a:gd name="connsiteX14" fmla="*/ 2410691 w 4239491"/>
              <a:gd name="connsiteY14" fmla="*/ 387928 h 3200400"/>
              <a:gd name="connsiteX15" fmla="*/ 2341418 w 4239491"/>
              <a:gd name="connsiteY15" fmla="*/ 263237 h 3200400"/>
              <a:gd name="connsiteX16" fmla="*/ 2258291 w 4239491"/>
              <a:gd name="connsiteY16" fmla="*/ 332509 h 3200400"/>
              <a:gd name="connsiteX17" fmla="*/ 2216727 w 4239491"/>
              <a:gd name="connsiteY17" fmla="*/ 360218 h 3200400"/>
              <a:gd name="connsiteX18" fmla="*/ 2175164 w 4239491"/>
              <a:gd name="connsiteY18" fmla="*/ 374073 h 3200400"/>
              <a:gd name="connsiteX19" fmla="*/ 2022764 w 4239491"/>
              <a:gd name="connsiteY19" fmla="*/ 429491 h 3200400"/>
              <a:gd name="connsiteX20" fmla="*/ 1967345 w 4239491"/>
              <a:gd name="connsiteY20" fmla="*/ 429491 h 3200400"/>
              <a:gd name="connsiteX21" fmla="*/ 2022764 w 4239491"/>
              <a:gd name="connsiteY21" fmla="*/ 526473 h 3200400"/>
              <a:gd name="connsiteX22" fmla="*/ 2133600 w 4239491"/>
              <a:gd name="connsiteY22" fmla="*/ 623455 h 3200400"/>
              <a:gd name="connsiteX23" fmla="*/ 2258291 w 4239491"/>
              <a:gd name="connsiteY23" fmla="*/ 651164 h 3200400"/>
              <a:gd name="connsiteX24" fmla="*/ 2272145 w 4239491"/>
              <a:gd name="connsiteY24" fmla="*/ 748146 h 3200400"/>
              <a:gd name="connsiteX25" fmla="*/ 2272145 w 4239491"/>
              <a:gd name="connsiteY25" fmla="*/ 748146 h 3200400"/>
              <a:gd name="connsiteX26" fmla="*/ 2147454 w 4239491"/>
              <a:gd name="connsiteY26" fmla="*/ 858982 h 3200400"/>
              <a:gd name="connsiteX27" fmla="*/ 2036618 w 4239491"/>
              <a:gd name="connsiteY27" fmla="*/ 983673 h 3200400"/>
              <a:gd name="connsiteX28" fmla="*/ 1939636 w 4239491"/>
              <a:gd name="connsiteY28" fmla="*/ 1191491 h 3200400"/>
              <a:gd name="connsiteX29" fmla="*/ 1787236 w 4239491"/>
              <a:gd name="connsiteY29" fmla="*/ 1219200 h 3200400"/>
              <a:gd name="connsiteX30" fmla="*/ 1717964 w 4239491"/>
              <a:gd name="connsiteY30" fmla="*/ 1219200 h 3200400"/>
              <a:gd name="connsiteX31" fmla="*/ 1801091 w 4239491"/>
              <a:gd name="connsiteY31" fmla="*/ 1343891 h 3200400"/>
              <a:gd name="connsiteX32" fmla="*/ 1787236 w 4239491"/>
              <a:gd name="connsiteY32" fmla="*/ 1468582 h 3200400"/>
              <a:gd name="connsiteX33" fmla="*/ 1787236 w 4239491"/>
              <a:gd name="connsiteY33" fmla="*/ 1468582 h 3200400"/>
              <a:gd name="connsiteX34" fmla="*/ 1773382 w 4239491"/>
              <a:gd name="connsiteY34" fmla="*/ 1537855 h 3200400"/>
              <a:gd name="connsiteX35" fmla="*/ 1662545 w 4239491"/>
              <a:gd name="connsiteY35" fmla="*/ 1468582 h 3200400"/>
              <a:gd name="connsiteX36" fmla="*/ 1565564 w 4239491"/>
              <a:gd name="connsiteY36" fmla="*/ 1565564 h 3200400"/>
              <a:gd name="connsiteX37" fmla="*/ 1496291 w 4239491"/>
              <a:gd name="connsiteY37" fmla="*/ 1620982 h 3200400"/>
              <a:gd name="connsiteX38" fmla="*/ 1496291 w 4239491"/>
              <a:gd name="connsiteY38" fmla="*/ 1620982 h 3200400"/>
              <a:gd name="connsiteX39" fmla="*/ 1468582 w 4239491"/>
              <a:gd name="connsiteY39" fmla="*/ 1717964 h 3200400"/>
              <a:gd name="connsiteX40" fmla="*/ 1593273 w 4239491"/>
              <a:gd name="connsiteY40" fmla="*/ 1787237 h 3200400"/>
              <a:gd name="connsiteX41" fmla="*/ 1787236 w 4239491"/>
              <a:gd name="connsiteY41" fmla="*/ 1773382 h 3200400"/>
              <a:gd name="connsiteX42" fmla="*/ 1731818 w 4239491"/>
              <a:gd name="connsiteY42" fmla="*/ 1856509 h 3200400"/>
              <a:gd name="connsiteX43" fmla="*/ 1620982 w 4239491"/>
              <a:gd name="connsiteY43" fmla="*/ 1939637 h 3200400"/>
              <a:gd name="connsiteX44" fmla="*/ 1510145 w 4239491"/>
              <a:gd name="connsiteY44" fmla="*/ 1953491 h 3200400"/>
              <a:gd name="connsiteX45" fmla="*/ 1413164 w 4239491"/>
              <a:gd name="connsiteY45" fmla="*/ 2008909 h 3200400"/>
              <a:gd name="connsiteX46" fmla="*/ 1302327 w 4239491"/>
              <a:gd name="connsiteY46" fmla="*/ 1925782 h 3200400"/>
              <a:gd name="connsiteX47" fmla="*/ 1163782 w 4239491"/>
              <a:gd name="connsiteY47" fmla="*/ 1953491 h 3200400"/>
              <a:gd name="connsiteX48" fmla="*/ 1136073 w 4239491"/>
              <a:gd name="connsiteY48" fmla="*/ 1995055 h 3200400"/>
              <a:gd name="connsiteX49" fmla="*/ 983673 w 4239491"/>
              <a:gd name="connsiteY49" fmla="*/ 1828800 h 3200400"/>
              <a:gd name="connsiteX50" fmla="*/ 886691 w 4239491"/>
              <a:gd name="connsiteY50" fmla="*/ 1828800 h 3200400"/>
              <a:gd name="connsiteX51" fmla="*/ 886691 w 4239491"/>
              <a:gd name="connsiteY51" fmla="*/ 1828800 h 3200400"/>
              <a:gd name="connsiteX52" fmla="*/ 748145 w 4239491"/>
              <a:gd name="connsiteY52" fmla="*/ 1898073 h 3200400"/>
              <a:gd name="connsiteX53" fmla="*/ 637309 w 4239491"/>
              <a:gd name="connsiteY53" fmla="*/ 1870364 h 3200400"/>
              <a:gd name="connsiteX54" fmla="*/ 595745 w 4239491"/>
              <a:gd name="connsiteY54" fmla="*/ 1856509 h 3200400"/>
              <a:gd name="connsiteX55" fmla="*/ 554182 w 4239491"/>
              <a:gd name="connsiteY55" fmla="*/ 1967346 h 3200400"/>
              <a:gd name="connsiteX56" fmla="*/ 512618 w 4239491"/>
              <a:gd name="connsiteY56" fmla="*/ 1953491 h 3200400"/>
              <a:gd name="connsiteX57" fmla="*/ 429491 w 4239491"/>
              <a:gd name="connsiteY57" fmla="*/ 2008909 h 3200400"/>
              <a:gd name="connsiteX58" fmla="*/ 401782 w 4239491"/>
              <a:gd name="connsiteY58" fmla="*/ 2036618 h 3200400"/>
              <a:gd name="connsiteX59" fmla="*/ 318654 w 4239491"/>
              <a:gd name="connsiteY59" fmla="*/ 2008909 h 3200400"/>
              <a:gd name="connsiteX60" fmla="*/ 263236 w 4239491"/>
              <a:gd name="connsiteY60" fmla="*/ 2092037 h 3200400"/>
              <a:gd name="connsiteX61" fmla="*/ 277091 w 4239491"/>
              <a:gd name="connsiteY61" fmla="*/ 2272146 h 3200400"/>
              <a:gd name="connsiteX62" fmla="*/ 249382 w 4239491"/>
              <a:gd name="connsiteY62" fmla="*/ 2286000 h 3200400"/>
              <a:gd name="connsiteX63" fmla="*/ 180109 w 4239491"/>
              <a:gd name="connsiteY63" fmla="*/ 2286000 h 3200400"/>
              <a:gd name="connsiteX64" fmla="*/ 110836 w 4239491"/>
              <a:gd name="connsiteY64" fmla="*/ 2327564 h 3200400"/>
              <a:gd name="connsiteX65" fmla="*/ 83127 w 4239491"/>
              <a:gd name="connsiteY65" fmla="*/ 2466109 h 3200400"/>
              <a:gd name="connsiteX66" fmla="*/ 180109 w 4239491"/>
              <a:gd name="connsiteY66" fmla="*/ 2798618 h 3200400"/>
              <a:gd name="connsiteX67" fmla="*/ 27709 w 4239491"/>
              <a:gd name="connsiteY67" fmla="*/ 2951018 h 3200400"/>
              <a:gd name="connsiteX68" fmla="*/ 0 w 4239491"/>
              <a:gd name="connsiteY68" fmla="*/ 3200400 h 3200400"/>
              <a:gd name="connsiteX69" fmla="*/ 13854 w 4239491"/>
              <a:gd name="connsiteY69" fmla="*/ 3144982 h 3200400"/>
              <a:gd name="connsiteX70" fmla="*/ 13854 w 4239491"/>
              <a:gd name="connsiteY70" fmla="*/ 3144982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239491" h="3200400">
                <a:moveTo>
                  <a:pt x="4239491" y="290946"/>
                </a:moveTo>
                <a:lnTo>
                  <a:pt x="4156364" y="83128"/>
                </a:lnTo>
                <a:lnTo>
                  <a:pt x="4073236" y="0"/>
                </a:lnTo>
                <a:lnTo>
                  <a:pt x="3865418" y="0"/>
                </a:lnTo>
                <a:lnTo>
                  <a:pt x="3754582" y="69273"/>
                </a:lnTo>
                <a:lnTo>
                  <a:pt x="3602182" y="55418"/>
                </a:lnTo>
                <a:lnTo>
                  <a:pt x="3366654" y="110837"/>
                </a:lnTo>
                <a:lnTo>
                  <a:pt x="3325091" y="221673"/>
                </a:lnTo>
                <a:lnTo>
                  <a:pt x="3269673" y="290946"/>
                </a:lnTo>
                <a:lnTo>
                  <a:pt x="3269673" y="304800"/>
                </a:lnTo>
                <a:lnTo>
                  <a:pt x="3048000" y="332509"/>
                </a:lnTo>
                <a:lnTo>
                  <a:pt x="3048000" y="332509"/>
                </a:lnTo>
                <a:lnTo>
                  <a:pt x="2881745" y="304800"/>
                </a:lnTo>
                <a:lnTo>
                  <a:pt x="2784764" y="332509"/>
                </a:lnTo>
                <a:lnTo>
                  <a:pt x="2410691" y="387928"/>
                </a:lnTo>
                <a:lnTo>
                  <a:pt x="2341418" y="263237"/>
                </a:lnTo>
                <a:lnTo>
                  <a:pt x="2258291" y="332509"/>
                </a:lnTo>
                <a:lnTo>
                  <a:pt x="2216727" y="360218"/>
                </a:lnTo>
                <a:lnTo>
                  <a:pt x="2175164" y="374073"/>
                </a:lnTo>
                <a:lnTo>
                  <a:pt x="2022764" y="429491"/>
                </a:lnTo>
                <a:lnTo>
                  <a:pt x="1967345" y="429491"/>
                </a:lnTo>
                <a:lnTo>
                  <a:pt x="2022764" y="526473"/>
                </a:lnTo>
                <a:lnTo>
                  <a:pt x="2133600" y="623455"/>
                </a:lnTo>
                <a:lnTo>
                  <a:pt x="2258291" y="651164"/>
                </a:lnTo>
                <a:lnTo>
                  <a:pt x="2272145" y="748146"/>
                </a:lnTo>
                <a:lnTo>
                  <a:pt x="2272145" y="748146"/>
                </a:lnTo>
                <a:lnTo>
                  <a:pt x="2147454" y="858982"/>
                </a:lnTo>
                <a:lnTo>
                  <a:pt x="2036618" y="983673"/>
                </a:lnTo>
                <a:lnTo>
                  <a:pt x="1939636" y="1191491"/>
                </a:lnTo>
                <a:lnTo>
                  <a:pt x="1787236" y="1219200"/>
                </a:lnTo>
                <a:lnTo>
                  <a:pt x="1717964" y="1219200"/>
                </a:lnTo>
                <a:lnTo>
                  <a:pt x="1801091" y="1343891"/>
                </a:lnTo>
                <a:lnTo>
                  <a:pt x="1787236" y="1468582"/>
                </a:lnTo>
                <a:lnTo>
                  <a:pt x="1787236" y="1468582"/>
                </a:lnTo>
                <a:lnTo>
                  <a:pt x="1773382" y="1537855"/>
                </a:lnTo>
                <a:lnTo>
                  <a:pt x="1662545" y="1468582"/>
                </a:lnTo>
                <a:lnTo>
                  <a:pt x="1565564" y="1565564"/>
                </a:lnTo>
                <a:lnTo>
                  <a:pt x="1496291" y="1620982"/>
                </a:lnTo>
                <a:lnTo>
                  <a:pt x="1496291" y="1620982"/>
                </a:lnTo>
                <a:lnTo>
                  <a:pt x="1468582" y="1717964"/>
                </a:lnTo>
                <a:lnTo>
                  <a:pt x="1593273" y="1787237"/>
                </a:lnTo>
                <a:lnTo>
                  <a:pt x="1787236" y="1773382"/>
                </a:lnTo>
                <a:lnTo>
                  <a:pt x="1731818" y="1856509"/>
                </a:lnTo>
                <a:lnTo>
                  <a:pt x="1620982" y="1939637"/>
                </a:lnTo>
                <a:lnTo>
                  <a:pt x="1510145" y="1953491"/>
                </a:lnTo>
                <a:lnTo>
                  <a:pt x="1413164" y="2008909"/>
                </a:lnTo>
                <a:lnTo>
                  <a:pt x="1302327" y="1925782"/>
                </a:lnTo>
                <a:lnTo>
                  <a:pt x="1163782" y="1953491"/>
                </a:lnTo>
                <a:lnTo>
                  <a:pt x="1136073" y="1995055"/>
                </a:lnTo>
                <a:lnTo>
                  <a:pt x="983673" y="1828800"/>
                </a:lnTo>
                <a:lnTo>
                  <a:pt x="886691" y="1828800"/>
                </a:lnTo>
                <a:lnTo>
                  <a:pt x="886691" y="1828800"/>
                </a:lnTo>
                <a:lnTo>
                  <a:pt x="748145" y="1898073"/>
                </a:lnTo>
                <a:lnTo>
                  <a:pt x="637309" y="1870364"/>
                </a:lnTo>
                <a:lnTo>
                  <a:pt x="595745" y="1856509"/>
                </a:lnTo>
                <a:lnTo>
                  <a:pt x="554182" y="1967346"/>
                </a:lnTo>
                <a:lnTo>
                  <a:pt x="512618" y="1953491"/>
                </a:lnTo>
                <a:lnTo>
                  <a:pt x="429491" y="2008909"/>
                </a:lnTo>
                <a:lnTo>
                  <a:pt x="401782" y="2036618"/>
                </a:lnTo>
                <a:lnTo>
                  <a:pt x="318654" y="2008909"/>
                </a:lnTo>
                <a:lnTo>
                  <a:pt x="263236" y="2092037"/>
                </a:lnTo>
                <a:lnTo>
                  <a:pt x="277091" y="2272146"/>
                </a:lnTo>
                <a:lnTo>
                  <a:pt x="249382" y="2286000"/>
                </a:lnTo>
                <a:lnTo>
                  <a:pt x="180109" y="2286000"/>
                </a:lnTo>
                <a:lnTo>
                  <a:pt x="110836" y="2327564"/>
                </a:lnTo>
                <a:lnTo>
                  <a:pt x="83127" y="2466109"/>
                </a:lnTo>
                <a:lnTo>
                  <a:pt x="180109" y="2798618"/>
                </a:lnTo>
                <a:lnTo>
                  <a:pt x="27709" y="2951018"/>
                </a:lnTo>
                <a:lnTo>
                  <a:pt x="0" y="3200400"/>
                </a:lnTo>
                <a:lnTo>
                  <a:pt x="13854" y="3144982"/>
                </a:lnTo>
                <a:lnTo>
                  <a:pt x="13854" y="3144982"/>
                </a:lnTo>
              </a:path>
            </a:pathLst>
          </a:custGeom>
          <a:ln w="114300" cmpd="thinThick">
            <a:solidFill>
              <a:srgbClr val="FF0000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191491" y="4488873"/>
            <a:ext cx="6788727" cy="2327563"/>
          </a:xfrm>
          <a:custGeom>
            <a:avLst/>
            <a:gdLst>
              <a:gd name="connsiteX0" fmla="*/ 0 w 6788727"/>
              <a:gd name="connsiteY0" fmla="*/ 138545 h 2327563"/>
              <a:gd name="connsiteX1" fmla="*/ 96982 w 6788727"/>
              <a:gd name="connsiteY1" fmla="*/ 166254 h 2327563"/>
              <a:gd name="connsiteX2" fmla="*/ 166254 w 6788727"/>
              <a:gd name="connsiteY2" fmla="*/ 249382 h 2327563"/>
              <a:gd name="connsiteX3" fmla="*/ 332509 w 6788727"/>
              <a:gd name="connsiteY3" fmla="*/ 249382 h 2327563"/>
              <a:gd name="connsiteX4" fmla="*/ 429491 w 6788727"/>
              <a:gd name="connsiteY4" fmla="*/ 249382 h 2327563"/>
              <a:gd name="connsiteX5" fmla="*/ 540327 w 6788727"/>
              <a:gd name="connsiteY5" fmla="*/ 138545 h 2327563"/>
              <a:gd name="connsiteX6" fmla="*/ 609600 w 6788727"/>
              <a:gd name="connsiteY6" fmla="*/ 83127 h 2327563"/>
              <a:gd name="connsiteX7" fmla="*/ 720436 w 6788727"/>
              <a:gd name="connsiteY7" fmla="*/ 152400 h 2327563"/>
              <a:gd name="connsiteX8" fmla="*/ 858982 w 6788727"/>
              <a:gd name="connsiteY8" fmla="*/ 221672 h 2327563"/>
              <a:gd name="connsiteX9" fmla="*/ 969818 w 6788727"/>
              <a:gd name="connsiteY9" fmla="*/ 124691 h 2327563"/>
              <a:gd name="connsiteX10" fmla="*/ 1149927 w 6788727"/>
              <a:gd name="connsiteY10" fmla="*/ 138545 h 2327563"/>
              <a:gd name="connsiteX11" fmla="*/ 1260764 w 6788727"/>
              <a:gd name="connsiteY11" fmla="*/ 193963 h 2327563"/>
              <a:gd name="connsiteX12" fmla="*/ 1288473 w 6788727"/>
              <a:gd name="connsiteY12" fmla="*/ 290945 h 2327563"/>
              <a:gd name="connsiteX13" fmla="*/ 1191491 w 6788727"/>
              <a:gd name="connsiteY13" fmla="*/ 346363 h 2327563"/>
              <a:gd name="connsiteX14" fmla="*/ 1136073 w 6788727"/>
              <a:gd name="connsiteY14" fmla="*/ 429491 h 2327563"/>
              <a:gd name="connsiteX15" fmla="*/ 1233054 w 6788727"/>
              <a:gd name="connsiteY15" fmla="*/ 540327 h 2327563"/>
              <a:gd name="connsiteX16" fmla="*/ 1427018 w 6788727"/>
              <a:gd name="connsiteY16" fmla="*/ 568036 h 2327563"/>
              <a:gd name="connsiteX17" fmla="*/ 1593273 w 6788727"/>
              <a:gd name="connsiteY17" fmla="*/ 665018 h 2327563"/>
              <a:gd name="connsiteX18" fmla="*/ 1676400 w 6788727"/>
              <a:gd name="connsiteY18" fmla="*/ 623454 h 2327563"/>
              <a:gd name="connsiteX19" fmla="*/ 1731818 w 6788727"/>
              <a:gd name="connsiteY19" fmla="*/ 748145 h 2327563"/>
              <a:gd name="connsiteX20" fmla="*/ 1939636 w 6788727"/>
              <a:gd name="connsiteY20" fmla="*/ 637309 h 2327563"/>
              <a:gd name="connsiteX21" fmla="*/ 2050473 w 6788727"/>
              <a:gd name="connsiteY21" fmla="*/ 512618 h 2327563"/>
              <a:gd name="connsiteX22" fmla="*/ 2078182 w 6788727"/>
              <a:gd name="connsiteY22" fmla="*/ 471054 h 2327563"/>
              <a:gd name="connsiteX23" fmla="*/ 2396836 w 6788727"/>
              <a:gd name="connsiteY23" fmla="*/ 471054 h 2327563"/>
              <a:gd name="connsiteX24" fmla="*/ 2563091 w 6788727"/>
              <a:gd name="connsiteY24" fmla="*/ 443345 h 2327563"/>
              <a:gd name="connsiteX25" fmla="*/ 2590800 w 6788727"/>
              <a:gd name="connsiteY25" fmla="*/ 540327 h 2327563"/>
              <a:gd name="connsiteX26" fmla="*/ 2743200 w 6788727"/>
              <a:gd name="connsiteY26" fmla="*/ 443345 h 2327563"/>
              <a:gd name="connsiteX27" fmla="*/ 2854036 w 6788727"/>
              <a:gd name="connsiteY27" fmla="*/ 290945 h 2327563"/>
              <a:gd name="connsiteX28" fmla="*/ 3020291 w 6788727"/>
              <a:gd name="connsiteY28" fmla="*/ 332509 h 2327563"/>
              <a:gd name="connsiteX29" fmla="*/ 3020291 w 6788727"/>
              <a:gd name="connsiteY29" fmla="*/ 332509 h 2327563"/>
              <a:gd name="connsiteX30" fmla="*/ 3034145 w 6788727"/>
              <a:gd name="connsiteY30" fmla="*/ 207818 h 2327563"/>
              <a:gd name="connsiteX31" fmla="*/ 3228109 w 6788727"/>
              <a:gd name="connsiteY31" fmla="*/ 235527 h 2327563"/>
              <a:gd name="connsiteX32" fmla="*/ 3228109 w 6788727"/>
              <a:gd name="connsiteY32" fmla="*/ 235527 h 2327563"/>
              <a:gd name="connsiteX33" fmla="*/ 3131127 w 6788727"/>
              <a:gd name="connsiteY33" fmla="*/ 332509 h 2327563"/>
              <a:gd name="connsiteX34" fmla="*/ 3131127 w 6788727"/>
              <a:gd name="connsiteY34" fmla="*/ 332509 h 2327563"/>
              <a:gd name="connsiteX35" fmla="*/ 3061854 w 6788727"/>
              <a:gd name="connsiteY35" fmla="*/ 512618 h 2327563"/>
              <a:gd name="connsiteX36" fmla="*/ 3117273 w 6788727"/>
              <a:gd name="connsiteY36" fmla="*/ 595745 h 2327563"/>
              <a:gd name="connsiteX37" fmla="*/ 3144982 w 6788727"/>
              <a:gd name="connsiteY37" fmla="*/ 623454 h 2327563"/>
              <a:gd name="connsiteX38" fmla="*/ 3186545 w 6788727"/>
              <a:gd name="connsiteY38" fmla="*/ 734291 h 2327563"/>
              <a:gd name="connsiteX39" fmla="*/ 3144982 w 6788727"/>
              <a:gd name="connsiteY39" fmla="*/ 803563 h 2327563"/>
              <a:gd name="connsiteX40" fmla="*/ 3186545 w 6788727"/>
              <a:gd name="connsiteY40" fmla="*/ 858982 h 2327563"/>
              <a:gd name="connsiteX41" fmla="*/ 3131127 w 6788727"/>
              <a:gd name="connsiteY41" fmla="*/ 969818 h 2327563"/>
              <a:gd name="connsiteX42" fmla="*/ 3241964 w 6788727"/>
              <a:gd name="connsiteY42" fmla="*/ 1011382 h 2327563"/>
              <a:gd name="connsiteX43" fmla="*/ 3241964 w 6788727"/>
              <a:gd name="connsiteY43" fmla="*/ 1205345 h 2327563"/>
              <a:gd name="connsiteX44" fmla="*/ 3241964 w 6788727"/>
              <a:gd name="connsiteY44" fmla="*/ 1205345 h 2327563"/>
              <a:gd name="connsiteX45" fmla="*/ 3241964 w 6788727"/>
              <a:gd name="connsiteY45" fmla="*/ 1205345 h 2327563"/>
              <a:gd name="connsiteX46" fmla="*/ 3241964 w 6788727"/>
              <a:gd name="connsiteY46" fmla="*/ 1205345 h 2327563"/>
              <a:gd name="connsiteX47" fmla="*/ 3241964 w 6788727"/>
              <a:gd name="connsiteY47" fmla="*/ 1205345 h 2327563"/>
              <a:gd name="connsiteX48" fmla="*/ 3241964 w 6788727"/>
              <a:gd name="connsiteY48" fmla="*/ 1205345 h 2327563"/>
              <a:gd name="connsiteX49" fmla="*/ 3338945 w 6788727"/>
              <a:gd name="connsiteY49" fmla="*/ 1288472 h 2327563"/>
              <a:gd name="connsiteX50" fmla="*/ 3394364 w 6788727"/>
              <a:gd name="connsiteY50" fmla="*/ 1246909 h 2327563"/>
              <a:gd name="connsiteX51" fmla="*/ 3477491 w 6788727"/>
              <a:gd name="connsiteY51" fmla="*/ 1371600 h 2327563"/>
              <a:gd name="connsiteX52" fmla="*/ 3435927 w 6788727"/>
              <a:gd name="connsiteY52" fmla="*/ 1454727 h 2327563"/>
              <a:gd name="connsiteX53" fmla="*/ 3435927 w 6788727"/>
              <a:gd name="connsiteY53" fmla="*/ 1454727 h 2327563"/>
              <a:gd name="connsiteX54" fmla="*/ 3366654 w 6788727"/>
              <a:gd name="connsiteY54" fmla="*/ 1565563 h 2327563"/>
              <a:gd name="connsiteX55" fmla="*/ 3560618 w 6788727"/>
              <a:gd name="connsiteY55" fmla="*/ 1593272 h 2327563"/>
              <a:gd name="connsiteX56" fmla="*/ 3574473 w 6788727"/>
              <a:gd name="connsiteY56" fmla="*/ 1607127 h 2327563"/>
              <a:gd name="connsiteX57" fmla="*/ 3560618 w 6788727"/>
              <a:gd name="connsiteY57" fmla="*/ 1801091 h 2327563"/>
              <a:gd name="connsiteX58" fmla="*/ 3657600 w 6788727"/>
              <a:gd name="connsiteY58" fmla="*/ 1787236 h 2327563"/>
              <a:gd name="connsiteX59" fmla="*/ 3740727 w 6788727"/>
              <a:gd name="connsiteY59" fmla="*/ 1911927 h 2327563"/>
              <a:gd name="connsiteX60" fmla="*/ 3851564 w 6788727"/>
              <a:gd name="connsiteY60" fmla="*/ 1967345 h 2327563"/>
              <a:gd name="connsiteX61" fmla="*/ 3962400 w 6788727"/>
              <a:gd name="connsiteY61" fmla="*/ 2036618 h 2327563"/>
              <a:gd name="connsiteX62" fmla="*/ 3990109 w 6788727"/>
              <a:gd name="connsiteY62" fmla="*/ 2064327 h 2327563"/>
              <a:gd name="connsiteX63" fmla="*/ 4197927 w 6788727"/>
              <a:gd name="connsiteY63" fmla="*/ 2008909 h 2327563"/>
              <a:gd name="connsiteX64" fmla="*/ 4308764 w 6788727"/>
              <a:gd name="connsiteY64" fmla="*/ 2105891 h 2327563"/>
              <a:gd name="connsiteX65" fmla="*/ 4641273 w 6788727"/>
              <a:gd name="connsiteY65" fmla="*/ 2064327 h 2327563"/>
              <a:gd name="connsiteX66" fmla="*/ 4876800 w 6788727"/>
              <a:gd name="connsiteY66" fmla="*/ 2327563 h 2327563"/>
              <a:gd name="connsiteX67" fmla="*/ 5347854 w 6788727"/>
              <a:gd name="connsiteY67" fmla="*/ 2105891 h 2327563"/>
              <a:gd name="connsiteX68" fmla="*/ 5389418 w 6788727"/>
              <a:gd name="connsiteY68" fmla="*/ 2175163 h 2327563"/>
              <a:gd name="connsiteX69" fmla="*/ 5389418 w 6788727"/>
              <a:gd name="connsiteY69" fmla="*/ 2175163 h 2327563"/>
              <a:gd name="connsiteX70" fmla="*/ 5527964 w 6788727"/>
              <a:gd name="connsiteY70" fmla="*/ 2189018 h 2327563"/>
              <a:gd name="connsiteX71" fmla="*/ 5541818 w 6788727"/>
              <a:gd name="connsiteY71" fmla="*/ 2022763 h 2327563"/>
              <a:gd name="connsiteX72" fmla="*/ 5472545 w 6788727"/>
              <a:gd name="connsiteY72" fmla="*/ 1911927 h 2327563"/>
              <a:gd name="connsiteX73" fmla="*/ 5624945 w 6788727"/>
              <a:gd name="connsiteY73" fmla="*/ 1911927 h 2327563"/>
              <a:gd name="connsiteX74" fmla="*/ 5638800 w 6788727"/>
              <a:gd name="connsiteY74" fmla="*/ 1773382 h 2327563"/>
              <a:gd name="connsiteX75" fmla="*/ 5486400 w 6788727"/>
              <a:gd name="connsiteY75" fmla="*/ 1662545 h 2327563"/>
              <a:gd name="connsiteX76" fmla="*/ 5334000 w 6788727"/>
              <a:gd name="connsiteY76" fmla="*/ 1634836 h 2327563"/>
              <a:gd name="connsiteX77" fmla="*/ 5375564 w 6788727"/>
              <a:gd name="connsiteY77" fmla="*/ 1524000 h 2327563"/>
              <a:gd name="connsiteX78" fmla="*/ 5389418 w 6788727"/>
              <a:gd name="connsiteY78" fmla="*/ 1454727 h 2327563"/>
              <a:gd name="connsiteX79" fmla="*/ 5278582 w 6788727"/>
              <a:gd name="connsiteY79" fmla="*/ 1427018 h 2327563"/>
              <a:gd name="connsiteX80" fmla="*/ 5403273 w 6788727"/>
              <a:gd name="connsiteY80" fmla="*/ 1330036 h 2327563"/>
              <a:gd name="connsiteX81" fmla="*/ 5569527 w 6788727"/>
              <a:gd name="connsiteY81" fmla="*/ 1246909 h 2327563"/>
              <a:gd name="connsiteX82" fmla="*/ 6026727 w 6788727"/>
              <a:gd name="connsiteY82" fmla="*/ 1066800 h 2327563"/>
              <a:gd name="connsiteX83" fmla="*/ 6303818 w 6788727"/>
              <a:gd name="connsiteY83" fmla="*/ 928254 h 2327563"/>
              <a:gd name="connsiteX84" fmla="*/ 6483927 w 6788727"/>
              <a:gd name="connsiteY84" fmla="*/ 762000 h 2327563"/>
              <a:gd name="connsiteX85" fmla="*/ 6497782 w 6788727"/>
              <a:gd name="connsiteY85" fmla="*/ 637309 h 2327563"/>
              <a:gd name="connsiteX86" fmla="*/ 6636327 w 6788727"/>
              <a:gd name="connsiteY86" fmla="*/ 568036 h 2327563"/>
              <a:gd name="connsiteX87" fmla="*/ 6733309 w 6788727"/>
              <a:gd name="connsiteY87" fmla="*/ 512618 h 2327563"/>
              <a:gd name="connsiteX88" fmla="*/ 6788727 w 6788727"/>
              <a:gd name="connsiteY88" fmla="*/ 457200 h 2327563"/>
              <a:gd name="connsiteX89" fmla="*/ 6705600 w 6788727"/>
              <a:gd name="connsiteY89" fmla="*/ 332509 h 2327563"/>
              <a:gd name="connsiteX90" fmla="*/ 6761018 w 6788727"/>
              <a:gd name="connsiteY90" fmla="*/ 221672 h 2327563"/>
              <a:gd name="connsiteX91" fmla="*/ 6774873 w 6788727"/>
              <a:gd name="connsiteY91" fmla="*/ 138545 h 2327563"/>
              <a:gd name="connsiteX92" fmla="*/ 6747164 w 6788727"/>
              <a:gd name="connsiteY92" fmla="*/ 27709 h 2327563"/>
              <a:gd name="connsiteX93" fmla="*/ 6747164 w 6788727"/>
              <a:gd name="connsiteY93" fmla="*/ 27709 h 2327563"/>
              <a:gd name="connsiteX94" fmla="*/ 6747164 w 6788727"/>
              <a:gd name="connsiteY94" fmla="*/ 27709 h 2327563"/>
              <a:gd name="connsiteX95" fmla="*/ 6719454 w 6788727"/>
              <a:gd name="connsiteY95" fmla="*/ 0 h 232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6788727" h="2327563">
                <a:moveTo>
                  <a:pt x="0" y="138545"/>
                </a:moveTo>
                <a:lnTo>
                  <a:pt x="96982" y="166254"/>
                </a:lnTo>
                <a:lnTo>
                  <a:pt x="166254" y="249382"/>
                </a:lnTo>
                <a:lnTo>
                  <a:pt x="332509" y="249382"/>
                </a:lnTo>
                <a:lnTo>
                  <a:pt x="429491" y="249382"/>
                </a:lnTo>
                <a:lnTo>
                  <a:pt x="540327" y="138545"/>
                </a:lnTo>
                <a:lnTo>
                  <a:pt x="609600" y="83127"/>
                </a:lnTo>
                <a:lnTo>
                  <a:pt x="720436" y="152400"/>
                </a:lnTo>
                <a:lnTo>
                  <a:pt x="858982" y="221672"/>
                </a:lnTo>
                <a:lnTo>
                  <a:pt x="969818" y="124691"/>
                </a:lnTo>
                <a:lnTo>
                  <a:pt x="1149927" y="138545"/>
                </a:lnTo>
                <a:lnTo>
                  <a:pt x="1260764" y="193963"/>
                </a:lnTo>
                <a:lnTo>
                  <a:pt x="1288473" y="290945"/>
                </a:lnTo>
                <a:lnTo>
                  <a:pt x="1191491" y="346363"/>
                </a:lnTo>
                <a:lnTo>
                  <a:pt x="1136073" y="429491"/>
                </a:lnTo>
                <a:lnTo>
                  <a:pt x="1233054" y="540327"/>
                </a:lnTo>
                <a:lnTo>
                  <a:pt x="1427018" y="568036"/>
                </a:lnTo>
                <a:lnTo>
                  <a:pt x="1593273" y="665018"/>
                </a:lnTo>
                <a:lnTo>
                  <a:pt x="1676400" y="623454"/>
                </a:lnTo>
                <a:lnTo>
                  <a:pt x="1731818" y="748145"/>
                </a:lnTo>
                <a:lnTo>
                  <a:pt x="1939636" y="637309"/>
                </a:lnTo>
                <a:lnTo>
                  <a:pt x="2050473" y="512618"/>
                </a:lnTo>
                <a:lnTo>
                  <a:pt x="2078182" y="471054"/>
                </a:lnTo>
                <a:lnTo>
                  <a:pt x="2396836" y="471054"/>
                </a:lnTo>
                <a:lnTo>
                  <a:pt x="2563091" y="443345"/>
                </a:lnTo>
                <a:lnTo>
                  <a:pt x="2590800" y="540327"/>
                </a:lnTo>
                <a:lnTo>
                  <a:pt x="2743200" y="443345"/>
                </a:lnTo>
                <a:lnTo>
                  <a:pt x="2854036" y="290945"/>
                </a:lnTo>
                <a:lnTo>
                  <a:pt x="3020291" y="332509"/>
                </a:lnTo>
                <a:lnTo>
                  <a:pt x="3020291" y="332509"/>
                </a:lnTo>
                <a:lnTo>
                  <a:pt x="3034145" y="207818"/>
                </a:lnTo>
                <a:lnTo>
                  <a:pt x="3228109" y="235527"/>
                </a:lnTo>
                <a:lnTo>
                  <a:pt x="3228109" y="235527"/>
                </a:lnTo>
                <a:lnTo>
                  <a:pt x="3131127" y="332509"/>
                </a:lnTo>
                <a:lnTo>
                  <a:pt x="3131127" y="332509"/>
                </a:lnTo>
                <a:lnTo>
                  <a:pt x="3061854" y="512618"/>
                </a:lnTo>
                <a:lnTo>
                  <a:pt x="3117273" y="595745"/>
                </a:lnTo>
                <a:lnTo>
                  <a:pt x="3144982" y="623454"/>
                </a:lnTo>
                <a:lnTo>
                  <a:pt x="3186545" y="734291"/>
                </a:lnTo>
                <a:lnTo>
                  <a:pt x="3144982" y="803563"/>
                </a:lnTo>
                <a:lnTo>
                  <a:pt x="3186545" y="858982"/>
                </a:lnTo>
                <a:lnTo>
                  <a:pt x="3131127" y="969818"/>
                </a:lnTo>
                <a:lnTo>
                  <a:pt x="3241964" y="1011382"/>
                </a:lnTo>
                <a:lnTo>
                  <a:pt x="3241964" y="1205345"/>
                </a:lnTo>
                <a:lnTo>
                  <a:pt x="3241964" y="1205345"/>
                </a:lnTo>
                <a:lnTo>
                  <a:pt x="3241964" y="1205345"/>
                </a:lnTo>
                <a:lnTo>
                  <a:pt x="3241964" y="1205345"/>
                </a:lnTo>
                <a:lnTo>
                  <a:pt x="3241964" y="1205345"/>
                </a:lnTo>
                <a:lnTo>
                  <a:pt x="3241964" y="1205345"/>
                </a:lnTo>
                <a:lnTo>
                  <a:pt x="3338945" y="1288472"/>
                </a:lnTo>
                <a:lnTo>
                  <a:pt x="3394364" y="1246909"/>
                </a:lnTo>
                <a:lnTo>
                  <a:pt x="3477491" y="1371600"/>
                </a:lnTo>
                <a:lnTo>
                  <a:pt x="3435927" y="1454727"/>
                </a:lnTo>
                <a:lnTo>
                  <a:pt x="3435927" y="1454727"/>
                </a:lnTo>
                <a:lnTo>
                  <a:pt x="3366654" y="1565563"/>
                </a:lnTo>
                <a:lnTo>
                  <a:pt x="3560618" y="1593272"/>
                </a:lnTo>
                <a:lnTo>
                  <a:pt x="3574473" y="1607127"/>
                </a:lnTo>
                <a:lnTo>
                  <a:pt x="3560618" y="1801091"/>
                </a:lnTo>
                <a:lnTo>
                  <a:pt x="3657600" y="1787236"/>
                </a:lnTo>
                <a:lnTo>
                  <a:pt x="3740727" y="1911927"/>
                </a:lnTo>
                <a:lnTo>
                  <a:pt x="3851564" y="1967345"/>
                </a:lnTo>
                <a:lnTo>
                  <a:pt x="3962400" y="2036618"/>
                </a:lnTo>
                <a:lnTo>
                  <a:pt x="3990109" y="2064327"/>
                </a:lnTo>
                <a:lnTo>
                  <a:pt x="4197927" y="2008909"/>
                </a:lnTo>
                <a:lnTo>
                  <a:pt x="4308764" y="2105891"/>
                </a:lnTo>
                <a:lnTo>
                  <a:pt x="4641273" y="2064327"/>
                </a:lnTo>
                <a:lnTo>
                  <a:pt x="4876800" y="2327563"/>
                </a:lnTo>
                <a:lnTo>
                  <a:pt x="5347854" y="2105891"/>
                </a:lnTo>
                <a:lnTo>
                  <a:pt x="5389418" y="2175163"/>
                </a:lnTo>
                <a:lnTo>
                  <a:pt x="5389418" y="2175163"/>
                </a:lnTo>
                <a:lnTo>
                  <a:pt x="5527964" y="2189018"/>
                </a:lnTo>
                <a:lnTo>
                  <a:pt x="5541818" y="2022763"/>
                </a:lnTo>
                <a:lnTo>
                  <a:pt x="5472545" y="1911927"/>
                </a:lnTo>
                <a:lnTo>
                  <a:pt x="5624945" y="1911927"/>
                </a:lnTo>
                <a:lnTo>
                  <a:pt x="5638800" y="1773382"/>
                </a:lnTo>
                <a:lnTo>
                  <a:pt x="5486400" y="1662545"/>
                </a:lnTo>
                <a:lnTo>
                  <a:pt x="5334000" y="1634836"/>
                </a:lnTo>
                <a:lnTo>
                  <a:pt x="5375564" y="1524000"/>
                </a:lnTo>
                <a:lnTo>
                  <a:pt x="5389418" y="1454727"/>
                </a:lnTo>
                <a:lnTo>
                  <a:pt x="5278582" y="1427018"/>
                </a:lnTo>
                <a:lnTo>
                  <a:pt x="5403273" y="1330036"/>
                </a:lnTo>
                <a:lnTo>
                  <a:pt x="5569527" y="1246909"/>
                </a:lnTo>
                <a:lnTo>
                  <a:pt x="6026727" y="1066800"/>
                </a:lnTo>
                <a:lnTo>
                  <a:pt x="6303818" y="928254"/>
                </a:lnTo>
                <a:lnTo>
                  <a:pt x="6483927" y="762000"/>
                </a:lnTo>
                <a:lnTo>
                  <a:pt x="6497782" y="637309"/>
                </a:lnTo>
                <a:lnTo>
                  <a:pt x="6636327" y="568036"/>
                </a:lnTo>
                <a:lnTo>
                  <a:pt x="6733309" y="512618"/>
                </a:lnTo>
                <a:lnTo>
                  <a:pt x="6788727" y="457200"/>
                </a:lnTo>
                <a:lnTo>
                  <a:pt x="6705600" y="332509"/>
                </a:lnTo>
                <a:lnTo>
                  <a:pt x="6761018" y="221672"/>
                </a:lnTo>
                <a:lnTo>
                  <a:pt x="6774873" y="138545"/>
                </a:lnTo>
                <a:lnTo>
                  <a:pt x="6747164" y="27709"/>
                </a:lnTo>
                <a:lnTo>
                  <a:pt x="6747164" y="27709"/>
                </a:lnTo>
                <a:lnTo>
                  <a:pt x="6747164" y="27709"/>
                </a:lnTo>
                <a:lnTo>
                  <a:pt x="6719454" y="0"/>
                </a:lnTo>
              </a:path>
            </a:pathLst>
          </a:custGeom>
          <a:ln w="114300" cmpd="thinThick">
            <a:solidFill>
              <a:srgbClr val="FF0000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" name="图示 38"/>
          <p:cNvGraphicFramePr/>
          <p:nvPr/>
        </p:nvGraphicFramePr>
        <p:xfrm>
          <a:off x="0" y="571480"/>
          <a:ext cx="3286116" cy="7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AutoShape 84"/>
          <p:cNvSpPr>
            <a:spLocks noChangeArrowheads="1"/>
          </p:cNvSpPr>
          <p:nvPr/>
        </p:nvSpPr>
        <p:spPr bwMode="auto">
          <a:xfrm>
            <a:off x="6022770" y="714356"/>
            <a:ext cx="3121230" cy="619118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34925" cmpd="sng">
            <a:solidFill>
              <a:srgbClr val="AA4A2C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algn="l"/>
            <a:endParaRPr lang="zh-CN" altLang="zh-CN"/>
          </a:p>
        </p:txBody>
      </p:sp>
      <p:pic>
        <p:nvPicPr>
          <p:cNvPr id="42" name="图片 18"/>
          <p:cNvPicPr>
            <a:picLocks noChangeAspect="1" noChangeArrowheads="1"/>
          </p:cNvPicPr>
          <p:nvPr/>
        </p:nvPicPr>
        <p:blipFill>
          <a:blip r:embed="rId8" cstate="print">
            <a:lum bright="5000" contrast="-2000"/>
          </a:blip>
          <a:stretch>
            <a:fillRect/>
          </a:stretch>
        </p:blipFill>
        <p:spPr bwMode="auto">
          <a:xfrm>
            <a:off x="6072519" y="785794"/>
            <a:ext cx="500066" cy="5000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/>
          <p:cNvSpPr txBox="1"/>
          <p:nvPr/>
        </p:nvSpPr>
        <p:spPr>
          <a:xfrm>
            <a:off x="6429356" y="785794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extrusionH="57150" contourW="12700">
              <a:bevelT w="82550" h="38100" prst="coolSlant"/>
              <a:bevelB w="38100" h="38100" prst="relaxedInset"/>
              <a:contourClr>
                <a:srgbClr val="874F4F"/>
              </a:contourClr>
            </a:sp3d>
          </a:bodyPr>
          <a:lstStyle/>
          <a:p>
            <a:r>
              <a:rPr lang="zh-CN" altLang="en-US" sz="22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 连云港市图侦支队</a:t>
            </a:r>
            <a:endParaRPr lang="zh-CN" altLang="en-US" sz="22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Graphic spid="3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二、城域圈</a:t>
            </a:r>
            <a:endParaRPr lang="zh-CN" altLang="en-US" sz="3600" dirty="0">
              <a:latin typeface="方正楷体_GBK" pitchFamily="65" charset="-122"/>
              <a:ea typeface="方正楷体_GBK" pitchFamily="65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方正楷体_GBK" pitchFamily="65" charset="-122"/>
                <a:ea typeface="方正楷体_GBK" pitchFamily="65" charset="-122"/>
              </a:rPr>
              <a:t>    </a:t>
            </a:r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城域圈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根据我市主城区地理、道路等特点，依托高速、</a:t>
            </a:r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河流等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地理屏障所包围的新海连区域</a:t>
            </a:r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。</a:t>
            </a:r>
            <a:endParaRPr lang="en-US" altLang="zh-CN" sz="2800" b="1" dirty="0" smtClean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楷体_GBK" pitchFamily="65" charset="-122"/>
              <a:ea typeface="方正楷体_GBK" pitchFamily="65" charset="-122"/>
            </a:endParaRPr>
          </a:p>
          <a:p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初步划定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南以</a:t>
            </a:r>
            <a:r>
              <a:rPr lang="en-US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G30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（连霍高速）、北以</a:t>
            </a:r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临洪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河</a:t>
            </a:r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、蔷薇河</a:t>
            </a:r>
            <a:r>
              <a:rPr lang="zh-CN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为界，东临黄海，形成由路、河、海组成的天然防控圈。</a:t>
            </a:r>
            <a:endParaRPr lang="en-US" altLang="zh-CN" sz="2800" b="1" dirty="0" smtClean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楷体_GBK" pitchFamily="65" charset="-122"/>
              <a:ea typeface="方正楷体_GBK" pitchFamily="65" charset="-122"/>
            </a:endParaRPr>
          </a:p>
          <a:p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城域内常住人口</a:t>
            </a:r>
            <a:r>
              <a:rPr lang="en-US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89</a:t>
            </a:r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万，流动人口</a:t>
            </a:r>
            <a:r>
              <a:rPr lang="en-US" altLang="zh-CN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10</a:t>
            </a:r>
            <a:r>
              <a:rPr lang="zh-CN" altLang="en-US" sz="2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楷体_GBK" pitchFamily="65" charset="-122"/>
                <a:ea typeface="方正楷体_GBK" pitchFamily="65" charset="-122"/>
              </a:rPr>
              <a:t>万。</a:t>
            </a:r>
            <a:endParaRPr lang="en-US" altLang="zh-CN" sz="2800" b="1" dirty="0" smtClean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楷体_GBK" pitchFamily="65" charset="-122"/>
              <a:ea typeface="方正楷体_GBK" pitchFamily="65" charset="-122"/>
            </a:endParaRPr>
          </a:p>
          <a:p>
            <a:pPr>
              <a:buNone/>
            </a:pPr>
            <a:endParaRPr lang="zh-CN" altLang="zh-CN" dirty="0" smtClean="0">
              <a:latin typeface="方正楷体_GBK" pitchFamily="65" charset="-122"/>
              <a:ea typeface="方正楷体_GBK" pitchFamily="65" charset="-122"/>
            </a:endParaRPr>
          </a:p>
          <a:p>
            <a:endParaRPr lang="zh-CN" altLang="en-US" dirty="0">
              <a:latin typeface="方正楷体_GBK" pitchFamily="65" charset="-122"/>
              <a:ea typeface="方正楷体_GBK" pitchFamily="65" charset="-122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0" y="142852"/>
          <a:ext cx="4143404" cy="714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AutoShape 84"/>
          <p:cNvSpPr>
            <a:spLocks noChangeArrowheads="1"/>
          </p:cNvSpPr>
          <p:nvPr/>
        </p:nvSpPr>
        <p:spPr bwMode="auto">
          <a:xfrm>
            <a:off x="6022770" y="214290"/>
            <a:ext cx="3121230" cy="619118"/>
          </a:xfrm>
          <a:prstGeom prst="roundRect">
            <a:avLst>
              <a:gd name="adj" fmla="val 16667"/>
            </a:avLst>
          </a:prstGeom>
          <a:solidFill>
            <a:srgbClr val="0000CC"/>
          </a:solidFill>
          <a:ln w="34925" cmpd="sng">
            <a:solidFill>
              <a:srgbClr val="AA4A2C"/>
            </a:solidFill>
            <a:round/>
            <a:headEnd/>
            <a:tailE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algn="l"/>
            <a:endParaRPr lang="zh-CN" altLang="zh-CN"/>
          </a:p>
        </p:txBody>
      </p:sp>
      <p:pic>
        <p:nvPicPr>
          <p:cNvPr id="27" name="图片 18"/>
          <p:cNvPicPr>
            <a:picLocks noChangeAspect="1" noChangeArrowheads="1"/>
          </p:cNvPicPr>
          <p:nvPr/>
        </p:nvPicPr>
        <p:blipFill>
          <a:blip r:embed="rId7" cstate="print">
            <a:lum bright="5000" contrast="-2000"/>
          </a:blip>
          <a:stretch>
            <a:fillRect/>
          </a:stretch>
        </p:blipFill>
        <p:spPr bwMode="auto">
          <a:xfrm>
            <a:off x="6072198" y="285728"/>
            <a:ext cx="500066" cy="50006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6572264" y="285728"/>
            <a:ext cx="271464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extrusionH="57150" contourW="12700">
              <a:bevelT w="82550" h="38100" prst="coolSlant"/>
              <a:bevelB w="38100" h="38100" prst="relaxedInset"/>
              <a:contourClr>
                <a:srgbClr val="874F4F"/>
              </a:contourClr>
            </a:sp3d>
          </a:bodyPr>
          <a:lstStyle/>
          <a:p>
            <a:r>
              <a:rPr lang="zh-CN" altLang="en-US" sz="22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连云港市图侦支队</a:t>
            </a:r>
            <a:endParaRPr lang="zh-CN" altLang="en-US" sz="22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" name="内容占位符 29" descr="市域（大.jpg"/>
          <p:cNvPicPr>
            <a:picLocks noGrp="1" noChangeAspect="1"/>
          </p:cNvPicPr>
          <p:nvPr>
            <p:ph idx="1"/>
          </p:nvPr>
        </p:nvPicPr>
        <p:blipFill>
          <a:blip r:embed="rId8" cstate="print"/>
          <a:stretch>
            <a:fillRect/>
          </a:stretch>
        </p:blipFill>
        <p:spPr>
          <a:xfrm>
            <a:off x="0" y="928670"/>
            <a:ext cx="9144000" cy="5929330"/>
          </a:xfrm>
        </p:spPr>
      </p:pic>
      <p:sp>
        <p:nvSpPr>
          <p:cNvPr id="37" name="任意多边形 36"/>
          <p:cNvSpPr/>
          <p:nvPr/>
        </p:nvSpPr>
        <p:spPr>
          <a:xfrm>
            <a:off x="3218213" y="1235034"/>
            <a:ext cx="997527" cy="2446317"/>
          </a:xfrm>
          <a:custGeom>
            <a:avLst/>
            <a:gdLst>
              <a:gd name="connsiteX0" fmla="*/ 997527 w 997527"/>
              <a:gd name="connsiteY0" fmla="*/ 0 h 2446317"/>
              <a:gd name="connsiteX1" fmla="*/ 653143 w 997527"/>
              <a:gd name="connsiteY1" fmla="*/ 475013 h 2446317"/>
              <a:gd name="connsiteX2" fmla="*/ 570016 w 997527"/>
              <a:gd name="connsiteY2" fmla="*/ 890649 h 2446317"/>
              <a:gd name="connsiteX3" fmla="*/ 558140 w 997527"/>
              <a:gd name="connsiteY3" fmla="*/ 890649 h 2446317"/>
              <a:gd name="connsiteX4" fmla="*/ 712519 w 997527"/>
              <a:gd name="connsiteY4" fmla="*/ 1104405 h 2446317"/>
              <a:gd name="connsiteX5" fmla="*/ 439387 w 997527"/>
              <a:gd name="connsiteY5" fmla="*/ 1674421 h 2446317"/>
              <a:gd name="connsiteX6" fmla="*/ 273132 w 997527"/>
              <a:gd name="connsiteY6" fmla="*/ 1769423 h 2446317"/>
              <a:gd name="connsiteX7" fmla="*/ 0 w 997527"/>
              <a:gd name="connsiteY7" fmla="*/ 2434441 h 2446317"/>
              <a:gd name="connsiteX8" fmla="*/ 0 w 997527"/>
              <a:gd name="connsiteY8" fmla="*/ 2446317 h 24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7527" h="2446317">
                <a:moveTo>
                  <a:pt x="997527" y="0"/>
                </a:moveTo>
                <a:lnTo>
                  <a:pt x="653143" y="475013"/>
                </a:lnTo>
                <a:lnTo>
                  <a:pt x="570016" y="890649"/>
                </a:lnTo>
                <a:lnTo>
                  <a:pt x="558140" y="890649"/>
                </a:lnTo>
                <a:lnTo>
                  <a:pt x="712519" y="1104405"/>
                </a:lnTo>
                <a:lnTo>
                  <a:pt x="439387" y="1674421"/>
                </a:lnTo>
                <a:lnTo>
                  <a:pt x="273132" y="1769423"/>
                </a:lnTo>
                <a:lnTo>
                  <a:pt x="0" y="2434441"/>
                </a:lnTo>
                <a:lnTo>
                  <a:pt x="0" y="2446317"/>
                </a:lnTo>
              </a:path>
            </a:pathLst>
          </a:custGeom>
          <a:ln w="139700" cmpd="thinThick">
            <a:solidFill>
              <a:srgbClr val="144E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标注 40"/>
          <p:cNvSpPr/>
          <p:nvPr/>
        </p:nvSpPr>
        <p:spPr>
          <a:xfrm>
            <a:off x="2214546" y="2071678"/>
            <a:ext cx="1214446" cy="642942"/>
          </a:xfrm>
          <a:prstGeom prst="wedgeRoundRectCallout">
            <a:avLst>
              <a:gd name="adj1" fmla="val 54461"/>
              <a:gd name="adj2" fmla="val 69888"/>
              <a:gd name="adj3" fmla="val 16667"/>
            </a:avLst>
          </a:prstGeom>
          <a:solidFill>
            <a:schemeClr val="bg2">
              <a:lumMod val="50000"/>
            </a:schemeClr>
          </a:solidFill>
          <a:ln w="190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临洪河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2071670" y="3643314"/>
            <a:ext cx="1140031" cy="2541320"/>
          </a:xfrm>
          <a:custGeom>
            <a:avLst/>
            <a:gdLst>
              <a:gd name="connsiteX0" fmla="*/ 1140031 w 1140031"/>
              <a:gd name="connsiteY0" fmla="*/ 0 h 2541320"/>
              <a:gd name="connsiteX1" fmla="*/ 1116280 w 1140031"/>
              <a:gd name="connsiteY1" fmla="*/ 320634 h 2541320"/>
              <a:gd name="connsiteX2" fmla="*/ 914400 w 1140031"/>
              <a:gd name="connsiteY2" fmla="*/ 688769 h 2541320"/>
              <a:gd name="connsiteX3" fmla="*/ 653143 w 1140031"/>
              <a:gd name="connsiteY3" fmla="*/ 1045029 h 2541320"/>
              <a:gd name="connsiteX4" fmla="*/ 605641 w 1140031"/>
              <a:gd name="connsiteY4" fmla="*/ 1128156 h 2541320"/>
              <a:gd name="connsiteX5" fmla="*/ 641267 w 1140031"/>
              <a:gd name="connsiteY5" fmla="*/ 1330037 h 2541320"/>
              <a:gd name="connsiteX6" fmla="*/ 641267 w 1140031"/>
              <a:gd name="connsiteY6" fmla="*/ 1496291 h 2541320"/>
              <a:gd name="connsiteX7" fmla="*/ 427512 w 1140031"/>
              <a:gd name="connsiteY7" fmla="*/ 1615044 h 2541320"/>
              <a:gd name="connsiteX8" fmla="*/ 320634 w 1140031"/>
              <a:gd name="connsiteY8" fmla="*/ 1947554 h 2541320"/>
              <a:gd name="connsiteX9" fmla="*/ 273132 w 1140031"/>
              <a:gd name="connsiteY9" fmla="*/ 2125683 h 2541320"/>
              <a:gd name="connsiteX10" fmla="*/ 356260 w 1140031"/>
              <a:gd name="connsiteY10" fmla="*/ 2315689 h 2541320"/>
              <a:gd name="connsiteX11" fmla="*/ 83127 w 1140031"/>
              <a:gd name="connsiteY11" fmla="*/ 2541320 h 2541320"/>
              <a:gd name="connsiteX12" fmla="*/ 11875 w 1140031"/>
              <a:gd name="connsiteY12" fmla="*/ 2529444 h 2541320"/>
              <a:gd name="connsiteX13" fmla="*/ 0 w 1140031"/>
              <a:gd name="connsiteY13" fmla="*/ 2529444 h 254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0031" h="2541320">
                <a:moveTo>
                  <a:pt x="1140031" y="0"/>
                </a:moveTo>
                <a:lnTo>
                  <a:pt x="1116280" y="320634"/>
                </a:lnTo>
                <a:lnTo>
                  <a:pt x="914400" y="688769"/>
                </a:lnTo>
                <a:lnTo>
                  <a:pt x="653143" y="1045029"/>
                </a:lnTo>
                <a:lnTo>
                  <a:pt x="605641" y="1128156"/>
                </a:lnTo>
                <a:lnTo>
                  <a:pt x="641267" y="1330037"/>
                </a:lnTo>
                <a:lnTo>
                  <a:pt x="641267" y="1496291"/>
                </a:lnTo>
                <a:lnTo>
                  <a:pt x="427512" y="1615044"/>
                </a:lnTo>
                <a:lnTo>
                  <a:pt x="320634" y="1947554"/>
                </a:lnTo>
                <a:lnTo>
                  <a:pt x="273132" y="2125683"/>
                </a:lnTo>
                <a:lnTo>
                  <a:pt x="356260" y="2315689"/>
                </a:lnTo>
                <a:lnTo>
                  <a:pt x="83127" y="2541320"/>
                </a:lnTo>
                <a:lnTo>
                  <a:pt x="11875" y="2529444"/>
                </a:lnTo>
                <a:lnTo>
                  <a:pt x="0" y="2529444"/>
                </a:lnTo>
              </a:path>
            </a:pathLst>
          </a:custGeom>
          <a:ln w="133350" cmpd="thinThick">
            <a:solidFill>
              <a:srgbClr val="FF66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标注 43"/>
          <p:cNvSpPr/>
          <p:nvPr/>
        </p:nvSpPr>
        <p:spPr>
          <a:xfrm>
            <a:off x="428596" y="5786454"/>
            <a:ext cx="1500198" cy="571504"/>
          </a:xfrm>
          <a:prstGeom prst="wedgeRoundRectCallout">
            <a:avLst>
              <a:gd name="adj1" fmla="val 61887"/>
              <a:gd name="adj2" fmla="val 83160"/>
              <a:gd name="adj3" fmla="val 16667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沈海高速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2071670" y="6143645"/>
            <a:ext cx="232143" cy="613416"/>
          </a:xfrm>
          <a:custGeom>
            <a:avLst/>
            <a:gdLst>
              <a:gd name="connsiteX0" fmla="*/ 0 w 213756"/>
              <a:gd name="connsiteY0" fmla="*/ 0 h 510639"/>
              <a:gd name="connsiteX1" fmla="*/ 213756 w 213756"/>
              <a:gd name="connsiteY1" fmla="*/ 510639 h 510639"/>
              <a:gd name="connsiteX2" fmla="*/ 213756 w 213756"/>
              <a:gd name="connsiteY2" fmla="*/ 510639 h 51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756" h="510639">
                <a:moveTo>
                  <a:pt x="0" y="0"/>
                </a:moveTo>
                <a:lnTo>
                  <a:pt x="213756" y="510639"/>
                </a:lnTo>
                <a:lnTo>
                  <a:pt x="213756" y="510639"/>
                </a:lnTo>
              </a:path>
            </a:pathLst>
          </a:custGeom>
          <a:ln w="1270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标注 46"/>
          <p:cNvSpPr/>
          <p:nvPr/>
        </p:nvSpPr>
        <p:spPr>
          <a:xfrm>
            <a:off x="857224" y="4714884"/>
            <a:ext cx="1214446" cy="571504"/>
          </a:xfrm>
          <a:prstGeom prst="wedgeRoundRectCallout">
            <a:avLst>
              <a:gd name="adj1" fmla="val 72178"/>
              <a:gd name="adj2" fmla="val 83160"/>
              <a:gd name="adj3" fmla="val 16667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蔷薇河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2315688" y="3170712"/>
            <a:ext cx="5700156" cy="3562597"/>
          </a:xfrm>
          <a:custGeom>
            <a:avLst/>
            <a:gdLst>
              <a:gd name="connsiteX0" fmla="*/ 0 w 5700156"/>
              <a:gd name="connsiteY0" fmla="*/ 3562597 h 3562597"/>
              <a:gd name="connsiteX1" fmla="*/ 0 w 5700156"/>
              <a:gd name="connsiteY1" fmla="*/ 3562597 h 3562597"/>
              <a:gd name="connsiteX2" fmla="*/ 653143 w 5700156"/>
              <a:gd name="connsiteY2" fmla="*/ 3372592 h 3562597"/>
              <a:gd name="connsiteX3" fmla="*/ 1140031 w 5700156"/>
              <a:gd name="connsiteY3" fmla="*/ 3277589 h 3562597"/>
              <a:gd name="connsiteX4" fmla="*/ 1460665 w 5700156"/>
              <a:gd name="connsiteY4" fmla="*/ 3146961 h 3562597"/>
              <a:gd name="connsiteX5" fmla="*/ 1852551 w 5700156"/>
              <a:gd name="connsiteY5" fmla="*/ 3051958 h 3562597"/>
              <a:gd name="connsiteX6" fmla="*/ 2090057 w 5700156"/>
              <a:gd name="connsiteY6" fmla="*/ 2885704 h 3562597"/>
              <a:gd name="connsiteX7" fmla="*/ 2256312 w 5700156"/>
              <a:gd name="connsiteY7" fmla="*/ 2683823 h 3562597"/>
              <a:gd name="connsiteX8" fmla="*/ 2434442 w 5700156"/>
              <a:gd name="connsiteY8" fmla="*/ 2291937 h 3562597"/>
              <a:gd name="connsiteX9" fmla="*/ 2600696 w 5700156"/>
              <a:gd name="connsiteY9" fmla="*/ 2018805 h 3562597"/>
              <a:gd name="connsiteX10" fmla="*/ 3206338 w 5700156"/>
              <a:gd name="connsiteY10" fmla="*/ 1650670 h 3562597"/>
              <a:gd name="connsiteX11" fmla="*/ 3645725 w 5700156"/>
              <a:gd name="connsiteY11" fmla="*/ 1235033 h 3562597"/>
              <a:gd name="connsiteX12" fmla="*/ 4001985 w 5700156"/>
              <a:gd name="connsiteY12" fmla="*/ 914400 h 3562597"/>
              <a:gd name="connsiteX13" fmla="*/ 4370120 w 5700156"/>
              <a:gd name="connsiteY13" fmla="*/ 570015 h 3562597"/>
              <a:gd name="connsiteX14" fmla="*/ 4868883 w 5700156"/>
              <a:gd name="connsiteY14" fmla="*/ 130628 h 3562597"/>
              <a:gd name="connsiteX15" fmla="*/ 5118265 w 5700156"/>
              <a:gd name="connsiteY15" fmla="*/ 0 h 3562597"/>
              <a:gd name="connsiteX16" fmla="*/ 5700156 w 5700156"/>
              <a:gd name="connsiteY16" fmla="*/ 95002 h 3562597"/>
              <a:gd name="connsiteX17" fmla="*/ 5700156 w 5700156"/>
              <a:gd name="connsiteY17" fmla="*/ 95002 h 356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00156" h="3562597">
                <a:moveTo>
                  <a:pt x="0" y="3562597"/>
                </a:moveTo>
                <a:lnTo>
                  <a:pt x="0" y="3562597"/>
                </a:lnTo>
                <a:lnTo>
                  <a:pt x="653143" y="3372592"/>
                </a:lnTo>
                <a:lnTo>
                  <a:pt x="1140031" y="3277589"/>
                </a:lnTo>
                <a:lnTo>
                  <a:pt x="1460665" y="3146961"/>
                </a:lnTo>
                <a:lnTo>
                  <a:pt x="1852551" y="3051958"/>
                </a:lnTo>
                <a:lnTo>
                  <a:pt x="2090057" y="2885704"/>
                </a:lnTo>
                <a:lnTo>
                  <a:pt x="2256312" y="2683823"/>
                </a:lnTo>
                <a:lnTo>
                  <a:pt x="2434442" y="2291937"/>
                </a:lnTo>
                <a:lnTo>
                  <a:pt x="2600696" y="2018805"/>
                </a:lnTo>
                <a:lnTo>
                  <a:pt x="3206338" y="1650670"/>
                </a:lnTo>
                <a:lnTo>
                  <a:pt x="3645725" y="1235033"/>
                </a:lnTo>
                <a:lnTo>
                  <a:pt x="4001985" y="914400"/>
                </a:lnTo>
                <a:lnTo>
                  <a:pt x="4370120" y="570015"/>
                </a:lnTo>
                <a:lnTo>
                  <a:pt x="4868883" y="130628"/>
                </a:lnTo>
                <a:lnTo>
                  <a:pt x="5118265" y="0"/>
                </a:lnTo>
                <a:lnTo>
                  <a:pt x="5700156" y="95002"/>
                </a:lnTo>
                <a:lnTo>
                  <a:pt x="5700156" y="95002"/>
                </a:lnTo>
              </a:path>
            </a:pathLst>
          </a:custGeom>
          <a:ln w="127000" cmpd="thinThick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标注 48"/>
          <p:cNvSpPr/>
          <p:nvPr/>
        </p:nvSpPr>
        <p:spPr>
          <a:xfrm>
            <a:off x="5214942" y="5429264"/>
            <a:ext cx="1643074" cy="571504"/>
          </a:xfrm>
          <a:prstGeom prst="wedgeRoundRectCallout">
            <a:avLst>
              <a:gd name="adj1" fmla="val -42229"/>
              <a:gd name="adj2" fmla="val -124631"/>
              <a:gd name="adj3" fmla="val 16667"/>
            </a:avLst>
          </a:prstGeom>
          <a:solidFill>
            <a:schemeClr val="accent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连霍高速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7" grpId="0" animBg="1"/>
      <p:bldP spid="37" grpId="1" animBg="1"/>
      <p:bldP spid="41" grpId="0" animBg="1"/>
      <p:bldP spid="42" grpId="0" animBg="1"/>
      <p:bldP spid="42" grpId="1" animBg="1"/>
      <p:bldP spid="44" grpId="0" animBg="1"/>
      <p:bldP spid="45" grpId="0" animBg="1"/>
      <p:bldP spid="45" grpId="1" animBg="1"/>
      <p:bldP spid="47" grpId="0" animBg="1"/>
      <p:bldP spid="48" grpId="0" animBg="1"/>
      <p:bldP spid="48" grpId="1" animBg="1"/>
      <p:bldP spid="4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  <a:fontScheme name="流畅">
    <a:majorFont>
      <a:latin typeface="Calibri"/>
      <a:ea typeface=""/>
      <a:cs typeface=""/>
      <a:font script="Jpan" typeface="ＭＳ Ｐゴシック"/>
      <a:font script="Hang" typeface="HY중고딕"/>
      <a:font script="Hans" typeface="隶书"/>
      <a:font script="Hant" typeface="微軟正黑體"/>
      <a:font script="Arab" typeface="Traditional Arabic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nstantia"/>
      <a:ea typeface=""/>
      <a:cs typeface=""/>
      <a:font script="Jpan" typeface="HGP明朝E"/>
      <a:font script="Hang" typeface="HY신명조"/>
      <a:font script="Hans" typeface="宋体"/>
      <a:font script="Hant" typeface="新細明體"/>
      <a:font script="Arab" typeface="Majalla UI"/>
      <a:font script="Hebr" typeface="David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流畅">
    <a:fillStyleLst>
      <a:solidFill>
        <a:schemeClr val="phClr"/>
      </a:solidFill>
      <a:gradFill rotWithShape="1">
        <a:gsLst>
          <a:gs pos="0">
            <a:schemeClr val="phClr">
              <a:tint val="70000"/>
              <a:satMod val="130000"/>
            </a:schemeClr>
          </a:gs>
          <a:gs pos="43000">
            <a:schemeClr val="phClr">
              <a:tint val="44000"/>
              <a:satMod val="165000"/>
            </a:schemeClr>
          </a:gs>
          <a:gs pos="93000">
            <a:schemeClr val="phClr">
              <a:tint val="15000"/>
              <a:satMod val="165000"/>
            </a:schemeClr>
          </a:gs>
          <a:gs pos="100000">
            <a:schemeClr val="phClr">
              <a:tint val="5000"/>
              <a:satMod val="250000"/>
            </a:schemeClr>
          </a:gs>
        </a:gsLst>
        <a:path path="circle">
          <a:fillToRect l="50000" t="130000" r="50000" b="-30000"/>
        </a:path>
      </a:gradFill>
      <a:gradFill rotWithShape="1">
        <a:gsLst>
          <a:gs pos="0">
            <a:schemeClr val="phClr">
              <a:tint val="98000"/>
              <a:shade val="25000"/>
              <a:satMod val="250000"/>
            </a:schemeClr>
          </a:gs>
          <a:gs pos="68000">
            <a:schemeClr val="phClr">
              <a:tint val="86000"/>
              <a:satMod val="115000"/>
            </a:schemeClr>
          </a:gs>
          <a:gs pos="100000">
            <a:schemeClr val="phClr">
              <a:tint val="50000"/>
              <a:satMod val="150000"/>
            </a:schemeClr>
          </a:gs>
        </a:gsLst>
        <a:path path="circle">
          <a:fillToRect l="50000" t="130000" r="50000" b="-30000"/>
        </a:path>
      </a:gradFill>
    </a:fillStyleLst>
    <a:lnStyleLst>
      <a:ln w="9525" cap="flat" cmpd="sng" algn="ctr">
        <a:solidFill>
          <a:schemeClr val="phClr">
            <a:shade val="50000"/>
            <a:satMod val="103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7150" dist="38100" dir="5400000" algn="ctr" rotWithShape="0">
            <a:schemeClr val="phClr">
              <a:shade val="9000"/>
              <a:satMod val="105000"/>
              <a:alpha val="48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satMod val="105000"/>
              <a:alpha val="48000"/>
            </a:schemeClr>
          </a:outerShdw>
        </a:effectLst>
      </a:effectStyle>
      <a:effectStyle>
        <a:effectLst>
          <a:outerShdw blurRad="57150" dist="38100" dir="5400000" algn="ctr" rotWithShape="0">
            <a:schemeClr val="phClr"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0000"/>
              <a:satMod val="400000"/>
            </a:schemeClr>
          </a:gs>
          <a:gs pos="25000">
            <a:schemeClr val="phClr">
              <a:tint val="83000"/>
              <a:satMod val="320000"/>
            </a:schemeClr>
          </a:gs>
          <a:gs pos="100000">
            <a:schemeClr val="phClr">
              <a:shade val="15000"/>
              <a:satMod val="320000"/>
            </a:schemeClr>
          </a:gs>
        </a:gsLst>
        <a:path path="circle">
          <a:fillToRect l="10000" t="110000" r="10000" b="100000"/>
        </a:path>
      </a:gradFill>
      <a:blipFill>
        <a:blip xmlns:r="http://schemas.openxmlformats.org/officeDocument/2006/relationships" r:embed="rId1">
          <a:duotone>
            <a:schemeClr val="phClr">
              <a:shade val="90000"/>
              <a:satMod val="150000"/>
            </a:schemeClr>
            <a:schemeClr val="phClr">
              <a:tint val="88000"/>
              <a:satMod val="150000"/>
            </a:schemeClr>
          </a:duotone>
        </a:blip>
        <a:tile tx="0" ty="0" sx="65000" sy="65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5337</TotalTime>
  <Words>965</Words>
  <Application>Microsoft Office PowerPoint</Application>
  <PresentationFormat>全屏显示(4:3)</PresentationFormat>
  <Paragraphs>93</Paragraphs>
  <Slides>18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1</vt:i4>
      </vt:variant>
    </vt:vector>
  </HeadingPairs>
  <TitlesOfParts>
    <vt:vector size="20" baseType="lpstr">
      <vt:lpstr>流畅</vt:lpstr>
      <vt:lpstr>连云港市道路监控方案</vt:lpstr>
      <vt:lpstr>幻灯片 2</vt:lpstr>
      <vt:lpstr>幻灯片 3</vt:lpstr>
      <vt:lpstr>幻灯片 4</vt:lpstr>
      <vt:lpstr>幻灯片 5</vt:lpstr>
      <vt:lpstr>幻灯片 6</vt:lpstr>
      <vt:lpstr>幻灯片 7</vt:lpstr>
      <vt:lpstr>二、城域圈</vt:lpstr>
      <vt:lpstr>幻灯片 9</vt:lpstr>
      <vt:lpstr>    城域防控圈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自定义放映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连云港市道路监控方案</dc:title>
  <cp:lastModifiedBy>USER</cp:lastModifiedBy>
  <cp:revision>273</cp:revision>
  <dcterms:modified xsi:type="dcterms:W3CDTF">2015-01-05T08:08:24Z</dcterms:modified>
</cp:coreProperties>
</file>