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5" r:id="rId19"/>
    <p:sldId id="274"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91E799-17EC-47CC-8738-36CEA30340A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C2F330D-5796-4591-9765-45AE219F4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4F5C94B-373F-43ED-9D08-44239175CC8D}"/>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147DB65D-C792-4E25-9010-FC273EDFF5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E290FA4-1BAF-4598-870D-E7E288C748F4}"/>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10869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08899FD-4D99-44BD-813E-894CF45A7A22}"/>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1963E0D-A51A-42EC-9AD7-B1F58DC2BFC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EDD1A96-CA56-4A78-ACFD-09CFCBC83638}"/>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03DDF320-85F3-4780-A107-0F5C729FF78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30AF1C-5E0C-4D21-8F5E-B8112C588949}"/>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0359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AA52AA1-3C67-46D0-938D-B43E2A87BF8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14B3485-A9A6-41D2-8941-6B737B41113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D9B3C5-D9A5-4F3E-AF68-C6469865C9F2}"/>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5165966D-F2A2-4386-AC3E-9D17EDCCCCA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DC638D-7A33-4A8F-B0D7-750939125B84}"/>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709948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7AD1F-A8CD-46C3-8830-10766FF37FF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38EA732-4C39-4D4C-9653-4DD9F4D91F9A}"/>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F47D109-0E8B-4F70-88D3-04EE8C348249}"/>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3FD81C95-EE9D-4CD1-B344-4E91BA6A74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9B67F93-2814-4CDB-B7D3-887E5EB056A3}"/>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65337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7004A6-FBEF-4A09-B30C-84F99DE93B6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09F4FAA-5354-43E4-B23D-966E97A2F7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AF6FF57-5ED4-4020-AF04-4891F6849FC6}"/>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D9FA6789-A936-4166-97B3-22FCBD1B99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D0FA8F7-7E62-4941-861C-A51B54CDC7B3}"/>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68195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D66B07-FDA5-4400-9284-68BAE65996D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83D648A-7504-4C95-B6F1-661BDA667A5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9327B822-9758-4526-8584-71A06DCB56A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DB3EA16-3461-4BF3-B670-E772F50609AF}"/>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6" name="頁尾版面配置區 5">
            <a:extLst>
              <a:ext uri="{FF2B5EF4-FFF2-40B4-BE49-F238E27FC236}">
                <a16:creationId xmlns:a16="http://schemas.microsoft.com/office/drawing/2014/main" id="{B392ACC1-F5DD-48F1-AD9E-A3637D7DD91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E2882EE-31D2-4D12-A5C7-C60D7521E9FD}"/>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06787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0B1AAE-E7FF-4E9A-A0FE-9A918935C99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D85C978-52AA-49D5-98D7-E008A0591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06389DBC-3E6C-48B7-AB1D-215C080A341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2477CAC5-412D-4BDB-B56C-8F400BC56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67D861A0-D302-484D-B2F1-8B34EEC41717}"/>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64D9DF00-0465-4CC4-B65F-BD1FC314035C}"/>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8" name="頁尾版面配置區 7">
            <a:extLst>
              <a:ext uri="{FF2B5EF4-FFF2-40B4-BE49-F238E27FC236}">
                <a16:creationId xmlns:a16="http://schemas.microsoft.com/office/drawing/2014/main" id="{0016B086-01BB-4338-A253-1E94B3A8891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49129CE-276C-4A9F-B1E1-0EF1B55AB90E}"/>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20506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2AE842-2B9D-4D82-B8DA-A6405CBC1C2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E1ED6AB-D439-4734-A74F-F344D8AEB68B}"/>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4" name="頁尾版面配置區 3">
            <a:extLst>
              <a:ext uri="{FF2B5EF4-FFF2-40B4-BE49-F238E27FC236}">
                <a16:creationId xmlns:a16="http://schemas.microsoft.com/office/drawing/2014/main" id="{B962D14F-BF91-492B-8537-6595306B8D2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958074A-6930-43CA-8819-BC66CCA83CB5}"/>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97329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7153A96-CE05-46E7-9EF1-1DABC6AD8B3E}"/>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3" name="頁尾版面配置區 2">
            <a:extLst>
              <a:ext uri="{FF2B5EF4-FFF2-40B4-BE49-F238E27FC236}">
                <a16:creationId xmlns:a16="http://schemas.microsoft.com/office/drawing/2014/main" id="{8AAAAEBC-9830-49E3-B83C-014D97A4BB4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4CA3F05-2C4A-4E3B-AC12-61BDC0A32485}"/>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345790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3A5A4-B421-48DF-8059-95E118D6B22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4783024-D626-4109-9782-2F2AB2805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04CE5BE-B7E0-4B8F-9CB7-85EFE8E0C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FC8FB5F-8037-4F49-8D12-3BC6EF76EF42}"/>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6" name="頁尾版面配置區 5">
            <a:extLst>
              <a:ext uri="{FF2B5EF4-FFF2-40B4-BE49-F238E27FC236}">
                <a16:creationId xmlns:a16="http://schemas.microsoft.com/office/drawing/2014/main" id="{32BDA369-5DA8-420B-957B-EC32E55AD17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68FB7EE-5F5F-424B-9E14-5156FA365597}"/>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104391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2977FB-5C79-47D3-AAC7-4A8F6363355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D6FEAC3-A7DA-44AC-8267-D51343C5BC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A9060D31-67A2-4BFB-9EEE-B8F4CDE47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7814602-B61E-4BC0-BD60-83E1EA80FACD}"/>
              </a:ext>
            </a:extLst>
          </p:cNvPr>
          <p:cNvSpPr>
            <a:spLocks noGrp="1"/>
          </p:cNvSpPr>
          <p:nvPr>
            <p:ph type="dt" sz="half" idx="10"/>
          </p:nvPr>
        </p:nvSpPr>
        <p:spPr/>
        <p:txBody>
          <a:bodyPr/>
          <a:lstStyle/>
          <a:p>
            <a:fld id="{0AD6651A-6AC8-4439-B326-EE1DA278CB4D}" type="datetimeFigureOut">
              <a:rPr lang="zh-TW" altLang="en-US" smtClean="0"/>
              <a:t>2020/8/25</a:t>
            </a:fld>
            <a:endParaRPr lang="zh-TW" altLang="en-US"/>
          </a:p>
        </p:txBody>
      </p:sp>
      <p:sp>
        <p:nvSpPr>
          <p:cNvPr id="6" name="頁尾版面配置區 5">
            <a:extLst>
              <a:ext uri="{FF2B5EF4-FFF2-40B4-BE49-F238E27FC236}">
                <a16:creationId xmlns:a16="http://schemas.microsoft.com/office/drawing/2014/main" id="{6A00573D-0D88-4DFB-AC2C-D2BDFE49EA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D0F57FA-440E-40C2-A7F4-17816699B141}"/>
              </a:ext>
            </a:extLst>
          </p:cNvPr>
          <p:cNvSpPr>
            <a:spLocks noGrp="1"/>
          </p:cNvSpPr>
          <p:nvPr>
            <p:ph type="sldNum" sz="quarter" idx="12"/>
          </p:nvPr>
        </p:nvSpPr>
        <p:spPr/>
        <p:txBody>
          <a:body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285076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CB6146B4-7B0B-44F9-9B5C-ADE4D80E19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3DDDFBF-C326-4580-8D50-623BCDA4F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8230915-0AAF-4A76-99C7-65651E124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6651A-6AC8-4439-B326-EE1DA278CB4D}" type="datetimeFigureOut">
              <a:rPr lang="zh-TW" altLang="en-US" smtClean="0"/>
              <a:t>2020/8/25</a:t>
            </a:fld>
            <a:endParaRPr lang="zh-TW" altLang="en-US"/>
          </a:p>
        </p:txBody>
      </p:sp>
      <p:sp>
        <p:nvSpPr>
          <p:cNvPr id="5" name="頁尾版面配置區 4">
            <a:extLst>
              <a:ext uri="{FF2B5EF4-FFF2-40B4-BE49-F238E27FC236}">
                <a16:creationId xmlns:a16="http://schemas.microsoft.com/office/drawing/2014/main" id="{DC16321F-CDFA-43AC-A5BF-13199557BB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78D5155-DD93-429D-8596-9B96536E2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DD0BB-87E3-482C-A7B0-9C700F1AB7C6}" type="slidenum">
              <a:rPr lang="zh-TW" altLang="en-US" smtClean="0"/>
              <a:t>‹#›</a:t>
            </a:fld>
            <a:endParaRPr lang="zh-TW" altLang="en-US"/>
          </a:p>
        </p:txBody>
      </p:sp>
    </p:spTree>
    <p:extLst>
      <p:ext uri="{BB962C8B-B14F-4D97-AF65-F5344CB8AC3E}">
        <p14:creationId xmlns:p14="http://schemas.microsoft.com/office/powerpoint/2010/main" val="514557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kaggle.com/vishal1508/predicting-fraud-with-tensorflow-a03968"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en.wikipedia.org/wiki/Oversampling_and_undersampling_in_data_analysis#Oversampling_techniques_for_classification_problems" TargetMode="External"/><Relationship Id="rId7" Type="http://schemas.openxmlformats.org/officeDocument/2006/relationships/hyperlink" Target="https://xgboost.readthedocs.io/en/latest/index.html" TargetMode="External"/><Relationship Id="rId2" Type="http://schemas.openxmlformats.org/officeDocument/2006/relationships/hyperlink" Target="https://en.wikipedia.org/wiki/Oversampling_and_undersampling_in_data_analysis#Undersampling_techniques_for_classification_problems" TargetMode="External"/><Relationship Id="rId1" Type="http://schemas.openxmlformats.org/officeDocument/2006/relationships/slideLayout" Target="../slideLayouts/slideLayout2.xml"/><Relationship Id="rId6" Type="http://schemas.openxmlformats.org/officeDocument/2006/relationships/hyperlink" Target="https://scikit-learn.org/stable/modules/generated/sklearn.svm.SVC.html" TargetMode="External"/><Relationship Id="rId5" Type="http://schemas.openxmlformats.org/officeDocument/2006/relationships/hyperlink" Target="https://scikit-learn.org/stable/modules/generated/sklearn.linear_model.LogisticRegression.html" TargetMode="External"/><Relationship Id="rId4" Type="http://schemas.openxmlformats.org/officeDocument/2006/relationships/hyperlink" Target="https://www.kaggle.com/mlg-ulb/creditcardfrau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mbalanced-learn.readthedocs.io/en/stable/api.html#module-imblearn.under_sampling" TargetMode="External"/><Relationship Id="rId2" Type="http://schemas.openxmlformats.org/officeDocument/2006/relationships/hyperlink" Target="https://imbalanced-learn.readthedocs.io/en/stable/api.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imbalanced-learn.readthedocs.io/en/stable/api.html#module-imblearn.over_sampling"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cikit-learn.org/stable/modules/generated/sklearn.linear_model.LogisticRegress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B29B84-4A5A-47BC-B54D-E9CCA8D2B9AA}"/>
              </a:ext>
            </a:extLst>
          </p:cNvPr>
          <p:cNvSpPr>
            <a:spLocks noGrp="1"/>
          </p:cNvSpPr>
          <p:nvPr>
            <p:ph type="ctrTitle"/>
          </p:nvPr>
        </p:nvSpPr>
        <p:spPr/>
        <p:txBody>
          <a:bodyPr>
            <a:normAutofit fontScale="90000"/>
          </a:bodyPr>
          <a:lstStyle/>
          <a:p>
            <a:r>
              <a:rPr lang="en-US" altLang="zh-TW" dirty="0"/>
              <a:t>Exploratory of techniques to deal with imbalanced dataset</a:t>
            </a:r>
            <a:endParaRPr lang="zh-TW" altLang="en-US" dirty="0"/>
          </a:p>
        </p:txBody>
      </p:sp>
      <p:sp>
        <p:nvSpPr>
          <p:cNvPr id="3" name="副標題 2">
            <a:extLst>
              <a:ext uri="{FF2B5EF4-FFF2-40B4-BE49-F238E27FC236}">
                <a16:creationId xmlns:a16="http://schemas.microsoft.com/office/drawing/2014/main" id="{FB1FAF48-95D9-4395-A084-3FE9662E29DD}"/>
              </a:ext>
            </a:extLst>
          </p:cNvPr>
          <p:cNvSpPr>
            <a:spLocks noGrp="1"/>
          </p:cNvSpPr>
          <p:nvPr>
            <p:ph type="subTitle" idx="1"/>
          </p:nvPr>
        </p:nvSpPr>
        <p:spPr/>
        <p:txBody>
          <a:bodyPr/>
          <a:lstStyle/>
          <a:p>
            <a:r>
              <a:rPr lang="en-US" altLang="zh-TW" dirty="0"/>
              <a:t>Date: 2020/08/25</a:t>
            </a:r>
          </a:p>
          <a:p>
            <a:r>
              <a:rPr lang="en-US" altLang="zh-TW" dirty="0"/>
              <a:t>Reporter: John Lee</a:t>
            </a:r>
            <a:endParaRPr lang="zh-TW" altLang="en-US" dirty="0"/>
          </a:p>
        </p:txBody>
      </p:sp>
    </p:spTree>
    <p:extLst>
      <p:ext uri="{BB962C8B-B14F-4D97-AF65-F5344CB8AC3E}">
        <p14:creationId xmlns:p14="http://schemas.microsoft.com/office/powerpoint/2010/main" val="1426416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Class weight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The performance looks ok now:</a:t>
            </a:r>
            <a:endParaRPr lang="zh-TW" altLang="en-US" sz="1800" dirty="0">
              <a:latin typeface="Helvetica Neue"/>
            </a:endParaRPr>
          </a:p>
        </p:txBody>
      </p:sp>
      <p:sp>
        <p:nvSpPr>
          <p:cNvPr id="6" name="文字方塊 5">
            <a:extLst>
              <a:ext uri="{FF2B5EF4-FFF2-40B4-BE49-F238E27FC236}">
                <a16:creationId xmlns:a16="http://schemas.microsoft.com/office/drawing/2014/main" id="{1D48D290-C34F-474C-8105-E5882EEC9172}"/>
              </a:ext>
            </a:extLst>
          </p:cNvPr>
          <p:cNvSpPr txBox="1"/>
          <p:nvPr/>
        </p:nvSpPr>
        <p:spPr>
          <a:xfrm>
            <a:off x="1177794" y="1879391"/>
            <a:ext cx="1416670" cy="615553"/>
          </a:xfrm>
          <a:prstGeom prst="rect">
            <a:avLst/>
          </a:prstGeom>
          <a:noFill/>
        </p:spPr>
        <p:txBody>
          <a:bodyPr wrap="none" rtlCol="0">
            <a:spAutoFit/>
          </a:bodyPr>
          <a:lstStyle/>
          <a:p>
            <a:r>
              <a:rPr lang="en-US" altLang="zh-TW" b="1" dirty="0">
                <a:solidFill>
                  <a:srgbClr val="0070C0"/>
                </a:solidFill>
              </a:rPr>
              <a:t>Class weight </a:t>
            </a:r>
          </a:p>
          <a:p>
            <a:r>
              <a:rPr lang="en-US" altLang="zh-TW" sz="1600" dirty="0">
                <a:solidFill>
                  <a:srgbClr val="7030A0"/>
                </a:solidFill>
              </a:rPr>
              <a:t>(lr_cw)</a:t>
            </a:r>
            <a:endParaRPr lang="zh-TW" altLang="en-US" sz="1600" dirty="0">
              <a:solidFill>
                <a:srgbClr val="7030A0"/>
              </a:solidFill>
            </a:endParaRPr>
          </a:p>
        </p:txBody>
      </p:sp>
      <p:sp>
        <p:nvSpPr>
          <p:cNvPr id="7" name="文字方塊 6">
            <a:extLst>
              <a:ext uri="{FF2B5EF4-FFF2-40B4-BE49-F238E27FC236}">
                <a16:creationId xmlns:a16="http://schemas.microsoft.com/office/drawing/2014/main" id="{97EB1E45-DAB7-4D2F-AFB6-7C8961FFEDF0}"/>
              </a:ext>
            </a:extLst>
          </p:cNvPr>
          <p:cNvSpPr txBox="1"/>
          <p:nvPr/>
        </p:nvSpPr>
        <p:spPr>
          <a:xfrm>
            <a:off x="949601" y="4256782"/>
            <a:ext cx="3211648" cy="1077218"/>
          </a:xfrm>
          <a:prstGeom prst="rect">
            <a:avLst/>
          </a:prstGeom>
          <a:noFill/>
        </p:spPr>
        <p:txBody>
          <a:bodyPr wrap="none" rtlCol="0">
            <a:spAutoFit/>
          </a:bodyPr>
          <a:lstStyle/>
          <a:p>
            <a:r>
              <a:rPr lang="en-US" altLang="zh-TW" sz="1600" dirty="0"/>
              <a:t>Accuracy =  </a:t>
            </a:r>
            <a:r>
              <a:rPr lang="en-US" altLang="zh-TW" sz="1600" b="1" dirty="0">
                <a:solidFill>
                  <a:srgbClr val="FF0000"/>
                </a:solidFill>
              </a:rPr>
              <a:t>0.96</a:t>
            </a:r>
            <a:r>
              <a:rPr lang="en-US" altLang="zh-TW" sz="1600" dirty="0"/>
              <a:t>86179205409975</a:t>
            </a:r>
          </a:p>
          <a:p>
            <a:r>
              <a:rPr lang="en-US" altLang="zh-TW" sz="1600" dirty="0"/>
              <a:t>Precision =  </a:t>
            </a:r>
            <a:r>
              <a:rPr lang="en-US" altLang="zh-TW" sz="1600" b="1" dirty="0">
                <a:solidFill>
                  <a:srgbClr val="FF0000"/>
                </a:solidFill>
              </a:rPr>
              <a:t>0.20</a:t>
            </a:r>
            <a:r>
              <a:rPr lang="en-US" altLang="zh-TW" sz="1600" dirty="0"/>
              <a:t>416666666666666</a:t>
            </a:r>
          </a:p>
          <a:p>
            <a:r>
              <a:rPr lang="en-US" altLang="zh-TW" sz="1600" dirty="0"/>
              <a:t>Recall =  </a:t>
            </a:r>
            <a:r>
              <a:rPr lang="en-US" altLang="zh-TW" sz="1600" b="1" dirty="0">
                <a:solidFill>
                  <a:srgbClr val="00B050"/>
                </a:solidFill>
              </a:rPr>
              <a:t>0.87</a:t>
            </a:r>
            <a:r>
              <a:rPr lang="en-US" altLang="zh-TW" sz="1600" dirty="0"/>
              <a:t>5</a:t>
            </a:r>
          </a:p>
          <a:p>
            <a:r>
              <a:rPr lang="en-US" altLang="zh-TW" sz="1600" dirty="0"/>
              <a:t>F1 Score =  </a:t>
            </a:r>
            <a:r>
              <a:rPr lang="en-US" altLang="zh-TW" sz="1600" b="1" dirty="0">
                <a:solidFill>
                  <a:srgbClr val="FF0000"/>
                </a:solidFill>
              </a:rPr>
              <a:t>0.33</a:t>
            </a:r>
            <a:r>
              <a:rPr lang="en-US" altLang="zh-TW" sz="1600" dirty="0"/>
              <a:t>10810810810811</a:t>
            </a:r>
            <a:endParaRPr lang="zh-TW" altLang="en-US" sz="1600" dirty="0"/>
          </a:p>
        </p:txBody>
      </p:sp>
      <p:sp>
        <p:nvSpPr>
          <p:cNvPr id="10" name="文字方塊 9">
            <a:extLst>
              <a:ext uri="{FF2B5EF4-FFF2-40B4-BE49-F238E27FC236}">
                <a16:creationId xmlns:a16="http://schemas.microsoft.com/office/drawing/2014/main" id="{E616D068-5F55-4031-9B0C-D65C8399FA11}"/>
              </a:ext>
            </a:extLst>
          </p:cNvPr>
          <p:cNvSpPr txBox="1"/>
          <p:nvPr/>
        </p:nvSpPr>
        <p:spPr>
          <a:xfrm>
            <a:off x="4471966" y="1904101"/>
            <a:ext cx="2497030" cy="615553"/>
          </a:xfrm>
          <a:prstGeom prst="rect">
            <a:avLst/>
          </a:prstGeom>
          <a:noFill/>
        </p:spPr>
        <p:txBody>
          <a:bodyPr wrap="none" rtlCol="0">
            <a:spAutoFit/>
          </a:bodyPr>
          <a:lstStyle/>
          <a:p>
            <a:r>
              <a:rPr lang="en-US" altLang="zh-TW" b="1" dirty="0">
                <a:solidFill>
                  <a:srgbClr val="0070C0"/>
                </a:solidFill>
              </a:rPr>
              <a:t>Grid search Class weight</a:t>
            </a:r>
          </a:p>
          <a:p>
            <a:r>
              <a:rPr lang="en-US" altLang="zh-TW" sz="1600" dirty="0">
                <a:solidFill>
                  <a:srgbClr val="7030A0"/>
                </a:solidFill>
              </a:rPr>
              <a:t>(lr_cw_grid)</a:t>
            </a:r>
            <a:endParaRPr lang="zh-TW" altLang="en-US" sz="1600" dirty="0">
              <a:solidFill>
                <a:srgbClr val="7030A0"/>
              </a:solidFill>
            </a:endParaRPr>
          </a:p>
        </p:txBody>
      </p:sp>
      <p:sp>
        <p:nvSpPr>
          <p:cNvPr id="20" name="文字方塊 19">
            <a:extLst>
              <a:ext uri="{FF2B5EF4-FFF2-40B4-BE49-F238E27FC236}">
                <a16:creationId xmlns:a16="http://schemas.microsoft.com/office/drawing/2014/main" id="{3DB2997C-2F6E-4952-88B0-2ACB60AB513C}"/>
              </a:ext>
            </a:extLst>
          </p:cNvPr>
          <p:cNvSpPr txBox="1"/>
          <p:nvPr/>
        </p:nvSpPr>
        <p:spPr>
          <a:xfrm>
            <a:off x="4483154" y="425678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8829247675401</a:t>
            </a:r>
          </a:p>
          <a:p>
            <a:r>
              <a:rPr lang="en-US" altLang="zh-TW" sz="1600" dirty="0"/>
              <a:t>Precision =  </a:t>
            </a:r>
            <a:r>
              <a:rPr lang="en-US" altLang="zh-TW" sz="1600" b="1" dirty="0">
                <a:solidFill>
                  <a:srgbClr val="00B050"/>
                </a:solidFill>
              </a:rPr>
              <a:t>0.88</a:t>
            </a:r>
            <a:r>
              <a:rPr lang="en-US" altLang="zh-TW" sz="1600" dirty="0"/>
              <a:t>65248226950354</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solidFill>
                  <a:srgbClr val="00B050"/>
                </a:solidFill>
              </a:rPr>
              <a:t>0.80</a:t>
            </a:r>
            <a:r>
              <a:rPr lang="en-US" altLang="zh-TW" sz="1600" dirty="0"/>
              <a:t>90614886731392</a:t>
            </a:r>
          </a:p>
        </p:txBody>
      </p:sp>
      <p:sp>
        <p:nvSpPr>
          <p:cNvPr id="22" name="文字方塊 21">
            <a:extLst>
              <a:ext uri="{FF2B5EF4-FFF2-40B4-BE49-F238E27FC236}">
                <a16:creationId xmlns:a16="http://schemas.microsoft.com/office/drawing/2014/main" id="{255B8142-87B1-4DE3-A5D1-07B6986E87E4}"/>
              </a:ext>
            </a:extLst>
          </p:cNvPr>
          <p:cNvSpPr txBox="1"/>
          <p:nvPr/>
        </p:nvSpPr>
        <p:spPr>
          <a:xfrm>
            <a:off x="8368291" y="1909424"/>
            <a:ext cx="1221809" cy="615553"/>
          </a:xfrm>
          <a:prstGeom prst="rect">
            <a:avLst/>
          </a:prstGeom>
          <a:noFill/>
        </p:spPr>
        <p:txBody>
          <a:bodyPr wrap="none" rtlCol="0">
            <a:spAutoFit/>
          </a:bodyPr>
          <a:lstStyle/>
          <a:p>
            <a:pPr algn="ctr"/>
            <a:r>
              <a:rPr lang="en-US" altLang="zh-TW" b="1" dirty="0">
                <a:solidFill>
                  <a:srgbClr val="FFC000"/>
                </a:solidFill>
              </a:rPr>
              <a:t>Baseline</a:t>
            </a:r>
          </a:p>
          <a:p>
            <a:pPr algn="ctr"/>
            <a:r>
              <a:rPr lang="en-US" altLang="zh-TW" sz="1600" dirty="0">
                <a:solidFill>
                  <a:srgbClr val="7030A0"/>
                </a:solidFill>
              </a:rPr>
              <a:t>(lr_baseline)</a:t>
            </a:r>
            <a:endParaRPr lang="zh-TW" altLang="en-US" sz="1600" dirty="0">
              <a:solidFill>
                <a:srgbClr val="7030A0"/>
              </a:solidFill>
            </a:endParaRPr>
          </a:p>
        </p:txBody>
      </p:sp>
      <p:pic>
        <p:nvPicPr>
          <p:cNvPr id="24" name="圖片 23">
            <a:extLst>
              <a:ext uri="{FF2B5EF4-FFF2-40B4-BE49-F238E27FC236}">
                <a16:creationId xmlns:a16="http://schemas.microsoft.com/office/drawing/2014/main" id="{5C27FDBE-D8EE-4B97-95A0-DDB1BD457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121" y="2506057"/>
            <a:ext cx="2135063" cy="1449255"/>
          </a:xfrm>
          <a:prstGeom prst="rect">
            <a:avLst/>
          </a:prstGeom>
        </p:spPr>
      </p:pic>
      <p:sp>
        <p:nvSpPr>
          <p:cNvPr id="26" name="文字方塊 25">
            <a:extLst>
              <a:ext uri="{FF2B5EF4-FFF2-40B4-BE49-F238E27FC236}">
                <a16:creationId xmlns:a16="http://schemas.microsoft.com/office/drawing/2014/main" id="{F48010D7-4013-4CEA-BCAD-EE4E82213EEB}"/>
              </a:ext>
            </a:extLst>
          </p:cNvPr>
          <p:cNvSpPr txBox="1"/>
          <p:nvPr/>
        </p:nvSpPr>
        <p:spPr>
          <a:xfrm>
            <a:off x="7913742" y="423207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sp>
        <p:nvSpPr>
          <p:cNvPr id="27" name="文字方塊 26">
            <a:extLst>
              <a:ext uri="{FF2B5EF4-FFF2-40B4-BE49-F238E27FC236}">
                <a16:creationId xmlns:a16="http://schemas.microsoft.com/office/drawing/2014/main" id="{3480071D-09D8-41D7-B950-67409FCC763D}"/>
              </a:ext>
            </a:extLst>
          </p:cNvPr>
          <p:cNvSpPr txBox="1"/>
          <p:nvPr/>
        </p:nvSpPr>
        <p:spPr>
          <a:xfrm>
            <a:off x="973644" y="5522703"/>
            <a:ext cx="10244711" cy="646331"/>
          </a:xfrm>
          <a:prstGeom prst="rect">
            <a:avLst/>
          </a:prstGeom>
          <a:noFill/>
        </p:spPr>
        <p:txBody>
          <a:bodyPr wrap="square" rtlCol="0">
            <a:spAutoFit/>
          </a:bodyPr>
          <a:lstStyle/>
          <a:p>
            <a:r>
              <a:rPr lang="en-US" altLang="zh-TW" dirty="0"/>
              <a:t>We apply scikit-learn grid search to find the optimal setting of </a:t>
            </a:r>
            <a:r>
              <a:rPr lang="en-US" altLang="zh-TW" b="1" i="1" dirty="0">
                <a:solidFill>
                  <a:srgbClr val="FFC000"/>
                </a:solidFill>
              </a:rPr>
              <a:t>class_weight</a:t>
            </a:r>
            <a:r>
              <a:rPr lang="en-US" altLang="zh-TW" dirty="0"/>
              <a:t>={0: 0.59, 1: 0.41} which can </a:t>
            </a:r>
            <a:r>
              <a:rPr lang="en-US" altLang="zh-TW" dirty="0">
                <a:solidFill>
                  <a:srgbClr val="00B050"/>
                </a:solidFill>
              </a:rPr>
              <a:t>improve FP from 28 to 16 (Precision 0.81-&gt;0.88)</a:t>
            </a:r>
            <a:endParaRPr lang="zh-TW" altLang="en-US" dirty="0">
              <a:solidFill>
                <a:srgbClr val="00B050"/>
              </a:solidFill>
            </a:endParaRPr>
          </a:p>
        </p:txBody>
      </p:sp>
      <p:pic>
        <p:nvPicPr>
          <p:cNvPr id="5" name="圖片 4">
            <a:extLst>
              <a:ext uri="{FF2B5EF4-FFF2-40B4-BE49-F238E27FC236}">
                <a16:creationId xmlns:a16="http://schemas.microsoft.com/office/drawing/2014/main" id="{F4A65FB3-69EB-4496-9446-234C99BC8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089" y="2525253"/>
            <a:ext cx="2415265" cy="1501381"/>
          </a:xfrm>
          <a:prstGeom prst="rect">
            <a:avLst/>
          </a:prstGeom>
        </p:spPr>
      </p:pic>
      <p:pic>
        <p:nvPicPr>
          <p:cNvPr id="11" name="圖片 10">
            <a:extLst>
              <a:ext uri="{FF2B5EF4-FFF2-40B4-BE49-F238E27FC236}">
                <a16:creationId xmlns:a16="http://schemas.microsoft.com/office/drawing/2014/main" id="{43903E01-311B-440B-8375-57879B18CE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1880" y="2506057"/>
            <a:ext cx="2239552" cy="1480383"/>
          </a:xfrm>
          <a:prstGeom prst="rect">
            <a:avLst/>
          </a:prstGeom>
        </p:spPr>
      </p:pic>
      <p:grpSp>
        <p:nvGrpSpPr>
          <p:cNvPr id="21" name="群組 20">
            <a:extLst>
              <a:ext uri="{FF2B5EF4-FFF2-40B4-BE49-F238E27FC236}">
                <a16:creationId xmlns:a16="http://schemas.microsoft.com/office/drawing/2014/main" id="{EB42D4A1-A130-444A-84B0-2ADACF64F342}"/>
              </a:ext>
            </a:extLst>
          </p:cNvPr>
          <p:cNvGrpSpPr/>
          <p:nvPr/>
        </p:nvGrpSpPr>
        <p:grpSpPr>
          <a:xfrm>
            <a:off x="692901" y="1089457"/>
            <a:ext cx="9067787" cy="4758450"/>
            <a:chOff x="692901" y="1089457"/>
            <a:chExt cx="9067787" cy="4758450"/>
          </a:xfrm>
        </p:grpSpPr>
        <p:pic>
          <p:nvPicPr>
            <p:cNvPr id="16" name="圖片 15">
              <a:extLst>
                <a:ext uri="{FF2B5EF4-FFF2-40B4-BE49-F238E27FC236}">
                  <a16:creationId xmlns:a16="http://schemas.microsoft.com/office/drawing/2014/main" id="{2D788F0B-C662-4B52-9B27-57CF1F6705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901" y="1089457"/>
              <a:ext cx="7220841" cy="4235508"/>
            </a:xfrm>
            <a:prstGeom prst="rect">
              <a:avLst/>
            </a:prstGeom>
            <a:effectLst>
              <a:glow rad="228600">
                <a:schemeClr val="accent4">
                  <a:satMod val="175000"/>
                  <a:alpha val="40000"/>
                </a:schemeClr>
              </a:glow>
            </a:effectLst>
          </p:spPr>
        </p:pic>
        <p:sp>
          <p:nvSpPr>
            <p:cNvPr id="17" name="矩形 16">
              <a:extLst>
                <a:ext uri="{FF2B5EF4-FFF2-40B4-BE49-F238E27FC236}">
                  <a16:creationId xmlns:a16="http://schemas.microsoft.com/office/drawing/2014/main" id="{3B9834A8-1114-44C6-AD0B-C2355949FDF7}"/>
                </a:ext>
              </a:extLst>
            </p:cNvPr>
            <p:cNvSpPr/>
            <p:nvPr/>
          </p:nvSpPr>
          <p:spPr>
            <a:xfrm>
              <a:off x="5124893" y="5522703"/>
              <a:ext cx="4635795" cy="3252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9" name="直線單箭頭接點 18">
              <a:extLst>
                <a:ext uri="{FF2B5EF4-FFF2-40B4-BE49-F238E27FC236}">
                  <a16:creationId xmlns:a16="http://schemas.microsoft.com/office/drawing/2014/main" id="{668DE565-E775-4763-A191-A35699921BD7}"/>
                </a:ext>
              </a:extLst>
            </p:cNvPr>
            <p:cNvCxnSpPr>
              <a:stCxn id="17" idx="0"/>
            </p:cNvCxnSpPr>
            <p:nvPr/>
          </p:nvCxnSpPr>
          <p:spPr>
            <a:xfrm flipH="1" flipV="1">
              <a:off x="4848447" y="1435395"/>
              <a:ext cx="2594344" cy="40873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01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Class weight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dirty="0">
                <a:latin typeface="Helvetica Neue"/>
              </a:rPr>
              <a:t>Overall performance:</a:t>
            </a:r>
            <a:endParaRPr lang="zh-TW" altLang="en-US" sz="1800" dirty="0">
              <a:latin typeface="Helvetica Neue"/>
            </a:endParaRPr>
          </a:p>
        </p:txBody>
      </p:sp>
      <p:pic>
        <p:nvPicPr>
          <p:cNvPr id="8" name="圖片 7">
            <a:extLst>
              <a:ext uri="{FF2B5EF4-FFF2-40B4-BE49-F238E27FC236}">
                <a16:creationId xmlns:a16="http://schemas.microsoft.com/office/drawing/2014/main" id="{74FA3E72-98CC-48D1-908C-437A3D8F3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955" y="1990453"/>
            <a:ext cx="11167770" cy="4502421"/>
          </a:xfrm>
          <a:prstGeom prst="rect">
            <a:avLst/>
          </a:prstGeom>
        </p:spPr>
      </p:pic>
      <p:sp>
        <p:nvSpPr>
          <p:cNvPr id="9" name="矩形 8">
            <a:extLst>
              <a:ext uri="{FF2B5EF4-FFF2-40B4-BE49-F238E27FC236}">
                <a16:creationId xmlns:a16="http://schemas.microsoft.com/office/drawing/2014/main" id="{9D4B604B-2393-42DA-9609-2045DBC809DB}"/>
              </a:ext>
            </a:extLst>
          </p:cNvPr>
          <p:cNvSpPr/>
          <p:nvPr/>
        </p:nvSpPr>
        <p:spPr>
          <a:xfrm>
            <a:off x="10037135" y="3678865"/>
            <a:ext cx="1073888" cy="2232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56F6C9E3-FFED-4BD3-BA6F-0438999E005D}"/>
              </a:ext>
            </a:extLst>
          </p:cNvPr>
          <p:cNvSpPr txBox="1"/>
          <p:nvPr/>
        </p:nvSpPr>
        <p:spPr>
          <a:xfrm>
            <a:off x="9819167" y="2964329"/>
            <a:ext cx="2583712" cy="646331"/>
          </a:xfrm>
          <a:prstGeom prst="rect">
            <a:avLst/>
          </a:prstGeom>
          <a:noFill/>
        </p:spPr>
        <p:txBody>
          <a:bodyPr wrap="square" rtlCol="0">
            <a:spAutoFit/>
          </a:bodyPr>
          <a:lstStyle/>
          <a:p>
            <a:r>
              <a:rPr lang="en-US" altLang="zh-TW" dirty="0">
                <a:solidFill>
                  <a:srgbClr val="FF0000"/>
                </a:solidFill>
              </a:rPr>
              <a:t>Optimal class weight has best F1 score</a:t>
            </a:r>
            <a:endParaRPr lang="zh-TW" altLang="en-US" dirty="0">
              <a:solidFill>
                <a:srgbClr val="FF0000"/>
              </a:solidFill>
            </a:endParaRPr>
          </a:p>
        </p:txBody>
      </p:sp>
      <p:sp>
        <p:nvSpPr>
          <p:cNvPr id="13" name="矩形 12">
            <a:extLst>
              <a:ext uri="{FF2B5EF4-FFF2-40B4-BE49-F238E27FC236}">
                <a16:creationId xmlns:a16="http://schemas.microsoft.com/office/drawing/2014/main" id="{FA61CE5A-595F-4B99-AB73-ED65AAA919B3}"/>
              </a:ext>
            </a:extLst>
          </p:cNvPr>
          <p:cNvSpPr/>
          <p:nvPr/>
        </p:nvSpPr>
        <p:spPr>
          <a:xfrm>
            <a:off x="7208874" y="3189767"/>
            <a:ext cx="318977" cy="29871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A881EB76-5380-49DC-9912-E6EAC742195F}"/>
              </a:ext>
            </a:extLst>
          </p:cNvPr>
          <p:cNvSpPr txBox="1"/>
          <p:nvPr/>
        </p:nvSpPr>
        <p:spPr>
          <a:xfrm>
            <a:off x="4906040" y="2393553"/>
            <a:ext cx="4019107" cy="646331"/>
          </a:xfrm>
          <a:prstGeom prst="rect">
            <a:avLst/>
          </a:prstGeom>
          <a:noFill/>
        </p:spPr>
        <p:txBody>
          <a:bodyPr wrap="square" rtlCol="0">
            <a:spAutoFit/>
          </a:bodyPr>
          <a:lstStyle/>
          <a:p>
            <a:r>
              <a:rPr lang="en-US" altLang="zh-TW" dirty="0">
                <a:solidFill>
                  <a:srgbClr val="FF0000"/>
                </a:solidFill>
              </a:rPr>
              <a:t>SMOTE (oversampling) + grid search to find best class weight has best recall.</a:t>
            </a:r>
            <a:endParaRPr lang="zh-TW" altLang="en-US" dirty="0">
              <a:solidFill>
                <a:srgbClr val="FF0000"/>
              </a:solidFill>
            </a:endParaRPr>
          </a:p>
        </p:txBody>
      </p:sp>
    </p:spTree>
    <p:extLst>
      <p:ext uri="{BB962C8B-B14F-4D97-AF65-F5344CB8AC3E}">
        <p14:creationId xmlns:p14="http://schemas.microsoft.com/office/powerpoint/2010/main" val="472195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SVM</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Every machine learning model has its’ limitation. Let’s try another two popular models “SVM” and “XGBoost” to see how they perform here. Firstly, let’s check SVM:</a:t>
            </a:r>
            <a:endParaRPr lang="zh-TW" altLang="en-US" sz="1800" dirty="0">
              <a:latin typeface="Helvetica Neue"/>
            </a:endParaRPr>
          </a:p>
        </p:txBody>
      </p:sp>
      <p:sp>
        <p:nvSpPr>
          <p:cNvPr id="4" name="文字方塊 3">
            <a:extLst>
              <a:ext uri="{FF2B5EF4-FFF2-40B4-BE49-F238E27FC236}">
                <a16:creationId xmlns:a16="http://schemas.microsoft.com/office/drawing/2014/main" id="{7A5C1CF0-28C5-4531-B23D-AC7753A3B052}"/>
              </a:ext>
            </a:extLst>
          </p:cNvPr>
          <p:cNvSpPr txBox="1"/>
          <p:nvPr/>
        </p:nvSpPr>
        <p:spPr>
          <a:xfrm>
            <a:off x="1804696" y="2105393"/>
            <a:ext cx="682431" cy="615553"/>
          </a:xfrm>
          <a:prstGeom prst="rect">
            <a:avLst/>
          </a:prstGeom>
          <a:noFill/>
        </p:spPr>
        <p:txBody>
          <a:bodyPr wrap="none" rtlCol="0">
            <a:spAutoFit/>
          </a:bodyPr>
          <a:lstStyle/>
          <a:p>
            <a:pPr algn="ctr"/>
            <a:r>
              <a:rPr lang="en-US" altLang="zh-TW" b="1" dirty="0">
                <a:solidFill>
                  <a:srgbClr val="0070C0"/>
                </a:solidFill>
              </a:rPr>
              <a:t>SVM </a:t>
            </a:r>
          </a:p>
          <a:p>
            <a:pPr algn="ctr"/>
            <a:r>
              <a:rPr lang="en-US" altLang="zh-TW" sz="1600" dirty="0">
                <a:solidFill>
                  <a:srgbClr val="7030A0"/>
                </a:solidFill>
              </a:rPr>
              <a:t>(svm)</a:t>
            </a:r>
            <a:endParaRPr lang="zh-TW" altLang="en-US" sz="1600" dirty="0">
              <a:solidFill>
                <a:srgbClr val="7030A0"/>
              </a:solidFill>
            </a:endParaRPr>
          </a:p>
        </p:txBody>
      </p:sp>
      <p:sp>
        <p:nvSpPr>
          <p:cNvPr id="5" name="文字方塊 4">
            <a:extLst>
              <a:ext uri="{FF2B5EF4-FFF2-40B4-BE49-F238E27FC236}">
                <a16:creationId xmlns:a16="http://schemas.microsoft.com/office/drawing/2014/main" id="{E9185129-F700-4FB7-B217-098F1ABBC565}"/>
              </a:ext>
            </a:extLst>
          </p:cNvPr>
          <p:cNvSpPr txBox="1"/>
          <p:nvPr/>
        </p:nvSpPr>
        <p:spPr>
          <a:xfrm>
            <a:off x="3906576" y="2046825"/>
            <a:ext cx="3383362" cy="615553"/>
          </a:xfrm>
          <a:prstGeom prst="rect">
            <a:avLst/>
          </a:prstGeom>
          <a:noFill/>
        </p:spPr>
        <p:txBody>
          <a:bodyPr wrap="none" rtlCol="0">
            <a:spAutoFit/>
          </a:bodyPr>
          <a:lstStyle/>
          <a:p>
            <a:pPr algn="ctr"/>
            <a:r>
              <a:rPr lang="en-US" altLang="zh-TW" b="1" dirty="0">
                <a:solidFill>
                  <a:srgbClr val="0070C0"/>
                </a:solidFill>
              </a:rPr>
              <a:t>SVM + SVMSMOTE + Class weight</a:t>
            </a:r>
          </a:p>
          <a:p>
            <a:pPr algn="ctr"/>
            <a:r>
              <a:rPr lang="en-US" altLang="zh-TW" sz="1600" dirty="0">
                <a:solidFill>
                  <a:srgbClr val="7030A0"/>
                </a:solidFill>
              </a:rPr>
              <a:t>(svm_cx)</a:t>
            </a:r>
            <a:endParaRPr lang="zh-TW" altLang="en-US" sz="1600" dirty="0">
              <a:solidFill>
                <a:srgbClr val="7030A0"/>
              </a:solidFill>
            </a:endParaRPr>
          </a:p>
        </p:txBody>
      </p:sp>
      <p:sp>
        <p:nvSpPr>
          <p:cNvPr id="6" name="文字方塊 5">
            <a:extLst>
              <a:ext uri="{FF2B5EF4-FFF2-40B4-BE49-F238E27FC236}">
                <a16:creationId xmlns:a16="http://schemas.microsoft.com/office/drawing/2014/main" id="{4C9EA0B3-376C-4F0A-B3B0-A8521E8BEBF5}"/>
              </a:ext>
            </a:extLst>
          </p:cNvPr>
          <p:cNvSpPr txBox="1"/>
          <p:nvPr/>
        </p:nvSpPr>
        <p:spPr>
          <a:xfrm>
            <a:off x="8432280" y="2004341"/>
            <a:ext cx="1648698" cy="923330"/>
          </a:xfrm>
          <a:prstGeom prst="rect">
            <a:avLst/>
          </a:prstGeom>
          <a:noFill/>
        </p:spPr>
        <p:txBody>
          <a:bodyPr wrap="square" rtlCol="0">
            <a:spAutoFit/>
          </a:bodyPr>
          <a:lstStyle/>
          <a:p>
            <a:pPr algn="ctr"/>
            <a:r>
              <a:rPr lang="en-US" altLang="zh-TW" b="1" dirty="0">
                <a:solidFill>
                  <a:srgbClr val="FFC000"/>
                </a:solidFill>
              </a:rPr>
              <a:t>Baseline</a:t>
            </a:r>
          </a:p>
          <a:p>
            <a:pPr algn="ctr"/>
            <a:r>
              <a:rPr lang="en-US" altLang="zh-TW" sz="1600" dirty="0">
                <a:solidFill>
                  <a:srgbClr val="7030A0"/>
                </a:solidFill>
              </a:rPr>
              <a:t>(lr_baseline)</a:t>
            </a:r>
            <a:endParaRPr lang="zh-TW" altLang="en-US" sz="1600" dirty="0">
              <a:solidFill>
                <a:srgbClr val="7030A0"/>
              </a:solidFill>
            </a:endParaRPr>
          </a:p>
          <a:p>
            <a:pPr algn="ctr"/>
            <a:endParaRPr lang="zh-TW" altLang="en-US" b="1" dirty="0">
              <a:solidFill>
                <a:srgbClr val="FFC000"/>
              </a:solidFill>
            </a:endParaRPr>
          </a:p>
        </p:txBody>
      </p:sp>
      <p:pic>
        <p:nvPicPr>
          <p:cNvPr id="7" name="圖片 6">
            <a:extLst>
              <a:ext uri="{FF2B5EF4-FFF2-40B4-BE49-F238E27FC236}">
                <a16:creationId xmlns:a16="http://schemas.microsoft.com/office/drawing/2014/main" id="{B05F27EC-76B3-4A9E-B4A5-2B2C5124E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2161" y="2662378"/>
            <a:ext cx="2135063" cy="1449255"/>
          </a:xfrm>
          <a:prstGeom prst="rect">
            <a:avLst/>
          </a:prstGeom>
        </p:spPr>
      </p:pic>
      <p:pic>
        <p:nvPicPr>
          <p:cNvPr id="23" name="圖片 22">
            <a:extLst>
              <a:ext uri="{FF2B5EF4-FFF2-40B4-BE49-F238E27FC236}">
                <a16:creationId xmlns:a16="http://schemas.microsoft.com/office/drawing/2014/main" id="{843F32B8-FB22-4B97-9276-BCC6D9A07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239" y="2733891"/>
            <a:ext cx="2279153" cy="1434073"/>
          </a:xfrm>
          <a:prstGeom prst="rect">
            <a:avLst/>
          </a:prstGeom>
        </p:spPr>
      </p:pic>
      <p:sp>
        <p:nvSpPr>
          <p:cNvPr id="25" name="文字方塊 24">
            <a:extLst>
              <a:ext uri="{FF2B5EF4-FFF2-40B4-BE49-F238E27FC236}">
                <a16:creationId xmlns:a16="http://schemas.microsoft.com/office/drawing/2014/main" id="{E4CAF522-96BA-4301-A65B-A7A7372EECF4}"/>
              </a:ext>
            </a:extLst>
          </p:cNvPr>
          <p:cNvSpPr txBox="1"/>
          <p:nvPr/>
        </p:nvSpPr>
        <p:spPr>
          <a:xfrm>
            <a:off x="644283" y="4249621"/>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4112426035503</a:t>
            </a:r>
          </a:p>
          <a:p>
            <a:r>
              <a:rPr lang="en-US" altLang="zh-TW" sz="1600" dirty="0"/>
              <a:t>Precision =  </a:t>
            </a:r>
            <a:r>
              <a:rPr lang="en-US" altLang="zh-TW" sz="1600" b="1" dirty="0">
                <a:solidFill>
                  <a:srgbClr val="00B050"/>
                </a:solidFill>
              </a:rPr>
              <a:t>0.94</a:t>
            </a:r>
            <a:r>
              <a:rPr lang="en-US" altLang="zh-TW" sz="1600" dirty="0"/>
              <a:t>07407407407408</a:t>
            </a:r>
          </a:p>
          <a:p>
            <a:r>
              <a:rPr lang="en-US" altLang="zh-TW" sz="1600" dirty="0"/>
              <a:t>Recall =  </a:t>
            </a:r>
            <a:r>
              <a:rPr lang="en-US" altLang="zh-TW" sz="1600" b="1" dirty="0">
                <a:solidFill>
                  <a:srgbClr val="00B050"/>
                </a:solidFill>
              </a:rPr>
              <a:t>0.75</a:t>
            </a:r>
            <a:r>
              <a:rPr lang="en-US" altLang="zh-TW" sz="1600" dirty="0"/>
              <a:t>59523809523809</a:t>
            </a:r>
          </a:p>
          <a:p>
            <a:r>
              <a:rPr lang="en-US" altLang="zh-TW" sz="1600" dirty="0"/>
              <a:t>F1 Score =  </a:t>
            </a:r>
            <a:r>
              <a:rPr lang="en-US" altLang="zh-TW" sz="1600" b="1" dirty="0">
                <a:solidFill>
                  <a:srgbClr val="00B050"/>
                </a:solidFill>
              </a:rPr>
              <a:t>0.83</a:t>
            </a:r>
            <a:r>
              <a:rPr lang="en-US" altLang="zh-TW" sz="1600" dirty="0"/>
              <a:t>82838283828383</a:t>
            </a:r>
            <a:endParaRPr lang="zh-TW" altLang="en-US" sz="1600" dirty="0"/>
          </a:p>
        </p:txBody>
      </p:sp>
      <p:sp>
        <p:nvSpPr>
          <p:cNvPr id="28" name="文字方塊 27">
            <a:extLst>
              <a:ext uri="{FF2B5EF4-FFF2-40B4-BE49-F238E27FC236}">
                <a16:creationId xmlns:a16="http://schemas.microsoft.com/office/drawing/2014/main" id="{936A7C67-9015-46F3-9C42-C7B3BBC2717B}"/>
              </a:ext>
            </a:extLst>
          </p:cNvPr>
          <p:cNvSpPr txBox="1"/>
          <p:nvPr/>
        </p:nvSpPr>
        <p:spPr>
          <a:xfrm>
            <a:off x="7852211" y="4164557"/>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pic>
        <p:nvPicPr>
          <p:cNvPr id="30" name="圖片 29">
            <a:extLst>
              <a:ext uri="{FF2B5EF4-FFF2-40B4-BE49-F238E27FC236}">
                <a16:creationId xmlns:a16="http://schemas.microsoft.com/office/drawing/2014/main" id="{606537C6-9996-46A2-990F-F51715314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270" y="2630901"/>
            <a:ext cx="2491158" cy="1469145"/>
          </a:xfrm>
          <a:prstGeom prst="rect">
            <a:avLst/>
          </a:prstGeom>
        </p:spPr>
      </p:pic>
      <p:sp>
        <p:nvSpPr>
          <p:cNvPr id="32" name="文字方塊 31">
            <a:extLst>
              <a:ext uri="{FF2B5EF4-FFF2-40B4-BE49-F238E27FC236}">
                <a16:creationId xmlns:a16="http://schemas.microsoft.com/office/drawing/2014/main" id="{8ED09897-9C4D-4C6C-B502-AA5641F500AD}"/>
              </a:ext>
            </a:extLst>
          </p:cNvPr>
          <p:cNvSpPr txBox="1"/>
          <p:nvPr/>
        </p:nvSpPr>
        <p:spPr>
          <a:xfrm>
            <a:off x="4339790" y="4249621"/>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4640743871513</a:t>
            </a:r>
          </a:p>
          <a:p>
            <a:r>
              <a:rPr lang="en-US" altLang="zh-TW" sz="1600" dirty="0"/>
              <a:t>Precision =  </a:t>
            </a:r>
            <a:r>
              <a:rPr lang="en-US" altLang="zh-TW" sz="1600" b="1" dirty="0">
                <a:solidFill>
                  <a:srgbClr val="00B050"/>
                </a:solidFill>
              </a:rPr>
              <a:t>0.94</a:t>
            </a:r>
            <a:r>
              <a:rPr lang="en-US" altLang="zh-TW" sz="1600" dirty="0"/>
              <a:t>11764705882353</a:t>
            </a:r>
          </a:p>
          <a:p>
            <a:r>
              <a:rPr lang="en-US" altLang="zh-TW" sz="1600" dirty="0"/>
              <a:t>Recall =  </a:t>
            </a:r>
            <a:r>
              <a:rPr lang="en-US" altLang="zh-TW" sz="1600" b="1" dirty="0">
                <a:solidFill>
                  <a:srgbClr val="00B050"/>
                </a:solidFill>
              </a:rPr>
              <a:t>0.76</a:t>
            </a:r>
            <a:r>
              <a:rPr lang="en-US" altLang="zh-TW" sz="1600" dirty="0"/>
              <a:t>19047619047619</a:t>
            </a:r>
          </a:p>
          <a:p>
            <a:r>
              <a:rPr lang="en-US" altLang="zh-TW" sz="1600" dirty="0"/>
              <a:t>F1 Score =  </a:t>
            </a:r>
            <a:r>
              <a:rPr lang="en-US" altLang="zh-TW" sz="1600" b="1" dirty="0">
                <a:solidFill>
                  <a:srgbClr val="00B050"/>
                </a:solidFill>
              </a:rPr>
              <a:t>0.84</a:t>
            </a:r>
            <a:r>
              <a:rPr lang="en-US" altLang="zh-TW" sz="1600" dirty="0"/>
              <a:t>21052631578947</a:t>
            </a:r>
          </a:p>
        </p:txBody>
      </p:sp>
      <p:sp>
        <p:nvSpPr>
          <p:cNvPr id="34" name="文字方塊 33">
            <a:extLst>
              <a:ext uri="{FF2B5EF4-FFF2-40B4-BE49-F238E27FC236}">
                <a16:creationId xmlns:a16="http://schemas.microsoft.com/office/drawing/2014/main" id="{0A92B624-F57D-4D38-A295-CA8D719482F4}"/>
              </a:ext>
            </a:extLst>
          </p:cNvPr>
          <p:cNvSpPr txBox="1"/>
          <p:nvPr/>
        </p:nvSpPr>
        <p:spPr>
          <a:xfrm>
            <a:off x="838200" y="5446567"/>
            <a:ext cx="10244711" cy="369332"/>
          </a:xfrm>
          <a:prstGeom prst="rect">
            <a:avLst/>
          </a:prstGeom>
          <a:noFill/>
        </p:spPr>
        <p:txBody>
          <a:bodyPr wrap="square" rtlCol="0">
            <a:spAutoFit/>
          </a:bodyPr>
          <a:lstStyle/>
          <a:p>
            <a:r>
              <a:rPr lang="en-US" altLang="zh-TW" dirty="0"/>
              <a:t>SVM can increase both Recall and Precision metrics and improve F1 score.</a:t>
            </a:r>
            <a:endParaRPr lang="zh-TW" altLang="en-US" b="1" dirty="0"/>
          </a:p>
        </p:txBody>
      </p:sp>
    </p:spTree>
    <p:extLst>
      <p:ext uri="{BB962C8B-B14F-4D97-AF65-F5344CB8AC3E}">
        <p14:creationId xmlns:p14="http://schemas.microsoft.com/office/powerpoint/2010/main" val="95844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SVM (feature engineering)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Before moving to XGBoost model, let’s do one more thing to analyze our dataset to see if we can extract more features along the way. For number of traction on specific amount (</a:t>
            </a:r>
            <a:r>
              <a:rPr lang="en-US" altLang="zh-TW" sz="1800" i="0" dirty="0">
                <a:effectLst/>
                <a:latin typeface="Helvetica Neue"/>
                <a:hlinkClick r:id="rId2"/>
              </a:rPr>
              <a:t>source link</a:t>
            </a:r>
            <a:r>
              <a:rPr lang="en-US" altLang="zh-TW" sz="1800" i="0" dirty="0">
                <a:effectLst/>
                <a:latin typeface="Helvetica Neue"/>
              </a:rPr>
              <a:t>):</a:t>
            </a:r>
            <a:endParaRPr lang="zh-TW" altLang="en-US" sz="1800" dirty="0">
              <a:latin typeface="Helvetica Neue"/>
            </a:endParaRPr>
          </a:p>
        </p:txBody>
      </p:sp>
      <p:pic>
        <p:nvPicPr>
          <p:cNvPr id="9" name="圖片 8">
            <a:extLst>
              <a:ext uri="{FF2B5EF4-FFF2-40B4-BE49-F238E27FC236}">
                <a16:creationId xmlns:a16="http://schemas.microsoft.com/office/drawing/2014/main" id="{060DFBE2-30D7-4977-BA90-84325704F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993" y="2090550"/>
            <a:ext cx="10078295" cy="3019191"/>
          </a:xfrm>
          <a:prstGeom prst="rect">
            <a:avLst/>
          </a:prstGeom>
        </p:spPr>
      </p:pic>
      <p:sp>
        <p:nvSpPr>
          <p:cNvPr id="10" name="文字方塊 9">
            <a:extLst>
              <a:ext uri="{FF2B5EF4-FFF2-40B4-BE49-F238E27FC236}">
                <a16:creationId xmlns:a16="http://schemas.microsoft.com/office/drawing/2014/main" id="{B36634F2-D9DD-4023-9CDE-B5CAA3815E90}"/>
              </a:ext>
            </a:extLst>
          </p:cNvPr>
          <p:cNvSpPr txBox="1"/>
          <p:nvPr/>
        </p:nvSpPr>
        <p:spPr>
          <a:xfrm>
            <a:off x="838199" y="5446567"/>
            <a:ext cx="10910777" cy="369332"/>
          </a:xfrm>
          <a:prstGeom prst="rect">
            <a:avLst/>
          </a:prstGeom>
          <a:noFill/>
        </p:spPr>
        <p:txBody>
          <a:bodyPr wrap="square" rtlCol="0">
            <a:spAutoFit/>
          </a:bodyPr>
          <a:lstStyle/>
          <a:p>
            <a:r>
              <a:rPr lang="en-US" altLang="zh-TW" b="1" dirty="0"/>
              <a:t>Most fraudulent transactions are small amounts and less than 3000 roughly. </a:t>
            </a:r>
            <a:r>
              <a:rPr lang="en-US" altLang="zh-TW" dirty="0"/>
              <a:t>So let's add one more feature here.</a:t>
            </a:r>
            <a:endParaRPr lang="zh-TW" altLang="en-US" b="1" dirty="0"/>
          </a:p>
        </p:txBody>
      </p:sp>
      <p:pic>
        <p:nvPicPr>
          <p:cNvPr id="12" name="圖片 11">
            <a:extLst>
              <a:ext uri="{FF2B5EF4-FFF2-40B4-BE49-F238E27FC236}">
                <a16:creationId xmlns:a16="http://schemas.microsoft.com/office/drawing/2014/main" id="{B79594DE-AE00-4D6F-B2E7-015530F37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992" y="1791104"/>
            <a:ext cx="5479353" cy="4612562"/>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24983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SVM (feature engineering)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More features</a:t>
            </a:r>
            <a:endParaRPr lang="zh-TW" altLang="en-US" sz="1800" dirty="0">
              <a:latin typeface="Helvetica Neue"/>
            </a:endParaRPr>
          </a:p>
        </p:txBody>
      </p:sp>
      <p:pic>
        <p:nvPicPr>
          <p:cNvPr id="5" name="圖片 4">
            <a:extLst>
              <a:ext uri="{FF2B5EF4-FFF2-40B4-BE49-F238E27FC236}">
                <a16:creationId xmlns:a16="http://schemas.microsoft.com/office/drawing/2014/main" id="{B47A327A-DD6E-4E47-8CA4-DD6730741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99" y="1940405"/>
            <a:ext cx="7994278" cy="2464066"/>
          </a:xfrm>
          <a:prstGeom prst="rect">
            <a:avLst/>
          </a:prstGeom>
        </p:spPr>
      </p:pic>
      <p:pic>
        <p:nvPicPr>
          <p:cNvPr id="7" name="圖片 6">
            <a:extLst>
              <a:ext uri="{FF2B5EF4-FFF2-40B4-BE49-F238E27FC236}">
                <a16:creationId xmlns:a16="http://schemas.microsoft.com/office/drawing/2014/main" id="{00260F29-A111-46B5-8D05-980556758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8198" y="3513949"/>
            <a:ext cx="4364078" cy="3131400"/>
          </a:xfrm>
          <a:prstGeom prst="rect">
            <a:avLst/>
          </a:prstGeom>
        </p:spPr>
      </p:pic>
      <p:sp>
        <p:nvSpPr>
          <p:cNvPr id="8" name="矩形 7">
            <a:extLst>
              <a:ext uri="{FF2B5EF4-FFF2-40B4-BE49-F238E27FC236}">
                <a16:creationId xmlns:a16="http://schemas.microsoft.com/office/drawing/2014/main" id="{9F937F1E-0544-4E75-BEA3-0965F5028D0D}"/>
              </a:ext>
            </a:extLst>
          </p:cNvPr>
          <p:cNvSpPr/>
          <p:nvPr/>
        </p:nvSpPr>
        <p:spPr>
          <a:xfrm>
            <a:off x="7655442" y="3955312"/>
            <a:ext cx="4064815" cy="2339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3" name="直線接點 12">
            <a:extLst>
              <a:ext uri="{FF2B5EF4-FFF2-40B4-BE49-F238E27FC236}">
                <a16:creationId xmlns:a16="http://schemas.microsoft.com/office/drawing/2014/main" id="{4E2ADCE5-9B25-456C-8119-3036D07D4498}"/>
              </a:ext>
            </a:extLst>
          </p:cNvPr>
          <p:cNvCxnSpPr/>
          <p:nvPr/>
        </p:nvCxnSpPr>
        <p:spPr>
          <a:xfrm flipV="1">
            <a:off x="6677247" y="1818278"/>
            <a:ext cx="0" cy="24985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573D19D7-B383-41AE-9EBD-87ED9F892134}"/>
              </a:ext>
            </a:extLst>
          </p:cNvPr>
          <p:cNvSpPr txBox="1"/>
          <p:nvPr/>
        </p:nvSpPr>
        <p:spPr>
          <a:xfrm>
            <a:off x="6409728" y="4278416"/>
            <a:ext cx="593432" cy="369332"/>
          </a:xfrm>
          <a:prstGeom prst="rect">
            <a:avLst/>
          </a:prstGeom>
          <a:noFill/>
        </p:spPr>
        <p:txBody>
          <a:bodyPr wrap="none" rtlCol="0">
            <a:spAutoFit/>
          </a:bodyPr>
          <a:lstStyle/>
          <a:p>
            <a:r>
              <a:rPr lang="en-US" altLang="zh-TW" b="1" i="1" dirty="0">
                <a:solidFill>
                  <a:srgbClr val="FF0000"/>
                </a:solidFill>
              </a:rPr>
              <a:t>x=-5</a:t>
            </a:r>
            <a:endParaRPr lang="zh-TW" altLang="en-US" b="1" i="1" dirty="0">
              <a:solidFill>
                <a:srgbClr val="FF0000"/>
              </a:solidFill>
            </a:endParaRPr>
          </a:p>
        </p:txBody>
      </p:sp>
      <p:sp>
        <p:nvSpPr>
          <p:cNvPr id="15" name="箭號: 向左 14">
            <a:extLst>
              <a:ext uri="{FF2B5EF4-FFF2-40B4-BE49-F238E27FC236}">
                <a16:creationId xmlns:a16="http://schemas.microsoft.com/office/drawing/2014/main" id="{22F34CBA-FA6C-40FD-9304-D5E25BB496C6}"/>
              </a:ext>
            </a:extLst>
          </p:cNvPr>
          <p:cNvSpPr/>
          <p:nvPr/>
        </p:nvSpPr>
        <p:spPr>
          <a:xfrm>
            <a:off x="5486400" y="2668772"/>
            <a:ext cx="609588" cy="3508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1E21299-2BBB-4FFA-93FE-BFCD60245DDB}"/>
              </a:ext>
            </a:extLst>
          </p:cNvPr>
          <p:cNvSpPr txBox="1"/>
          <p:nvPr/>
        </p:nvSpPr>
        <p:spPr>
          <a:xfrm>
            <a:off x="2891005" y="2650315"/>
            <a:ext cx="2509148" cy="369332"/>
          </a:xfrm>
          <a:prstGeom prst="rect">
            <a:avLst/>
          </a:prstGeom>
          <a:noFill/>
        </p:spPr>
        <p:txBody>
          <a:bodyPr wrap="none" rtlCol="0">
            <a:spAutoFit/>
          </a:bodyPr>
          <a:lstStyle/>
          <a:p>
            <a:r>
              <a:rPr lang="en-US" altLang="zh-TW" b="1" dirty="0">
                <a:solidFill>
                  <a:srgbClr val="0070C0"/>
                </a:solidFill>
              </a:rPr>
              <a:t>Most of data are normal</a:t>
            </a:r>
            <a:endParaRPr lang="zh-TW" altLang="en-US" b="1" dirty="0">
              <a:solidFill>
                <a:srgbClr val="0070C0"/>
              </a:solidFill>
            </a:endParaRPr>
          </a:p>
        </p:txBody>
      </p:sp>
      <p:sp>
        <p:nvSpPr>
          <p:cNvPr id="19" name="箭號: 向右 18">
            <a:extLst>
              <a:ext uri="{FF2B5EF4-FFF2-40B4-BE49-F238E27FC236}">
                <a16:creationId xmlns:a16="http://schemas.microsoft.com/office/drawing/2014/main" id="{F0D6B713-AA91-4834-A02F-F40302A27CC1}"/>
              </a:ext>
            </a:extLst>
          </p:cNvPr>
          <p:cNvSpPr/>
          <p:nvPr/>
        </p:nvSpPr>
        <p:spPr>
          <a:xfrm>
            <a:off x="7825563" y="2659436"/>
            <a:ext cx="606042" cy="40403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05284A86-9733-4225-A3EF-B09E518091A2}"/>
              </a:ext>
            </a:extLst>
          </p:cNvPr>
          <p:cNvSpPr txBox="1"/>
          <p:nvPr/>
        </p:nvSpPr>
        <p:spPr>
          <a:xfrm>
            <a:off x="8474439" y="2694141"/>
            <a:ext cx="2706062" cy="369332"/>
          </a:xfrm>
          <a:prstGeom prst="rect">
            <a:avLst/>
          </a:prstGeom>
          <a:noFill/>
        </p:spPr>
        <p:txBody>
          <a:bodyPr wrap="none" rtlCol="0">
            <a:spAutoFit/>
          </a:bodyPr>
          <a:lstStyle/>
          <a:p>
            <a:r>
              <a:rPr lang="en-US" altLang="zh-TW" b="1" dirty="0">
                <a:solidFill>
                  <a:schemeClr val="accent2">
                    <a:lumMod val="75000"/>
                  </a:schemeClr>
                </a:solidFill>
              </a:rPr>
              <a:t>Most of the data are fraud</a:t>
            </a:r>
            <a:endParaRPr lang="zh-TW" altLang="en-US" b="1" dirty="0">
              <a:solidFill>
                <a:schemeClr val="accent2">
                  <a:lumMod val="75000"/>
                </a:schemeClr>
              </a:solidFill>
            </a:endParaRPr>
          </a:p>
        </p:txBody>
      </p:sp>
    </p:spTree>
    <p:extLst>
      <p:ext uri="{BB962C8B-B14F-4D97-AF65-F5344CB8AC3E}">
        <p14:creationId xmlns:p14="http://schemas.microsoft.com/office/powerpoint/2010/main" val="3840771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圖片 33">
            <a:extLst>
              <a:ext uri="{FF2B5EF4-FFF2-40B4-BE49-F238E27FC236}">
                <a16:creationId xmlns:a16="http://schemas.microsoft.com/office/drawing/2014/main" id="{15CC7759-2EC2-4A0E-91CC-31C29E22B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887" y="2570771"/>
            <a:ext cx="2165054" cy="1469145"/>
          </a:xfrm>
          <a:prstGeom prst="rect">
            <a:avLst/>
          </a:prstGeom>
        </p:spPr>
      </p:pic>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SVM (feature engineering)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Performance</a:t>
            </a:r>
            <a:endParaRPr lang="zh-TW" altLang="en-US" sz="1800" dirty="0">
              <a:latin typeface="Helvetica Neue"/>
            </a:endParaRPr>
          </a:p>
        </p:txBody>
      </p:sp>
      <p:sp>
        <p:nvSpPr>
          <p:cNvPr id="4" name="文字方塊 3">
            <a:extLst>
              <a:ext uri="{FF2B5EF4-FFF2-40B4-BE49-F238E27FC236}">
                <a16:creationId xmlns:a16="http://schemas.microsoft.com/office/drawing/2014/main" id="{6B3A43A9-B5C6-4AB0-BCB4-DE80A97E1C64}"/>
              </a:ext>
            </a:extLst>
          </p:cNvPr>
          <p:cNvSpPr txBox="1"/>
          <p:nvPr/>
        </p:nvSpPr>
        <p:spPr>
          <a:xfrm>
            <a:off x="413360" y="2022353"/>
            <a:ext cx="3383362" cy="615553"/>
          </a:xfrm>
          <a:prstGeom prst="rect">
            <a:avLst/>
          </a:prstGeom>
          <a:noFill/>
        </p:spPr>
        <p:txBody>
          <a:bodyPr wrap="none" rtlCol="0">
            <a:spAutoFit/>
          </a:bodyPr>
          <a:lstStyle/>
          <a:p>
            <a:pPr algn="ctr"/>
            <a:r>
              <a:rPr lang="en-US" altLang="zh-TW" b="1" dirty="0">
                <a:solidFill>
                  <a:srgbClr val="0070C0"/>
                </a:solidFill>
              </a:rPr>
              <a:t>SVM + SVMSMOTE + Class weight</a:t>
            </a:r>
          </a:p>
          <a:p>
            <a:pPr algn="ctr"/>
            <a:r>
              <a:rPr lang="en-US" altLang="zh-TW" sz="1600" dirty="0">
                <a:solidFill>
                  <a:srgbClr val="7030A0"/>
                </a:solidFill>
              </a:rPr>
              <a:t>(svm_cx)</a:t>
            </a:r>
            <a:endParaRPr lang="zh-TW" altLang="en-US" sz="1600" dirty="0">
              <a:solidFill>
                <a:srgbClr val="7030A0"/>
              </a:solidFill>
            </a:endParaRPr>
          </a:p>
        </p:txBody>
      </p:sp>
      <p:sp>
        <p:nvSpPr>
          <p:cNvPr id="6" name="文字方塊 5">
            <a:extLst>
              <a:ext uri="{FF2B5EF4-FFF2-40B4-BE49-F238E27FC236}">
                <a16:creationId xmlns:a16="http://schemas.microsoft.com/office/drawing/2014/main" id="{399744A2-440D-4694-82AC-4CBE54D29BEB}"/>
              </a:ext>
            </a:extLst>
          </p:cNvPr>
          <p:cNvSpPr txBox="1"/>
          <p:nvPr/>
        </p:nvSpPr>
        <p:spPr>
          <a:xfrm>
            <a:off x="3956576" y="2022353"/>
            <a:ext cx="3769686" cy="615553"/>
          </a:xfrm>
          <a:prstGeom prst="rect">
            <a:avLst/>
          </a:prstGeom>
          <a:noFill/>
        </p:spPr>
        <p:txBody>
          <a:bodyPr wrap="none" rtlCol="0">
            <a:spAutoFit/>
          </a:bodyPr>
          <a:lstStyle/>
          <a:p>
            <a:pPr algn="ctr"/>
            <a:r>
              <a:rPr lang="en-US" altLang="zh-TW" b="1" dirty="0">
                <a:solidFill>
                  <a:srgbClr val="0070C0"/>
                </a:solidFill>
              </a:rPr>
              <a:t>SVM + SVMSMOTE + Class weight +FE</a:t>
            </a:r>
          </a:p>
          <a:p>
            <a:pPr algn="ctr"/>
            <a:r>
              <a:rPr lang="en-US" altLang="zh-TW" sz="1600" dirty="0">
                <a:solidFill>
                  <a:srgbClr val="7030A0"/>
                </a:solidFill>
              </a:rPr>
              <a:t>(svm_cx_fe)</a:t>
            </a:r>
            <a:endParaRPr lang="zh-TW" altLang="en-US" sz="1600" dirty="0">
              <a:solidFill>
                <a:srgbClr val="7030A0"/>
              </a:solidFill>
            </a:endParaRPr>
          </a:p>
        </p:txBody>
      </p:sp>
      <p:sp>
        <p:nvSpPr>
          <p:cNvPr id="9" name="文字方塊 8">
            <a:extLst>
              <a:ext uri="{FF2B5EF4-FFF2-40B4-BE49-F238E27FC236}">
                <a16:creationId xmlns:a16="http://schemas.microsoft.com/office/drawing/2014/main" id="{20C1A263-E501-4C85-963F-C3C2891B6ECF}"/>
              </a:ext>
            </a:extLst>
          </p:cNvPr>
          <p:cNvSpPr txBox="1"/>
          <p:nvPr/>
        </p:nvSpPr>
        <p:spPr>
          <a:xfrm>
            <a:off x="8908265" y="1960797"/>
            <a:ext cx="1221809" cy="615553"/>
          </a:xfrm>
          <a:prstGeom prst="rect">
            <a:avLst/>
          </a:prstGeom>
          <a:noFill/>
        </p:spPr>
        <p:txBody>
          <a:bodyPr wrap="none" rtlCol="0">
            <a:spAutoFit/>
          </a:bodyPr>
          <a:lstStyle/>
          <a:p>
            <a:pPr algn="ctr"/>
            <a:r>
              <a:rPr lang="en-US" altLang="zh-TW" b="1" dirty="0">
                <a:solidFill>
                  <a:srgbClr val="FFC000"/>
                </a:solidFill>
              </a:rPr>
              <a:t>Baseline</a:t>
            </a:r>
          </a:p>
          <a:p>
            <a:pPr algn="ctr"/>
            <a:r>
              <a:rPr lang="en-US" altLang="zh-TW" sz="1600" dirty="0">
                <a:solidFill>
                  <a:srgbClr val="7030A0"/>
                </a:solidFill>
              </a:rPr>
              <a:t>(</a:t>
            </a:r>
            <a:r>
              <a:rPr lang="en-US" altLang="zh-TW" sz="1600" dirty="0" err="1">
                <a:solidFill>
                  <a:srgbClr val="7030A0"/>
                </a:solidFill>
              </a:rPr>
              <a:t>lr_baseline</a:t>
            </a:r>
            <a:r>
              <a:rPr lang="en-US" altLang="zh-TW" sz="1600" dirty="0">
                <a:solidFill>
                  <a:srgbClr val="7030A0"/>
                </a:solidFill>
              </a:rPr>
              <a:t>)</a:t>
            </a:r>
            <a:endParaRPr lang="zh-TW" altLang="en-US" sz="1600" dirty="0">
              <a:solidFill>
                <a:srgbClr val="7030A0"/>
              </a:solidFill>
            </a:endParaRPr>
          </a:p>
        </p:txBody>
      </p:sp>
      <p:pic>
        <p:nvPicPr>
          <p:cNvPr id="10" name="圖片 9">
            <a:extLst>
              <a:ext uri="{FF2B5EF4-FFF2-40B4-BE49-F238E27FC236}">
                <a16:creationId xmlns:a16="http://schemas.microsoft.com/office/drawing/2014/main" id="{4A4D2EE9-66D2-4351-A2B4-23A00024E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5058" y="2547527"/>
            <a:ext cx="2135063" cy="1449255"/>
          </a:xfrm>
          <a:prstGeom prst="rect">
            <a:avLst/>
          </a:prstGeom>
        </p:spPr>
      </p:pic>
      <p:sp>
        <p:nvSpPr>
          <p:cNvPr id="12" name="文字方塊 11">
            <a:extLst>
              <a:ext uri="{FF2B5EF4-FFF2-40B4-BE49-F238E27FC236}">
                <a16:creationId xmlns:a16="http://schemas.microsoft.com/office/drawing/2014/main" id="{CDC34066-9503-4AD0-AA50-BD6E503693DF}"/>
              </a:ext>
            </a:extLst>
          </p:cNvPr>
          <p:cNvSpPr txBox="1"/>
          <p:nvPr/>
        </p:nvSpPr>
        <p:spPr>
          <a:xfrm>
            <a:off x="644283" y="4249621"/>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4640743871513</a:t>
            </a:r>
          </a:p>
          <a:p>
            <a:r>
              <a:rPr lang="en-US" altLang="zh-TW" sz="1600" dirty="0"/>
              <a:t>Precision =  </a:t>
            </a:r>
            <a:r>
              <a:rPr lang="en-US" altLang="zh-TW" sz="1600" b="1" dirty="0">
                <a:solidFill>
                  <a:srgbClr val="00B050"/>
                </a:solidFill>
              </a:rPr>
              <a:t>0.94</a:t>
            </a:r>
            <a:r>
              <a:rPr lang="en-US" altLang="zh-TW" sz="1600" dirty="0"/>
              <a:t>11764705882353</a:t>
            </a:r>
          </a:p>
          <a:p>
            <a:r>
              <a:rPr lang="en-US" altLang="zh-TW" sz="1600" dirty="0"/>
              <a:t>Recall =  </a:t>
            </a:r>
            <a:r>
              <a:rPr lang="en-US" altLang="zh-TW" sz="1600" b="1" dirty="0">
                <a:solidFill>
                  <a:srgbClr val="00B050"/>
                </a:solidFill>
              </a:rPr>
              <a:t>0.76</a:t>
            </a:r>
            <a:r>
              <a:rPr lang="en-US" altLang="zh-TW" sz="1600" dirty="0"/>
              <a:t>19047619047619</a:t>
            </a:r>
          </a:p>
          <a:p>
            <a:r>
              <a:rPr lang="en-US" altLang="zh-TW" sz="1600" dirty="0"/>
              <a:t>F1 Score =  </a:t>
            </a:r>
            <a:r>
              <a:rPr lang="en-US" altLang="zh-TW" sz="1600" b="1" dirty="0">
                <a:solidFill>
                  <a:srgbClr val="00B050"/>
                </a:solidFill>
              </a:rPr>
              <a:t>0.84</a:t>
            </a:r>
            <a:r>
              <a:rPr lang="en-US" altLang="zh-TW" sz="1600" dirty="0"/>
              <a:t>21052631578947</a:t>
            </a:r>
          </a:p>
        </p:txBody>
      </p:sp>
      <p:sp>
        <p:nvSpPr>
          <p:cNvPr id="26" name="文字方塊 25">
            <a:extLst>
              <a:ext uri="{FF2B5EF4-FFF2-40B4-BE49-F238E27FC236}">
                <a16:creationId xmlns:a16="http://schemas.microsoft.com/office/drawing/2014/main" id="{020FE9AB-9695-4576-A31A-F8A182853C5A}"/>
              </a:ext>
            </a:extLst>
          </p:cNvPr>
          <p:cNvSpPr txBox="1"/>
          <p:nvPr/>
        </p:nvSpPr>
        <p:spPr>
          <a:xfrm>
            <a:off x="8315058" y="4187135"/>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pic>
        <p:nvPicPr>
          <p:cNvPr id="28" name="圖片 27">
            <a:extLst>
              <a:ext uri="{FF2B5EF4-FFF2-40B4-BE49-F238E27FC236}">
                <a16:creationId xmlns:a16="http://schemas.microsoft.com/office/drawing/2014/main" id="{08D41EC9-3114-447A-B7F0-B008C002D2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23" y="2560597"/>
            <a:ext cx="2491158" cy="1469145"/>
          </a:xfrm>
          <a:prstGeom prst="rect">
            <a:avLst/>
          </a:prstGeom>
        </p:spPr>
      </p:pic>
      <p:sp>
        <p:nvSpPr>
          <p:cNvPr id="30" name="文字方塊 29">
            <a:extLst>
              <a:ext uri="{FF2B5EF4-FFF2-40B4-BE49-F238E27FC236}">
                <a16:creationId xmlns:a16="http://schemas.microsoft.com/office/drawing/2014/main" id="{0ED18C84-25B9-41B7-843C-63E3BD87671A}"/>
              </a:ext>
            </a:extLst>
          </p:cNvPr>
          <p:cNvSpPr txBox="1"/>
          <p:nvPr/>
        </p:nvSpPr>
        <p:spPr>
          <a:xfrm>
            <a:off x="4458926" y="4220095"/>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5697379543533</a:t>
            </a:r>
          </a:p>
          <a:p>
            <a:r>
              <a:rPr lang="en-US" altLang="zh-TW" sz="1600" dirty="0"/>
              <a:t>Precision =  </a:t>
            </a:r>
            <a:r>
              <a:rPr lang="en-US" altLang="zh-TW" sz="1600" b="1" dirty="0">
                <a:solidFill>
                  <a:srgbClr val="00B050"/>
                </a:solidFill>
              </a:rPr>
              <a:t>0.93</a:t>
            </a:r>
            <a:r>
              <a:rPr lang="en-US" altLang="zh-TW" sz="1600" dirty="0"/>
              <a:t>57142857142857</a:t>
            </a:r>
          </a:p>
          <a:p>
            <a:r>
              <a:rPr lang="en-US" altLang="zh-TW" sz="1600" dirty="0"/>
              <a:t>Recall =  </a:t>
            </a:r>
            <a:r>
              <a:rPr lang="en-US" altLang="zh-TW" sz="1600" b="1" dirty="0">
                <a:solidFill>
                  <a:srgbClr val="00B050"/>
                </a:solidFill>
              </a:rPr>
              <a:t>0.77</a:t>
            </a:r>
            <a:r>
              <a:rPr lang="en-US" altLang="zh-TW" sz="1600" dirty="0"/>
              <a:t>97619047619048</a:t>
            </a:r>
          </a:p>
          <a:p>
            <a:r>
              <a:rPr lang="en-US" altLang="zh-TW" sz="1600" dirty="0"/>
              <a:t>F1 Score =  </a:t>
            </a:r>
            <a:r>
              <a:rPr lang="en-US" altLang="zh-TW" sz="1600" b="1" dirty="0">
                <a:solidFill>
                  <a:srgbClr val="00B050"/>
                </a:solidFill>
              </a:rPr>
              <a:t>0.85</a:t>
            </a:r>
            <a:r>
              <a:rPr lang="en-US" altLang="zh-TW" sz="1600" dirty="0"/>
              <a:t>06493506493507</a:t>
            </a:r>
          </a:p>
        </p:txBody>
      </p:sp>
      <p:sp>
        <p:nvSpPr>
          <p:cNvPr id="32" name="文字方塊 31">
            <a:extLst>
              <a:ext uri="{FF2B5EF4-FFF2-40B4-BE49-F238E27FC236}">
                <a16:creationId xmlns:a16="http://schemas.microsoft.com/office/drawing/2014/main" id="{B4895413-1F21-4F73-8300-877CE2EC7787}"/>
              </a:ext>
            </a:extLst>
          </p:cNvPr>
          <p:cNvSpPr txBox="1"/>
          <p:nvPr/>
        </p:nvSpPr>
        <p:spPr>
          <a:xfrm>
            <a:off x="838200" y="5446567"/>
            <a:ext cx="10244711" cy="369332"/>
          </a:xfrm>
          <a:prstGeom prst="rect">
            <a:avLst/>
          </a:prstGeom>
          <a:noFill/>
        </p:spPr>
        <p:txBody>
          <a:bodyPr wrap="square" rtlCol="0">
            <a:spAutoFit/>
          </a:bodyPr>
          <a:lstStyle/>
          <a:p>
            <a:r>
              <a:rPr lang="en-US" altLang="zh-TW" dirty="0"/>
              <a:t>The feature engineering features enhance Recall slightly.</a:t>
            </a:r>
            <a:endParaRPr lang="zh-TW" altLang="en-US" b="1" dirty="0"/>
          </a:p>
        </p:txBody>
      </p:sp>
    </p:spTree>
    <p:extLst>
      <p:ext uri="{BB962C8B-B14F-4D97-AF65-F5344CB8AC3E}">
        <p14:creationId xmlns:p14="http://schemas.microsoft.com/office/powerpoint/2010/main" val="1554310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XGBoost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708758" cy="4652963"/>
          </a:xfrm>
        </p:spPr>
        <p:txBody>
          <a:bodyPr>
            <a:normAutofit/>
          </a:bodyPr>
          <a:lstStyle/>
          <a:p>
            <a:r>
              <a:rPr lang="en-US" altLang="zh-TW" sz="1800" i="0" dirty="0">
                <a:effectLst/>
                <a:latin typeface="Helvetica Neue"/>
              </a:rPr>
              <a:t>“XGBoost” will be our next and last model to check:</a:t>
            </a:r>
            <a:endParaRPr lang="zh-TW" altLang="en-US" sz="1800" dirty="0">
              <a:latin typeface="Helvetica Neue"/>
            </a:endParaRPr>
          </a:p>
        </p:txBody>
      </p:sp>
      <p:sp>
        <p:nvSpPr>
          <p:cNvPr id="4" name="文字方塊 3">
            <a:extLst>
              <a:ext uri="{FF2B5EF4-FFF2-40B4-BE49-F238E27FC236}">
                <a16:creationId xmlns:a16="http://schemas.microsoft.com/office/drawing/2014/main" id="{7A5C1CF0-28C5-4531-B23D-AC7753A3B052}"/>
              </a:ext>
            </a:extLst>
          </p:cNvPr>
          <p:cNvSpPr txBox="1"/>
          <p:nvPr/>
        </p:nvSpPr>
        <p:spPr>
          <a:xfrm>
            <a:off x="6476548" y="1935326"/>
            <a:ext cx="995978" cy="615553"/>
          </a:xfrm>
          <a:prstGeom prst="rect">
            <a:avLst/>
          </a:prstGeom>
          <a:noFill/>
        </p:spPr>
        <p:txBody>
          <a:bodyPr wrap="none" rtlCol="0">
            <a:spAutoFit/>
          </a:bodyPr>
          <a:lstStyle/>
          <a:p>
            <a:pPr algn="ctr"/>
            <a:r>
              <a:rPr lang="en-US" altLang="zh-TW" b="1" dirty="0">
                <a:solidFill>
                  <a:srgbClr val="0070C0"/>
                </a:solidFill>
              </a:rPr>
              <a:t>XGBoost</a:t>
            </a:r>
          </a:p>
          <a:p>
            <a:pPr algn="ctr"/>
            <a:r>
              <a:rPr lang="en-US" altLang="zh-TW" sz="1600" dirty="0">
                <a:solidFill>
                  <a:srgbClr val="7030A0"/>
                </a:solidFill>
              </a:rPr>
              <a:t>(</a:t>
            </a:r>
            <a:r>
              <a:rPr lang="en-US" altLang="zh-TW" sz="1600" dirty="0" err="1">
                <a:solidFill>
                  <a:srgbClr val="7030A0"/>
                </a:solidFill>
              </a:rPr>
              <a:t>xgb</a:t>
            </a:r>
            <a:r>
              <a:rPr lang="en-US" altLang="zh-TW" sz="1600" dirty="0">
                <a:solidFill>
                  <a:srgbClr val="7030A0"/>
                </a:solidFill>
              </a:rPr>
              <a:t>)</a:t>
            </a:r>
            <a:endParaRPr lang="zh-TW" altLang="en-US" sz="1600" dirty="0">
              <a:solidFill>
                <a:srgbClr val="7030A0"/>
              </a:solidFill>
            </a:endParaRPr>
          </a:p>
        </p:txBody>
      </p:sp>
      <p:sp>
        <p:nvSpPr>
          <p:cNvPr id="6" name="文字方塊 5">
            <a:extLst>
              <a:ext uri="{FF2B5EF4-FFF2-40B4-BE49-F238E27FC236}">
                <a16:creationId xmlns:a16="http://schemas.microsoft.com/office/drawing/2014/main" id="{4C9EA0B3-376C-4F0A-B3B0-A8521E8BEBF5}"/>
              </a:ext>
            </a:extLst>
          </p:cNvPr>
          <p:cNvSpPr txBox="1"/>
          <p:nvPr/>
        </p:nvSpPr>
        <p:spPr>
          <a:xfrm>
            <a:off x="9705102" y="1935326"/>
            <a:ext cx="1648698" cy="923330"/>
          </a:xfrm>
          <a:prstGeom prst="rect">
            <a:avLst/>
          </a:prstGeom>
          <a:noFill/>
        </p:spPr>
        <p:txBody>
          <a:bodyPr wrap="square" rtlCol="0">
            <a:spAutoFit/>
          </a:bodyPr>
          <a:lstStyle/>
          <a:p>
            <a:pPr algn="ctr"/>
            <a:r>
              <a:rPr lang="en-US" altLang="zh-TW" b="1" dirty="0">
                <a:solidFill>
                  <a:srgbClr val="FFC000"/>
                </a:solidFill>
              </a:rPr>
              <a:t>Baseline</a:t>
            </a:r>
          </a:p>
          <a:p>
            <a:pPr algn="ctr"/>
            <a:r>
              <a:rPr lang="en-US" altLang="zh-TW" sz="1600" dirty="0">
                <a:solidFill>
                  <a:srgbClr val="7030A0"/>
                </a:solidFill>
              </a:rPr>
              <a:t>(lr_baseline)</a:t>
            </a:r>
            <a:endParaRPr lang="zh-TW" altLang="en-US" sz="1600" dirty="0">
              <a:solidFill>
                <a:srgbClr val="7030A0"/>
              </a:solidFill>
            </a:endParaRPr>
          </a:p>
          <a:p>
            <a:pPr algn="ctr"/>
            <a:endParaRPr lang="zh-TW" altLang="en-US" b="1" dirty="0">
              <a:solidFill>
                <a:srgbClr val="FFC000"/>
              </a:solidFill>
            </a:endParaRPr>
          </a:p>
        </p:txBody>
      </p:sp>
      <p:pic>
        <p:nvPicPr>
          <p:cNvPr id="7" name="圖片 6">
            <a:extLst>
              <a:ext uri="{FF2B5EF4-FFF2-40B4-BE49-F238E27FC236}">
                <a16:creationId xmlns:a16="http://schemas.microsoft.com/office/drawing/2014/main" id="{B05F27EC-76B3-4A9E-B4A5-2B2C5124E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4983" y="2593363"/>
            <a:ext cx="2135063" cy="1449255"/>
          </a:xfrm>
          <a:prstGeom prst="rect">
            <a:avLst/>
          </a:prstGeom>
        </p:spPr>
      </p:pic>
      <p:sp>
        <p:nvSpPr>
          <p:cNvPr id="25" name="文字方塊 24">
            <a:extLst>
              <a:ext uri="{FF2B5EF4-FFF2-40B4-BE49-F238E27FC236}">
                <a16:creationId xmlns:a16="http://schemas.microsoft.com/office/drawing/2014/main" id="{E4CAF522-96BA-4301-A65B-A7A7372EECF4}"/>
              </a:ext>
            </a:extLst>
          </p:cNvPr>
          <p:cNvSpPr txBox="1"/>
          <p:nvPr/>
        </p:nvSpPr>
        <p:spPr>
          <a:xfrm>
            <a:off x="5472907" y="4124710"/>
            <a:ext cx="3003258" cy="1077218"/>
          </a:xfrm>
          <a:prstGeom prst="rect">
            <a:avLst/>
          </a:prstGeom>
          <a:noFill/>
        </p:spPr>
        <p:txBody>
          <a:bodyPr wrap="none" rtlCol="0">
            <a:spAutoFit/>
          </a:bodyPr>
          <a:lstStyle/>
          <a:p>
            <a:r>
              <a:rPr lang="en-US" altLang="zh-TW" sz="1600" dirty="0"/>
              <a:t>Accuracy =  </a:t>
            </a:r>
            <a:r>
              <a:rPr lang="en-US" altLang="zh-TW" sz="1600" b="1" dirty="0"/>
              <a:t>0.997</a:t>
            </a:r>
            <a:r>
              <a:rPr lang="en-US" altLang="zh-TW" sz="1600" dirty="0"/>
              <a:t>8867286559594</a:t>
            </a:r>
          </a:p>
          <a:p>
            <a:r>
              <a:rPr lang="en-US" altLang="zh-TW" sz="1600" dirty="0"/>
              <a:t>Precision =  </a:t>
            </a:r>
            <a:r>
              <a:rPr lang="en-US" altLang="zh-TW" sz="1600" b="1" dirty="0">
                <a:solidFill>
                  <a:srgbClr val="00B050"/>
                </a:solidFill>
              </a:rPr>
              <a:t>0.95</a:t>
            </a:r>
            <a:r>
              <a:rPr lang="en-US" altLang="zh-TW" sz="1600" dirty="0"/>
              <a:t>71428571428572</a:t>
            </a:r>
          </a:p>
          <a:p>
            <a:r>
              <a:rPr lang="en-US" altLang="zh-TW" sz="1600" dirty="0"/>
              <a:t>Recall =  </a:t>
            </a:r>
            <a:r>
              <a:rPr lang="en-US" altLang="zh-TW" sz="1600" b="1" dirty="0">
                <a:solidFill>
                  <a:srgbClr val="00B050"/>
                </a:solidFill>
              </a:rPr>
              <a:t>0.79</a:t>
            </a:r>
            <a:r>
              <a:rPr lang="en-US" altLang="zh-TW" sz="1600" dirty="0"/>
              <a:t>76190476190477</a:t>
            </a:r>
          </a:p>
          <a:p>
            <a:r>
              <a:rPr lang="en-US" altLang="zh-TW" sz="1600" dirty="0"/>
              <a:t>F1 Score =  </a:t>
            </a:r>
            <a:r>
              <a:rPr lang="en-US" altLang="zh-TW" sz="1600" b="1" dirty="0">
                <a:solidFill>
                  <a:srgbClr val="00B050"/>
                </a:solidFill>
              </a:rPr>
              <a:t>0.87</a:t>
            </a:r>
            <a:r>
              <a:rPr lang="en-US" altLang="zh-TW" sz="1600" dirty="0"/>
              <a:t>01298701298702</a:t>
            </a:r>
            <a:endParaRPr lang="zh-TW" altLang="en-US" sz="1600" dirty="0"/>
          </a:p>
        </p:txBody>
      </p:sp>
      <p:sp>
        <p:nvSpPr>
          <p:cNvPr id="28" name="文字方塊 27">
            <a:extLst>
              <a:ext uri="{FF2B5EF4-FFF2-40B4-BE49-F238E27FC236}">
                <a16:creationId xmlns:a16="http://schemas.microsoft.com/office/drawing/2014/main" id="{936A7C67-9015-46F3-9C42-C7B3BBC2717B}"/>
              </a:ext>
            </a:extLst>
          </p:cNvPr>
          <p:cNvSpPr txBox="1"/>
          <p:nvPr/>
        </p:nvSpPr>
        <p:spPr>
          <a:xfrm>
            <a:off x="9125033" y="409554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sp>
        <p:nvSpPr>
          <p:cNvPr id="34" name="文字方塊 33">
            <a:extLst>
              <a:ext uri="{FF2B5EF4-FFF2-40B4-BE49-F238E27FC236}">
                <a16:creationId xmlns:a16="http://schemas.microsoft.com/office/drawing/2014/main" id="{0A92B624-F57D-4D38-A295-CA8D719482F4}"/>
              </a:ext>
            </a:extLst>
          </p:cNvPr>
          <p:cNvSpPr txBox="1"/>
          <p:nvPr/>
        </p:nvSpPr>
        <p:spPr>
          <a:xfrm>
            <a:off x="838200" y="5446567"/>
            <a:ext cx="10244711" cy="369332"/>
          </a:xfrm>
          <a:prstGeom prst="rect">
            <a:avLst/>
          </a:prstGeom>
          <a:noFill/>
        </p:spPr>
        <p:txBody>
          <a:bodyPr wrap="square" rtlCol="0">
            <a:spAutoFit/>
          </a:bodyPr>
          <a:lstStyle/>
          <a:p>
            <a:r>
              <a:rPr lang="en-US" altLang="zh-TW" dirty="0"/>
              <a:t>XGBoost can surpass other models without any grid search or feature engineering which is quite impressive!</a:t>
            </a:r>
            <a:endParaRPr lang="zh-TW" altLang="en-US" b="1" dirty="0"/>
          </a:p>
        </p:txBody>
      </p:sp>
      <p:pic>
        <p:nvPicPr>
          <p:cNvPr id="9" name="圖片 8">
            <a:extLst>
              <a:ext uri="{FF2B5EF4-FFF2-40B4-BE49-F238E27FC236}">
                <a16:creationId xmlns:a16="http://schemas.microsoft.com/office/drawing/2014/main" id="{D24AFDC7-A54B-47CD-BC69-32348AFBA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680" y="2537466"/>
            <a:ext cx="2202480" cy="1435323"/>
          </a:xfrm>
          <a:prstGeom prst="rect">
            <a:avLst/>
          </a:prstGeom>
        </p:spPr>
      </p:pic>
      <p:pic>
        <p:nvPicPr>
          <p:cNvPr id="12" name="圖片 11">
            <a:extLst>
              <a:ext uri="{FF2B5EF4-FFF2-40B4-BE49-F238E27FC236}">
                <a16:creationId xmlns:a16="http://schemas.microsoft.com/office/drawing/2014/main" id="{6788B779-40D4-4BA0-9768-9D56C6EEE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972" y="2455905"/>
            <a:ext cx="5213847" cy="2651276"/>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1091668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2 – Top5 models based on F1 score</a:t>
            </a:r>
            <a:endParaRPr lang="zh-TW" altLang="en-US" dirty="0"/>
          </a:p>
        </p:txBody>
      </p:sp>
      <p:pic>
        <p:nvPicPr>
          <p:cNvPr id="7" name="圖片 6">
            <a:extLst>
              <a:ext uri="{FF2B5EF4-FFF2-40B4-BE49-F238E27FC236}">
                <a16:creationId xmlns:a16="http://schemas.microsoft.com/office/drawing/2014/main" id="{076C7FF3-6C61-40A2-B964-48779A11D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286" y="1838207"/>
            <a:ext cx="10902557" cy="4820192"/>
          </a:xfrm>
          <a:prstGeom prst="rect">
            <a:avLst/>
          </a:prstGeom>
        </p:spPr>
      </p:pic>
      <p:sp>
        <p:nvSpPr>
          <p:cNvPr id="10" name="矩形 9">
            <a:extLst>
              <a:ext uri="{FF2B5EF4-FFF2-40B4-BE49-F238E27FC236}">
                <a16:creationId xmlns:a16="http://schemas.microsoft.com/office/drawing/2014/main" id="{5B3B409F-6FF8-4F02-A4F6-9DD0C209F0E2}"/>
              </a:ext>
            </a:extLst>
          </p:cNvPr>
          <p:cNvSpPr/>
          <p:nvPr/>
        </p:nvSpPr>
        <p:spPr>
          <a:xfrm>
            <a:off x="10555111" y="3668889"/>
            <a:ext cx="1083732" cy="3725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57B9416C-615C-4ED6-8C93-45C5A75CE16A}"/>
              </a:ext>
            </a:extLst>
          </p:cNvPr>
          <p:cNvSpPr txBox="1"/>
          <p:nvPr/>
        </p:nvSpPr>
        <p:spPr>
          <a:xfrm>
            <a:off x="10239021" y="3004445"/>
            <a:ext cx="2088445" cy="646331"/>
          </a:xfrm>
          <a:prstGeom prst="rect">
            <a:avLst/>
          </a:prstGeom>
          <a:noFill/>
        </p:spPr>
        <p:txBody>
          <a:bodyPr wrap="square" rtlCol="0">
            <a:spAutoFit/>
          </a:bodyPr>
          <a:lstStyle/>
          <a:p>
            <a:r>
              <a:rPr lang="en-US" altLang="zh-TW" dirty="0">
                <a:solidFill>
                  <a:srgbClr val="FF0000"/>
                </a:solidFill>
              </a:rPr>
              <a:t>XGB is the best model we got so far.</a:t>
            </a:r>
            <a:endParaRPr lang="zh-TW" altLang="en-US" dirty="0">
              <a:solidFill>
                <a:srgbClr val="FF0000"/>
              </a:solidFill>
            </a:endParaRPr>
          </a:p>
        </p:txBody>
      </p:sp>
    </p:spTree>
    <p:extLst>
      <p:ext uri="{BB962C8B-B14F-4D97-AF65-F5344CB8AC3E}">
        <p14:creationId xmlns:p14="http://schemas.microsoft.com/office/powerpoint/2010/main" val="79464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Error Analysis</a:t>
            </a:r>
            <a:endParaRPr lang="zh-TW" altLang="en-US" dirty="0"/>
          </a:p>
        </p:txBody>
      </p:sp>
      <p:pic>
        <p:nvPicPr>
          <p:cNvPr id="4" name="圖片 3">
            <a:extLst>
              <a:ext uri="{FF2B5EF4-FFF2-40B4-BE49-F238E27FC236}">
                <a16:creationId xmlns:a16="http://schemas.microsoft.com/office/drawing/2014/main" id="{2BBDE630-69C5-4480-84D2-CA393282D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97" y="1588405"/>
            <a:ext cx="8545118" cy="2191056"/>
          </a:xfrm>
          <a:prstGeom prst="rect">
            <a:avLst/>
          </a:prstGeom>
        </p:spPr>
      </p:pic>
      <p:pic>
        <p:nvPicPr>
          <p:cNvPr id="6" name="圖片 5">
            <a:extLst>
              <a:ext uri="{FF2B5EF4-FFF2-40B4-BE49-F238E27FC236}">
                <a16:creationId xmlns:a16="http://schemas.microsoft.com/office/drawing/2014/main" id="{F128E3D9-F033-43FA-BD93-47FF71CF0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061" y="4092776"/>
            <a:ext cx="8449854" cy="2172003"/>
          </a:xfrm>
          <a:prstGeom prst="rect">
            <a:avLst/>
          </a:prstGeom>
        </p:spPr>
      </p:pic>
      <p:sp>
        <p:nvSpPr>
          <p:cNvPr id="8" name="文字方塊 7">
            <a:extLst>
              <a:ext uri="{FF2B5EF4-FFF2-40B4-BE49-F238E27FC236}">
                <a16:creationId xmlns:a16="http://schemas.microsoft.com/office/drawing/2014/main" id="{51967120-BC7C-4060-A64C-660008C51156}"/>
              </a:ext>
            </a:extLst>
          </p:cNvPr>
          <p:cNvSpPr txBox="1"/>
          <p:nvPr/>
        </p:nvSpPr>
        <p:spPr>
          <a:xfrm>
            <a:off x="1659467" y="1478014"/>
            <a:ext cx="3086679" cy="369332"/>
          </a:xfrm>
          <a:prstGeom prst="rect">
            <a:avLst/>
          </a:prstGeom>
          <a:noFill/>
        </p:spPr>
        <p:txBody>
          <a:bodyPr wrap="none" rtlCol="0">
            <a:spAutoFit/>
          </a:bodyPr>
          <a:lstStyle/>
          <a:p>
            <a:r>
              <a:rPr lang="en-US" altLang="zh-TW" b="1" dirty="0">
                <a:solidFill>
                  <a:srgbClr val="FFC000"/>
                </a:solidFill>
              </a:rPr>
              <a:t>FP distribution on Feature V11</a:t>
            </a:r>
            <a:endParaRPr lang="zh-TW" altLang="en-US" b="1" dirty="0">
              <a:solidFill>
                <a:srgbClr val="FFC000"/>
              </a:solidFill>
            </a:endParaRPr>
          </a:p>
        </p:txBody>
      </p:sp>
      <p:sp>
        <p:nvSpPr>
          <p:cNvPr id="9" name="文字方塊 8">
            <a:extLst>
              <a:ext uri="{FF2B5EF4-FFF2-40B4-BE49-F238E27FC236}">
                <a16:creationId xmlns:a16="http://schemas.microsoft.com/office/drawing/2014/main" id="{FFB08CDF-9DC7-47A4-860A-FC7A255E02E8}"/>
              </a:ext>
            </a:extLst>
          </p:cNvPr>
          <p:cNvSpPr txBox="1"/>
          <p:nvPr/>
        </p:nvSpPr>
        <p:spPr>
          <a:xfrm>
            <a:off x="6434666" y="3908110"/>
            <a:ext cx="3115533" cy="369332"/>
          </a:xfrm>
          <a:prstGeom prst="rect">
            <a:avLst/>
          </a:prstGeom>
          <a:noFill/>
        </p:spPr>
        <p:txBody>
          <a:bodyPr wrap="none" rtlCol="0">
            <a:spAutoFit/>
          </a:bodyPr>
          <a:lstStyle/>
          <a:p>
            <a:r>
              <a:rPr lang="en-US" altLang="zh-TW" b="1" dirty="0">
                <a:solidFill>
                  <a:srgbClr val="FF0000"/>
                </a:solidFill>
              </a:rPr>
              <a:t>FN distribution on Feature V11</a:t>
            </a:r>
            <a:endParaRPr lang="zh-TW" altLang="en-US" b="1" dirty="0">
              <a:solidFill>
                <a:srgbClr val="FF0000"/>
              </a:solidFill>
            </a:endParaRPr>
          </a:p>
        </p:txBody>
      </p:sp>
    </p:spTree>
    <p:extLst>
      <p:ext uri="{BB962C8B-B14F-4D97-AF65-F5344CB8AC3E}">
        <p14:creationId xmlns:p14="http://schemas.microsoft.com/office/powerpoint/2010/main" val="3472602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Lesson Learned</a:t>
            </a:r>
            <a:endParaRPr lang="zh-TW" altLang="en-US" dirty="0"/>
          </a:p>
        </p:txBody>
      </p:sp>
      <p:sp>
        <p:nvSpPr>
          <p:cNvPr id="3" name="文字方塊 2">
            <a:extLst>
              <a:ext uri="{FF2B5EF4-FFF2-40B4-BE49-F238E27FC236}">
                <a16:creationId xmlns:a16="http://schemas.microsoft.com/office/drawing/2014/main" id="{717F0F71-1770-48A4-953D-DD0CE5E5AD1C}"/>
              </a:ext>
            </a:extLst>
          </p:cNvPr>
          <p:cNvSpPr txBox="1"/>
          <p:nvPr/>
        </p:nvSpPr>
        <p:spPr>
          <a:xfrm>
            <a:off x="838199" y="1557867"/>
            <a:ext cx="10608733" cy="2308324"/>
          </a:xfrm>
          <a:prstGeom prst="rect">
            <a:avLst/>
          </a:prstGeom>
          <a:noFill/>
        </p:spPr>
        <p:txBody>
          <a:bodyPr wrap="square" rtlCol="0">
            <a:spAutoFit/>
          </a:bodyPr>
          <a:lstStyle/>
          <a:p>
            <a:pPr marL="285750" indent="-285750" algn="l">
              <a:buFont typeface="Wingdings" panose="05000000000000000000" pitchFamily="2" charset="2"/>
              <a:buChar char="ü"/>
            </a:pPr>
            <a:r>
              <a:rPr lang="en-US" altLang="zh-TW" b="0" i="0" dirty="0">
                <a:solidFill>
                  <a:srgbClr val="000000"/>
                </a:solidFill>
                <a:effectLst/>
                <a:latin typeface="Helvetica Neue"/>
              </a:rPr>
              <a:t> </a:t>
            </a:r>
            <a:r>
              <a:rPr lang="en-US" altLang="zh-TW" dirty="0"/>
              <a:t>Undersampling/Oversampling can help us to improve recall. But it also may deteriorate precision too.</a:t>
            </a:r>
          </a:p>
          <a:p>
            <a:pPr marL="285750" indent="-285750" algn="l">
              <a:buFont typeface="Wingdings" panose="05000000000000000000" pitchFamily="2" charset="2"/>
              <a:buChar char="ü"/>
            </a:pPr>
            <a:r>
              <a:rPr lang="en-US" altLang="zh-TW" dirty="0"/>
              <a:t> Grid search is helpful. But it will increase the cost of training time.</a:t>
            </a:r>
          </a:p>
          <a:p>
            <a:pPr marL="285750" indent="-285750" algn="l">
              <a:buFont typeface="Wingdings" panose="05000000000000000000" pitchFamily="2" charset="2"/>
              <a:buChar char="ü"/>
            </a:pPr>
            <a:r>
              <a:rPr lang="en-US" altLang="zh-TW" dirty="0"/>
              <a:t> Feature engineering is one kind of art and you need plenty of time to explore to data in order to find useful feature(s).</a:t>
            </a:r>
          </a:p>
          <a:p>
            <a:pPr marL="285750" indent="-285750" algn="l">
              <a:buFont typeface="Wingdings" panose="05000000000000000000" pitchFamily="2" charset="2"/>
              <a:buChar char="ü"/>
            </a:pPr>
            <a:r>
              <a:rPr lang="en-US" altLang="zh-TW" dirty="0"/>
              <a:t> Error analysis can be helpful too to know the propensity of FP and FN and find out some possible random/system errors (wrong labeling)</a:t>
            </a:r>
          </a:p>
          <a:p>
            <a:pPr marL="285750" indent="-285750" algn="l">
              <a:buFont typeface="Wingdings" panose="05000000000000000000" pitchFamily="2" charset="2"/>
              <a:buChar char="ü"/>
            </a:pPr>
            <a:r>
              <a:rPr lang="en-US" altLang="zh-TW" dirty="0"/>
              <a:t>A powerful model can some how more have more impact on the performance significantly and efficiently.</a:t>
            </a:r>
          </a:p>
          <a:p>
            <a:endParaRPr lang="zh-TW" altLang="en-US" dirty="0"/>
          </a:p>
        </p:txBody>
      </p:sp>
    </p:spTree>
    <p:extLst>
      <p:ext uri="{BB962C8B-B14F-4D97-AF65-F5344CB8AC3E}">
        <p14:creationId xmlns:p14="http://schemas.microsoft.com/office/powerpoint/2010/main" val="345513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Goal</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515600" cy="4652963"/>
          </a:xfrm>
        </p:spPr>
        <p:txBody>
          <a:bodyPr>
            <a:normAutofit/>
          </a:bodyPr>
          <a:lstStyle/>
          <a:p>
            <a:r>
              <a:rPr lang="en-US" altLang="zh-TW" sz="1800" b="1" i="0" dirty="0">
                <a:solidFill>
                  <a:schemeClr val="accent2">
                    <a:lumMod val="50000"/>
                  </a:schemeClr>
                </a:solidFill>
                <a:effectLst/>
                <a:latin typeface="Helvetica Neue"/>
              </a:rPr>
              <a:t>Imbalanced classification are those classification tasks where the distribution of examples across the classes is not equal</a:t>
            </a:r>
            <a:r>
              <a:rPr lang="en-US" altLang="zh-TW" sz="1800" b="0" i="0" dirty="0">
                <a:solidFill>
                  <a:srgbClr val="000000"/>
                </a:solidFill>
                <a:effectLst/>
                <a:latin typeface="Helvetica Neue"/>
              </a:rPr>
              <a:t>. Many dataset example including Spam/Ham classification, </a:t>
            </a:r>
            <a:r>
              <a:rPr lang="en-US" altLang="zh-TW" sz="1800" b="1" i="0" dirty="0">
                <a:solidFill>
                  <a:srgbClr val="000000"/>
                </a:solidFill>
                <a:effectLst/>
                <a:latin typeface="Helvetica Neue"/>
              </a:rPr>
              <a:t>Credit card fraud detection</a:t>
            </a:r>
            <a:r>
              <a:rPr lang="en-US" altLang="zh-TW" sz="1800" b="0" i="0" dirty="0">
                <a:solidFill>
                  <a:srgbClr val="000000"/>
                </a:solidFill>
                <a:effectLst/>
                <a:latin typeface="Helvetica Neue"/>
              </a:rPr>
              <a:t>, Cancer prediction etc. </a:t>
            </a:r>
            <a:r>
              <a:rPr lang="en-US" altLang="zh-TW" sz="1600" b="0" i="0" dirty="0">
                <a:solidFill>
                  <a:srgbClr val="000000"/>
                </a:solidFill>
                <a:effectLst/>
                <a:latin typeface="Helvetica Neue"/>
              </a:rPr>
              <a:t>the positive or abnormal case.</a:t>
            </a:r>
          </a:p>
          <a:p>
            <a:r>
              <a:rPr lang="en-US" altLang="zh-TW" sz="1800" dirty="0">
                <a:solidFill>
                  <a:srgbClr val="000000"/>
                </a:solidFill>
                <a:latin typeface="Helvetica Neue"/>
              </a:rPr>
              <a:t>From this sharing, I plan to explore some well know techniques such as “</a:t>
            </a:r>
            <a:r>
              <a:rPr lang="en-US" altLang="zh-TW" sz="1800" b="1" dirty="0">
                <a:solidFill>
                  <a:srgbClr val="000000"/>
                </a:solidFill>
                <a:latin typeface="Helvetica Neue"/>
                <a:hlinkClick r:id="rId2"/>
              </a:rPr>
              <a:t>Undersampling</a:t>
            </a:r>
            <a:r>
              <a:rPr lang="en-US" altLang="zh-TW" sz="1800" dirty="0">
                <a:solidFill>
                  <a:srgbClr val="000000"/>
                </a:solidFill>
                <a:latin typeface="Helvetica Neue"/>
              </a:rPr>
              <a:t>”, “</a:t>
            </a:r>
            <a:r>
              <a:rPr lang="en-US" altLang="zh-TW" sz="1800" b="1" dirty="0">
                <a:solidFill>
                  <a:srgbClr val="000000"/>
                </a:solidFill>
                <a:latin typeface="Helvetica Neue"/>
                <a:hlinkClick r:id="rId3"/>
              </a:rPr>
              <a:t>Oversampling</a:t>
            </a:r>
            <a:r>
              <a:rPr lang="en-US" altLang="zh-TW" sz="1800" dirty="0">
                <a:solidFill>
                  <a:srgbClr val="000000"/>
                </a:solidFill>
                <a:latin typeface="Helvetica Neue"/>
              </a:rPr>
              <a:t>” and “</a:t>
            </a:r>
            <a:r>
              <a:rPr lang="en-US" altLang="zh-TW" sz="1800" b="1" dirty="0">
                <a:solidFill>
                  <a:srgbClr val="000000"/>
                </a:solidFill>
                <a:latin typeface="Helvetica Neue"/>
              </a:rPr>
              <a:t>Class weight</a:t>
            </a:r>
            <a:r>
              <a:rPr lang="en-US" altLang="zh-TW" sz="1800" dirty="0">
                <a:solidFill>
                  <a:srgbClr val="000000"/>
                </a:solidFill>
                <a:latin typeface="Helvetica Neue"/>
              </a:rPr>
              <a:t>” on the imbalanced dataset “</a:t>
            </a:r>
            <a:r>
              <a:rPr lang="en-US" altLang="zh-TW" sz="1800" b="1" i="0" dirty="0">
                <a:solidFill>
                  <a:srgbClr val="000000"/>
                </a:solidFill>
                <a:effectLst/>
                <a:latin typeface="Helvetica Neue"/>
                <a:hlinkClick r:id="rId4"/>
              </a:rPr>
              <a:t>Credit Card Fraud Detection</a:t>
            </a:r>
            <a:r>
              <a:rPr lang="en-US" altLang="zh-TW" sz="1800" dirty="0">
                <a:solidFill>
                  <a:srgbClr val="000000"/>
                </a:solidFill>
                <a:latin typeface="Helvetica Neue"/>
              </a:rPr>
              <a:t>” to see the impact on the performance of linear model </a:t>
            </a:r>
            <a:r>
              <a:rPr lang="en-US" altLang="zh-TW" sz="1800" b="1" dirty="0">
                <a:solidFill>
                  <a:srgbClr val="000000"/>
                </a:solidFill>
                <a:latin typeface="Helvetica Neue"/>
                <a:hlinkClick r:id="rId5"/>
              </a:rPr>
              <a:t>LogisticRegression</a:t>
            </a:r>
            <a:r>
              <a:rPr lang="en-US" altLang="zh-TW" sz="1800" dirty="0">
                <a:solidFill>
                  <a:srgbClr val="000000"/>
                </a:solidFill>
                <a:latin typeface="Helvetica Neue"/>
              </a:rPr>
              <a:t>.</a:t>
            </a:r>
          </a:p>
          <a:p>
            <a:r>
              <a:rPr lang="en-US" altLang="zh-TW" sz="1800" dirty="0">
                <a:solidFill>
                  <a:srgbClr val="000000"/>
                </a:solidFill>
                <a:latin typeface="Helvetica Neue"/>
              </a:rPr>
              <a:t>Next, I will use grid search to look for optimal hyperparameters and try on other popular models such as </a:t>
            </a:r>
            <a:r>
              <a:rPr lang="en-US" altLang="zh-TW" sz="1800" b="1" dirty="0">
                <a:solidFill>
                  <a:srgbClr val="000000"/>
                </a:solidFill>
                <a:latin typeface="Helvetica Neue"/>
                <a:hlinkClick r:id="rId6"/>
              </a:rPr>
              <a:t>SVM</a:t>
            </a:r>
            <a:r>
              <a:rPr lang="en-US" altLang="zh-TW" sz="1800" b="1" dirty="0">
                <a:solidFill>
                  <a:srgbClr val="000000"/>
                </a:solidFill>
                <a:latin typeface="Helvetica Neue"/>
              </a:rPr>
              <a:t> </a:t>
            </a:r>
            <a:r>
              <a:rPr lang="en-US" altLang="zh-TW" sz="1800" dirty="0">
                <a:solidFill>
                  <a:srgbClr val="000000"/>
                </a:solidFill>
                <a:latin typeface="Helvetica Neue"/>
              </a:rPr>
              <a:t>and </a:t>
            </a:r>
            <a:r>
              <a:rPr lang="en-US" altLang="zh-TW" sz="1800" b="1" dirty="0">
                <a:solidFill>
                  <a:srgbClr val="000000"/>
                </a:solidFill>
                <a:latin typeface="Helvetica Neue"/>
                <a:hlinkClick r:id="rId7"/>
              </a:rPr>
              <a:t>XGBoost</a:t>
            </a:r>
            <a:r>
              <a:rPr lang="en-US" altLang="zh-TW" sz="1800" dirty="0">
                <a:solidFill>
                  <a:srgbClr val="000000"/>
                </a:solidFill>
                <a:latin typeface="Helvetica Neue"/>
              </a:rPr>
              <a:t>.</a:t>
            </a:r>
          </a:p>
          <a:p>
            <a:r>
              <a:rPr lang="en-US" altLang="zh-TW" sz="1800" dirty="0">
                <a:solidFill>
                  <a:srgbClr val="000000"/>
                </a:solidFill>
                <a:latin typeface="Helvetica Neue"/>
              </a:rPr>
              <a:t>Finally, I will list my viewpoint based on the experiment conducted here.</a:t>
            </a:r>
            <a:endParaRPr lang="zh-TW" altLang="en-US" sz="1800" dirty="0">
              <a:solidFill>
                <a:srgbClr val="000000"/>
              </a:solidFill>
              <a:latin typeface="Helvetica Neue"/>
            </a:endParaRPr>
          </a:p>
        </p:txBody>
      </p:sp>
      <p:pic>
        <p:nvPicPr>
          <p:cNvPr id="5" name="圖片 4">
            <a:extLst>
              <a:ext uri="{FF2B5EF4-FFF2-40B4-BE49-F238E27FC236}">
                <a16:creationId xmlns:a16="http://schemas.microsoft.com/office/drawing/2014/main" id="{83AAE79A-7DA2-4428-B4E7-429776F10A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10418" y="5228998"/>
            <a:ext cx="2381582" cy="1629002"/>
          </a:xfrm>
          <a:prstGeom prst="rect">
            <a:avLst/>
          </a:prstGeom>
          <a:effectLst>
            <a:softEdge rad="165100"/>
          </a:effectLst>
        </p:spPr>
      </p:pic>
    </p:spTree>
    <p:extLst>
      <p:ext uri="{BB962C8B-B14F-4D97-AF65-F5344CB8AC3E}">
        <p14:creationId xmlns:p14="http://schemas.microsoft.com/office/powerpoint/2010/main" val="230835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Data Set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515600" cy="4652963"/>
          </a:xfrm>
        </p:spPr>
        <p:txBody>
          <a:bodyPr>
            <a:normAutofit/>
          </a:bodyPr>
          <a:lstStyle/>
          <a:p>
            <a:r>
              <a:rPr lang="en-US" altLang="zh-TW" sz="1800" dirty="0">
                <a:latin typeface="Helvetica Neue"/>
              </a:rPr>
              <a:t>The original dataset contains 284,315 rows for majority class (Class=0) and 492 rows for minority class (Class=1). In order to save my training time, I did uniform sampling to select 20% data from majority class and keep all data from minority class which leads to our target dataset with total 57,355 rows (majority class has 56,863 rows)</a:t>
            </a:r>
            <a:endParaRPr lang="zh-TW" altLang="en-US" sz="1800" dirty="0">
              <a:latin typeface="Helvetica Neue"/>
            </a:endParaRPr>
          </a:p>
        </p:txBody>
      </p:sp>
      <p:pic>
        <p:nvPicPr>
          <p:cNvPr id="5" name="圖片 4">
            <a:extLst>
              <a:ext uri="{FF2B5EF4-FFF2-40B4-BE49-F238E27FC236}">
                <a16:creationId xmlns:a16="http://schemas.microsoft.com/office/drawing/2014/main" id="{83AAE79A-7DA2-4428-B4E7-429776F10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418" y="5228998"/>
            <a:ext cx="2381582" cy="1629002"/>
          </a:xfrm>
          <a:prstGeom prst="rect">
            <a:avLst/>
          </a:prstGeom>
          <a:effectLst>
            <a:softEdge rad="165100"/>
          </a:effectLst>
        </p:spPr>
      </p:pic>
      <p:pic>
        <p:nvPicPr>
          <p:cNvPr id="6" name="圖片 5">
            <a:extLst>
              <a:ext uri="{FF2B5EF4-FFF2-40B4-BE49-F238E27FC236}">
                <a16:creationId xmlns:a16="http://schemas.microsoft.com/office/drawing/2014/main" id="{236490C8-0A82-4832-83A4-D7FB84577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129" y="2737281"/>
            <a:ext cx="6435910" cy="3663518"/>
          </a:xfrm>
          <a:prstGeom prst="rect">
            <a:avLst/>
          </a:prstGeom>
        </p:spPr>
      </p:pic>
      <p:sp>
        <p:nvSpPr>
          <p:cNvPr id="9" name="文字方塊 8">
            <a:extLst>
              <a:ext uri="{FF2B5EF4-FFF2-40B4-BE49-F238E27FC236}">
                <a16:creationId xmlns:a16="http://schemas.microsoft.com/office/drawing/2014/main" id="{D97463C4-394B-4887-8C7A-D11F2A02A4F2}"/>
              </a:ext>
            </a:extLst>
          </p:cNvPr>
          <p:cNvSpPr txBox="1"/>
          <p:nvPr/>
        </p:nvSpPr>
        <p:spPr>
          <a:xfrm>
            <a:off x="6623197" y="2844225"/>
            <a:ext cx="5419947" cy="584775"/>
          </a:xfrm>
          <a:prstGeom prst="rect">
            <a:avLst/>
          </a:prstGeom>
          <a:noFill/>
        </p:spPr>
        <p:txBody>
          <a:bodyPr wrap="square" rtlCol="0">
            <a:spAutoFit/>
          </a:bodyPr>
          <a:lstStyle/>
          <a:p>
            <a:r>
              <a:rPr lang="en-US" altLang="zh-TW" sz="1600" b="1" dirty="0">
                <a:solidFill>
                  <a:srgbClr val="002060"/>
                </a:solidFill>
              </a:rPr>
              <a:t>minority percentage=0.84%; majority percentage=99.16%</a:t>
            </a:r>
          </a:p>
          <a:p>
            <a:r>
              <a:rPr lang="en-US" altLang="zh-TW" sz="1600" b="1" dirty="0">
                <a:solidFill>
                  <a:srgbClr val="002060"/>
                </a:solidFill>
              </a:rPr>
              <a:t>minority size is 0.85% of majority size</a:t>
            </a:r>
            <a:endParaRPr lang="zh-TW" altLang="en-US" sz="1600" b="1" dirty="0">
              <a:solidFill>
                <a:srgbClr val="002060"/>
              </a:solidFill>
            </a:endParaRPr>
          </a:p>
        </p:txBody>
      </p:sp>
      <p:sp>
        <p:nvSpPr>
          <p:cNvPr id="10" name="文字方塊 9">
            <a:extLst>
              <a:ext uri="{FF2B5EF4-FFF2-40B4-BE49-F238E27FC236}">
                <a16:creationId xmlns:a16="http://schemas.microsoft.com/office/drawing/2014/main" id="{86E0671E-F8B0-4790-B614-2D6340688CDB}"/>
              </a:ext>
            </a:extLst>
          </p:cNvPr>
          <p:cNvSpPr txBox="1"/>
          <p:nvPr/>
        </p:nvSpPr>
        <p:spPr>
          <a:xfrm>
            <a:off x="2041451" y="4231758"/>
            <a:ext cx="827471" cy="369332"/>
          </a:xfrm>
          <a:prstGeom prst="rect">
            <a:avLst/>
          </a:prstGeom>
          <a:noFill/>
        </p:spPr>
        <p:txBody>
          <a:bodyPr wrap="none" rtlCol="0">
            <a:spAutoFit/>
          </a:bodyPr>
          <a:lstStyle/>
          <a:p>
            <a:r>
              <a:rPr lang="en-US" altLang="zh-TW" b="1" dirty="0">
                <a:solidFill>
                  <a:schemeClr val="bg1"/>
                </a:solidFill>
              </a:rPr>
              <a:t>56,863</a:t>
            </a:r>
            <a:endParaRPr lang="zh-TW" altLang="en-US" b="1" dirty="0">
              <a:solidFill>
                <a:schemeClr val="bg1"/>
              </a:solidFill>
            </a:endParaRPr>
          </a:p>
        </p:txBody>
      </p:sp>
      <p:sp>
        <p:nvSpPr>
          <p:cNvPr id="12" name="文字方塊 11">
            <a:extLst>
              <a:ext uri="{FF2B5EF4-FFF2-40B4-BE49-F238E27FC236}">
                <a16:creationId xmlns:a16="http://schemas.microsoft.com/office/drawing/2014/main" id="{0C0DC5CF-C4A8-41D2-8917-D943BCC79DB6}"/>
              </a:ext>
            </a:extLst>
          </p:cNvPr>
          <p:cNvSpPr txBox="1"/>
          <p:nvPr/>
        </p:nvSpPr>
        <p:spPr>
          <a:xfrm>
            <a:off x="5022111" y="5489945"/>
            <a:ext cx="535724" cy="369332"/>
          </a:xfrm>
          <a:prstGeom prst="rect">
            <a:avLst/>
          </a:prstGeom>
          <a:noFill/>
        </p:spPr>
        <p:txBody>
          <a:bodyPr wrap="none" rtlCol="0">
            <a:spAutoFit/>
          </a:bodyPr>
          <a:lstStyle/>
          <a:p>
            <a:r>
              <a:rPr lang="en-US" altLang="zh-TW" b="1" dirty="0">
                <a:solidFill>
                  <a:srgbClr val="FF0000"/>
                </a:solidFill>
              </a:rPr>
              <a:t>492</a:t>
            </a:r>
            <a:endParaRPr lang="zh-TW" altLang="en-US" b="1" dirty="0">
              <a:solidFill>
                <a:srgbClr val="FF0000"/>
              </a:solidFill>
            </a:endParaRPr>
          </a:p>
        </p:txBody>
      </p:sp>
      <p:sp>
        <p:nvSpPr>
          <p:cNvPr id="13" name="矩形 12">
            <a:extLst>
              <a:ext uri="{FF2B5EF4-FFF2-40B4-BE49-F238E27FC236}">
                <a16:creationId xmlns:a16="http://schemas.microsoft.com/office/drawing/2014/main" id="{03C6231A-09FE-4025-9390-88EADDF33B35}"/>
              </a:ext>
            </a:extLst>
          </p:cNvPr>
          <p:cNvSpPr/>
          <p:nvPr/>
        </p:nvSpPr>
        <p:spPr>
          <a:xfrm>
            <a:off x="1088945" y="5875432"/>
            <a:ext cx="8526437" cy="923330"/>
          </a:xfrm>
          <a:prstGeom prst="rect">
            <a:avLst/>
          </a:prstGeom>
          <a:noFill/>
        </p:spPr>
        <p:txBody>
          <a:bodyPr wrap="none" lIns="91440" tIns="45720" rIns="91440" bIns="45720">
            <a:spAutoFit/>
          </a:bodyPr>
          <a:lstStyle/>
          <a:p>
            <a:pPr algn="ctr"/>
            <a:r>
              <a:rPr lang="en-US" altLang="zh-TW"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 classic imbalanced data set</a:t>
            </a:r>
            <a:endParaRPr lang="zh-TW"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688122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Baseline performance</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10515600" cy="4652963"/>
          </a:xfrm>
        </p:spPr>
        <p:txBody>
          <a:bodyPr>
            <a:normAutofit/>
          </a:bodyPr>
          <a:lstStyle/>
          <a:p>
            <a:r>
              <a:rPr lang="en-US" altLang="zh-TW" sz="1800" dirty="0">
                <a:latin typeface="Helvetica Neue"/>
              </a:rPr>
              <a:t>With LogisticRegression, we can obtain our baseline performance (“</a:t>
            </a:r>
            <a:r>
              <a:rPr lang="en-US" altLang="zh-TW" sz="1600" b="1" dirty="0" err="1">
                <a:solidFill>
                  <a:srgbClr val="7030A0"/>
                </a:solidFill>
                <a:latin typeface="Helvetica Neue"/>
              </a:rPr>
              <a:t>lr_baseline</a:t>
            </a:r>
            <a:r>
              <a:rPr lang="en-US" altLang="zh-TW" sz="1800" dirty="0">
                <a:latin typeface="Helvetica Neue"/>
              </a:rPr>
              <a:t>”) as below:</a:t>
            </a:r>
            <a:endParaRPr lang="zh-TW" altLang="en-US" sz="1800" dirty="0">
              <a:latin typeface="Helvetica Neue"/>
            </a:endParaRPr>
          </a:p>
        </p:txBody>
      </p:sp>
      <p:pic>
        <p:nvPicPr>
          <p:cNvPr id="5" name="圖片 4">
            <a:extLst>
              <a:ext uri="{FF2B5EF4-FFF2-40B4-BE49-F238E27FC236}">
                <a16:creationId xmlns:a16="http://schemas.microsoft.com/office/drawing/2014/main" id="{83AAE79A-7DA2-4428-B4E7-429776F10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0418" y="5228998"/>
            <a:ext cx="2381582" cy="1629002"/>
          </a:xfrm>
          <a:prstGeom prst="rect">
            <a:avLst/>
          </a:prstGeom>
          <a:effectLst>
            <a:softEdge rad="165100"/>
          </a:effectLst>
        </p:spPr>
      </p:pic>
      <p:sp>
        <p:nvSpPr>
          <p:cNvPr id="10" name="文字方塊 9">
            <a:extLst>
              <a:ext uri="{FF2B5EF4-FFF2-40B4-BE49-F238E27FC236}">
                <a16:creationId xmlns:a16="http://schemas.microsoft.com/office/drawing/2014/main" id="{86E0671E-F8B0-4790-B614-2D6340688CDB}"/>
              </a:ext>
            </a:extLst>
          </p:cNvPr>
          <p:cNvSpPr txBox="1"/>
          <p:nvPr/>
        </p:nvSpPr>
        <p:spPr>
          <a:xfrm>
            <a:off x="2041451" y="4231758"/>
            <a:ext cx="827471" cy="369332"/>
          </a:xfrm>
          <a:prstGeom prst="rect">
            <a:avLst/>
          </a:prstGeom>
          <a:noFill/>
        </p:spPr>
        <p:txBody>
          <a:bodyPr wrap="none" rtlCol="0">
            <a:spAutoFit/>
          </a:bodyPr>
          <a:lstStyle/>
          <a:p>
            <a:r>
              <a:rPr lang="en-US" altLang="zh-TW" b="1" dirty="0">
                <a:solidFill>
                  <a:schemeClr val="bg1"/>
                </a:solidFill>
              </a:rPr>
              <a:t>56,863</a:t>
            </a:r>
            <a:endParaRPr lang="zh-TW" altLang="en-US" b="1" dirty="0">
              <a:solidFill>
                <a:schemeClr val="bg1"/>
              </a:solidFill>
            </a:endParaRPr>
          </a:p>
        </p:txBody>
      </p:sp>
      <p:pic>
        <p:nvPicPr>
          <p:cNvPr id="7" name="圖片 6">
            <a:extLst>
              <a:ext uri="{FF2B5EF4-FFF2-40B4-BE49-F238E27FC236}">
                <a16:creationId xmlns:a16="http://schemas.microsoft.com/office/drawing/2014/main" id="{6F391ADD-8B49-4967-BE02-05473BDEC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556" y="1859107"/>
            <a:ext cx="9231991" cy="3536579"/>
          </a:xfrm>
          <a:prstGeom prst="rect">
            <a:avLst/>
          </a:prstGeom>
        </p:spPr>
      </p:pic>
      <p:sp>
        <p:nvSpPr>
          <p:cNvPr id="8" name="文字方塊 7">
            <a:extLst>
              <a:ext uri="{FF2B5EF4-FFF2-40B4-BE49-F238E27FC236}">
                <a16:creationId xmlns:a16="http://schemas.microsoft.com/office/drawing/2014/main" id="{014CDC08-911E-46A8-8BC2-14B005C64C66}"/>
              </a:ext>
            </a:extLst>
          </p:cNvPr>
          <p:cNvSpPr txBox="1"/>
          <p:nvPr/>
        </p:nvSpPr>
        <p:spPr>
          <a:xfrm>
            <a:off x="4082902" y="4195357"/>
            <a:ext cx="3353995" cy="1200329"/>
          </a:xfrm>
          <a:prstGeom prst="rect">
            <a:avLst/>
          </a:prstGeom>
          <a:noFill/>
        </p:spPr>
        <p:txBody>
          <a:bodyPr wrap="none" rtlCol="0">
            <a:spAutoFit/>
          </a:bodyPr>
          <a:lstStyle/>
          <a:p>
            <a:r>
              <a:rPr lang="en-US" altLang="zh-TW" dirty="0"/>
              <a:t>Accuracy =  </a:t>
            </a:r>
            <a:r>
              <a:rPr lang="en-US" altLang="zh-TW" b="1" dirty="0"/>
              <a:t>0.99</a:t>
            </a:r>
            <a:r>
              <a:rPr lang="en-US" altLang="zh-TW" dirty="0"/>
              <a:t>6248943364328</a:t>
            </a:r>
          </a:p>
          <a:p>
            <a:r>
              <a:rPr lang="en-US" altLang="zh-TW" dirty="0"/>
              <a:t>Precision =  </a:t>
            </a:r>
            <a:r>
              <a:rPr lang="en-US" altLang="zh-TW" b="1" dirty="0"/>
              <a:t>0.81</a:t>
            </a:r>
            <a:r>
              <a:rPr lang="en-US" altLang="zh-TW" dirty="0"/>
              <a:t>69934640522876</a:t>
            </a:r>
          </a:p>
          <a:p>
            <a:r>
              <a:rPr lang="en-US" altLang="zh-TW" dirty="0"/>
              <a:t>Recall =  </a:t>
            </a:r>
            <a:r>
              <a:rPr lang="en-US" altLang="zh-TW" b="1" dirty="0"/>
              <a:t>0.74</a:t>
            </a:r>
            <a:r>
              <a:rPr lang="en-US" altLang="zh-TW" dirty="0"/>
              <a:t>40476190476191</a:t>
            </a:r>
          </a:p>
          <a:p>
            <a:r>
              <a:rPr lang="en-US" altLang="zh-TW" dirty="0"/>
              <a:t>F1 Score =  </a:t>
            </a:r>
            <a:r>
              <a:rPr lang="en-US" altLang="zh-TW" b="1" dirty="0"/>
              <a:t>0.77</a:t>
            </a:r>
            <a:r>
              <a:rPr lang="en-US" altLang="zh-TW" dirty="0"/>
              <a:t>8816199376947</a:t>
            </a:r>
            <a:endParaRPr lang="zh-TW" altLang="en-US" dirty="0"/>
          </a:p>
        </p:txBody>
      </p:sp>
    </p:spTree>
    <p:extLst>
      <p:ext uri="{BB962C8B-B14F-4D97-AF65-F5344CB8AC3E}">
        <p14:creationId xmlns:p14="http://schemas.microsoft.com/office/powerpoint/2010/main" val="130082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Undersampling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I take advantage of exist python package </a:t>
            </a:r>
            <a:r>
              <a:rPr lang="en-US" altLang="zh-TW" sz="1800" b="1" i="0" dirty="0" err="1">
                <a:effectLst/>
                <a:latin typeface="Helvetica Neue"/>
                <a:hlinkClick r:id="rId2"/>
              </a:rPr>
              <a:t>imblearn</a:t>
            </a:r>
            <a:r>
              <a:rPr lang="en-US" altLang="zh-TW" sz="1800" i="0" dirty="0">
                <a:effectLst/>
                <a:latin typeface="Helvetica Neue"/>
              </a:rPr>
              <a:t> (imbalanced-learn API) to do </a:t>
            </a:r>
            <a:r>
              <a:rPr lang="en-US" altLang="zh-TW" sz="1800" i="0" dirty="0" err="1">
                <a:effectLst/>
                <a:latin typeface="Helvetica Neue"/>
              </a:rPr>
              <a:t>undersampling</a:t>
            </a:r>
            <a:r>
              <a:rPr lang="en-US" altLang="zh-TW" sz="1800" i="0" dirty="0">
                <a:effectLst/>
                <a:latin typeface="Helvetica Neue"/>
              </a:rPr>
              <a:t>/oversampling on our dataset. So far this package support below </a:t>
            </a:r>
            <a:r>
              <a:rPr lang="en-US" altLang="zh-TW" sz="1800" b="1" i="0" dirty="0" err="1">
                <a:effectLst/>
                <a:latin typeface="Helvetica Neue"/>
                <a:hlinkClick r:id="rId3"/>
              </a:rPr>
              <a:t>undersampling</a:t>
            </a:r>
            <a:r>
              <a:rPr lang="en-US" altLang="zh-TW" sz="1800" b="1" i="0" dirty="0">
                <a:effectLst/>
                <a:latin typeface="Helvetica Neue"/>
                <a:hlinkClick r:id="rId3"/>
              </a:rPr>
              <a:t> algorithms</a:t>
            </a:r>
            <a:r>
              <a:rPr lang="en-US" altLang="zh-TW" sz="1800" i="0" dirty="0">
                <a:effectLst/>
                <a:latin typeface="Helvetica Neue"/>
              </a:rPr>
              <a:t>:</a:t>
            </a:r>
            <a:endParaRPr lang="zh-TW" altLang="en-US" sz="1800" dirty="0">
              <a:latin typeface="Helvetica Neue"/>
            </a:endParaRPr>
          </a:p>
        </p:txBody>
      </p:sp>
      <p:pic>
        <p:nvPicPr>
          <p:cNvPr id="8" name="圖片 7">
            <a:extLst>
              <a:ext uri="{FF2B5EF4-FFF2-40B4-BE49-F238E27FC236}">
                <a16:creationId xmlns:a16="http://schemas.microsoft.com/office/drawing/2014/main" id="{826448E6-8952-4A1F-BD7B-5E20F16A8E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5500" y="4710588"/>
            <a:ext cx="3381847" cy="2143424"/>
          </a:xfrm>
          <a:prstGeom prst="rect">
            <a:avLst/>
          </a:prstGeom>
          <a:effectLst>
            <a:glow rad="228600">
              <a:schemeClr val="accent2">
                <a:satMod val="175000"/>
                <a:alpha val="40000"/>
              </a:schemeClr>
            </a:glow>
          </a:effectLst>
        </p:spPr>
      </p:pic>
      <p:pic>
        <p:nvPicPr>
          <p:cNvPr id="11" name="圖片 10">
            <a:extLst>
              <a:ext uri="{FF2B5EF4-FFF2-40B4-BE49-F238E27FC236}">
                <a16:creationId xmlns:a16="http://schemas.microsoft.com/office/drawing/2014/main" id="{5804F10E-8CB2-44C4-AF6B-5736BDA457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0093" y="2369482"/>
            <a:ext cx="7049052" cy="4284580"/>
          </a:xfrm>
          <a:prstGeom prst="rect">
            <a:avLst/>
          </a:prstGeom>
        </p:spPr>
      </p:pic>
      <p:sp>
        <p:nvSpPr>
          <p:cNvPr id="9" name="矩形 8">
            <a:extLst>
              <a:ext uri="{FF2B5EF4-FFF2-40B4-BE49-F238E27FC236}">
                <a16:creationId xmlns:a16="http://schemas.microsoft.com/office/drawing/2014/main" id="{AD735228-31E6-4263-8CC9-ADE91CBADDFE}"/>
              </a:ext>
            </a:extLst>
          </p:cNvPr>
          <p:cNvSpPr/>
          <p:nvPr/>
        </p:nvSpPr>
        <p:spPr>
          <a:xfrm>
            <a:off x="1180215" y="6366420"/>
            <a:ext cx="2083982" cy="2529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6EA26101-6B72-4A2A-8A00-6140DBF41156}"/>
              </a:ext>
            </a:extLst>
          </p:cNvPr>
          <p:cNvSpPr/>
          <p:nvPr/>
        </p:nvSpPr>
        <p:spPr>
          <a:xfrm>
            <a:off x="1169584" y="3074183"/>
            <a:ext cx="1913858" cy="2325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BBABFC9-4854-42D1-B751-AF9B3A6E27DA}"/>
              </a:ext>
            </a:extLst>
          </p:cNvPr>
          <p:cNvSpPr txBox="1"/>
          <p:nvPr/>
        </p:nvSpPr>
        <p:spPr>
          <a:xfrm>
            <a:off x="2467953" y="3306726"/>
            <a:ext cx="1592487" cy="338554"/>
          </a:xfrm>
          <a:prstGeom prst="rect">
            <a:avLst/>
          </a:prstGeom>
          <a:noFill/>
        </p:spPr>
        <p:txBody>
          <a:bodyPr wrap="none" rtlCol="0">
            <a:spAutoFit/>
          </a:bodyPr>
          <a:lstStyle/>
          <a:p>
            <a:r>
              <a:rPr lang="en-US" altLang="zh-TW" sz="1600" b="1" dirty="0">
                <a:solidFill>
                  <a:srgbClr val="FF0000"/>
                </a:solidFill>
              </a:rPr>
              <a:t>ClusterCentroids</a:t>
            </a:r>
            <a:endParaRPr lang="zh-TW" altLang="en-US" sz="1600" b="1" dirty="0">
              <a:solidFill>
                <a:srgbClr val="FF0000"/>
              </a:solidFill>
            </a:endParaRPr>
          </a:p>
        </p:txBody>
      </p:sp>
      <p:sp>
        <p:nvSpPr>
          <p:cNvPr id="16" name="文字方塊 15">
            <a:extLst>
              <a:ext uri="{FF2B5EF4-FFF2-40B4-BE49-F238E27FC236}">
                <a16:creationId xmlns:a16="http://schemas.microsoft.com/office/drawing/2014/main" id="{38746494-43B0-4AF5-9557-B7E948881E5E}"/>
              </a:ext>
            </a:extLst>
          </p:cNvPr>
          <p:cNvSpPr txBox="1"/>
          <p:nvPr/>
        </p:nvSpPr>
        <p:spPr>
          <a:xfrm>
            <a:off x="18731" y="6280776"/>
            <a:ext cx="1170257" cy="338554"/>
          </a:xfrm>
          <a:prstGeom prst="rect">
            <a:avLst/>
          </a:prstGeom>
          <a:noFill/>
        </p:spPr>
        <p:txBody>
          <a:bodyPr wrap="none" rtlCol="0">
            <a:spAutoFit/>
          </a:bodyPr>
          <a:lstStyle/>
          <a:p>
            <a:r>
              <a:rPr lang="en-US" altLang="zh-TW" sz="1600" b="1" dirty="0">
                <a:solidFill>
                  <a:srgbClr val="FF0000"/>
                </a:solidFill>
              </a:rPr>
              <a:t>TomekLinks</a:t>
            </a:r>
            <a:endParaRPr lang="zh-TW" altLang="en-US" sz="1600" b="1" dirty="0">
              <a:solidFill>
                <a:srgbClr val="FF0000"/>
              </a:solidFill>
            </a:endParaRPr>
          </a:p>
        </p:txBody>
      </p:sp>
    </p:spTree>
    <p:extLst>
      <p:ext uri="{BB962C8B-B14F-4D97-AF65-F5344CB8AC3E}">
        <p14:creationId xmlns:p14="http://schemas.microsoft.com/office/powerpoint/2010/main" val="138298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Undersampling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The performance doesn’t look so promising:</a:t>
            </a:r>
            <a:endParaRPr lang="zh-TW" altLang="en-US" sz="1800" dirty="0">
              <a:latin typeface="Helvetica Neue"/>
            </a:endParaRPr>
          </a:p>
        </p:txBody>
      </p:sp>
      <p:pic>
        <p:nvPicPr>
          <p:cNvPr id="8" name="圖片 7">
            <a:extLst>
              <a:ext uri="{FF2B5EF4-FFF2-40B4-BE49-F238E27FC236}">
                <a16:creationId xmlns:a16="http://schemas.microsoft.com/office/drawing/2014/main" id="{826448E6-8952-4A1F-BD7B-5E20F16A8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6429" y="365125"/>
            <a:ext cx="2593960" cy="1644059"/>
          </a:xfrm>
          <a:prstGeom prst="rect">
            <a:avLst/>
          </a:prstGeom>
          <a:effectLst>
            <a:glow rad="228600">
              <a:schemeClr val="accent2">
                <a:satMod val="175000"/>
                <a:alpha val="40000"/>
              </a:schemeClr>
            </a:glow>
          </a:effectLst>
        </p:spPr>
      </p:pic>
      <p:pic>
        <p:nvPicPr>
          <p:cNvPr id="5" name="圖片 4">
            <a:extLst>
              <a:ext uri="{FF2B5EF4-FFF2-40B4-BE49-F238E27FC236}">
                <a16:creationId xmlns:a16="http://schemas.microsoft.com/office/drawing/2014/main" id="{7F61720C-2F27-404A-8EB5-C0420ECAF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01" y="2440366"/>
            <a:ext cx="2601673" cy="1627713"/>
          </a:xfrm>
          <a:prstGeom prst="rect">
            <a:avLst/>
          </a:prstGeom>
        </p:spPr>
      </p:pic>
      <p:sp>
        <p:nvSpPr>
          <p:cNvPr id="6" name="文字方塊 5">
            <a:extLst>
              <a:ext uri="{FF2B5EF4-FFF2-40B4-BE49-F238E27FC236}">
                <a16:creationId xmlns:a16="http://schemas.microsoft.com/office/drawing/2014/main" id="{1D48D290-C34F-474C-8105-E5882EEC9172}"/>
              </a:ext>
            </a:extLst>
          </p:cNvPr>
          <p:cNvSpPr txBox="1"/>
          <p:nvPr/>
        </p:nvSpPr>
        <p:spPr>
          <a:xfrm>
            <a:off x="1109089" y="2101812"/>
            <a:ext cx="2623732" cy="369332"/>
          </a:xfrm>
          <a:prstGeom prst="rect">
            <a:avLst/>
          </a:prstGeom>
          <a:noFill/>
        </p:spPr>
        <p:txBody>
          <a:bodyPr wrap="none" rtlCol="0">
            <a:spAutoFit/>
          </a:bodyPr>
          <a:lstStyle/>
          <a:p>
            <a:r>
              <a:rPr lang="en-US" altLang="zh-TW" b="1" dirty="0">
                <a:solidFill>
                  <a:srgbClr val="0070C0"/>
                </a:solidFill>
              </a:rPr>
              <a:t>ClusterCentroids </a:t>
            </a:r>
            <a:r>
              <a:rPr lang="en-US" altLang="zh-TW" sz="1600" dirty="0">
                <a:solidFill>
                  <a:srgbClr val="7030A0"/>
                </a:solidFill>
              </a:rPr>
              <a:t>(</a:t>
            </a:r>
            <a:r>
              <a:rPr lang="en-US" altLang="zh-TW" sz="1600" dirty="0" err="1">
                <a:solidFill>
                  <a:srgbClr val="7030A0"/>
                </a:solidFill>
              </a:rPr>
              <a:t>lr_us_cc</a:t>
            </a:r>
            <a:r>
              <a:rPr lang="en-US" altLang="zh-TW" sz="1600" dirty="0">
                <a:solidFill>
                  <a:srgbClr val="7030A0"/>
                </a:solidFill>
              </a:rPr>
              <a:t>)</a:t>
            </a:r>
            <a:endParaRPr lang="zh-TW" altLang="en-US" sz="1600" dirty="0">
              <a:solidFill>
                <a:srgbClr val="7030A0"/>
              </a:solidFill>
            </a:endParaRPr>
          </a:p>
        </p:txBody>
      </p:sp>
      <p:sp>
        <p:nvSpPr>
          <p:cNvPr id="7" name="文字方塊 6">
            <a:extLst>
              <a:ext uri="{FF2B5EF4-FFF2-40B4-BE49-F238E27FC236}">
                <a16:creationId xmlns:a16="http://schemas.microsoft.com/office/drawing/2014/main" id="{97EB1E45-DAB7-4D2F-AFB6-7C8961FFEDF0}"/>
              </a:ext>
            </a:extLst>
          </p:cNvPr>
          <p:cNvSpPr txBox="1"/>
          <p:nvPr/>
        </p:nvSpPr>
        <p:spPr>
          <a:xfrm>
            <a:off x="949601" y="4256782"/>
            <a:ext cx="3211648" cy="1077218"/>
          </a:xfrm>
          <a:prstGeom prst="rect">
            <a:avLst/>
          </a:prstGeom>
          <a:noFill/>
        </p:spPr>
        <p:txBody>
          <a:bodyPr wrap="none" rtlCol="0">
            <a:spAutoFit/>
          </a:bodyPr>
          <a:lstStyle/>
          <a:p>
            <a:r>
              <a:rPr lang="en-US" altLang="zh-TW" sz="1600" dirty="0"/>
              <a:t>Accuracy =  </a:t>
            </a:r>
            <a:r>
              <a:rPr lang="en-US" altLang="zh-TW" sz="1600" b="1" dirty="0">
                <a:solidFill>
                  <a:srgbClr val="FF0000"/>
                </a:solidFill>
              </a:rPr>
              <a:t>0.85</a:t>
            </a:r>
            <a:r>
              <a:rPr lang="en-US" altLang="zh-TW" sz="1600" dirty="0"/>
              <a:t>42371090448013</a:t>
            </a:r>
          </a:p>
          <a:p>
            <a:r>
              <a:rPr lang="en-US" altLang="zh-TW" sz="1600" dirty="0"/>
              <a:t>Precision =  </a:t>
            </a:r>
            <a:r>
              <a:rPr lang="en-US" altLang="zh-TW" sz="1600" b="1" dirty="0">
                <a:solidFill>
                  <a:srgbClr val="FF0000"/>
                </a:solidFill>
              </a:rPr>
              <a:t>0.05</a:t>
            </a:r>
            <a:r>
              <a:rPr lang="en-US" altLang="zh-TW" sz="1600" dirty="0"/>
              <a:t>4044750430292596</a:t>
            </a:r>
          </a:p>
          <a:p>
            <a:r>
              <a:rPr lang="en-US" altLang="zh-TW" sz="1600" dirty="0"/>
              <a:t>Recall =  </a:t>
            </a:r>
            <a:r>
              <a:rPr lang="en-US" altLang="zh-TW" sz="1600" b="1" dirty="0">
                <a:solidFill>
                  <a:srgbClr val="00B050"/>
                </a:solidFill>
              </a:rPr>
              <a:t>0.93</a:t>
            </a:r>
            <a:r>
              <a:rPr lang="en-US" altLang="zh-TW" sz="1600" dirty="0"/>
              <a:t>45238095238095</a:t>
            </a:r>
          </a:p>
          <a:p>
            <a:r>
              <a:rPr lang="en-US" altLang="zh-TW" sz="1600" dirty="0"/>
              <a:t>F1 Score =  </a:t>
            </a:r>
            <a:r>
              <a:rPr lang="en-US" altLang="zh-TW" sz="1600" b="1" dirty="0">
                <a:solidFill>
                  <a:srgbClr val="FF0000"/>
                </a:solidFill>
              </a:rPr>
              <a:t>0.10</a:t>
            </a:r>
            <a:r>
              <a:rPr lang="en-US" altLang="zh-TW" sz="1600" dirty="0"/>
              <a:t>218027985681744</a:t>
            </a:r>
            <a:endParaRPr lang="zh-TW" altLang="en-US" sz="1600" dirty="0"/>
          </a:p>
        </p:txBody>
      </p:sp>
      <p:sp>
        <p:nvSpPr>
          <p:cNvPr id="10" name="文字方塊 9">
            <a:extLst>
              <a:ext uri="{FF2B5EF4-FFF2-40B4-BE49-F238E27FC236}">
                <a16:creationId xmlns:a16="http://schemas.microsoft.com/office/drawing/2014/main" id="{E616D068-5F55-4031-9B0C-D65C8399FA11}"/>
              </a:ext>
            </a:extLst>
          </p:cNvPr>
          <p:cNvSpPr txBox="1"/>
          <p:nvPr/>
        </p:nvSpPr>
        <p:spPr>
          <a:xfrm>
            <a:off x="4483154" y="2101812"/>
            <a:ext cx="2115259" cy="369332"/>
          </a:xfrm>
          <a:prstGeom prst="rect">
            <a:avLst/>
          </a:prstGeom>
          <a:noFill/>
        </p:spPr>
        <p:txBody>
          <a:bodyPr wrap="none" rtlCol="0">
            <a:spAutoFit/>
          </a:bodyPr>
          <a:lstStyle/>
          <a:p>
            <a:r>
              <a:rPr lang="en-US" altLang="zh-TW" b="1" dirty="0">
                <a:solidFill>
                  <a:srgbClr val="0070C0"/>
                </a:solidFill>
              </a:rPr>
              <a:t>TomekLinks </a:t>
            </a:r>
            <a:r>
              <a:rPr lang="en-US" altLang="zh-TW" sz="1600" dirty="0">
                <a:solidFill>
                  <a:srgbClr val="7030A0"/>
                </a:solidFill>
              </a:rPr>
              <a:t>(</a:t>
            </a:r>
            <a:r>
              <a:rPr lang="en-US" altLang="zh-TW" sz="1600" dirty="0" err="1">
                <a:solidFill>
                  <a:srgbClr val="7030A0"/>
                </a:solidFill>
              </a:rPr>
              <a:t>lr_us_tl</a:t>
            </a:r>
            <a:r>
              <a:rPr lang="en-US" altLang="zh-TW" sz="1600" dirty="0">
                <a:solidFill>
                  <a:srgbClr val="7030A0"/>
                </a:solidFill>
              </a:rPr>
              <a:t>)</a:t>
            </a:r>
            <a:endParaRPr lang="zh-TW" altLang="en-US" sz="1600" dirty="0">
              <a:solidFill>
                <a:srgbClr val="7030A0"/>
              </a:solidFill>
            </a:endParaRPr>
          </a:p>
        </p:txBody>
      </p:sp>
      <p:pic>
        <p:nvPicPr>
          <p:cNvPr id="18" name="圖片 17">
            <a:extLst>
              <a:ext uri="{FF2B5EF4-FFF2-40B4-BE49-F238E27FC236}">
                <a16:creationId xmlns:a16="http://schemas.microsoft.com/office/drawing/2014/main" id="{556BD582-32AE-4BE5-AAB4-FDB169043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3154" y="2486859"/>
            <a:ext cx="2424537" cy="1581220"/>
          </a:xfrm>
          <a:prstGeom prst="rect">
            <a:avLst/>
          </a:prstGeom>
        </p:spPr>
      </p:pic>
      <p:sp>
        <p:nvSpPr>
          <p:cNvPr id="20" name="文字方塊 19">
            <a:extLst>
              <a:ext uri="{FF2B5EF4-FFF2-40B4-BE49-F238E27FC236}">
                <a16:creationId xmlns:a16="http://schemas.microsoft.com/office/drawing/2014/main" id="{3DB2997C-2F6E-4952-88B0-2ACB60AB513C}"/>
              </a:ext>
            </a:extLst>
          </p:cNvPr>
          <p:cNvSpPr txBox="1"/>
          <p:nvPr/>
        </p:nvSpPr>
        <p:spPr>
          <a:xfrm>
            <a:off x="4483154" y="425678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301775147929</a:t>
            </a:r>
          </a:p>
          <a:p>
            <a:r>
              <a:rPr lang="en-US" altLang="zh-TW" sz="1600" dirty="0"/>
              <a:t>Precision =  </a:t>
            </a:r>
            <a:r>
              <a:rPr lang="en-US" altLang="zh-TW" sz="1600" b="1" dirty="0">
                <a:solidFill>
                  <a:srgbClr val="00B050"/>
                </a:solidFill>
              </a:rPr>
              <a:t>0.82</a:t>
            </a:r>
            <a:r>
              <a:rPr lang="en-US" altLang="zh-TW" sz="1600" dirty="0"/>
              <a:t>23684210526315</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solidFill>
                  <a:srgbClr val="00B050"/>
                </a:solidFill>
              </a:rPr>
              <a:t>0.78</a:t>
            </a:r>
            <a:r>
              <a:rPr lang="en-US" altLang="zh-TW" sz="1600" dirty="0"/>
              <a:t>125</a:t>
            </a:r>
          </a:p>
        </p:txBody>
      </p:sp>
      <p:sp>
        <p:nvSpPr>
          <p:cNvPr id="22" name="文字方塊 21">
            <a:extLst>
              <a:ext uri="{FF2B5EF4-FFF2-40B4-BE49-F238E27FC236}">
                <a16:creationId xmlns:a16="http://schemas.microsoft.com/office/drawing/2014/main" id="{255B8142-87B1-4DE3-A5D1-07B6986E87E4}"/>
              </a:ext>
            </a:extLst>
          </p:cNvPr>
          <p:cNvSpPr txBox="1"/>
          <p:nvPr/>
        </p:nvSpPr>
        <p:spPr>
          <a:xfrm>
            <a:off x="7899547" y="2069817"/>
            <a:ext cx="2076209" cy="369332"/>
          </a:xfrm>
          <a:prstGeom prst="rect">
            <a:avLst/>
          </a:prstGeom>
          <a:noFill/>
        </p:spPr>
        <p:txBody>
          <a:bodyPr wrap="none" rtlCol="0">
            <a:spAutoFit/>
          </a:bodyPr>
          <a:lstStyle/>
          <a:p>
            <a:r>
              <a:rPr lang="en-US" altLang="zh-TW" b="1" dirty="0">
                <a:solidFill>
                  <a:srgbClr val="FFC000"/>
                </a:solidFill>
              </a:rPr>
              <a:t>Baseline </a:t>
            </a:r>
            <a:r>
              <a:rPr lang="en-US" altLang="zh-TW" sz="1600" dirty="0">
                <a:solidFill>
                  <a:srgbClr val="7030A0"/>
                </a:solidFill>
              </a:rPr>
              <a:t>(lr_baseline)</a:t>
            </a:r>
            <a:endParaRPr lang="zh-TW" altLang="en-US" sz="1600" dirty="0">
              <a:solidFill>
                <a:srgbClr val="7030A0"/>
              </a:solidFill>
            </a:endParaRPr>
          </a:p>
        </p:txBody>
      </p:sp>
      <p:pic>
        <p:nvPicPr>
          <p:cNvPr id="24" name="圖片 23">
            <a:extLst>
              <a:ext uri="{FF2B5EF4-FFF2-40B4-BE49-F238E27FC236}">
                <a16:creationId xmlns:a16="http://schemas.microsoft.com/office/drawing/2014/main" id="{5C27FDBE-D8EE-4B97-95A0-DDB1BD4571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0121" y="2506057"/>
            <a:ext cx="2135063" cy="1449255"/>
          </a:xfrm>
          <a:prstGeom prst="rect">
            <a:avLst/>
          </a:prstGeom>
        </p:spPr>
      </p:pic>
      <p:sp>
        <p:nvSpPr>
          <p:cNvPr id="26" name="文字方塊 25">
            <a:extLst>
              <a:ext uri="{FF2B5EF4-FFF2-40B4-BE49-F238E27FC236}">
                <a16:creationId xmlns:a16="http://schemas.microsoft.com/office/drawing/2014/main" id="{F48010D7-4013-4CEA-BCAD-EE4E82213EEB}"/>
              </a:ext>
            </a:extLst>
          </p:cNvPr>
          <p:cNvSpPr txBox="1"/>
          <p:nvPr/>
        </p:nvSpPr>
        <p:spPr>
          <a:xfrm>
            <a:off x="7913742" y="423207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sp>
        <p:nvSpPr>
          <p:cNvPr id="27" name="文字方塊 26">
            <a:extLst>
              <a:ext uri="{FF2B5EF4-FFF2-40B4-BE49-F238E27FC236}">
                <a16:creationId xmlns:a16="http://schemas.microsoft.com/office/drawing/2014/main" id="{3480071D-09D8-41D7-B950-67409FCC763D}"/>
              </a:ext>
            </a:extLst>
          </p:cNvPr>
          <p:cNvSpPr txBox="1"/>
          <p:nvPr/>
        </p:nvSpPr>
        <p:spPr>
          <a:xfrm>
            <a:off x="1109089" y="5688419"/>
            <a:ext cx="10244711" cy="646331"/>
          </a:xfrm>
          <a:prstGeom prst="rect">
            <a:avLst/>
          </a:prstGeom>
          <a:noFill/>
        </p:spPr>
        <p:txBody>
          <a:bodyPr wrap="square" rtlCol="0">
            <a:spAutoFit/>
          </a:bodyPr>
          <a:lstStyle/>
          <a:p>
            <a:r>
              <a:rPr lang="en-US" altLang="zh-TW" dirty="0"/>
              <a:t>The “TomekLinks” hardly has any impact here. For “ClusterCentroids”, </a:t>
            </a:r>
            <a:r>
              <a:rPr lang="en-US" altLang="zh-TW" b="1" dirty="0">
                <a:solidFill>
                  <a:srgbClr val="00B050"/>
                </a:solidFill>
              </a:rPr>
              <a:t>TP is improved from 125 to 157 (Recall 0.74-&gt;0.93)</a:t>
            </a:r>
            <a:r>
              <a:rPr lang="en-US" altLang="zh-TW" dirty="0"/>
              <a:t>; however, the </a:t>
            </a:r>
            <a:r>
              <a:rPr lang="en-US" altLang="zh-TW" b="1" dirty="0">
                <a:solidFill>
                  <a:srgbClr val="FF0000"/>
                </a:solidFill>
              </a:rPr>
              <a:t>FP is deteriorated from 28 to 2748 (0.81-&gt;0.05)</a:t>
            </a:r>
            <a:r>
              <a:rPr lang="en-US" altLang="zh-TW" dirty="0"/>
              <a:t>!</a:t>
            </a:r>
            <a:endParaRPr lang="zh-TW" altLang="en-US" dirty="0"/>
          </a:p>
        </p:txBody>
      </p:sp>
    </p:spTree>
    <p:extLst>
      <p:ext uri="{BB962C8B-B14F-4D97-AF65-F5344CB8AC3E}">
        <p14:creationId xmlns:p14="http://schemas.microsoft.com/office/powerpoint/2010/main" val="106804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71E4A12B-8369-4773-B533-CEDE93378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929" y="1933265"/>
            <a:ext cx="10394647" cy="2675243"/>
          </a:xfrm>
          <a:prstGeom prst="rect">
            <a:avLst/>
          </a:prstGeom>
        </p:spPr>
      </p:pic>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Oversampling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For oversampling, package support below </a:t>
            </a:r>
            <a:r>
              <a:rPr lang="en-US" altLang="zh-TW" sz="1800" b="1" dirty="0" err="1">
                <a:latin typeface="Helvetica Neue"/>
                <a:hlinkClick r:id="rId3"/>
              </a:rPr>
              <a:t>over</a:t>
            </a:r>
            <a:r>
              <a:rPr lang="en-US" altLang="zh-TW" sz="1800" b="1" i="0" dirty="0" err="1">
                <a:effectLst/>
                <a:latin typeface="Helvetica Neue"/>
                <a:hlinkClick r:id="rId3"/>
              </a:rPr>
              <a:t>dersampling</a:t>
            </a:r>
            <a:r>
              <a:rPr lang="en-US" altLang="zh-TW" sz="1800" b="1" i="0" dirty="0">
                <a:effectLst/>
                <a:latin typeface="Helvetica Neue"/>
                <a:hlinkClick r:id="rId3"/>
              </a:rPr>
              <a:t> algorithms</a:t>
            </a:r>
            <a:r>
              <a:rPr lang="en-US" altLang="zh-TW" sz="1800" i="0" dirty="0">
                <a:effectLst/>
                <a:latin typeface="Helvetica Neue"/>
              </a:rPr>
              <a:t>:</a:t>
            </a:r>
            <a:endParaRPr lang="zh-TW" altLang="en-US" sz="1800" dirty="0">
              <a:latin typeface="Helvetica Neue"/>
            </a:endParaRPr>
          </a:p>
        </p:txBody>
      </p:sp>
      <p:sp>
        <p:nvSpPr>
          <p:cNvPr id="9" name="矩形 8">
            <a:extLst>
              <a:ext uri="{FF2B5EF4-FFF2-40B4-BE49-F238E27FC236}">
                <a16:creationId xmlns:a16="http://schemas.microsoft.com/office/drawing/2014/main" id="{AD735228-31E6-4263-8CC9-ADE91CBADDFE}"/>
              </a:ext>
            </a:extLst>
          </p:cNvPr>
          <p:cNvSpPr/>
          <p:nvPr/>
        </p:nvSpPr>
        <p:spPr>
          <a:xfrm>
            <a:off x="1233387" y="4224356"/>
            <a:ext cx="5826632" cy="2674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6EA26101-6B72-4A2A-8A00-6140DBF41156}"/>
              </a:ext>
            </a:extLst>
          </p:cNvPr>
          <p:cNvSpPr/>
          <p:nvPr/>
        </p:nvSpPr>
        <p:spPr>
          <a:xfrm>
            <a:off x="1222171" y="3507119"/>
            <a:ext cx="6497065" cy="2674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BBABFC9-4854-42D1-B751-AF9B3A6E27DA}"/>
              </a:ext>
            </a:extLst>
          </p:cNvPr>
          <p:cNvSpPr txBox="1"/>
          <p:nvPr/>
        </p:nvSpPr>
        <p:spPr>
          <a:xfrm>
            <a:off x="7761192" y="3168565"/>
            <a:ext cx="797334" cy="338554"/>
          </a:xfrm>
          <a:prstGeom prst="rect">
            <a:avLst/>
          </a:prstGeom>
          <a:noFill/>
        </p:spPr>
        <p:txBody>
          <a:bodyPr wrap="none" rtlCol="0">
            <a:spAutoFit/>
          </a:bodyPr>
          <a:lstStyle/>
          <a:p>
            <a:r>
              <a:rPr lang="en-US" altLang="zh-TW" sz="1600" b="1" dirty="0">
                <a:solidFill>
                  <a:srgbClr val="FF0000"/>
                </a:solidFill>
              </a:rPr>
              <a:t>SMOTE</a:t>
            </a:r>
            <a:endParaRPr lang="zh-TW" altLang="en-US" sz="1600" b="1" dirty="0">
              <a:solidFill>
                <a:srgbClr val="FF0000"/>
              </a:solidFill>
            </a:endParaRPr>
          </a:p>
        </p:txBody>
      </p:sp>
      <p:sp>
        <p:nvSpPr>
          <p:cNvPr id="16" name="文字方塊 15">
            <a:extLst>
              <a:ext uri="{FF2B5EF4-FFF2-40B4-BE49-F238E27FC236}">
                <a16:creationId xmlns:a16="http://schemas.microsoft.com/office/drawing/2014/main" id="{38746494-43B0-4AF5-9557-B7E948881E5E}"/>
              </a:ext>
            </a:extLst>
          </p:cNvPr>
          <p:cNvSpPr txBox="1"/>
          <p:nvPr/>
        </p:nvSpPr>
        <p:spPr>
          <a:xfrm>
            <a:off x="7134107" y="4188798"/>
            <a:ext cx="1194366" cy="338554"/>
          </a:xfrm>
          <a:prstGeom prst="rect">
            <a:avLst/>
          </a:prstGeom>
          <a:noFill/>
        </p:spPr>
        <p:txBody>
          <a:bodyPr wrap="none" rtlCol="0">
            <a:spAutoFit/>
          </a:bodyPr>
          <a:lstStyle/>
          <a:p>
            <a:r>
              <a:rPr lang="en-US" altLang="zh-TW" sz="1600" b="1" dirty="0">
                <a:solidFill>
                  <a:srgbClr val="FF0000"/>
                </a:solidFill>
              </a:rPr>
              <a:t>SVMSMOTE</a:t>
            </a:r>
            <a:endParaRPr lang="zh-TW" altLang="en-US" sz="1600" b="1" dirty="0">
              <a:solidFill>
                <a:srgbClr val="FF0000"/>
              </a:solidFill>
            </a:endParaRPr>
          </a:p>
        </p:txBody>
      </p:sp>
      <p:pic>
        <p:nvPicPr>
          <p:cNvPr id="5" name="圖片 4">
            <a:extLst>
              <a:ext uri="{FF2B5EF4-FFF2-40B4-BE49-F238E27FC236}">
                <a16:creationId xmlns:a16="http://schemas.microsoft.com/office/drawing/2014/main" id="{2878A91E-529B-42BE-B4A5-FACD9D417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1600" y="4851085"/>
            <a:ext cx="3048000" cy="1908165"/>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284664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Oversampling</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i="0" dirty="0">
                <a:effectLst/>
                <a:latin typeface="Helvetica Neue"/>
              </a:rPr>
              <a:t>The performance doesn’t look so promising too:</a:t>
            </a:r>
            <a:endParaRPr lang="zh-TW" altLang="en-US" sz="1800" dirty="0">
              <a:latin typeface="Helvetica Neue"/>
            </a:endParaRPr>
          </a:p>
        </p:txBody>
      </p:sp>
      <p:sp>
        <p:nvSpPr>
          <p:cNvPr id="6" name="文字方塊 5">
            <a:extLst>
              <a:ext uri="{FF2B5EF4-FFF2-40B4-BE49-F238E27FC236}">
                <a16:creationId xmlns:a16="http://schemas.microsoft.com/office/drawing/2014/main" id="{1D48D290-C34F-474C-8105-E5882EEC9172}"/>
              </a:ext>
            </a:extLst>
          </p:cNvPr>
          <p:cNvSpPr txBox="1"/>
          <p:nvPr/>
        </p:nvSpPr>
        <p:spPr>
          <a:xfrm>
            <a:off x="1637194" y="1997550"/>
            <a:ext cx="1052917" cy="615553"/>
          </a:xfrm>
          <a:prstGeom prst="rect">
            <a:avLst/>
          </a:prstGeom>
          <a:noFill/>
        </p:spPr>
        <p:txBody>
          <a:bodyPr wrap="none" rtlCol="0">
            <a:spAutoFit/>
          </a:bodyPr>
          <a:lstStyle/>
          <a:p>
            <a:pPr algn="ctr"/>
            <a:r>
              <a:rPr lang="en-US" altLang="zh-TW" b="1" dirty="0">
                <a:solidFill>
                  <a:srgbClr val="0070C0"/>
                </a:solidFill>
              </a:rPr>
              <a:t>SMOTE </a:t>
            </a:r>
          </a:p>
          <a:p>
            <a:pPr algn="ctr"/>
            <a:r>
              <a:rPr lang="en-US" altLang="zh-TW" sz="1600" dirty="0">
                <a:solidFill>
                  <a:srgbClr val="7030A0"/>
                </a:solidFill>
              </a:rPr>
              <a:t>(</a:t>
            </a:r>
            <a:r>
              <a:rPr lang="en-US" altLang="zh-TW" sz="1600" dirty="0" err="1">
                <a:solidFill>
                  <a:srgbClr val="7030A0"/>
                </a:solidFill>
              </a:rPr>
              <a:t>lr_smote</a:t>
            </a:r>
            <a:r>
              <a:rPr lang="en-US" altLang="zh-TW" sz="1600" dirty="0">
                <a:solidFill>
                  <a:srgbClr val="7030A0"/>
                </a:solidFill>
              </a:rPr>
              <a:t>)</a:t>
            </a:r>
            <a:endParaRPr lang="zh-TW" altLang="en-US" sz="1600" dirty="0">
              <a:solidFill>
                <a:srgbClr val="7030A0"/>
              </a:solidFill>
            </a:endParaRPr>
          </a:p>
        </p:txBody>
      </p:sp>
      <p:sp>
        <p:nvSpPr>
          <p:cNvPr id="7" name="文字方塊 6">
            <a:extLst>
              <a:ext uri="{FF2B5EF4-FFF2-40B4-BE49-F238E27FC236}">
                <a16:creationId xmlns:a16="http://schemas.microsoft.com/office/drawing/2014/main" id="{97EB1E45-DAB7-4D2F-AFB6-7C8961FFEDF0}"/>
              </a:ext>
            </a:extLst>
          </p:cNvPr>
          <p:cNvSpPr txBox="1"/>
          <p:nvPr/>
        </p:nvSpPr>
        <p:spPr>
          <a:xfrm>
            <a:off x="949601" y="4256782"/>
            <a:ext cx="3211648" cy="1077218"/>
          </a:xfrm>
          <a:prstGeom prst="rect">
            <a:avLst/>
          </a:prstGeom>
          <a:noFill/>
        </p:spPr>
        <p:txBody>
          <a:bodyPr wrap="none" rtlCol="0">
            <a:spAutoFit/>
          </a:bodyPr>
          <a:lstStyle/>
          <a:p>
            <a:r>
              <a:rPr lang="en-US" altLang="zh-TW" sz="1600" dirty="0"/>
              <a:t>Accuracy =  </a:t>
            </a:r>
            <a:r>
              <a:rPr lang="en-US" altLang="zh-TW" sz="1600" b="1" dirty="0">
                <a:solidFill>
                  <a:srgbClr val="FF0000"/>
                </a:solidFill>
              </a:rPr>
              <a:t>0.97</a:t>
            </a:r>
            <a:r>
              <a:rPr lang="en-US" altLang="zh-TW" sz="1600" dirty="0"/>
              <a:t>0625528317836</a:t>
            </a:r>
          </a:p>
          <a:p>
            <a:r>
              <a:rPr lang="en-US" altLang="zh-TW" sz="1600" dirty="0"/>
              <a:t>Precision =  </a:t>
            </a:r>
            <a:r>
              <a:rPr lang="en-US" altLang="zh-TW" sz="1600" b="1" dirty="0">
                <a:solidFill>
                  <a:srgbClr val="FF0000"/>
                </a:solidFill>
              </a:rPr>
              <a:t>0.20</a:t>
            </a:r>
            <a:r>
              <a:rPr lang="en-US" altLang="zh-TW" sz="1600" dirty="0"/>
              <a:t>783132530120482</a:t>
            </a:r>
          </a:p>
          <a:p>
            <a:r>
              <a:rPr lang="en-US" altLang="zh-TW" sz="1600" dirty="0"/>
              <a:t>Recall =  </a:t>
            </a:r>
            <a:r>
              <a:rPr lang="en-US" altLang="zh-TW" sz="1600" b="1" dirty="0">
                <a:solidFill>
                  <a:srgbClr val="00B050"/>
                </a:solidFill>
              </a:rPr>
              <a:t>0.82</a:t>
            </a:r>
            <a:r>
              <a:rPr lang="en-US" altLang="zh-TW" sz="1600" dirty="0"/>
              <a:t>14285714285714</a:t>
            </a:r>
          </a:p>
          <a:p>
            <a:r>
              <a:rPr lang="en-US" altLang="zh-TW" sz="1600" dirty="0"/>
              <a:t>F1 Score =  </a:t>
            </a:r>
            <a:r>
              <a:rPr lang="en-US" altLang="zh-TW" sz="1600" b="1" dirty="0">
                <a:solidFill>
                  <a:srgbClr val="FF0000"/>
                </a:solidFill>
              </a:rPr>
              <a:t>0.33</a:t>
            </a:r>
            <a:r>
              <a:rPr lang="en-US" altLang="zh-TW" sz="1600" dirty="0"/>
              <a:t>17307692307693</a:t>
            </a:r>
            <a:endParaRPr lang="zh-TW" altLang="en-US" sz="1600" dirty="0"/>
          </a:p>
        </p:txBody>
      </p:sp>
      <p:sp>
        <p:nvSpPr>
          <p:cNvPr id="10" name="文字方塊 9">
            <a:extLst>
              <a:ext uri="{FF2B5EF4-FFF2-40B4-BE49-F238E27FC236}">
                <a16:creationId xmlns:a16="http://schemas.microsoft.com/office/drawing/2014/main" id="{E616D068-5F55-4031-9B0C-D65C8399FA11}"/>
              </a:ext>
            </a:extLst>
          </p:cNvPr>
          <p:cNvSpPr txBox="1"/>
          <p:nvPr/>
        </p:nvSpPr>
        <p:spPr>
          <a:xfrm>
            <a:off x="5102955" y="1959758"/>
            <a:ext cx="1386470" cy="615553"/>
          </a:xfrm>
          <a:prstGeom prst="rect">
            <a:avLst/>
          </a:prstGeom>
          <a:noFill/>
        </p:spPr>
        <p:txBody>
          <a:bodyPr wrap="none" rtlCol="0">
            <a:spAutoFit/>
          </a:bodyPr>
          <a:lstStyle/>
          <a:p>
            <a:pPr algn="ctr"/>
            <a:r>
              <a:rPr lang="en-US" altLang="zh-TW" b="1" dirty="0">
                <a:solidFill>
                  <a:srgbClr val="0070C0"/>
                </a:solidFill>
              </a:rPr>
              <a:t>SVMSMOTE</a:t>
            </a:r>
          </a:p>
          <a:p>
            <a:pPr algn="ctr"/>
            <a:r>
              <a:rPr lang="en-US" altLang="zh-TW" sz="1600" dirty="0">
                <a:solidFill>
                  <a:srgbClr val="7030A0"/>
                </a:solidFill>
              </a:rPr>
              <a:t>(</a:t>
            </a:r>
            <a:r>
              <a:rPr lang="en-US" altLang="zh-TW" sz="1600" dirty="0" err="1">
                <a:solidFill>
                  <a:srgbClr val="7030A0"/>
                </a:solidFill>
              </a:rPr>
              <a:t>lr_svmsmote</a:t>
            </a:r>
            <a:r>
              <a:rPr lang="en-US" altLang="zh-TW" sz="1600" dirty="0">
                <a:solidFill>
                  <a:srgbClr val="7030A0"/>
                </a:solidFill>
              </a:rPr>
              <a:t>)</a:t>
            </a:r>
            <a:endParaRPr lang="zh-TW" altLang="en-US" sz="1600" dirty="0">
              <a:solidFill>
                <a:srgbClr val="7030A0"/>
              </a:solidFill>
            </a:endParaRPr>
          </a:p>
        </p:txBody>
      </p:sp>
      <p:sp>
        <p:nvSpPr>
          <p:cNvPr id="20" name="文字方塊 19">
            <a:extLst>
              <a:ext uri="{FF2B5EF4-FFF2-40B4-BE49-F238E27FC236}">
                <a16:creationId xmlns:a16="http://schemas.microsoft.com/office/drawing/2014/main" id="{3DB2997C-2F6E-4952-88B0-2ACB60AB513C}"/>
              </a:ext>
            </a:extLst>
          </p:cNvPr>
          <p:cNvSpPr txBox="1"/>
          <p:nvPr/>
        </p:nvSpPr>
        <p:spPr>
          <a:xfrm>
            <a:off x="4483154" y="4256782"/>
            <a:ext cx="3003258" cy="1077218"/>
          </a:xfrm>
          <a:prstGeom prst="rect">
            <a:avLst/>
          </a:prstGeom>
          <a:noFill/>
        </p:spPr>
        <p:txBody>
          <a:bodyPr wrap="none" rtlCol="0">
            <a:spAutoFit/>
          </a:bodyPr>
          <a:lstStyle/>
          <a:p>
            <a:r>
              <a:rPr lang="en-US" altLang="zh-TW" sz="1600" dirty="0"/>
              <a:t>Accuracy =  </a:t>
            </a:r>
            <a:r>
              <a:rPr lang="en-US" altLang="zh-TW" sz="1600" b="1" dirty="0"/>
              <a:t>0.992</a:t>
            </a:r>
            <a:r>
              <a:rPr lang="en-US" altLang="zh-TW" sz="1600" dirty="0"/>
              <a:t>4978867286559</a:t>
            </a:r>
          </a:p>
          <a:p>
            <a:r>
              <a:rPr lang="en-US" altLang="zh-TW" sz="1600" dirty="0"/>
              <a:t>Precision =  </a:t>
            </a:r>
            <a:r>
              <a:rPr lang="en-US" altLang="zh-TW" sz="1600" b="1" dirty="0">
                <a:solidFill>
                  <a:srgbClr val="FF0000"/>
                </a:solidFill>
              </a:rPr>
              <a:t>0.55</a:t>
            </a:r>
            <a:r>
              <a:rPr lang="en-US" altLang="zh-TW" sz="1600" dirty="0"/>
              <a:t>28455284552846</a:t>
            </a:r>
          </a:p>
          <a:p>
            <a:r>
              <a:rPr lang="en-US" altLang="zh-TW" sz="1600" dirty="0"/>
              <a:t>Recall =  </a:t>
            </a:r>
            <a:r>
              <a:rPr lang="en-US" altLang="zh-TW" sz="1600" b="1" dirty="0">
                <a:solidFill>
                  <a:srgbClr val="00B050"/>
                </a:solidFill>
              </a:rPr>
              <a:t>0.80</a:t>
            </a:r>
            <a:r>
              <a:rPr lang="en-US" altLang="zh-TW" sz="1600" dirty="0"/>
              <a:t>95238095238095</a:t>
            </a:r>
          </a:p>
          <a:p>
            <a:r>
              <a:rPr lang="en-US" altLang="zh-TW" sz="1600" dirty="0"/>
              <a:t>F1 Score =  </a:t>
            </a:r>
            <a:r>
              <a:rPr lang="en-US" altLang="zh-TW" sz="1600" b="1" dirty="0">
                <a:solidFill>
                  <a:srgbClr val="FF0000"/>
                </a:solidFill>
              </a:rPr>
              <a:t>0.65</a:t>
            </a:r>
            <a:r>
              <a:rPr lang="en-US" altLang="zh-TW" sz="1600" dirty="0"/>
              <a:t>70048309178743</a:t>
            </a:r>
          </a:p>
        </p:txBody>
      </p:sp>
      <p:sp>
        <p:nvSpPr>
          <p:cNvPr id="22" name="文字方塊 21">
            <a:extLst>
              <a:ext uri="{FF2B5EF4-FFF2-40B4-BE49-F238E27FC236}">
                <a16:creationId xmlns:a16="http://schemas.microsoft.com/office/drawing/2014/main" id="{255B8142-87B1-4DE3-A5D1-07B6986E87E4}"/>
              </a:ext>
            </a:extLst>
          </p:cNvPr>
          <p:cNvSpPr txBox="1"/>
          <p:nvPr/>
        </p:nvSpPr>
        <p:spPr>
          <a:xfrm>
            <a:off x="8391997" y="1948146"/>
            <a:ext cx="1221809" cy="892552"/>
          </a:xfrm>
          <a:prstGeom prst="rect">
            <a:avLst/>
          </a:prstGeom>
          <a:noFill/>
        </p:spPr>
        <p:txBody>
          <a:bodyPr wrap="none" rtlCol="0">
            <a:spAutoFit/>
          </a:bodyPr>
          <a:lstStyle/>
          <a:p>
            <a:r>
              <a:rPr lang="en-US" altLang="zh-TW" b="1" dirty="0">
                <a:solidFill>
                  <a:srgbClr val="FFC000"/>
                </a:solidFill>
              </a:rPr>
              <a:t>Baseline</a:t>
            </a:r>
          </a:p>
          <a:p>
            <a:r>
              <a:rPr lang="en-US" altLang="zh-TW" sz="1600" dirty="0">
                <a:solidFill>
                  <a:srgbClr val="7030A0"/>
                </a:solidFill>
              </a:rPr>
              <a:t>(lr_baseline)</a:t>
            </a:r>
            <a:endParaRPr lang="zh-TW" altLang="en-US" sz="1600" dirty="0">
              <a:solidFill>
                <a:srgbClr val="7030A0"/>
              </a:solidFill>
            </a:endParaRPr>
          </a:p>
          <a:p>
            <a:endParaRPr lang="zh-TW" altLang="en-US" b="1" dirty="0">
              <a:solidFill>
                <a:srgbClr val="FFC000"/>
              </a:solidFill>
            </a:endParaRPr>
          </a:p>
        </p:txBody>
      </p:sp>
      <p:pic>
        <p:nvPicPr>
          <p:cNvPr id="24" name="圖片 23">
            <a:extLst>
              <a:ext uri="{FF2B5EF4-FFF2-40B4-BE49-F238E27FC236}">
                <a16:creationId xmlns:a16="http://schemas.microsoft.com/office/drawing/2014/main" id="{5C27FDBE-D8EE-4B97-95A0-DDB1BD4571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121" y="2506057"/>
            <a:ext cx="2135063" cy="1449255"/>
          </a:xfrm>
          <a:prstGeom prst="rect">
            <a:avLst/>
          </a:prstGeom>
        </p:spPr>
      </p:pic>
      <p:sp>
        <p:nvSpPr>
          <p:cNvPr id="26" name="文字方塊 25">
            <a:extLst>
              <a:ext uri="{FF2B5EF4-FFF2-40B4-BE49-F238E27FC236}">
                <a16:creationId xmlns:a16="http://schemas.microsoft.com/office/drawing/2014/main" id="{F48010D7-4013-4CEA-BCAD-EE4E82213EEB}"/>
              </a:ext>
            </a:extLst>
          </p:cNvPr>
          <p:cNvSpPr txBox="1"/>
          <p:nvPr/>
        </p:nvSpPr>
        <p:spPr>
          <a:xfrm>
            <a:off x="7913742" y="4232072"/>
            <a:ext cx="3003258" cy="1077218"/>
          </a:xfrm>
          <a:prstGeom prst="rect">
            <a:avLst/>
          </a:prstGeom>
          <a:noFill/>
        </p:spPr>
        <p:txBody>
          <a:bodyPr wrap="none" rtlCol="0">
            <a:spAutoFit/>
          </a:bodyPr>
          <a:lstStyle/>
          <a:p>
            <a:r>
              <a:rPr lang="en-US" altLang="zh-TW" sz="1600" dirty="0"/>
              <a:t>Accuracy =  </a:t>
            </a:r>
            <a:r>
              <a:rPr lang="en-US" altLang="zh-TW" sz="1600" b="1" dirty="0"/>
              <a:t>0.996</a:t>
            </a:r>
            <a:r>
              <a:rPr lang="en-US" altLang="zh-TW" sz="1600" dirty="0"/>
              <a:t>248943364328</a:t>
            </a:r>
          </a:p>
          <a:p>
            <a:r>
              <a:rPr lang="en-US" altLang="zh-TW" sz="1600" dirty="0"/>
              <a:t>Precision =  </a:t>
            </a:r>
            <a:r>
              <a:rPr lang="en-US" altLang="zh-TW" sz="1600" b="1" dirty="0"/>
              <a:t>0.81</a:t>
            </a:r>
            <a:r>
              <a:rPr lang="en-US" altLang="zh-TW" sz="1600" dirty="0"/>
              <a:t>69934640522876</a:t>
            </a:r>
          </a:p>
          <a:p>
            <a:r>
              <a:rPr lang="en-US" altLang="zh-TW" sz="1600" dirty="0"/>
              <a:t>Recall =  </a:t>
            </a:r>
            <a:r>
              <a:rPr lang="en-US" altLang="zh-TW" sz="1600" b="1" dirty="0"/>
              <a:t>0.74</a:t>
            </a:r>
            <a:r>
              <a:rPr lang="en-US" altLang="zh-TW" sz="1600" dirty="0"/>
              <a:t>40476190476191</a:t>
            </a:r>
          </a:p>
          <a:p>
            <a:r>
              <a:rPr lang="en-US" altLang="zh-TW" sz="1600" dirty="0"/>
              <a:t>F1 Score =  </a:t>
            </a:r>
            <a:r>
              <a:rPr lang="en-US" altLang="zh-TW" sz="1600" b="1" dirty="0"/>
              <a:t>0.77</a:t>
            </a:r>
            <a:r>
              <a:rPr lang="en-US" altLang="zh-TW" sz="1600" dirty="0"/>
              <a:t>8816199376947</a:t>
            </a:r>
          </a:p>
        </p:txBody>
      </p:sp>
      <p:sp>
        <p:nvSpPr>
          <p:cNvPr id="27" name="文字方塊 26">
            <a:extLst>
              <a:ext uri="{FF2B5EF4-FFF2-40B4-BE49-F238E27FC236}">
                <a16:creationId xmlns:a16="http://schemas.microsoft.com/office/drawing/2014/main" id="{3480071D-09D8-41D7-B950-67409FCC763D}"/>
              </a:ext>
            </a:extLst>
          </p:cNvPr>
          <p:cNvSpPr txBox="1"/>
          <p:nvPr/>
        </p:nvSpPr>
        <p:spPr>
          <a:xfrm>
            <a:off x="973644" y="5522703"/>
            <a:ext cx="10244711" cy="923330"/>
          </a:xfrm>
          <a:prstGeom prst="rect">
            <a:avLst/>
          </a:prstGeom>
          <a:noFill/>
        </p:spPr>
        <p:txBody>
          <a:bodyPr wrap="square" rtlCol="0">
            <a:spAutoFit/>
          </a:bodyPr>
          <a:lstStyle/>
          <a:p>
            <a:r>
              <a:rPr lang="en-US" altLang="zh-TW" dirty="0"/>
              <a:t>The oversampling will increase the total size of dataset (by enlarging the size of minority class to be the same as majority class) which may cause problem in training time. </a:t>
            </a:r>
            <a:r>
              <a:rPr lang="en-US" altLang="zh-TW" b="1" dirty="0"/>
              <a:t>All in all, the recall can be improved by oversampling. However, precision metrics will be sacrificed.</a:t>
            </a:r>
            <a:endParaRPr lang="zh-TW" altLang="en-US" b="1" dirty="0"/>
          </a:p>
        </p:txBody>
      </p:sp>
      <p:pic>
        <p:nvPicPr>
          <p:cNvPr id="9" name="圖片 8">
            <a:extLst>
              <a:ext uri="{FF2B5EF4-FFF2-40B4-BE49-F238E27FC236}">
                <a16:creationId xmlns:a16="http://schemas.microsoft.com/office/drawing/2014/main" id="{A5A177FB-726F-43DB-9EC3-487FDBBDA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385" y="419087"/>
            <a:ext cx="2597316" cy="1626020"/>
          </a:xfrm>
          <a:prstGeom prst="rect">
            <a:avLst/>
          </a:prstGeom>
          <a:effectLst>
            <a:glow rad="228600">
              <a:schemeClr val="accent6">
                <a:satMod val="175000"/>
                <a:alpha val="40000"/>
              </a:schemeClr>
            </a:glow>
          </a:effectLst>
        </p:spPr>
      </p:pic>
      <p:pic>
        <p:nvPicPr>
          <p:cNvPr id="12" name="圖片 11">
            <a:extLst>
              <a:ext uri="{FF2B5EF4-FFF2-40B4-BE49-F238E27FC236}">
                <a16:creationId xmlns:a16="http://schemas.microsoft.com/office/drawing/2014/main" id="{8FC8B9EA-A053-4D2C-A99B-F99303E6AD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601" y="2574397"/>
            <a:ext cx="2279153" cy="1493682"/>
          </a:xfrm>
          <a:prstGeom prst="rect">
            <a:avLst/>
          </a:prstGeom>
        </p:spPr>
      </p:pic>
      <p:pic>
        <p:nvPicPr>
          <p:cNvPr id="14" name="圖片 13">
            <a:extLst>
              <a:ext uri="{FF2B5EF4-FFF2-40B4-BE49-F238E27FC236}">
                <a16:creationId xmlns:a16="http://schemas.microsoft.com/office/drawing/2014/main" id="{15D93EFC-DE85-4567-8C6F-EBF04BA0E8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3154" y="2574397"/>
            <a:ext cx="2279153" cy="1392816"/>
          </a:xfrm>
          <a:prstGeom prst="rect">
            <a:avLst/>
          </a:prstGeom>
        </p:spPr>
      </p:pic>
    </p:spTree>
    <p:extLst>
      <p:ext uri="{BB962C8B-B14F-4D97-AF65-F5344CB8AC3E}">
        <p14:creationId xmlns:p14="http://schemas.microsoft.com/office/powerpoint/2010/main" val="398029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B6029E-F467-4F70-901A-F3D3040353DD}"/>
              </a:ext>
            </a:extLst>
          </p:cNvPr>
          <p:cNvSpPr>
            <a:spLocks noGrp="1"/>
          </p:cNvSpPr>
          <p:nvPr>
            <p:ph type="title"/>
          </p:nvPr>
        </p:nvSpPr>
        <p:spPr/>
        <p:txBody>
          <a:bodyPr/>
          <a:lstStyle/>
          <a:p>
            <a:r>
              <a:rPr lang="en-US" altLang="zh-TW" dirty="0"/>
              <a:t>Part 1 – Class weight</a:t>
            </a:r>
            <a:endParaRPr lang="zh-TW" altLang="en-US" dirty="0"/>
          </a:p>
        </p:txBody>
      </p:sp>
      <p:sp>
        <p:nvSpPr>
          <p:cNvPr id="3" name="內容版面配置區 2">
            <a:extLst>
              <a:ext uri="{FF2B5EF4-FFF2-40B4-BE49-F238E27FC236}">
                <a16:creationId xmlns:a16="http://schemas.microsoft.com/office/drawing/2014/main" id="{F70B6414-2E2F-4757-A253-DA96E0D140F5}"/>
              </a:ext>
            </a:extLst>
          </p:cNvPr>
          <p:cNvSpPr>
            <a:spLocks noGrp="1"/>
          </p:cNvSpPr>
          <p:nvPr>
            <p:ph idx="1"/>
          </p:nvPr>
        </p:nvSpPr>
        <p:spPr>
          <a:xfrm>
            <a:off x="838200" y="1524000"/>
            <a:ext cx="9677400" cy="4652963"/>
          </a:xfrm>
        </p:spPr>
        <p:txBody>
          <a:bodyPr>
            <a:normAutofit/>
          </a:bodyPr>
          <a:lstStyle/>
          <a:p>
            <a:r>
              <a:rPr lang="en-US" altLang="zh-TW" sz="1800" dirty="0">
                <a:latin typeface="Helvetica Neue"/>
              </a:rPr>
              <a:t>Some model will support argument “</a:t>
            </a:r>
            <a:r>
              <a:rPr lang="en-US" altLang="zh-TW" sz="1800" b="1" i="1" dirty="0" err="1">
                <a:solidFill>
                  <a:srgbClr val="FFC000"/>
                </a:solidFill>
                <a:latin typeface="Helvetica Neue"/>
              </a:rPr>
              <a:t>class_weight</a:t>
            </a:r>
            <a:r>
              <a:rPr lang="en-US" altLang="zh-TW" sz="1800" dirty="0">
                <a:latin typeface="Helvetica Neue"/>
              </a:rPr>
              <a:t>” to adjust the relevant importance of each class during training. Take scikit-learn “</a:t>
            </a:r>
            <a:r>
              <a:rPr lang="en-US" altLang="zh-TW" sz="1800" b="1" dirty="0">
                <a:latin typeface="Helvetica Neue"/>
                <a:hlinkClick r:id="rId2"/>
              </a:rPr>
              <a:t>LogisticRegression</a:t>
            </a:r>
            <a:r>
              <a:rPr lang="en-US" altLang="zh-TW" sz="1800" dirty="0">
                <a:latin typeface="Helvetica Neue"/>
              </a:rPr>
              <a:t>” for example:</a:t>
            </a:r>
            <a:endParaRPr lang="zh-TW" altLang="en-US" sz="1800" dirty="0">
              <a:latin typeface="Helvetica Neue"/>
            </a:endParaRPr>
          </a:p>
        </p:txBody>
      </p:sp>
      <p:pic>
        <p:nvPicPr>
          <p:cNvPr id="6" name="圖片 5">
            <a:extLst>
              <a:ext uri="{FF2B5EF4-FFF2-40B4-BE49-F238E27FC236}">
                <a16:creationId xmlns:a16="http://schemas.microsoft.com/office/drawing/2014/main" id="{B34DB6F5-751B-4C40-95AD-104B07BB9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480" y="2046145"/>
            <a:ext cx="9119981" cy="3036217"/>
          </a:xfrm>
          <a:prstGeom prst="rect">
            <a:avLst/>
          </a:prstGeom>
        </p:spPr>
      </p:pic>
      <p:sp>
        <p:nvSpPr>
          <p:cNvPr id="8" name="矩形 7">
            <a:extLst>
              <a:ext uri="{FF2B5EF4-FFF2-40B4-BE49-F238E27FC236}">
                <a16:creationId xmlns:a16="http://schemas.microsoft.com/office/drawing/2014/main" id="{E7ED954D-C058-4BA8-9C2D-0A8DB22D55CD}"/>
              </a:ext>
            </a:extLst>
          </p:cNvPr>
          <p:cNvSpPr/>
          <p:nvPr/>
        </p:nvSpPr>
        <p:spPr>
          <a:xfrm>
            <a:off x="1233377" y="3104707"/>
            <a:ext cx="8977364" cy="6485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538C682F-7F8E-4D04-A117-CED8D939BFA2}"/>
              </a:ext>
            </a:extLst>
          </p:cNvPr>
          <p:cNvSpPr txBox="1"/>
          <p:nvPr/>
        </p:nvSpPr>
        <p:spPr>
          <a:xfrm>
            <a:off x="2892056" y="2768511"/>
            <a:ext cx="7058214" cy="369332"/>
          </a:xfrm>
          <a:prstGeom prst="rect">
            <a:avLst/>
          </a:prstGeom>
          <a:noFill/>
        </p:spPr>
        <p:txBody>
          <a:bodyPr wrap="none" rtlCol="0">
            <a:spAutoFit/>
          </a:bodyPr>
          <a:lstStyle/>
          <a:p>
            <a:r>
              <a:rPr lang="en-US" altLang="zh-TW" b="1" dirty="0">
                <a:solidFill>
                  <a:srgbClr val="FF0000"/>
                </a:solidFill>
              </a:rPr>
              <a:t>The weight of minority class will be larger than majority class‘s weight</a:t>
            </a:r>
            <a:endParaRPr lang="zh-TW" altLang="en-US" b="1" dirty="0">
              <a:solidFill>
                <a:srgbClr val="FF0000"/>
              </a:solidFill>
            </a:endParaRPr>
          </a:p>
        </p:txBody>
      </p:sp>
    </p:spTree>
    <p:extLst>
      <p:ext uri="{BB962C8B-B14F-4D97-AF65-F5344CB8AC3E}">
        <p14:creationId xmlns:p14="http://schemas.microsoft.com/office/powerpoint/2010/main" val="428007749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1249</Words>
  <Application>Microsoft Office PowerPoint</Application>
  <PresentationFormat>寬螢幕</PresentationFormat>
  <Paragraphs>173</Paragraphs>
  <Slides>19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Helvetica Neue</vt:lpstr>
      <vt:lpstr>Arial</vt:lpstr>
      <vt:lpstr>Calibri</vt:lpstr>
      <vt:lpstr>Calibri Light</vt:lpstr>
      <vt:lpstr>Wingdings</vt:lpstr>
      <vt:lpstr>Office 佈景主題</vt:lpstr>
      <vt:lpstr>Exploratory of techniques to deal with imbalanced dataset</vt:lpstr>
      <vt:lpstr>Goal</vt:lpstr>
      <vt:lpstr>Data Set</vt:lpstr>
      <vt:lpstr>Baseline performance</vt:lpstr>
      <vt:lpstr>Part 1 – Undersampling</vt:lpstr>
      <vt:lpstr>Part 1 – Undersampling</vt:lpstr>
      <vt:lpstr>Part 1 – Oversampling</vt:lpstr>
      <vt:lpstr>Part 1 – Oversampling</vt:lpstr>
      <vt:lpstr>Part 1 – Class weight</vt:lpstr>
      <vt:lpstr>Part 1 – Class weight</vt:lpstr>
      <vt:lpstr>Part 1 – Class weight</vt:lpstr>
      <vt:lpstr>Part 2 – SVM</vt:lpstr>
      <vt:lpstr>Part 2 – SVM (feature engineering)</vt:lpstr>
      <vt:lpstr>Part 2 – SVM (feature engineering)</vt:lpstr>
      <vt:lpstr>Part 2 – SVM (feature engineering)</vt:lpstr>
      <vt:lpstr>Part 2 – XGBoost</vt:lpstr>
      <vt:lpstr>Part 2 – Top5 models based on F1 score</vt:lpstr>
      <vt:lpstr>Error Analysis</vt:lpstr>
      <vt:lpstr>Lesson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of techniques to deal with imbalanced dataset</dc:title>
  <dc:creator>奎慶 李</dc:creator>
  <cp:lastModifiedBy>奎慶 李</cp:lastModifiedBy>
  <cp:revision>64</cp:revision>
  <dcterms:created xsi:type="dcterms:W3CDTF">2020-08-23T23:47:58Z</dcterms:created>
  <dcterms:modified xsi:type="dcterms:W3CDTF">2020-08-25T00:05:39Z</dcterms:modified>
</cp:coreProperties>
</file>