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  <p:sldId id="263" r:id="rId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354" y="5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2014/3/20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2014/3/20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2014/3/20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2014/3/20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2014/3/20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2014/3/20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2014/3/20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2014/3/20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2014/3/20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2014/3/20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2014/3/20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2014/3/20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2" Type="http://schemas.openxmlformats.org/officeDocument/2006/relationships/hyperlink" Target="https://code.google.com/p/crawler4j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johnklee/sd2014.git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140.122.64.191/crawler4j/api/edu/uci/ics/crawler4j/fetcher/PageFetcher.html" TargetMode="External"/><Relationship Id="rId3" Type="http://schemas.openxmlformats.org/officeDocument/2006/relationships/hyperlink" Target="http://140.122.64.191/crawler4j/api/edu/uci/ics/crawler4j/crawler/CrawlConfig.html" TargetMode="External"/><Relationship Id="rId7" Type="http://schemas.openxmlformats.org/officeDocument/2006/relationships/hyperlink" Target="http://140.122.64.191/crawler4j/api/edu/uci/ics/crawler4j/fetcher/PageFetchResult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ika.apache.org/" TargetMode="External"/><Relationship Id="rId5" Type="http://schemas.openxmlformats.org/officeDocument/2006/relationships/hyperlink" Target="http://hc.apache.org/httpcomponents-client-4.2.x/index.html" TargetMode="External"/><Relationship Id="rId4" Type="http://schemas.openxmlformats.org/officeDocument/2006/relationships/hyperlink" Target="http://140.122.64.191/crawler4j/api/edu/uci/ics/crawler4j/crawler/CrawlController.html" TargetMode="External"/><Relationship Id="rId9" Type="http://schemas.openxmlformats.org/officeDocument/2006/relationships/hyperlink" Target="http://140.122.64.191/crawler4j/api/edu/uci/ics/crawler4j/url/WebURL.html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140.122.64.191/crawler4j/api/edu/uci/ics/crawler4j/robotstxt/RobotstxtConfig.html" TargetMode="External"/><Relationship Id="rId3" Type="http://schemas.openxmlformats.org/officeDocument/2006/relationships/hyperlink" Target="http://140.122.64.191/crawler4j/api/edu/uci/ics/crawler4j/crawler/Page.html#getParseData()" TargetMode="External"/><Relationship Id="rId7" Type="http://schemas.openxmlformats.org/officeDocument/2006/relationships/hyperlink" Target="http://140.122.64.191/crawler4j/api/edu/uci/ics/crawler4j/crawler/CrawlConfig.html" TargetMode="External"/><Relationship Id="rId2" Type="http://schemas.openxmlformats.org/officeDocument/2006/relationships/hyperlink" Target="http://140.122.64.191/crawler4j/api/edu/uci/ics/crawler4j/crawler/WebCrawler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140.122.64.191/crawler4j/api/edu/uci/ics/crawler4j/parser/BinaryParseData.html" TargetMode="External"/><Relationship Id="rId11" Type="http://schemas.openxmlformats.org/officeDocument/2006/relationships/hyperlink" Target="http://140.122.64.191/crawler4j/api/edu/uci/ics/crawler4j/fetcher/PageFetcher.html" TargetMode="External"/><Relationship Id="rId5" Type="http://schemas.openxmlformats.org/officeDocument/2006/relationships/hyperlink" Target="http://140.122.64.191/crawler4j/api/edu/uci/ics/crawler4j/parser/TextParseData.html" TargetMode="External"/><Relationship Id="rId10" Type="http://schemas.openxmlformats.org/officeDocument/2006/relationships/hyperlink" Target="https://support.google.com/webmasters/answer/156449?hl=zh-Hant" TargetMode="External"/><Relationship Id="rId4" Type="http://schemas.openxmlformats.org/officeDocument/2006/relationships/hyperlink" Target="http://140.122.64.191/crawler4j/api/edu/uci/ics/crawler4j/parser/HtmlParseData.html" TargetMode="External"/><Relationship Id="rId9" Type="http://schemas.openxmlformats.org/officeDocument/2006/relationships/hyperlink" Target="http://140.122.64.191/crawler4j/api/edu/uci/ics/crawler4j/robotstxt/RobotstxtServer.htm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localhost/FF/crawlme/index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Crawler4j Introduction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Version: 3.5</a:t>
            </a:r>
          </a:p>
          <a:p>
            <a:r>
              <a:rPr lang="en-US" altLang="zh-TW" dirty="0" smtClean="0"/>
              <a:t>Reporter: John</a:t>
            </a:r>
          </a:p>
          <a:p>
            <a:r>
              <a:rPr lang="en-US" altLang="zh-TW" dirty="0" smtClean="0"/>
              <a:t>Date: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79781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/>
              <a:t>Crawler4j 3.5</a:t>
            </a:r>
            <a:endParaRPr lang="zh-TW" altLang="en-US" sz="32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412776"/>
            <a:ext cx="8686800" cy="5256584"/>
          </a:xfrm>
        </p:spPr>
        <p:txBody>
          <a:bodyPr>
            <a:normAutofit/>
          </a:bodyPr>
          <a:lstStyle/>
          <a:p>
            <a:r>
              <a:rPr lang="en-US" altLang="zh-TW" sz="1800" b="1" dirty="0">
                <a:hlinkClick r:id="rId2"/>
              </a:rPr>
              <a:t>Crawler4j</a:t>
            </a:r>
            <a:r>
              <a:rPr lang="en-US" altLang="zh-TW" sz="1800" dirty="0"/>
              <a:t> is an open source Java crawler which provides a simple interface for crawling the Web. You can setup a multi-threaded web crawler in 5 </a:t>
            </a:r>
            <a:r>
              <a:rPr lang="en-US" altLang="zh-TW" sz="1800" dirty="0" smtClean="0"/>
              <a:t>minutes!</a:t>
            </a:r>
          </a:p>
          <a:p>
            <a:r>
              <a:rPr lang="en-US" altLang="zh-TW" sz="1600" dirty="0" smtClean="0"/>
              <a:t>Original Source code can be retrieved via </a:t>
            </a:r>
            <a:r>
              <a:rPr lang="en-US" altLang="zh-TW" sz="1600" dirty="0" err="1" smtClean="0"/>
              <a:t>Git</a:t>
            </a:r>
            <a:r>
              <a:rPr lang="en-US" altLang="zh-TW" sz="1600" dirty="0" smtClean="0"/>
              <a:t>: </a:t>
            </a:r>
            <a:r>
              <a:rPr lang="en-US" altLang="zh-TW" sz="1600" dirty="0" err="1">
                <a:solidFill>
                  <a:srgbClr val="0070C0"/>
                </a:solidFill>
              </a:rPr>
              <a:t>git</a:t>
            </a:r>
            <a:r>
              <a:rPr lang="en-US" altLang="zh-TW" sz="1600" dirty="0">
                <a:solidFill>
                  <a:srgbClr val="0070C0"/>
                </a:solidFill>
              </a:rPr>
              <a:t> clone https://code.google.com/p/crawler4j/</a:t>
            </a:r>
          </a:p>
          <a:p>
            <a:r>
              <a:rPr lang="en-US" altLang="zh-TW" sz="1600" dirty="0" smtClean="0"/>
              <a:t>I have enhanced part of it and upload to </a:t>
            </a:r>
            <a:r>
              <a:rPr lang="en-US" altLang="zh-TW" sz="1600" b="1" dirty="0" err="1" smtClean="0">
                <a:hlinkClick r:id="rId3"/>
              </a:rPr>
              <a:t>Github</a:t>
            </a:r>
            <a:r>
              <a:rPr lang="en-US" altLang="zh-TW" sz="1600" dirty="0"/>
              <a:t>: </a:t>
            </a:r>
            <a:r>
              <a:rPr lang="en-US" altLang="zh-TW" sz="1600" dirty="0">
                <a:hlinkClick r:id="rId4"/>
              </a:rPr>
              <a:t>https://</a:t>
            </a:r>
            <a:r>
              <a:rPr lang="en-US" altLang="zh-TW" sz="1600" dirty="0" smtClean="0">
                <a:hlinkClick r:id="rId4"/>
              </a:rPr>
              <a:t>github.com/johnklee/sd2014.git</a:t>
            </a:r>
            <a:endParaRPr lang="en-US" altLang="zh-TW" sz="1600" dirty="0" smtClean="0"/>
          </a:p>
          <a:p>
            <a:pPr lvl="1"/>
            <a:r>
              <a:rPr lang="en-US" altLang="zh-TW" sz="1600" dirty="0" smtClean="0"/>
              <a:t>Support &lt;script </a:t>
            </a:r>
            <a:r>
              <a:rPr lang="en-US" altLang="zh-TW" sz="1600" dirty="0" err="1" smtClean="0"/>
              <a:t>src</a:t>
            </a:r>
            <a:r>
              <a:rPr lang="en-US" altLang="zh-TW" sz="1600" dirty="0" smtClean="0"/>
              <a:t>=‘…’&gt;&lt;/script&gt; tag. </a:t>
            </a:r>
          </a:p>
          <a:p>
            <a:pPr lvl="1"/>
            <a:r>
              <a:rPr lang="en-US" altLang="zh-TW" sz="1600" dirty="0"/>
              <a:t>Read “</a:t>
            </a:r>
            <a:r>
              <a:rPr lang="en-US" altLang="zh-TW" sz="1600" dirty="0" smtClean="0"/>
              <a:t>tld-names.txt” outside the jar space.</a:t>
            </a:r>
          </a:p>
          <a:p>
            <a:pPr marL="457200" lvl="1" indent="0">
              <a:buNone/>
            </a:pPr>
            <a:r>
              <a:rPr lang="en-US" altLang="zh-TW" sz="1200" dirty="0"/>
              <a:t/>
            </a:r>
            <a:br>
              <a:rPr lang="en-US" altLang="zh-TW" sz="1200" dirty="0"/>
            </a:b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555254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>
            <a:normAutofit/>
          </a:bodyPr>
          <a:lstStyle/>
          <a:p>
            <a:r>
              <a:rPr lang="en-US" altLang="zh-TW" sz="1800" dirty="0" smtClean="0"/>
              <a:t>In the beginning, let’s check the class diagram of what we will use later:</a:t>
            </a:r>
            <a:endParaRPr lang="zh-TW" altLang="en-US" sz="1800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/>
              <a:t>Hello Word’s Sample Usage</a:t>
            </a:r>
            <a:endParaRPr lang="zh-TW" altLang="en-US" sz="32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844824"/>
            <a:ext cx="7719572" cy="4104456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1475656" y="2564904"/>
            <a:ext cx="18106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rgbClr val="7030A0"/>
                </a:solidFill>
              </a:rPr>
              <a:t>j</a:t>
            </a:r>
            <a:r>
              <a:rPr lang="en-US" altLang="zh-TW" sz="1600" b="1" dirty="0" smtClean="0">
                <a:solidFill>
                  <a:srgbClr val="7030A0"/>
                </a:solidFill>
              </a:rPr>
              <a:t>ava.lang.Runnable</a:t>
            </a:r>
            <a:endParaRPr lang="zh-TW" altLang="en-US" sz="1600" b="1" dirty="0">
              <a:solidFill>
                <a:srgbClr val="7030A0"/>
              </a:solidFill>
            </a:endParaRPr>
          </a:p>
        </p:txBody>
      </p:sp>
      <p:grpSp>
        <p:nvGrpSpPr>
          <p:cNvPr id="11" name="群組 10"/>
          <p:cNvGrpSpPr/>
          <p:nvPr/>
        </p:nvGrpSpPr>
        <p:grpSpPr>
          <a:xfrm>
            <a:off x="107504" y="3212976"/>
            <a:ext cx="5544616" cy="1898557"/>
            <a:chOff x="107504" y="3212976"/>
            <a:chExt cx="5544616" cy="1898557"/>
          </a:xfrm>
        </p:grpSpPr>
        <p:sp>
          <p:nvSpPr>
            <p:cNvPr id="6" name="文字方塊 5"/>
            <p:cNvSpPr txBox="1"/>
            <p:nvPr/>
          </p:nvSpPr>
          <p:spPr>
            <a:xfrm>
              <a:off x="107504" y="3726538"/>
              <a:ext cx="5544616" cy="138499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TW" sz="1400" dirty="0" smtClean="0"/>
                <a:t>User can define crawling behavior via overwriting below two APIs: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altLang="zh-TW" sz="1400" dirty="0">
                  <a:solidFill>
                    <a:srgbClr val="0070C0"/>
                  </a:solidFill>
                </a:rPr>
                <a:t>shouldVisit(WebURL url</a:t>
              </a:r>
              <a:r>
                <a:rPr lang="en-US" altLang="zh-TW" sz="1400" dirty="0" smtClean="0">
                  <a:solidFill>
                    <a:srgbClr val="0070C0"/>
                  </a:solidFill>
                </a:rPr>
                <a:t>)</a:t>
              </a:r>
              <a:r>
                <a:rPr lang="en-US" altLang="zh-TW" sz="1400" dirty="0" smtClean="0"/>
                <a:t>: Crawling or not.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altLang="zh-TW" sz="1400" dirty="0" smtClean="0">
                  <a:solidFill>
                    <a:srgbClr val="0070C0"/>
                  </a:solidFill>
                </a:rPr>
                <a:t>visit(Page </a:t>
              </a:r>
              <a:r>
                <a:rPr lang="en-US" altLang="zh-TW" sz="1400" dirty="0">
                  <a:solidFill>
                    <a:srgbClr val="0070C0"/>
                  </a:solidFill>
                </a:rPr>
                <a:t>page</a:t>
              </a:r>
              <a:r>
                <a:rPr lang="en-US" altLang="zh-TW" sz="1400" dirty="0" smtClean="0">
                  <a:solidFill>
                    <a:srgbClr val="0070C0"/>
                  </a:solidFill>
                </a:rPr>
                <a:t>)</a:t>
              </a:r>
              <a:r>
                <a:rPr lang="en-US" altLang="zh-TW" sz="1400" dirty="0" smtClean="0"/>
                <a:t>: The Crawling result is stored in </a:t>
              </a:r>
              <a:r>
                <a:rPr lang="en-US" altLang="zh-TW" sz="1400" i="1" dirty="0" smtClean="0"/>
                <a:t>page</a:t>
              </a:r>
              <a:r>
                <a:rPr lang="en-US" altLang="zh-TW" sz="1400" dirty="0" smtClean="0"/>
                <a:t> object.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TW" sz="1400" b="1" dirty="0" smtClean="0">
                  <a:solidFill>
                    <a:srgbClr val="002060"/>
                  </a:solidFill>
                </a:rPr>
                <a:t>CrawlController</a:t>
              </a:r>
              <a:r>
                <a:rPr lang="en-US" altLang="zh-TW" sz="1400" dirty="0" smtClean="0"/>
                <a:t> will be responsible in initializing this class and run it as thread. The thread number can be configured.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TW" sz="1400" dirty="0" smtClean="0"/>
                <a:t>The crawling behavior is dedicated to class </a:t>
              </a:r>
              <a:r>
                <a:rPr lang="en-US" altLang="zh-TW" sz="1400" b="1" dirty="0" smtClean="0">
                  <a:solidFill>
                    <a:srgbClr val="002060"/>
                  </a:solidFill>
                </a:rPr>
                <a:t>PageFetcher</a:t>
              </a:r>
              <a:r>
                <a:rPr lang="en-US" altLang="zh-TW" sz="1400" dirty="0" smtClean="0"/>
                <a:t>. </a:t>
              </a:r>
              <a:endParaRPr lang="zh-TW" altLang="en-US" sz="1400" dirty="0"/>
            </a:p>
          </p:txBody>
        </p:sp>
        <p:sp>
          <p:nvSpPr>
            <p:cNvPr id="7" name="矩形 6"/>
            <p:cNvSpPr/>
            <p:nvPr/>
          </p:nvSpPr>
          <p:spPr>
            <a:xfrm>
              <a:off x="923924" y="3212976"/>
              <a:ext cx="911771" cy="43204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0" name="群組 9"/>
          <p:cNvGrpSpPr/>
          <p:nvPr/>
        </p:nvGrpSpPr>
        <p:grpSpPr>
          <a:xfrm>
            <a:off x="0" y="1310789"/>
            <a:ext cx="8277225" cy="1384995"/>
            <a:chOff x="0" y="1310789"/>
            <a:chExt cx="8277225" cy="1384995"/>
          </a:xfrm>
        </p:grpSpPr>
        <p:sp>
          <p:nvSpPr>
            <p:cNvPr id="8" name="矩形 7"/>
            <p:cNvSpPr/>
            <p:nvPr/>
          </p:nvSpPr>
          <p:spPr>
            <a:xfrm>
              <a:off x="7400924" y="2162175"/>
              <a:ext cx="876301" cy="43815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文字方塊 8"/>
            <p:cNvSpPr txBox="1"/>
            <p:nvPr/>
          </p:nvSpPr>
          <p:spPr>
            <a:xfrm>
              <a:off x="0" y="1310789"/>
              <a:ext cx="7200801" cy="138499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>
              <a:defPPr>
                <a:defRPr lang="zh-TW"/>
              </a:defPPr>
              <a:lvl1pPr marL="285750" indent="-285750">
                <a:buFont typeface="Arial" panose="020B0604020202020204" pitchFamily="34" charset="0"/>
                <a:buChar char="•"/>
                <a:defRPr sz="1400"/>
              </a:lvl1pPr>
              <a:lvl2pPr marL="742950" lvl="1" indent="-285750">
                <a:buFont typeface="Arial" panose="020B0604020202020204" pitchFamily="34" charset="0"/>
                <a:buChar char="•"/>
                <a:defRPr sz="1400">
                  <a:solidFill>
                    <a:srgbClr val="0070C0"/>
                  </a:solidFill>
                </a:defRPr>
              </a:lvl2pPr>
            </a:lstStyle>
            <a:p>
              <a:r>
                <a:rPr lang="en-US" altLang="zh-TW" dirty="0"/>
                <a:t>This class hold crawling </a:t>
              </a:r>
              <a:r>
                <a:rPr lang="en-US" altLang="zh-TW" dirty="0" smtClean="0"/>
                <a:t>configuration</a:t>
              </a:r>
              <a:r>
                <a:rPr lang="en-US" altLang="zh-TW" dirty="0"/>
                <a:t>:</a:t>
              </a:r>
              <a:endParaRPr lang="en-US" altLang="zh-TW" dirty="0" smtClean="0"/>
            </a:p>
            <a:p>
              <a:pPr lvl="1">
                <a:buFont typeface="Wingdings" panose="05000000000000000000" pitchFamily="2" charset="2"/>
                <a:buChar char="Ø"/>
              </a:pPr>
              <a:r>
                <a:rPr lang="en-US" altLang="zh-TW" dirty="0" smtClean="0"/>
                <a:t>setCrawlStorageFolder(String): 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Crawling </a:t>
              </a:r>
              <a:r>
                <a:rPr lang="en-US" altLang="zh-TW" dirty="0">
                  <a:solidFill>
                    <a:schemeClr val="tx1"/>
                  </a:solidFill>
                </a:rPr>
                <a:t>Storage 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Folder.</a:t>
              </a:r>
            </a:p>
            <a:p>
              <a:pPr lvl="1">
                <a:buFont typeface="Wingdings" panose="05000000000000000000" pitchFamily="2" charset="2"/>
                <a:buChar char="Ø"/>
              </a:pPr>
              <a:r>
                <a:rPr lang="en-US" altLang="zh-TW" dirty="0" smtClean="0"/>
                <a:t>setPolitenessDelay(</a:t>
              </a:r>
              <a:r>
                <a:rPr lang="en-US" altLang="zh-TW" dirty="0" err="1" smtClean="0"/>
                <a:t>int</a:t>
              </a:r>
              <a:r>
                <a:rPr lang="en-US" altLang="zh-TW" dirty="0" smtClean="0"/>
                <a:t>): </a:t>
              </a:r>
              <a:r>
                <a:rPr lang="en-US" altLang="zh-TW" dirty="0">
                  <a:solidFill>
                    <a:schemeClr val="tx1"/>
                  </a:solidFill>
                </a:rPr>
                <a:t>Make sure that we don't send more than 1 request 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per setting</a:t>
              </a:r>
            </a:p>
            <a:p>
              <a:pPr lvl="1">
                <a:buFont typeface="Wingdings" panose="05000000000000000000" pitchFamily="2" charset="2"/>
                <a:buChar char="Ø"/>
              </a:pPr>
              <a:r>
                <a:rPr lang="en-US" altLang="zh-TW" dirty="0" smtClean="0"/>
                <a:t>setMaxPagesToFetch(int): </a:t>
              </a:r>
              <a:r>
                <a:rPr lang="en-US" altLang="zh-TW" dirty="0">
                  <a:solidFill>
                    <a:schemeClr val="tx1"/>
                  </a:solidFill>
                </a:rPr>
                <a:t>Set the maximum number of pages to crawl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.</a:t>
              </a:r>
            </a:p>
            <a:p>
              <a:pPr lvl="1">
                <a:buFont typeface="Wingdings" panose="05000000000000000000" pitchFamily="2" charset="2"/>
                <a:buChar char="Ø"/>
              </a:pPr>
              <a:r>
                <a:rPr lang="en-US" altLang="zh-TW" dirty="0" smtClean="0"/>
                <a:t>setMaxDepthOfCrawling(int): </a:t>
              </a:r>
              <a:r>
                <a:rPr lang="en-US" altLang="zh-TW" dirty="0">
                  <a:solidFill>
                    <a:schemeClr val="tx1"/>
                  </a:solidFill>
                </a:rPr>
                <a:t>Maximum depth of crawling</a:t>
              </a:r>
            </a:p>
            <a:p>
              <a:r>
                <a:rPr lang="en-US" altLang="zh-TW" dirty="0" smtClean="0">
                  <a:hlinkClick r:id="rId3"/>
                </a:rPr>
                <a:t>More</a:t>
              </a:r>
              <a:endParaRPr lang="zh-TW" altLang="en-US" dirty="0"/>
            </a:p>
          </p:txBody>
        </p:sp>
      </p:grpSp>
      <p:grpSp>
        <p:nvGrpSpPr>
          <p:cNvPr id="14" name="群組 13"/>
          <p:cNvGrpSpPr/>
          <p:nvPr/>
        </p:nvGrpSpPr>
        <p:grpSpPr>
          <a:xfrm>
            <a:off x="1743843" y="2087850"/>
            <a:ext cx="6513537" cy="1557174"/>
            <a:chOff x="1743843" y="2087850"/>
            <a:chExt cx="6513537" cy="1557174"/>
          </a:xfrm>
        </p:grpSpPr>
        <p:sp>
          <p:nvSpPr>
            <p:cNvPr id="12" name="矩形 11"/>
            <p:cNvSpPr/>
            <p:nvPr/>
          </p:nvSpPr>
          <p:spPr>
            <a:xfrm>
              <a:off x="3059832" y="3212976"/>
              <a:ext cx="1080120" cy="43204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文字方塊 12"/>
            <p:cNvSpPr txBox="1"/>
            <p:nvPr/>
          </p:nvSpPr>
          <p:spPr>
            <a:xfrm>
              <a:off x="1743843" y="2087850"/>
              <a:ext cx="6513537" cy="95410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>
              <a:defPPr>
                <a:defRPr lang="zh-TW"/>
              </a:defPPr>
              <a:lvl1pPr marL="285750" indent="-285750">
                <a:buFont typeface="Arial" panose="020B0604020202020204" pitchFamily="34" charset="0"/>
                <a:buChar char="•"/>
                <a:defRPr sz="1400"/>
              </a:lvl1pPr>
              <a:lvl2pPr marL="742950" lvl="1" indent="-285750">
                <a:buFont typeface="Wingdings" panose="05000000000000000000" pitchFamily="2" charset="2"/>
                <a:buChar char="Ø"/>
                <a:defRPr sz="1400">
                  <a:solidFill>
                    <a:srgbClr val="0070C0"/>
                  </a:solidFill>
                </a:defRPr>
              </a:lvl2pPr>
            </a:lstStyle>
            <a:p>
              <a:r>
                <a:rPr lang="en-US" altLang="zh-TW" dirty="0" smtClean="0"/>
                <a:t>User </a:t>
              </a:r>
              <a:r>
                <a:rPr lang="en-US" altLang="zh-TW" dirty="0"/>
                <a:t>provide </a:t>
              </a:r>
              <a:r>
                <a:rPr lang="en-US" altLang="zh-TW" dirty="0" smtClean="0"/>
                <a:t>crawling URLs here via 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API:addSeed()</a:t>
              </a:r>
            </a:p>
            <a:p>
              <a:r>
                <a:rPr lang="en-US" altLang="zh-TW" dirty="0" smtClean="0"/>
                <a:t>User can decide how many working threads while start crawling via 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API: start() </a:t>
              </a:r>
              <a:r>
                <a:rPr lang="en-US" altLang="zh-TW" dirty="0" smtClean="0"/>
                <a:t>or 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API: startNonBlocking()</a:t>
              </a:r>
            </a:p>
            <a:p>
              <a:r>
                <a:rPr lang="en-US" altLang="zh-TW" dirty="0" smtClean="0">
                  <a:hlinkClick r:id="rId4"/>
                </a:rPr>
                <a:t>More</a:t>
              </a:r>
              <a:endParaRPr lang="zh-TW" altLang="en-US" dirty="0"/>
            </a:p>
          </p:txBody>
        </p:sp>
      </p:grpSp>
      <p:grpSp>
        <p:nvGrpSpPr>
          <p:cNvPr id="17" name="群組 16"/>
          <p:cNvGrpSpPr/>
          <p:nvPr/>
        </p:nvGrpSpPr>
        <p:grpSpPr>
          <a:xfrm>
            <a:off x="2960629" y="2341543"/>
            <a:ext cx="5442511" cy="2335231"/>
            <a:chOff x="2960629" y="2341543"/>
            <a:chExt cx="5442511" cy="2335231"/>
          </a:xfrm>
        </p:grpSpPr>
        <p:sp>
          <p:nvSpPr>
            <p:cNvPr id="15" name="矩形 14"/>
            <p:cNvSpPr/>
            <p:nvPr/>
          </p:nvSpPr>
          <p:spPr>
            <a:xfrm>
              <a:off x="4543353" y="4077071"/>
              <a:ext cx="2076521" cy="59970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2960629" y="2341543"/>
              <a:ext cx="5442511" cy="138499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>
              <a:defPPr>
                <a:defRPr lang="zh-TW"/>
              </a:defPPr>
              <a:lvl1pPr marL="285750" indent="-285750">
                <a:buFont typeface="Arial" panose="020B0604020202020204" pitchFamily="34" charset="0"/>
                <a:buChar char="•"/>
                <a:defRPr sz="1400"/>
              </a:lvl1pPr>
              <a:lvl2pPr marL="742950" lvl="1" indent="-285750">
                <a:buFont typeface="Wingdings" panose="05000000000000000000" pitchFamily="2" charset="2"/>
                <a:buChar char="Ø"/>
                <a:defRPr sz="1400">
                  <a:solidFill>
                    <a:srgbClr val="0070C0"/>
                  </a:solidFill>
                </a:defRPr>
              </a:lvl2pPr>
            </a:lstStyle>
            <a:p>
              <a:r>
                <a:rPr lang="en-US" altLang="zh-TW" dirty="0"/>
                <a:t>This class use </a:t>
              </a:r>
              <a:r>
                <a:rPr lang="en-US" altLang="zh-TW" b="1" dirty="0" smtClean="0">
                  <a:hlinkClick r:id="rId5"/>
                </a:rPr>
                <a:t>Apache HttpClient</a:t>
              </a:r>
              <a:r>
                <a:rPr lang="en-US" altLang="zh-TW" dirty="0" smtClean="0"/>
                <a:t> </a:t>
              </a:r>
              <a:r>
                <a:rPr lang="en-US" altLang="zh-TW" dirty="0"/>
                <a:t>library to crawl </a:t>
              </a:r>
              <a:r>
                <a:rPr lang="en-US" altLang="zh-TW" dirty="0" smtClean="0"/>
                <a:t>pages; use </a:t>
              </a:r>
              <a:r>
                <a:rPr lang="en-US" altLang="zh-TW" b="1" dirty="0" smtClean="0">
                  <a:hlinkClick r:id="rId6"/>
                </a:rPr>
                <a:t>Apache </a:t>
              </a:r>
              <a:r>
                <a:rPr lang="en-US" altLang="zh-TW" b="1" dirty="0" err="1" smtClean="0">
                  <a:hlinkClick r:id="rId6"/>
                </a:rPr>
                <a:t>Tika</a:t>
              </a:r>
              <a:r>
                <a:rPr lang="en-US" altLang="zh-TW" dirty="0" smtClean="0"/>
                <a:t> library to parse HTML page for outgoing link.</a:t>
              </a:r>
            </a:p>
            <a:p>
              <a:r>
                <a:rPr lang="en-US" altLang="zh-TW" dirty="0" smtClean="0"/>
                <a:t>The crawling result will be stored in </a:t>
              </a:r>
              <a:r>
                <a:rPr lang="en-US" altLang="zh-TW" b="1" dirty="0" smtClean="0">
                  <a:hlinkClick r:id="rId7"/>
                </a:rPr>
                <a:t>PageFetchResult</a:t>
              </a:r>
              <a:r>
                <a:rPr lang="en-US" altLang="zh-TW" dirty="0" smtClean="0"/>
                <a:t> class .</a:t>
              </a:r>
            </a:p>
            <a:p>
              <a:r>
                <a:rPr lang="en-US" altLang="zh-TW" dirty="0" smtClean="0"/>
                <a:t>The max size of page to download is 1M bytes and it can be configured via attribute </a:t>
              </a:r>
              <a:r>
                <a:rPr lang="en-US" altLang="zh-TW" i="1" dirty="0" err="1" smtClean="0">
                  <a:solidFill>
                    <a:srgbClr val="0070C0"/>
                  </a:solidFill>
                </a:rPr>
                <a:t>maxDownloadSize</a:t>
              </a:r>
              <a:r>
                <a:rPr lang="en-US" altLang="zh-TW" dirty="0" smtClean="0"/>
                <a:t> of </a:t>
              </a:r>
              <a:r>
                <a:rPr lang="en-US" altLang="zh-TW" b="1" dirty="0" err="1" smtClean="0">
                  <a:hlinkClick r:id="rId3"/>
                </a:rPr>
                <a:t>CrawlConfig</a:t>
              </a:r>
              <a:r>
                <a:rPr lang="en-US" altLang="zh-TW" dirty="0" smtClean="0"/>
                <a:t>.</a:t>
              </a:r>
            </a:p>
            <a:p>
              <a:r>
                <a:rPr lang="en-US" altLang="zh-TW" dirty="0" smtClean="0">
                  <a:hlinkClick r:id="rId8"/>
                </a:rPr>
                <a:t>More</a:t>
              </a:r>
              <a:endParaRPr lang="zh-TW" altLang="en-US" dirty="0"/>
            </a:p>
          </p:txBody>
        </p:sp>
      </p:grpSp>
      <p:grpSp>
        <p:nvGrpSpPr>
          <p:cNvPr id="20" name="群組 19"/>
          <p:cNvGrpSpPr/>
          <p:nvPr/>
        </p:nvGrpSpPr>
        <p:grpSpPr>
          <a:xfrm>
            <a:off x="1177363" y="3169130"/>
            <a:ext cx="5442511" cy="2564126"/>
            <a:chOff x="1177363" y="3169130"/>
            <a:chExt cx="5442511" cy="2564126"/>
          </a:xfrm>
        </p:grpSpPr>
        <p:sp>
          <p:nvSpPr>
            <p:cNvPr id="18" name="矩形 17"/>
            <p:cNvSpPr/>
            <p:nvPr/>
          </p:nvSpPr>
          <p:spPr>
            <a:xfrm>
              <a:off x="4283968" y="5286375"/>
              <a:ext cx="716643" cy="44688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1177363" y="3169130"/>
              <a:ext cx="5442511" cy="181588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>
              <a:defPPr>
                <a:defRPr lang="zh-TW"/>
              </a:defPPr>
              <a:lvl1pPr marL="285750" indent="-285750">
                <a:buFont typeface="Arial" panose="020B0604020202020204" pitchFamily="34" charset="0"/>
                <a:buChar char="•"/>
                <a:defRPr sz="1400"/>
              </a:lvl1pPr>
              <a:lvl2pPr marL="742950" lvl="1" indent="-285750">
                <a:buFont typeface="Wingdings" panose="05000000000000000000" pitchFamily="2" charset="2"/>
                <a:buChar char="Ø"/>
                <a:defRPr sz="1400">
                  <a:solidFill>
                    <a:srgbClr val="0070C0"/>
                  </a:solidFill>
                </a:defRPr>
              </a:lvl2pPr>
            </a:lstStyle>
            <a:p>
              <a:r>
                <a:rPr lang="en-US" altLang="zh-TW" dirty="0"/>
                <a:t>This class </a:t>
              </a:r>
              <a:r>
                <a:rPr lang="en-US" altLang="zh-TW" dirty="0" smtClean="0"/>
                <a:t>is used to store crawling.</a:t>
              </a:r>
            </a:p>
            <a:p>
              <a:r>
                <a:rPr lang="en-US" altLang="zh-TW" dirty="0" smtClean="0"/>
                <a:t>When storing URL in this class, it will parsed the URL:</a:t>
              </a:r>
            </a:p>
            <a:p>
              <a:pPr lvl="1">
                <a:buFont typeface="Wingdings" panose="05000000000000000000" pitchFamily="2" charset="2"/>
                <a:buChar char="ü"/>
              </a:pPr>
              <a:r>
                <a:rPr lang="en-US" altLang="zh-TW" dirty="0" smtClean="0">
                  <a:solidFill>
                    <a:schemeClr val="tx1"/>
                  </a:solidFill>
                </a:rPr>
                <a:t>domain</a:t>
              </a:r>
            </a:p>
            <a:p>
              <a:pPr lvl="1">
                <a:buFont typeface="Wingdings" panose="05000000000000000000" pitchFamily="2" charset="2"/>
                <a:buChar char="ü"/>
              </a:pPr>
              <a:r>
                <a:rPr lang="en-US" altLang="zh-TW" dirty="0" smtClean="0">
                  <a:solidFill>
                    <a:schemeClr val="tx1"/>
                  </a:solidFill>
                </a:rPr>
                <a:t>subDomain</a:t>
              </a:r>
            </a:p>
            <a:p>
              <a:pPr lvl="1">
                <a:buFont typeface="Wingdings" panose="05000000000000000000" pitchFamily="2" charset="2"/>
                <a:buChar char="ü"/>
              </a:pPr>
              <a:r>
                <a:rPr lang="en-US" altLang="zh-TW" dirty="0" smtClean="0">
                  <a:solidFill>
                    <a:schemeClr val="tx1"/>
                  </a:solidFill>
                </a:rPr>
                <a:t>Path</a:t>
              </a:r>
            </a:p>
            <a:p>
              <a:pPr lvl="1">
                <a:buFont typeface="Wingdings" panose="05000000000000000000" pitchFamily="2" charset="2"/>
                <a:buChar char="ü"/>
              </a:pPr>
              <a:r>
                <a:rPr lang="en-US" altLang="zh-TW" dirty="0">
                  <a:solidFill>
                    <a:schemeClr val="tx1"/>
                  </a:solidFill>
                </a:rPr>
                <a:t>Anchor text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The crawling depth can be known here.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r>
                <a:rPr lang="en-US" altLang="zh-TW" dirty="0" smtClean="0">
                  <a:hlinkClick r:id="rId9"/>
                </a:rPr>
                <a:t>More</a:t>
              </a:r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03983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/>
              <a:t>Hello Word’s Sample Usage</a:t>
            </a:r>
            <a:endParaRPr lang="zh-TW" altLang="en-US" sz="32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412776"/>
            <a:ext cx="8686800" cy="5256584"/>
          </a:xfrm>
        </p:spPr>
        <p:txBody>
          <a:bodyPr>
            <a:normAutofit/>
          </a:bodyPr>
          <a:lstStyle/>
          <a:p>
            <a:r>
              <a:rPr lang="en-US" altLang="zh-TW" sz="1800" dirty="0" smtClean="0"/>
              <a:t>Now is time to know how to use crawler4j. Actually, it is quite simple. Just only 4 steps is needed: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TW" sz="1600" b="1" dirty="0" smtClean="0"/>
              <a:t>Define your own Crawler: </a:t>
            </a:r>
            <a:r>
              <a:rPr lang="en-US" altLang="zh-TW" sz="1600" dirty="0" smtClean="0"/>
              <a:t>Extends the </a:t>
            </a:r>
            <a:r>
              <a:rPr lang="en-US" altLang="zh-TW" sz="1600" b="1" dirty="0" smtClean="0">
                <a:hlinkClick r:id="rId2"/>
              </a:rPr>
              <a:t>WebCrawler</a:t>
            </a:r>
            <a:r>
              <a:rPr lang="en-US" altLang="zh-TW" sz="1600" dirty="0" smtClean="0"/>
              <a:t> and overwrite below two API:</a:t>
            </a:r>
          </a:p>
          <a:p>
            <a:pPr marL="1200150" lvl="2" indent="-342900">
              <a:buFont typeface="+mj-lt"/>
              <a:buAutoNum type="arabicParenR"/>
            </a:pPr>
            <a:r>
              <a:rPr lang="en-US" altLang="zh-TW" sz="1600" b="1" dirty="0" err="1"/>
              <a:t>shouldVisit</a:t>
            </a:r>
            <a:r>
              <a:rPr lang="en-US" altLang="zh-TW" sz="1600" b="1" dirty="0"/>
              <a:t>(</a:t>
            </a:r>
            <a:r>
              <a:rPr lang="en-US" altLang="zh-TW" sz="1600" b="1" dirty="0" err="1"/>
              <a:t>WebURL</a:t>
            </a:r>
            <a:r>
              <a:rPr lang="en-US" altLang="zh-TW" sz="1600" b="1" dirty="0"/>
              <a:t> </a:t>
            </a:r>
            <a:r>
              <a:rPr lang="en-US" altLang="zh-TW" sz="1600" b="1" dirty="0" err="1"/>
              <a:t>url</a:t>
            </a:r>
            <a:r>
              <a:rPr lang="en-US" altLang="zh-TW" sz="1600" b="1" dirty="0" smtClean="0"/>
              <a:t>): </a:t>
            </a:r>
            <a:r>
              <a:rPr lang="en-US" altLang="zh-TW" sz="1600" dirty="0" smtClean="0"/>
              <a:t>You can decide whether to crawler the given </a:t>
            </a:r>
            <a:r>
              <a:rPr lang="en-US" altLang="zh-TW" sz="1600" i="1" dirty="0" err="1" smtClean="0">
                <a:solidFill>
                  <a:srgbClr val="0070C0"/>
                </a:solidFill>
              </a:rPr>
              <a:t>url</a:t>
            </a:r>
            <a:r>
              <a:rPr lang="en-US" altLang="zh-TW" sz="1600" dirty="0" smtClean="0"/>
              <a:t> or just abandon it by return false. One example is you can define regular expression to filter the file extension such as .</a:t>
            </a:r>
            <a:r>
              <a:rPr lang="en-US" altLang="zh-TW" sz="1600" dirty="0" err="1" smtClean="0"/>
              <a:t>js</a:t>
            </a:r>
            <a:r>
              <a:rPr lang="en-US" altLang="zh-TW" sz="1600" dirty="0" smtClean="0"/>
              <a:t>, .</a:t>
            </a:r>
            <a:r>
              <a:rPr lang="en-US" altLang="zh-TW" sz="1600" dirty="0" err="1" smtClean="0"/>
              <a:t>css</a:t>
            </a:r>
            <a:r>
              <a:rPr lang="en-US" altLang="zh-TW" sz="1600" dirty="0" smtClean="0"/>
              <a:t> or .mp3 etc.</a:t>
            </a:r>
          </a:p>
          <a:p>
            <a:pPr marL="1200150" lvl="2" indent="-342900">
              <a:buFont typeface="+mj-lt"/>
              <a:buAutoNum type="arabicParenR"/>
            </a:pPr>
            <a:r>
              <a:rPr lang="en-US" altLang="zh-TW" sz="1600" b="1" dirty="0"/>
              <a:t>visit(Page page</a:t>
            </a:r>
            <a:r>
              <a:rPr lang="en-US" altLang="zh-TW" sz="1600" b="1" dirty="0" smtClean="0"/>
              <a:t>): </a:t>
            </a:r>
            <a:r>
              <a:rPr lang="en-US" altLang="zh-TW" sz="1600" dirty="0" smtClean="0"/>
              <a:t>When this callback is called, the crawling result is stored in </a:t>
            </a:r>
            <a:r>
              <a:rPr lang="en-US" altLang="zh-TW" sz="1600" i="1" dirty="0" smtClean="0">
                <a:solidFill>
                  <a:srgbClr val="0070C0"/>
                </a:solidFill>
              </a:rPr>
              <a:t>page</a:t>
            </a:r>
            <a:r>
              <a:rPr lang="en-US" altLang="zh-TW" sz="1600" dirty="0" smtClean="0"/>
              <a:t> variable. You can use </a:t>
            </a:r>
            <a:r>
              <a:rPr lang="en-US" altLang="zh-TW" sz="1600" dirty="0" err="1" smtClean="0"/>
              <a:t>API:</a:t>
            </a:r>
            <a:r>
              <a:rPr lang="en-US" altLang="zh-TW" sz="1600" b="1" dirty="0" err="1" smtClean="0">
                <a:hlinkClick r:id="rId3"/>
              </a:rPr>
              <a:t>getParseData</a:t>
            </a:r>
            <a:r>
              <a:rPr lang="en-US" altLang="zh-TW" sz="1600" dirty="0" smtClean="0">
                <a:hlinkClick r:id="rId3"/>
              </a:rPr>
              <a:t>()</a:t>
            </a:r>
            <a:r>
              <a:rPr lang="en-US" altLang="zh-TW" sz="1600" dirty="0" smtClean="0"/>
              <a:t> to known the page is HTML file (</a:t>
            </a:r>
            <a:r>
              <a:rPr lang="en-US" altLang="zh-TW" sz="1600" b="1" dirty="0" err="1">
                <a:hlinkClick r:id="rId4" tooltip="class in edu.uci.ics.crawler4j.parser"/>
              </a:rPr>
              <a:t>HtmlParseData</a:t>
            </a:r>
            <a:r>
              <a:rPr lang="en-US" altLang="zh-TW" sz="1600" dirty="0" smtClean="0"/>
              <a:t>), text file (</a:t>
            </a:r>
            <a:r>
              <a:rPr lang="en-US" altLang="zh-TW" sz="1600" b="1" dirty="0" err="1">
                <a:hlinkClick r:id="rId5" tooltip="class in edu.uci.ics.crawler4j.parser"/>
              </a:rPr>
              <a:t>TextParseData</a:t>
            </a:r>
            <a:r>
              <a:rPr lang="en-US" altLang="zh-TW" sz="1600" dirty="0" smtClean="0"/>
              <a:t>) or a binary file (</a:t>
            </a:r>
            <a:r>
              <a:rPr lang="en-US" altLang="zh-TW" sz="1600" b="1" dirty="0" err="1">
                <a:hlinkClick r:id="rId6" tooltip="class in edu.uci.ics.crawler4j.parser"/>
              </a:rPr>
              <a:t>BinaryParseData</a:t>
            </a:r>
            <a:r>
              <a:rPr lang="en-US" altLang="zh-TW" sz="1600" dirty="0" smtClean="0"/>
              <a:t>).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TW" sz="1600" b="1" dirty="0" smtClean="0"/>
              <a:t>Initialize CrawlController:  </a:t>
            </a:r>
          </a:p>
          <a:p>
            <a:pPr marL="1200150" lvl="2" indent="-342900">
              <a:buFont typeface="+mj-lt"/>
              <a:buAutoNum type="arabicParenR"/>
            </a:pPr>
            <a:r>
              <a:rPr lang="en-US" altLang="zh-TW" sz="1600" b="1" dirty="0"/>
              <a:t>Initialize </a:t>
            </a:r>
            <a:r>
              <a:rPr lang="en-US" altLang="zh-TW" sz="1600" b="1" dirty="0" err="1">
                <a:hlinkClick r:id="rId7"/>
              </a:rPr>
              <a:t>CrawlConfig</a:t>
            </a:r>
            <a:r>
              <a:rPr lang="en-US" altLang="zh-TW" sz="1600" b="1" dirty="0"/>
              <a:t>: </a:t>
            </a:r>
            <a:r>
              <a:rPr lang="en-US" altLang="zh-TW" sz="1600" dirty="0"/>
              <a:t>Decide your crawling </a:t>
            </a:r>
            <a:r>
              <a:rPr lang="en-US" altLang="zh-TW" sz="1600" dirty="0" smtClean="0"/>
              <a:t>behavior</a:t>
            </a:r>
          </a:p>
          <a:p>
            <a:pPr marL="1200150" lvl="2" indent="-342900">
              <a:buFont typeface="+mj-lt"/>
              <a:buAutoNum type="arabicParenR"/>
            </a:pPr>
            <a:r>
              <a:rPr lang="en-US" altLang="zh-TW" sz="1600" b="1" dirty="0"/>
              <a:t>Initialize </a:t>
            </a:r>
            <a:r>
              <a:rPr lang="en-US" altLang="zh-TW" sz="1600" b="1" dirty="0" err="1" smtClean="0">
                <a:hlinkClick r:id="rId8"/>
              </a:rPr>
              <a:t>RobotstxtConfig</a:t>
            </a:r>
            <a:r>
              <a:rPr lang="en-US" altLang="zh-TW" sz="1600" b="1" dirty="0" smtClean="0"/>
              <a:t>/</a:t>
            </a:r>
            <a:r>
              <a:rPr lang="en-US" altLang="zh-TW" sz="1600" b="1" dirty="0" err="1" smtClean="0">
                <a:hlinkClick r:id="rId9"/>
              </a:rPr>
              <a:t>RobotstxtServer</a:t>
            </a:r>
            <a:r>
              <a:rPr lang="en-US" altLang="zh-TW" sz="1600" b="1" dirty="0"/>
              <a:t>: </a:t>
            </a:r>
            <a:r>
              <a:rPr lang="en-US" altLang="zh-TW" sz="1600" dirty="0"/>
              <a:t>It will read </a:t>
            </a:r>
            <a:r>
              <a:rPr lang="en-US" altLang="zh-TW" sz="1600" dirty="0">
                <a:hlinkClick r:id="rId10"/>
              </a:rPr>
              <a:t>robots.txt</a:t>
            </a:r>
            <a:r>
              <a:rPr lang="en-US" altLang="zh-TW" sz="1600" dirty="0"/>
              <a:t> to be a polite crawler.</a:t>
            </a:r>
          </a:p>
          <a:p>
            <a:pPr marL="1200150" lvl="2" indent="-342900">
              <a:buFont typeface="+mj-lt"/>
              <a:buAutoNum type="arabicParenR"/>
            </a:pPr>
            <a:r>
              <a:rPr lang="en-US" altLang="zh-TW" sz="1600" b="1" dirty="0"/>
              <a:t>Initialize </a:t>
            </a:r>
            <a:r>
              <a:rPr lang="en-US" altLang="zh-TW" sz="1600" b="1" dirty="0" err="1">
                <a:hlinkClick r:id="rId11"/>
              </a:rPr>
              <a:t>PageFetcher</a:t>
            </a:r>
            <a:r>
              <a:rPr lang="en-US" altLang="zh-TW" sz="1600" b="1" dirty="0" smtClean="0"/>
              <a:t>: </a:t>
            </a:r>
            <a:r>
              <a:rPr lang="en-US" altLang="zh-TW" sz="1600" dirty="0" smtClean="0"/>
              <a:t>Delegate the crawling work to it.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TW" sz="1600" b="1" dirty="0" smtClean="0"/>
              <a:t>Put URLs into controller via </a:t>
            </a:r>
            <a:r>
              <a:rPr lang="en-US" altLang="zh-TW" sz="1600" b="1" dirty="0" err="1" smtClean="0"/>
              <a:t>API:addSeed</a:t>
            </a:r>
            <a:r>
              <a:rPr lang="en-US" altLang="zh-TW" sz="1600" b="1" dirty="0" smtClean="0"/>
              <a:t>(…)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TW" sz="1600" b="1" dirty="0" smtClean="0"/>
              <a:t>Start the controller via </a:t>
            </a:r>
            <a:r>
              <a:rPr lang="en-US" altLang="zh-TW" sz="1600" b="1" dirty="0" err="1" smtClean="0"/>
              <a:t>API:start</a:t>
            </a:r>
            <a:r>
              <a:rPr lang="en-US" altLang="zh-TW" sz="1600" b="1" dirty="0" smtClean="0"/>
              <a:t>(…)</a:t>
            </a:r>
          </a:p>
          <a:p>
            <a:pPr marL="1200150" lvl="2" indent="-342900">
              <a:buFont typeface="+mj-lt"/>
              <a:buAutoNum type="arabicParenR"/>
            </a:pPr>
            <a:r>
              <a:rPr lang="en-US" altLang="zh-TW" sz="1600" b="1" dirty="0" smtClean="0"/>
              <a:t>Decide how many threads to open as working threads</a:t>
            </a:r>
          </a:p>
          <a:p>
            <a:pPr marL="1200150" lvl="2" indent="-342900">
              <a:buFont typeface="+mj-lt"/>
              <a:buAutoNum type="arabicParenR"/>
            </a:pPr>
            <a:r>
              <a:rPr lang="en-US" altLang="zh-TW" sz="1600" b="1" dirty="0" smtClean="0"/>
              <a:t>Decide your own Crawler implementation.</a:t>
            </a:r>
            <a:endParaRPr lang="zh-TW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325503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/>
              <a:t>Hello Word’s Sample Usage</a:t>
            </a:r>
            <a:endParaRPr lang="zh-TW" altLang="en-US" sz="32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412776"/>
            <a:ext cx="8686800" cy="5256584"/>
          </a:xfrm>
        </p:spPr>
        <p:txBody>
          <a:bodyPr>
            <a:normAutofit/>
          </a:bodyPr>
          <a:lstStyle/>
          <a:p>
            <a:r>
              <a:rPr lang="en-US" altLang="zh-TW" sz="1800" dirty="0" smtClean="0"/>
              <a:t>We need a testing page for sample </a:t>
            </a:r>
            <a:r>
              <a:rPr lang="en-US" altLang="zh-TW" sz="1800" dirty="0"/>
              <a:t>code: (</a:t>
            </a:r>
            <a:r>
              <a:rPr lang="en-US" altLang="zh-TW" sz="1600" dirty="0">
                <a:hlinkClick r:id="rId2"/>
              </a:rPr>
              <a:t>http://localhost/FF/crawlme/index.html</a:t>
            </a:r>
            <a:r>
              <a:rPr lang="en-US" altLang="zh-TW" sz="1800" dirty="0"/>
              <a:t>)</a:t>
            </a:r>
            <a:endParaRPr lang="en-US" altLang="zh-TW" sz="1800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142202"/>
            <a:ext cx="6106378" cy="5715798"/>
          </a:xfrm>
          <a:prstGeom prst="rect">
            <a:avLst/>
          </a:prstGeom>
        </p:spPr>
      </p:pic>
      <p:grpSp>
        <p:nvGrpSpPr>
          <p:cNvPr id="15" name="群組 14"/>
          <p:cNvGrpSpPr/>
          <p:nvPr/>
        </p:nvGrpSpPr>
        <p:grpSpPr>
          <a:xfrm>
            <a:off x="467544" y="1340768"/>
            <a:ext cx="5186790" cy="1152128"/>
            <a:chOff x="467544" y="1340768"/>
            <a:chExt cx="5186790" cy="1152128"/>
          </a:xfrm>
        </p:grpSpPr>
        <p:sp>
          <p:nvSpPr>
            <p:cNvPr id="5" name="矩形 4"/>
            <p:cNvSpPr/>
            <p:nvPr/>
          </p:nvSpPr>
          <p:spPr>
            <a:xfrm>
              <a:off x="467544" y="1340768"/>
              <a:ext cx="4176464" cy="115212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文字方塊 5"/>
            <p:cNvSpPr txBox="1"/>
            <p:nvPr/>
          </p:nvSpPr>
          <p:spPr>
            <a:xfrm>
              <a:off x="4650854" y="1340768"/>
              <a:ext cx="1003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b="1" dirty="0" smtClean="0">
                  <a:solidFill>
                    <a:srgbClr val="FF0000"/>
                  </a:solidFill>
                </a:rPr>
                <a:t>javascript</a:t>
              </a:r>
              <a:endParaRPr lang="zh-TW" altLang="en-US" sz="16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6" name="群組 15"/>
          <p:cNvGrpSpPr/>
          <p:nvPr/>
        </p:nvGrpSpPr>
        <p:grpSpPr>
          <a:xfrm>
            <a:off x="467544" y="2552700"/>
            <a:ext cx="5403286" cy="2532484"/>
            <a:chOff x="467544" y="2552700"/>
            <a:chExt cx="5403286" cy="2532484"/>
          </a:xfrm>
        </p:grpSpPr>
        <p:sp>
          <p:nvSpPr>
            <p:cNvPr id="7" name="矩形 6"/>
            <p:cNvSpPr/>
            <p:nvPr/>
          </p:nvSpPr>
          <p:spPr>
            <a:xfrm>
              <a:off x="467544" y="2552700"/>
              <a:ext cx="4968552" cy="2532484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文字方塊 7"/>
            <p:cNvSpPr txBox="1"/>
            <p:nvPr/>
          </p:nvSpPr>
          <p:spPr>
            <a:xfrm>
              <a:off x="5436096" y="2565147"/>
              <a:ext cx="434734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600" b="1" dirty="0" err="1" smtClean="0">
                  <a:solidFill>
                    <a:srgbClr val="00B050"/>
                  </a:solidFill>
                </a:rPr>
                <a:t>css</a:t>
              </a:r>
              <a:endParaRPr lang="zh-TW" altLang="en-US" sz="1600" b="1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17" name="群組 16"/>
          <p:cNvGrpSpPr/>
          <p:nvPr/>
        </p:nvGrpSpPr>
        <p:grpSpPr>
          <a:xfrm>
            <a:off x="611560" y="5429096"/>
            <a:ext cx="6794050" cy="338554"/>
            <a:chOff x="611560" y="5429096"/>
            <a:chExt cx="6794050" cy="338554"/>
          </a:xfrm>
        </p:grpSpPr>
        <p:sp>
          <p:nvSpPr>
            <p:cNvPr id="9" name="矩形 8"/>
            <p:cNvSpPr/>
            <p:nvPr/>
          </p:nvSpPr>
          <p:spPr>
            <a:xfrm>
              <a:off x="611560" y="5445224"/>
              <a:ext cx="4824536" cy="279301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文字方塊 9"/>
            <p:cNvSpPr txBox="1"/>
            <p:nvPr/>
          </p:nvSpPr>
          <p:spPr>
            <a:xfrm>
              <a:off x="5436096" y="5429096"/>
              <a:ext cx="19695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b="1" dirty="0" smtClean="0">
                  <a:solidFill>
                    <a:srgbClr val="FFC000"/>
                  </a:solidFill>
                </a:rPr>
                <a:t>HTML page elements</a:t>
              </a:r>
              <a:endParaRPr lang="zh-TW" altLang="en-US" sz="1600" b="1" dirty="0">
                <a:solidFill>
                  <a:srgbClr val="FFC000"/>
                </a:solidFill>
              </a:endParaRPr>
            </a:p>
          </p:txBody>
        </p:sp>
      </p:grpSp>
      <p:grpSp>
        <p:nvGrpSpPr>
          <p:cNvPr id="18" name="群組 17"/>
          <p:cNvGrpSpPr/>
          <p:nvPr/>
        </p:nvGrpSpPr>
        <p:grpSpPr>
          <a:xfrm>
            <a:off x="611560" y="5826750"/>
            <a:ext cx="6732815" cy="338554"/>
            <a:chOff x="611560" y="5826750"/>
            <a:chExt cx="6732815" cy="338554"/>
          </a:xfrm>
        </p:grpSpPr>
        <p:sp>
          <p:nvSpPr>
            <p:cNvPr id="11" name="矩形 10"/>
            <p:cNvSpPr/>
            <p:nvPr/>
          </p:nvSpPr>
          <p:spPr>
            <a:xfrm>
              <a:off x="611560" y="5877272"/>
              <a:ext cx="4824536" cy="288032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文字方塊 11"/>
            <p:cNvSpPr txBox="1"/>
            <p:nvPr/>
          </p:nvSpPr>
          <p:spPr>
            <a:xfrm>
              <a:off x="5436096" y="5826750"/>
              <a:ext cx="190827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b="1" dirty="0" smtClean="0">
                  <a:solidFill>
                    <a:srgbClr val="7030A0"/>
                  </a:solidFill>
                </a:rPr>
                <a:t>Valid/Invalid outlink</a:t>
              </a:r>
              <a:endParaRPr lang="zh-TW" altLang="en-US" sz="1600" b="1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19" name="群組 18"/>
          <p:cNvGrpSpPr/>
          <p:nvPr/>
        </p:nvGrpSpPr>
        <p:grpSpPr>
          <a:xfrm>
            <a:off x="611560" y="6392071"/>
            <a:ext cx="3433559" cy="338554"/>
            <a:chOff x="611560" y="6392071"/>
            <a:chExt cx="3433559" cy="338554"/>
          </a:xfrm>
        </p:grpSpPr>
        <p:sp>
          <p:nvSpPr>
            <p:cNvPr id="13" name="矩形 12"/>
            <p:cNvSpPr/>
            <p:nvPr/>
          </p:nvSpPr>
          <p:spPr>
            <a:xfrm>
              <a:off x="611560" y="6453336"/>
              <a:ext cx="2412268" cy="216024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3030674" y="6392071"/>
              <a:ext cx="101444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b="1" dirty="0">
                  <a:solidFill>
                    <a:srgbClr val="0070C0"/>
                  </a:solidFill>
                </a:rPr>
                <a:t>i</a:t>
              </a:r>
              <a:r>
                <a:rPr lang="en-US" altLang="zh-TW" sz="1600" b="1" dirty="0" smtClean="0">
                  <a:solidFill>
                    <a:srgbClr val="0070C0"/>
                  </a:solidFill>
                </a:rPr>
                <a:t>mage file</a:t>
              </a:r>
              <a:endParaRPr lang="zh-TW" altLang="en-US" sz="1600" b="1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2755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/>
              <a:t>Hello Word’s Sample Usage</a:t>
            </a:r>
            <a:endParaRPr lang="zh-TW" altLang="en-US" sz="32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412776"/>
            <a:ext cx="8686800" cy="5256584"/>
          </a:xfrm>
        </p:spPr>
        <p:txBody>
          <a:bodyPr>
            <a:normAutofit/>
          </a:bodyPr>
          <a:lstStyle/>
          <a:p>
            <a:r>
              <a:rPr lang="en-US" altLang="zh-TW" sz="1800" dirty="0" smtClean="0"/>
              <a:t>Below is the sample code:</a:t>
            </a:r>
          </a:p>
          <a:p>
            <a:pPr lvl="1"/>
            <a:r>
              <a:rPr lang="en-US" altLang="zh-TW" sz="1600" dirty="0" smtClean="0"/>
              <a:t>Step1. MyCrawler.java (Only display crawling information)</a:t>
            </a:r>
          </a:p>
          <a:p>
            <a:pPr lvl="1"/>
            <a:r>
              <a:rPr lang="en-US" altLang="zh-TW" sz="1600" dirty="0" smtClean="0"/>
              <a:t>Step2. Initialize CrawlController</a:t>
            </a:r>
          </a:p>
          <a:p>
            <a:pPr lvl="1"/>
            <a:r>
              <a:rPr lang="en-US" altLang="zh-TW" sz="1600" dirty="0" smtClean="0"/>
              <a:t>Step3. Give your crawling URL(s)</a:t>
            </a:r>
          </a:p>
          <a:p>
            <a:pPr lvl="1"/>
            <a:endParaRPr lang="en-US" altLang="zh-TW" sz="1600" dirty="0"/>
          </a:p>
          <a:p>
            <a:pPr lvl="1"/>
            <a:endParaRPr lang="en-US" altLang="zh-TW" sz="1600" dirty="0" smtClean="0"/>
          </a:p>
          <a:p>
            <a:pPr lvl="1"/>
            <a:endParaRPr lang="en-US" altLang="zh-TW" sz="1600" dirty="0"/>
          </a:p>
          <a:p>
            <a:pPr lvl="1"/>
            <a:endParaRPr lang="en-US" altLang="zh-TW" sz="1600" dirty="0" smtClean="0"/>
          </a:p>
          <a:p>
            <a:pPr lvl="1"/>
            <a:endParaRPr lang="en-US" altLang="zh-TW" sz="1600" dirty="0" smtClean="0"/>
          </a:p>
          <a:p>
            <a:pPr lvl="1"/>
            <a:endParaRPr lang="en-US" altLang="zh-TW" sz="1600" dirty="0"/>
          </a:p>
          <a:p>
            <a:pPr lvl="1"/>
            <a:r>
              <a:rPr lang="en-US" altLang="zh-TW" sz="1600" dirty="0" smtClean="0"/>
              <a:t>Step4. Start crawling:</a:t>
            </a:r>
          </a:p>
          <a:p>
            <a:pPr lvl="1"/>
            <a:endParaRPr lang="en-US" altLang="zh-TW" sz="1600" dirty="0" smtClean="0"/>
          </a:p>
        </p:txBody>
      </p:sp>
      <p:pic>
        <p:nvPicPr>
          <p:cNvPr id="22" name="圖片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2348880"/>
            <a:ext cx="6754168" cy="1676634"/>
          </a:xfrm>
          <a:prstGeom prst="rect">
            <a:avLst/>
          </a:prstGeom>
        </p:spPr>
      </p:pic>
      <p:pic>
        <p:nvPicPr>
          <p:cNvPr id="23" name="圖片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008" y="2687064"/>
            <a:ext cx="5801535" cy="1000265"/>
          </a:xfrm>
          <a:prstGeom prst="rect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</p:pic>
      <p:pic>
        <p:nvPicPr>
          <p:cNvPr id="24" name="圖片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2780928"/>
            <a:ext cx="6192115" cy="1000265"/>
          </a:xfrm>
          <a:prstGeom prst="rect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</p:pic>
      <p:pic>
        <p:nvPicPr>
          <p:cNvPr id="25" name="圖片 2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363" y="2853775"/>
            <a:ext cx="6382641" cy="1667108"/>
          </a:xfrm>
          <a:prstGeom prst="rect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</p:pic>
      <p:pic>
        <p:nvPicPr>
          <p:cNvPr id="26" name="圖片 2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591" y="2914334"/>
            <a:ext cx="7563906" cy="1286055"/>
          </a:xfrm>
          <a:prstGeom prst="rect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</p:pic>
      <p:pic>
        <p:nvPicPr>
          <p:cNvPr id="27" name="圖片 2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610" y="2853775"/>
            <a:ext cx="6220694" cy="1114581"/>
          </a:xfrm>
          <a:prstGeom prst="rect">
            <a:avLst/>
          </a:prstGeom>
        </p:spPr>
      </p:pic>
      <p:pic>
        <p:nvPicPr>
          <p:cNvPr id="28" name="圖片 2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810" y="4823485"/>
            <a:ext cx="6296904" cy="93358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995452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/>
              <a:t>Hello Word’s Sample Usage</a:t>
            </a:r>
            <a:endParaRPr lang="zh-TW" altLang="en-US" sz="32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412776"/>
            <a:ext cx="8686800" cy="5256584"/>
          </a:xfrm>
        </p:spPr>
        <p:txBody>
          <a:bodyPr>
            <a:normAutofit/>
          </a:bodyPr>
          <a:lstStyle/>
          <a:p>
            <a:r>
              <a:rPr lang="en-US" altLang="zh-TW" sz="1800" dirty="0" smtClean="0"/>
              <a:t>Below is the console output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700808"/>
            <a:ext cx="5839640" cy="401058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005" y="1834158"/>
            <a:ext cx="5534798" cy="4001059"/>
          </a:xfrm>
          <a:prstGeom prst="rect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916832"/>
            <a:ext cx="5706272" cy="4048690"/>
          </a:xfrm>
          <a:prstGeom prst="rect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997420"/>
            <a:ext cx="7602011" cy="3667637"/>
          </a:xfrm>
          <a:prstGeom prst="rect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11631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/>
              <a:t>Next Week To Do</a:t>
            </a:r>
            <a:endParaRPr lang="zh-TW" altLang="en-US" sz="32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412776"/>
            <a:ext cx="8686800" cy="5256584"/>
          </a:xfrm>
        </p:spPr>
        <p:txBody>
          <a:bodyPr>
            <a:normAutofit/>
          </a:bodyPr>
          <a:lstStyle/>
          <a:p>
            <a:r>
              <a:rPr lang="en-US" altLang="zh-TW" sz="1800" dirty="0" smtClean="0"/>
              <a:t>Add JUnit Test Cases to make sure the enhancement/original functionalities work.</a:t>
            </a:r>
          </a:p>
          <a:p>
            <a:r>
              <a:rPr lang="en-US" altLang="zh-TW" sz="1800" dirty="0" smtClean="0"/>
              <a:t>Buildup a PoC UI to visualize the crawling result.</a:t>
            </a:r>
          </a:p>
          <a:p>
            <a:r>
              <a:rPr lang="en-US" altLang="zh-TW" sz="1800" dirty="0" smtClean="0"/>
              <a:t>Add more cases for downloading different </a:t>
            </a:r>
            <a:r>
              <a:rPr lang="en-US" altLang="zh-TW" sz="1800" smtClean="0"/>
              <a:t>file type/mime type.</a:t>
            </a:r>
            <a:endParaRPr lang="en-US" altLang="zh-TW" sz="1800" dirty="0" smtClean="0"/>
          </a:p>
        </p:txBody>
      </p:sp>
    </p:spTree>
    <p:extLst>
      <p:ext uri="{BB962C8B-B14F-4D97-AF65-F5344CB8AC3E}">
        <p14:creationId xmlns:p14="http://schemas.microsoft.com/office/powerpoint/2010/main" val="131659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461</TotalTime>
  <Words>630</Words>
  <Application>Microsoft Office PowerPoint</Application>
  <PresentationFormat>如螢幕大小 (4:3)</PresentationFormat>
  <Paragraphs>78</Paragraphs>
  <Slides>8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9" baseType="lpstr">
      <vt:lpstr>Office 佈景主題</vt:lpstr>
      <vt:lpstr>Crawler4j Introduction</vt:lpstr>
      <vt:lpstr>Crawler4j 3.5</vt:lpstr>
      <vt:lpstr>Hello Word’s Sample Usage</vt:lpstr>
      <vt:lpstr>Hello Word’s Sample Usage</vt:lpstr>
      <vt:lpstr>Hello Word’s Sample Usage</vt:lpstr>
      <vt:lpstr>Hello Word’s Sample Usage</vt:lpstr>
      <vt:lpstr>Hello Word’s Sample Usage</vt:lpstr>
      <vt:lpstr>Next Week To Do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Crawler4j Introduction</dc:title>
  <dc:creator>John</dc:creator>
  <cp:lastModifiedBy>John</cp:lastModifiedBy>
  <cp:revision>98</cp:revision>
  <dcterms:created xsi:type="dcterms:W3CDTF">2014-03-14T02:30:18Z</dcterms:created>
  <dcterms:modified xsi:type="dcterms:W3CDTF">2014-03-20T12:08:49Z</dcterms:modified>
</cp:coreProperties>
</file>