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9" r:id="rId6"/>
    <p:sldId id="260" r:id="rId7"/>
    <p:sldId id="261" r:id="rId8"/>
    <p:sldId id="264" r:id="rId9"/>
    <p:sldId id="258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5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uremonkey2010.blogspot.com/2010/07/oo-observer-pattern.html" TargetMode="External"/><Relationship Id="rId2" Type="http://schemas.openxmlformats.org/officeDocument/2006/relationships/hyperlink" Target="http://en.wikipedia.org/wiki/Test-driven_develop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util/Observer.html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://docs.oracle.com/javase/7/docs/api/java/util/Observ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en.wikipedia.org/wiki/Method_overriding#Jav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readth-first_search" TargetMode="External"/><Relationship Id="rId2" Type="http://schemas.openxmlformats.org/officeDocument/2006/relationships/hyperlink" Target="https://www.google.com.tw/url?sa=t&amp;rct=j&amp;q=&amp;esrc=s&amp;source=web&amp;cd=3&amp;cad=rja&amp;uact=8&amp;ved=0CEEQFjAC&amp;url=http://en.wikipedia.org/wiki/Depth-first_search&amp;ei=LH9GU4qDDouikwWUooC4Bg&amp;usg=AFQjCNE5t8q7OADVJhRHYQrAF2IMBQi7Fg&amp;sig2=GsT0keNgpagiOvWsRuLwx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unit/junit_plug_with_eclipse.htm" TargetMode="Externa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3.PNG"/><Relationship Id="rId4" Type="http://schemas.openxmlformats.org/officeDocument/2006/relationships/hyperlink" Target="http://ecobertura.johoop.de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crawler4j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Crawling Module</a:t>
            </a:r>
            <a:br>
              <a:rPr lang="en-US" altLang="zh-TW" dirty="0" smtClean="0"/>
            </a:br>
            <a:r>
              <a:rPr lang="en-US" altLang="zh-TW" sz="3200" dirty="0"/>
              <a:t>(</a:t>
            </a:r>
            <a:r>
              <a:rPr lang="en-US" altLang="zh-TW" sz="3200" dirty="0" smtClean="0"/>
              <a:t>SiTree Design)</a:t>
            </a:r>
            <a:endParaRPr lang="zh-TW" altLang="en-US" sz="3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altLang="zh-TW" sz="2400" dirty="0" smtClean="0"/>
              <a:t>SiTree requirement &amp; design</a:t>
            </a:r>
          </a:p>
          <a:p>
            <a:pPr marL="457200" indent="-457200" algn="l">
              <a:buAutoNum type="arabicPeriod"/>
            </a:pPr>
            <a:r>
              <a:rPr lang="zh-TW" altLang="en-US" sz="2400" dirty="0"/>
              <a:t>示範 </a:t>
            </a:r>
            <a:r>
              <a:rPr lang="en-US" altLang="zh-TW" sz="2400" dirty="0"/>
              <a:t>SiTree </a:t>
            </a:r>
            <a:r>
              <a:rPr lang="zh-TW" altLang="en-US" sz="2400" dirty="0"/>
              <a:t>類別的</a:t>
            </a:r>
            <a:r>
              <a:rPr lang="zh-TW" altLang="en-US" sz="2400" dirty="0" smtClean="0"/>
              <a:t>使用</a:t>
            </a:r>
            <a:endParaRPr lang="en-US" altLang="zh-TW" sz="2400" dirty="0"/>
          </a:p>
          <a:p>
            <a:pPr marL="457200" indent="-457200" algn="l">
              <a:buAutoNum type="arabicPeriod"/>
            </a:pPr>
            <a:r>
              <a:rPr lang="en-US" altLang="zh-TW" sz="2400" dirty="0" smtClean="0"/>
              <a:t>Crawl4j issue(s)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298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SiTree Requirement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36512" y="1340768"/>
            <a:ext cx="9108504" cy="4785395"/>
          </a:xfrm>
        </p:spPr>
        <p:txBody>
          <a:bodyPr>
            <a:normAutofit/>
          </a:bodyPr>
          <a:lstStyle/>
          <a:p>
            <a:r>
              <a:rPr lang="en-US" altLang="zh-TW" sz="1800" b="1" dirty="0" smtClean="0"/>
              <a:t>Functional Requirement:</a:t>
            </a:r>
          </a:p>
          <a:p>
            <a:pPr lvl="1"/>
            <a:r>
              <a:rPr lang="en-US" altLang="zh-TW" sz="1400" b="1" dirty="0" smtClean="0"/>
              <a:t>CrawlController</a:t>
            </a:r>
            <a:r>
              <a:rPr lang="en-US" altLang="zh-TW" sz="1400" dirty="0" smtClean="0"/>
              <a:t> can </a:t>
            </a:r>
            <a:r>
              <a:rPr lang="en-US" altLang="zh-TW" sz="1400" dirty="0" smtClean="0">
                <a:solidFill>
                  <a:srgbClr val="0070C0"/>
                </a:solidFill>
              </a:rPr>
              <a:t>start</a:t>
            </a:r>
            <a:r>
              <a:rPr lang="en-US" altLang="zh-TW" sz="1400" dirty="0" smtClean="0"/>
              <a:t> to crawl pages. User can decide </a:t>
            </a:r>
            <a:r>
              <a:rPr lang="en-US" altLang="zh-TW" sz="1400" i="1" dirty="0" smtClean="0">
                <a:solidFill>
                  <a:schemeClr val="accent6">
                    <a:lumMod val="50000"/>
                  </a:schemeClr>
                </a:solidFill>
              </a:rPr>
              <a:t>how many threads </a:t>
            </a:r>
            <a:r>
              <a:rPr lang="en-US" altLang="zh-TW" sz="1400" dirty="0" smtClean="0"/>
              <a:t>used in the crawling process and </a:t>
            </a:r>
            <a:r>
              <a:rPr lang="en-US" altLang="zh-TW" sz="1400" b="1" dirty="0" smtClean="0"/>
              <a:t>CrawlController</a:t>
            </a:r>
            <a:r>
              <a:rPr lang="en-US" altLang="zh-TW" sz="1400" dirty="0" smtClean="0"/>
              <a:t> has default setting for it.</a:t>
            </a:r>
          </a:p>
          <a:p>
            <a:pPr lvl="1"/>
            <a:r>
              <a:rPr lang="en-US" altLang="zh-TW" sz="1400" dirty="0" smtClean="0"/>
              <a:t>Application can use </a:t>
            </a:r>
            <a:r>
              <a:rPr lang="en-US" altLang="zh-TW" sz="1400" b="1" dirty="0" smtClean="0"/>
              <a:t>SiTree</a:t>
            </a:r>
            <a:r>
              <a:rPr lang="en-US" altLang="zh-TW" sz="1400" dirty="0" smtClean="0"/>
              <a:t> to </a:t>
            </a:r>
            <a:r>
              <a:rPr lang="en-US" altLang="zh-TW" sz="1400" dirty="0" smtClean="0">
                <a:solidFill>
                  <a:srgbClr val="0070C0"/>
                </a:solidFill>
              </a:rPr>
              <a:t>retrieve</a:t>
            </a:r>
            <a:r>
              <a:rPr lang="en-US" altLang="zh-TW" sz="1400" dirty="0" smtClean="0"/>
              <a:t> </a:t>
            </a:r>
            <a:r>
              <a:rPr lang="en-US" altLang="zh-TW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crawling </a:t>
            </a:r>
            <a:r>
              <a:rPr lang="en-US" altLang="zh-TW" sz="1400" dirty="0" smtClean="0"/>
              <a:t>pages from </a:t>
            </a:r>
            <a:r>
              <a:rPr lang="en-US" altLang="zh-TW" sz="1400" b="1" dirty="0" smtClean="0"/>
              <a:t>CrawlController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and </a:t>
            </a:r>
            <a:r>
              <a:rPr lang="en-US" altLang="zh-TW" sz="1400" dirty="0" smtClean="0">
                <a:solidFill>
                  <a:srgbClr val="0070C0"/>
                </a:solidFill>
              </a:rPr>
              <a:t>traverse</a:t>
            </a:r>
            <a:r>
              <a:rPr lang="en-US" altLang="zh-TW" sz="1400" dirty="0" smtClean="0"/>
              <a:t> the result in tree structure via </a:t>
            </a:r>
            <a:r>
              <a:rPr lang="en-US" altLang="zh-TW" sz="1400" dirty="0" smtClean="0">
                <a:solidFill>
                  <a:srgbClr val="FF0000"/>
                </a:solidFill>
              </a:rPr>
              <a:t>DFS/BFS algorithms</a:t>
            </a:r>
            <a:r>
              <a:rPr lang="en-US" altLang="zh-TW" sz="1400" dirty="0" smtClean="0"/>
              <a:t>.</a:t>
            </a:r>
          </a:p>
          <a:p>
            <a:pPr lvl="1"/>
            <a:r>
              <a:rPr lang="en-US" altLang="zh-TW" sz="1400" b="1" dirty="0" smtClean="0"/>
              <a:t>CrawlController</a:t>
            </a:r>
            <a:r>
              <a:rPr lang="en-US" altLang="zh-TW" sz="1400" dirty="0" smtClean="0"/>
              <a:t> </a:t>
            </a:r>
            <a:r>
              <a:rPr lang="en-US" altLang="zh-TW" sz="1400" dirty="0" smtClean="0">
                <a:solidFill>
                  <a:srgbClr val="0070C0"/>
                </a:solidFill>
              </a:rPr>
              <a:t>notifies</a:t>
            </a:r>
            <a:r>
              <a:rPr lang="en-US" altLang="zh-TW" sz="1400" dirty="0" smtClean="0"/>
              <a:t> </a:t>
            </a:r>
            <a:r>
              <a:rPr lang="en-US" altLang="zh-TW" sz="1400" b="1" dirty="0" smtClean="0"/>
              <a:t>SiTree</a:t>
            </a:r>
            <a:r>
              <a:rPr lang="en-US" altLang="zh-TW" sz="1400" dirty="0" smtClean="0"/>
              <a:t> on each crawling result and </a:t>
            </a:r>
            <a:r>
              <a:rPr lang="en-US" altLang="zh-TW" sz="1400" b="1" dirty="0" smtClean="0"/>
              <a:t>SiTree</a:t>
            </a:r>
            <a:r>
              <a:rPr lang="en-US" altLang="zh-TW" sz="1400" dirty="0" smtClean="0"/>
              <a:t> can know the crawling result is success or fail.</a:t>
            </a:r>
          </a:p>
          <a:p>
            <a:pPr lvl="1"/>
            <a:r>
              <a:rPr lang="en-US" altLang="zh-TW" sz="1400" b="1" dirty="0" smtClean="0"/>
              <a:t>CrawlController</a:t>
            </a:r>
            <a:r>
              <a:rPr lang="en-US" altLang="zh-TW" sz="1400" dirty="0" smtClean="0"/>
              <a:t> will update </a:t>
            </a:r>
            <a:r>
              <a:rPr lang="en-US" altLang="zh-TW" sz="1400" b="1" dirty="0" smtClean="0"/>
              <a:t>SiTree </a:t>
            </a:r>
            <a:r>
              <a:rPr lang="en-US" altLang="zh-TW" sz="1400" dirty="0" smtClean="0"/>
              <a:t>with </a:t>
            </a:r>
            <a:r>
              <a:rPr lang="en-US" altLang="zh-TW" sz="1400" b="1" dirty="0" smtClean="0"/>
              <a:t>Tuple</a:t>
            </a:r>
            <a:r>
              <a:rPr lang="en-US" altLang="zh-TW" sz="1400" dirty="0" smtClean="0"/>
              <a:t> information in real time. The </a:t>
            </a:r>
            <a:r>
              <a:rPr lang="en-US" altLang="zh-TW" sz="1400" b="1" dirty="0" smtClean="0"/>
              <a:t>SiTree</a:t>
            </a:r>
            <a:r>
              <a:rPr lang="en-US" altLang="zh-TW" sz="1400" dirty="0" smtClean="0"/>
              <a:t> can use first element of this </a:t>
            </a:r>
            <a:r>
              <a:rPr lang="en-US" altLang="zh-TW" sz="1400" b="1" dirty="0" smtClean="0"/>
              <a:t>Tuple</a:t>
            </a:r>
            <a:r>
              <a:rPr lang="en-US" altLang="zh-TW" sz="1400" dirty="0" smtClean="0"/>
              <a:t> to know whether the crawling of specific URL is success or not; second element of </a:t>
            </a:r>
            <a:r>
              <a:rPr lang="en-US" altLang="zh-TW" sz="1400" b="1" dirty="0" smtClean="0"/>
              <a:t>Tuple</a:t>
            </a:r>
            <a:r>
              <a:rPr lang="en-US" altLang="zh-TW" sz="1400" dirty="0" smtClean="0"/>
              <a:t> as crawling result.</a:t>
            </a:r>
          </a:p>
          <a:p>
            <a:pPr lvl="1"/>
            <a:r>
              <a:rPr lang="en-US" altLang="zh-TW" sz="1400" dirty="0" smtClean="0"/>
              <a:t>More than one observers can be registered in </a:t>
            </a:r>
            <a:r>
              <a:rPr lang="en-US" altLang="zh-TW" sz="1400" b="1" dirty="0"/>
              <a:t>CrawlController</a:t>
            </a:r>
            <a:r>
              <a:rPr lang="en-US" altLang="zh-TW" sz="1400" dirty="0" smtClean="0"/>
              <a:t> by user and removed as required.</a:t>
            </a:r>
          </a:p>
          <a:p>
            <a:r>
              <a:rPr lang="en-US" altLang="zh-TW" sz="1800" b="1" dirty="0"/>
              <a:t>Non Functional Requirement</a:t>
            </a:r>
            <a:r>
              <a:rPr lang="en-US" altLang="zh-TW" sz="1800" b="1" dirty="0" smtClean="0"/>
              <a:t>:</a:t>
            </a:r>
          </a:p>
          <a:p>
            <a:pPr lvl="1"/>
            <a:r>
              <a:rPr lang="en-US" altLang="zh-TW" sz="1400" b="1" dirty="0" smtClean="0"/>
              <a:t>CrawlController </a:t>
            </a:r>
            <a:r>
              <a:rPr lang="en-US" altLang="zh-TW" sz="1400" dirty="0" smtClean="0"/>
              <a:t>can crawl pages unsynchronized. </a:t>
            </a:r>
          </a:p>
          <a:p>
            <a:pPr lvl="1"/>
            <a:r>
              <a:rPr lang="en-US" altLang="zh-TW" sz="1400" b="1" dirty="0" smtClean="0"/>
              <a:t>CrawlController </a:t>
            </a:r>
            <a:r>
              <a:rPr lang="en-US" altLang="zh-TW" sz="1400" dirty="0" smtClean="0"/>
              <a:t>can decide to drop specific file type during crawling.</a:t>
            </a:r>
          </a:p>
          <a:p>
            <a:pPr lvl="1"/>
            <a:r>
              <a:rPr lang="en-US" altLang="zh-TW" sz="1400" b="1" dirty="0" smtClean="0"/>
              <a:t>SiTree</a:t>
            </a:r>
            <a:r>
              <a:rPr lang="en-US" altLang="zh-TW" sz="1400" dirty="0" smtClean="0"/>
              <a:t> can output crawling result into file system.</a:t>
            </a:r>
            <a:endParaRPr lang="en-US" altLang="zh-TW" sz="1400" dirty="0"/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6212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SiTree Initial Design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12" y="1340768"/>
            <a:ext cx="8809524" cy="4895238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3131840" y="3933056"/>
            <a:ext cx="5961569" cy="2869766"/>
            <a:chOff x="3131840" y="3933056"/>
            <a:chExt cx="5961569" cy="2869766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4242" y="5669189"/>
              <a:ext cx="5849167" cy="1133633"/>
            </a:xfrm>
            <a:prstGeom prst="rect">
              <a:avLst/>
            </a:prstGeo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</p:pic>
        <p:cxnSp>
          <p:nvCxnSpPr>
            <p:cNvPr id="8" name="直線單箭頭接點 7"/>
            <p:cNvCxnSpPr/>
            <p:nvPr/>
          </p:nvCxnSpPr>
          <p:spPr>
            <a:xfrm flipV="1">
              <a:off x="5220072" y="3933056"/>
              <a:ext cx="144016" cy="1080120"/>
            </a:xfrm>
            <a:prstGeom prst="straightConnector1">
              <a:avLst/>
            </a:prstGeom>
            <a:ln w="381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 flipH="1">
              <a:off x="3131840" y="5229200"/>
              <a:ext cx="1800200" cy="0"/>
            </a:xfrm>
            <a:prstGeom prst="straightConnector1">
              <a:avLst/>
            </a:prstGeom>
            <a:ln w="381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/>
          <p:cNvGrpSpPr/>
          <p:nvPr/>
        </p:nvGrpSpPr>
        <p:grpSpPr>
          <a:xfrm>
            <a:off x="710238" y="1916832"/>
            <a:ext cx="6238026" cy="3669042"/>
            <a:chOff x="710238" y="1916832"/>
            <a:chExt cx="6238026" cy="3669042"/>
          </a:xfrm>
        </p:grpSpPr>
        <p:sp>
          <p:nvSpPr>
            <p:cNvPr id="12" name="矩形 11"/>
            <p:cNvSpPr/>
            <p:nvPr/>
          </p:nvSpPr>
          <p:spPr>
            <a:xfrm>
              <a:off x="3923928" y="1916832"/>
              <a:ext cx="3024336" cy="21602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238" y="2280237"/>
              <a:ext cx="5068008" cy="3305637"/>
            </a:xfrm>
            <a:prstGeom prst="rect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</p:grp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461926"/>
              </p:ext>
            </p:extLst>
          </p:nvPr>
        </p:nvGraphicFramePr>
        <p:xfrm>
          <a:off x="7236296" y="764704"/>
          <a:ext cx="1676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封裝程式殼層物件" showAsIcon="1" r:id="rId6" imgW="1676880" imgH="698760" progId="Package">
                  <p:embed/>
                </p:oleObj>
              </mc:Choice>
              <mc:Fallback>
                <p:oleObj name="封裝程式殼層物件" showAsIcon="1" r:id="rId6" imgW="1676880" imgH="698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36296" y="764704"/>
                        <a:ext cx="16764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10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SiTree Usage (1)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According to </a:t>
            </a:r>
            <a:r>
              <a:rPr lang="en-US" altLang="zh-TW" sz="1800" b="1" dirty="0" smtClean="0">
                <a:hlinkClick r:id="rId2"/>
              </a:rPr>
              <a:t>TDD</a:t>
            </a:r>
            <a:r>
              <a:rPr lang="en-US" altLang="zh-TW" sz="1800" dirty="0" smtClean="0"/>
              <a:t>, test cases are user cases equally. We will follow unit test case to understand the design and usage of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.</a:t>
            </a:r>
          </a:p>
          <a:p>
            <a:r>
              <a:rPr lang="en-US" altLang="zh-TW" sz="1800" dirty="0" smtClean="0"/>
              <a:t>So far, we have only one test case for </a:t>
            </a:r>
            <a:r>
              <a:rPr lang="en-US" altLang="zh-TW" sz="1800" b="1" dirty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 which test the basic API designs. </a:t>
            </a:r>
            <a:r>
              <a:rPr lang="en-US" altLang="zh-TW" sz="1800" b="1" dirty="0" smtClean="0"/>
              <a:t>The requirement of SiTree requires Crawler4j to crawling the page and stored them into tree structure</a:t>
            </a:r>
            <a:r>
              <a:rPr lang="en-US" altLang="zh-TW" sz="1800" dirty="0" smtClean="0"/>
              <a:t>.</a:t>
            </a:r>
          </a:p>
          <a:p>
            <a:r>
              <a:rPr lang="en-US" altLang="zh-TW" sz="1800" dirty="0" smtClean="0"/>
              <a:t>For flexibility concern, I adopt </a:t>
            </a:r>
            <a:r>
              <a:rPr lang="en-US" altLang="zh-TW" sz="1800" b="1" dirty="0" smtClean="0">
                <a:hlinkClick r:id="rId3"/>
              </a:rPr>
              <a:t>Observer pattern</a:t>
            </a:r>
            <a:r>
              <a:rPr lang="en-US" altLang="zh-TW" sz="1800" dirty="0" smtClean="0"/>
              <a:t> for customized purpose.</a:t>
            </a:r>
            <a:endParaRPr lang="zh-TW" alt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140968"/>
            <a:ext cx="7560840" cy="3631708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2915816" y="5435932"/>
            <a:ext cx="2311820" cy="1336744"/>
            <a:chOff x="2915816" y="5435932"/>
            <a:chExt cx="2311820" cy="1336744"/>
          </a:xfrm>
        </p:grpSpPr>
        <p:sp>
          <p:nvSpPr>
            <p:cNvPr id="5" name="矩形 4"/>
            <p:cNvSpPr/>
            <p:nvPr/>
          </p:nvSpPr>
          <p:spPr>
            <a:xfrm>
              <a:off x="2915816" y="5805264"/>
              <a:ext cx="1224136" cy="9674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546342" y="5435932"/>
              <a:ext cx="1681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CrawlController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5364088" y="5805264"/>
            <a:ext cx="1918098" cy="864096"/>
            <a:chOff x="5364088" y="5805264"/>
            <a:chExt cx="1918098" cy="864096"/>
          </a:xfrm>
        </p:grpSpPr>
        <p:sp>
          <p:nvSpPr>
            <p:cNvPr id="8" name="矩形 7"/>
            <p:cNvSpPr/>
            <p:nvPr/>
          </p:nvSpPr>
          <p:spPr>
            <a:xfrm>
              <a:off x="5364088" y="5805264"/>
              <a:ext cx="1152128" cy="8640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6520439" y="627872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SiTree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753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SiTree Usage (2)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The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CrawlController</a:t>
            </a:r>
            <a:r>
              <a:rPr lang="en-US" altLang="zh-TW" sz="1800" dirty="0" smtClean="0"/>
              <a:t> is treated as an subject (</a:t>
            </a:r>
            <a:r>
              <a:rPr lang="en-US" altLang="zh-TW" sz="1800" b="1" dirty="0" smtClean="0">
                <a:hlinkClick r:id="rId2"/>
              </a:rPr>
              <a:t>Observable</a:t>
            </a:r>
            <a:r>
              <a:rPr lang="en-US" altLang="zh-TW" sz="1800" dirty="0" smtClean="0"/>
              <a:t>) and you can implement your own  </a:t>
            </a:r>
            <a:r>
              <a:rPr lang="en-US" altLang="zh-TW" sz="1800" b="1" dirty="0" smtClean="0">
                <a:hlinkClick r:id="rId3"/>
              </a:rPr>
              <a:t>Observer</a:t>
            </a:r>
            <a:r>
              <a:rPr lang="en-US" altLang="zh-TW" sz="1800" dirty="0" smtClean="0"/>
              <a:t> and register in </a:t>
            </a:r>
            <a:r>
              <a:rPr lang="en-US" altLang="zh-TW" sz="1800" b="1" dirty="0">
                <a:solidFill>
                  <a:srgbClr val="0070C0"/>
                </a:solidFill>
              </a:rPr>
              <a:t>CrawlController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1800" dirty="0" smtClean="0"/>
              <a:t>to receive notification.</a:t>
            </a:r>
          </a:p>
          <a:p>
            <a:r>
              <a:rPr lang="en-US" altLang="zh-TW" sz="1800" b="1" dirty="0" smtClean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 is an concrete class of </a:t>
            </a:r>
            <a:r>
              <a:rPr lang="en-US" altLang="zh-TW" sz="1800" b="1" dirty="0">
                <a:hlinkClick r:id="rId3"/>
              </a:rPr>
              <a:t>Observer</a:t>
            </a:r>
            <a:r>
              <a:rPr lang="en-US" altLang="zh-TW" sz="1800" dirty="0" smtClean="0"/>
              <a:t>. So you can register in </a:t>
            </a:r>
            <a:r>
              <a:rPr lang="en-US" altLang="zh-TW" sz="1800" b="1" dirty="0">
                <a:solidFill>
                  <a:srgbClr val="0070C0"/>
                </a:solidFill>
              </a:rPr>
              <a:t>CrawlController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1800" dirty="0" smtClean="0"/>
              <a:t>object as </a:t>
            </a:r>
            <a:r>
              <a:rPr lang="en-US" altLang="zh-TW" sz="1800" i="1" dirty="0" smtClean="0">
                <a:solidFill>
                  <a:srgbClr val="0070C0"/>
                </a:solidFill>
              </a:rPr>
              <a:t>controller</a:t>
            </a:r>
            <a:r>
              <a:rPr lang="en-US" altLang="zh-TW" sz="1800" dirty="0" smtClean="0"/>
              <a:t>. For example:</a:t>
            </a:r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If you want to stop listening to , you can use </a:t>
            </a:r>
            <a:r>
              <a:rPr lang="en-US" altLang="zh-TW" sz="1800" dirty="0" smtClean="0">
                <a:solidFill>
                  <a:srgbClr val="0070C0"/>
                </a:solidFill>
              </a:rPr>
              <a:t>API:deleteObserver()</a:t>
            </a:r>
            <a:r>
              <a:rPr lang="en-US" altLang="zh-TW" sz="1800" dirty="0" smtClean="0"/>
              <a:t>:</a:t>
            </a:r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If you want to implement your own </a:t>
            </a:r>
            <a:r>
              <a:rPr lang="en-US" altLang="zh-TW" sz="1800" b="1" dirty="0">
                <a:hlinkClick r:id="rId3"/>
              </a:rPr>
              <a:t>Observer</a:t>
            </a:r>
            <a:r>
              <a:rPr lang="en-US" altLang="zh-TW" sz="1800" dirty="0" smtClean="0"/>
              <a:t>, you have to </a:t>
            </a:r>
            <a:r>
              <a:rPr lang="en-US" altLang="zh-TW" sz="1800" dirty="0" smtClean="0">
                <a:hlinkClick r:id="rId4"/>
              </a:rPr>
              <a:t>override</a:t>
            </a:r>
            <a:r>
              <a:rPr lang="en-US" altLang="zh-TW" sz="1800" dirty="0" smtClean="0"/>
              <a:t>:</a:t>
            </a:r>
            <a:endParaRPr lang="zh-TW" altLang="en-US" sz="18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11" y="2639202"/>
            <a:ext cx="3810532" cy="381053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11" y="3717032"/>
            <a:ext cx="3048426" cy="266737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581128"/>
            <a:ext cx="7430538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1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SiTree Usage (3)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So let’s see our first UnitTest class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unitest.FAST</a:t>
            </a:r>
            <a:r>
              <a:rPr lang="en-US" altLang="zh-TW" sz="1800" dirty="0" smtClean="0"/>
              <a:t> :</a:t>
            </a:r>
          </a:p>
          <a:p>
            <a:pPr lvl="1"/>
            <a:r>
              <a:rPr lang="en-US" altLang="zh-TW" sz="1600" b="1" dirty="0"/>
              <a:t>Block mode </a:t>
            </a:r>
            <a:r>
              <a:rPr lang="en-US" altLang="zh-TW" sz="1600" dirty="0" smtClean="0"/>
              <a:t>from </a:t>
            </a:r>
            <a:r>
              <a:rPr lang="en-US" altLang="zh-TW" sz="1600" dirty="0"/>
              <a:t>case </a:t>
            </a:r>
            <a:r>
              <a:rPr lang="en-US" altLang="zh-TW" sz="1600" dirty="0">
                <a:solidFill>
                  <a:srgbClr val="0070C0"/>
                </a:solidFill>
              </a:rPr>
              <a:t>testSiTree01</a:t>
            </a:r>
            <a:r>
              <a:rPr lang="en-US" altLang="zh-TW" sz="1600" dirty="0" smtClean="0">
                <a:solidFill>
                  <a:srgbClr val="0070C0"/>
                </a:solidFill>
              </a:rPr>
              <a:t>()</a:t>
            </a:r>
            <a:r>
              <a:rPr lang="en-US" altLang="zh-TW" sz="1600" dirty="0" smtClean="0"/>
              <a:t>: </a:t>
            </a:r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/>
          </a:p>
          <a:p>
            <a:pPr marL="457200" lvl="1" indent="0">
              <a:buNone/>
            </a:pPr>
            <a:endParaRPr lang="en-US" altLang="zh-TW" sz="1600" dirty="0" smtClean="0"/>
          </a:p>
          <a:p>
            <a:pPr lvl="1"/>
            <a:r>
              <a:rPr lang="en-US" altLang="zh-TW" sz="1600" b="1" dirty="0" smtClean="0"/>
              <a:t>Non-Block</a:t>
            </a:r>
            <a:r>
              <a:rPr lang="en-US" altLang="zh-TW" sz="1600" dirty="0" smtClean="0"/>
              <a:t> mode </a:t>
            </a:r>
            <a:r>
              <a:rPr lang="en-US" altLang="zh-TW" sz="1600" dirty="0"/>
              <a:t>from case </a:t>
            </a:r>
            <a:r>
              <a:rPr lang="en-US" altLang="zh-TW" sz="1600" dirty="0" smtClean="0">
                <a:solidFill>
                  <a:srgbClr val="0070C0"/>
                </a:solidFill>
              </a:rPr>
              <a:t>testSiTree02()</a:t>
            </a:r>
            <a:r>
              <a:rPr lang="en-US" altLang="zh-TW" sz="1600" dirty="0" smtClean="0"/>
              <a:t>:</a:t>
            </a:r>
            <a:endParaRPr lang="zh-TW" altLang="en-US" sz="1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00" y="2060848"/>
            <a:ext cx="6801800" cy="169568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076793"/>
            <a:ext cx="6344536" cy="2200582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2195736" y="3356992"/>
            <a:ext cx="35283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217507" y="4970057"/>
            <a:ext cx="46587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46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SiTree Usage (4)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lnSpcReduction="10000"/>
          </a:bodyPr>
          <a:lstStyle/>
          <a:p>
            <a:r>
              <a:rPr lang="en-US" altLang="zh-TW" sz="1800" dirty="0" smtClean="0"/>
              <a:t>So all the crawling result is stored in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. Then how to retrieve out the crawling result? The intuitional way is via attribute </a:t>
            </a:r>
            <a:r>
              <a:rPr lang="en-US" altLang="zh-TW" sz="1800" i="1" dirty="0" smtClean="0">
                <a:solidFill>
                  <a:srgbClr val="002060"/>
                </a:solidFill>
              </a:rPr>
              <a:t>root</a:t>
            </a:r>
            <a:r>
              <a:rPr lang="en-US" altLang="zh-TW" sz="1800" dirty="0" smtClean="0"/>
              <a:t> of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 object. </a:t>
            </a:r>
            <a:r>
              <a:rPr lang="en-US" altLang="zh-TW" sz="1800" i="1" dirty="0" smtClean="0">
                <a:solidFill>
                  <a:srgbClr val="002060"/>
                </a:solidFill>
              </a:rPr>
              <a:t>root</a:t>
            </a:r>
            <a:r>
              <a:rPr lang="en-US" altLang="zh-TW" sz="1800" dirty="0" smtClean="0"/>
              <a:t> is instance of class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Node</a:t>
            </a:r>
            <a:r>
              <a:rPr lang="en-US" altLang="zh-TW" sz="1800" dirty="0" smtClean="0"/>
              <a:t> with below attributes:</a:t>
            </a:r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r>
              <a:rPr lang="en-US" altLang="zh-TW" sz="1800" i="1" dirty="0">
                <a:solidFill>
                  <a:srgbClr val="002060"/>
                </a:solidFill>
              </a:rPr>
              <a:t>root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is a tree structure which keeps the relationship of crawling path. Current design, it is one way from parent to child.</a:t>
            </a:r>
          </a:p>
          <a:p>
            <a:r>
              <a:rPr lang="en-US" altLang="zh-TW" sz="1800" dirty="0" smtClean="0"/>
              <a:t>Another way to retrieve crawling result is from attribute </a:t>
            </a:r>
            <a:r>
              <a:rPr lang="en-US" altLang="zh-TW" sz="1800" i="1" dirty="0" smtClean="0">
                <a:solidFill>
                  <a:srgbClr val="002060"/>
                </a:solidFill>
              </a:rPr>
              <a:t>nodeMap</a:t>
            </a:r>
            <a:r>
              <a:rPr lang="en-US" altLang="zh-TW" sz="1800" dirty="0" smtClean="0"/>
              <a:t> of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 object. The key of it is URL string; value of it is corresponding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Node</a:t>
            </a:r>
            <a:r>
              <a:rPr lang="en-US" altLang="zh-TW" sz="1800" dirty="0" smtClean="0"/>
              <a:t> object.</a:t>
            </a:r>
          </a:p>
          <a:p>
            <a:r>
              <a:rPr lang="en-US" altLang="zh-TW" sz="1800" dirty="0" smtClean="0"/>
              <a:t>The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 also support </a:t>
            </a:r>
            <a:r>
              <a:rPr lang="en-US" altLang="zh-TW" sz="1800" dirty="0" smtClean="0">
                <a:hlinkClick r:id="rId2"/>
              </a:rPr>
              <a:t>DFS</a:t>
            </a:r>
            <a:r>
              <a:rPr lang="en-US" altLang="zh-TW" sz="1800" dirty="0" smtClean="0"/>
              <a:t>/</a:t>
            </a:r>
            <a:r>
              <a:rPr lang="en-US" altLang="zh-TW" sz="1800" dirty="0" smtClean="0">
                <a:hlinkClick r:id="rId3"/>
              </a:rPr>
              <a:t>BFS</a:t>
            </a:r>
            <a:r>
              <a:rPr lang="en-US" altLang="zh-TW" sz="1800" dirty="0" smtClean="0"/>
              <a:t> algorithm to traverse </a:t>
            </a:r>
            <a:r>
              <a:rPr lang="en-US" altLang="zh-TW" sz="1800" i="1" dirty="0" smtClean="0">
                <a:solidFill>
                  <a:srgbClr val="002060"/>
                </a:solidFill>
              </a:rPr>
              <a:t>root</a:t>
            </a:r>
            <a:r>
              <a:rPr lang="en-US" altLang="zh-TW" sz="1800" dirty="0" smtClean="0"/>
              <a:t> tree structure.</a:t>
            </a:r>
          </a:p>
          <a:p>
            <a:r>
              <a:rPr lang="en-US" altLang="zh-TW" sz="1800" dirty="0" smtClean="0"/>
              <a:t>If you want to free memory resource in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 object, call </a:t>
            </a:r>
            <a:r>
              <a:rPr lang="en-US" altLang="zh-TW" sz="1800" dirty="0" smtClean="0">
                <a:solidFill>
                  <a:srgbClr val="0070C0"/>
                </a:solidFill>
              </a:rPr>
              <a:t>close()</a:t>
            </a:r>
            <a:r>
              <a:rPr lang="en-US" altLang="zh-TW" sz="1800" dirty="0" smtClean="0"/>
              <a:t>.</a:t>
            </a:r>
          </a:p>
          <a:p>
            <a:r>
              <a:rPr lang="en-US" altLang="zh-TW" sz="1800" dirty="0" smtClean="0"/>
              <a:t>Finally, if you want to dump memory into file-system, call </a:t>
            </a:r>
            <a:r>
              <a:rPr lang="en-US" altLang="zh-TW" sz="1800" dirty="0">
                <a:solidFill>
                  <a:srgbClr val="0070C0"/>
                </a:solidFill>
              </a:rPr>
              <a:t>outputTo(File dir</a:t>
            </a:r>
            <a:r>
              <a:rPr lang="en-US" altLang="zh-TW" sz="1800" dirty="0" smtClean="0">
                <a:solidFill>
                  <a:srgbClr val="0070C0"/>
                </a:solidFill>
              </a:rPr>
              <a:t>)</a:t>
            </a:r>
            <a:r>
              <a:rPr lang="en-US" altLang="zh-TW" sz="1800" dirty="0" smtClean="0"/>
              <a:t>. The parameter </a:t>
            </a:r>
            <a:r>
              <a:rPr lang="en-US" altLang="zh-TW" sz="1800" i="1" dirty="0" smtClean="0">
                <a:solidFill>
                  <a:srgbClr val="002060"/>
                </a:solidFill>
              </a:rPr>
              <a:t>dir </a:t>
            </a:r>
            <a:r>
              <a:rPr lang="en-US" altLang="zh-TW" sz="1800" dirty="0" smtClean="0"/>
              <a:t>is the output folder.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32856"/>
            <a:ext cx="5925377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9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SiTree </a:t>
            </a:r>
            <a:r>
              <a:rPr lang="en-US" altLang="zh-TW" sz="3200" dirty="0" smtClean="0"/>
              <a:t>UnitTest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I use JUnit 4.8 Eclipse plugin to do unit testing. For installation and evaluation, can refer to this “</a:t>
            </a:r>
            <a:r>
              <a:rPr lang="en-US" altLang="zh-TW" sz="1800" b="1" dirty="0">
                <a:hlinkClick r:id="rId3"/>
              </a:rPr>
              <a:t>JUnit - Plug with </a:t>
            </a:r>
            <a:r>
              <a:rPr lang="en-US" altLang="zh-TW" sz="1800" b="1" dirty="0" smtClean="0">
                <a:hlinkClick r:id="rId3"/>
              </a:rPr>
              <a:t>Eclipse</a:t>
            </a:r>
            <a:r>
              <a:rPr lang="en-US" altLang="zh-TW" sz="1800" dirty="0" smtClean="0"/>
              <a:t>”.</a:t>
            </a:r>
          </a:p>
          <a:p>
            <a:r>
              <a:rPr lang="en-US" altLang="zh-TW" sz="1800" dirty="0" smtClean="0"/>
              <a:t>In order to generate testing report, I install another Eclipse plugin “</a:t>
            </a:r>
            <a:r>
              <a:rPr lang="en-US" altLang="zh-TW" sz="1800" b="1" dirty="0" smtClean="0">
                <a:hlinkClick r:id="rId4"/>
              </a:rPr>
              <a:t>eCobertura</a:t>
            </a:r>
            <a:r>
              <a:rPr lang="en-US" altLang="zh-TW" sz="1800" dirty="0" smtClean="0"/>
              <a:t>” which can help me to calculate the coverage of lines/branches.</a:t>
            </a:r>
          </a:p>
          <a:p>
            <a:r>
              <a:rPr lang="en-US" altLang="zh-TW" sz="1800" dirty="0" smtClean="0"/>
              <a:t>So far, I open two kinds of testing cases:</a:t>
            </a:r>
          </a:p>
          <a:p>
            <a:pPr lvl="1"/>
            <a:r>
              <a:rPr lang="en-US" altLang="zh-TW" sz="1600" dirty="0" smtClean="0"/>
              <a:t>FAST - </a:t>
            </a:r>
            <a:r>
              <a:rPr lang="en-US" altLang="zh-TW" sz="1600" dirty="0"/>
              <a:t> Functional Acceptance Simple </a:t>
            </a:r>
            <a:r>
              <a:rPr lang="en-US" altLang="zh-TW" sz="1600" dirty="0" smtClean="0"/>
              <a:t>Test (7)</a:t>
            </a:r>
          </a:p>
          <a:p>
            <a:pPr lvl="1"/>
            <a:r>
              <a:rPr lang="en-US" altLang="zh-TW" sz="1600" dirty="0" smtClean="0"/>
              <a:t>FET – Force Error Test (1)</a:t>
            </a:r>
          </a:p>
          <a:p>
            <a:r>
              <a:rPr lang="en-US" altLang="zh-TW" sz="1800" dirty="0" smtClean="0"/>
              <a:t>The testing report:</a:t>
            </a:r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The part outside of coverage could  be:</a:t>
            </a:r>
          </a:p>
          <a:p>
            <a:pPr lvl="1"/>
            <a:r>
              <a:rPr lang="en-US" altLang="zh-TW" sz="1600" b="1" dirty="0" smtClean="0"/>
              <a:t>Except catch: </a:t>
            </a:r>
            <a:r>
              <a:rPr lang="en-US" altLang="zh-TW" sz="1600" dirty="0" smtClean="0"/>
              <a:t>Such as network interruption/Open file fail. </a:t>
            </a:r>
          </a:p>
          <a:p>
            <a:pPr lvl="1"/>
            <a:r>
              <a:rPr lang="en-US" altLang="zh-TW" sz="1600" b="1" dirty="0"/>
              <a:t>Error </a:t>
            </a:r>
            <a:r>
              <a:rPr lang="en-US" altLang="zh-TW" sz="1600" b="1" dirty="0" smtClean="0"/>
              <a:t>handling: </a:t>
            </a:r>
            <a:r>
              <a:rPr lang="en-US" altLang="zh-TW" sz="1600" dirty="0" smtClean="0"/>
              <a:t>Dead code maybe – Unreachable error handling.</a:t>
            </a:r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 smtClean="0"/>
          </a:p>
          <a:p>
            <a:endParaRPr lang="en-US" altLang="zh-TW" sz="18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3824308"/>
            <a:ext cx="9144000" cy="1348424"/>
          </a:xfrm>
          <a:prstGeom prst="rect">
            <a:avLst/>
          </a:prstGeom>
        </p:spPr>
      </p:pic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139104"/>
              </p:ext>
            </p:extLst>
          </p:nvPr>
        </p:nvGraphicFramePr>
        <p:xfrm>
          <a:off x="7892008" y="2996952"/>
          <a:ext cx="1219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封裝程式殼層物件" showAsIcon="1" r:id="rId6" imgW="1219320" imgH="698760" progId="Package">
                  <p:embed/>
                </p:oleObj>
              </mc:Choice>
              <mc:Fallback>
                <p:oleObj name="封裝程式殼層物件" showAsIcon="1" r:id="rId6" imgW="1219320" imgH="698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92008" y="2996952"/>
                        <a:ext cx="12192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215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Known Issue </a:t>
            </a:r>
            <a:r>
              <a:rPr lang="en-US" altLang="zh-TW" sz="3200" dirty="0" smtClean="0"/>
              <a:t>&amp; </a:t>
            </a:r>
            <a:r>
              <a:rPr lang="en-US" altLang="zh-TW" sz="3200" dirty="0" smtClean="0"/>
              <a:t>Enhancement plan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T</a:t>
            </a:r>
            <a:r>
              <a:rPr lang="en-US" altLang="zh-TW" sz="1800" dirty="0" smtClean="0"/>
              <a:t>he </a:t>
            </a:r>
            <a:r>
              <a:rPr lang="en-US" altLang="zh-TW" sz="1800" b="1" i="1" dirty="0" smtClean="0">
                <a:hlinkClick r:id="rId2"/>
              </a:rPr>
              <a:t>Crawler4j</a:t>
            </a:r>
            <a:r>
              <a:rPr lang="en-US" altLang="zh-TW" sz="1800" b="1" i="1" dirty="0" smtClean="0"/>
              <a:t> </a:t>
            </a:r>
            <a:r>
              <a:rPr lang="en-US" altLang="zh-TW" sz="1800" dirty="0" smtClean="0"/>
              <a:t>doesn’t support </a:t>
            </a:r>
            <a:r>
              <a:rPr lang="en-US" altLang="zh-TW" sz="1800" dirty="0"/>
              <a:t>&lt;object </a:t>
            </a:r>
            <a:r>
              <a:rPr lang="en-US" altLang="zh-TW" sz="1800" dirty="0" smtClean="0"/>
              <a:t>data…"&gt; </a:t>
            </a:r>
            <a:r>
              <a:rPr lang="en-US" altLang="zh-TW" sz="1800" dirty="0" smtClean="0"/>
              <a:t>tag</a:t>
            </a:r>
          </a:p>
          <a:p>
            <a:r>
              <a:rPr lang="en-US" altLang="zh-TW" sz="1800" dirty="0"/>
              <a:t>The </a:t>
            </a:r>
            <a:r>
              <a:rPr lang="en-US" altLang="zh-TW" sz="1800" b="1" i="1" dirty="0">
                <a:hlinkClick r:id="rId2"/>
              </a:rPr>
              <a:t>Crawler4j</a:t>
            </a:r>
            <a:r>
              <a:rPr lang="en-US" altLang="zh-TW" sz="1800" b="1" i="1" dirty="0"/>
              <a:t> </a:t>
            </a:r>
            <a:r>
              <a:rPr lang="en-US" altLang="zh-TW" sz="1800" dirty="0" smtClean="0"/>
              <a:t>doesn’t handle redirection perfectly.</a:t>
            </a:r>
          </a:p>
          <a:p>
            <a:r>
              <a:rPr lang="en-US" altLang="zh-TW" sz="1800" dirty="0" smtClean="0"/>
              <a:t>The performance of </a:t>
            </a:r>
            <a:r>
              <a:rPr lang="en-US" altLang="zh-TW" sz="1800" b="1" i="1" dirty="0">
                <a:hlinkClick r:id="rId2"/>
              </a:rPr>
              <a:t>Crawler4j </a:t>
            </a:r>
            <a:r>
              <a:rPr lang="en-US" altLang="zh-TW" sz="1800" b="1" i="1" dirty="0" smtClean="0"/>
              <a:t> </a:t>
            </a:r>
            <a:r>
              <a:rPr lang="en-US" altLang="zh-TW" sz="1800" dirty="0"/>
              <a:t>isn’t good and </a:t>
            </a:r>
            <a:r>
              <a:rPr lang="en-US" altLang="zh-TW" sz="1800" dirty="0" smtClean="0"/>
              <a:t>can be enhanced.</a:t>
            </a:r>
          </a:p>
          <a:p>
            <a:r>
              <a:rPr lang="en-US" altLang="zh-TW" sz="1800" dirty="0" smtClean="0"/>
              <a:t>More test cases can be added to ensure quality. (</a:t>
            </a:r>
            <a:r>
              <a:rPr lang="en-US" altLang="zh-TW" sz="1400" dirty="0" smtClean="0"/>
              <a:t>Ex. Volume Test/Stress Test</a:t>
            </a:r>
            <a:r>
              <a:rPr lang="en-US" altLang="zh-TW" sz="1800" dirty="0" smtClean="0"/>
              <a:t>)</a:t>
            </a:r>
          </a:p>
          <a:p>
            <a:r>
              <a:rPr lang="en-US" altLang="zh-TW" sz="1800" dirty="0" smtClean="0"/>
              <a:t>Well documentation. (</a:t>
            </a:r>
            <a:r>
              <a:rPr lang="en-US" altLang="zh-TW" sz="1400" dirty="0" smtClean="0"/>
              <a:t>Ex. FAQ, Readme</a:t>
            </a:r>
            <a:r>
              <a:rPr lang="en-US" altLang="zh-TW" sz="1800" dirty="0" smtClean="0"/>
              <a:t>)</a:t>
            </a:r>
          </a:p>
          <a:p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sz="1800" dirty="0" smtClean="0"/>
              <a:t> 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2655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636</Words>
  <Application>Microsoft Office PowerPoint</Application>
  <PresentationFormat>如螢幕大小 (4:3)</PresentationFormat>
  <Paragraphs>77</Paragraphs>
  <Slides>9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2" baseType="lpstr">
      <vt:lpstr>Office 佈景主題</vt:lpstr>
      <vt:lpstr>封裝程式殼層物件</vt:lpstr>
      <vt:lpstr>封裝</vt:lpstr>
      <vt:lpstr>Crawling Module (SiTree Design)</vt:lpstr>
      <vt:lpstr>SiTree Requirement</vt:lpstr>
      <vt:lpstr>SiTree Initial Design</vt:lpstr>
      <vt:lpstr>SiTree Usage (1)</vt:lpstr>
      <vt:lpstr>SiTree Usage (2)</vt:lpstr>
      <vt:lpstr>SiTree Usage (3)</vt:lpstr>
      <vt:lpstr>SiTree Usage (4)</vt:lpstr>
      <vt:lpstr>SiTree UnitTest</vt:lpstr>
      <vt:lpstr>Known Issue &amp; Enhancement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SiTree Design</dc:title>
  <dc:creator>John</dc:creator>
  <cp:lastModifiedBy>John</cp:lastModifiedBy>
  <cp:revision>124</cp:revision>
  <dcterms:created xsi:type="dcterms:W3CDTF">2014-04-09T02:31:04Z</dcterms:created>
  <dcterms:modified xsi:type="dcterms:W3CDTF">2014-06-09T09:14:27Z</dcterms:modified>
</cp:coreProperties>
</file>