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fetcher/PageFetcher.html" TargetMode="External"/><Relationship Id="rId3" Type="http://schemas.openxmlformats.org/officeDocument/2006/relationships/hyperlink" Target="http://140.122.64.191/crawler4j/api/edu/uci/ics/crawler4j/crawler/CrawlConfig.html" TargetMode="External"/><Relationship Id="rId7" Type="http://schemas.openxmlformats.org/officeDocument/2006/relationships/hyperlink" Target="http://140.122.64.191/crawler4j/api/edu/uci/ics/crawler4j/fetcher/PageFetchResul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ka.apache.org/" TargetMode="External"/><Relationship Id="rId5" Type="http://schemas.openxmlformats.org/officeDocument/2006/relationships/hyperlink" Target="http://hc.apache.org/httpcomponents-client-4.2.x/index.html" TargetMode="External"/><Relationship Id="rId4" Type="http://schemas.openxmlformats.org/officeDocument/2006/relationships/hyperlink" Target="http://140.122.64.191/crawler4j/api/edu/uci/ics/crawler4j/crawler/CrawlController.html" TargetMode="External"/><Relationship Id="rId9" Type="http://schemas.openxmlformats.org/officeDocument/2006/relationships/hyperlink" Target="http://140.122.64.191/crawler4j/api/edu/uci/ics/crawler4j/url/WebURL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140.122.64.191/crawler4j/api/edu/uci/ics/crawler4j/robotstxt/RobotstxtConfig.html" TargetMode="External"/><Relationship Id="rId3" Type="http://schemas.openxmlformats.org/officeDocument/2006/relationships/hyperlink" Target="http://140.122.64.191/crawler4j/api/edu/uci/ics/crawler4j/crawler/Page.html#getParseData()" TargetMode="External"/><Relationship Id="rId7" Type="http://schemas.openxmlformats.org/officeDocument/2006/relationships/hyperlink" Target="http://140.122.64.191/crawler4j/api/edu/uci/ics/crawler4j/crawler/CrawlConfig.html" TargetMode="External"/><Relationship Id="rId2" Type="http://schemas.openxmlformats.org/officeDocument/2006/relationships/hyperlink" Target="http://140.122.64.191/crawler4j/api/edu/uci/ics/crawler4j/crawler/WebCrawl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2.64.191/crawler4j/api/edu/uci/ics/crawler4j/parser/BinaryParseData.html" TargetMode="External"/><Relationship Id="rId11" Type="http://schemas.openxmlformats.org/officeDocument/2006/relationships/hyperlink" Target="http://140.122.64.191/crawler4j/api/edu/uci/ics/crawler4j/fetcher/PageFetcher.html" TargetMode="External"/><Relationship Id="rId5" Type="http://schemas.openxmlformats.org/officeDocument/2006/relationships/hyperlink" Target="http://140.122.64.191/crawler4j/api/edu/uci/ics/crawler4j/parser/TextParseData.html" TargetMode="External"/><Relationship Id="rId10" Type="http://schemas.openxmlformats.org/officeDocument/2006/relationships/hyperlink" Target="https://support.google.com/webmasters/answer/156449?hl=zh-Hant" TargetMode="External"/><Relationship Id="rId4" Type="http://schemas.openxmlformats.org/officeDocument/2006/relationships/hyperlink" Target="http://140.122.64.191/crawler4j/api/edu/uci/ics/crawler4j/parser/HtmlParseData.html" TargetMode="External"/><Relationship Id="rId9" Type="http://schemas.openxmlformats.org/officeDocument/2006/relationships/hyperlink" Target="http://140.122.64.191/crawler4j/api/edu/uci/ics/crawler4j/robotstxt/RobotstxtServ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FF/crawlm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Crawler4j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Version: 3.5</a:t>
            </a:r>
          </a:p>
          <a:p>
            <a:r>
              <a:rPr lang="en-US" altLang="zh-TW" dirty="0" smtClean="0"/>
              <a:t>Reporter: John</a:t>
            </a:r>
          </a:p>
          <a:p>
            <a:r>
              <a:rPr lang="en-US" altLang="zh-TW" dirty="0" smtClean="0"/>
              <a:t>Date: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97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In the beginning, let’s </a:t>
            </a:r>
            <a:r>
              <a:rPr lang="en-US" altLang="zh-TW" sz="1800" dirty="0" smtClean="0"/>
              <a:t>check the </a:t>
            </a:r>
            <a:r>
              <a:rPr lang="en-US" altLang="zh-TW" sz="1800" dirty="0" smtClean="0"/>
              <a:t>class diagram of what we will use later:</a:t>
            </a:r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7719572" cy="410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75656" y="2564904"/>
            <a:ext cx="18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j</a:t>
            </a:r>
            <a:r>
              <a:rPr lang="en-US" altLang="zh-TW" sz="1600" b="1" dirty="0" smtClean="0">
                <a:solidFill>
                  <a:srgbClr val="7030A0"/>
                </a:solidFill>
              </a:rPr>
              <a:t>ava.lang.Runnable</a:t>
            </a:r>
            <a:endParaRPr lang="zh-TW" altLang="en-US" sz="1600" b="1" dirty="0">
              <a:solidFill>
                <a:srgbClr val="7030A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07504" y="3212976"/>
            <a:ext cx="5544616" cy="1898557"/>
            <a:chOff x="107504" y="3212976"/>
            <a:chExt cx="5544616" cy="1898557"/>
          </a:xfrm>
        </p:grpSpPr>
        <p:sp>
          <p:nvSpPr>
            <p:cNvPr id="6" name="文字方塊 5"/>
            <p:cNvSpPr txBox="1"/>
            <p:nvPr/>
          </p:nvSpPr>
          <p:spPr>
            <a:xfrm>
              <a:off x="107504" y="3726538"/>
              <a:ext cx="5544616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User can define crawling behavior via overwriting below two APIs: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>
                  <a:solidFill>
                    <a:srgbClr val="0070C0"/>
                  </a:solidFill>
                </a:rPr>
                <a:t>shouldVisit(WebURL url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Crawling or not.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>
                  <a:solidFill>
                    <a:srgbClr val="0070C0"/>
                  </a:solidFill>
                </a:rPr>
                <a:t>visit(Page </a:t>
              </a:r>
              <a:r>
                <a:rPr lang="en-US" altLang="zh-TW" sz="1400" dirty="0">
                  <a:solidFill>
                    <a:srgbClr val="0070C0"/>
                  </a:solidFill>
                </a:rPr>
                <a:t>page</a:t>
              </a:r>
              <a:r>
                <a:rPr lang="en-US" altLang="zh-TW" sz="1400" dirty="0" smtClean="0">
                  <a:solidFill>
                    <a:srgbClr val="0070C0"/>
                  </a:solidFill>
                </a:rPr>
                <a:t>)</a:t>
              </a:r>
              <a:r>
                <a:rPr lang="en-US" altLang="zh-TW" sz="1400" dirty="0" smtClean="0"/>
                <a:t>: The Crawling result is stored in </a:t>
              </a:r>
              <a:r>
                <a:rPr lang="en-US" altLang="zh-TW" sz="1400" i="1" dirty="0" smtClean="0"/>
                <a:t>page</a:t>
              </a:r>
              <a:r>
                <a:rPr lang="en-US" altLang="zh-TW" sz="1400" dirty="0" smtClean="0"/>
                <a:t> object.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b="1" dirty="0" smtClean="0">
                  <a:solidFill>
                    <a:srgbClr val="002060"/>
                  </a:solidFill>
                </a:rPr>
                <a:t>CrawlController</a:t>
              </a:r>
              <a:r>
                <a:rPr lang="en-US" altLang="zh-TW" sz="1400" dirty="0" smtClean="0"/>
                <a:t> will be responsible in initializing this class and run it as thread. The thread number can be configured.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sz="1400" dirty="0" smtClean="0"/>
                <a:t>The crawling behavior is dedicated to class </a:t>
              </a:r>
              <a:r>
                <a:rPr lang="en-US" altLang="zh-TW" sz="1400" b="1" dirty="0" smtClean="0">
                  <a:solidFill>
                    <a:srgbClr val="002060"/>
                  </a:solidFill>
                </a:rPr>
                <a:t>PageFetcher</a:t>
              </a:r>
              <a:r>
                <a:rPr lang="en-US" altLang="zh-TW" sz="1400" dirty="0" smtClean="0"/>
                <a:t>. </a:t>
              </a:r>
              <a:endParaRPr lang="zh-TW" altLang="en-US" sz="14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923924" y="3212976"/>
              <a:ext cx="911771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0" y="1310789"/>
            <a:ext cx="8277225" cy="1384995"/>
            <a:chOff x="0" y="1310789"/>
            <a:chExt cx="8277225" cy="1384995"/>
          </a:xfrm>
        </p:grpSpPr>
        <p:sp>
          <p:nvSpPr>
            <p:cNvPr id="8" name="矩形 7"/>
            <p:cNvSpPr/>
            <p:nvPr/>
          </p:nvSpPr>
          <p:spPr>
            <a:xfrm>
              <a:off x="7400924" y="2162175"/>
              <a:ext cx="876301" cy="438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1310789"/>
              <a:ext cx="720080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Arial" panose="020B0604020202020204" pitchFamily="34" charset="0"/>
                <a:buChar char="•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hold crawling </a:t>
              </a:r>
              <a:r>
                <a:rPr lang="en-US" altLang="zh-TW" dirty="0" smtClean="0"/>
                <a:t>configuration</a:t>
              </a:r>
              <a:r>
                <a:rPr lang="en-US" altLang="zh-TW" dirty="0"/>
                <a:t>:</a:t>
              </a:r>
              <a:endParaRPr lang="en-US" altLang="zh-TW" dirty="0" smtClean="0"/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setCrawlStorageFolder(String):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Crawling </a:t>
              </a:r>
              <a:r>
                <a:rPr lang="en-US" altLang="zh-TW" dirty="0">
                  <a:solidFill>
                    <a:schemeClr val="tx1"/>
                  </a:solidFill>
                </a:rPr>
                <a:t>Storage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Folder.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setPolitenessDelay(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): </a:t>
              </a:r>
              <a:r>
                <a:rPr lang="en-US" altLang="zh-TW" dirty="0">
                  <a:solidFill>
                    <a:schemeClr val="tx1"/>
                  </a:solidFill>
                </a:rPr>
                <a:t>Make sure that we don't send more than 1 request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per setting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setMaxPagesToFetch(int): </a:t>
              </a:r>
              <a:r>
                <a:rPr lang="en-US" altLang="zh-TW" dirty="0">
                  <a:solidFill>
                    <a:schemeClr val="tx1"/>
                  </a:solidFill>
                </a:rPr>
                <a:t>Set the maximum number of pages to crawl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.</a:t>
              </a:r>
            </a:p>
            <a:p>
              <a:pPr lvl="1">
                <a:buFont typeface="Wingdings" panose="05000000000000000000" pitchFamily="2" charset="2"/>
                <a:buChar char="Ø"/>
              </a:pPr>
              <a:r>
                <a:rPr lang="en-US" altLang="zh-TW" dirty="0" smtClean="0"/>
                <a:t>setMaxDepthOfCrawling(int): </a:t>
              </a:r>
              <a:r>
                <a:rPr lang="en-US" altLang="zh-TW" dirty="0">
                  <a:solidFill>
                    <a:schemeClr val="tx1"/>
                  </a:solidFill>
                </a:rPr>
                <a:t>Maximum depth of crawling</a:t>
              </a:r>
            </a:p>
            <a:p>
              <a:r>
                <a:rPr lang="en-US" altLang="zh-TW" dirty="0" smtClean="0">
                  <a:hlinkClick r:id="rId3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743843" y="2087850"/>
            <a:ext cx="6513537" cy="1557174"/>
            <a:chOff x="1743843" y="2087850"/>
            <a:chExt cx="6513537" cy="1557174"/>
          </a:xfrm>
        </p:grpSpPr>
        <p:sp>
          <p:nvSpPr>
            <p:cNvPr id="12" name="矩形 11"/>
            <p:cNvSpPr/>
            <p:nvPr/>
          </p:nvSpPr>
          <p:spPr>
            <a:xfrm>
              <a:off x="3059832" y="3212976"/>
              <a:ext cx="1080120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743843" y="2087850"/>
              <a:ext cx="6513537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 smtClean="0"/>
                <a:t>User </a:t>
              </a:r>
              <a:r>
                <a:rPr lang="en-US" altLang="zh-TW" dirty="0"/>
                <a:t>provide </a:t>
              </a:r>
              <a:r>
                <a:rPr lang="en-US" altLang="zh-TW" dirty="0" smtClean="0"/>
                <a:t>crawling URLs here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API:addSeed()</a:t>
              </a:r>
            </a:p>
            <a:p>
              <a:r>
                <a:rPr lang="en-US" altLang="zh-TW" dirty="0" smtClean="0"/>
                <a:t>User can decide how many working threads while start crawling via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start() </a:t>
              </a:r>
              <a:r>
                <a:rPr lang="en-US" altLang="zh-TW" dirty="0" smtClean="0"/>
                <a:t>or 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API: startNonBlocking()</a:t>
              </a:r>
            </a:p>
            <a:p>
              <a:r>
                <a:rPr lang="en-US" altLang="zh-TW" dirty="0" smtClean="0">
                  <a:hlinkClick r:id="rId4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960629" y="2341543"/>
            <a:ext cx="5442511" cy="2335231"/>
            <a:chOff x="2960629" y="2341543"/>
            <a:chExt cx="5442511" cy="2335231"/>
          </a:xfrm>
        </p:grpSpPr>
        <p:sp>
          <p:nvSpPr>
            <p:cNvPr id="15" name="矩形 14"/>
            <p:cNvSpPr/>
            <p:nvPr/>
          </p:nvSpPr>
          <p:spPr>
            <a:xfrm>
              <a:off x="4543353" y="4077071"/>
              <a:ext cx="2076521" cy="5997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960629" y="2341543"/>
              <a:ext cx="544251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use </a:t>
              </a:r>
              <a:r>
                <a:rPr lang="en-US" altLang="zh-TW" b="1" dirty="0" smtClean="0">
                  <a:hlinkClick r:id="rId5"/>
                </a:rPr>
                <a:t>Apache HttpClient</a:t>
              </a:r>
              <a:r>
                <a:rPr lang="en-US" altLang="zh-TW" dirty="0" smtClean="0"/>
                <a:t> </a:t>
              </a:r>
              <a:r>
                <a:rPr lang="en-US" altLang="zh-TW" dirty="0"/>
                <a:t>library to crawl </a:t>
              </a:r>
              <a:r>
                <a:rPr lang="en-US" altLang="zh-TW" dirty="0" smtClean="0"/>
                <a:t>pages; use </a:t>
              </a:r>
              <a:r>
                <a:rPr lang="en-US" altLang="zh-TW" b="1" dirty="0" smtClean="0">
                  <a:hlinkClick r:id="rId6"/>
                </a:rPr>
                <a:t>Apache </a:t>
              </a:r>
              <a:r>
                <a:rPr lang="en-US" altLang="zh-TW" b="1" dirty="0" err="1" smtClean="0">
                  <a:hlinkClick r:id="rId6"/>
                </a:rPr>
                <a:t>Tika</a:t>
              </a:r>
              <a:r>
                <a:rPr lang="en-US" altLang="zh-TW" dirty="0" smtClean="0"/>
                <a:t> library to parse HTML page for outgoing link.</a:t>
              </a:r>
            </a:p>
            <a:p>
              <a:r>
                <a:rPr lang="en-US" altLang="zh-TW" dirty="0" smtClean="0"/>
                <a:t>The crawling result will be stored in </a:t>
              </a:r>
              <a:r>
                <a:rPr lang="en-US" altLang="zh-TW" b="1" dirty="0" smtClean="0">
                  <a:hlinkClick r:id="rId7"/>
                </a:rPr>
                <a:t>PageFetchResult</a:t>
              </a:r>
              <a:r>
                <a:rPr lang="en-US" altLang="zh-TW" dirty="0" smtClean="0"/>
                <a:t> class .</a:t>
              </a:r>
            </a:p>
            <a:p>
              <a:r>
                <a:rPr lang="en-US" altLang="zh-TW" dirty="0" smtClean="0"/>
                <a:t>The max size of page to download is 1M bytes and it can be configured via attribute </a:t>
              </a:r>
              <a:r>
                <a:rPr lang="en-US" altLang="zh-TW" i="1" dirty="0" err="1" smtClean="0">
                  <a:solidFill>
                    <a:srgbClr val="0070C0"/>
                  </a:solidFill>
                </a:rPr>
                <a:t>maxDownloadSize</a:t>
              </a:r>
              <a:r>
                <a:rPr lang="en-US" altLang="zh-TW" dirty="0" smtClean="0"/>
                <a:t> of </a:t>
              </a:r>
              <a:r>
                <a:rPr lang="en-US" altLang="zh-TW" b="1" dirty="0" err="1" smtClean="0">
                  <a:hlinkClick r:id="rId3"/>
                </a:rPr>
                <a:t>CrawlConfig</a:t>
              </a:r>
              <a:r>
                <a:rPr lang="en-US" altLang="zh-TW" dirty="0" smtClean="0"/>
                <a:t>.</a:t>
              </a:r>
            </a:p>
            <a:p>
              <a:r>
                <a:rPr lang="en-US" altLang="zh-TW" dirty="0" smtClean="0">
                  <a:hlinkClick r:id="rId8"/>
                </a:rPr>
                <a:t>More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177363" y="3169130"/>
            <a:ext cx="5442511" cy="2564126"/>
            <a:chOff x="1177363" y="3169130"/>
            <a:chExt cx="5442511" cy="2564126"/>
          </a:xfrm>
        </p:grpSpPr>
        <p:sp>
          <p:nvSpPr>
            <p:cNvPr id="18" name="矩形 17"/>
            <p:cNvSpPr/>
            <p:nvPr/>
          </p:nvSpPr>
          <p:spPr>
            <a:xfrm>
              <a:off x="4283968" y="5286375"/>
              <a:ext cx="716643" cy="4468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177363" y="3169130"/>
              <a:ext cx="5442511" cy="18158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285750" indent="-285750">
                <a:buFont typeface="Arial" panose="020B0604020202020204" pitchFamily="34" charset="0"/>
                <a:buChar char="•"/>
                <a:defRPr sz="1400"/>
              </a:lvl1pPr>
              <a:lvl2pPr marL="742950" lvl="1" indent="-285750">
                <a:buFont typeface="Wingdings" panose="05000000000000000000" pitchFamily="2" charset="2"/>
                <a:buChar char="Ø"/>
                <a:defRPr sz="1400">
                  <a:solidFill>
                    <a:srgbClr val="0070C0"/>
                  </a:solidFill>
                </a:defRPr>
              </a:lvl2pPr>
            </a:lstStyle>
            <a:p>
              <a:r>
                <a:rPr lang="en-US" altLang="zh-TW" dirty="0"/>
                <a:t>This class </a:t>
              </a:r>
              <a:r>
                <a:rPr lang="en-US" altLang="zh-TW" dirty="0" smtClean="0"/>
                <a:t>is used to store crawling.</a:t>
              </a:r>
            </a:p>
            <a:p>
              <a:r>
                <a:rPr lang="en-US" altLang="zh-TW" dirty="0" smtClean="0"/>
                <a:t>When storing URL in this class, it will parsed the URL: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subDomain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 smtClean="0">
                  <a:solidFill>
                    <a:schemeClr val="tx1"/>
                  </a:solidFill>
                </a:rPr>
                <a:t>Path</a:t>
              </a:r>
            </a:p>
            <a:p>
              <a:pPr lvl="1">
                <a:buFont typeface="Wingdings" panose="05000000000000000000" pitchFamily="2" charset="2"/>
                <a:buChar char="ü"/>
              </a:pPr>
              <a:r>
                <a:rPr lang="en-US" altLang="zh-TW" dirty="0">
                  <a:solidFill>
                    <a:schemeClr val="tx1"/>
                  </a:solidFill>
                </a:rPr>
                <a:t>Anchor text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The crawling depth can be known here.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hlinkClick r:id="rId9"/>
                </a:rPr>
                <a:t>More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9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Now is time to know how to use crawler4j. </a:t>
            </a:r>
            <a:r>
              <a:rPr lang="en-US" altLang="zh-TW" sz="1800" dirty="0" smtClean="0"/>
              <a:t>Actually, it is quite simple. Just only 4 steps is needed: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Define your own Crawler: </a:t>
            </a:r>
            <a:r>
              <a:rPr lang="en-US" altLang="zh-TW" sz="1600" dirty="0" smtClean="0"/>
              <a:t>Extends the </a:t>
            </a:r>
            <a:r>
              <a:rPr lang="en-US" altLang="zh-TW" sz="1600" b="1" dirty="0" smtClean="0">
                <a:hlinkClick r:id="rId2"/>
              </a:rPr>
              <a:t>WebCrawler</a:t>
            </a:r>
            <a:r>
              <a:rPr lang="en-US" altLang="zh-TW" sz="1600" dirty="0" smtClean="0"/>
              <a:t> and overwrite below two API: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err="1"/>
              <a:t>shouldVisit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WebURL</a:t>
            </a:r>
            <a:r>
              <a:rPr lang="en-US" altLang="zh-TW" sz="1600" b="1" dirty="0"/>
              <a:t> </a:t>
            </a:r>
            <a:r>
              <a:rPr lang="en-US" altLang="zh-TW" sz="1600" b="1" dirty="0" err="1"/>
              <a:t>url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You can decide whether to crawler the given </a:t>
            </a:r>
            <a:r>
              <a:rPr lang="en-US" altLang="zh-TW" sz="1600" i="1" dirty="0" err="1" smtClean="0">
                <a:solidFill>
                  <a:srgbClr val="0070C0"/>
                </a:solidFill>
              </a:rPr>
              <a:t>url</a:t>
            </a:r>
            <a:r>
              <a:rPr lang="en-US" altLang="zh-TW" sz="1600" dirty="0" smtClean="0"/>
              <a:t> or just abandon it by return false. One example is you can define regular expression to filter the file extension such as .</a:t>
            </a:r>
            <a:r>
              <a:rPr lang="en-US" altLang="zh-TW" sz="1600" dirty="0" err="1" smtClean="0"/>
              <a:t>js</a:t>
            </a:r>
            <a:r>
              <a:rPr lang="en-US" altLang="zh-TW" sz="1600" dirty="0" smtClean="0"/>
              <a:t>, .</a:t>
            </a:r>
            <a:r>
              <a:rPr lang="en-US" altLang="zh-TW" sz="1600" dirty="0" err="1" smtClean="0"/>
              <a:t>css</a:t>
            </a:r>
            <a:r>
              <a:rPr lang="en-US" altLang="zh-TW" sz="1600" dirty="0" smtClean="0"/>
              <a:t> or .mp3 etc.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visit(Page page</a:t>
            </a:r>
            <a:r>
              <a:rPr lang="en-US" altLang="zh-TW" sz="1600" b="1" dirty="0" smtClean="0"/>
              <a:t>): </a:t>
            </a:r>
            <a:r>
              <a:rPr lang="en-US" altLang="zh-TW" sz="1600" dirty="0" smtClean="0"/>
              <a:t>When this callback is called, the crawling result is stored in </a:t>
            </a:r>
            <a:r>
              <a:rPr lang="en-US" altLang="zh-TW" sz="1600" i="1" dirty="0" smtClean="0">
                <a:solidFill>
                  <a:srgbClr val="0070C0"/>
                </a:solidFill>
              </a:rPr>
              <a:t>page</a:t>
            </a:r>
            <a:r>
              <a:rPr lang="en-US" altLang="zh-TW" sz="1600" dirty="0" smtClean="0"/>
              <a:t> variable. You can use </a:t>
            </a:r>
            <a:r>
              <a:rPr lang="en-US" altLang="zh-TW" sz="1600" dirty="0" err="1" smtClean="0"/>
              <a:t>API:</a:t>
            </a:r>
            <a:r>
              <a:rPr lang="en-US" altLang="zh-TW" sz="1600" b="1" dirty="0" err="1" smtClean="0">
                <a:hlinkClick r:id="rId3"/>
              </a:rPr>
              <a:t>getParseData</a:t>
            </a:r>
            <a:r>
              <a:rPr lang="en-US" altLang="zh-TW" sz="1600" dirty="0" smtClean="0">
                <a:hlinkClick r:id="rId3"/>
              </a:rPr>
              <a:t>()</a:t>
            </a:r>
            <a:r>
              <a:rPr lang="en-US" altLang="zh-TW" sz="1600" dirty="0" smtClean="0"/>
              <a:t> to known the page is HTML file (</a:t>
            </a:r>
            <a:r>
              <a:rPr lang="en-US" altLang="zh-TW" sz="1600" b="1" dirty="0" err="1">
                <a:hlinkClick r:id="rId4" tooltip="class in edu.uci.ics.crawler4j.parser"/>
              </a:rPr>
              <a:t>HtmlParseData</a:t>
            </a:r>
            <a:r>
              <a:rPr lang="en-US" altLang="zh-TW" sz="1600" dirty="0" smtClean="0"/>
              <a:t>), text file (</a:t>
            </a:r>
            <a:r>
              <a:rPr lang="en-US" altLang="zh-TW" sz="1600" b="1" dirty="0" err="1">
                <a:hlinkClick r:id="rId5" tooltip="class in edu.uci.ics.crawler4j.parser"/>
              </a:rPr>
              <a:t>TextParseData</a:t>
            </a:r>
            <a:r>
              <a:rPr lang="en-US" altLang="zh-TW" sz="1600" dirty="0" smtClean="0"/>
              <a:t>) or a binary file (</a:t>
            </a:r>
            <a:r>
              <a:rPr lang="en-US" altLang="zh-TW" sz="1600" b="1" dirty="0" err="1">
                <a:hlinkClick r:id="rId6" tooltip="class in edu.uci.ics.crawler4j.parser"/>
              </a:rPr>
              <a:t>BinaryParseData</a:t>
            </a:r>
            <a:r>
              <a:rPr lang="en-US" altLang="zh-TW" sz="1600" dirty="0" smtClean="0"/>
              <a:t>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Initialize CrawlController:  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7"/>
              </a:rPr>
              <a:t>CrawlConfig</a:t>
            </a:r>
            <a:r>
              <a:rPr lang="en-US" altLang="zh-TW" sz="1600" b="1" dirty="0"/>
              <a:t>: </a:t>
            </a:r>
            <a:r>
              <a:rPr lang="en-US" altLang="zh-TW" sz="1600" dirty="0"/>
              <a:t>Decide your crawling </a:t>
            </a:r>
            <a:r>
              <a:rPr lang="en-US" altLang="zh-TW" sz="1600" dirty="0" smtClean="0"/>
              <a:t>behavior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 smtClean="0">
                <a:hlinkClick r:id="rId8"/>
              </a:rPr>
              <a:t>RobotstxtConfig</a:t>
            </a:r>
            <a:r>
              <a:rPr lang="en-US" altLang="zh-TW" sz="1600" b="1" dirty="0" smtClean="0"/>
              <a:t>/</a:t>
            </a:r>
            <a:r>
              <a:rPr lang="en-US" altLang="zh-TW" sz="1600" b="1" dirty="0" err="1" smtClean="0">
                <a:hlinkClick r:id="rId9"/>
              </a:rPr>
              <a:t>RobotstxtServer</a:t>
            </a:r>
            <a:r>
              <a:rPr lang="en-US" altLang="zh-TW" sz="1600" b="1" dirty="0"/>
              <a:t>: </a:t>
            </a:r>
            <a:r>
              <a:rPr lang="en-US" altLang="zh-TW" sz="1600" dirty="0"/>
              <a:t>It will read </a:t>
            </a:r>
            <a:r>
              <a:rPr lang="en-US" altLang="zh-TW" sz="1600" dirty="0">
                <a:hlinkClick r:id="rId10"/>
              </a:rPr>
              <a:t>robots.txt</a:t>
            </a:r>
            <a:r>
              <a:rPr lang="en-US" altLang="zh-TW" sz="1600" dirty="0"/>
              <a:t> to be a polite crawler.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/>
              <a:t>Initialize </a:t>
            </a:r>
            <a:r>
              <a:rPr lang="en-US" altLang="zh-TW" sz="1600" b="1" dirty="0" err="1">
                <a:hlinkClick r:id="rId11"/>
              </a:rPr>
              <a:t>PageFetcher</a:t>
            </a:r>
            <a:r>
              <a:rPr lang="en-US" altLang="zh-TW" sz="1600" b="1" dirty="0" smtClean="0"/>
              <a:t>: </a:t>
            </a:r>
            <a:r>
              <a:rPr lang="en-US" altLang="zh-TW" sz="1600" dirty="0" smtClean="0"/>
              <a:t>Delegate the crawling work to it.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Put URLs into controller via </a:t>
            </a:r>
            <a:r>
              <a:rPr lang="en-US" altLang="zh-TW" sz="1600" b="1" dirty="0" err="1" smtClean="0"/>
              <a:t>API:</a:t>
            </a:r>
            <a:r>
              <a:rPr lang="en-US" altLang="zh-TW" sz="1600" b="1" dirty="0" err="1" smtClean="0"/>
              <a:t>addSeed</a:t>
            </a:r>
            <a:r>
              <a:rPr lang="en-US" altLang="zh-TW" sz="1600" b="1" dirty="0" smtClean="0"/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b="1" dirty="0" smtClean="0"/>
              <a:t>Start the controller via </a:t>
            </a:r>
            <a:r>
              <a:rPr lang="en-US" altLang="zh-TW" sz="1600" b="1" dirty="0" err="1" smtClean="0"/>
              <a:t>API:start</a:t>
            </a:r>
            <a:r>
              <a:rPr lang="en-US" altLang="zh-TW" sz="1600" b="1" dirty="0" smtClean="0"/>
              <a:t>(…)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how many threads to open as working threads</a:t>
            </a:r>
          </a:p>
          <a:p>
            <a:pPr marL="1200150" lvl="2" indent="-342900">
              <a:buFont typeface="+mj-lt"/>
              <a:buAutoNum type="arabicParenR"/>
            </a:pPr>
            <a:r>
              <a:rPr lang="en-US" altLang="zh-TW" sz="1600" b="1" dirty="0" smtClean="0"/>
              <a:t>Decide your own Crawler implementation.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55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We need a testing page for sample </a:t>
            </a:r>
            <a:r>
              <a:rPr lang="en-US" altLang="zh-TW" sz="1800" dirty="0"/>
              <a:t>code: (</a:t>
            </a:r>
            <a:r>
              <a:rPr lang="en-US" altLang="zh-TW" sz="1600" dirty="0">
                <a:hlinkClick r:id="rId2"/>
              </a:rPr>
              <a:t>http://localhost/FF/crawlme/index.html</a:t>
            </a:r>
            <a:r>
              <a:rPr lang="en-US" altLang="zh-TW" sz="1800" dirty="0"/>
              <a:t>)</a:t>
            </a:r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42202"/>
            <a:ext cx="6106378" cy="5715798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467544" y="1340768"/>
            <a:ext cx="5186790" cy="1152128"/>
            <a:chOff x="467544" y="1340768"/>
            <a:chExt cx="5186790" cy="1152128"/>
          </a:xfrm>
        </p:grpSpPr>
        <p:sp>
          <p:nvSpPr>
            <p:cNvPr id="5" name="矩形 4"/>
            <p:cNvSpPr/>
            <p:nvPr/>
          </p:nvSpPr>
          <p:spPr>
            <a:xfrm>
              <a:off x="467544" y="1340768"/>
              <a:ext cx="4176464" cy="11521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650854" y="1340768"/>
              <a:ext cx="100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javascript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67544" y="2552700"/>
            <a:ext cx="5403286" cy="2532484"/>
            <a:chOff x="467544" y="2552700"/>
            <a:chExt cx="5403286" cy="2532484"/>
          </a:xfrm>
        </p:grpSpPr>
        <p:sp>
          <p:nvSpPr>
            <p:cNvPr id="7" name="矩形 6"/>
            <p:cNvSpPr/>
            <p:nvPr/>
          </p:nvSpPr>
          <p:spPr>
            <a:xfrm>
              <a:off x="467544" y="2552700"/>
              <a:ext cx="4968552" cy="25324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436096" y="2565147"/>
              <a:ext cx="4347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err="1" smtClean="0">
                  <a:solidFill>
                    <a:srgbClr val="00B050"/>
                  </a:solidFill>
                </a:rPr>
                <a:t>css</a:t>
              </a:r>
              <a:endParaRPr lang="zh-TW" altLang="en-US" sz="1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11560" y="5429096"/>
            <a:ext cx="6794050" cy="338554"/>
            <a:chOff x="611560" y="5429096"/>
            <a:chExt cx="6794050" cy="338554"/>
          </a:xfrm>
        </p:grpSpPr>
        <p:sp>
          <p:nvSpPr>
            <p:cNvPr id="9" name="矩形 8"/>
            <p:cNvSpPr/>
            <p:nvPr/>
          </p:nvSpPr>
          <p:spPr>
            <a:xfrm>
              <a:off x="611560" y="5445224"/>
              <a:ext cx="4824536" cy="2793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36096" y="5429096"/>
              <a:ext cx="1969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C000"/>
                  </a:solidFill>
                </a:rPr>
                <a:t>HTML page elements</a:t>
              </a:r>
              <a:endParaRPr lang="zh-TW" altLang="en-US" sz="16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11560" y="5826750"/>
            <a:ext cx="6732815" cy="338554"/>
            <a:chOff x="611560" y="5826750"/>
            <a:chExt cx="6732815" cy="338554"/>
          </a:xfrm>
        </p:grpSpPr>
        <p:sp>
          <p:nvSpPr>
            <p:cNvPr id="11" name="矩形 10"/>
            <p:cNvSpPr/>
            <p:nvPr/>
          </p:nvSpPr>
          <p:spPr>
            <a:xfrm>
              <a:off x="611560" y="5877272"/>
              <a:ext cx="4824536" cy="288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436096" y="5826750"/>
              <a:ext cx="19082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7030A0"/>
                  </a:solidFill>
                </a:rPr>
                <a:t>Valid/Invalid outlink</a:t>
              </a:r>
              <a:endParaRPr lang="zh-TW" altLang="en-US" sz="1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1560" y="6392071"/>
            <a:ext cx="3433559" cy="338554"/>
            <a:chOff x="611560" y="6392071"/>
            <a:chExt cx="3433559" cy="338554"/>
          </a:xfrm>
        </p:grpSpPr>
        <p:sp>
          <p:nvSpPr>
            <p:cNvPr id="13" name="矩形 12"/>
            <p:cNvSpPr/>
            <p:nvPr/>
          </p:nvSpPr>
          <p:spPr>
            <a:xfrm>
              <a:off x="611560" y="6453336"/>
              <a:ext cx="2412268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030674" y="6392071"/>
              <a:ext cx="1014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rgbClr val="0070C0"/>
                  </a:solidFill>
                </a:rPr>
                <a:t>i</a:t>
              </a:r>
              <a:r>
                <a:rPr lang="en-US" altLang="zh-TW" sz="1600" b="1" dirty="0" smtClean="0">
                  <a:solidFill>
                    <a:srgbClr val="0070C0"/>
                  </a:solidFill>
                </a:rPr>
                <a:t>mage file</a:t>
              </a:r>
              <a:endParaRPr lang="zh-TW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75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sample code:</a:t>
            </a:r>
          </a:p>
          <a:p>
            <a:pPr lvl="1"/>
            <a:r>
              <a:rPr lang="en-US" altLang="zh-TW" sz="1600" dirty="0" smtClean="0"/>
              <a:t>Step1. MyCrawler.java (Only display crawling information)</a:t>
            </a:r>
          </a:p>
          <a:p>
            <a:pPr lvl="1"/>
            <a:r>
              <a:rPr lang="en-US" altLang="zh-TW" sz="1600" dirty="0" smtClean="0"/>
              <a:t>Step2. Initialize CrawlController</a:t>
            </a:r>
          </a:p>
          <a:p>
            <a:pPr lvl="1"/>
            <a:r>
              <a:rPr lang="en-US" altLang="zh-TW" sz="1600" dirty="0" smtClean="0"/>
              <a:t>Step3. Give your crawling URL(s)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 smtClean="0"/>
              <a:t>Step4. Start crawling: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6754168" cy="167663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08" y="2687064"/>
            <a:ext cx="580153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6192115" cy="100026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3" y="2853775"/>
            <a:ext cx="6382641" cy="166710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91" y="2914334"/>
            <a:ext cx="7563906" cy="128605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0" y="2853775"/>
            <a:ext cx="6220694" cy="111458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10" y="4823485"/>
            <a:ext cx="6296904" cy="9335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54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Hello Word’s Sample Usage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256584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Below is the console output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5839640" cy="40105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05" y="1834158"/>
            <a:ext cx="5534798" cy="400105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5706272" cy="404869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97420"/>
            <a:ext cx="7602011" cy="366763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6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517</Words>
  <Application>Microsoft Office PowerPoint</Application>
  <PresentationFormat>如螢幕大小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Crawler4j Introduction</vt:lpstr>
      <vt:lpstr>Hello Word’s Sample Usage</vt:lpstr>
      <vt:lpstr>Hello Word’s Sample Usage</vt:lpstr>
      <vt:lpstr>Hello Word’s Sample Usage</vt:lpstr>
      <vt:lpstr>Hello Word’s Sample Usage</vt:lpstr>
      <vt:lpstr>Hello Word’s Sample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Crawler4j Introduction</dc:title>
  <dc:creator>John</dc:creator>
  <cp:lastModifiedBy>John</cp:lastModifiedBy>
  <cp:revision>82</cp:revision>
  <dcterms:created xsi:type="dcterms:W3CDTF">2014-03-14T02:30:18Z</dcterms:created>
  <dcterms:modified xsi:type="dcterms:W3CDTF">2014-03-16T08:33:51Z</dcterms:modified>
</cp:coreProperties>
</file>