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5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WLAN with WPA2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 custT="1"/>
      <dgm:spPr/>
      <dgm:t>
        <a:bodyPr/>
        <a:lstStyle/>
        <a:p>
          <a:r>
            <a:rPr lang="en-US" sz="1000" dirty="0" smtClean="0"/>
            <a:t>Product</a:t>
          </a:r>
          <a:r>
            <a:rPr lang="en-US" sz="800" dirty="0" smtClean="0"/>
            <a:t> Cloud</a:t>
          </a:r>
          <a:endParaRPr lang="en-US" sz="800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/>
      <dgm:spPr/>
      <dgm:t>
        <a:bodyPr/>
        <a:lstStyle/>
        <a:p>
          <a:r>
            <a:rPr lang="en-US" smtClean="0"/>
            <a:t>Pebble </a:t>
          </a:r>
          <a:r>
            <a:rPr lang="en-US" baseline="0" smtClean="0"/>
            <a:t>gets localized weather info via the server.</a:t>
          </a:r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 custT="1"/>
      <dgm:spPr/>
      <dgm:t>
        <a:bodyPr/>
        <a:lstStyle/>
        <a:p>
          <a:r>
            <a:rPr lang="en-US" sz="1000" dirty="0" smtClean="0"/>
            <a:t>Connectivity</a:t>
          </a:r>
          <a:endParaRPr lang="en-US" sz="800" dirty="0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/>
      <dgm:spPr/>
      <dgm:t>
        <a:bodyPr/>
        <a:lstStyle/>
        <a:p>
          <a:r>
            <a:rPr lang="en-US" dirty="0" smtClean="0"/>
            <a:t>REST API’s with a client-server configuration</a:t>
          </a:r>
          <a:r>
            <a:rPr lang="en-US" baseline="0" dirty="0" smtClean="0"/>
            <a:t> keeps the Pebble modular and disposable</a:t>
          </a:r>
          <a:endParaRPr lang="en-US" dirty="0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/>
      <dgm:spPr/>
      <dgm:t>
        <a:bodyPr/>
        <a:lstStyle/>
        <a:p>
          <a:r>
            <a:rPr lang="en-US" dirty="0" smtClean="0"/>
            <a:t>Users retrieve</a:t>
          </a:r>
          <a:r>
            <a:rPr lang="en-US" baseline="0" dirty="0" smtClean="0"/>
            <a:t> processed data from the server</a:t>
          </a:r>
          <a:endParaRPr lang="en-US" dirty="0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 custT="1"/>
      <dgm:spPr/>
      <dgm:t>
        <a:bodyPr/>
        <a:lstStyle/>
        <a:p>
          <a:r>
            <a:rPr lang="en-US" sz="1000" dirty="0" smtClean="0"/>
            <a:t>Product</a:t>
          </a:r>
          <a:endParaRPr lang="en-US" sz="800" dirty="0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6E7EC735-6244-B949-966B-49092C801925}">
      <dgm:prSet/>
      <dgm:spPr/>
      <dgm:t>
        <a:bodyPr/>
        <a:lstStyle/>
        <a:p>
          <a:r>
            <a:rPr lang="en-US" dirty="0" smtClean="0"/>
            <a:t>Array of sensors capture the environment around it</a:t>
          </a:r>
          <a:endParaRPr lang="en-US" dirty="0"/>
        </a:p>
      </dgm:t>
    </dgm:pt>
    <dgm:pt modelId="{1B8D070D-5FDE-1646-8D87-AE76CBB768E0}" type="parTrans" cxnId="{C6B80EA2-11AF-6B43-A01A-440300AAADA9}">
      <dgm:prSet/>
      <dgm:spPr/>
      <dgm:t>
        <a:bodyPr/>
        <a:lstStyle/>
        <a:p>
          <a:endParaRPr lang="en-US"/>
        </a:p>
      </dgm:t>
    </dgm:pt>
    <dgm:pt modelId="{7FC6D380-A937-1447-8F41-B347D5587508}" type="sibTrans" cxnId="{C6B80EA2-11AF-6B43-A01A-440300AAADA9}">
      <dgm:prSet/>
      <dgm:spPr/>
      <dgm:t>
        <a:bodyPr/>
        <a:lstStyle/>
        <a:p>
          <a:endParaRPr lang="en-US"/>
        </a:p>
      </dgm:t>
    </dgm:pt>
    <dgm:pt modelId="{52529E94-7FB0-D740-8A7A-6DF63043871B}">
      <dgm:prSet/>
      <dgm:spPr/>
      <dgm:t>
        <a:bodyPr/>
        <a:lstStyle/>
        <a:p>
          <a:r>
            <a:rPr lang="en-US" dirty="0" smtClean="0"/>
            <a:t>Onboard embedded software written in easily maintainable Python</a:t>
          </a:r>
          <a:endParaRPr lang="en-US" dirty="0"/>
        </a:p>
      </dgm:t>
    </dgm:pt>
    <dgm:pt modelId="{C35A95CE-8866-8741-A928-B90AE5D42386}" type="parTrans" cxnId="{F3CC3662-33F6-0447-BCB9-69A2CB1AB488}">
      <dgm:prSet/>
      <dgm:spPr/>
      <dgm:t>
        <a:bodyPr/>
        <a:lstStyle/>
        <a:p>
          <a:endParaRPr lang="en-US"/>
        </a:p>
      </dgm:t>
    </dgm:pt>
    <dgm:pt modelId="{DF4564F9-BC6C-B24D-B0DA-8326CBF143F3}" type="sibTrans" cxnId="{F3CC3662-33F6-0447-BCB9-69A2CB1AB488}">
      <dgm:prSet/>
      <dgm:spPr/>
      <dgm:t>
        <a:bodyPr/>
        <a:lstStyle/>
        <a:p>
          <a:endParaRPr lang="en-US"/>
        </a:p>
      </dgm:t>
    </dgm:pt>
    <dgm:pt modelId="{B5C3A3F5-496F-A443-B620-8659E57E4960}">
      <dgm:prSet custT="1"/>
      <dgm:spPr/>
      <dgm:t>
        <a:bodyPr/>
        <a:lstStyle/>
        <a:p>
          <a:r>
            <a:rPr lang="en-US" sz="1000" dirty="0" smtClean="0"/>
            <a:t>Analytics</a:t>
          </a:r>
          <a:endParaRPr lang="en-US" sz="800" dirty="0"/>
        </a:p>
      </dgm:t>
    </dgm:pt>
    <dgm:pt modelId="{A55E6679-F4EE-D74A-9632-1EC53DB9AABC}" type="parTrans" cxnId="{178AC7FF-6174-7C49-BA6B-AEFF171AAC8A}">
      <dgm:prSet/>
      <dgm:spPr/>
      <dgm:t>
        <a:bodyPr/>
        <a:lstStyle/>
        <a:p>
          <a:endParaRPr lang="en-US"/>
        </a:p>
      </dgm:t>
    </dgm:pt>
    <dgm:pt modelId="{4E81EF87-30B3-064B-9F13-5DAF0729DBF1}" type="sibTrans" cxnId="{178AC7FF-6174-7C49-BA6B-AEFF171AAC8A}">
      <dgm:prSet/>
      <dgm:spPr/>
      <dgm:t>
        <a:bodyPr/>
        <a:lstStyle/>
        <a:p>
          <a:endParaRPr lang="en-US"/>
        </a:p>
      </dgm:t>
    </dgm:pt>
    <dgm:pt modelId="{64CC150B-9811-5B4C-8B9A-A0C1C966787F}">
      <dgm:prSet/>
      <dgm:spPr/>
      <dgm:t>
        <a:bodyPr/>
        <a:lstStyle/>
        <a:p>
          <a:r>
            <a:rPr lang="en-US" dirty="0" smtClean="0"/>
            <a:t>Crowdsourced anonymous data allow servers to tweak their algorithms autonomously.</a:t>
          </a:r>
          <a:endParaRPr lang="en-US" dirty="0"/>
        </a:p>
      </dgm:t>
    </dgm:pt>
    <dgm:pt modelId="{8A11EE79-DC05-364B-8A96-C2DA6786F52E}" type="parTrans" cxnId="{E81EC6B9-E460-334F-87C7-5B125806B4CE}">
      <dgm:prSet/>
      <dgm:spPr/>
      <dgm:t>
        <a:bodyPr/>
        <a:lstStyle/>
        <a:p>
          <a:endParaRPr lang="en-US"/>
        </a:p>
      </dgm:t>
    </dgm:pt>
    <dgm:pt modelId="{3D4FB06D-2405-4A4F-96A8-625815FB943C}" type="sibTrans" cxnId="{E81EC6B9-E460-334F-87C7-5B125806B4CE}">
      <dgm:prSet/>
      <dgm:spPr/>
      <dgm:t>
        <a:bodyPr/>
        <a:lstStyle/>
        <a:p>
          <a:endParaRPr lang="en-US"/>
        </a:p>
      </dgm:t>
    </dgm:pt>
    <dgm:pt modelId="{D9ECBCE3-C5E9-4F7A-B5B4-76559699B392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Generates an internal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29EB7F7-8087-4D8B-9ACA-849B1952AA03}" type="parTrans" cxnId="{4DA092A3-855E-415B-B153-FDD63A5B7CD0}">
      <dgm:prSet/>
      <dgm:spPr/>
      <dgm:t>
        <a:bodyPr/>
        <a:lstStyle/>
        <a:p>
          <a:endParaRPr lang="en-US"/>
        </a:p>
      </dgm:t>
    </dgm:pt>
    <dgm:pt modelId="{7D36A1C4-7D5D-4C07-9A94-8C8FE4CE61CA}" type="sibTrans" cxnId="{4DA092A3-855E-415B-B153-FDD63A5B7CD0}">
      <dgm:prSet/>
      <dgm:spPr/>
      <dgm:t>
        <a:bodyPr/>
        <a:lstStyle/>
        <a:p>
          <a:endParaRPr lang="en-US"/>
        </a:p>
      </dgm:t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1C9D7-3048-6140-AB27-1079EA91845B}" type="pres">
      <dgm:prSet presAssocID="{FB0BC376-0C42-3548-ACCF-269014E7C68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DEE56-7036-1B41-8A42-4EA2B2CD03B4}" type="pres">
      <dgm:prSet presAssocID="{14D62FFC-5626-664F-AC08-2223F78FA74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0033-955B-9440-AB6D-D1C7A299F8F3}" type="pres">
      <dgm:prSet presAssocID="{977C1F06-E86A-6F46-AA35-8054AAF6453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E3A0-CFAA-5146-AFD0-D60991A55050}" type="pres">
      <dgm:prSet presAssocID="{92F0D0A9-EB87-6945-BCE6-6DB3A72FD60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51C57-1256-D04B-B246-106E61732968}" type="pres">
      <dgm:prSet presAssocID="{2F9D4AF6-5519-6C4B-8856-B251AFEEDF0D}" presName="sp" presStyleCnt="0"/>
      <dgm:spPr/>
    </dgm:pt>
    <dgm:pt modelId="{A7DC1D63-4654-964D-A972-8EC17AE0DDF9}" type="pres">
      <dgm:prSet presAssocID="{B5C3A3F5-496F-A443-B620-8659E57E4960}" presName="composite" presStyleCnt="0"/>
      <dgm:spPr/>
    </dgm:pt>
    <dgm:pt modelId="{5C902887-AF36-2E4D-804B-381E2921CB7B}" type="pres">
      <dgm:prSet presAssocID="{B5C3A3F5-496F-A443-B620-8659E57E496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75DF-4971-DF46-83A9-F12C69998F7F}" type="pres">
      <dgm:prSet presAssocID="{B5C3A3F5-496F-A443-B620-8659E57E496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F3CC3662-33F6-0447-BCB9-69A2CB1AB488}" srcId="{92F0D0A9-EB87-6945-BCE6-6DB3A72FD60B}" destId="{52529E94-7FB0-D740-8A7A-6DF63043871B}" srcOrd="1" destOrd="0" parTransId="{C35A95CE-8866-8741-A928-B90AE5D42386}" sibTransId="{DF4564F9-BC6C-B24D-B0DA-8326CBF143F3}"/>
    <dgm:cxn modelId="{D79C6C71-8184-7048-8C1A-CF2C4FDBDFC6}" type="presOf" srcId="{6E7EC735-6244-B949-966B-49092C801925}" destId="{BBEEE3A0-CFAA-5146-AFD0-D60991A55050}" srcOrd="0" destOrd="0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C6B80EA2-11AF-6B43-A01A-440300AAADA9}" srcId="{92F0D0A9-EB87-6945-BCE6-6DB3A72FD60B}" destId="{6E7EC735-6244-B949-966B-49092C801925}" srcOrd="0" destOrd="0" parTransId="{1B8D070D-5FDE-1646-8D87-AE76CBB768E0}" sibTransId="{7FC6D380-A937-1447-8F41-B347D5587508}"/>
    <dgm:cxn modelId="{E81EC6B9-E460-334F-87C7-5B125806B4CE}" srcId="{B5C3A3F5-496F-A443-B620-8659E57E4960}" destId="{64CC150B-9811-5B4C-8B9A-A0C1C966787F}" srcOrd="0" destOrd="0" parTransId="{8A11EE79-DC05-364B-8A96-C2DA6786F52E}" sibTransId="{3D4FB06D-2405-4A4F-96A8-625815FB943C}"/>
    <dgm:cxn modelId="{7E09DA8D-EC32-5E4F-951F-8B898E392EC5}" type="presOf" srcId="{52529E94-7FB0-D740-8A7A-6DF63043871B}" destId="{BBEEE3A0-CFAA-5146-AFD0-D60991A55050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4DA092A3-855E-415B-B153-FDD63A5B7CD0}" srcId="{FB0BC376-0C42-3548-ACCF-269014E7C684}" destId="{D9ECBCE3-C5E9-4F7A-B5B4-76559699B392}" srcOrd="1" destOrd="0" parTransId="{B29EB7F7-8087-4D8B-9ACA-849B1952AA03}" sibTransId="{7D36A1C4-7D5D-4C07-9A94-8C8FE4CE61CA}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07906526-94FC-3C42-A1A5-2E43381CB50E}" type="presOf" srcId="{64CC150B-9811-5B4C-8B9A-A0C1C966787F}" destId="{EA0975DF-4971-DF46-83A9-F12C69998F7F}" srcOrd="0" destOrd="0" presId="urn:microsoft.com/office/officeart/2005/8/layout/chevron2"/>
    <dgm:cxn modelId="{923DEAD7-83FD-5D49-8DE3-284EAF19DE21}" type="presOf" srcId="{B5C3A3F5-496F-A443-B620-8659E57E4960}" destId="{5C902887-AF36-2E4D-804B-381E2921CB7B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178AC7FF-6174-7C49-BA6B-AEFF171AAC8A}" srcId="{6398A917-0180-D447-B8D9-09D301527380}" destId="{B5C3A3F5-496F-A443-B620-8659E57E4960}" srcOrd="4" destOrd="0" parTransId="{A55E6679-F4EE-D74A-9632-1EC53DB9AABC}" sibTransId="{4E81EF87-30B3-064B-9F13-5DAF0729DBF1}"/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BB2814E5-1AFD-46C1-B530-22E300929025}" type="presOf" srcId="{D9ECBCE3-C5E9-4F7A-B5B4-76559699B392}" destId="{8011C9D7-3048-6140-AB27-1079EA91845B}" srcOrd="0" destOrd="1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  <dgm:cxn modelId="{4321698E-507D-614F-BA25-DFB4ED174822}" type="presParOf" srcId="{A456EA5D-8518-B54B-AB06-0538D71E6ECE}" destId="{5FC51C57-1256-D04B-B246-106E61732968}" srcOrd="7" destOrd="0" presId="urn:microsoft.com/office/officeart/2005/8/layout/chevron2"/>
    <dgm:cxn modelId="{93D908AF-BC69-C543-AE3F-156D96F23954}" type="presParOf" srcId="{A456EA5D-8518-B54B-AB06-0538D71E6ECE}" destId="{A7DC1D63-4654-964D-A972-8EC17AE0DDF9}" srcOrd="8" destOrd="0" presId="urn:microsoft.com/office/officeart/2005/8/layout/chevron2"/>
    <dgm:cxn modelId="{57AF6ADA-798C-974A-8465-8BF697FBDE79}" type="presParOf" srcId="{A7DC1D63-4654-964D-A972-8EC17AE0DDF9}" destId="{5C902887-AF36-2E4D-804B-381E2921CB7B}" srcOrd="0" destOrd="0" presId="urn:microsoft.com/office/officeart/2005/8/layout/chevron2"/>
    <dgm:cxn modelId="{DC36E490-0707-1842-9A86-97A1AE524EFE}" type="presParOf" srcId="{A7DC1D63-4654-964D-A972-8EC17AE0DDF9}" destId="{EA0975DF-4971-DF46-83A9-F12C69998F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14102" y="116961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Security</a:t>
          </a:r>
          <a:endParaRPr lang="en-US" sz="1300" kern="1200" dirty="0"/>
        </a:p>
      </dsp:txBody>
      <dsp:txXfrm rot="-5400000">
        <a:off x="1" y="269098"/>
        <a:ext cx="532477" cy="228205"/>
      </dsp:txXfrm>
    </dsp:sp>
    <dsp:sp modelId="{8011C9D7-3048-6140-AB27-1079EA91845B}">
      <dsp:nvSpPr>
        <dsp:cNvPr id="0" name=""/>
        <dsp:cNvSpPr/>
      </dsp:nvSpPr>
      <dsp:spPr>
        <a:xfrm rot="5400000">
          <a:off x="4819617" y="-4284279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Connected</a:t>
          </a:r>
          <a:r>
            <a:rPr lang="en-US" sz="1500" kern="1200" baseline="0" dirty="0" smtClean="0"/>
            <a:t> via WLAN with WPA2 security</a:t>
          </a:r>
          <a:endParaRPr lang="en-US" sz="1500" kern="1200" dirty="0"/>
        </a:p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Generates an internal</a:t>
          </a:r>
          <a:r>
            <a:rPr lang="en-US" sz="1500" kern="1200" baseline="0" dirty="0" smtClean="0"/>
            <a:t> OTP to connect to central server</a:t>
          </a:r>
          <a:endParaRPr lang="en-US" sz="1500" kern="1200" dirty="0"/>
        </a:p>
      </dsp:txBody>
      <dsp:txXfrm rot="-5400000">
        <a:off x="532478" y="26997"/>
        <a:ext cx="9044585" cy="446169"/>
      </dsp:txXfrm>
    </dsp:sp>
    <dsp:sp modelId="{254B58AE-43DA-7543-B4CB-861CF89358E7}">
      <dsp:nvSpPr>
        <dsp:cNvPr id="0" name=""/>
        <dsp:cNvSpPr/>
      </dsp:nvSpPr>
      <dsp:spPr>
        <a:xfrm rot="5400000">
          <a:off x="-114102" y="754830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</a:t>
          </a:r>
          <a:r>
            <a:rPr lang="en-US" sz="800" kern="1200" dirty="0" smtClean="0"/>
            <a:t> Cloud</a:t>
          </a:r>
          <a:endParaRPr lang="en-US" sz="800" kern="1200" dirty="0"/>
        </a:p>
      </dsp:txBody>
      <dsp:txXfrm rot="-5400000">
        <a:off x="1" y="906967"/>
        <a:ext cx="532477" cy="228205"/>
      </dsp:txXfrm>
    </dsp:sp>
    <dsp:sp modelId="{B8ADEE56-7036-1B41-8A42-4EA2B2CD03B4}">
      <dsp:nvSpPr>
        <dsp:cNvPr id="0" name=""/>
        <dsp:cNvSpPr/>
      </dsp:nvSpPr>
      <dsp:spPr>
        <a:xfrm rot="5400000">
          <a:off x="4819487" y="-3646281"/>
          <a:ext cx="49470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 platform that supports iOS, Android.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Pebble </a:t>
          </a:r>
          <a:r>
            <a:rPr lang="en-US" sz="1500" kern="1200" baseline="0" smtClean="0"/>
            <a:t>gets localized weather info via the server.</a:t>
          </a:r>
          <a:endParaRPr lang="en-US" sz="1500" kern="1200" dirty="0"/>
        </a:p>
      </dsp:txBody>
      <dsp:txXfrm rot="-5400000">
        <a:off x="532478" y="664877"/>
        <a:ext cx="9044573" cy="446405"/>
      </dsp:txXfrm>
    </dsp:sp>
    <dsp:sp modelId="{8AB332C1-6C3F-1640-B492-3BCE9176D3DC}">
      <dsp:nvSpPr>
        <dsp:cNvPr id="0" name=""/>
        <dsp:cNvSpPr/>
      </dsp:nvSpPr>
      <dsp:spPr>
        <a:xfrm rot="5400000">
          <a:off x="-114102" y="1392698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Connectivity</a:t>
          </a:r>
          <a:endParaRPr lang="en-US" sz="800" kern="1200" dirty="0"/>
        </a:p>
      </dsp:txBody>
      <dsp:txXfrm rot="-5400000">
        <a:off x="1" y="1544835"/>
        <a:ext cx="532477" cy="228205"/>
      </dsp:txXfrm>
    </dsp:sp>
    <dsp:sp modelId="{C1270033-955B-9440-AB6D-D1C7A299F8F3}">
      <dsp:nvSpPr>
        <dsp:cNvPr id="0" name=""/>
        <dsp:cNvSpPr/>
      </dsp:nvSpPr>
      <dsp:spPr>
        <a:xfrm rot="5400000">
          <a:off x="4819617" y="-3008543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API’s with a client-server configuration</a:t>
          </a:r>
          <a:r>
            <a:rPr lang="en-US" sz="1500" kern="1200" baseline="0" dirty="0" smtClean="0"/>
            <a:t> keeps the Pebble modular and disposable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Users retrieve</a:t>
          </a:r>
          <a:r>
            <a:rPr lang="en-US" sz="1500" kern="1200" baseline="0" dirty="0" smtClean="0"/>
            <a:t> processed data from the server</a:t>
          </a:r>
          <a:endParaRPr lang="en-US" sz="1500" kern="1200" dirty="0"/>
        </a:p>
      </dsp:txBody>
      <dsp:txXfrm rot="-5400000">
        <a:off x="532478" y="1302733"/>
        <a:ext cx="9044585" cy="446169"/>
      </dsp:txXfrm>
    </dsp:sp>
    <dsp:sp modelId="{CBE0D47B-F51C-6945-999B-50928C2463B5}">
      <dsp:nvSpPr>
        <dsp:cNvPr id="0" name=""/>
        <dsp:cNvSpPr/>
      </dsp:nvSpPr>
      <dsp:spPr>
        <a:xfrm rot="5400000">
          <a:off x="-114102" y="2030567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</a:t>
          </a:r>
          <a:endParaRPr lang="en-US" sz="800" kern="1200" dirty="0"/>
        </a:p>
      </dsp:txBody>
      <dsp:txXfrm rot="-5400000">
        <a:off x="1" y="2182704"/>
        <a:ext cx="532477" cy="228205"/>
      </dsp:txXfrm>
    </dsp:sp>
    <dsp:sp modelId="{BBEEE3A0-CFAA-5146-AFD0-D60991A55050}">
      <dsp:nvSpPr>
        <dsp:cNvPr id="0" name=""/>
        <dsp:cNvSpPr/>
      </dsp:nvSpPr>
      <dsp:spPr>
        <a:xfrm rot="5400000">
          <a:off x="4819617" y="-2370674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Array of sensors capture the environment around 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Onboard embedded software written in easily maintainable Python</a:t>
          </a:r>
          <a:endParaRPr lang="en-US" sz="1500" kern="1200" dirty="0"/>
        </a:p>
      </dsp:txBody>
      <dsp:txXfrm rot="-5400000">
        <a:off x="532478" y="1940602"/>
        <a:ext cx="9044585" cy="446169"/>
      </dsp:txXfrm>
    </dsp:sp>
    <dsp:sp modelId="{5C902887-AF36-2E4D-804B-381E2921CB7B}">
      <dsp:nvSpPr>
        <dsp:cNvPr id="0" name=""/>
        <dsp:cNvSpPr/>
      </dsp:nvSpPr>
      <dsp:spPr>
        <a:xfrm rot="5400000">
          <a:off x="-114102" y="2668435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Analytics</a:t>
          </a:r>
          <a:endParaRPr lang="en-US" sz="800" kern="1200" dirty="0"/>
        </a:p>
      </dsp:txBody>
      <dsp:txXfrm rot="-5400000">
        <a:off x="1" y="2820572"/>
        <a:ext cx="532477" cy="228205"/>
      </dsp:txXfrm>
    </dsp:sp>
    <dsp:sp modelId="{EA0975DF-4971-DF46-83A9-F12C69998F7F}">
      <dsp:nvSpPr>
        <dsp:cNvPr id="0" name=""/>
        <dsp:cNvSpPr/>
      </dsp:nvSpPr>
      <dsp:spPr>
        <a:xfrm rot="5400000">
          <a:off x="4819617" y="-1732806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Crowdsourced anonymous data allow servers to tweak their algorithms autonomously.</a:t>
          </a:r>
          <a:endParaRPr lang="en-US" sz="1500" kern="1200" dirty="0"/>
        </a:p>
      </dsp:txBody>
      <dsp:txXfrm rot="-5400000">
        <a:off x="532478" y="2578470"/>
        <a:ext cx="9044585" cy="44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0FC15-684C-F342-8187-51103406D96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F91D-EE9F-0F44-B09B-2FDEF4BE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F91D-EE9F-0F44-B09B-2FDEF4BE78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agriculture industry needs a smart and efficient way to identify soil conditions, in order to facilitate production or make modification</a:t>
            </a:r>
          </a:p>
          <a:p>
            <a:r>
              <a:rPr lang="en-US" dirty="0" smtClean="0"/>
              <a:t>Temperature, humidity, soil acidity, and nitrate content to be monitored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Wirelessly transmit data to the cloud</a:t>
            </a:r>
          </a:p>
          <a:p>
            <a:r>
              <a:rPr lang="en-US" dirty="0" smtClean="0"/>
              <a:t>Data analysis leading to solutions</a:t>
            </a:r>
            <a:endParaRPr lang="en-US" dirty="0"/>
          </a:p>
          <a:p>
            <a:r>
              <a:rPr lang="en-US" dirty="0" smtClean="0"/>
              <a:t>We are going to build the </a:t>
            </a:r>
            <a:r>
              <a:rPr lang="en-US" dirty="0" err="1" smtClean="0"/>
              <a:t>SmartPebble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grpSp>
        <p:nvGrpSpPr>
          <p:cNvPr id="3" name="Group 2"/>
          <p:cNvGrpSpPr/>
          <p:nvPr/>
        </p:nvGrpSpPr>
        <p:grpSpPr>
          <a:xfrm>
            <a:off x="1295402" y="2776455"/>
            <a:ext cx="4681449" cy="1371598"/>
            <a:chOff x="1295402" y="2776455"/>
            <a:chExt cx="4681449" cy="1371598"/>
          </a:xfrm>
        </p:grpSpPr>
        <p:cxnSp>
          <p:nvCxnSpPr>
            <p:cNvPr id="8" name="Elbow Connector 7"/>
            <p:cNvCxnSpPr>
              <a:stCxn id="15" idx="3"/>
            </p:cNvCxnSpPr>
            <p:nvPr/>
          </p:nvCxnSpPr>
          <p:spPr>
            <a:xfrm>
              <a:off x="3624886" y="3068843"/>
              <a:ext cx="2351965" cy="1079210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295402" y="2776455"/>
              <a:ext cx="2329484" cy="5847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Solar panels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8249" y="2580621"/>
            <a:ext cx="4257764" cy="1409487"/>
            <a:chOff x="6758249" y="2580621"/>
            <a:chExt cx="4257764" cy="1409487"/>
          </a:xfrm>
        </p:grpSpPr>
        <p:cxnSp>
          <p:nvCxnSpPr>
            <p:cNvPr id="10" name="Elbow Connector 9"/>
            <p:cNvCxnSpPr>
              <a:stCxn id="16" idx="1"/>
            </p:cNvCxnSpPr>
            <p:nvPr/>
          </p:nvCxnSpPr>
          <p:spPr>
            <a:xfrm rot="10800000" flipV="1">
              <a:off x="6758249" y="3119230"/>
              <a:ext cx="1462932" cy="8708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221181" y="2580621"/>
              <a:ext cx="2794832" cy="107721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Waterproof</a:t>
              </a:r>
            </a:p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ABS plastic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76851" y="4284729"/>
            <a:ext cx="5039162" cy="1077218"/>
            <a:chOff x="5976851" y="4284729"/>
            <a:chExt cx="5039162" cy="107721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976851" y="4713316"/>
              <a:ext cx="224432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221180" y="4284729"/>
              <a:ext cx="2794833" cy="107721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H/moisture</a:t>
              </a:r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</a:p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2612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soil monitoring products on market are large in size and complicated</a:t>
            </a:r>
          </a:p>
          <a:p>
            <a:r>
              <a:rPr lang="en-US" dirty="0" smtClean="0"/>
              <a:t>Maintenance is thus hard</a:t>
            </a:r>
          </a:p>
          <a:p>
            <a:r>
              <a:rPr lang="en-US" dirty="0" err="1" smtClean="0"/>
              <a:t>SmartPebble</a:t>
            </a:r>
            <a:r>
              <a:rPr lang="en-US" dirty="0" smtClean="0"/>
              <a:t> is simple and easy to install</a:t>
            </a:r>
          </a:p>
          <a:p>
            <a:r>
              <a:rPr lang="en-US" dirty="0"/>
              <a:t>Solar panels </a:t>
            </a:r>
            <a:r>
              <a:rPr lang="en-US" dirty="0" smtClean="0"/>
              <a:t>and power supply design dismiss </a:t>
            </a:r>
            <a:r>
              <a:rPr lang="en-US" dirty="0"/>
              <a:t>the need </a:t>
            </a:r>
            <a:r>
              <a:rPr lang="en-US" dirty="0" smtClean="0"/>
              <a:t>for battery recharge</a:t>
            </a:r>
          </a:p>
          <a:p>
            <a:r>
              <a:rPr lang="en-US" dirty="0" smtClean="0"/>
              <a:t>Reinforcement learning system augments the sensor values to reduce errors</a:t>
            </a:r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dead batteries will be troublesome for this product</a:t>
            </a:r>
          </a:p>
          <a:p>
            <a:r>
              <a:rPr lang="en-US" dirty="0"/>
              <a:t>Solar </a:t>
            </a:r>
            <a:r>
              <a:rPr lang="en-US" dirty="0" smtClean="0"/>
              <a:t>panels might underperform in shaded areas</a:t>
            </a:r>
          </a:p>
          <a:p>
            <a:r>
              <a:rPr lang="en-US" dirty="0" smtClean="0"/>
              <a:t>Components must be </a:t>
            </a:r>
            <a:r>
              <a:rPr lang="en-US" dirty="0" smtClean="0"/>
              <a:t>power-saving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Various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Higher data accuracy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842</TotalTime>
  <Words>282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方正舒体</vt:lpstr>
      <vt:lpstr>Arial</vt:lpstr>
      <vt:lpstr>Organic</vt:lpstr>
      <vt:lpstr>Smart Pebble </vt:lpstr>
      <vt:lpstr>Context and Background</vt:lpstr>
      <vt:lpstr>Product Features</vt:lpstr>
      <vt:lpstr>IoT Tech Stack</vt:lpstr>
      <vt:lpstr>Key Enabler</vt:lpstr>
      <vt:lpstr>Key Barrier </vt:lpstr>
      <vt:lpstr>Summary of Benefits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Koh, John Mei Jin</cp:lastModifiedBy>
  <cp:revision>20</cp:revision>
  <dcterms:created xsi:type="dcterms:W3CDTF">2016-09-09T20:33:07Z</dcterms:created>
  <dcterms:modified xsi:type="dcterms:W3CDTF">2016-09-28T14:53:27Z</dcterms:modified>
</cp:coreProperties>
</file>