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6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1D6F75-7202-4450-B7D3-8BADF2DE22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AD734-9736-492A-B404-5AEC179ECB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BCDE-B094-B5B4-C2E5-E838438AB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</a:t>
            </a:r>
            <a:r>
              <a:rPr lang="en-US" sz="8800" dirty="0"/>
              <a:t>Optimization</a:t>
            </a:r>
            <a:br>
              <a:rPr lang="en-US" dirty="0"/>
            </a:br>
            <a:r>
              <a:rPr lang="en-US" sz="7200" dirty="0"/>
              <a:t>Using Minimax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B00E6-546C-05F4-DA25-E239AA3B3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ΙωΑννης</a:t>
            </a:r>
            <a:r>
              <a:rPr lang="el-GR" dirty="0"/>
              <a:t> </a:t>
            </a:r>
            <a:r>
              <a:rPr lang="el-GR" dirty="0" err="1"/>
              <a:t>ΚοκκινΙδης</a:t>
            </a:r>
            <a:endParaRPr lang="el-GR" dirty="0"/>
          </a:p>
          <a:p>
            <a:r>
              <a:rPr lang="el-GR" dirty="0"/>
              <a:t>ΑΜ 1053535, ΗΜΤΥ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44B6-E665-53F0-34EF-A80FA1F1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Υλοποίηση-Δεδομένα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25D5-F8E2-C78A-7BC4-85CADD6A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</a:t>
            </a:r>
            <a:r>
              <a:rPr lang="en-US" sz="2800" dirty="0"/>
              <a:t>Dataset: N=50 (stocks), T=48 (months)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top 50 </a:t>
            </a:r>
            <a:r>
              <a:rPr lang="el-GR" sz="2800" dirty="0"/>
              <a:t>μετοχές, σε βάρος, του δείκτη </a:t>
            </a:r>
            <a:r>
              <a:rPr lang="en-US" sz="2800" dirty="0"/>
              <a:t>S&amp;P500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1-1-2019 </a:t>
            </a:r>
            <a:r>
              <a:rPr lang="el-GR" sz="2800" dirty="0"/>
              <a:t>έως 1-1-2023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3838ABB8-C922-C324-2F90-0A1C452A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6966"/>
            <a:ext cx="9422950" cy="23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B011-EAC7-20F2-639A-DD81BB3D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2AA8F-531B-F17F-6AAA-FF9A3C32D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60098"/>
              </a:xfrm>
            </p:spPr>
            <p:txBody>
              <a:bodyPr>
                <a:normAutofit/>
              </a:bodyPr>
              <a:lstStyle/>
              <a:p>
                <a:r>
                  <a:rPr lang="el-GR" sz="2800" dirty="0"/>
                  <a:t>Με τα παραπάνω δεδομένα</a:t>
                </a:r>
                <a:r>
                  <a:rPr lang="en-US" sz="2800" dirty="0"/>
                  <a:t>,</a:t>
                </a:r>
                <a:r>
                  <a:rPr lang="el-GR" sz="2800" dirty="0"/>
                  <a:t> </a:t>
                </a:r>
                <a:r>
                  <a:rPr lang="en-US" sz="2800" dirty="0"/>
                  <a:t>Budget=100.000 </a:t>
                </a:r>
                <a:r>
                  <a:rPr lang="el-GR" sz="2800" dirty="0"/>
                  <a:t>και </a:t>
                </a:r>
                <a:br>
                  <a:rPr lang="el-GR" sz="2800" dirty="0"/>
                </a:br>
                <a:r>
                  <a:rPr lang="en-US" sz="2800" dirty="0"/>
                  <a:t>Threshold H = -0.15 (</a:t>
                </a:r>
                <a:r>
                  <a:rPr lang="el-GR" sz="2800" dirty="0"/>
                  <a:t>ελάχιστη απόδοση χαρτοφυλακίου,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l-GR" sz="2800" dirty="0"/>
                  <a:t>το βέλτιστο χαρτοφυλάκιο είναι:</a:t>
                </a:r>
                <a:endParaRPr lang="en-US" sz="2800" dirty="0"/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r>
                  <a:rPr lang="el-GR" dirty="0"/>
                  <a:t> </a:t>
                </a:r>
                <a:r>
                  <a:rPr lang="el-GR" sz="1800" dirty="0"/>
                  <a:t>Τα αποτελέσματα εξάγονται και σε αρχείο </a:t>
                </a:r>
                <a:r>
                  <a:rPr lang="en-US" sz="1800" dirty="0"/>
                  <a:t>excel</a:t>
                </a:r>
                <a:r>
                  <a:rPr lang="el-GR" sz="1800" dirty="0"/>
                  <a:t>, για πιο εύκολη ανάγνωση.</a:t>
                </a:r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2AA8F-531B-F17F-6AAA-FF9A3C32D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60098"/>
              </a:xfrm>
              <a:blipFill>
                <a:blip r:embed="rId2"/>
                <a:stretch>
                  <a:fillRect l="-1212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CAE7D8A-BD02-F706-8422-ED0E70C6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85" y="3074587"/>
            <a:ext cx="5335967" cy="21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AFCB-8F5A-1C4D-1FB5-6AFF48F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Αξιολόγηση Αποτελεσμάτων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3620-9418-0174-6B0B-24A5058D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Για την τελική αξιολόγηση του μοντέλου και του βέλτιστου χαρτοφυλακίου αξιοποιήθηκαν τα δεδομένα που συλλέχτηκαν για το 2023, δηλαδή από 1-1-2023 έως 1-9-2023.</a:t>
            </a:r>
          </a:p>
          <a:p>
            <a:r>
              <a:rPr lang="el-GR" sz="2400" dirty="0"/>
              <a:t>Το μοντέλο απέδωσε 37.67% για τους πρώτους 8 μήνες του 2023:</a:t>
            </a:r>
          </a:p>
          <a:p>
            <a:endParaRPr lang="el-GR" sz="2400" dirty="0"/>
          </a:p>
          <a:p>
            <a:r>
              <a:rPr lang="el-GR" dirty="0"/>
              <a:t>Στο ίδιο διάστημα, ο </a:t>
            </a:r>
            <a:r>
              <a:rPr lang="en-US" dirty="0"/>
              <a:t>S</a:t>
            </a:r>
            <a:r>
              <a:rPr lang="el-GR" dirty="0"/>
              <a:t>&amp;</a:t>
            </a:r>
            <a:r>
              <a:rPr lang="en-US" dirty="0"/>
              <a:t>P</a:t>
            </a:r>
            <a:r>
              <a:rPr lang="el-GR" dirty="0"/>
              <a:t>500 είχε απόδοση 10.8%.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EA56C-9A9E-8799-49B3-9D3A1E53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13" y="3490153"/>
            <a:ext cx="4229467" cy="169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3FF8C-42F5-46C2-CFF6-E6294CED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71" y="3490153"/>
            <a:ext cx="5111876" cy="3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653-B89B-74E0-7DB4-319D08A9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3606-5DC8-6177-BED8-223F1410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Young (1998). A minimax-portfolio selection rule with linear programming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solution, Management Science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Mansini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Ogryczak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W., and Speranza M.G., (2015) Linear and Mixed Integer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for Portfolio Optimization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Papahristodoulou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C., Optimal portfolios using Linear Programming models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https://finance.yahoo.com/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3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07945-C1DE-AC6F-6428-17EF3867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l-GR" sz="3200">
                <a:solidFill>
                  <a:srgbClr val="FFFFFF"/>
                </a:solidFill>
              </a:rPr>
              <a:t>Σας ευχαριστώ για την προσοχή σας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ock market chart">
            <a:extLst>
              <a:ext uri="{FF2B5EF4-FFF2-40B4-BE49-F238E27FC236}">
                <a16:creationId xmlns:a16="http://schemas.microsoft.com/office/drawing/2014/main" id="{1B1A9F32-9624-0B44-1BA4-F870636EB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643137"/>
            <a:ext cx="5056187" cy="35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F5E-C864-F143-D75A-CA65AD3A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1726-2D09-6476-FADD-E0490F9E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Κλασσικό πρόβλημα στον χώρο των οικονομικών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Βέλτιστη κατανομή πόρων → μεγιστοποίηση κέρδους και							ελαχιστοποίηση ρίσκου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Ένα μόνο προϊόν ≠ διαφορετικά προϊόντα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Αυτό ονομάζεται διαφοροποίηση (ή διάχυση ρίσκου) επενδύσεων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 Χρήσιμο εργαλείο: γραμμικός προγραμματισμός  </a:t>
            </a:r>
          </a:p>
        </p:txBody>
      </p:sp>
    </p:spTree>
    <p:extLst>
      <p:ext uri="{BB962C8B-B14F-4D97-AF65-F5344CB8AC3E}">
        <p14:creationId xmlns:p14="http://schemas.microsoft.com/office/powerpoint/2010/main" val="113355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4FC7-596B-D909-19D9-16D56DD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ECF8-04A6-8563-2D31-277C3154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Minimax </a:t>
            </a:r>
            <a:r>
              <a:rPr lang="el-GR" sz="2800" dirty="0"/>
              <a:t>μοντέλο του </a:t>
            </a:r>
            <a:r>
              <a:rPr lang="en-US" sz="2800" dirty="0"/>
              <a:t>Young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800" dirty="0"/>
              <a:t>Προϋπόθεση: ιστορικά δεδομένα αποδόσεων (</a:t>
            </a:r>
            <a:r>
              <a:rPr lang="en-US" sz="2800" dirty="0"/>
              <a:t>returns)</a:t>
            </a:r>
            <a:r>
              <a:rPr lang="el-GR" sz="2800" dirty="0"/>
              <a:t>, 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l-GR" sz="2800" dirty="0"/>
              <a:t>με περίοδο παρακολούθησης </a:t>
            </a:r>
            <a:r>
              <a:rPr lang="en-US" sz="2800" dirty="0"/>
              <a:t>t</a:t>
            </a:r>
            <a:endParaRPr lang="el-G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800" dirty="0"/>
              <a:t>Επιλέγεται το χαρτοφυλάκιο που: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2400" dirty="0"/>
              <a:t>ελαχιστοποιεί τις μέγιστες απώλειες σε κάθε </a:t>
            </a:r>
            <a:r>
              <a:rPr lang="en-US" sz="2400" dirty="0"/>
              <a:t>t</a:t>
            </a:r>
            <a:endParaRPr lang="el-GR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2400" dirty="0"/>
              <a:t>όταν η μέση απόδοσή του είναι φραγμένη από κάποιο κάτω όριο</a:t>
            </a:r>
          </a:p>
          <a:p>
            <a:pPr marL="384048" lvl="2" indent="0">
              <a:buNone/>
            </a:pPr>
            <a:r>
              <a:rPr lang="el-GR" sz="2400" dirty="0"/>
              <a:t>	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800" dirty="0"/>
              <a:t>Επιλέγεται το χαρτοφυλάκιο που: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2400" dirty="0"/>
              <a:t>μεγιστοποιεί τη μέση απόδοσή του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2400" dirty="0"/>
              <a:t>η απόδοσή του σε κάθε </a:t>
            </a:r>
            <a:r>
              <a:rPr lang="en-US" sz="2400" dirty="0"/>
              <a:t>t </a:t>
            </a:r>
            <a:r>
              <a:rPr lang="el-GR" sz="2400" dirty="0"/>
              <a:t>είναι φραγμένη από κάποιο κάτω όριο.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99AC162-3720-7601-1D69-E41AD790039D}"/>
              </a:ext>
            </a:extLst>
          </p:cNvPr>
          <p:cNvSpPr/>
          <p:nvPr/>
        </p:nvSpPr>
        <p:spPr>
          <a:xfrm>
            <a:off x="3151414" y="4196442"/>
            <a:ext cx="228600" cy="375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A7DF-9FAA-2FA7-85B9-DD224E90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Μοντελοποίηση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EEAC7-6ACD-8BC7-C082-3FD0A6DC9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Για Ν προϊόντα και Τ περιόδους παρακολούθησης, (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</m:sSub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Απόδοση προϊόντος j την περίοδο t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όπου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τιμή του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j, </a:t>
                </a:r>
                <a:r>
                  <a:rPr lang="el-GR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την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Μέση απόδοση προϊόντος 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Ποσοστό κατανομής χαρτοφυλακίου στο προϊόν j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Απόδοση χαρτοφυλακίου την περίοδο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l-GR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Μέση απόδοση χαρτοφυλακίου</a:t>
                </a:r>
                <a:endParaRPr lang="en-US" sz="2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EEAC7-6ACD-8BC7-C082-3FD0A6DC9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9F74-CDC7-CD9C-D90A-A3EF1D2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Μοντελοποίηση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408C-00E0-9B11-96AE-3E3320684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61152"/>
              </a:xfrm>
            </p:spPr>
            <p:txBody>
              <a:bodyPr>
                <a:normAutofit/>
              </a:bodyPr>
              <a:lstStyle/>
              <a:p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Σκοπός: να μεγιστοποιήσουμε 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όταν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για κάθε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l-GR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el-GR" sz="2800" kern="10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kern="100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kern="100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kern="100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l-GR" sz="2800" kern="10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en-US" sz="2800" kern="100">
                                <a:latin typeface="Calibri" panose="020F0502020204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kern="100"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kern="100"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kern="100"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l-GR" sz="2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όταν</a:t>
                </a:r>
                <a:br>
                  <a:rPr lang="el-GR" sz="2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l-GR" sz="2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για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… ,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b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l-GR" sz="2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l-GR" sz="2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l-GR" sz="2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l-GR" sz="28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8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l-GR" sz="2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για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…,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l-GR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408C-00E0-9B11-96AE-3E3320684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61152"/>
              </a:xfrm>
              <a:blipFill>
                <a:blip r:embed="rId2"/>
                <a:stretch>
                  <a:fillRect l="-133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7B91-B107-007A-1969-88DEFD7F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4" y="263527"/>
            <a:ext cx="10430692" cy="1450757"/>
          </a:xfrm>
        </p:spPr>
        <p:txBody>
          <a:bodyPr/>
          <a:lstStyle/>
          <a:p>
            <a:r>
              <a:rPr lang="el-GR" dirty="0" err="1"/>
              <a:t>Μοντελοποίηση</a:t>
            </a:r>
            <a:r>
              <a:rPr lang="el-GR" dirty="0"/>
              <a:t>–Επιπλέον Περιορισμοί</a:t>
            </a:r>
            <a:r>
              <a:rPr lang="en-US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A209D-BB98-97EE-FFAA-73F228832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2800" dirty="0"/>
                  <a:t>Για την ακόμα καλύτερη διαφοροποίηση του χαρτοφυλακίου προστέθηκαν δυο ακόμα περιορισμοί στο μοντέλο του </a:t>
                </a:r>
                <a:r>
                  <a:rPr lang="en-US" sz="2800" dirty="0"/>
                  <a:t>Young:</a:t>
                </a:r>
              </a:p>
              <a:p>
                <a:endParaRPr lang="en-US" sz="2800" dirty="0"/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Κανένα προϊόν δεν μπορεί να κατέχει πάνω από το 15% του χαρτοφυλακίου:</a:t>
                </a:r>
                <a:b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≤0.15</m:t>
                    </m:r>
                  </m:oMath>
                </a14:m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για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…</a:t>
                </a:r>
                <a:r>
                  <a:rPr lang="en-U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A209D-BB98-97EE-FFAA-73F228832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5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C72F-E87F-1D88-2F45-C3786D08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8035" cy="1450757"/>
          </a:xfrm>
        </p:spPr>
        <p:txBody>
          <a:bodyPr/>
          <a:lstStyle/>
          <a:p>
            <a:r>
              <a:rPr lang="el-GR" dirty="0" err="1"/>
              <a:t>Μοντελοποίηση</a:t>
            </a:r>
            <a:r>
              <a:rPr lang="el-GR" dirty="0"/>
              <a:t>–Επιπλέον Περιορισμοί</a:t>
            </a:r>
            <a:r>
              <a:rPr lang="en-US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244ED-334E-D996-C8FD-5E85BD191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2"/>
                <a:ext cx="10058400" cy="432646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Λαμβάνοντας υπόψιν ότι το κάθε προϊόν ανήκει σε κάποιον τομέα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sector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τότε κάθε τομέας δεν μπορεί να κατέχει πάνω από ένα όριο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του χαρτοφυλακίου:</a:t>
                </a:r>
              </a:p>
              <a:p>
                <a:pPr marL="292608" lvl="1" indent="0">
                  <a:buNone/>
                </a:pPr>
                <a:r>
                  <a:rPr lang="el-GR" sz="2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l-GR" sz="2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66928" lvl="1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l-GR" sz="2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l-GR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14:m>
                  <m:oMath xmlns:m="http://schemas.openxmlformats.org/officeDocument/2006/math">
                    <m:r>
                      <a:rPr lang="el-GR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66928" lvl="3" indent="0">
                  <a:buNone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ο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l-GR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66928" lvl="3" indent="0">
                  <a:buNone/>
                </a:pPr>
                <a:endParaRPr lang="el-G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66928" lvl="3" indent="0">
                  <a:buNone/>
                </a:pPr>
                <a:r>
                  <a:rPr lang="el-G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Δηλαδή το άθροισμα των ποσοστών όλων των προϊόντων ενός τομέα είναι φραγμένο από ένα ανώτατο όριο, το οποίο μπορεί να είναι διαφορετικό για κάθε τομέα.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66928" lvl="3" indent="0">
                  <a:buNone/>
                </a:pPr>
                <a:endParaRPr lang="el-GR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244ED-334E-D996-C8FD-5E85BD191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2"/>
                <a:ext cx="10058400" cy="4326467"/>
              </a:xfrm>
              <a:blipFill>
                <a:blip r:embed="rId2"/>
                <a:stretch>
                  <a:fillRect l="-2182" t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F7161-9EEF-615F-A954-F7A07BB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Υλοποίηση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1D167-7F2A-A4A7-5BAA-C59AEFB38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086" y="495703"/>
            <a:ext cx="10263256" cy="4079645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740A-FA55-035D-E1B1-A0343F0B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Υλοποίηση–Επιπλέον Περιορισμοί</a:t>
            </a:r>
            <a:endParaRPr lang="en-US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5742D88-DC47-8625-8F25-F5102829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42971"/>
            <a:ext cx="10058399" cy="42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3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617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Retrospect</vt:lpstr>
      <vt:lpstr>Portfolio Optimization Using Minimax Rule </vt:lpstr>
      <vt:lpstr>Εισαγωγή</vt:lpstr>
      <vt:lpstr>Περιγραφή Προβλήματος</vt:lpstr>
      <vt:lpstr>Μοντελοποίηση</vt:lpstr>
      <vt:lpstr>Μοντελοποίηση</vt:lpstr>
      <vt:lpstr>Μοντελοποίηση–Επιπλέον Περιορισμοί(1)</vt:lpstr>
      <vt:lpstr>Μοντελοποίηση–Επιπλέον Περιορισμοί(2)</vt:lpstr>
      <vt:lpstr>Υλοποίηση</vt:lpstr>
      <vt:lpstr>Υλοποίηση–Επιπλέον Περιορισμοί</vt:lpstr>
      <vt:lpstr>Υλοποίηση-Δεδομένα</vt:lpstr>
      <vt:lpstr>Αποτελέσματα</vt:lpstr>
      <vt:lpstr>Αξιολόγηση Αποτελεσμάτων</vt:lpstr>
      <vt:lpstr>Βιβλιογραφία</vt:lpstr>
      <vt:lpstr>Σας ευχαριστώ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Minimax Rule </dc:title>
  <dc:creator>Ιωάννης Κοκκινίδης</dc:creator>
  <cp:lastModifiedBy>Ιωάννης Κοκκινίδης</cp:lastModifiedBy>
  <cp:revision>7</cp:revision>
  <dcterms:created xsi:type="dcterms:W3CDTF">2023-09-26T07:31:58Z</dcterms:created>
  <dcterms:modified xsi:type="dcterms:W3CDTF">2023-09-26T11:01:54Z</dcterms:modified>
</cp:coreProperties>
</file>