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8" r:id="rId1"/>
  </p:sldMasterIdLst>
  <p:notesMasterIdLst>
    <p:notesMasterId r:id="rId8"/>
  </p:notesMasterIdLst>
  <p:sldIdLst>
    <p:sldId id="256" r:id="rId2"/>
    <p:sldId id="259" r:id="rId3"/>
    <p:sldId id="260" r:id="rId4"/>
    <p:sldId id="261" r:id="rId5"/>
    <p:sldId id="295" r:id="rId6"/>
    <p:sldId id="318" r:id="rId7"/>
  </p:sldIdLst>
  <p:sldSz cx="24384000" cy="13716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lastRow>
    <a:fir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58848"/>
  </p:normalViewPr>
  <p:slideViewPr>
    <p:cSldViewPr snapToGrid="0" snapToObjects="1">
      <p:cViewPr varScale="1">
        <p:scale>
          <a:sx n="36" d="100"/>
          <a:sy n="36" d="100"/>
        </p:scale>
        <p:origin x="1944" y="216"/>
      </p:cViewPr>
      <p:guideLst/>
    </p:cSldViewPr>
  </p:slideViewPr>
  <p:outlineViewPr>
    <p:cViewPr>
      <p:scale>
        <a:sx n="33" d="100"/>
        <a:sy n="33" d="100"/>
      </p:scale>
      <p:origin x="0" y="-44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2286000" y="514350"/>
            <a:ext cx="4572000" cy="2571750"/>
          </a:xfrm>
          <a:prstGeom prst="rect">
            <a:avLst/>
          </a:prstGeom>
        </p:spPr>
        <p:txBody>
          <a:bodyPr/>
          <a:lstStyle/>
          <a:p>
            <a:endParaRPr/>
          </a:p>
        </p:txBody>
      </p:sp>
      <p:sp>
        <p:nvSpPr>
          <p:cNvPr id="135" name="Shape 135"/>
          <p:cNvSpPr>
            <a:spLocks noGrp="1"/>
          </p:cNvSpPr>
          <p:nvPr>
            <p:ph type="body" sz="quarter" idx="1"/>
          </p:nvPr>
        </p:nvSpPr>
        <p:spPr>
          <a:xfrm>
            <a:off x="1219200" y="3257550"/>
            <a:ext cx="6705600" cy="30861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2286000" y="514350"/>
            <a:ext cx="4572000" cy="2571750"/>
          </a:xfrm>
        </p:spPr>
      </p:sp>
      <p:sp>
        <p:nvSpPr>
          <p:cNvPr id="3" name="Θέση σημειώσεων 2"/>
          <p:cNvSpPr>
            <a:spLocks noGrp="1"/>
          </p:cNvSpPr>
          <p:nvPr>
            <p:ph type="body" idx="1"/>
          </p:nvPr>
        </p:nvSpPr>
        <p:spPr/>
        <p:txBody>
          <a:bodyPr/>
          <a:lstStyle/>
          <a:p>
            <a:r>
              <a:rPr lang="el-GR" dirty="0"/>
              <a:t>Ροή ελέγχου: Εισαγωγή</a:t>
            </a:r>
          </a:p>
          <a:p>
            <a:r>
              <a:rPr lang="el-GR" dirty="0"/>
              <a:t>Φανταστείτε να ξυπνάτε το πρωί.</a:t>
            </a:r>
          </a:p>
          <a:p>
            <a:endParaRPr lang="el-GR" dirty="0"/>
          </a:p>
          <a:p>
            <a:r>
              <a:rPr lang="el-GR" dirty="0"/>
              <a:t>Ξυπνάς και σκέφτεσαι,</a:t>
            </a:r>
          </a:p>
          <a:p>
            <a:endParaRPr lang="el-GR" dirty="0"/>
          </a:p>
          <a:p>
            <a:r>
              <a:rPr lang="el-GR" dirty="0"/>
              <a:t>«Ω, είναι μια μέρα της εβδομάδας;»</a:t>
            </a:r>
          </a:p>
          <a:p>
            <a:endParaRPr lang="el-GR" dirty="0"/>
          </a:p>
          <a:p>
            <a:r>
              <a:rPr lang="el-GR" dirty="0"/>
              <a:t>Εάν ναι, πρέπει να σηκωθείτε και να ντυθείτε και να ετοιμαστείτε για εργασία ή σχολείο. </a:t>
            </a:r>
            <a:endParaRPr lang="en-US" dirty="0"/>
          </a:p>
          <a:p>
            <a:r>
              <a:rPr lang="el-GR" dirty="0"/>
              <a:t>Εάν όχι, μπορείτε να κοιμηθείτε λίγο περισσότερο και να πιάσετε μερικά επιπλέον Ζ. </a:t>
            </a:r>
            <a:endParaRPr lang="en-US" dirty="0"/>
          </a:p>
          <a:p>
            <a:r>
              <a:rPr lang="el-GR" dirty="0"/>
              <a:t>Αλλά δυστυχώς, είναι μια μέρα της εβδομάδας, οπότε είστε επάνω και ντυμένοι και πηγαίνετε να κοιτάξετε έξω,</a:t>
            </a:r>
            <a:endParaRPr lang="en-US" dirty="0"/>
          </a:p>
          <a:p>
            <a:endParaRPr lang="en-US" dirty="0"/>
          </a:p>
          <a:p>
            <a:r>
              <a:rPr lang="el-GR" dirty="0"/>
              <a:t> "Πώς είναι ο καιρός; Χρειάζομαι μια ομπρέλα; "</a:t>
            </a:r>
          </a:p>
          <a:p>
            <a:endParaRPr lang="el-GR" dirty="0"/>
          </a:p>
          <a:p>
            <a:r>
              <a:rPr lang="el-GR" dirty="0"/>
              <a:t>Αυτές οι ερωτήσεις και οι αποφάσεις ελέγχουν τη ροή του πρωινού σας</a:t>
            </a:r>
            <a:r>
              <a:rPr lang="en-US" dirty="0"/>
              <a:t>.</a:t>
            </a:r>
            <a:r>
              <a:rPr lang="el-GR" dirty="0"/>
              <a:t>. Ο υπολογιστής σας, όπως και εσείς, περνά από μια παρόμοια ροή κάθε φορά που εκτελεί κώδικα. Ένα πρόγραμμα θα εκτελεστεί  και θα αρχίσει να κινείται μέσω των λιστών ελέγχου του</a:t>
            </a:r>
            <a:r>
              <a:rPr lang="en-US" dirty="0"/>
              <a:t>.</a:t>
            </a:r>
            <a:endParaRPr lang="el-GR" dirty="0"/>
          </a:p>
          <a:p>
            <a:endParaRPr lang="el-GR" dirty="0"/>
          </a:p>
          <a:p>
            <a:r>
              <a:rPr lang="el-GR" dirty="0"/>
              <a:t>Αυτή είναι η ροή ελέγχου του προγράμματος σας. Στην </a:t>
            </a:r>
            <a:r>
              <a:rPr lang="en" dirty="0"/>
              <a:t>Python, </a:t>
            </a:r>
            <a:r>
              <a:rPr lang="el-GR" dirty="0"/>
              <a:t>το σενάριό σας θα εκτελεστεί από πάνω προς τα κάτω, έως ότου δεν υπάρχει τίποτα να τρέξει. Είναι δική σας δουλειά να συμπεριλάβετε πύλες, γνωστές ως δηλώσεις υπό όρους, να πείτε στον υπολογιστή πότε πρέπει να εκτελεί συγκεκριμένα τμήματα κώδικα.</a:t>
            </a:r>
          </a:p>
          <a:p>
            <a:endParaRPr lang="el-GR" dirty="0"/>
          </a:p>
          <a:p>
            <a:r>
              <a:rPr lang="el-GR" dirty="0"/>
              <a:t>Εάν πληρούνται αυτές οι προϋποθέσεις, εκτελέστε αυτήν τη λειτουργία.</a:t>
            </a:r>
          </a:p>
          <a:p>
            <a:endParaRPr lang="el-GR" dirty="0"/>
          </a:p>
          <a:p>
            <a:r>
              <a:rPr lang="el-GR" dirty="0"/>
              <a:t>Κατά τη διάρκεια αυτού του μαθήματος, θα μάθετε πώς να δημιουργείτε δηλώσεις υπό όρους χρησιμοποιώντας δυαδικές εκφράσεις και να διαχειρίζεστε τη ροή ελέγχου στον κώδικά σας</a:t>
            </a:r>
          </a:p>
        </p:txBody>
      </p:sp>
    </p:spTree>
    <p:extLst>
      <p:ext uri="{BB962C8B-B14F-4D97-AF65-F5344CB8AC3E}">
        <p14:creationId xmlns:p14="http://schemas.microsoft.com/office/powerpoint/2010/main" val="338466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2286000" y="514350"/>
            <a:ext cx="4572000" cy="2571750"/>
          </a:xfrm>
        </p:spPr>
      </p:sp>
      <p:sp>
        <p:nvSpPr>
          <p:cNvPr id="3" name="Θέση σημειώσεων 2"/>
          <p:cNvSpPr>
            <a:spLocks noGrp="1"/>
          </p:cNvSpPr>
          <p:nvPr>
            <p:ph type="body" idx="1"/>
          </p:nvPr>
        </p:nvSpPr>
        <p:spPr/>
        <p:txBody>
          <a:bodyPr/>
          <a:lstStyle/>
          <a:p>
            <a:pPr marL="0" indent="0" algn="l">
              <a:buClr>
                <a:srgbClr val="000000"/>
              </a:buClr>
              <a:buSzPct val="60000"/>
              <a:buNone/>
              <a:defRPr sz="5000" b="1">
                <a:solidFill>
                  <a:schemeClr val="accent2">
                    <a:hueOff val="597264"/>
                    <a:satOff val="5158"/>
                    <a:lumOff val="-17289"/>
                  </a:schemeClr>
                </a:solidFill>
                <a:latin typeface="Avenir Next Regular"/>
                <a:ea typeface="Avenir Next Regular"/>
                <a:cs typeface="Avenir Next Regular"/>
                <a:sym typeface="Avenir Next Regular"/>
              </a:defRPr>
            </a:pPr>
            <a:r>
              <a:rPr lang="el-GR" sz="2000" b="0" dirty="0"/>
              <a:t>Προκειμένου να ενσωματωθεί η ροή ελέγχου στο πρόγραμμά μας, θέλουμε να είμαστε σε θέση να ελέγξουμε εάν κάτι είναι αλήθεια ή όχι. Μια δυαδική έκφραση είναι μια δήλωση που μπορεί να είναι είτε </a:t>
            </a:r>
            <a:r>
              <a:rPr lang="en" sz="2000" b="0" dirty="0"/>
              <a:t>True </a:t>
            </a:r>
            <a:r>
              <a:rPr lang="el-GR" sz="2000" b="0" dirty="0"/>
              <a:t>είτε </a:t>
            </a:r>
            <a:r>
              <a:rPr lang="en" sz="2000" b="0" dirty="0"/>
              <a:t>False.</a:t>
            </a:r>
          </a:p>
          <a:p>
            <a:pPr marL="0" indent="0" algn="l">
              <a:buClr>
                <a:srgbClr val="000000"/>
              </a:buClr>
              <a:buSzPct val="60000"/>
              <a:buNone/>
              <a:defRPr sz="5000" b="1">
                <a:solidFill>
                  <a:schemeClr val="accent2">
                    <a:hueOff val="597264"/>
                    <a:satOff val="5158"/>
                    <a:lumOff val="-17289"/>
                  </a:schemeClr>
                </a:solidFill>
                <a:latin typeface="Avenir Next Regular"/>
                <a:ea typeface="Avenir Next Regular"/>
                <a:cs typeface="Avenir Next Regular"/>
                <a:sym typeface="Avenir Next Regular"/>
              </a:defRPr>
            </a:pPr>
            <a:endParaRPr lang="en" sz="2000" b="0" dirty="0"/>
          </a:p>
          <a:p>
            <a:pPr marL="0" indent="0" algn="l">
              <a:buClr>
                <a:srgbClr val="000000"/>
              </a:buClr>
              <a:buSzPct val="60000"/>
              <a:buNone/>
              <a:defRPr sz="5000" b="1">
                <a:solidFill>
                  <a:schemeClr val="accent2">
                    <a:hueOff val="597264"/>
                    <a:satOff val="5158"/>
                    <a:lumOff val="-17289"/>
                  </a:schemeClr>
                </a:solidFill>
                <a:latin typeface="Avenir Next Regular"/>
                <a:ea typeface="Avenir Next Regular"/>
                <a:cs typeface="Avenir Next Regular"/>
                <a:sym typeface="Avenir Next Regular"/>
              </a:defRPr>
            </a:pPr>
            <a:r>
              <a:rPr lang="el-GR" sz="2000" b="0" dirty="0"/>
              <a:t>Ας επιστρέψουμε </a:t>
            </a:r>
            <a:r>
              <a:rPr lang="el-GR" sz="2000" b="0"/>
              <a:t>στο παράδειγμα, Η </a:t>
            </a:r>
            <a:r>
              <a:rPr lang="el-GR" sz="2000" b="0" dirty="0"/>
              <a:t>πρώτη ερώτηση, "Είναι σήμερα μια καθημερινή;" μπορεί να γραφτεί ως δυαδική</a:t>
            </a:r>
            <a:r>
              <a:rPr lang="en" sz="2000" b="0" dirty="0"/>
              <a:t> </a:t>
            </a:r>
            <a:r>
              <a:rPr lang="el-GR" sz="2000" b="0" dirty="0"/>
              <a:t>έκφραση:</a:t>
            </a:r>
            <a:endParaRPr lang="en-US" sz="2000" b="0" dirty="0"/>
          </a:p>
          <a:p>
            <a:pPr marL="0" indent="0" algn="l">
              <a:buClr>
                <a:srgbClr val="000000"/>
              </a:buClr>
              <a:buSzPct val="60000"/>
              <a:buNone/>
              <a:defRPr sz="5000" b="1">
                <a:solidFill>
                  <a:schemeClr val="accent2">
                    <a:hueOff val="597264"/>
                    <a:satOff val="5158"/>
                    <a:lumOff val="-17289"/>
                  </a:schemeClr>
                </a:solidFill>
                <a:latin typeface="Avenir Next Regular"/>
                <a:ea typeface="Avenir Next Regular"/>
                <a:cs typeface="Avenir Next Regular"/>
                <a:sym typeface="Avenir Next Regular"/>
              </a:defRPr>
            </a:pPr>
            <a:endParaRPr lang="en-US" sz="2000" b="0" dirty="0"/>
          </a:p>
          <a:p>
            <a:pPr marL="0" marR="0" lvl="0" indent="0" algn="l" defTabSz="457200" eaLnBrk="1" fontAlgn="auto" latinLnBrk="0" hangingPunct="1">
              <a:lnSpc>
                <a:spcPct val="117999"/>
              </a:lnSpc>
              <a:spcBef>
                <a:spcPts val="0"/>
              </a:spcBef>
              <a:spcAft>
                <a:spcPts val="0"/>
              </a:spcAft>
              <a:buClr>
                <a:srgbClr val="000000"/>
              </a:buClr>
              <a:buSzPct val="60000"/>
              <a:buFontTx/>
              <a:buNone/>
              <a:tabLst/>
              <a:defRPr sz="5000" b="1">
                <a:solidFill>
                  <a:schemeClr val="accent2">
                    <a:hueOff val="597264"/>
                    <a:satOff val="5158"/>
                    <a:lumOff val="-17289"/>
                  </a:schemeClr>
                </a:solidFill>
                <a:latin typeface="Avenir Next Regular"/>
                <a:ea typeface="Avenir Next Regular"/>
                <a:cs typeface="Avenir Next Regular"/>
                <a:sym typeface="Avenir Next Regular"/>
              </a:defRPr>
            </a:pPr>
            <a:r>
              <a:rPr lang="en" sz="2000" b="0" i="0" u="none" strike="noStrike" dirty="0">
                <a:effectLst/>
                <a:latin typeface="Helvetica Neue"/>
                <a:ea typeface="Helvetica Neue"/>
                <a:cs typeface="Helvetica Neue"/>
                <a:sym typeface="Avenir Next Regular"/>
              </a:rPr>
              <a:t>"</a:t>
            </a:r>
            <a:r>
              <a:rPr lang="el-GR" sz="2000" b="0" i="0" u="none" strike="noStrike" dirty="0">
                <a:effectLst/>
                <a:latin typeface="Helvetica Neue"/>
                <a:ea typeface="Helvetica Neue"/>
                <a:cs typeface="Helvetica Neue"/>
                <a:sym typeface="Avenir Next Regular"/>
              </a:rPr>
              <a:t>Σήμερα είναι μια καθημερινή ημέρα:"</a:t>
            </a:r>
            <a:endParaRPr lang="en" sz="900" b="0" dirty="0"/>
          </a:p>
          <a:p>
            <a:endParaRPr lang="en-US" sz="2200" b="0" i="0" u="none" strike="noStrike" dirty="0">
              <a:effectLst/>
              <a:latin typeface="Helvetica Neue"/>
              <a:ea typeface="Helvetica Neue"/>
              <a:cs typeface="Helvetica Neue"/>
              <a:sym typeface="Helvetica Neue"/>
            </a:endParaRPr>
          </a:p>
          <a:p>
            <a:r>
              <a:rPr lang="el-GR" sz="2200" b="0" i="0" u="none" strike="noStrike" dirty="0">
                <a:effectLst/>
                <a:latin typeface="Helvetica Neue"/>
                <a:ea typeface="Helvetica Neue"/>
                <a:cs typeface="Helvetica Neue"/>
                <a:sym typeface="Helvetica Neue"/>
              </a:rPr>
              <a:t>Αυτή η έκφραση μπορεί να είναι αληθινή αν σήμερα είναι Τρίτη ή μπορεί να είναι λάθος αν σήμερα είναι Σάββατο. Δεν υπάρχουν άλλες επιλογές.</a:t>
            </a:r>
          </a:p>
          <a:p>
            <a:endParaRPr lang="el-GR" sz="2200" b="0" i="0" u="none" strike="noStrike" dirty="0">
              <a:effectLst/>
              <a:latin typeface="Helvetica Neue"/>
              <a:ea typeface="Helvetica Neue"/>
              <a:cs typeface="Helvetica Neue"/>
              <a:sym typeface="Helvetica Neue"/>
            </a:endParaRPr>
          </a:p>
          <a:p>
            <a:r>
              <a:rPr lang="el-GR" sz="2200" b="0" i="0" u="none" strike="noStrike" dirty="0">
                <a:effectLst/>
                <a:latin typeface="Helvetica Neue"/>
                <a:ea typeface="Helvetica Neue"/>
                <a:cs typeface="Helvetica Neue"/>
                <a:sym typeface="Helvetica Neue"/>
              </a:rPr>
              <a:t>Εξετάστε τη φράση:</a:t>
            </a:r>
          </a:p>
          <a:p>
            <a:r>
              <a:rPr lang="el-GR" sz="2200" b="0" i="0" u="none" strike="noStrike" dirty="0">
                <a:effectLst/>
                <a:latin typeface="Helvetica Neue"/>
                <a:ea typeface="Helvetica Neue"/>
                <a:cs typeface="Helvetica Neue"/>
                <a:sym typeface="Helvetica Neue"/>
              </a:rPr>
              <a:t>"Η Παρασκευή είναι η καλύτερη ημέρα της εβδομάδας."</a:t>
            </a:r>
          </a:p>
          <a:p>
            <a:endParaRPr lang="el-GR" sz="2200" b="0" i="0" u="none" strike="noStrike" dirty="0">
              <a:effectLst/>
              <a:latin typeface="Helvetica Neue"/>
              <a:ea typeface="Helvetica Neue"/>
              <a:cs typeface="Helvetica Neue"/>
              <a:sym typeface="Helvetica Neue"/>
            </a:endParaRPr>
          </a:p>
          <a:p>
            <a:r>
              <a:rPr lang="el-GR" sz="2000" b="0" dirty="0"/>
              <a:t>Αυτή είναι μια δυαδική έκφραση;</a:t>
            </a:r>
          </a:p>
          <a:p>
            <a:endParaRPr lang="el-GR" sz="2000" b="0" dirty="0"/>
          </a:p>
          <a:p>
            <a:r>
              <a:rPr lang="el-GR" sz="2000" b="0" dirty="0"/>
              <a:t>Όχι, αυτή η δήλωση είναι γνώμη και δεν είναι αντικειμενικά Αληθινή ή Λάθος. Κάποιος άλλος μπορεί να πει ότι «η Τετάρτη είναι η καλύτερη ημέρα της εβδομάδας» και η δήλωσή τους δεν θα ήταν λιγότερο Αληθινή ή Λάθος από την παραπάνω.</a:t>
            </a:r>
          </a:p>
          <a:p>
            <a:endParaRPr lang="el-GR" sz="2000" b="0" dirty="0"/>
          </a:p>
          <a:p>
            <a:r>
              <a:rPr lang="el-GR" sz="2000" b="0" dirty="0"/>
              <a:t>Τι γίνεται με τη φράση:</a:t>
            </a:r>
          </a:p>
          <a:p>
            <a:endParaRPr lang="el-GR" sz="2000" b="0" dirty="0"/>
          </a:p>
          <a:p>
            <a:r>
              <a:rPr lang="el-GR" sz="2000" b="0" dirty="0"/>
              <a:t>"Η Κυριακή ξεκινά με το γράμμα «Δ</a:t>
            </a:r>
            <a:r>
              <a:rPr lang="en" sz="2000" b="0" dirty="0"/>
              <a:t>».</a:t>
            </a:r>
            <a:r>
              <a:rPr lang="el-GR" sz="2000" b="0" dirty="0"/>
              <a:t>"</a:t>
            </a:r>
          </a:p>
          <a:p>
            <a:endParaRPr lang="el-GR" sz="2000" b="0" dirty="0"/>
          </a:p>
          <a:p>
            <a:r>
              <a:rPr lang="el-GR" sz="2000" b="0" dirty="0"/>
              <a:t>Αυτή είναι μια δυαδική έκφραση;</a:t>
            </a:r>
          </a:p>
          <a:p>
            <a:endParaRPr lang="el-GR" sz="2000" b="0" dirty="0"/>
          </a:p>
          <a:p>
            <a:r>
              <a:rPr lang="el-GR" sz="2000" b="0" dirty="0" err="1"/>
              <a:t>Ναί</a:t>
            </a:r>
            <a:r>
              <a:rPr lang="el-GR" sz="2000" b="0" dirty="0"/>
              <a:t>! Αυτή η έκφραση μπορεί να είναι μόνο </a:t>
            </a:r>
            <a:r>
              <a:rPr lang="en" sz="2000" b="0" dirty="0"/>
              <a:t>True </a:t>
            </a:r>
            <a:r>
              <a:rPr lang="el-GR" sz="2000" b="0" dirty="0"/>
              <a:t>ή </a:t>
            </a:r>
            <a:r>
              <a:rPr lang="en" sz="2000" b="0" dirty="0"/>
              <a:t>False, </a:t>
            </a:r>
            <a:r>
              <a:rPr lang="el-GR" sz="2000" b="0" dirty="0"/>
              <a:t>γεγονός που την καθιστά δυαδική</a:t>
            </a:r>
            <a:r>
              <a:rPr lang="en" sz="2000" b="0" dirty="0"/>
              <a:t> </a:t>
            </a:r>
            <a:r>
              <a:rPr lang="el-GR" sz="2000" b="0" dirty="0"/>
              <a:t>έκφραση. Παρόλο που η ίδια η δήλωση είναι ψευδής, εξακολουθεί να είναι μια δυαδική έκφραση</a:t>
            </a:r>
            <a:endParaRPr lang="en" sz="2000" b="0" dirty="0"/>
          </a:p>
        </p:txBody>
      </p:sp>
    </p:spTree>
    <p:extLst>
      <p:ext uri="{BB962C8B-B14F-4D97-AF65-F5344CB8AC3E}">
        <p14:creationId xmlns:p14="http://schemas.microsoft.com/office/powerpoint/2010/main" val="151167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2286000" y="514350"/>
            <a:ext cx="4572000" cy="2571750"/>
          </a:xfrm>
        </p:spPr>
      </p:sp>
      <p:sp>
        <p:nvSpPr>
          <p:cNvPr id="3" name="Θέση σημειώσεων 2"/>
          <p:cNvSpPr>
            <a:spLocks noGrp="1"/>
          </p:cNvSpPr>
          <p:nvPr>
            <p:ph type="body" idx="1"/>
          </p:nvPr>
        </p:nvSpPr>
        <p:spPr/>
        <p:txBody>
          <a:bodyPr/>
          <a:lstStyle/>
          <a:p>
            <a:endParaRPr lang="el-GR" dirty="0"/>
          </a:p>
        </p:txBody>
      </p:sp>
    </p:spTree>
    <p:extLst>
      <p:ext uri="{BB962C8B-B14F-4D97-AF65-F5344CB8AC3E}">
        <p14:creationId xmlns:p14="http://schemas.microsoft.com/office/powerpoint/2010/main" val="167825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2286000" y="514350"/>
            <a:ext cx="4572000" cy="2571750"/>
          </a:xfrm>
        </p:spPr>
      </p:sp>
      <p:sp>
        <p:nvSpPr>
          <p:cNvPr id="3" name="Θέση σημειώσεων 2"/>
          <p:cNvSpPr>
            <a:spLocks noGrp="1"/>
          </p:cNvSpPr>
          <p:nvPr>
            <p:ph type="body" idx="1"/>
          </p:nvPr>
        </p:nvSpPr>
        <p:spPr/>
        <p:txBody>
          <a:bodyPr/>
          <a:lstStyle/>
          <a:p>
            <a:endParaRPr lang="el-GR" dirty="0"/>
          </a:p>
        </p:txBody>
      </p:sp>
    </p:spTree>
    <p:extLst>
      <p:ext uri="{BB962C8B-B14F-4D97-AF65-F5344CB8AC3E}">
        <p14:creationId xmlns:p14="http://schemas.microsoft.com/office/powerpoint/2010/main" val="775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4835559" y="1604597"/>
            <a:ext cx="17274146" cy="5082862"/>
          </a:xfrm>
        </p:spPr>
        <p:txBody>
          <a:bodyPr bIns="0" anchor="b">
            <a:normAutofit/>
          </a:bodyPr>
          <a:lstStyle>
            <a:lvl1pPr algn="l">
              <a:defRPr sz="132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4835560" y="7062409"/>
            <a:ext cx="17274144" cy="1955242"/>
          </a:xfrm>
        </p:spPr>
        <p:txBody>
          <a:bodyPr tIns="91440" bIns="91440">
            <a:normAutofit/>
          </a:bodyPr>
          <a:lstStyle>
            <a:lvl1pPr marL="0" indent="0" algn="l">
              <a:buNone/>
              <a:defRPr sz="3600" b="0" cap="all" baseline="0">
                <a:solidFill>
                  <a:schemeClr val="tx1"/>
                </a:solidFill>
              </a:defRPr>
            </a:lvl1pPr>
            <a:lvl2pPr marL="914400" indent="0" algn="ctr">
              <a:buNone/>
              <a:defRPr sz="36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AC59836D-E7F2-9A44-B34C-9A96A5901769}" type="datetimeFigureOut">
              <a:rPr lang="el-GR" smtClean="0"/>
              <a:t>29/10/20</a:t>
            </a:fld>
            <a:endParaRPr lang="el-GR"/>
          </a:p>
        </p:txBody>
      </p:sp>
      <p:sp>
        <p:nvSpPr>
          <p:cNvPr id="5" name="Footer Placeholder 4"/>
          <p:cNvSpPr>
            <a:spLocks noGrp="1"/>
          </p:cNvSpPr>
          <p:nvPr>
            <p:ph type="ftr" sz="quarter" idx="11"/>
          </p:nvPr>
        </p:nvSpPr>
        <p:spPr>
          <a:xfrm>
            <a:off x="4833001" y="658615"/>
            <a:ext cx="9947830" cy="618402"/>
          </a:xfrm>
        </p:spPr>
        <p:txBody>
          <a:bodyPr/>
          <a:lstStyle/>
          <a:p>
            <a:endParaRPr lang="el-GR"/>
          </a:p>
        </p:txBody>
      </p:sp>
      <p:sp>
        <p:nvSpPr>
          <p:cNvPr id="6" name="Slide Number Placeholder 5"/>
          <p:cNvSpPr>
            <a:spLocks noGrp="1"/>
          </p:cNvSpPr>
          <p:nvPr>
            <p:ph type="sldNum" sz="quarter" idx="12"/>
          </p:nvPr>
        </p:nvSpPr>
        <p:spPr>
          <a:xfrm>
            <a:off x="2875329" y="1597946"/>
            <a:ext cx="1622038" cy="1007156"/>
          </a:xfrm>
        </p:spPr>
        <p:txBody>
          <a:bodyPr/>
          <a:lstStyle/>
          <a:p>
            <a:fld id="{86CB4B4D-7CA3-9044-876B-883B54F8677D}" type="slidenum">
              <a:rPr lang="el-GR" smtClean="0"/>
              <a:t>‹#›</a:t>
            </a:fld>
            <a:endParaRPr lang="el-GR"/>
          </a:p>
        </p:txBody>
      </p:sp>
      <p:cxnSp>
        <p:nvCxnSpPr>
          <p:cNvPr id="15" name="Straight Connector 14"/>
          <p:cNvCxnSpPr/>
          <p:nvPr/>
        </p:nvCxnSpPr>
        <p:spPr>
          <a:xfrm>
            <a:off x="4835560" y="7057084"/>
            <a:ext cx="172741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709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C59836D-E7F2-9A44-B34C-9A96A5901769}" type="datetimeFigureOut">
              <a:rPr lang="el-GR" smtClean="0"/>
              <a:t>29/10/20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6CB4B4D-7CA3-9044-876B-883B54F8677D}" type="slidenum">
              <a:rPr lang="el-GR" smtClean="0"/>
              <a:t>‹#›</a:t>
            </a:fld>
            <a:endParaRPr lang="el-GR"/>
          </a:p>
        </p:txBody>
      </p:sp>
      <p:cxnSp>
        <p:nvCxnSpPr>
          <p:cNvPr id="26" name="Straight Connector 25"/>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148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878222" y="1597947"/>
            <a:ext cx="3231484" cy="9319778"/>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889344" y="1597947"/>
            <a:ext cx="15657660" cy="931977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C59836D-E7F2-9A44-B34C-9A96A5901769}" type="datetimeFigureOut">
              <a:rPr lang="el-GR" smtClean="0"/>
              <a:t>29/10/20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6CB4B4D-7CA3-9044-876B-883B54F8677D}" type="slidenum">
              <a:rPr lang="el-GR" smtClean="0"/>
              <a:t>‹#›</a:t>
            </a:fld>
            <a:endParaRPr lang="el-GR"/>
          </a:p>
        </p:txBody>
      </p:sp>
      <p:cxnSp>
        <p:nvCxnSpPr>
          <p:cNvPr id="15" name="Straight Connector 14"/>
          <p:cNvCxnSpPr/>
          <p:nvPr/>
        </p:nvCxnSpPr>
        <p:spPr>
          <a:xfrm>
            <a:off x="18878222" y="1597947"/>
            <a:ext cx="0" cy="931977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44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Τίτλος και υπότιτλος">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 name="Δείγμα κειμένου"/>
          <p:cNvSpPr txBox="1">
            <a:spLocks noGrp="1"/>
          </p:cNvSpPr>
          <p:nvPr>
            <p:ph type="body" sz="quarter" idx="21"/>
          </p:nvPr>
        </p:nvSpPr>
        <p:spPr>
          <a:xfrm>
            <a:off x="952500" y="4965700"/>
            <a:ext cx="13500100" cy="635000"/>
          </a:xfrm>
          <a:prstGeom prst="rect">
            <a:avLst/>
          </a:prstGeom>
        </p:spPr>
        <p:txBody>
          <a:bodyPr>
            <a:spAutoFit/>
          </a:bodyPr>
          <a:lstStyle>
            <a:lvl1pPr marL="0" indent="0">
              <a:lnSpc>
                <a:spcPct val="110000"/>
              </a:lnSpc>
              <a:spcBef>
                <a:spcPts val="0"/>
              </a:spcBef>
              <a:buClrTx/>
              <a:buSzTx/>
              <a:buFontTx/>
              <a:buNone/>
              <a:defRPr sz="3200" i="1">
                <a:latin typeface="Palatino"/>
                <a:ea typeface="Palatino"/>
                <a:cs typeface="Palatino"/>
                <a:sym typeface="Palatino"/>
              </a:defRPr>
            </a:lvl1pPr>
          </a:lstStyle>
          <a:p>
            <a:r>
              <a:t>Δείγμα κειμένου</a:t>
            </a:r>
          </a:p>
        </p:txBody>
      </p:sp>
      <p:sp>
        <p:nvSpPr>
          <p:cNvPr id="17" name="Κείμενο τίτλου"/>
          <p:cNvSpPr txBox="1">
            <a:spLocks noGrp="1"/>
          </p:cNvSpPr>
          <p:nvPr>
            <p:ph type="title"/>
          </p:nvPr>
        </p:nvSpPr>
        <p:spPr>
          <a:xfrm>
            <a:off x="952500" y="5829300"/>
            <a:ext cx="13500100" cy="3340100"/>
          </a:xfrm>
          <a:prstGeom prst="rect">
            <a:avLst/>
          </a:prstGeom>
        </p:spPr>
        <p:txBody>
          <a:bodyPr/>
          <a:lstStyle>
            <a:lvl1pPr>
              <a:defRPr>
                <a:solidFill>
                  <a:schemeClr val="accent5">
                    <a:hueOff val="-375889"/>
                    <a:satOff val="-9195"/>
                    <a:lumOff val="-14901"/>
                  </a:schemeClr>
                </a:solidFill>
              </a:defRPr>
            </a:lvl1pPr>
          </a:lstStyle>
          <a:p>
            <a:r>
              <a:t>Κείμενο τίτλου</a:t>
            </a:r>
          </a:p>
        </p:txBody>
      </p:sp>
      <p:sp>
        <p:nvSpPr>
          <p:cNvPr id="18" name="Επίπεδο κύριου τμήματος ένα…"/>
          <p:cNvSpPr txBox="1">
            <a:spLocks noGrp="1"/>
          </p:cNvSpPr>
          <p:nvPr>
            <p:ph type="body" sz="quarter" idx="1"/>
          </p:nvPr>
        </p:nvSpPr>
        <p:spPr>
          <a:xfrm>
            <a:off x="15532100" y="5829300"/>
            <a:ext cx="7950200" cy="3340100"/>
          </a:xfrm>
          <a:prstGeom prst="rect">
            <a:avLst/>
          </a:prstGeom>
        </p:spPr>
        <p:txBody>
          <a:bodyPr/>
          <a:lstStyle>
            <a:lvl1pPr marL="0" indent="0">
              <a:spcBef>
                <a:spcPts val="0"/>
              </a:spcBef>
              <a:buClrTx/>
              <a:buSzTx/>
              <a:buFontTx/>
              <a:buNone/>
              <a:defRPr sz="3200">
                <a:latin typeface="Palatino"/>
                <a:ea typeface="Palatino"/>
                <a:cs typeface="Palatino"/>
                <a:sym typeface="Palatino"/>
              </a:defRPr>
            </a:lvl1pPr>
            <a:lvl2pPr marL="0" indent="0">
              <a:spcBef>
                <a:spcPts val="0"/>
              </a:spcBef>
              <a:buClrTx/>
              <a:buSzTx/>
              <a:buFontTx/>
              <a:buNone/>
              <a:defRPr sz="3200">
                <a:latin typeface="Palatino"/>
                <a:ea typeface="Palatino"/>
                <a:cs typeface="Palatino"/>
                <a:sym typeface="Palatino"/>
              </a:defRPr>
            </a:lvl2pPr>
            <a:lvl3pPr marL="0" indent="0">
              <a:spcBef>
                <a:spcPts val="0"/>
              </a:spcBef>
              <a:buClrTx/>
              <a:buSzTx/>
              <a:buFontTx/>
              <a:buNone/>
              <a:defRPr sz="3200">
                <a:latin typeface="Palatino"/>
                <a:ea typeface="Palatino"/>
                <a:cs typeface="Palatino"/>
                <a:sym typeface="Palatino"/>
              </a:defRPr>
            </a:lvl3pPr>
            <a:lvl4pPr marL="0" indent="0">
              <a:spcBef>
                <a:spcPts val="0"/>
              </a:spcBef>
              <a:buClrTx/>
              <a:buSzTx/>
              <a:buFontTx/>
              <a:buNone/>
              <a:defRPr sz="3200">
                <a:latin typeface="Palatino"/>
                <a:ea typeface="Palatino"/>
                <a:cs typeface="Palatino"/>
                <a:sym typeface="Palatino"/>
              </a:defRPr>
            </a:lvl4pPr>
            <a:lvl5pPr marL="0" indent="0">
              <a:spcBef>
                <a:spcPts val="0"/>
              </a:spcBef>
              <a:buClrTx/>
              <a:buSzTx/>
              <a:buFontTx/>
              <a:buNone/>
              <a:defRPr sz="3200">
                <a:latin typeface="Palatino"/>
                <a:ea typeface="Palatino"/>
                <a:cs typeface="Palatino"/>
                <a:sym typeface="Palatino"/>
              </a:defRPr>
            </a:lvl5pPr>
          </a:lstStyle>
          <a:p>
            <a:r>
              <a:t>Επίπεδο κύριου τμήματος ένα</a:t>
            </a:r>
          </a:p>
          <a:p>
            <a:pPr lvl="1"/>
            <a:r>
              <a:t>Επίπεδο κύριου τμήματος δύο</a:t>
            </a:r>
          </a:p>
          <a:p>
            <a:pPr lvl="2"/>
            <a:r>
              <a:t>Επίπεδο κύριου τμήματος τρία</a:t>
            </a:r>
          </a:p>
          <a:p>
            <a:pPr lvl="3"/>
            <a:r>
              <a:t>Επίπεδο κύριου τμήματος τέσσερα</a:t>
            </a:r>
          </a:p>
          <a:p>
            <a:pPr lvl="4"/>
            <a:r>
              <a:t>Επίπεδο κύριου τμήματος πέντε</a:t>
            </a:r>
          </a:p>
        </p:txBody>
      </p:sp>
      <p:sp>
        <p:nvSpPr>
          <p:cNvPr id="19" name="Αριθμός σλάιντ"/>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52286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Τίτλος, κουκκίδες και φωτογραφίες">
    <p:spTree>
      <p:nvGrpSpPr>
        <p:cNvPr id="1" name=""/>
        <p:cNvGrpSpPr/>
        <p:nvPr/>
      </p:nvGrpSpPr>
      <p:grpSpPr>
        <a:xfrm>
          <a:off x="0" y="0"/>
          <a:ext cx="0" cy="0"/>
          <a:chOff x="0" y="0"/>
          <a:chExt cx="0" cy="0"/>
        </a:xfrm>
      </p:grpSpPr>
      <p:sp>
        <p:nvSpPr>
          <p:cNvPr id="83" name="Εικόνα"/>
          <p:cNvSpPr>
            <a:spLocks noGrp="1"/>
          </p:cNvSpPr>
          <p:nvPr>
            <p:ph type="pic" idx="21"/>
          </p:nvPr>
        </p:nvSpPr>
        <p:spPr>
          <a:xfrm>
            <a:off x="12636500" y="-2413000"/>
            <a:ext cx="11024412" cy="16154400"/>
          </a:xfrm>
          <a:prstGeom prst="rect">
            <a:avLst/>
          </a:prstGeom>
          <a:ln w="9525">
            <a:round/>
          </a:ln>
        </p:spPr>
        <p:txBody>
          <a:bodyPr lIns="91439" tIns="45719" rIns="91439" bIns="45719" anchor="t">
            <a:noAutofit/>
          </a:bodyPr>
          <a:lstStyle/>
          <a:p>
            <a:endParaRPr/>
          </a:p>
        </p:txBody>
      </p:sp>
      <p:sp>
        <p:nvSpPr>
          <p:cNvPr id="84" name="Κείμενο τίτλου"/>
          <p:cNvSpPr txBox="1">
            <a:spLocks noGrp="1"/>
          </p:cNvSpPr>
          <p:nvPr>
            <p:ph type="title"/>
          </p:nvPr>
        </p:nvSpPr>
        <p:spPr>
          <a:prstGeom prst="rect">
            <a:avLst/>
          </a:prstGeom>
        </p:spPr>
        <p:txBody>
          <a:bodyPr/>
          <a:lstStyle/>
          <a:p>
            <a:r>
              <a:t>Κείμενο τίτλου</a:t>
            </a:r>
          </a:p>
        </p:txBody>
      </p:sp>
      <p:sp>
        <p:nvSpPr>
          <p:cNvPr id="85" name="Επίπεδο κύριου τμήματος ένα…"/>
          <p:cNvSpPr txBox="1">
            <a:spLocks noGrp="1"/>
          </p:cNvSpPr>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atin typeface="Palatino"/>
                <a:ea typeface="Palatino"/>
                <a:cs typeface="Palatino"/>
                <a:sym typeface="Palatino"/>
              </a:defRPr>
            </a:lvl1pPr>
            <a:lvl2pPr marL="1016000" indent="-508000">
              <a:spcBef>
                <a:spcPts val="2500"/>
              </a:spcBef>
              <a:buSzPct val="65000"/>
              <a:defRPr sz="4200">
                <a:latin typeface="Palatino"/>
                <a:ea typeface="Palatino"/>
                <a:cs typeface="Palatino"/>
                <a:sym typeface="Palatino"/>
              </a:defRPr>
            </a:lvl2pPr>
            <a:lvl3pPr marL="1524000" indent="-508000">
              <a:spcBef>
                <a:spcPts val="2500"/>
              </a:spcBef>
              <a:buSzPct val="65000"/>
              <a:defRPr sz="4200">
                <a:latin typeface="Palatino"/>
                <a:ea typeface="Palatino"/>
                <a:cs typeface="Palatino"/>
                <a:sym typeface="Palatino"/>
              </a:defRPr>
            </a:lvl3pPr>
            <a:lvl4pPr marL="2032000" indent="-508000">
              <a:spcBef>
                <a:spcPts val="2500"/>
              </a:spcBef>
              <a:buSzPct val="65000"/>
              <a:defRPr sz="4200">
                <a:latin typeface="Palatino"/>
                <a:ea typeface="Palatino"/>
                <a:cs typeface="Palatino"/>
                <a:sym typeface="Palatino"/>
              </a:defRPr>
            </a:lvl4pPr>
            <a:lvl5pPr marL="2540000" indent="-508000">
              <a:spcBef>
                <a:spcPts val="2500"/>
              </a:spcBef>
              <a:buSzPct val="65000"/>
              <a:defRPr sz="4200">
                <a:latin typeface="Palatino"/>
                <a:ea typeface="Palatino"/>
                <a:cs typeface="Palatino"/>
                <a:sym typeface="Palatino"/>
              </a:defRPr>
            </a:lvl5pPr>
          </a:lstStyle>
          <a:p>
            <a:r>
              <a:t>Επίπεδο κύριου τμήματος ένα</a:t>
            </a:r>
          </a:p>
          <a:p>
            <a:pPr lvl="1"/>
            <a:r>
              <a:t>Επίπεδο κύριου τμήματος δύο</a:t>
            </a:r>
          </a:p>
          <a:p>
            <a:pPr lvl="2"/>
            <a:r>
              <a:t>Επίπεδο κύριου τμήματος τρία</a:t>
            </a:r>
          </a:p>
          <a:p>
            <a:pPr lvl="3"/>
            <a:r>
              <a:t>Επίπεδο κύριου τμήματος τέσσερα</a:t>
            </a:r>
          </a:p>
          <a:p>
            <a:pPr lvl="4"/>
            <a:r>
              <a:t>Επίπεδο κύριου τμήματος πέντε</a:t>
            </a:r>
          </a:p>
        </p:txBody>
      </p:sp>
      <p:sp>
        <p:nvSpPr>
          <p:cNvPr id="86" name="Αριθμός σλάιντ"/>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3815629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Τίτλος και κουκκίδες">
    <p:spTree>
      <p:nvGrpSpPr>
        <p:cNvPr id="1" name=""/>
        <p:cNvGrpSpPr/>
        <p:nvPr/>
      </p:nvGrpSpPr>
      <p:grpSpPr>
        <a:xfrm>
          <a:off x="0" y="0"/>
          <a:ext cx="0" cy="0"/>
          <a:chOff x="0" y="0"/>
          <a:chExt cx="0" cy="0"/>
        </a:xfrm>
      </p:grpSpPr>
      <p:sp>
        <p:nvSpPr>
          <p:cNvPr id="72" name="Κείμενο τίτλου"/>
          <p:cNvSpPr txBox="1">
            <a:spLocks noGrp="1"/>
          </p:cNvSpPr>
          <p:nvPr>
            <p:ph type="title"/>
          </p:nvPr>
        </p:nvSpPr>
        <p:spPr>
          <a:prstGeom prst="rect">
            <a:avLst/>
          </a:prstGeom>
        </p:spPr>
        <p:txBody>
          <a:bodyPr/>
          <a:lstStyle/>
          <a:p>
            <a:r>
              <a:t>Κείμενο τίτλου</a:t>
            </a:r>
          </a:p>
        </p:txBody>
      </p:sp>
      <p:sp>
        <p:nvSpPr>
          <p:cNvPr id="73" name="Επίπεδο κύριου τμήματος ένα…"/>
          <p:cNvSpPr txBox="1">
            <a:spLocks noGrp="1"/>
          </p:cNvSpPr>
          <p:nvPr>
            <p:ph type="body" idx="1"/>
          </p:nvPr>
        </p:nvSpPr>
        <p:spPr>
          <a:prstGeom prst="rect">
            <a:avLst/>
          </a:prstGeom>
        </p:spPr>
        <p:txBody>
          <a:bodyPr/>
          <a:lstStyle/>
          <a:p>
            <a:r>
              <a:t>Επίπεδο κύριου τμήματος ένα</a:t>
            </a:r>
          </a:p>
          <a:p>
            <a:pPr lvl="1"/>
            <a:r>
              <a:t>Επίπεδο κύριου τμήματος δύο</a:t>
            </a:r>
          </a:p>
          <a:p>
            <a:pPr lvl="2"/>
            <a:r>
              <a:t>Επίπεδο κύριου τμήματος τρία</a:t>
            </a:r>
          </a:p>
          <a:p>
            <a:pPr lvl="3"/>
            <a:r>
              <a:t>Επίπεδο κύριου τμήματος τέσσερα</a:t>
            </a:r>
          </a:p>
          <a:p>
            <a:pPr lvl="4"/>
            <a:r>
              <a:t>Επίπεδο κύριου τμήματος πέντε</a:t>
            </a:r>
          </a:p>
        </p:txBody>
      </p:sp>
      <p:sp>
        <p:nvSpPr>
          <p:cNvPr id="74" name="Αριθμός σλάιντ"/>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9822583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Φωτογραφία">
    <p:spTree>
      <p:nvGrpSpPr>
        <p:cNvPr id="1" name=""/>
        <p:cNvGrpSpPr/>
        <p:nvPr/>
      </p:nvGrpSpPr>
      <p:grpSpPr>
        <a:xfrm>
          <a:off x="0" y="0"/>
          <a:ext cx="0" cy="0"/>
          <a:chOff x="0" y="0"/>
          <a:chExt cx="0" cy="0"/>
        </a:xfrm>
      </p:grpSpPr>
      <p:sp>
        <p:nvSpPr>
          <p:cNvPr id="120" name="Εικόνα"/>
          <p:cNvSpPr>
            <a:spLocks noGrp="1"/>
          </p:cNvSpPr>
          <p:nvPr>
            <p:ph type="pic" idx="21"/>
          </p:nvPr>
        </p:nvSpPr>
        <p:spPr>
          <a:xfrm>
            <a:off x="0" y="-2654300"/>
            <a:ext cx="24384000" cy="17153467"/>
          </a:xfrm>
          <a:prstGeom prst="rect">
            <a:avLst/>
          </a:prstGeom>
        </p:spPr>
        <p:txBody>
          <a:bodyPr lIns="91439" tIns="45719" rIns="91439" bIns="45719" anchor="t">
            <a:noAutofit/>
          </a:bodyPr>
          <a:lstStyle/>
          <a:p>
            <a:endParaRPr/>
          </a:p>
        </p:txBody>
      </p:sp>
      <p:sp>
        <p:nvSpPr>
          <p:cNvPr id="121" name="Αριθμός σλάιντ"/>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486026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C59836D-E7F2-9A44-B34C-9A96A5901769}" type="datetimeFigureOut">
              <a:rPr lang="el-GR" smtClean="0"/>
              <a:t>29/10/20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6CB4B4D-7CA3-9044-876B-883B54F8677D}" type="slidenum">
              <a:rPr lang="el-GR" smtClean="0"/>
              <a:t>‹#›</a:t>
            </a:fld>
            <a:endParaRPr lang="el-GR"/>
          </a:p>
        </p:txBody>
      </p:sp>
      <p:cxnSp>
        <p:nvCxnSpPr>
          <p:cNvPr id="33" name="Straight Connector 32"/>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945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908478" y="3512260"/>
            <a:ext cx="17286308" cy="3775900"/>
          </a:xfrm>
        </p:spPr>
        <p:txBody>
          <a:bodyPr anchor="b">
            <a:normAutofit/>
          </a:bodyPr>
          <a:lstStyle>
            <a:lvl1pPr algn="l">
              <a:defRPr sz="7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08478" y="7612391"/>
            <a:ext cx="17260892" cy="2025858"/>
          </a:xfrm>
        </p:spPr>
        <p:txBody>
          <a:bodyPr tIns="91440">
            <a:normAutofit/>
          </a:bodyPr>
          <a:lstStyle>
            <a:lvl1pPr marL="0" indent="0" algn="l">
              <a:buNone/>
              <a:defRPr sz="3600">
                <a:solidFill>
                  <a:schemeClr val="tx1"/>
                </a:solidFill>
              </a:defRPr>
            </a:lvl1pPr>
            <a:lvl2pPr marL="914400" indent="0">
              <a:buNone/>
              <a:defRPr sz="36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AC59836D-E7F2-9A44-B34C-9A96A5901769}" type="datetimeFigureOut">
              <a:rPr lang="el-GR" smtClean="0"/>
              <a:t>29/10/20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6CB4B4D-7CA3-9044-876B-883B54F8677D}" type="slidenum">
              <a:rPr lang="el-GR" smtClean="0"/>
              <a:t>‹#›</a:t>
            </a:fld>
            <a:endParaRPr lang="el-GR"/>
          </a:p>
        </p:txBody>
      </p:sp>
      <p:cxnSp>
        <p:nvCxnSpPr>
          <p:cNvPr id="15" name="Straight Connector 14"/>
          <p:cNvCxnSpPr/>
          <p:nvPr/>
        </p:nvCxnSpPr>
        <p:spPr>
          <a:xfrm>
            <a:off x="2908478" y="7609970"/>
            <a:ext cx="1726089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46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a:xfrm>
            <a:off x="2898435" y="1609779"/>
            <a:ext cx="19211270" cy="211861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894662" y="4021757"/>
            <a:ext cx="9290304" cy="689719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12827542" y="4034686"/>
            <a:ext cx="9290304" cy="688304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AC59836D-E7F2-9A44-B34C-9A96A5901769}" type="datetimeFigureOut">
              <a:rPr lang="el-GR" smtClean="0"/>
              <a:t>29/10/20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6CB4B4D-7CA3-9044-876B-883B54F8677D}" type="slidenum">
              <a:rPr lang="el-GR" smtClean="0"/>
              <a:t>‹#›</a:t>
            </a:fld>
            <a:endParaRPr lang="el-GR"/>
          </a:p>
        </p:txBody>
      </p:sp>
      <p:cxnSp>
        <p:nvCxnSpPr>
          <p:cNvPr id="35" name="Straight Connector 34"/>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41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2894383" y="1608327"/>
            <a:ext cx="19215322" cy="2112638"/>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894382" y="4039099"/>
            <a:ext cx="9290304" cy="1603886"/>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l-GR"/>
              <a:t>Στυλ κειμένου υποδείγματος</a:t>
            </a:r>
          </a:p>
        </p:txBody>
      </p:sp>
      <p:sp>
        <p:nvSpPr>
          <p:cNvPr id="4" name="Content Placeholder 3"/>
          <p:cNvSpPr>
            <a:spLocks noGrp="1"/>
          </p:cNvSpPr>
          <p:nvPr>
            <p:ph sz="half" idx="2"/>
          </p:nvPr>
        </p:nvSpPr>
        <p:spPr>
          <a:xfrm>
            <a:off x="2894382" y="5648539"/>
            <a:ext cx="9290304" cy="52889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12824724" y="4046007"/>
            <a:ext cx="9290304" cy="1604474"/>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l-GR"/>
              <a:t>Στυλ κειμένου υποδείγματος</a:t>
            </a:r>
          </a:p>
        </p:txBody>
      </p:sp>
      <p:sp>
        <p:nvSpPr>
          <p:cNvPr id="6" name="Content Placeholder 5"/>
          <p:cNvSpPr>
            <a:spLocks noGrp="1"/>
          </p:cNvSpPr>
          <p:nvPr>
            <p:ph sz="quarter" idx="4"/>
          </p:nvPr>
        </p:nvSpPr>
        <p:spPr>
          <a:xfrm>
            <a:off x="12824724" y="5642983"/>
            <a:ext cx="9290304" cy="527474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AC59836D-E7F2-9A44-B34C-9A96A5901769}" type="datetimeFigureOut">
              <a:rPr lang="el-GR" smtClean="0"/>
              <a:t>29/10/20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6CB4B4D-7CA3-9044-876B-883B54F8677D}" type="slidenum">
              <a:rPr lang="el-GR" smtClean="0"/>
              <a:t>‹#›</a:t>
            </a:fld>
            <a:endParaRPr lang="el-GR"/>
          </a:p>
        </p:txBody>
      </p:sp>
      <p:cxnSp>
        <p:nvCxnSpPr>
          <p:cNvPr id="29" name="Straight Connector 28"/>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528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AC59836D-E7F2-9A44-B34C-9A96A5901769}" type="datetimeFigureOut">
              <a:rPr lang="el-GR" smtClean="0"/>
              <a:t>29/10/20</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6CB4B4D-7CA3-9044-876B-883B54F8677D}" type="slidenum">
              <a:rPr lang="el-GR" smtClean="0"/>
              <a:t>‹#›</a:t>
            </a:fld>
            <a:endParaRPr lang="el-GR"/>
          </a:p>
        </p:txBody>
      </p:sp>
      <p:cxnSp>
        <p:nvCxnSpPr>
          <p:cNvPr id="25" name="Straight Connector 24"/>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053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9836D-E7F2-9A44-B34C-9A96A5901769}" type="datetimeFigureOut">
              <a:rPr lang="el-GR" smtClean="0"/>
              <a:t>29/10/20</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86CB4B4D-7CA3-9044-876B-883B54F8677D}" type="slidenum">
              <a:rPr lang="el-GR" smtClean="0"/>
              <a:t>‹#›</a:t>
            </a:fld>
            <a:endParaRPr lang="el-GR"/>
          </a:p>
        </p:txBody>
      </p:sp>
    </p:spTree>
    <p:extLst>
      <p:ext uri="{BB962C8B-B14F-4D97-AF65-F5344CB8AC3E}">
        <p14:creationId xmlns:p14="http://schemas.microsoft.com/office/powerpoint/2010/main" val="354193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89343" y="1597947"/>
            <a:ext cx="6546198" cy="4494234"/>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10087428" y="1597948"/>
            <a:ext cx="12024940" cy="9317652"/>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889343" y="6410983"/>
            <a:ext cx="6550026" cy="4496362"/>
          </a:xfrm>
        </p:spPr>
        <p:txBody>
          <a:bodyPr/>
          <a:lstStyle>
            <a:lvl1pPr marL="0" indent="0" algn="l">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AC59836D-E7F2-9A44-B34C-9A96A5901769}" type="datetimeFigureOut">
              <a:rPr lang="el-GR" smtClean="0"/>
              <a:t>29/10/20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6CB4B4D-7CA3-9044-876B-883B54F8677D}" type="slidenum">
              <a:rPr lang="el-GR" smtClean="0"/>
              <a:t>‹#›</a:t>
            </a:fld>
            <a:endParaRPr lang="el-GR"/>
          </a:p>
        </p:txBody>
      </p:sp>
      <p:cxnSp>
        <p:nvCxnSpPr>
          <p:cNvPr id="17" name="Straight Connector 16"/>
          <p:cNvCxnSpPr/>
          <p:nvPr/>
        </p:nvCxnSpPr>
        <p:spPr>
          <a:xfrm>
            <a:off x="2896560" y="6410982"/>
            <a:ext cx="65389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6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grpSp>
        <p:nvGrpSpPr>
          <p:cNvPr id="8" name="Group 7"/>
          <p:cNvGrpSpPr/>
          <p:nvPr/>
        </p:nvGrpSpPr>
        <p:grpSpPr>
          <a:xfrm>
            <a:off x="14954775" y="964341"/>
            <a:ext cx="8149066" cy="1029820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902412" y="2259026"/>
            <a:ext cx="11064656" cy="3661168"/>
          </a:xfrm>
        </p:spPr>
        <p:txBody>
          <a:bodyPr anchor="b">
            <a:normAutofit/>
          </a:bodyPr>
          <a:lstStyle>
            <a:lvl1pPr>
              <a:defRPr sz="64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6248779" y="2245085"/>
            <a:ext cx="5582342" cy="7732654"/>
          </a:xfrm>
          <a:solidFill>
            <a:schemeClr val="bg1">
              <a:lumMod val="85000"/>
            </a:schemeClr>
          </a:solidFill>
          <a:ln w="9525" cap="sq">
            <a:noFill/>
            <a:miter lim="800000"/>
          </a:ln>
          <a:effectLst/>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900658" y="6291984"/>
            <a:ext cx="11048808" cy="4007484"/>
          </a:xfrm>
        </p:spPr>
        <p:txBody>
          <a:bodyPr>
            <a:normAutofit/>
          </a:bodyPr>
          <a:lstStyle>
            <a:lvl1pPr marL="0" indent="0" algn="l">
              <a:buNone/>
              <a:defRPr sz="36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l-GR"/>
              <a:t>Στυλ κειμένου υποδείγματος</a:t>
            </a:r>
          </a:p>
        </p:txBody>
      </p:sp>
      <p:sp>
        <p:nvSpPr>
          <p:cNvPr id="5" name="Date Placeholder 4"/>
          <p:cNvSpPr>
            <a:spLocks noGrp="1"/>
          </p:cNvSpPr>
          <p:nvPr>
            <p:ph type="dt" sz="half" idx="10"/>
          </p:nvPr>
        </p:nvSpPr>
        <p:spPr>
          <a:xfrm>
            <a:off x="2894765" y="10939713"/>
            <a:ext cx="11054702" cy="640246"/>
          </a:xfrm>
        </p:spPr>
        <p:txBody>
          <a:bodyPr/>
          <a:lstStyle>
            <a:lvl1pPr algn="l">
              <a:defRPr/>
            </a:lvl1pPr>
          </a:lstStyle>
          <a:p>
            <a:fld id="{AC59836D-E7F2-9A44-B34C-9A96A5901769}" type="datetimeFigureOut">
              <a:rPr lang="el-GR" smtClean="0"/>
              <a:t>29/10/20</a:t>
            </a:fld>
            <a:endParaRPr lang="el-GR"/>
          </a:p>
        </p:txBody>
      </p:sp>
      <p:sp>
        <p:nvSpPr>
          <p:cNvPr id="6" name="Footer Placeholder 5"/>
          <p:cNvSpPr>
            <a:spLocks noGrp="1"/>
          </p:cNvSpPr>
          <p:nvPr>
            <p:ph type="ftr" sz="quarter" idx="11"/>
          </p:nvPr>
        </p:nvSpPr>
        <p:spPr>
          <a:xfrm>
            <a:off x="2894764" y="637281"/>
            <a:ext cx="11082008" cy="641862"/>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l-GR" smtClean="0"/>
              <a:t>‹#›</a:t>
            </a:fld>
            <a:endParaRPr lang="el-GR"/>
          </a:p>
        </p:txBody>
      </p:sp>
      <p:cxnSp>
        <p:nvCxnSpPr>
          <p:cNvPr id="31" name="Straight Connector 30"/>
          <p:cNvCxnSpPr/>
          <p:nvPr/>
        </p:nvCxnSpPr>
        <p:spPr>
          <a:xfrm>
            <a:off x="2894765" y="6287210"/>
            <a:ext cx="110547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00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4038953"/>
            <a:ext cx="24384000" cy="821188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12252960"/>
            <a:ext cx="24384000" cy="1485900"/>
          </a:xfrm>
          <a:prstGeom prst="rect">
            <a:avLst/>
          </a:prstGeom>
        </p:spPr>
      </p:pic>
      <p:sp>
        <p:nvSpPr>
          <p:cNvPr id="2" name="Title Placeholder 1"/>
          <p:cNvSpPr>
            <a:spLocks noGrp="1"/>
          </p:cNvSpPr>
          <p:nvPr>
            <p:ph type="title"/>
          </p:nvPr>
        </p:nvSpPr>
        <p:spPr>
          <a:xfrm>
            <a:off x="2903159" y="1609039"/>
            <a:ext cx="19206550" cy="209847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03159" y="4031465"/>
            <a:ext cx="19206550" cy="6901226"/>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5108277" y="660741"/>
            <a:ext cx="7001430" cy="618402"/>
          </a:xfrm>
          <a:prstGeom prst="rect">
            <a:avLst/>
          </a:prstGeom>
        </p:spPr>
        <p:txBody>
          <a:bodyPr vert="horz" lIns="91440" tIns="45720" rIns="91440" bIns="45720" rtlCol="0" anchor="ctr"/>
          <a:lstStyle>
            <a:lvl1pPr algn="r">
              <a:defRPr sz="2000">
                <a:solidFill>
                  <a:schemeClr val="tx1">
                    <a:tint val="75000"/>
                  </a:schemeClr>
                </a:solidFill>
              </a:defRPr>
            </a:lvl1pPr>
          </a:lstStyle>
          <a:p>
            <a:fld id="{AC59836D-E7F2-9A44-B34C-9A96A5901769}" type="datetimeFigureOut">
              <a:rPr lang="el-GR" smtClean="0"/>
              <a:t>29/10/20</a:t>
            </a:fld>
            <a:endParaRPr lang="el-GR"/>
          </a:p>
        </p:txBody>
      </p:sp>
      <p:sp>
        <p:nvSpPr>
          <p:cNvPr id="5" name="Footer Placeholder 4"/>
          <p:cNvSpPr>
            <a:spLocks noGrp="1"/>
          </p:cNvSpPr>
          <p:nvPr>
            <p:ph type="ftr" sz="quarter" idx="3"/>
          </p:nvPr>
        </p:nvSpPr>
        <p:spPr>
          <a:xfrm>
            <a:off x="2903158" y="658615"/>
            <a:ext cx="11877672" cy="618402"/>
          </a:xfrm>
          <a:prstGeom prst="rect">
            <a:avLst/>
          </a:prstGeom>
        </p:spPr>
        <p:txBody>
          <a:bodyPr vert="horz" lIns="91440" tIns="45720" rIns="91440" bIns="45720" rtlCol="0" anchor="ctr"/>
          <a:lstStyle>
            <a:lvl1pPr algn="l">
              <a:defRPr sz="20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960121" y="1597946"/>
            <a:ext cx="1622038" cy="1007156"/>
          </a:xfrm>
          <a:prstGeom prst="rect">
            <a:avLst/>
          </a:prstGeom>
        </p:spPr>
        <p:txBody>
          <a:bodyPr vert="horz" lIns="91440" tIns="45720" rIns="91440" bIns="45720" rtlCol="0" anchor="t"/>
          <a:lstStyle>
            <a:lvl1pPr algn="r">
              <a:defRPr sz="5600">
                <a:solidFill>
                  <a:schemeClr val="accent1"/>
                </a:solidFill>
              </a:defRPr>
            </a:lvl1pPr>
          </a:lstStyle>
          <a:p>
            <a:fld id="{86CB4B4D-7CA3-9044-876B-883B54F8677D}" type="slidenum">
              <a:rPr lang="el-GR" smtClean="0"/>
              <a:t>‹#›</a:t>
            </a:fld>
            <a:endParaRPr lang="el-GR"/>
          </a:p>
        </p:txBody>
      </p:sp>
      <p:cxnSp>
        <p:nvCxnSpPr>
          <p:cNvPr id="10" name="Straight Connector 9"/>
          <p:cNvCxnSpPr/>
          <p:nvPr/>
        </p:nvCxnSpPr>
        <p:spPr>
          <a:xfrm>
            <a:off x="0" y="12256826"/>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5072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Lst>
  <p:txStyles>
    <p:titleStyle>
      <a:lvl1pPr algn="l" defTabSz="1828800" rtl="0" eaLnBrk="1" latinLnBrk="0" hangingPunct="1">
        <a:lnSpc>
          <a:spcPct val="90000"/>
        </a:lnSpc>
        <a:spcBef>
          <a:spcPct val="0"/>
        </a:spcBef>
        <a:buNone/>
        <a:defRPr sz="6400" b="0" i="0" kern="1200" cap="all">
          <a:solidFill>
            <a:schemeClr val="tx1"/>
          </a:solidFill>
          <a:effectLst/>
          <a:latin typeface="+mj-lt"/>
          <a:ea typeface="+mj-ea"/>
          <a:cs typeface="+mj-cs"/>
        </a:defRPr>
      </a:lvl1pPr>
    </p:titleStyle>
    <p:body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0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orms.office.com/Pages/DesignPage.aspx?origin=OfficeDotCom&amp;route=Start&amp;lang=el-GR&amp;fromAR=1#FormId=DQSIkWdsW0yxEjajBLZtrQAAAAAAAAAAAAa__eoh4EtUQTBaMTM1Sko2S0hZN002MlBSU01FODNTUi4u"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Αριθμός σλάιντ"/>
          <p:cNvSpPr txBox="1">
            <a:spLocks noGrp="1"/>
          </p:cNvSpPr>
          <p:nvPr>
            <p:ph type="sldNum" sz="quarter" idx="2"/>
          </p:nvPr>
        </p:nvSpPr>
        <p:spPr>
          <a:xfrm>
            <a:off x="12052300" y="13017500"/>
            <a:ext cx="266701" cy="5080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pic>
        <p:nvPicPr>
          <p:cNvPr id="2054" name="Picture 6" descr="Python Type Checking (Guide) | Python, Tutorial, Type">
            <a:extLst>
              <a:ext uri="{FF2B5EF4-FFF2-40B4-BE49-F238E27FC236}">
                <a16:creationId xmlns:a16="http://schemas.microsoft.com/office/drawing/2014/main" id="{9819F05D-7FB2-794C-B0CD-2E5CF488A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8952"/>
            <a:ext cx="24384000" cy="821188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8" name="Picture 137">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12252960"/>
            <a:ext cx="24384000" cy="1485900"/>
          </a:xfrm>
          <a:prstGeom prst="rect">
            <a:avLst/>
          </a:prstGeom>
        </p:spPr>
      </p:pic>
      <p:cxnSp>
        <p:nvCxnSpPr>
          <p:cNvPr id="140" name="Straight Connector 139">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256826"/>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2170" y="1066800"/>
            <a:ext cx="18159664" cy="10154652"/>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210" y="1526406"/>
            <a:ext cx="17245584" cy="923544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98" name="Picture 2" descr="How to Deal With Big Changes at Work: New Boss, Promotion, Merger,  Acquisition, Office Move">
            <a:extLst>
              <a:ext uri="{FF2B5EF4-FFF2-40B4-BE49-F238E27FC236}">
                <a16:creationId xmlns:a16="http://schemas.microsoft.com/office/drawing/2014/main" id="{9DB75E51-56EC-F24D-94F2-19665EE156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1202"/>
          <a:stretch/>
        </p:blipFill>
        <p:spPr bwMode="auto">
          <a:xfrm>
            <a:off x="4538474" y="2495670"/>
            <a:ext cx="15307056" cy="729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AA8D8B44-6CFA-0B4C-BA6D-4B1D33A3C331}"/>
              </a:ext>
            </a:extLst>
          </p:cNvPr>
          <p:cNvSpPr/>
          <p:nvPr/>
        </p:nvSpPr>
        <p:spPr>
          <a:xfrm>
            <a:off x="7593980" y="0"/>
            <a:ext cx="6779420" cy="13280559"/>
          </a:xfrm>
          <a:prstGeom prst="rect">
            <a:avLst/>
          </a:prstGeom>
          <a:noFill/>
        </p:spPr>
        <p:txBody>
          <a:bodyPr wrap="none" lIns="91440" tIns="45720" rIns="91440" bIns="45720">
            <a:spAutoFit/>
          </a:bodyPr>
          <a:lstStyle/>
          <a:p>
            <a:pPr algn="ctr"/>
            <a:r>
              <a:rPr lang="en-US" sz="85700" b="1" cap="none" spc="0" dirty="0">
                <a:ln w="0"/>
                <a:solidFill>
                  <a:schemeClr val="accent1"/>
                </a:solidFill>
                <a:effectLst>
                  <a:outerShdw blurRad="38100" dist="25400" dir="5400000" algn="ctr" rotWithShape="0">
                    <a:srgbClr val="6E747A">
                      <a:alpha val="43000"/>
                    </a:srgbClr>
                  </a:outerShdw>
                </a:effectLst>
              </a:rPr>
              <a:t>#</a:t>
            </a:r>
            <a:endParaRPr lang="el-GR" sz="85700" b="1"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Black Monitor, Apple, Computer Icon PNG Transparent Background, Free  Download #45247 - FreeIconsPNG">
            <a:extLst>
              <a:ext uri="{FF2B5EF4-FFF2-40B4-BE49-F238E27FC236}">
                <a16:creationId xmlns:a16="http://schemas.microsoft.com/office/drawing/2014/main" id="{F9A940EF-29E1-8B42-A9D8-4FA430D99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951" y="-1578349"/>
            <a:ext cx="16872697" cy="16872697"/>
          </a:xfrm>
          <a:prstGeom prst="rect">
            <a:avLst/>
          </a:prstGeom>
          <a:noFill/>
          <a:extLst>
            <a:ext uri="{909E8E84-426E-40DD-AFC4-6F175D3DCCD1}">
              <a14:hiddenFill xmlns:a14="http://schemas.microsoft.com/office/drawing/2010/main">
                <a:solidFill>
                  <a:srgbClr val="FFFFFF"/>
                </a:solidFill>
              </a14:hiddenFill>
            </a:ext>
          </a:extLst>
        </p:spPr>
      </p:pic>
      <p:sp>
        <p:nvSpPr>
          <p:cNvPr id="166" name="Αριθμός σλάιντ"/>
          <p:cNvSpPr txBox="1">
            <a:spLocks noGrp="1"/>
          </p:cNvSpPr>
          <p:nvPr>
            <p:ph type="sldNum" sz="quarter" idx="2"/>
          </p:nvPr>
        </p:nvSpPr>
        <p:spPr>
          <a:xfrm>
            <a:off x="12052300" y="13017500"/>
            <a:ext cx="266701" cy="5080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2" name="TextBox 1">
            <a:extLst>
              <a:ext uri="{FF2B5EF4-FFF2-40B4-BE49-F238E27FC236}">
                <a16:creationId xmlns:a16="http://schemas.microsoft.com/office/drawing/2014/main" id="{B195DDA1-37C7-6646-92C7-18C43FB0A521}"/>
              </a:ext>
            </a:extLst>
          </p:cNvPr>
          <p:cNvSpPr txBox="1"/>
          <p:nvPr/>
        </p:nvSpPr>
        <p:spPr>
          <a:xfrm>
            <a:off x="4790848" y="-17865"/>
            <a:ext cx="14789604" cy="9243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r>
              <a:rPr lang="en" sz="5400" dirty="0">
                <a:solidFill>
                  <a:schemeClr val="bg2">
                    <a:lumMod val="20000"/>
                    <a:lumOff val="80000"/>
                  </a:schemeClr>
                </a:solidFill>
              </a:rPr>
            </a:br>
            <a:br>
              <a:rPr lang="en" sz="5400" dirty="0">
                <a:solidFill>
                  <a:schemeClr val="bg2">
                    <a:lumMod val="20000"/>
                    <a:lumOff val="80000"/>
                  </a:schemeClr>
                </a:solidFill>
              </a:rPr>
            </a:br>
            <a:r>
              <a:rPr lang="en" sz="5400" dirty="0">
                <a:solidFill>
                  <a:schemeClr val="bg2">
                    <a:lumMod val="20000"/>
                    <a:lumOff val="80000"/>
                  </a:schemeClr>
                </a:solidFill>
              </a:rPr>
              <a:t># </a:t>
            </a:r>
            <a:r>
              <a:rPr lang="el-GR" sz="5400" dirty="0">
                <a:solidFill>
                  <a:schemeClr val="bg2">
                    <a:lumMod val="20000"/>
                    <a:lumOff val="80000"/>
                  </a:schemeClr>
                </a:solidFill>
              </a:rPr>
              <a:t>Αυτός ο κωδικός θα υπολογίσει την πιθανότητα </a:t>
            </a:r>
            <a:endParaRPr lang="en-US" sz="5400" dirty="0">
              <a:solidFill>
                <a:schemeClr val="bg2">
                  <a:lumMod val="20000"/>
                  <a:lumOff val="80000"/>
                </a:schemeClr>
              </a:solidFill>
            </a:endParaRPr>
          </a:p>
          <a:p>
            <a:pPr algn="l"/>
            <a:r>
              <a:rPr lang="en-US" sz="5400" dirty="0">
                <a:solidFill>
                  <a:schemeClr val="bg2">
                    <a:lumMod val="20000"/>
                    <a:lumOff val="80000"/>
                  </a:schemeClr>
                </a:solidFill>
              </a:rPr>
              <a:t>#</a:t>
            </a:r>
            <a:r>
              <a:rPr lang="el-GR" sz="5400" dirty="0">
                <a:solidFill>
                  <a:schemeClr val="bg2">
                    <a:lumMod val="20000"/>
                    <a:lumOff val="80000"/>
                  </a:schemeClr>
                </a:solidFill>
              </a:rPr>
              <a:t>αύριο να βρέξει</a:t>
            </a:r>
            <a:r>
              <a:rPr lang="en-US" sz="5400" dirty="0">
                <a:solidFill>
                  <a:schemeClr val="bg2">
                    <a:lumMod val="20000"/>
                    <a:lumOff val="80000"/>
                  </a:schemeClr>
                </a:solidFill>
              </a:rPr>
              <a:t> </a:t>
            </a:r>
          </a:p>
          <a:p>
            <a:pPr algn="l"/>
            <a:endParaRPr lang="en-US" sz="5400" dirty="0">
              <a:solidFill>
                <a:schemeClr val="bg2">
                  <a:lumMod val="20000"/>
                  <a:lumOff val="80000"/>
                </a:schemeClr>
              </a:solidFill>
            </a:endParaRPr>
          </a:p>
          <a:p>
            <a:pPr algn="l"/>
            <a:r>
              <a:rPr lang="en" sz="5400" dirty="0" err="1">
                <a:solidFill>
                  <a:schemeClr val="bg2">
                    <a:lumMod val="20000"/>
                    <a:lumOff val="80000"/>
                  </a:schemeClr>
                </a:solidFill>
              </a:rPr>
              <a:t>complicated_rain_calculation_for_tomorrow</a:t>
            </a:r>
            <a:r>
              <a:rPr lang="en" sz="5400" dirty="0">
                <a:solidFill>
                  <a:schemeClr val="bg2">
                    <a:lumMod val="20000"/>
                    <a:lumOff val="80000"/>
                  </a:schemeClr>
                </a:solidFill>
              </a:rPr>
              <a:t> = 'Yes’</a:t>
            </a:r>
            <a:br>
              <a:rPr lang="en" sz="5400" dirty="0">
                <a:solidFill>
                  <a:schemeClr val="bg2">
                    <a:lumMod val="20000"/>
                    <a:lumOff val="80000"/>
                  </a:schemeClr>
                </a:solidFill>
              </a:rPr>
            </a:br>
            <a:endParaRPr lang="en" sz="5400" dirty="0">
              <a:solidFill>
                <a:schemeClr val="bg2">
                  <a:lumMod val="20000"/>
                  <a:lumOff val="80000"/>
                </a:schemeClr>
              </a:solidFill>
            </a:endParaRPr>
          </a:p>
          <a:p>
            <a:pPr algn="l"/>
            <a:br>
              <a:rPr lang="en" sz="5400" dirty="0">
                <a:solidFill>
                  <a:schemeClr val="bg2">
                    <a:lumMod val="20000"/>
                    <a:lumOff val="80000"/>
                  </a:schemeClr>
                </a:solidFill>
              </a:rPr>
            </a:br>
            <a:r>
              <a:rPr lang="en" sz="5400" dirty="0">
                <a:solidFill>
                  <a:schemeClr val="bg2">
                    <a:lumMod val="20000"/>
                    <a:lumOff val="80000"/>
                  </a:schemeClr>
                </a:solidFill>
              </a:rPr>
              <a:t># </a:t>
            </a:r>
            <a:r>
              <a:rPr lang="en" sz="5400" dirty="0" err="1">
                <a:solidFill>
                  <a:schemeClr val="bg2">
                    <a:lumMod val="20000"/>
                    <a:lumOff val="80000"/>
                  </a:schemeClr>
                </a:solidFill>
              </a:rPr>
              <a:t>useful_value</a:t>
            </a:r>
            <a:r>
              <a:rPr lang="en" sz="5400" dirty="0">
                <a:solidFill>
                  <a:schemeClr val="bg2">
                    <a:lumMod val="20000"/>
                    <a:lumOff val="80000"/>
                  </a:schemeClr>
                </a:solidFill>
              </a:rPr>
              <a:t> = old</a:t>
            </a:r>
          </a:p>
          <a:p>
            <a:pPr algn="l"/>
            <a:br>
              <a:rPr lang="en" sz="5400" dirty="0">
                <a:solidFill>
                  <a:schemeClr val="bg2">
                    <a:lumMod val="20000"/>
                    <a:lumOff val="80000"/>
                  </a:schemeClr>
                </a:solidFill>
              </a:rPr>
            </a:br>
            <a:r>
              <a:rPr lang="en" sz="5400" dirty="0" err="1">
                <a:solidFill>
                  <a:schemeClr val="bg2">
                    <a:lumMod val="20000"/>
                    <a:lumOff val="80000"/>
                  </a:schemeClr>
                </a:solidFill>
              </a:rPr>
              <a:t>useful_value</a:t>
            </a:r>
            <a:r>
              <a:rPr lang="en" sz="5400" dirty="0">
                <a:solidFill>
                  <a:schemeClr val="bg2">
                    <a:lumMod val="20000"/>
                    <a:lumOff val="80000"/>
                  </a:schemeClr>
                </a:solidFill>
              </a:rPr>
              <a:t> = new</a:t>
            </a:r>
            <a:endParaRPr kumimoji="0" lang="el-GR" sz="5400" b="0" i="0" u="none" strike="noStrike" cap="none" spc="0" normalizeH="0" baseline="0" dirty="0">
              <a:ln>
                <a:noFill/>
              </a:ln>
              <a:solidFill>
                <a:schemeClr val="bg2">
                  <a:lumMod val="20000"/>
                  <a:lumOff val="80000"/>
                </a:schemeClr>
              </a:solidFill>
              <a:effectLst/>
              <a:uFillTx/>
              <a:latin typeface="Palatino"/>
              <a:ea typeface="Palatino"/>
              <a:cs typeface="Palatino"/>
              <a:sym typeface="Palatino"/>
            </a:endParaRPr>
          </a:p>
        </p:txBody>
      </p:sp>
      <p:sp>
        <p:nvSpPr>
          <p:cNvPr id="7" name="Ορθογώνιο 6">
            <a:extLst>
              <a:ext uri="{FF2B5EF4-FFF2-40B4-BE49-F238E27FC236}">
                <a16:creationId xmlns:a16="http://schemas.microsoft.com/office/drawing/2014/main" id="{8225115F-E325-1A45-A1C3-B288D90EB6F8}"/>
              </a:ext>
            </a:extLst>
          </p:cNvPr>
          <p:cNvSpPr/>
          <p:nvPr/>
        </p:nvSpPr>
        <p:spPr>
          <a:xfrm>
            <a:off x="21559745" y="4243356"/>
            <a:ext cx="1332745" cy="2215991"/>
          </a:xfrm>
          <a:prstGeom prst="rect">
            <a:avLst/>
          </a:prstGeom>
          <a:noFill/>
        </p:spPr>
        <p:txBody>
          <a:bodyPr wrap="square" lIns="91440" tIns="45720" rIns="91440" bIns="45720">
            <a:spAutoFit/>
          </a:bodyPr>
          <a:lstStyle/>
          <a:p>
            <a:pPr algn="ctr"/>
            <a:endParaRPr lang="el-GR" sz="13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2">
                                            <p:txEl>
                                              <p:pRg st="1" end="1"/>
                                            </p:txEl>
                                          </p:spTgt>
                                        </p:tgtEl>
                                        <p:attrNameLst>
                                          <p:attrName>style.visibility</p:attrName>
                                        </p:attrNameLst>
                                      </p:cBhvr>
                                      <p:to>
                                        <p:strVal val="visible"/>
                                      </p:to>
                                    </p:set>
                                    <p:anim by="(-#ppt_w*2)" calcmode="lin" valueType="num">
                                      <p:cBhvr rctx="PPT">
                                        <p:cTn id="13" dur="500" autoRev="1" fill="hold">
                                          <p:stCondLst>
                                            <p:cond delay="0"/>
                                          </p:stCondLst>
                                        </p:cTn>
                                        <p:tgtEl>
                                          <p:spTgt spid="2">
                                            <p:txEl>
                                              <p:pRg st="1" end="1"/>
                                            </p:txEl>
                                          </p:spTgt>
                                        </p:tgtEl>
                                        <p:attrNameLst>
                                          <p:attrName>ppt_w</p:attrName>
                                        </p:attrNameLst>
                                      </p:cBhvr>
                                    </p:anim>
                                    <p:anim by="(#ppt_w*0.50)" calcmode="lin" valueType="num">
                                      <p:cBhvr>
                                        <p:cTn id="14" dur="500" decel="50000" autoRev="1" fill="hold">
                                          <p:stCondLst>
                                            <p:cond delay="0"/>
                                          </p:stCondLst>
                                        </p:cTn>
                                        <p:tgtEl>
                                          <p:spTgt spid="2">
                                            <p:txEl>
                                              <p:pRg st="1" end="1"/>
                                            </p:txEl>
                                          </p:spTgt>
                                        </p:tgtEl>
                                        <p:attrNameLst>
                                          <p:attrName>ppt_x</p:attrName>
                                        </p:attrNameLst>
                                      </p:cBhvr>
                                    </p:anim>
                                    <p:anim from="(-#ppt_h/2)" to="(#ppt_y)" calcmode="lin" valueType="num">
                                      <p:cBhvr>
                                        <p:cTn id="15" dur="1000" fill="hold">
                                          <p:stCondLst>
                                            <p:cond delay="0"/>
                                          </p:stCondLst>
                                        </p:cTn>
                                        <p:tgtEl>
                                          <p:spTgt spid="2">
                                            <p:txEl>
                                              <p:pRg st="1" end="1"/>
                                            </p:txEl>
                                          </p:spTgt>
                                        </p:tgtEl>
                                        <p:attrNameLst>
                                          <p:attrName>ppt_y</p:attrName>
                                        </p:attrNameLst>
                                      </p:cBhvr>
                                    </p:anim>
                                    <p:animRot by="21600000">
                                      <p:cBhvr>
                                        <p:cTn id="16" dur="1000" fill="hold">
                                          <p:stCondLst>
                                            <p:cond delay="0"/>
                                          </p:stCondLst>
                                        </p:cTn>
                                        <p:tgtEl>
                                          <p:spTgt spid="2">
                                            <p:txEl>
                                              <p:pRg st="1" end="1"/>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2">
                                            <p:txEl>
                                              <p:pRg st="3" end="3"/>
                                            </p:txEl>
                                          </p:spTgt>
                                        </p:tgtEl>
                                        <p:attrNameLst>
                                          <p:attrName>style.visibility</p:attrName>
                                        </p:attrNameLst>
                                      </p:cBhvr>
                                      <p:to>
                                        <p:strVal val="visible"/>
                                      </p:to>
                                    </p:set>
                                    <p:anim by="(-#ppt_w*2)" calcmode="lin" valueType="num">
                                      <p:cBhvr rctx="PPT">
                                        <p:cTn id="19" dur="500" autoRev="1" fill="hold">
                                          <p:stCondLst>
                                            <p:cond delay="0"/>
                                          </p:stCondLst>
                                        </p:cTn>
                                        <p:tgtEl>
                                          <p:spTgt spid="2">
                                            <p:txEl>
                                              <p:pRg st="3" end="3"/>
                                            </p:txEl>
                                          </p:spTgt>
                                        </p:tgtEl>
                                        <p:attrNameLst>
                                          <p:attrName>ppt_w</p:attrName>
                                        </p:attrNameLst>
                                      </p:cBhvr>
                                    </p:anim>
                                    <p:anim by="(#ppt_w*0.50)" calcmode="lin" valueType="num">
                                      <p:cBhvr>
                                        <p:cTn id="20" dur="500" decel="50000" autoRev="1" fill="hold">
                                          <p:stCondLst>
                                            <p:cond delay="0"/>
                                          </p:stCondLst>
                                        </p:cTn>
                                        <p:tgtEl>
                                          <p:spTgt spid="2">
                                            <p:txEl>
                                              <p:pRg st="3" end="3"/>
                                            </p:txEl>
                                          </p:spTgt>
                                        </p:tgtEl>
                                        <p:attrNameLst>
                                          <p:attrName>ppt_x</p:attrName>
                                        </p:attrNameLst>
                                      </p:cBhvr>
                                    </p:anim>
                                    <p:anim from="(-#ppt_h/2)" to="(#ppt_y)" calcmode="lin" valueType="num">
                                      <p:cBhvr>
                                        <p:cTn id="21" dur="1000" fill="hold">
                                          <p:stCondLst>
                                            <p:cond delay="0"/>
                                          </p:stCondLst>
                                        </p:cTn>
                                        <p:tgtEl>
                                          <p:spTgt spid="2">
                                            <p:txEl>
                                              <p:pRg st="3" end="3"/>
                                            </p:txEl>
                                          </p:spTgt>
                                        </p:tgtEl>
                                        <p:attrNameLst>
                                          <p:attrName>ppt_y</p:attrName>
                                        </p:attrNameLst>
                                      </p:cBhvr>
                                    </p:anim>
                                    <p:animRot by="21600000">
                                      <p:cBhvr>
                                        <p:cTn id="22" dur="1000" fill="hold">
                                          <p:stCondLst>
                                            <p:cond delay="0"/>
                                          </p:stCondLst>
                                        </p:cTn>
                                        <p:tgtEl>
                                          <p:spTgt spid="2">
                                            <p:txEl>
                                              <p:pRg st="3" end="3"/>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nodeType="clickEffect">
                                  <p:stCondLst>
                                    <p:cond delay="0"/>
                                  </p:stCondLst>
                                  <p:iterate type="lt">
                                    <p:tmPct val="10000"/>
                                  </p:iterate>
                                  <p:childTnLst>
                                    <p:set>
                                      <p:cBhvr>
                                        <p:cTn id="26" dur="1" fill="hold">
                                          <p:stCondLst>
                                            <p:cond delay="0"/>
                                          </p:stCondLst>
                                        </p:cTn>
                                        <p:tgtEl>
                                          <p:spTgt spid="2">
                                            <p:txEl>
                                              <p:pRg st="4" end="4"/>
                                            </p:txEl>
                                          </p:spTgt>
                                        </p:tgtEl>
                                        <p:attrNameLst>
                                          <p:attrName>style.visibility</p:attrName>
                                        </p:attrNameLst>
                                      </p:cBhvr>
                                      <p:to>
                                        <p:strVal val="visible"/>
                                      </p:to>
                                    </p:set>
                                    <p:anim by="(-#ppt_w*2)" calcmode="lin" valueType="num">
                                      <p:cBhvr rctx="PPT">
                                        <p:cTn id="27" dur="500" autoRev="1" fill="hold">
                                          <p:stCondLst>
                                            <p:cond delay="0"/>
                                          </p:stCondLst>
                                        </p:cTn>
                                        <p:tgtEl>
                                          <p:spTgt spid="2">
                                            <p:txEl>
                                              <p:pRg st="4" end="4"/>
                                            </p:txEl>
                                          </p:spTgt>
                                        </p:tgtEl>
                                        <p:attrNameLst>
                                          <p:attrName>ppt_w</p:attrName>
                                        </p:attrNameLst>
                                      </p:cBhvr>
                                    </p:anim>
                                    <p:anim by="(#ppt_w*0.50)" calcmode="lin" valueType="num">
                                      <p:cBhvr>
                                        <p:cTn id="28" dur="500" decel="50000" autoRev="1" fill="hold">
                                          <p:stCondLst>
                                            <p:cond delay="0"/>
                                          </p:stCondLst>
                                        </p:cTn>
                                        <p:tgtEl>
                                          <p:spTgt spid="2">
                                            <p:txEl>
                                              <p:pRg st="4" end="4"/>
                                            </p:txEl>
                                          </p:spTgt>
                                        </p:tgtEl>
                                        <p:attrNameLst>
                                          <p:attrName>ppt_x</p:attrName>
                                        </p:attrNameLst>
                                      </p:cBhvr>
                                    </p:anim>
                                    <p:anim from="(-#ppt_h/2)" to="(#ppt_y)" calcmode="lin" valueType="num">
                                      <p:cBhvr>
                                        <p:cTn id="29" dur="1000" fill="hold">
                                          <p:stCondLst>
                                            <p:cond delay="0"/>
                                          </p:stCondLst>
                                        </p:cTn>
                                        <p:tgtEl>
                                          <p:spTgt spid="2">
                                            <p:txEl>
                                              <p:pRg st="4" end="4"/>
                                            </p:txEl>
                                          </p:spTgt>
                                        </p:tgtEl>
                                        <p:attrNameLst>
                                          <p:attrName>ppt_y</p:attrName>
                                        </p:attrNameLst>
                                      </p:cBhvr>
                                    </p:anim>
                                    <p:animRot by="21600000">
                                      <p:cBhvr>
                                        <p:cTn id="30" dur="1000" fill="hold">
                                          <p:stCondLst>
                                            <p:cond delay="0"/>
                                          </p:stCondLst>
                                        </p:cTn>
                                        <p:tgtEl>
                                          <p:spTgt spid="2">
                                            <p:txEl>
                                              <p:pRg st="4" end="4"/>
                                            </p:txEl>
                                          </p:spTgt>
                                        </p:tgtEl>
                                        <p:attrNameLst>
                                          <p:attrName>r</p:attrName>
                                        </p:attrNameLst>
                                      </p:cBhvr>
                                    </p:animRot>
                                  </p:childTnLst>
                                </p:cTn>
                              </p:par>
                              <p:par>
                                <p:cTn id="31" presetID="56" presetClass="entr" presetSubtype="0" fill="hold" nodeType="withEffect">
                                  <p:stCondLst>
                                    <p:cond delay="0"/>
                                  </p:stCondLst>
                                  <p:iterate type="lt">
                                    <p:tmPct val="10000"/>
                                  </p:iterate>
                                  <p:childTnLst>
                                    <p:set>
                                      <p:cBhvr>
                                        <p:cTn id="32" dur="1" fill="hold">
                                          <p:stCondLst>
                                            <p:cond delay="0"/>
                                          </p:stCondLst>
                                        </p:cTn>
                                        <p:tgtEl>
                                          <p:spTgt spid="2">
                                            <p:txEl>
                                              <p:pRg st="5" end="5"/>
                                            </p:txEl>
                                          </p:spTgt>
                                        </p:tgtEl>
                                        <p:attrNameLst>
                                          <p:attrName>style.visibility</p:attrName>
                                        </p:attrNameLst>
                                      </p:cBhvr>
                                      <p:to>
                                        <p:strVal val="visible"/>
                                      </p:to>
                                    </p:set>
                                    <p:anim by="(-#ppt_w*2)" calcmode="lin" valueType="num">
                                      <p:cBhvr rctx="PPT">
                                        <p:cTn id="33" dur="500" autoRev="1" fill="hold">
                                          <p:stCondLst>
                                            <p:cond delay="0"/>
                                          </p:stCondLst>
                                        </p:cTn>
                                        <p:tgtEl>
                                          <p:spTgt spid="2">
                                            <p:txEl>
                                              <p:pRg st="5" end="5"/>
                                            </p:txEl>
                                          </p:spTgt>
                                        </p:tgtEl>
                                        <p:attrNameLst>
                                          <p:attrName>ppt_w</p:attrName>
                                        </p:attrNameLst>
                                      </p:cBhvr>
                                    </p:anim>
                                    <p:anim by="(#ppt_w*0.50)" calcmode="lin" valueType="num">
                                      <p:cBhvr>
                                        <p:cTn id="34" dur="500" decel="50000" autoRev="1" fill="hold">
                                          <p:stCondLst>
                                            <p:cond delay="0"/>
                                          </p:stCondLst>
                                        </p:cTn>
                                        <p:tgtEl>
                                          <p:spTgt spid="2">
                                            <p:txEl>
                                              <p:pRg st="5" end="5"/>
                                            </p:txEl>
                                          </p:spTgt>
                                        </p:tgtEl>
                                        <p:attrNameLst>
                                          <p:attrName>ppt_x</p:attrName>
                                        </p:attrNameLst>
                                      </p:cBhvr>
                                    </p:anim>
                                    <p:anim from="(-#ppt_h/2)" to="(#ppt_y)" calcmode="lin" valueType="num">
                                      <p:cBhvr>
                                        <p:cTn id="35" dur="1000" fill="hold">
                                          <p:stCondLst>
                                            <p:cond delay="0"/>
                                          </p:stCondLst>
                                        </p:cTn>
                                        <p:tgtEl>
                                          <p:spTgt spid="2">
                                            <p:txEl>
                                              <p:pRg st="5" end="5"/>
                                            </p:txEl>
                                          </p:spTgt>
                                        </p:tgtEl>
                                        <p:attrNameLst>
                                          <p:attrName>ppt_y</p:attrName>
                                        </p:attrNameLst>
                                      </p:cBhvr>
                                    </p:anim>
                                    <p:animRot by="21600000">
                                      <p:cBhvr>
                                        <p:cTn id="36" dur="1000" fill="hold">
                                          <p:stCondLst>
                                            <p:cond delay="0"/>
                                          </p:stCondLst>
                                        </p:cTn>
                                        <p:tgtEl>
                                          <p:spTgt spid="2">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Στιγμιότυπο 2020-08-18, 11.42.34 μμ.png" descr="Στιγμιότυπο 2020-08-18, 11.42.34 μμ.png"/>
          <p:cNvPicPr>
            <a:picLocks noGrp="1" noChangeAspect="1"/>
          </p:cNvPicPr>
          <p:nvPr>
            <p:ph type="pic" idx="21"/>
          </p:nvPr>
        </p:nvPicPr>
        <p:blipFill>
          <a:blip r:embed="rId2"/>
          <a:srcRect l="5722" r="5722"/>
          <a:stretch>
            <a:fillRect/>
          </a:stretch>
        </p:blipFill>
        <p:spPr>
          <a:xfrm>
            <a:off x="0" y="0"/>
            <a:ext cx="24384000" cy="17153467"/>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giornamenti Lumia on Twitter: &quot;Microsoft Forms new icon is here!… &quot;">
            <a:hlinkClick r:id="rId2"/>
            <a:extLst>
              <a:ext uri="{FF2B5EF4-FFF2-40B4-BE49-F238E27FC236}">
                <a16:creationId xmlns:a16="http://schemas.microsoft.com/office/drawing/2014/main" id="{CE2E0437-B561-F544-A9F7-21EAB28BA6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06" r="20173"/>
          <a:stretch/>
        </p:blipFill>
        <p:spPr bwMode="auto">
          <a:xfrm>
            <a:off x="6737350" y="1511719"/>
            <a:ext cx="10909300" cy="10692561"/>
          </a:xfrm>
          <a:prstGeom prst="rect">
            <a:avLst/>
          </a:prstGeom>
          <a:noFill/>
          <a:ln w="9525">
            <a:round/>
          </a:ln>
          <a:extLst>
            <a:ext uri="{909E8E84-426E-40DD-AFC4-6F175D3DCCD1}">
              <a14:hiddenFill xmlns:a14="http://schemas.microsoft.com/office/drawing/2010/main">
                <a:solidFill>
                  <a:srgbClr val="FFFFFF"/>
                </a:solidFill>
              </a14:hiddenFill>
            </a:ext>
          </a:extLst>
        </p:spPr>
      </p:pic>
      <p:sp>
        <p:nvSpPr>
          <p:cNvPr id="308" name="Αριθμός σλάιντ" hidden="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spcAft>
                <a:spcPts val="600"/>
              </a:spcAft>
            </a:pPr>
            <a:fld id="{86CB4B4D-7CA3-9044-876B-883B54F8677D}" type="slidenum">
              <a:rPr/>
              <a:pPr>
                <a:spcAft>
                  <a:spcPts val="600"/>
                </a:spcAft>
              </a:pPr>
              <a:t>6</a:t>
            </a:fld>
            <a:endParaRPr/>
          </a:p>
        </p:txBody>
      </p:sp>
      <p:sp>
        <p:nvSpPr>
          <p:cNvPr id="4" name="TextBox 3">
            <a:extLst>
              <a:ext uri="{FF2B5EF4-FFF2-40B4-BE49-F238E27FC236}">
                <a16:creationId xmlns:a16="http://schemas.microsoft.com/office/drawing/2014/main" id="{091D6E50-9911-764D-B266-0F4A726FDF1D}"/>
              </a:ext>
            </a:extLst>
          </p:cNvPr>
          <p:cNvSpPr txBox="1"/>
          <p:nvPr/>
        </p:nvSpPr>
        <p:spPr>
          <a:xfrm>
            <a:off x="8382000" y="7975600"/>
            <a:ext cx="184731" cy="369332"/>
          </a:xfrm>
          <a:prstGeom prst="rect">
            <a:avLst/>
          </a:prstGeom>
          <a:noFill/>
        </p:spPr>
        <p:txBody>
          <a:bodyPr wrap="none" rtlCol="0">
            <a:spAutoFit/>
          </a:bodyPr>
          <a:lstStyle/>
          <a:p>
            <a:endParaRPr lang="el-GR" dirty="0"/>
          </a:p>
        </p:txBody>
      </p:sp>
    </p:spTree>
    <p:extLst>
      <p:ext uri="{BB962C8B-B14F-4D97-AF65-F5344CB8AC3E}">
        <p14:creationId xmlns:p14="http://schemas.microsoft.com/office/powerpoint/2010/main" val="25216946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Scale>
                                      <p:cBhvr>
                                        <p:cTn id="7" dur="1000" decel="50000" fill="hold">
                                          <p:stCondLst>
                                            <p:cond delay="0"/>
                                          </p:stCondLst>
                                        </p:cTn>
                                        <p:tgtEl>
                                          <p:spTgt spid="10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26"/>
                                        </p:tgtEl>
                                        <p:attrNameLst>
                                          <p:attrName>ppt_x</p:attrName>
                                          <p:attrName>ppt_y</p:attrName>
                                        </p:attrNameLst>
                                      </p:cBhvr>
                                    </p:animMotion>
                                    <p:animEffect transition="in" filter="fade">
                                      <p:cBhvr>
                                        <p:cTn id="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Συλλογη">
  <a:themeElements>
    <a:clrScheme name="Συλλογη">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Συλλογη">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Συλλογη">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Futura"/>
        <a:ea typeface="Futura"/>
        <a:cs typeface="Futura"/>
      </a:majorFont>
      <a:minorFont>
        <a:latin typeface="Futura"/>
        <a:ea typeface="Futura"/>
        <a:cs typeface="Futur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108</TotalTime>
  <Words>492</Words>
  <Application>Microsoft Macintosh PowerPoint</Application>
  <PresentationFormat>Προσαρμογή</PresentationFormat>
  <Paragraphs>52</Paragraphs>
  <Slides>6</Slides>
  <Notes>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6</vt:i4>
      </vt:variant>
    </vt:vector>
  </HeadingPairs>
  <TitlesOfParts>
    <vt:vector size="12" baseType="lpstr">
      <vt:lpstr>Arial</vt:lpstr>
      <vt:lpstr>Avenir Next Regular</vt:lpstr>
      <vt:lpstr>Gill Sans MT</vt:lpstr>
      <vt:lpstr>Helvetica Neue</vt:lpstr>
      <vt:lpstr>Palatino</vt:lpstr>
      <vt:lpstr>Συλλογη</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Ioannis E. Kommas</dc:creator>
  <cp:lastModifiedBy>Ioannis E. Kommas</cp:lastModifiedBy>
  <cp:revision>3</cp:revision>
  <dcterms:created xsi:type="dcterms:W3CDTF">2020-10-29T11:19:11Z</dcterms:created>
  <dcterms:modified xsi:type="dcterms:W3CDTF">2020-10-29T13:07:12Z</dcterms:modified>
</cp:coreProperties>
</file>