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notesMasterIdLst>
    <p:notesMasterId r:id="rId8"/>
  </p:notesMasterIdLst>
  <p:sldIdLst>
    <p:sldId id="256" r:id="rId2"/>
    <p:sldId id="259" r:id="rId3"/>
    <p:sldId id="260" r:id="rId4"/>
    <p:sldId id="261" r:id="rId5"/>
    <p:sldId id="295" r:id="rId6"/>
    <p:sldId id="318" r:id="rId7"/>
  </p:sldIdLst>
  <p:sldSz cx="24384000" cy="1371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lastRow>
    <a:firstRow>
      <a:tcTxStyle b="off" i="off">
        <a:font>
          <a:latin typeface="Palatino"/>
          <a:ea typeface="Palatino"/>
          <a:cs typeface="Palatino"/>
        </a:font>
        <a:srgbClr val="FFFFFF"/>
      </a:tcTxStyle>
      <a:tcStyle>
        <a:tcBdr>
          <a:left>
            <a:ln w="12700" cap="flat">
              <a:solidFill>
                <a:srgbClr val="C9C3BA"/>
              </a:solidFill>
              <a:prstDash val="solid"/>
              <a:miter lim="400000"/>
            </a:ln>
          </a:left>
          <a:right>
            <a:ln w="12700" cap="flat">
              <a:solidFill>
                <a:srgbClr val="C9C3BA"/>
              </a:solidFill>
              <a:prstDash val="solid"/>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solidFill>
                <a:srgbClr val="C9C3BA"/>
              </a:solidFill>
              <a:prstDash val="solid"/>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58848"/>
  </p:normalViewPr>
  <p:slideViewPr>
    <p:cSldViewPr snapToGrid="0" snapToObjects="1">
      <p:cViewPr varScale="1">
        <p:scale>
          <a:sx n="36" d="100"/>
          <a:sy n="36" d="100"/>
        </p:scale>
        <p:origin x="1944" y="152"/>
      </p:cViewPr>
      <p:guideLst/>
    </p:cSldViewPr>
  </p:slideViewPr>
  <p:outlineViewPr>
    <p:cViewPr>
      <p:scale>
        <a:sx n="33" d="100"/>
        <a:sy n="33" d="100"/>
      </p:scale>
      <p:origin x="0" y="-44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2286000" y="514350"/>
            <a:ext cx="4572000" cy="2571750"/>
          </a:xfrm>
          <a:prstGeom prst="rect">
            <a:avLst/>
          </a:prstGeom>
        </p:spPr>
        <p:txBody>
          <a:bodyPr/>
          <a:lstStyle/>
          <a:p>
            <a:endParaRPr/>
          </a:p>
        </p:txBody>
      </p:sp>
      <p:sp>
        <p:nvSpPr>
          <p:cNvPr id="135" name="Shape 135"/>
          <p:cNvSpPr>
            <a:spLocks noGrp="1"/>
          </p:cNvSpPr>
          <p:nvPr>
            <p:ph type="body" sz="quarter" idx="1"/>
          </p:nvPr>
        </p:nvSpPr>
        <p:spPr>
          <a:xfrm>
            <a:off x="1219200" y="3257550"/>
            <a:ext cx="6705600" cy="30861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r>
              <a:rPr lang="el-GR" dirty="0"/>
              <a:t>Ροή ελέγχου: Εισαγωγή</a:t>
            </a:r>
          </a:p>
          <a:p>
            <a:r>
              <a:rPr lang="el-GR" dirty="0"/>
              <a:t>Φανταστείτε να ξυπνάτε το πρωί.</a:t>
            </a:r>
          </a:p>
          <a:p>
            <a:endParaRPr lang="el-GR" dirty="0"/>
          </a:p>
          <a:p>
            <a:r>
              <a:rPr lang="el-GR" dirty="0"/>
              <a:t>Ξυπνάς και σκέφτεσαι,</a:t>
            </a:r>
          </a:p>
          <a:p>
            <a:endParaRPr lang="el-GR" dirty="0"/>
          </a:p>
          <a:p>
            <a:r>
              <a:rPr lang="el-GR" dirty="0"/>
              <a:t>«Ω, είναι μια μέρα της εβδομάδας;»</a:t>
            </a:r>
          </a:p>
          <a:p>
            <a:endParaRPr lang="el-GR" dirty="0"/>
          </a:p>
          <a:p>
            <a:r>
              <a:rPr lang="el-GR" dirty="0"/>
              <a:t>Εάν ναι, πρέπει να σηκωθείτε και να ντυθείτε και να ετοιμαστείτε για εργασία ή σχολείο. Εάν όχι, μπορείτε να κοιμηθείτε λίγο περισσότερο και να πιάσετε μερικά επιπλέον Ζ. Αλλά δυστυχώς, είναι μια μέρα της εβδομάδας, οπότε είστε επάνω και ντυμένοι και πηγαίνετε να κοιτάξετε έξω, "Πώς είναι ο καιρός; Χρειάζομαι μια ομπρέλα; "</a:t>
            </a:r>
          </a:p>
          <a:p>
            <a:endParaRPr lang="el-GR" dirty="0"/>
          </a:p>
          <a:p>
            <a:r>
              <a:rPr lang="el-GR" dirty="0"/>
              <a:t>Αυτές οι ερωτήσεις και οι αποφάσεις ελέγχουν τη ροή του πρωινού σας, κάθε βήμα και το αποτέλεσμα είναι προϊόν των συνθηκών της ημέρας και του περιβάλλοντός σας. Ο υπολογιστής σας, όπως και εσείς, περνά από μια παρόμοια ροή κάθε φορά που εκτελεί κώδικα. Ένα πρόγραμμα θα εκτελεστεί (ξυπνήστε) και θα αρχίσει να κινείται μέσω των λιστών ελέγχου του, </a:t>
            </a:r>
            <a:r>
              <a:rPr lang="el-GR" dirty="0" err="1"/>
              <a:t>πληρούται</a:t>
            </a:r>
            <a:r>
              <a:rPr lang="el-GR" dirty="0"/>
              <a:t> αυτή η συνθήκη, </a:t>
            </a:r>
            <a:r>
              <a:rPr lang="el-GR" dirty="0" err="1"/>
              <a:t>πληρούται</a:t>
            </a:r>
            <a:r>
              <a:rPr lang="el-GR" dirty="0"/>
              <a:t> αυτή η συνθήκη, εντάξει ας εκτελέσουμε αυτόν τον κώδικα και επιστρέψουμε αυτήν την τιμή.</a:t>
            </a:r>
          </a:p>
          <a:p>
            <a:endParaRPr lang="el-GR" dirty="0"/>
          </a:p>
          <a:p>
            <a:r>
              <a:rPr lang="el-GR" dirty="0"/>
              <a:t>Αυτή είναι η ροή ελέγχου του προγράμματος σας. Στο </a:t>
            </a:r>
            <a:r>
              <a:rPr lang="en" dirty="0"/>
              <a:t>Python, </a:t>
            </a:r>
            <a:r>
              <a:rPr lang="el-GR" dirty="0"/>
              <a:t>το σενάριό σας θα εκτελεστεί από πάνω προς τα κάτω, έως ότου δεν υπάρχει τίποτα να τρέξει. Είναι δική σας δουλειά να συμπεριλάβετε πύλες, γνωστές ως δηλώσεις υπό όρους, να πείτε στον υπολογιστή πότε πρέπει να εκτελεί συγκεκριμένα τμήματα κώδικα. Εάν πληρούνται αυτές οι προϋποθέσεις, εκτελέστε αυτήν τη λειτουργία.</a:t>
            </a:r>
          </a:p>
          <a:p>
            <a:endParaRPr lang="el-GR" dirty="0"/>
          </a:p>
          <a:p>
            <a:r>
              <a:rPr lang="el-GR" dirty="0"/>
              <a:t>Κατά τη διάρκεια αυτού του μαθήματος, θα μάθετε πώς να δημιουργείτε δηλώσεις υπό όρους χρησιμοποιώντας δυαδικές εκφράσεις και να διαχειρίζεστε τη ροή ελέγχου στον κώδικά σας</a:t>
            </a:r>
          </a:p>
        </p:txBody>
      </p:sp>
    </p:spTree>
    <p:extLst>
      <p:ext uri="{BB962C8B-B14F-4D97-AF65-F5344CB8AC3E}">
        <p14:creationId xmlns:p14="http://schemas.microsoft.com/office/powerpoint/2010/main" val="338466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pPr marL="0" indent="0" algn="l">
              <a:buClr>
                <a:srgbClr val="000000"/>
              </a:buClr>
              <a:buSzPct val="60000"/>
              <a:buNone/>
              <a:defRPr sz="5000" b="1">
                <a:solidFill>
                  <a:schemeClr val="accent2">
                    <a:hueOff val="597264"/>
                    <a:satOff val="5158"/>
                    <a:lumOff val="-17289"/>
                  </a:schemeClr>
                </a:solidFill>
                <a:latin typeface="Avenir Next Regular"/>
                <a:ea typeface="Avenir Next Regular"/>
                <a:cs typeface="Avenir Next Regular"/>
                <a:sym typeface="Avenir Next Regular"/>
              </a:defRPr>
            </a:pPr>
            <a:endParaRPr lang="en" sz="2000" dirty="0"/>
          </a:p>
        </p:txBody>
      </p:sp>
    </p:spTree>
    <p:extLst>
      <p:ext uri="{BB962C8B-B14F-4D97-AF65-F5344CB8AC3E}">
        <p14:creationId xmlns:p14="http://schemas.microsoft.com/office/powerpoint/2010/main" val="151167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endParaRPr lang="el-GR" dirty="0"/>
          </a:p>
        </p:txBody>
      </p:sp>
    </p:spTree>
    <p:extLst>
      <p:ext uri="{BB962C8B-B14F-4D97-AF65-F5344CB8AC3E}">
        <p14:creationId xmlns:p14="http://schemas.microsoft.com/office/powerpoint/2010/main" val="167825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2286000" y="514350"/>
            <a:ext cx="4572000" cy="2571750"/>
          </a:xfrm>
        </p:spPr>
      </p:sp>
      <p:sp>
        <p:nvSpPr>
          <p:cNvPr id="3" name="Θέση σημειώσεων 2"/>
          <p:cNvSpPr>
            <a:spLocks noGrp="1"/>
          </p:cNvSpPr>
          <p:nvPr>
            <p:ph type="body" idx="1"/>
          </p:nvPr>
        </p:nvSpPr>
        <p:spPr/>
        <p:txBody>
          <a:bodyPr/>
          <a:lstStyle/>
          <a:p>
            <a:endParaRPr lang="el-GR" dirty="0"/>
          </a:p>
        </p:txBody>
      </p:sp>
    </p:spTree>
    <p:extLst>
      <p:ext uri="{BB962C8B-B14F-4D97-AF65-F5344CB8AC3E}">
        <p14:creationId xmlns:p14="http://schemas.microsoft.com/office/powerpoint/2010/main" val="775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4835559" y="1604597"/>
            <a:ext cx="17274146" cy="5082862"/>
          </a:xfrm>
        </p:spPr>
        <p:txBody>
          <a:bodyPr bIns="0" anchor="b">
            <a:normAutofit/>
          </a:bodyPr>
          <a:lstStyle>
            <a:lvl1pPr algn="l">
              <a:defRPr sz="132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4835560" y="7062409"/>
            <a:ext cx="17274144" cy="1955242"/>
          </a:xfrm>
        </p:spPr>
        <p:txBody>
          <a:bodyPr tIns="91440" bIns="91440">
            <a:normAutofit/>
          </a:bodyPr>
          <a:lstStyle>
            <a:lvl1pPr marL="0" indent="0" algn="l">
              <a:buNone/>
              <a:defRPr sz="3600" b="0" cap="all" baseline="0">
                <a:solidFill>
                  <a:schemeClr val="tx1"/>
                </a:solidFill>
              </a:defRPr>
            </a:lvl1pPr>
            <a:lvl2pPr marL="914400" indent="0" algn="ctr">
              <a:buNone/>
              <a:defRPr sz="36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22/10/20</a:t>
            </a:fld>
            <a:endParaRPr lang="el-GR"/>
          </a:p>
        </p:txBody>
      </p:sp>
      <p:sp>
        <p:nvSpPr>
          <p:cNvPr id="5" name="Footer Placeholder 4"/>
          <p:cNvSpPr>
            <a:spLocks noGrp="1"/>
          </p:cNvSpPr>
          <p:nvPr>
            <p:ph type="ftr" sz="quarter" idx="11"/>
          </p:nvPr>
        </p:nvSpPr>
        <p:spPr>
          <a:xfrm>
            <a:off x="4833001" y="658615"/>
            <a:ext cx="9947830" cy="618402"/>
          </a:xfrm>
        </p:spPr>
        <p:txBody>
          <a:bodyPr/>
          <a:lstStyle/>
          <a:p>
            <a:endParaRPr lang="el-GR"/>
          </a:p>
        </p:txBody>
      </p:sp>
      <p:sp>
        <p:nvSpPr>
          <p:cNvPr id="6" name="Slide Number Placeholder 5"/>
          <p:cNvSpPr>
            <a:spLocks noGrp="1"/>
          </p:cNvSpPr>
          <p:nvPr>
            <p:ph type="sldNum" sz="quarter" idx="12"/>
          </p:nvPr>
        </p:nvSpPr>
        <p:spPr>
          <a:xfrm>
            <a:off x="2875329" y="1597946"/>
            <a:ext cx="1622038" cy="1007156"/>
          </a:xfrm>
        </p:spPr>
        <p:txBody>
          <a:bodyPr/>
          <a:lstStyle/>
          <a:p>
            <a:fld id="{86CB4B4D-7CA3-9044-876B-883B54F8677D}" type="slidenum">
              <a:rPr lang="el-GR" smtClean="0"/>
              <a:t>‹#›</a:t>
            </a:fld>
            <a:endParaRPr lang="el-GR"/>
          </a:p>
        </p:txBody>
      </p:sp>
      <p:cxnSp>
        <p:nvCxnSpPr>
          <p:cNvPr id="15" name="Straight Connector 14"/>
          <p:cNvCxnSpPr/>
          <p:nvPr/>
        </p:nvCxnSpPr>
        <p:spPr>
          <a:xfrm>
            <a:off x="4835560" y="7057084"/>
            <a:ext cx="172741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09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22/10/20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26" name="Straight Connector 25"/>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148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878222" y="1597947"/>
            <a:ext cx="3231484" cy="9319778"/>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889344" y="1597947"/>
            <a:ext cx="15657660" cy="931977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22/10/20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15" name="Straight Connector 14"/>
          <p:cNvCxnSpPr/>
          <p:nvPr/>
        </p:nvCxnSpPr>
        <p:spPr>
          <a:xfrm>
            <a:off x="18878222" y="1597947"/>
            <a:ext cx="0" cy="931977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44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Τίτλος και υπότιτλος">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 name="Δείγμα κειμένου"/>
          <p:cNvSpPr txBox="1">
            <a:spLocks noGrp="1"/>
          </p:cNvSpPr>
          <p:nvPr>
            <p:ph type="body" sz="quarter" idx="21"/>
          </p:nvPr>
        </p:nvSpPr>
        <p:spPr>
          <a:xfrm>
            <a:off x="952500" y="4965700"/>
            <a:ext cx="13500100" cy="635000"/>
          </a:xfrm>
          <a:prstGeom prst="rect">
            <a:avLst/>
          </a:prstGeom>
        </p:spPr>
        <p:txBody>
          <a:bodyPr>
            <a:spAutoFit/>
          </a:bodyPr>
          <a:lstStyle>
            <a:lvl1pPr marL="0" indent="0">
              <a:lnSpc>
                <a:spcPct val="110000"/>
              </a:lnSpc>
              <a:spcBef>
                <a:spcPts val="0"/>
              </a:spcBef>
              <a:buClrTx/>
              <a:buSzTx/>
              <a:buFontTx/>
              <a:buNone/>
              <a:defRPr sz="3200" i="1">
                <a:latin typeface="Palatino"/>
                <a:ea typeface="Palatino"/>
                <a:cs typeface="Palatino"/>
                <a:sym typeface="Palatino"/>
              </a:defRPr>
            </a:lvl1pPr>
          </a:lstStyle>
          <a:p>
            <a:r>
              <a:t>Δείγμα κειμένου</a:t>
            </a:r>
          </a:p>
        </p:txBody>
      </p:sp>
      <p:sp>
        <p:nvSpPr>
          <p:cNvPr id="17" name="Κείμενο τίτλου"/>
          <p:cNvSpPr txBox="1">
            <a:spLocks noGrp="1"/>
          </p:cNvSpPr>
          <p:nvPr>
            <p:ph type="title"/>
          </p:nvPr>
        </p:nvSpPr>
        <p:spPr>
          <a:xfrm>
            <a:off x="952500" y="5829300"/>
            <a:ext cx="13500100" cy="3340100"/>
          </a:xfrm>
          <a:prstGeom prst="rect">
            <a:avLst/>
          </a:prstGeom>
        </p:spPr>
        <p:txBody>
          <a:bodyPr/>
          <a:lstStyle>
            <a:lvl1pPr>
              <a:defRPr>
                <a:solidFill>
                  <a:schemeClr val="accent5">
                    <a:hueOff val="-375889"/>
                    <a:satOff val="-9195"/>
                    <a:lumOff val="-14901"/>
                  </a:schemeClr>
                </a:solidFill>
              </a:defRPr>
            </a:lvl1pPr>
          </a:lstStyle>
          <a:p>
            <a:r>
              <a:t>Κείμενο τίτλου</a:t>
            </a:r>
          </a:p>
        </p:txBody>
      </p:sp>
      <p:sp>
        <p:nvSpPr>
          <p:cNvPr id="18" name="Επίπεδο κύριου τμήματος ένα…"/>
          <p:cNvSpPr txBox="1">
            <a:spLocks noGrp="1"/>
          </p:cNvSpPr>
          <p:nvPr>
            <p:ph type="body" sz="quarter" idx="1"/>
          </p:nvPr>
        </p:nvSpPr>
        <p:spPr>
          <a:xfrm>
            <a:off x="15532100" y="5829300"/>
            <a:ext cx="7950200" cy="3340100"/>
          </a:xfrm>
          <a:prstGeom prst="rect">
            <a:avLst/>
          </a:prstGeom>
        </p:spPr>
        <p:txBody>
          <a:bodyPr/>
          <a:lstStyle>
            <a:lvl1pPr marL="0" indent="0">
              <a:spcBef>
                <a:spcPts val="0"/>
              </a:spcBef>
              <a:buClrTx/>
              <a:buSzTx/>
              <a:buFontTx/>
              <a:buNone/>
              <a:defRPr sz="3200">
                <a:latin typeface="Palatino"/>
                <a:ea typeface="Palatino"/>
                <a:cs typeface="Palatino"/>
                <a:sym typeface="Palatino"/>
              </a:defRPr>
            </a:lvl1pPr>
            <a:lvl2pPr marL="0" indent="0">
              <a:spcBef>
                <a:spcPts val="0"/>
              </a:spcBef>
              <a:buClrTx/>
              <a:buSzTx/>
              <a:buFontTx/>
              <a:buNone/>
              <a:defRPr sz="3200">
                <a:latin typeface="Palatino"/>
                <a:ea typeface="Palatino"/>
                <a:cs typeface="Palatino"/>
                <a:sym typeface="Palatino"/>
              </a:defRPr>
            </a:lvl2pPr>
            <a:lvl3pPr marL="0" indent="0">
              <a:spcBef>
                <a:spcPts val="0"/>
              </a:spcBef>
              <a:buClrTx/>
              <a:buSzTx/>
              <a:buFontTx/>
              <a:buNone/>
              <a:defRPr sz="3200">
                <a:latin typeface="Palatino"/>
                <a:ea typeface="Palatino"/>
                <a:cs typeface="Palatino"/>
                <a:sym typeface="Palatino"/>
              </a:defRPr>
            </a:lvl3pPr>
            <a:lvl4pPr marL="0" indent="0">
              <a:spcBef>
                <a:spcPts val="0"/>
              </a:spcBef>
              <a:buClrTx/>
              <a:buSzTx/>
              <a:buFontTx/>
              <a:buNone/>
              <a:defRPr sz="3200">
                <a:latin typeface="Palatino"/>
                <a:ea typeface="Palatino"/>
                <a:cs typeface="Palatino"/>
                <a:sym typeface="Palatino"/>
              </a:defRPr>
            </a:lvl4pPr>
            <a:lvl5pPr marL="0" indent="0">
              <a:spcBef>
                <a:spcPts val="0"/>
              </a:spcBef>
              <a:buClrTx/>
              <a:buSzTx/>
              <a:buFontTx/>
              <a:buNone/>
              <a:defRPr sz="3200">
                <a:latin typeface="Palatino"/>
                <a:ea typeface="Palatino"/>
                <a:cs typeface="Palatino"/>
                <a:sym typeface="Palatino"/>
              </a:defRPr>
            </a:lvl5pPr>
          </a:lstStyle>
          <a:p>
            <a:r>
              <a:t>Επίπεδο κύριου τμήματος ένα</a:t>
            </a:r>
          </a:p>
          <a:p>
            <a:pPr lvl="1"/>
            <a:r>
              <a:t>Επίπεδο κύριου τμήματος δύο</a:t>
            </a:r>
          </a:p>
          <a:p>
            <a:pPr lvl="2"/>
            <a:r>
              <a:t>Επίπεδο κύριου τμήματος τρία</a:t>
            </a:r>
          </a:p>
          <a:p>
            <a:pPr lvl="3"/>
            <a:r>
              <a:t>Επίπεδο κύριου τμήματος τέσσερα</a:t>
            </a:r>
          </a:p>
          <a:p>
            <a:pPr lvl="4"/>
            <a:r>
              <a:t>Επίπεδο κύριου τμήματος πέντε</a:t>
            </a:r>
          </a:p>
        </p:txBody>
      </p:sp>
      <p:sp>
        <p:nvSpPr>
          <p:cNvPr id="19"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52286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Τίτλος, κουκκίδες και φωτογραφίες">
    <p:spTree>
      <p:nvGrpSpPr>
        <p:cNvPr id="1" name=""/>
        <p:cNvGrpSpPr/>
        <p:nvPr/>
      </p:nvGrpSpPr>
      <p:grpSpPr>
        <a:xfrm>
          <a:off x="0" y="0"/>
          <a:ext cx="0" cy="0"/>
          <a:chOff x="0" y="0"/>
          <a:chExt cx="0" cy="0"/>
        </a:xfrm>
      </p:grpSpPr>
      <p:sp>
        <p:nvSpPr>
          <p:cNvPr id="83" name="Εικόνα"/>
          <p:cNvSpPr>
            <a:spLocks noGrp="1"/>
          </p:cNvSpPr>
          <p:nvPr>
            <p:ph type="pic" idx="21"/>
          </p:nvPr>
        </p:nvSpPr>
        <p:spPr>
          <a:xfrm>
            <a:off x="12636500" y="-2413000"/>
            <a:ext cx="11024412" cy="16154400"/>
          </a:xfrm>
          <a:prstGeom prst="rect">
            <a:avLst/>
          </a:prstGeom>
          <a:ln w="9525">
            <a:round/>
          </a:ln>
        </p:spPr>
        <p:txBody>
          <a:bodyPr lIns="91439" tIns="45719" rIns="91439" bIns="45719" anchor="t">
            <a:noAutofit/>
          </a:bodyPr>
          <a:lstStyle/>
          <a:p>
            <a:endParaRPr/>
          </a:p>
        </p:txBody>
      </p:sp>
      <p:sp>
        <p:nvSpPr>
          <p:cNvPr id="84" name="Κείμενο τίτλου"/>
          <p:cNvSpPr txBox="1">
            <a:spLocks noGrp="1"/>
          </p:cNvSpPr>
          <p:nvPr>
            <p:ph type="title"/>
          </p:nvPr>
        </p:nvSpPr>
        <p:spPr>
          <a:prstGeom prst="rect">
            <a:avLst/>
          </a:prstGeom>
        </p:spPr>
        <p:txBody>
          <a:bodyPr/>
          <a:lstStyle/>
          <a:p>
            <a:r>
              <a:t>Κείμενο τίτλου</a:t>
            </a:r>
          </a:p>
        </p:txBody>
      </p:sp>
      <p:sp>
        <p:nvSpPr>
          <p:cNvPr id="85" name="Επίπεδο κύριου τμήματος ένα…"/>
          <p:cNvSpPr txBox="1">
            <a:spLocks noGrp="1"/>
          </p:cNvSpPr>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atin typeface="Palatino"/>
                <a:ea typeface="Palatino"/>
                <a:cs typeface="Palatino"/>
                <a:sym typeface="Palatino"/>
              </a:defRPr>
            </a:lvl1pPr>
            <a:lvl2pPr marL="1016000" indent="-508000">
              <a:spcBef>
                <a:spcPts val="2500"/>
              </a:spcBef>
              <a:buSzPct val="65000"/>
              <a:defRPr sz="4200">
                <a:latin typeface="Palatino"/>
                <a:ea typeface="Palatino"/>
                <a:cs typeface="Palatino"/>
                <a:sym typeface="Palatino"/>
              </a:defRPr>
            </a:lvl2pPr>
            <a:lvl3pPr marL="1524000" indent="-508000">
              <a:spcBef>
                <a:spcPts val="2500"/>
              </a:spcBef>
              <a:buSzPct val="65000"/>
              <a:defRPr sz="4200">
                <a:latin typeface="Palatino"/>
                <a:ea typeface="Palatino"/>
                <a:cs typeface="Palatino"/>
                <a:sym typeface="Palatino"/>
              </a:defRPr>
            </a:lvl3pPr>
            <a:lvl4pPr marL="2032000" indent="-508000">
              <a:spcBef>
                <a:spcPts val="2500"/>
              </a:spcBef>
              <a:buSzPct val="65000"/>
              <a:defRPr sz="4200">
                <a:latin typeface="Palatino"/>
                <a:ea typeface="Palatino"/>
                <a:cs typeface="Palatino"/>
                <a:sym typeface="Palatino"/>
              </a:defRPr>
            </a:lvl4pPr>
            <a:lvl5pPr marL="2540000" indent="-508000">
              <a:spcBef>
                <a:spcPts val="2500"/>
              </a:spcBef>
              <a:buSzPct val="65000"/>
              <a:defRPr sz="4200">
                <a:latin typeface="Palatino"/>
                <a:ea typeface="Palatino"/>
                <a:cs typeface="Palatino"/>
                <a:sym typeface="Palatino"/>
              </a:defRPr>
            </a:lvl5pPr>
          </a:lstStyle>
          <a:p>
            <a:r>
              <a:t>Επίπεδο κύριου τμήματος ένα</a:t>
            </a:r>
          </a:p>
          <a:p>
            <a:pPr lvl="1"/>
            <a:r>
              <a:t>Επίπεδο κύριου τμήματος δύο</a:t>
            </a:r>
          </a:p>
          <a:p>
            <a:pPr lvl="2"/>
            <a:r>
              <a:t>Επίπεδο κύριου τμήματος τρία</a:t>
            </a:r>
          </a:p>
          <a:p>
            <a:pPr lvl="3"/>
            <a:r>
              <a:t>Επίπεδο κύριου τμήματος τέσσερα</a:t>
            </a:r>
          </a:p>
          <a:p>
            <a:pPr lvl="4"/>
            <a:r>
              <a:t>Επίπεδο κύριου τμήματος πέντε</a:t>
            </a:r>
          </a:p>
        </p:txBody>
      </p:sp>
      <p:sp>
        <p:nvSpPr>
          <p:cNvPr id="86"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3815629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Τίτλος και κουκκίδες">
    <p:spTree>
      <p:nvGrpSpPr>
        <p:cNvPr id="1" name=""/>
        <p:cNvGrpSpPr/>
        <p:nvPr/>
      </p:nvGrpSpPr>
      <p:grpSpPr>
        <a:xfrm>
          <a:off x="0" y="0"/>
          <a:ext cx="0" cy="0"/>
          <a:chOff x="0" y="0"/>
          <a:chExt cx="0" cy="0"/>
        </a:xfrm>
      </p:grpSpPr>
      <p:sp>
        <p:nvSpPr>
          <p:cNvPr id="72" name="Κείμενο τίτλου"/>
          <p:cNvSpPr txBox="1">
            <a:spLocks noGrp="1"/>
          </p:cNvSpPr>
          <p:nvPr>
            <p:ph type="title"/>
          </p:nvPr>
        </p:nvSpPr>
        <p:spPr>
          <a:prstGeom prst="rect">
            <a:avLst/>
          </a:prstGeom>
        </p:spPr>
        <p:txBody>
          <a:bodyPr/>
          <a:lstStyle/>
          <a:p>
            <a:r>
              <a:t>Κείμενο τίτλου</a:t>
            </a:r>
          </a:p>
        </p:txBody>
      </p:sp>
      <p:sp>
        <p:nvSpPr>
          <p:cNvPr id="73" name="Επίπεδο κύριου τμήματος ένα…"/>
          <p:cNvSpPr txBox="1">
            <a:spLocks noGrp="1"/>
          </p:cNvSpPr>
          <p:nvPr>
            <p:ph type="body" idx="1"/>
          </p:nvPr>
        </p:nvSpPr>
        <p:spPr>
          <a:prstGeom prst="rect">
            <a:avLst/>
          </a:prstGeom>
        </p:spPr>
        <p:txBody>
          <a:bodyPr/>
          <a:lstStyle/>
          <a:p>
            <a:r>
              <a:t>Επίπεδο κύριου τμήματος ένα</a:t>
            </a:r>
          </a:p>
          <a:p>
            <a:pPr lvl="1"/>
            <a:r>
              <a:t>Επίπεδο κύριου τμήματος δύο</a:t>
            </a:r>
          </a:p>
          <a:p>
            <a:pPr lvl="2"/>
            <a:r>
              <a:t>Επίπεδο κύριου τμήματος τρία</a:t>
            </a:r>
          </a:p>
          <a:p>
            <a:pPr lvl="3"/>
            <a:r>
              <a:t>Επίπεδο κύριου τμήματος τέσσερα</a:t>
            </a:r>
          </a:p>
          <a:p>
            <a:pPr lvl="4"/>
            <a:r>
              <a:t>Επίπεδο κύριου τμήματος πέντε</a:t>
            </a:r>
          </a:p>
        </p:txBody>
      </p:sp>
      <p:sp>
        <p:nvSpPr>
          <p:cNvPr id="74"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9822583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Φωτογραφία">
    <p:spTree>
      <p:nvGrpSpPr>
        <p:cNvPr id="1" name=""/>
        <p:cNvGrpSpPr/>
        <p:nvPr/>
      </p:nvGrpSpPr>
      <p:grpSpPr>
        <a:xfrm>
          <a:off x="0" y="0"/>
          <a:ext cx="0" cy="0"/>
          <a:chOff x="0" y="0"/>
          <a:chExt cx="0" cy="0"/>
        </a:xfrm>
      </p:grpSpPr>
      <p:sp>
        <p:nvSpPr>
          <p:cNvPr id="120" name="Εικόνα"/>
          <p:cNvSpPr>
            <a:spLocks noGrp="1"/>
          </p:cNvSpPr>
          <p:nvPr>
            <p:ph type="pic" idx="21"/>
          </p:nvPr>
        </p:nvSpPr>
        <p:spPr>
          <a:xfrm>
            <a:off x="0" y="-2654300"/>
            <a:ext cx="24384000" cy="17153467"/>
          </a:xfrm>
          <a:prstGeom prst="rect">
            <a:avLst/>
          </a:prstGeom>
        </p:spPr>
        <p:txBody>
          <a:bodyPr lIns="91439" tIns="45719" rIns="91439" bIns="45719" anchor="t">
            <a:noAutofit/>
          </a:bodyPr>
          <a:lstStyle/>
          <a:p>
            <a:endParaRPr/>
          </a:p>
        </p:txBody>
      </p:sp>
      <p:sp>
        <p:nvSpPr>
          <p:cNvPr id="121" name="Αριθμός σλάιντ"/>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486026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C59836D-E7F2-9A44-B34C-9A96A5901769}" type="datetimeFigureOut">
              <a:rPr lang="el-GR" smtClean="0"/>
              <a:t>22/10/20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33" name="Straight Connector 32"/>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45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908478" y="3512260"/>
            <a:ext cx="17286308" cy="3775900"/>
          </a:xfrm>
        </p:spPr>
        <p:txBody>
          <a:bodyPr anchor="b">
            <a:normAutofit/>
          </a:bodyPr>
          <a:lstStyle>
            <a:lvl1pPr algn="l">
              <a:defRPr sz="72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08478" y="7612391"/>
            <a:ext cx="17260892" cy="2025858"/>
          </a:xfrm>
        </p:spPr>
        <p:txBody>
          <a:bodyPr tIns="91440">
            <a:normAutofit/>
          </a:bodyPr>
          <a:lstStyle>
            <a:lvl1pPr marL="0" indent="0" algn="l">
              <a:buNone/>
              <a:defRPr sz="3600">
                <a:solidFill>
                  <a:schemeClr val="tx1"/>
                </a:solidFill>
              </a:defRPr>
            </a:lvl1pPr>
            <a:lvl2pPr marL="914400" indent="0">
              <a:buNone/>
              <a:defRPr sz="36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AC59836D-E7F2-9A44-B34C-9A96A5901769}" type="datetimeFigureOut">
              <a:rPr lang="el-GR" smtClean="0"/>
              <a:t>22/10/20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6CB4B4D-7CA3-9044-876B-883B54F8677D}" type="slidenum">
              <a:rPr lang="el-GR" smtClean="0"/>
              <a:t>‹#›</a:t>
            </a:fld>
            <a:endParaRPr lang="el-GR"/>
          </a:p>
        </p:txBody>
      </p:sp>
      <p:cxnSp>
        <p:nvCxnSpPr>
          <p:cNvPr id="15" name="Straight Connector 14"/>
          <p:cNvCxnSpPr/>
          <p:nvPr/>
        </p:nvCxnSpPr>
        <p:spPr>
          <a:xfrm>
            <a:off x="2908478" y="7609970"/>
            <a:ext cx="1726089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46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2898435" y="1609779"/>
            <a:ext cx="19211270" cy="211861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894662" y="4021757"/>
            <a:ext cx="9290304" cy="689719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12827542" y="4034686"/>
            <a:ext cx="9290304" cy="688304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AC59836D-E7F2-9A44-B34C-9A96A5901769}" type="datetimeFigureOut">
              <a:rPr lang="el-GR" smtClean="0"/>
              <a:t>22/10/20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6CB4B4D-7CA3-9044-876B-883B54F8677D}" type="slidenum">
              <a:rPr lang="el-GR" smtClean="0"/>
              <a:t>‹#›</a:t>
            </a:fld>
            <a:endParaRPr lang="el-GR"/>
          </a:p>
        </p:txBody>
      </p:sp>
      <p:cxnSp>
        <p:nvCxnSpPr>
          <p:cNvPr id="35" name="Straight Connector 3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41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2894383" y="1608327"/>
            <a:ext cx="19215322" cy="2112638"/>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894382" y="4039099"/>
            <a:ext cx="9290304" cy="1603886"/>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l-GR"/>
              <a:t>Στυλ κειμένου υποδείγματος</a:t>
            </a:r>
          </a:p>
        </p:txBody>
      </p:sp>
      <p:sp>
        <p:nvSpPr>
          <p:cNvPr id="4" name="Content Placeholder 3"/>
          <p:cNvSpPr>
            <a:spLocks noGrp="1"/>
          </p:cNvSpPr>
          <p:nvPr>
            <p:ph sz="half" idx="2"/>
          </p:nvPr>
        </p:nvSpPr>
        <p:spPr>
          <a:xfrm>
            <a:off x="2894382" y="5648539"/>
            <a:ext cx="9290304" cy="52889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12824724" y="4046007"/>
            <a:ext cx="9290304" cy="1604474"/>
          </a:xfrm>
        </p:spPr>
        <p:txBody>
          <a:bodyPr anchor="b">
            <a:normAutofit/>
          </a:bodyPr>
          <a:lstStyle>
            <a:lvl1pPr marL="0" indent="0">
              <a:lnSpc>
                <a:spcPct val="100000"/>
              </a:lnSpc>
              <a:buNone/>
              <a:defRPr sz="4400" b="0" cap="all" baseline="0">
                <a:solidFill>
                  <a:schemeClr val="accent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l-GR"/>
              <a:t>Στυλ κειμένου υποδείγματος</a:t>
            </a:r>
          </a:p>
        </p:txBody>
      </p:sp>
      <p:sp>
        <p:nvSpPr>
          <p:cNvPr id="6" name="Content Placeholder 5"/>
          <p:cNvSpPr>
            <a:spLocks noGrp="1"/>
          </p:cNvSpPr>
          <p:nvPr>
            <p:ph sz="quarter" idx="4"/>
          </p:nvPr>
        </p:nvSpPr>
        <p:spPr>
          <a:xfrm>
            <a:off x="12824724" y="5642983"/>
            <a:ext cx="9290304" cy="527474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AC59836D-E7F2-9A44-B34C-9A96A5901769}" type="datetimeFigureOut">
              <a:rPr lang="el-GR" smtClean="0"/>
              <a:t>22/10/20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6CB4B4D-7CA3-9044-876B-883B54F8677D}" type="slidenum">
              <a:rPr lang="el-GR" smtClean="0"/>
              <a:t>‹#›</a:t>
            </a:fld>
            <a:endParaRPr lang="el-GR"/>
          </a:p>
        </p:txBody>
      </p:sp>
      <p:cxnSp>
        <p:nvCxnSpPr>
          <p:cNvPr id="29" name="Straight Connector 28"/>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28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AC59836D-E7F2-9A44-B34C-9A96A5901769}" type="datetimeFigureOut">
              <a:rPr lang="el-GR" smtClean="0"/>
              <a:t>22/10/20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6CB4B4D-7CA3-9044-876B-883B54F8677D}" type="slidenum">
              <a:rPr lang="el-GR" smtClean="0"/>
              <a:t>‹#›</a:t>
            </a:fld>
            <a:endParaRPr lang="el-GR"/>
          </a:p>
        </p:txBody>
      </p:sp>
      <p:cxnSp>
        <p:nvCxnSpPr>
          <p:cNvPr id="25" name="Straight Connector 24"/>
          <p:cNvCxnSpPr/>
          <p:nvPr/>
        </p:nvCxnSpPr>
        <p:spPr>
          <a:xfrm>
            <a:off x="2907792" y="3694176"/>
            <a:ext cx="1921504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053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9836D-E7F2-9A44-B34C-9A96A5901769}" type="datetimeFigureOut">
              <a:rPr lang="el-GR" smtClean="0"/>
              <a:t>22/10/20</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6CB4B4D-7CA3-9044-876B-883B54F8677D}" type="slidenum">
              <a:rPr lang="el-GR" smtClean="0"/>
              <a:t>‹#›</a:t>
            </a:fld>
            <a:endParaRPr lang="el-GR"/>
          </a:p>
        </p:txBody>
      </p:sp>
    </p:spTree>
    <p:extLst>
      <p:ext uri="{BB962C8B-B14F-4D97-AF65-F5344CB8AC3E}">
        <p14:creationId xmlns:p14="http://schemas.microsoft.com/office/powerpoint/2010/main" val="354193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89343" y="1597947"/>
            <a:ext cx="6546198" cy="4494234"/>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10087428" y="1597948"/>
            <a:ext cx="12024940" cy="9317652"/>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889343" y="6410983"/>
            <a:ext cx="6550026" cy="4496362"/>
          </a:xfrm>
        </p:spPr>
        <p:txBody>
          <a:bodyPr/>
          <a:lstStyle>
            <a:lvl1pPr marL="0" indent="0" algn="l">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AC59836D-E7F2-9A44-B34C-9A96A5901769}" type="datetimeFigureOut">
              <a:rPr lang="el-GR" smtClean="0"/>
              <a:t>22/10/20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6CB4B4D-7CA3-9044-876B-883B54F8677D}" type="slidenum">
              <a:rPr lang="el-GR" smtClean="0"/>
              <a:t>‹#›</a:t>
            </a:fld>
            <a:endParaRPr lang="el-GR"/>
          </a:p>
        </p:txBody>
      </p:sp>
      <p:cxnSp>
        <p:nvCxnSpPr>
          <p:cNvPr id="17" name="Straight Connector 16"/>
          <p:cNvCxnSpPr/>
          <p:nvPr/>
        </p:nvCxnSpPr>
        <p:spPr>
          <a:xfrm>
            <a:off x="2896560" y="6410982"/>
            <a:ext cx="65389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6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grpSp>
        <p:nvGrpSpPr>
          <p:cNvPr id="8" name="Group 7"/>
          <p:cNvGrpSpPr/>
          <p:nvPr/>
        </p:nvGrpSpPr>
        <p:grpSpPr>
          <a:xfrm>
            <a:off x="14954775" y="964341"/>
            <a:ext cx="8149066" cy="1029820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902412" y="2259026"/>
            <a:ext cx="11064656" cy="3661168"/>
          </a:xfrm>
        </p:spPr>
        <p:txBody>
          <a:bodyPr anchor="b">
            <a:normAutofit/>
          </a:bodyPr>
          <a:lstStyle>
            <a:lvl1pPr>
              <a:defRPr sz="64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6248779" y="2245085"/>
            <a:ext cx="5582342" cy="7732654"/>
          </a:xfrm>
          <a:solidFill>
            <a:schemeClr val="bg1">
              <a:lumMod val="85000"/>
            </a:schemeClr>
          </a:solidFill>
          <a:ln w="9525" cap="sq">
            <a:noFill/>
            <a:miter lim="800000"/>
          </a:ln>
          <a:effectLst/>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900658" y="6291984"/>
            <a:ext cx="11048808" cy="4007484"/>
          </a:xfrm>
        </p:spPr>
        <p:txBody>
          <a:bodyPr>
            <a:normAutofit/>
          </a:bodyPr>
          <a:lstStyle>
            <a:lvl1pPr marL="0" indent="0" algn="l">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l-GR"/>
              <a:t>Στυλ κειμένου υποδείγματος</a:t>
            </a:r>
          </a:p>
        </p:txBody>
      </p:sp>
      <p:sp>
        <p:nvSpPr>
          <p:cNvPr id="5" name="Date Placeholder 4"/>
          <p:cNvSpPr>
            <a:spLocks noGrp="1"/>
          </p:cNvSpPr>
          <p:nvPr>
            <p:ph type="dt" sz="half" idx="10"/>
          </p:nvPr>
        </p:nvSpPr>
        <p:spPr>
          <a:xfrm>
            <a:off x="2894765" y="10939713"/>
            <a:ext cx="11054702" cy="640246"/>
          </a:xfrm>
        </p:spPr>
        <p:txBody>
          <a:bodyPr/>
          <a:lstStyle>
            <a:lvl1pPr algn="l">
              <a:defRPr/>
            </a:lvl1pPr>
          </a:lstStyle>
          <a:p>
            <a:fld id="{AC59836D-E7F2-9A44-B34C-9A96A5901769}" type="datetimeFigureOut">
              <a:rPr lang="el-GR" smtClean="0"/>
              <a:t>22/10/20</a:t>
            </a:fld>
            <a:endParaRPr lang="el-GR"/>
          </a:p>
        </p:txBody>
      </p:sp>
      <p:sp>
        <p:nvSpPr>
          <p:cNvPr id="6" name="Footer Placeholder 5"/>
          <p:cNvSpPr>
            <a:spLocks noGrp="1"/>
          </p:cNvSpPr>
          <p:nvPr>
            <p:ph type="ftr" sz="quarter" idx="11"/>
          </p:nvPr>
        </p:nvSpPr>
        <p:spPr>
          <a:xfrm>
            <a:off x="2894764" y="637281"/>
            <a:ext cx="11082008" cy="641862"/>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l-GR" smtClean="0"/>
              <a:t>‹#›</a:t>
            </a:fld>
            <a:endParaRPr lang="el-GR"/>
          </a:p>
        </p:txBody>
      </p:sp>
      <p:cxnSp>
        <p:nvCxnSpPr>
          <p:cNvPr id="31" name="Straight Connector 30"/>
          <p:cNvCxnSpPr/>
          <p:nvPr/>
        </p:nvCxnSpPr>
        <p:spPr>
          <a:xfrm>
            <a:off x="2894765" y="6287210"/>
            <a:ext cx="110547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00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4038953"/>
            <a:ext cx="24384000" cy="821188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12252960"/>
            <a:ext cx="24384000" cy="1485900"/>
          </a:xfrm>
          <a:prstGeom prst="rect">
            <a:avLst/>
          </a:prstGeom>
        </p:spPr>
      </p:pic>
      <p:sp>
        <p:nvSpPr>
          <p:cNvPr id="2" name="Title Placeholder 1"/>
          <p:cNvSpPr>
            <a:spLocks noGrp="1"/>
          </p:cNvSpPr>
          <p:nvPr>
            <p:ph type="title"/>
          </p:nvPr>
        </p:nvSpPr>
        <p:spPr>
          <a:xfrm>
            <a:off x="2903159" y="1609039"/>
            <a:ext cx="19206550" cy="209847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03159" y="4031465"/>
            <a:ext cx="19206550" cy="6901226"/>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5108277" y="660741"/>
            <a:ext cx="7001430" cy="618402"/>
          </a:xfrm>
          <a:prstGeom prst="rect">
            <a:avLst/>
          </a:prstGeom>
        </p:spPr>
        <p:txBody>
          <a:bodyPr vert="horz" lIns="91440" tIns="45720" rIns="91440" bIns="45720" rtlCol="0" anchor="ctr"/>
          <a:lstStyle>
            <a:lvl1pPr algn="r">
              <a:defRPr sz="2000">
                <a:solidFill>
                  <a:schemeClr val="tx1">
                    <a:tint val="75000"/>
                  </a:schemeClr>
                </a:solidFill>
              </a:defRPr>
            </a:lvl1pPr>
          </a:lstStyle>
          <a:p>
            <a:fld id="{AC59836D-E7F2-9A44-B34C-9A96A5901769}" type="datetimeFigureOut">
              <a:rPr lang="el-GR" smtClean="0"/>
              <a:t>22/10/20</a:t>
            </a:fld>
            <a:endParaRPr lang="el-GR"/>
          </a:p>
        </p:txBody>
      </p:sp>
      <p:sp>
        <p:nvSpPr>
          <p:cNvPr id="5" name="Footer Placeholder 4"/>
          <p:cNvSpPr>
            <a:spLocks noGrp="1"/>
          </p:cNvSpPr>
          <p:nvPr>
            <p:ph type="ftr" sz="quarter" idx="3"/>
          </p:nvPr>
        </p:nvSpPr>
        <p:spPr>
          <a:xfrm>
            <a:off x="2903158" y="658615"/>
            <a:ext cx="11877672" cy="618402"/>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960121" y="1597946"/>
            <a:ext cx="1622038" cy="1007156"/>
          </a:xfrm>
          <a:prstGeom prst="rect">
            <a:avLst/>
          </a:prstGeom>
        </p:spPr>
        <p:txBody>
          <a:bodyPr vert="horz" lIns="91440" tIns="45720" rIns="91440" bIns="45720" rtlCol="0" anchor="t"/>
          <a:lstStyle>
            <a:lvl1pPr algn="r">
              <a:defRPr sz="5600">
                <a:solidFill>
                  <a:schemeClr val="accent1"/>
                </a:solidFill>
              </a:defRPr>
            </a:lvl1pPr>
          </a:lstStyle>
          <a:p>
            <a:fld id="{86CB4B4D-7CA3-9044-876B-883B54F8677D}" type="slidenum">
              <a:rPr lang="el-GR" smtClean="0"/>
              <a:t>‹#›</a:t>
            </a:fld>
            <a:endParaRPr lang="el-GR"/>
          </a:p>
        </p:txBody>
      </p:sp>
      <p:cxnSp>
        <p:nvCxnSpPr>
          <p:cNvPr id="10" name="Straight Connector 9"/>
          <p:cNvCxnSpPr/>
          <p:nvPr/>
        </p:nvCxnSpPr>
        <p:spPr>
          <a:xfrm>
            <a:off x="0" y="12256826"/>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5072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Lst>
  <p:txStyles>
    <p:titleStyle>
      <a:lvl1pPr algn="l" defTabSz="1828800" rtl="0" eaLnBrk="1" latinLnBrk="0" hangingPunct="1">
        <a:lnSpc>
          <a:spcPct val="90000"/>
        </a:lnSpc>
        <a:spcBef>
          <a:spcPct val="0"/>
        </a:spcBef>
        <a:buNone/>
        <a:defRPr sz="6400" b="0" i="0" kern="1200" cap="all">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accent1"/>
        </a:buClr>
        <a:buSzPct val="100000"/>
        <a:buFont typeface="Arial" panose="020B0604020202020204" pitchFamily="34" charset="0"/>
        <a:buChar char="•"/>
        <a:defRPr sz="4000" kern="120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600" kern="1200" cap="none"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3200" kern="120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800" kern="1200" cap="none"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accent1"/>
        </a:buClr>
        <a:buSzPct val="100000"/>
        <a:buFont typeface="Arial" panose="020B0604020202020204" pitchFamily="34" charset="0"/>
        <a:buChar char="•"/>
        <a:defRPr sz="2400" kern="1200" baseline="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orms.office.com/Pages/DesignPage.aspx?origin=OfficeDotCom&amp;route=Start&amp;lang=el-GR&amp;fromAR=1#FormId=DQSIkWdsW0yxEjajBLZtrQAAAAAAAAAAAAa__eoh4EtUQTBaMTM1Sko2S0hZN002MlBSU01FODNTUi4u"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Αριθμός σλάιντ"/>
          <p:cNvSpPr txBox="1">
            <a:spLocks noGrp="1"/>
          </p:cNvSpPr>
          <p:nvPr>
            <p:ph type="sldNum" sz="quarter" idx="2"/>
          </p:nvPr>
        </p:nvSpPr>
        <p:spPr>
          <a:xfrm>
            <a:off x="12052300" y="13017500"/>
            <a:ext cx="266701" cy="5080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2054" name="Picture 6" descr="Python Type Checking (Guide) | Python, Tutorial, Type">
            <a:extLst>
              <a:ext uri="{FF2B5EF4-FFF2-40B4-BE49-F238E27FC236}">
                <a16:creationId xmlns:a16="http://schemas.microsoft.com/office/drawing/2014/main" id="{9819F05D-7FB2-794C-B0CD-2E5CF488A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8952"/>
            <a:ext cx="24384000" cy="821188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Picture 73">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12252960"/>
            <a:ext cx="24384000" cy="1485900"/>
          </a:xfrm>
          <a:prstGeom prst="rect">
            <a:avLst/>
          </a:prstGeom>
        </p:spPr>
      </p:pic>
      <p:cxnSp>
        <p:nvCxnSpPr>
          <p:cNvPr id="76" name="Straight Connector 75">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256826"/>
            <a:ext cx="2438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98" name="Picture 2" descr="How to Deal With Big Changes at Work: New Boss, Promotion, Merger,  Acquisition, Office Move">
            <a:extLst>
              <a:ext uri="{FF2B5EF4-FFF2-40B4-BE49-F238E27FC236}">
                <a16:creationId xmlns:a16="http://schemas.microsoft.com/office/drawing/2014/main" id="{9DB75E51-56EC-F24D-94F2-19665EE156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03" r="5219"/>
          <a:stretch/>
        </p:blipFill>
        <p:spPr bwMode="auto">
          <a:xfrm>
            <a:off x="20" y="10"/>
            <a:ext cx="24383980" cy="13715990"/>
          </a:xfrm>
          <a:prstGeom prst="rect">
            <a:avLst/>
          </a:prstGeom>
          <a:noFill/>
          <a:extLst>
            <a:ext uri="{909E8E84-426E-40DD-AFC4-6F175D3DCCD1}">
              <a14:hiddenFill xmlns:a14="http://schemas.microsoft.com/office/drawing/2010/main">
                <a:solidFill>
                  <a:srgbClr val="FFFFFF"/>
                </a:solidFill>
              </a14:hiddenFill>
            </a:ext>
          </a:extLst>
        </p:spPr>
      </p:pic>
      <p:sp>
        <p:nvSpPr>
          <p:cNvPr id="154" name="Αριθμός σλάιντ"/>
          <p:cNvSpPr txBox="1">
            <a:spLocks noGrp="1"/>
          </p:cNvSpPr>
          <p:nvPr>
            <p:ph type="sldNum" sz="quarter" idx="2"/>
          </p:nvPr>
        </p:nvSpPr>
        <p:spPr>
          <a:xfrm>
            <a:off x="960120" y="464236"/>
            <a:ext cx="1622038" cy="100715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t">
            <a:normAutofit/>
          </a:bodyPr>
          <a:lstStyle/>
          <a:p>
            <a:pPr>
              <a:spcAft>
                <a:spcPts val="600"/>
              </a:spcAft>
            </a:pPr>
            <a:fld id="{86CB4B4D-7CA3-9044-876B-883B54F8677D}" type="slidenum">
              <a:rPr lang="en-US" sz="2800">
                <a:solidFill>
                  <a:srgbClr val="FFFFFF"/>
                </a:solidFill>
              </a:rPr>
              <a:pPr>
                <a:spcAft>
                  <a:spcPts val="600"/>
                </a:spcAft>
              </a:pPr>
              <a:t>2</a:t>
            </a:fld>
            <a:endParaRPr lang="en-US" sz="2800">
              <a:solidFill>
                <a:srgbClr val="FFFFFF"/>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AA8D8B44-6CFA-0B4C-BA6D-4B1D33A3C331}"/>
              </a:ext>
            </a:extLst>
          </p:cNvPr>
          <p:cNvSpPr/>
          <p:nvPr/>
        </p:nvSpPr>
        <p:spPr>
          <a:xfrm>
            <a:off x="7593980" y="0"/>
            <a:ext cx="6779420" cy="13280559"/>
          </a:xfrm>
          <a:prstGeom prst="rect">
            <a:avLst/>
          </a:prstGeom>
          <a:noFill/>
        </p:spPr>
        <p:txBody>
          <a:bodyPr wrap="none" lIns="91440" tIns="45720" rIns="91440" bIns="45720">
            <a:spAutoFit/>
          </a:bodyPr>
          <a:lstStyle/>
          <a:p>
            <a:pPr algn="ctr"/>
            <a:r>
              <a:rPr lang="en-US" sz="85700" b="1" cap="none" spc="0" dirty="0">
                <a:ln w="0"/>
                <a:solidFill>
                  <a:schemeClr val="accent1"/>
                </a:solidFill>
                <a:effectLst>
                  <a:outerShdw blurRad="38100" dist="25400" dir="5400000" algn="ctr" rotWithShape="0">
                    <a:srgbClr val="6E747A">
                      <a:alpha val="43000"/>
                    </a:srgbClr>
                  </a:outerShdw>
                </a:effectLst>
              </a:rPr>
              <a:t>#</a:t>
            </a:r>
            <a:endParaRPr lang="el-GR" sz="85700" b="1"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Black Monitor, Apple, Computer Icon PNG Transparent Background, Free  Download #45247 - FreeIconsPNG">
            <a:extLst>
              <a:ext uri="{FF2B5EF4-FFF2-40B4-BE49-F238E27FC236}">
                <a16:creationId xmlns:a16="http://schemas.microsoft.com/office/drawing/2014/main" id="{F9A940EF-29E1-8B42-A9D8-4FA430D99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951" y="-1578349"/>
            <a:ext cx="16872697" cy="16872697"/>
          </a:xfrm>
          <a:prstGeom prst="rect">
            <a:avLst/>
          </a:prstGeom>
          <a:noFill/>
          <a:extLst>
            <a:ext uri="{909E8E84-426E-40DD-AFC4-6F175D3DCCD1}">
              <a14:hiddenFill xmlns:a14="http://schemas.microsoft.com/office/drawing/2010/main">
                <a:solidFill>
                  <a:srgbClr val="FFFFFF"/>
                </a:solidFill>
              </a14:hiddenFill>
            </a:ext>
          </a:extLst>
        </p:spPr>
      </p:pic>
      <p:sp>
        <p:nvSpPr>
          <p:cNvPr id="166" name="Αριθμός σλάιντ"/>
          <p:cNvSpPr txBox="1">
            <a:spLocks noGrp="1"/>
          </p:cNvSpPr>
          <p:nvPr>
            <p:ph type="sldNum" sz="quarter" idx="2"/>
          </p:nvPr>
        </p:nvSpPr>
        <p:spPr>
          <a:xfrm>
            <a:off x="12052300" y="13017500"/>
            <a:ext cx="266701" cy="5080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 name="TextBox 1">
            <a:extLst>
              <a:ext uri="{FF2B5EF4-FFF2-40B4-BE49-F238E27FC236}">
                <a16:creationId xmlns:a16="http://schemas.microsoft.com/office/drawing/2014/main" id="{B195DDA1-37C7-6646-92C7-18C43FB0A521}"/>
              </a:ext>
            </a:extLst>
          </p:cNvPr>
          <p:cNvSpPr txBox="1"/>
          <p:nvPr/>
        </p:nvSpPr>
        <p:spPr>
          <a:xfrm>
            <a:off x="4790848" y="-17865"/>
            <a:ext cx="14789604" cy="9243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r>
              <a:rPr lang="en" sz="5400" dirty="0">
                <a:solidFill>
                  <a:schemeClr val="bg2">
                    <a:lumMod val="20000"/>
                    <a:lumOff val="80000"/>
                  </a:schemeClr>
                </a:solidFill>
              </a:rPr>
            </a:br>
            <a:br>
              <a:rPr lang="en" sz="5400" dirty="0">
                <a:solidFill>
                  <a:schemeClr val="bg2">
                    <a:lumMod val="20000"/>
                    <a:lumOff val="80000"/>
                  </a:schemeClr>
                </a:solidFill>
              </a:rPr>
            </a:br>
            <a:r>
              <a:rPr lang="en" sz="5400" dirty="0">
                <a:solidFill>
                  <a:schemeClr val="bg2">
                    <a:lumMod val="20000"/>
                    <a:lumOff val="80000"/>
                  </a:schemeClr>
                </a:solidFill>
              </a:rPr>
              <a:t># </a:t>
            </a:r>
            <a:r>
              <a:rPr lang="el-GR" sz="5400" dirty="0">
                <a:solidFill>
                  <a:schemeClr val="bg2">
                    <a:lumMod val="20000"/>
                    <a:lumOff val="80000"/>
                  </a:schemeClr>
                </a:solidFill>
              </a:rPr>
              <a:t>Αυτός ο κωδικός θα υπολογίσει την πιθανότητα </a:t>
            </a:r>
            <a:endParaRPr lang="en-US" sz="5400" dirty="0">
              <a:solidFill>
                <a:schemeClr val="bg2">
                  <a:lumMod val="20000"/>
                  <a:lumOff val="80000"/>
                </a:schemeClr>
              </a:solidFill>
            </a:endParaRPr>
          </a:p>
          <a:p>
            <a:pPr algn="l"/>
            <a:r>
              <a:rPr lang="en-US" sz="5400" dirty="0">
                <a:solidFill>
                  <a:schemeClr val="bg2">
                    <a:lumMod val="20000"/>
                    <a:lumOff val="80000"/>
                  </a:schemeClr>
                </a:solidFill>
              </a:rPr>
              <a:t>#</a:t>
            </a:r>
            <a:r>
              <a:rPr lang="el-GR" sz="5400" dirty="0">
                <a:solidFill>
                  <a:schemeClr val="bg2">
                    <a:lumMod val="20000"/>
                    <a:lumOff val="80000"/>
                  </a:schemeClr>
                </a:solidFill>
              </a:rPr>
              <a:t>αύριο να βρέξει</a:t>
            </a:r>
            <a:r>
              <a:rPr lang="en-US" sz="5400" dirty="0">
                <a:solidFill>
                  <a:schemeClr val="bg2">
                    <a:lumMod val="20000"/>
                    <a:lumOff val="80000"/>
                  </a:schemeClr>
                </a:solidFill>
              </a:rPr>
              <a:t> </a:t>
            </a:r>
          </a:p>
          <a:p>
            <a:pPr algn="l"/>
            <a:endParaRPr lang="en-US" sz="5400" dirty="0">
              <a:solidFill>
                <a:schemeClr val="bg2">
                  <a:lumMod val="20000"/>
                  <a:lumOff val="80000"/>
                </a:schemeClr>
              </a:solidFill>
            </a:endParaRPr>
          </a:p>
          <a:p>
            <a:pPr algn="l"/>
            <a:r>
              <a:rPr lang="en" sz="5400" dirty="0" err="1">
                <a:solidFill>
                  <a:schemeClr val="bg2">
                    <a:lumMod val="20000"/>
                    <a:lumOff val="80000"/>
                  </a:schemeClr>
                </a:solidFill>
              </a:rPr>
              <a:t>complicated_rain_calculation_for_tomorrow</a:t>
            </a:r>
            <a:r>
              <a:rPr lang="en" sz="5400" dirty="0">
                <a:solidFill>
                  <a:schemeClr val="bg2">
                    <a:lumMod val="20000"/>
                    <a:lumOff val="80000"/>
                  </a:schemeClr>
                </a:solidFill>
              </a:rPr>
              <a:t> = 'Yes’</a:t>
            </a:r>
            <a:br>
              <a:rPr lang="en" sz="5400" dirty="0">
                <a:solidFill>
                  <a:schemeClr val="bg2">
                    <a:lumMod val="20000"/>
                    <a:lumOff val="80000"/>
                  </a:schemeClr>
                </a:solidFill>
              </a:rPr>
            </a:br>
            <a:endParaRPr lang="en" sz="5400" dirty="0">
              <a:solidFill>
                <a:schemeClr val="bg2">
                  <a:lumMod val="20000"/>
                  <a:lumOff val="80000"/>
                </a:schemeClr>
              </a:solidFill>
            </a:endParaRPr>
          </a:p>
          <a:p>
            <a:pPr algn="l"/>
            <a:br>
              <a:rPr lang="en" sz="5400" dirty="0">
                <a:solidFill>
                  <a:schemeClr val="bg2">
                    <a:lumMod val="20000"/>
                    <a:lumOff val="80000"/>
                  </a:schemeClr>
                </a:solidFill>
              </a:rPr>
            </a:br>
            <a:r>
              <a:rPr lang="en" sz="5400" dirty="0">
                <a:solidFill>
                  <a:schemeClr val="bg2">
                    <a:lumMod val="20000"/>
                    <a:lumOff val="80000"/>
                  </a:schemeClr>
                </a:solidFill>
              </a:rPr>
              <a:t># </a:t>
            </a:r>
            <a:r>
              <a:rPr lang="en" sz="5400" dirty="0" err="1">
                <a:solidFill>
                  <a:schemeClr val="bg2">
                    <a:lumMod val="20000"/>
                    <a:lumOff val="80000"/>
                  </a:schemeClr>
                </a:solidFill>
              </a:rPr>
              <a:t>useful_value</a:t>
            </a:r>
            <a:r>
              <a:rPr lang="en" sz="5400" dirty="0">
                <a:solidFill>
                  <a:schemeClr val="bg2">
                    <a:lumMod val="20000"/>
                    <a:lumOff val="80000"/>
                  </a:schemeClr>
                </a:solidFill>
              </a:rPr>
              <a:t> = old</a:t>
            </a:r>
          </a:p>
          <a:p>
            <a:pPr algn="l"/>
            <a:br>
              <a:rPr lang="en" sz="5400" dirty="0">
                <a:solidFill>
                  <a:schemeClr val="bg2">
                    <a:lumMod val="20000"/>
                    <a:lumOff val="80000"/>
                  </a:schemeClr>
                </a:solidFill>
              </a:rPr>
            </a:br>
            <a:r>
              <a:rPr lang="en" sz="5400" dirty="0" err="1">
                <a:solidFill>
                  <a:schemeClr val="bg2">
                    <a:lumMod val="20000"/>
                    <a:lumOff val="80000"/>
                  </a:schemeClr>
                </a:solidFill>
              </a:rPr>
              <a:t>useful_value</a:t>
            </a:r>
            <a:r>
              <a:rPr lang="en" sz="5400" dirty="0">
                <a:solidFill>
                  <a:schemeClr val="bg2">
                    <a:lumMod val="20000"/>
                    <a:lumOff val="80000"/>
                  </a:schemeClr>
                </a:solidFill>
              </a:rPr>
              <a:t> = new</a:t>
            </a:r>
            <a:endParaRPr kumimoji="0" lang="el-GR" sz="5400" b="0" i="0" u="none" strike="noStrike" cap="none" spc="0" normalizeH="0" baseline="0" dirty="0">
              <a:ln>
                <a:noFill/>
              </a:ln>
              <a:solidFill>
                <a:schemeClr val="bg2">
                  <a:lumMod val="20000"/>
                  <a:lumOff val="80000"/>
                </a:schemeClr>
              </a:solidFill>
              <a:effectLst/>
              <a:uFillTx/>
              <a:latin typeface="Palatino"/>
              <a:ea typeface="Palatino"/>
              <a:cs typeface="Palatino"/>
              <a:sym typeface="Palatino"/>
            </a:endParaRPr>
          </a:p>
        </p:txBody>
      </p:sp>
      <p:sp>
        <p:nvSpPr>
          <p:cNvPr id="7" name="Ορθογώνιο 6">
            <a:extLst>
              <a:ext uri="{FF2B5EF4-FFF2-40B4-BE49-F238E27FC236}">
                <a16:creationId xmlns:a16="http://schemas.microsoft.com/office/drawing/2014/main" id="{8225115F-E325-1A45-A1C3-B288D90EB6F8}"/>
              </a:ext>
            </a:extLst>
          </p:cNvPr>
          <p:cNvSpPr/>
          <p:nvPr/>
        </p:nvSpPr>
        <p:spPr>
          <a:xfrm>
            <a:off x="21559745" y="4243356"/>
            <a:ext cx="1332745" cy="2215991"/>
          </a:xfrm>
          <a:prstGeom prst="rect">
            <a:avLst/>
          </a:prstGeom>
          <a:noFill/>
        </p:spPr>
        <p:txBody>
          <a:bodyPr wrap="square" lIns="91440" tIns="45720" rIns="91440" bIns="45720">
            <a:spAutoFit/>
          </a:bodyPr>
          <a:lstStyle/>
          <a:p>
            <a:pPr algn="ctr"/>
            <a:endParaRPr lang="el-GR" sz="13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1" end="1"/>
                                            </p:txEl>
                                          </p:spTgt>
                                        </p:tgtEl>
                                        <p:attrNameLst>
                                          <p:attrName>ppt_w</p:attrName>
                                        </p:attrNameLst>
                                      </p:cBhvr>
                                    </p:anim>
                                    <p:anim by="(#ppt_w*0.50)" calcmode="lin" valueType="num">
                                      <p:cBhvr>
                                        <p:cTn id="14" dur="500" decel="50000" autoRev="1" fill="hold">
                                          <p:stCondLst>
                                            <p:cond delay="0"/>
                                          </p:stCondLst>
                                        </p:cTn>
                                        <p:tgtEl>
                                          <p:spTgt spid="2">
                                            <p:txEl>
                                              <p:pRg st="1" end="1"/>
                                            </p:txEl>
                                          </p:spTgt>
                                        </p:tgtEl>
                                        <p:attrNameLst>
                                          <p:attrName>ppt_x</p:attrName>
                                        </p:attrNameLst>
                                      </p:cBhvr>
                                    </p:anim>
                                    <p:anim from="(-#ppt_h/2)" to="(#ppt_y)" calcmode="lin" valueType="num">
                                      <p:cBhvr>
                                        <p:cTn id="15" dur="1000" fill="hold">
                                          <p:stCondLst>
                                            <p:cond delay="0"/>
                                          </p:stCondLst>
                                        </p:cTn>
                                        <p:tgtEl>
                                          <p:spTgt spid="2">
                                            <p:txEl>
                                              <p:pRg st="1" end="1"/>
                                            </p:txEl>
                                          </p:spTgt>
                                        </p:tgtEl>
                                        <p:attrNameLst>
                                          <p:attrName>ppt_y</p:attrName>
                                        </p:attrNameLst>
                                      </p:cBhvr>
                                    </p:anim>
                                    <p:animRot by="21600000">
                                      <p:cBhvr>
                                        <p:cTn id="16" dur="1000" fill="hold">
                                          <p:stCondLst>
                                            <p:cond delay="0"/>
                                          </p:stCondLst>
                                        </p:cTn>
                                        <p:tgtEl>
                                          <p:spTgt spid="2">
                                            <p:txEl>
                                              <p:pRg st="1" end="1"/>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3" end="3"/>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3" end="3"/>
                                            </p:txEl>
                                          </p:spTgt>
                                        </p:tgtEl>
                                        <p:attrNameLst>
                                          <p:attrName>ppt_w</p:attrName>
                                        </p:attrNameLst>
                                      </p:cBhvr>
                                    </p:anim>
                                    <p:anim by="(#ppt_w*0.50)" calcmode="lin" valueType="num">
                                      <p:cBhvr>
                                        <p:cTn id="20" dur="500" decel="50000" autoRev="1" fill="hold">
                                          <p:stCondLst>
                                            <p:cond delay="0"/>
                                          </p:stCondLst>
                                        </p:cTn>
                                        <p:tgtEl>
                                          <p:spTgt spid="2">
                                            <p:txEl>
                                              <p:pRg st="3" end="3"/>
                                            </p:txEl>
                                          </p:spTgt>
                                        </p:tgtEl>
                                        <p:attrNameLst>
                                          <p:attrName>ppt_x</p:attrName>
                                        </p:attrNameLst>
                                      </p:cBhvr>
                                    </p:anim>
                                    <p:anim from="(-#ppt_h/2)" to="(#ppt_y)" calcmode="lin" valueType="num">
                                      <p:cBhvr>
                                        <p:cTn id="21" dur="1000" fill="hold">
                                          <p:stCondLst>
                                            <p:cond delay="0"/>
                                          </p:stCondLst>
                                        </p:cTn>
                                        <p:tgtEl>
                                          <p:spTgt spid="2">
                                            <p:txEl>
                                              <p:pRg st="3" end="3"/>
                                            </p:txEl>
                                          </p:spTgt>
                                        </p:tgtEl>
                                        <p:attrNameLst>
                                          <p:attrName>ppt_y</p:attrName>
                                        </p:attrNameLst>
                                      </p:cBhvr>
                                    </p:anim>
                                    <p:animRot by="21600000">
                                      <p:cBhvr>
                                        <p:cTn id="22" dur="1000" fill="hold">
                                          <p:stCondLst>
                                            <p:cond delay="0"/>
                                          </p:stCondLst>
                                        </p:cTn>
                                        <p:tgtEl>
                                          <p:spTgt spid="2">
                                            <p:txEl>
                                              <p:pRg st="3" end="3"/>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nodeType="clickEffect">
                                  <p:stCondLst>
                                    <p:cond delay="0"/>
                                  </p:stCondLst>
                                  <p:iterate type="lt">
                                    <p:tmPct val="10000"/>
                                  </p:iterate>
                                  <p:childTnLst>
                                    <p:set>
                                      <p:cBhvr>
                                        <p:cTn id="26" dur="1" fill="hold">
                                          <p:stCondLst>
                                            <p:cond delay="0"/>
                                          </p:stCondLst>
                                        </p:cTn>
                                        <p:tgtEl>
                                          <p:spTgt spid="2">
                                            <p:txEl>
                                              <p:pRg st="4" end="4"/>
                                            </p:txEl>
                                          </p:spTgt>
                                        </p:tgtEl>
                                        <p:attrNameLst>
                                          <p:attrName>style.visibility</p:attrName>
                                        </p:attrNameLst>
                                      </p:cBhvr>
                                      <p:to>
                                        <p:strVal val="visible"/>
                                      </p:to>
                                    </p:set>
                                    <p:anim by="(-#ppt_w*2)" calcmode="lin" valueType="num">
                                      <p:cBhvr rctx="PPT">
                                        <p:cTn id="27" dur="500" autoRev="1" fill="hold">
                                          <p:stCondLst>
                                            <p:cond delay="0"/>
                                          </p:stCondLst>
                                        </p:cTn>
                                        <p:tgtEl>
                                          <p:spTgt spid="2">
                                            <p:txEl>
                                              <p:pRg st="4" end="4"/>
                                            </p:txEl>
                                          </p:spTgt>
                                        </p:tgtEl>
                                        <p:attrNameLst>
                                          <p:attrName>ppt_w</p:attrName>
                                        </p:attrNameLst>
                                      </p:cBhvr>
                                    </p:anim>
                                    <p:anim by="(#ppt_w*0.50)" calcmode="lin" valueType="num">
                                      <p:cBhvr>
                                        <p:cTn id="28" dur="500" decel="50000" autoRev="1" fill="hold">
                                          <p:stCondLst>
                                            <p:cond delay="0"/>
                                          </p:stCondLst>
                                        </p:cTn>
                                        <p:tgtEl>
                                          <p:spTgt spid="2">
                                            <p:txEl>
                                              <p:pRg st="4" end="4"/>
                                            </p:txEl>
                                          </p:spTgt>
                                        </p:tgtEl>
                                        <p:attrNameLst>
                                          <p:attrName>ppt_x</p:attrName>
                                        </p:attrNameLst>
                                      </p:cBhvr>
                                    </p:anim>
                                    <p:anim from="(-#ppt_h/2)" to="(#ppt_y)" calcmode="lin" valueType="num">
                                      <p:cBhvr>
                                        <p:cTn id="29" dur="1000" fill="hold">
                                          <p:stCondLst>
                                            <p:cond delay="0"/>
                                          </p:stCondLst>
                                        </p:cTn>
                                        <p:tgtEl>
                                          <p:spTgt spid="2">
                                            <p:txEl>
                                              <p:pRg st="4" end="4"/>
                                            </p:txEl>
                                          </p:spTgt>
                                        </p:tgtEl>
                                        <p:attrNameLst>
                                          <p:attrName>ppt_y</p:attrName>
                                        </p:attrNameLst>
                                      </p:cBhvr>
                                    </p:anim>
                                    <p:animRot by="21600000">
                                      <p:cBhvr>
                                        <p:cTn id="30" dur="1000" fill="hold">
                                          <p:stCondLst>
                                            <p:cond delay="0"/>
                                          </p:stCondLst>
                                        </p:cTn>
                                        <p:tgtEl>
                                          <p:spTgt spid="2">
                                            <p:txEl>
                                              <p:pRg st="4" end="4"/>
                                            </p:txEl>
                                          </p:spTgt>
                                        </p:tgtEl>
                                        <p:attrNameLst>
                                          <p:attrName>r</p:attrName>
                                        </p:attrNameLst>
                                      </p:cBhvr>
                                    </p:animRot>
                                  </p:childTnLst>
                                </p:cTn>
                              </p:par>
                              <p:par>
                                <p:cTn id="31" presetID="56" presetClass="entr" presetSubtype="0" fill="hold" nodeType="withEffect">
                                  <p:stCondLst>
                                    <p:cond delay="0"/>
                                  </p:stCondLst>
                                  <p:iterate type="lt">
                                    <p:tmPct val="10000"/>
                                  </p:iterate>
                                  <p:childTnLst>
                                    <p:set>
                                      <p:cBhvr>
                                        <p:cTn id="32" dur="1" fill="hold">
                                          <p:stCondLst>
                                            <p:cond delay="0"/>
                                          </p:stCondLst>
                                        </p:cTn>
                                        <p:tgtEl>
                                          <p:spTgt spid="2">
                                            <p:txEl>
                                              <p:pRg st="5" end="5"/>
                                            </p:txEl>
                                          </p:spTgt>
                                        </p:tgtEl>
                                        <p:attrNameLst>
                                          <p:attrName>style.visibility</p:attrName>
                                        </p:attrNameLst>
                                      </p:cBhvr>
                                      <p:to>
                                        <p:strVal val="visible"/>
                                      </p:to>
                                    </p:set>
                                    <p:anim by="(-#ppt_w*2)" calcmode="lin" valueType="num">
                                      <p:cBhvr rctx="PPT">
                                        <p:cTn id="33" dur="500" autoRev="1" fill="hold">
                                          <p:stCondLst>
                                            <p:cond delay="0"/>
                                          </p:stCondLst>
                                        </p:cTn>
                                        <p:tgtEl>
                                          <p:spTgt spid="2">
                                            <p:txEl>
                                              <p:pRg st="5" end="5"/>
                                            </p:txEl>
                                          </p:spTgt>
                                        </p:tgtEl>
                                        <p:attrNameLst>
                                          <p:attrName>ppt_w</p:attrName>
                                        </p:attrNameLst>
                                      </p:cBhvr>
                                    </p:anim>
                                    <p:anim by="(#ppt_w*0.50)" calcmode="lin" valueType="num">
                                      <p:cBhvr>
                                        <p:cTn id="34" dur="500" decel="50000" autoRev="1" fill="hold">
                                          <p:stCondLst>
                                            <p:cond delay="0"/>
                                          </p:stCondLst>
                                        </p:cTn>
                                        <p:tgtEl>
                                          <p:spTgt spid="2">
                                            <p:txEl>
                                              <p:pRg st="5" end="5"/>
                                            </p:txEl>
                                          </p:spTgt>
                                        </p:tgtEl>
                                        <p:attrNameLst>
                                          <p:attrName>ppt_x</p:attrName>
                                        </p:attrNameLst>
                                      </p:cBhvr>
                                    </p:anim>
                                    <p:anim from="(-#ppt_h/2)" to="(#ppt_y)" calcmode="lin" valueType="num">
                                      <p:cBhvr>
                                        <p:cTn id="35" dur="1000" fill="hold">
                                          <p:stCondLst>
                                            <p:cond delay="0"/>
                                          </p:stCondLst>
                                        </p:cTn>
                                        <p:tgtEl>
                                          <p:spTgt spid="2">
                                            <p:txEl>
                                              <p:pRg st="5" end="5"/>
                                            </p:txEl>
                                          </p:spTgt>
                                        </p:tgtEl>
                                        <p:attrNameLst>
                                          <p:attrName>ppt_y</p:attrName>
                                        </p:attrNameLst>
                                      </p:cBhvr>
                                    </p:anim>
                                    <p:animRot by="21600000">
                                      <p:cBhvr>
                                        <p:cTn id="36" dur="1000" fill="hold">
                                          <p:stCondLst>
                                            <p:cond delay="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Στιγμιότυπο 2020-08-18, 11.42.34 μμ.png" descr="Στιγμιότυπο 2020-08-18, 11.42.34 μμ.png"/>
          <p:cNvPicPr>
            <a:picLocks noGrp="1" noChangeAspect="1"/>
          </p:cNvPicPr>
          <p:nvPr>
            <p:ph type="pic" idx="21"/>
          </p:nvPr>
        </p:nvPicPr>
        <p:blipFill>
          <a:blip r:embed="rId2"/>
          <a:srcRect l="5722" r="5722"/>
          <a:stretch>
            <a:fillRect/>
          </a:stretch>
        </p:blipFill>
        <p:spPr>
          <a:xfrm>
            <a:off x="0" y="0"/>
            <a:ext cx="24384000" cy="17153467"/>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giornamenti Lumia on Twitter: &quot;Microsoft Forms new icon is here!… &quot;">
            <a:hlinkClick r:id="rId2"/>
            <a:extLst>
              <a:ext uri="{FF2B5EF4-FFF2-40B4-BE49-F238E27FC236}">
                <a16:creationId xmlns:a16="http://schemas.microsoft.com/office/drawing/2014/main" id="{CE2E0437-B561-F544-A9F7-21EAB28BA6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906" r="20173"/>
          <a:stretch/>
        </p:blipFill>
        <p:spPr bwMode="auto">
          <a:xfrm>
            <a:off x="6737350" y="1511719"/>
            <a:ext cx="10909300" cy="10692561"/>
          </a:xfrm>
          <a:prstGeom prst="rect">
            <a:avLst/>
          </a:prstGeom>
          <a:noFill/>
          <a:ln w="9525">
            <a:round/>
          </a:ln>
          <a:extLst>
            <a:ext uri="{909E8E84-426E-40DD-AFC4-6F175D3DCCD1}">
              <a14:hiddenFill xmlns:a14="http://schemas.microsoft.com/office/drawing/2010/main">
                <a:solidFill>
                  <a:srgbClr val="FFFFFF"/>
                </a:solidFill>
              </a14:hiddenFill>
            </a:ext>
          </a:extLst>
        </p:spPr>
      </p:pic>
      <p:sp>
        <p:nvSpPr>
          <p:cNvPr id="308" name="Αριθμός σλάιντ" hidden="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spcAft>
                <a:spcPts val="600"/>
              </a:spcAft>
            </a:pPr>
            <a:fld id="{86CB4B4D-7CA3-9044-876B-883B54F8677D}" type="slidenum">
              <a:rPr/>
              <a:pPr>
                <a:spcAft>
                  <a:spcPts val="600"/>
                </a:spcAft>
              </a:pPr>
              <a:t>6</a:t>
            </a:fld>
            <a:endParaRPr/>
          </a:p>
        </p:txBody>
      </p:sp>
      <p:sp>
        <p:nvSpPr>
          <p:cNvPr id="4" name="TextBox 3">
            <a:extLst>
              <a:ext uri="{FF2B5EF4-FFF2-40B4-BE49-F238E27FC236}">
                <a16:creationId xmlns:a16="http://schemas.microsoft.com/office/drawing/2014/main" id="{091D6E50-9911-764D-B266-0F4A726FDF1D}"/>
              </a:ext>
            </a:extLst>
          </p:cNvPr>
          <p:cNvSpPr txBox="1"/>
          <p:nvPr/>
        </p:nvSpPr>
        <p:spPr>
          <a:xfrm>
            <a:off x="8382000" y="7975600"/>
            <a:ext cx="184731" cy="369332"/>
          </a:xfrm>
          <a:prstGeom prst="rect">
            <a:avLst/>
          </a:prstGeom>
          <a:noFill/>
        </p:spPr>
        <p:txBody>
          <a:bodyPr wrap="none" rtlCol="0">
            <a:spAutoFit/>
          </a:bodyPr>
          <a:lstStyle/>
          <a:p>
            <a:endParaRPr lang="el-GR" dirty="0"/>
          </a:p>
        </p:txBody>
      </p:sp>
    </p:spTree>
    <p:extLst>
      <p:ext uri="{BB962C8B-B14F-4D97-AF65-F5344CB8AC3E}">
        <p14:creationId xmlns:p14="http://schemas.microsoft.com/office/powerpoint/2010/main" val="25216946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Scale>
                                      <p:cBhvr>
                                        <p:cTn id="7" dur="1000" decel="50000" fill="hold">
                                          <p:stCondLst>
                                            <p:cond delay="0"/>
                                          </p:stCondLst>
                                        </p:cTn>
                                        <p:tgtEl>
                                          <p:spTgt spid="10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26"/>
                                        </p:tgtEl>
                                        <p:attrNameLst>
                                          <p:attrName>ppt_x</p:attrName>
                                          <p:attrName>ppt_y</p:attrName>
                                        </p:attrNameLst>
                                      </p:cBhvr>
                                    </p:animMotion>
                                    <p:animEffect transition="in" filter="fade">
                                      <p:cBhvr>
                                        <p:cTn id="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Συλλογη">
  <a:themeElements>
    <a:clrScheme name="Συλλογη">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Συλλογη">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Συλλογη">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Futura"/>
        <a:ea typeface="Futura"/>
        <a:cs typeface="Futura"/>
      </a:majorFont>
      <a:minorFont>
        <a:latin typeface="Futura"/>
        <a:ea typeface="Futura"/>
        <a:cs typeface="Futur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337</TotalTime>
  <Words>314</Words>
  <Application>Microsoft Macintosh PowerPoint</Application>
  <PresentationFormat>Προσαρμογή</PresentationFormat>
  <Paragraphs>25</Paragraphs>
  <Slides>6</Slides>
  <Notes>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6</vt:i4>
      </vt:variant>
    </vt:vector>
  </HeadingPairs>
  <TitlesOfParts>
    <vt:vector size="12" baseType="lpstr">
      <vt:lpstr>Arial</vt:lpstr>
      <vt:lpstr>Avenir Next Regular</vt:lpstr>
      <vt:lpstr>Gill Sans MT</vt:lpstr>
      <vt:lpstr>Helvetica Neue</vt:lpstr>
      <vt:lpstr>Palatino</vt:lpstr>
      <vt:lpstr>Συλλογη</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Ioannis E. Kommas</dc:creator>
  <cp:lastModifiedBy>Ioannis E. Kommas</cp:lastModifiedBy>
  <cp:revision>3</cp:revision>
  <dcterms:created xsi:type="dcterms:W3CDTF">2020-10-22T08:59:30Z</dcterms:created>
  <dcterms:modified xsi:type="dcterms:W3CDTF">2020-10-22T14:37:26Z</dcterms:modified>
</cp:coreProperties>
</file>