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410" r:id="rId5"/>
    <p:sldId id="383" r:id="rId6"/>
    <p:sldId id="391"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27" autoAdjust="0"/>
  </p:normalViewPr>
  <p:slideViewPr>
    <p:cSldViewPr snapToGrid="0">
      <p:cViewPr varScale="1">
        <p:scale>
          <a:sx n="69" d="100"/>
          <a:sy n="69" d="100"/>
        </p:scale>
        <p:origin x="78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8/11/2024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115935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373713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96704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3998140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3780862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293503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255255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212552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3117085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3144535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027397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205313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083618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673098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079268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662158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shopping cart with money in it&#10;&#10;Description automatically generated">
            <a:extLst>
              <a:ext uri="{FF2B5EF4-FFF2-40B4-BE49-F238E27FC236}">
                <a16:creationId xmlns:a16="http://schemas.microsoft.com/office/drawing/2014/main" id="{FEC3967F-4ED7-8DDD-9218-9B5CC402F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Title 1">
            <a:extLst>
              <a:ext uri="{FF2B5EF4-FFF2-40B4-BE49-F238E27FC236}">
                <a16:creationId xmlns:a16="http://schemas.microsoft.com/office/drawing/2014/main" id="{BDD76A49-076C-4F02-0216-17180A10064F}"/>
              </a:ext>
            </a:extLst>
          </p:cNvPr>
          <p:cNvSpPr txBox="1">
            <a:spLocks/>
          </p:cNvSpPr>
          <p:nvPr/>
        </p:nvSpPr>
        <p:spPr>
          <a:xfrm>
            <a:off x="477981" y="1336964"/>
            <a:ext cx="7883237" cy="2092036"/>
          </a:xfrm>
          <a:prstGeom prst="rect">
            <a:avLst/>
          </a:prstGeom>
        </p:spPr>
        <p:txBody>
          <a:bodyPr vert="horz" lIns="0" tIns="0" rIns="0" bIns="0" rtlCol="0" anchor="b" anchorCtr="0">
            <a:normAutofit fontScale="97500"/>
          </a:bodyPr>
          <a:lstStyle>
            <a:lvl1pPr algn="l" defTabSz="914400" rtl="0" eaLnBrk="1" latinLnBrk="0" hangingPunct="1">
              <a:lnSpc>
                <a:spcPct val="80000"/>
              </a:lnSpc>
              <a:spcBef>
                <a:spcPct val="0"/>
              </a:spcBef>
              <a:buNone/>
              <a:defRPr sz="6000" b="1" i="0" kern="1200" spc="1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2">
                    <a:lumMod val="25000"/>
                  </a:schemeClr>
                </a:solidFill>
                <a:latin typeface="Bookman Old Style" panose="02050604050505020204" pitchFamily="18" charset="0"/>
                <a:cs typeface="CordiaUPC" panose="020B0502040204020203" pitchFamily="34" charset="-34"/>
              </a:rPr>
              <a:t>Consumer Goods Ad Hoc Insights</a:t>
            </a:r>
          </a:p>
          <a:p>
            <a:endParaRPr lang="en-US" dirty="0">
              <a:solidFill>
                <a:schemeClr val="bg2">
                  <a:lumMod val="25000"/>
                </a:schemeClr>
              </a:solidFill>
              <a:latin typeface="Bookman Old Style" panose="02050604050505020204" pitchFamily="18" charset="0"/>
              <a:cs typeface="CordiaUPC" panose="020B0502040204020203" pitchFamily="34" charset="-34"/>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Request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9"/>
            <a:ext cx="6788150" cy="1593508"/>
          </a:xfrm>
        </p:spPr>
        <p:txBody>
          <a:bodyPr tIns="457200">
            <a:normAutofit lnSpcReduction="10000"/>
          </a:bodyPr>
          <a:lstStyle/>
          <a:p>
            <a:r>
              <a:rPr lang="en-US" dirty="0"/>
              <a:t>Generate a report which contains the top 5 customers who received an average high pre invoice discount % for the fiscal year 2021 and in the Indian market.</a:t>
            </a:r>
          </a:p>
        </p:txBody>
      </p:sp>
      <p:sp>
        <p:nvSpPr>
          <p:cNvPr id="5" name="Title 1">
            <a:extLst>
              <a:ext uri="{FF2B5EF4-FFF2-40B4-BE49-F238E27FC236}">
                <a16:creationId xmlns:a16="http://schemas.microsoft.com/office/drawing/2014/main" id="{C4140294-D281-FDEE-B965-9EAF28888B31}"/>
              </a:ext>
            </a:extLst>
          </p:cNvPr>
          <p:cNvSpPr txBox="1">
            <a:spLocks/>
          </p:cNvSpPr>
          <p:nvPr/>
        </p:nvSpPr>
        <p:spPr>
          <a:xfrm>
            <a:off x="594128" y="3077993"/>
            <a:ext cx="6787747" cy="159350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5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Output</a:t>
            </a:r>
          </a:p>
        </p:txBody>
      </p:sp>
      <p:pic>
        <p:nvPicPr>
          <p:cNvPr id="6" name="Picture 5">
            <a:extLst>
              <a:ext uri="{FF2B5EF4-FFF2-40B4-BE49-F238E27FC236}">
                <a16:creationId xmlns:a16="http://schemas.microsoft.com/office/drawing/2014/main" id="{DD811F96-2D7C-61A3-86B0-4C3FE2B132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23855" y="4876800"/>
            <a:ext cx="4530435" cy="1413163"/>
          </a:xfrm>
          <a:prstGeom prst="rect">
            <a:avLst/>
          </a:prstGeom>
        </p:spPr>
      </p:pic>
    </p:spTree>
    <p:extLst>
      <p:ext uri="{BB962C8B-B14F-4D97-AF65-F5344CB8AC3E}">
        <p14:creationId xmlns:p14="http://schemas.microsoft.com/office/powerpoint/2010/main" val="402063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Conversion of Output to Visual</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8462" y="4524612"/>
            <a:ext cx="8574930" cy="2230513"/>
          </a:xfrm>
        </p:spPr>
        <p:txBody>
          <a:bodyPr>
            <a:normAutofit/>
          </a:bodyPr>
          <a:lstStyle/>
          <a:p>
            <a:pPr marL="0" indent="0" algn="ctr">
              <a:buNone/>
            </a:pPr>
            <a:r>
              <a:rPr lang="en-PH" sz="3800" dirty="0">
                <a:latin typeface="Franklin Gothic Demi (Headings)"/>
              </a:rPr>
              <a:t>Insights</a:t>
            </a:r>
            <a:endParaRPr lang="en-US" sz="3800" dirty="0">
              <a:latin typeface="Franklin Gothic Demi (Headings)"/>
            </a:endParaRPr>
          </a:p>
          <a:p>
            <a:pPr algn="ctr"/>
            <a:r>
              <a:rPr lang="en-US" sz="1800" dirty="0">
                <a:latin typeface="Aptos" panose="020B0004020202020204" pitchFamily="34" charset="0"/>
              </a:rPr>
              <a:t> Track the long-term impact of these discounts on customer retention and profitability. Assess whether the discounts have led to sustained relationships and increased business, or if they need adjustment to balance customer loyalty with profit margins.</a:t>
            </a:r>
            <a:endParaRPr lang="en-US" sz="1800" b="1"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97D7578F-D58F-C8FD-6EFE-A8B2BCD2BD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53869" y="2494436"/>
            <a:ext cx="3519054" cy="1719184"/>
          </a:xfrm>
          <a:prstGeom prst="rect">
            <a:avLst/>
          </a:prstGeom>
        </p:spPr>
      </p:pic>
      <p:cxnSp>
        <p:nvCxnSpPr>
          <p:cNvPr id="6" name="Straight Arrow Connector 5">
            <a:extLst>
              <a:ext uri="{FF2B5EF4-FFF2-40B4-BE49-F238E27FC236}">
                <a16:creationId xmlns:a16="http://schemas.microsoft.com/office/drawing/2014/main" id="{ECE37A62-6626-875A-FDA9-9308ECC20D32}"/>
              </a:ext>
            </a:extLst>
          </p:cNvPr>
          <p:cNvCxnSpPr/>
          <p:nvPr/>
        </p:nvCxnSpPr>
        <p:spPr>
          <a:xfrm>
            <a:off x="6031230" y="3415146"/>
            <a:ext cx="6437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86891D9A-37B2-F303-0D27-E38E546D5F3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55939" y="2442868"/>
            <a:ext cx="4460417" cy="1770752"/>
          </a:xfrm>
          <a:prstGeom prst="rect">
            <a:avLst/>
          </a:prstGeom>
        </p:spPr>
      </p:pic>
    </p:spTree>
    <p:extLst>
      <p:ext uri="{BB962C8B-B14F-4D97-AF65-F5344CB8AC3E}">
        <p14:creationId xmlns:p14="http://schemas.microsoft.com/office/powerpoint/2010/main" val="341790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Request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9"/>
            <a:ext cx="6788150" cy="1593508"/>
          </a:xfrm>
        </p:spPr>
        <p:txBody>
          <a:bodyPr tIns="457200">
            <a:normAutofit/>
          </a:bodyPr>
          <a:lstStyle/>
          <a:p>
            <a:r>
              <a:rPr lang="en-US" dirty="0"/>
              <a:t>Get the complete report of the Gross sales amount for the customer “Atliq Exclusive” for each month. </a:t>
            </a:r>
          </a:p>
        </p:txBody>
      </p:sp>
      <p:sp>
        <p:nvSpPr>
          <p:cNvPr id="5" name="Title 1">
            <a:extLst>
              <a:ext uri="{FF2B5EF4-FFF2-40B4-BE49-F238E27FC236}">
                <a16:creationId xmlns:a16="http://schemas.microsoft.com/office/drawing/2014/main" id="{C4140294-D281-FDEE-B965-9EAF28888B31}"/>
              </a:ext>
            </a:extLst>
          </p:cNvPr>
          <p:cNvSpPr txBox="1">
            <a:spLocks/>
          </p:cNvSpPr>
          <p:nvPr/>
        </p:nvSpPr>
        <p:spPr>
          <a:xfrm>
            <a:off x="594128" y="3077993"/>
            <a:ext cx="6787747" cy="159350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5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Output</a:t>
            </a:r>
          </a:p>
        </p:txBody>
      </p:sp>
      <p:pic>
        <p:nvPicPr>
          <p:cNvPr id="6" name="Picture 5">
            <a:extLst>
              <a:ext uri="{FF2B5EF4-FFF2-40B4-BE49-F238E27FC236}">
                <a16:creationId xmlns:a16="http://schemas.microsoft.com/office/drawing/2014/main" id="{DD811F96-2D7C-61A3-86B0-4C3FE2B132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62399" y="4671500"/>
            <a:ext cx="4197927" cy="1996928"/>
          </a:xfrm>
          <a:prstGeom prst="rect">
            <a:avLst/>
          </a:prstGeom>
        </p:spPr>
      </p:pic>
    </p:spTree>
    <p:extLst>
      <p:ext uri="{BB962C8B-B14F-4D97-AF65-F5344CB8AC3E}">
        <p14:creationId xmlns:p14="http://schemas.microsoft.com/office/powerpoint/2010/main" val="3414497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Conversion of Output to Visual</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180136" y="4668981"/>
            <a:ext cx="8574930" cy="1830150"/>
          </a:xfrm>
        </p:spPr>
        <p:txBody>
          <a:bodyPr>
            <a:normAutofit lnSpcReduction="10000"/>
          </a:bodyPr>
          <a:lstStyle/>
          <a:p>
            <a:pPr marL="0" indent="0" algn="ctr">
              <a:buNone/>
            </a:pPr>
            <a:r>
              <a:rPr lang="en-PH" sz="3800" dirty="0">
                <a:latin typeface="Franklin Gothic Demi (Headings)"/>
              </a:rPr>
              <a:t>Insights</a:t>
            </a:r>
            <a:endParaRPr lang="en-US" sz="3800" dirty="0">
              <a:latin typeface="Franklin Gothic Demi (Headings)"/>
            </a:endParaRPr>
          </a:p>
          <a:p>
            <a:pPr algn="ctr"/>
            <a:r>
              <a:rPr lang="en-US" sz="1800" dirty="0">
                <a:latin typeface="Aptos" panose="020B0004020202020204" pitchFamily="34" charset="0"/>
              </a:rPr>
              <a:t> The customer ‘Atliq Exclusive’ experienced a decline in gross sales, with a 15% decrease in monthly sales over the past three months. This downward trend highlights a potential issue with customer engagement or market conditions, warranting further investigation and possible strategic adjustments</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97D7578F-D58F-C8FD-6EFE-A8B2BCD2BD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30582" y="2494436"/>
            <a:ext cx="3419724" cy="2174545"/>
          </a:xfrm>
          <a:prstGeom prst="rect">
            <a:avLst/>
          </a:prstGeom>
        </p:spPr>
      </p:pic>
      <p:cxnSp>
        <p:nvCxnSpPr>
          <p:cNvPr id="6" name="Straight Arrow Connector 5">
            <a:extLst>
              <a:ext uri="{FF2B5EF4-FFF2-40B4-BE49-F238E27FC236}">
                <a16:creationId xmlns:a16="http://schemas.microsoft.com/office/drawing/2014/main" id="{ECE37A62-6626-875A-FDA9-9308ECC20D32}"/>
              </a:ext>
            </a:extLst>
          </p:cNvPr>
          <p:cNvCxnSpPr/>
          <p:nvPr/>
        </p:nvCxnSpPr>
        <p:spPr>
          <a:xfrm>
            <a:off x="6096000" y="3567623"/>
            <a:ext cx="6437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A499AE09-6F35-EEA8-3934-5C8E6A891CB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55939" y="2494436"/>
            <a:ext cx="4412161" cy="2174545"/>
          </a:xfrm>
          <a:prstGeom prst="rect">
            <a:avLst/>
          </a:prstGeom>
        </p:spPr>
      </p:pic>
    </p:spTree>
    <p:extLst>
      <p:ext uri="{BB962C8B-B14F-4D97-AF65-F5344CB8AC3E}">
        <p14:creationId xmlns:p14="http://schemas.microsoft.com/office/powerpoint/2010/main" val="3774537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Request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9"/>
            <a:ext cx="6788150" cy="1593508"/>
          </a:xfrm>
        </p:spPr>
        <p:txBody>
          <a:bodyPr tIns="457200">
            <a:normAutofit/>
          </a:bodyPr>
          <a:lstStyle/>
          <a:p>
            <a:r>
              <a:rPr lang="en-US" dirty="0"/>
              <a:t>Which quarter of 2020, got the maximum Total Sold Quantity. </a:t>
            </a:r>
          </a:p>
        </p:txBody>
      </p:sp>
      <p:sp>
        <p:nvSpPr>
          <p:cNvPr id="5" name="Title 1">
            <a:extLst>
              <a:ext uri="{FF2B5EF4-FFF2-40B4-BE49-F238E27FC236}">
                <a16:creationId xmlns:a16="http://schemas.microsoft.com/office/drawing/2014/main" id="{C4140294-D281-FDEE-B965-9EAF28888B31}"/>
              </a:ext>
            </a:extLst>
          </p:cNvPr>
          <p:cNvSpPr txBox="1">
            <a:spLocks/>
          </p:cNvSpPr>
          <p:nvPr/>
        </p:nvSpPr>
        <p:spPr>
          <a:xfrm>
            <a:off x="594128" y="3077993"/>
            <a:ext cx="6787747" cy="159350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5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Output</a:t>
            </a:r>
          </a:p>
        </p:txBody>
      </p:sp>
      <p:pic>
        <p:nvPicPr>
          <p:cNvPr id="6" name="Picture 5">
            <a:extLst>
              <a:ext uri="{FF2B5EF4-FFF2-40B4-BE49-F238E27FC236}">
                <a16:creationId xmlns:a16="http://schemas.microsoft.com/office/drawing/2014/main" id="{DD811F96-2D7C-61A3-86B0-4C3FE2B132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06038" y="4671500"/>
            <a:ext cx="3910649" cy="1996928"/>
          </a:xfrm>
          <a:prstGeom prst="rect">
            <a:avLst/>
          </a:prstGeom>
        </p:spPr>
      </p:pic>
    </p:spTree>
    <p:extLst>
      <p:ext uri="{BB962C8B-B14F-4D97-AF65-F5344CB8AC3E}">
        <p14:creationId xmlns:p14="http://schemas.microsoft.com/office/powerpoint/2010/main" val="346767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Conversion of Output to Visual</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180136" y="4668981"/>
            <a:ext cx="8574930" cy="1830150"/>
          </a:xfrm>
        </p:spPr>
        <p:txBody>
          <a:bodyPr>
            <a:normAutofit/>
          </a:bodyPr>
          <a:lstStyle/>
          <a:p>
            <a:pPr marL="0" indent="0" algn="ctr">
              <a:buNone/>
            </a:pPr>
            <a:r>
              <a:rPr lang="en-PH" sz="3800" dirty="0">
                <a:latin typeface="Franklin Gothic Demi (Headings)"/>
              </a:rPr>
              <a:t>Insights</a:t>
            </a:r>
            <a:endParaRPr lang="en-US" sz="3800" dirty="0">
              <a:latin typeface="Franklin Gothic Demi (Headings)"/>
            </a:endParaRPr>
          </a:p>
          <a:p>
            <a:pPr algn="ctr"/>
            <a:r>
              <a:rPr lang="en-US" sz="1800" dirty="0">
                <a:latin typeface="Aptos" panose="020B0004020202020204" pitchFamily="34" charset="0"/>
              </a:rPr>
              <a:t>In 2020, sales were lowest in Q1. Q2 saw a 5% increase, while Q3 experienced a 7% rise. The highest sales were in Q4, with a 15% increase compared to Q3, highlighting a strong year-end recovery.</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97D7578F-D58F-C8FD-6EFE-A8B2BCD2BD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30582" y="2708587"/>
            <a:ext cx="3419724" cy="1746242"/>
          </a:xfrm>
          <a:prstGeom prst="rect">
            <a:avLst/>
          </a:prstGeom>
        </p:spPr>
      </p:pic>
      <p:cxnSp>
        <p:nvCxnSpPr>
          <p:cNvPr id="6" name="Straight Arrow Connector 5">
            <a:extLst>
              <a:ext uri="{FF2B5EF4-FFF2-40B4-BE49-F238E27FC236}">
                <a16:creationId xmlns:a16="http://schemas.microsoft.com/office/drawing/2014/main" id="{ECE37A62-6626-875A-FDA9-9308ECC20D32}"/>
              </a:ext>
            </a:extLst>
          </p:cNvPr>
          <p:cNvCxnSpPr/>
          <p:nvPr/>
        </p:nvCxnSpPr>
        <p:spPr>
          <a:xfrm>
            <a:off x="6096000" y="3567623"/>
            <a:ext cx="6437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A499AE09-6F35-EEA8-3934-5C8E6A891CB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55939" y="2722149"/>
            <a:ext cx="4412161" cy="1719119"/>
          </a:xfrm>
          <a:prstGeom prst="rect">
            <a:avLst/>
          </a:prstGeom>
        </p:spPr>
      </p:pic>
    </p:spTree>
    <p:extLst>
      <p:ext uri="{BB962C8B-B14F-4D97-AF65-F5344CB8AC3E}">
        <p14:creationId xmlns:p14="http://schemas.microsoft.com/office/powerpoint/2010/main" val="422620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Request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9"/>
            <a:ext cx="6788150" cy="1593508"/>
          </a:xfrm>
        </p:spPr>
        <p:txBody>
          <a:bodyPr tIns="457200">
            <a:normAutofit/>
          </a:bodyPr>
          <a:lstStyle/>
          <a:p>
            <a:r>
              <a:rPr lang="en-US" dirty="0"/>
              <a:t>Which channel helped to bring more gross sales in the fiscal year 2021 and the percentage of contribution</a:t>
            </a:r>
          </a:p>
        </p:txBody>
      </p:sp>
      <p:sp>
        <p:nvSpPr>
          <p:cNvPr id="5" name="Title 1">
            <a:extLst>
              <a:ext uri="{FF2B5EF4-FFF2-40B4-BE49-F238E27FC236}">
                <a16:creationId xmlns:a16="http://schemas.microsoft.com/office/drawing/2014/main" id="{C4140294-D281-FDEE-B965-9EAF28888B31}"/>
              </a:ext>
            </a:extLst>
          </p:cNvPr>
          <p:cNvSpPr txBox="1">
            <a:spLocks/>
          </p:cNvSpPr>
          <p:nvPr/>
        </p:nvSpPr>
        <p:spPr>
          <a:xfrm>
            <a:off x="594128" y="3077993"/>
            <a:ext cx="6787747" cy="159350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5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Output</a:t>
            </a:r>
          </a:p>
        </p:txBody>
      </p:sp>
      <p:pic>
        <p:nvPicPr>
          <p:cNvPr id="6" name="Picture 5">
            <a:extLst>
              <a:ext uri="{FF2B5EF4-FFF2-40B4-BE49-F238E27FC236}">
                <a16:creationId xmlns:a16="http://schemas.microsoft.com/office/drawing/2014/main" id="{DD811F96-2D7C-61A3-86B0-4C3FE2B132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65418" y="4862945"/>
            <a:ext cx="4572000" cy="1482437"/>
          </a:xfrm>
          <a:prstGeom prst="rect">
            <a:avLst/>
          </a:prstGeom>
        </p:spPr>
      </p:pic>
    </p:spTree>
    <p:extLst>
      <p:ext uri="{BB962C8B-B14F-4D97-AF65-F5344CB8AC3E}">
        <p14:creationId xmlns:p14="http://schemas.microsoft.com/office/powerpoint/2010/main" val="2307395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Conversion of Output to Visual</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180136" y="4668980"/>
            <a:ext cx="8574930" cy="2086141"/>
          </a:xfrm>
        </p:spPr>
        <p:txBody>
          <a:bodyPr>
            <a:normAutofit fontScale="85000" lnSpcReduction="20000"/>
          </a:bodyPr>
          <a:lstStyle/>
          <a:p>
            <a:pPr marL="0" indent="0" algn="ctr">
              <a:buNone/>
            </a:pPr>
            <a:r>
              <a:rPr lang="en-PH" sz="3800" dirty="0">
                <a:latin typeface="Franklin Gothic Demi (Headings)"/>
              </a:rPr>
              <a:t>Insights</a:t>
            </a:r>
            <a:endParaRPr lang="en-US" sz="3800" dirty="0">
              <a:latin typeface="Franklin Gothic Demi (Headings)"/>
            </a:endParaRPr>
          </a:p>
          <a:p>
            <a:pPr algn="ctr"/>
            <a:r>
              <a:rPr lang="en-US" sz="2100" dirty="0">
                <a:latin typeface="Aptos" panose="020B0004020202020204" pitchFamily="34" charset="0"/>
              </a:rPr>
              <a:t>In fiscal year 2021, the Retailer channel was the most significant contributor to gross sales, accounting for 60% of the total Sales</a:t>
            </a:r>
          </a:p>
          <a:p>
            <a:pPr algn="ctr"/>
            <a:r>
              <a:rPr lang="en-US" dirty="0">
                <a:latin typeface="Aptos" panose="020B0004020202020204" pitchFamily="34" charset="0"/>
              </a:rPr>
              <a:t>In fiscal year 2021, the Distributor channel had the lowest gross sales at 20%, a 15% decline from the previous year, suggesting a need to optimize distributor relationships and explore new market opportunities.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97D7578F-D58F-C8FD-6EFE-A8B2BCD2BD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30582" y="2722144"/>
            <a:ext cx="3419724" cy="1719119"/>
          </a:xfrm>
          <a:prstGeom prst="rect">
            <a:avLst/>
          </a:prstGeom>
        </p:spPr>
      </p:pic>
      <p:cxnSp>
        <p:nvCxnSpPr>
          <p:cNvPr id="6" name="Straight Arrow Connector 5">
            <a:extLst>
              <a:ext uri="{FF2B5EF4-FFF2-40B4-BE49-F238E27FC236}">
                <a16:creationId xmlns:a16="http://schemas.microsoft.com/office/drawing/2014/main" id="{ECE37A62-6626-875A-FDA9-9308ECC20D32}"/>
              </a:ext>
            </a:extLst>
          </p:cNvPr>
          <p:cNvCxnSpPr/>
          <p:nvPr/>
        </p:nvCxnSpPr>
        <p:spPr>
          <a:xfrm>
            <a:off x="6096000" y="3567623"/>
            <a:ext cx="6437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A499AE09-6F35-EEA8-3934-5C8E6A891CB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185479" y="2351055"/>
            <a:ext cx="4282621" cy="2155890"/>
          </a:xfrm>
          <a:prstGeom prst="rect">
            <a:avLst/>
          </a:prstGeom>
        </p:spPr>
      </p:pic>
    </p:spTree>
    <p:extLst>
      <p:ext uri="{BB962C8B-B14F-4D97-AF65-F5344CB8AC3E}">
        <p14:creationId xmlns:p14="http://schemas.microsoft.com/office/powerpoint/2010/main" val="3783197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Request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9"/>
            <a:ext cx="6788150" cy="1593508"/>
          </a:xfrm>
        </p:spPr>
        <p:txBody>
          <a:bodyPr tIns="457200">
            <a:normAutofit/>
          </a:bodyPr>
          <a:lstStyle/>
          <a:p>
            <a:r>
              <a:rPr lang="en-US" dirty="0"/>
              <a:t>Get the Top 3 products in each division that have a high Total Sold Quantity in the fiscal year 2021</a:t>
            </a:r>
          </a:p>
        </p:txBody>
      </p:sp>
      <p:sp>
        <p:nvSpPr>
          <p:cNvPr id="5" name="Title 1">
            <a:extLst>
              <a:ext uri="{FF2B5EF4-FFF2-40B4-BE49-F238E27FC236}">
                <a16:creationId xmlns:a16="http://schemas.microsoft.com/office/drawing/2014/main" id="{C4140294-D281-FDEE-B965-9EAF28888B31}"/>
              </a:ext>
            </a:extLst>
          </p:cNvPr>
          <p:cNvSpPr txBox="1">
            <a:spLocks/>
          </p:cNvSpPr>
          <p:nvPr/>
        </p:nvSpPr>
        <p:spPr>
          <a:xfrm>
            <a:off x="594128" y="3077993"/>
            <a:ext cx="6787747" cy="159350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5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Output</a:t>
            </a:r>
          </a:p>
        </p:txBody>
      </p:sp>
      <p:pic>
        <p:nvPicPr>
          <p:cNvPr id="6" name="Picture 5">
            <a:extLst>
              <a:ext uri="{FF2B5EF4-FFF2-40B4-BE49-F238E27FC236}">
                <a16:creationId xmlns:a16="http://schemas.microsoft.com/office/drawing/2014/main" id="{DD811F96-2D7C-61A3-86B0-4C3FE2B132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65418" y="4671500"/>
            <a:ext cx="4572000" cy="1593506"/>
          </a:xfrm>
          <a:prstGeom prst="rect">
            <a:avLst/>
          </a:prstGeom>
        </p:spPr>
      </p:pic>
    </p:spTree>
    <p:extLst>
      <p:ext uri="{BB962C8B-B14F-4D97-AF65-F5344CB8AC3E}">
        <p14:creationId xmlns:p14="http://schemas.microsoft.com/office/powerpoint/2010/main" val="3613113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Conversion of Output to Visual</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152427" y="4441313"/>
            <a:ext cx="8574930" cy="2086141"/>
          </a:xfrm>
        </p:spPr>
        <p:txBody>
          <a:bodyPr>
            <a:normAutofit fontScale="92500" lnSpcReduction="10000"/>
          </a:bodyPr>
          <a:lstStyle/>
          <a:p>
            <a:pPr marL="0" indent="0" algn="ctr">
              <a:buNone/>
            </a:pPr>
            <a:r>
              <a:rPr lang="en-PH" sz="3800" dirty="0">
                <a:latin typeface="Franklin Gothic Demi (Headings)"/>
              </a:rPr>
              <a:t>Insights</a:t>
            </a:r>
            <a:endParaRPr lang="en-US" sz="3800" dirty="0">
              <a:latin typeface="Franklin Gothic Demi (Headings)"/>
            </a:endParaRPr>
          </a:p>
          <a:p>
            <a:r>
              <a:rPr lang="en-US" sz="1900" dirty="0">
                <a:latin typeface="Aptos" panose="020B0004020202020204" pitchFamily="34" charset="0"/>
              </a:rPr>
              <a:t>In fiscal year 2021, within the N &amp; S division, the top 3 products with the highest total sold quantities AQ Pen Drive 2 IN 1, AQ Pen Drive DRC. These products demonstrated exceptional market performance and demand, suggesting that enhancing inventory and promotional efforts for these top sellers could further boost sales in this division.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97D7578F-D58F-C8FD-6EFE-A8B2BCD2BD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25782" y="2763852"/>
            <a:ext cx="3724524" cy="1491283"/>
          </a:xfrm>
          <a:prstGeom prst="rect">
            <a:avLst/>
          </a:prstGeom>
        </p:spPr>
      </p:pic>
      <p:cxnSp>
        <p:nvCxnSpPr>
          <p:cNvPr id="6" name="Straight Arrow Connector 5">
            <a:extLst>
              <a:ext uri="{FF2B5EF4-FFF2-40B4-BE49-F238E27FC236}">
                <a16:creationId xmlns:a16="http://schemas.microsoft.com/office/drawing/2014/main" id="{ECE37A62-6626-875A-FDA9-9308ECC20D32}"/>
              </a:ext>
            </a:extLst>
          </p:cNvPr>
          <p:cNvCxnSpPr/>
          <p:nvPr/>
        </p:nvCxnSpPr>
        <p:spPr>
          <a:xfrm>
            <a:off x="6096000" y="3567623"/>
            <a:ext cx="6437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A499AE09-6F35-EEA8-3934-5C8E6A891CB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185479" y="2416687"/>
            <a:ext cx="4282621" cy="2024626"/>
          </a:xfrm>
          <a:prstGeom prst="rect">
            <a:avLst/>
          </a:prstGeom>
        </p:spPr>
      </p:pic>
    </p:spTree>
    <p:extLst>
      <p:ext uri="{BB962C8B-B14F-4D97-AF65-F5344CB8AC3E}">
        <p14:creationId xmlns:p14="http://schemas.microsoft.com/office/powerpoint/2010/main" val="346794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Request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9"/>
            <a:ext cx="6788150" cy="1593508"/>
          </a:xfrm>
        </p:spPr>
        <p:txBody>
          <a:bodyPr tIns="457200"/>
          <a:lstStyle/>
          <a:p>
            <a:r>
              <a:rPr lang="en-US" dirty="0"/>
              <a:t>What is the percentage of unique product increase in 2021 vs. 2020? </a:t>
            </a:r>
          </a:p>
        </p:txBody>
      </p:sp>
      <p:sp>
        <p:nvSpPr>
          <p:cNvPr id="5" name="Title 1">
            <a:extLst>
              <a:ext uri="{FF2B5EF4-FFF2-40B4-BE49-F238E27FC236}">
                <a16:creationId xmlns:a16="http://schemas.microsoft.com/office/drawing/2014/main" id="{C4140294-D281-FDEE-B965-9EAF28888B31}"/>
              </a:ext>
            </a:extLst>
          </p:cNvPr>
          <p:cNvSpPr txBox="1">
            <a:spLocks/>
          </p:cNvSpPr>
          <p:nvPr/>
        </p:nvSpPr>
        <p:spPr>
          <a:xfrm>
            <a:off x="594128" y="3077993"/>
            <a:ext cx="6787747" cy="159350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5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Output</a:t>
            </a:r>
          </a:p>
        </p:txBody>
      </p:sp>
      <p:pic>
        <p:nvPicPr>
          <p:cNvPr id="9" name="Picture 8">
            <a:extLst>
              <a:ext uri="{FF2B5EF4-FFF2-40B4-BE49-F238E27FC236}">
                <a16:creationId xmlns:a16="http://schemas.microsoft.com/office/drawing/2014/main" id="{85B01CC3-A85F-A4B7-B203-47A38F37C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436" y="4974489"/>
            <a:ext cx="5860473" cy="1190784"/>
          </a:xfrm>
          <a:prstGeom prst="rect">
            <a:avLst/>
          </a:prstGeom>
        </p:spPr>
      </p:pic>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Conversion of Output to Visual</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695532" y="3900132"/>
            <a:ext cx="8574930" cy="1680203"/>
          </a:xfrm>
        </p:spPr>
        <p:txBody>
          <a:bodyPr>
            <a:normAutofit/>
          </a:bodyPr>
          <a:lstStyle/>
          <a:p>
            <a:pPr marL="0" indent="0" algn="ctr">
              <a:buNone/>
            </a:pPr>
            <a:r>
              <a:rPr lang="en-PH" sz="3800" dirty="0">
                <a:latin typeface="Franklin Gothic Demi (Headings)"/>
              </a:rPr>
              <a:t>Insights</a:t>
            </a:r>
            <a:endParaRPr lang="en-US" sz="3800" dirty="0">
              <a:latin typeface="Franklin Gothic Demi (Headings)"/>
            </a:endParaRPr>
          </a:p>
          <a:p>
            <a:pPr algn="ctr"/>
            <a:r>
              <a:rPr lang="en-US" sz="1800" dirty="0">
                <a:latin typeface="Aptos" panose="020B0004020202020204" pitchFamily="34" charset="0"/>
              </a:rPr>
              <a:t>The total number of unique products increased by 33% from 2020 to 2021, rising from 51 to 68. This growth highlights a successful year in product expansion.</a:t>
            </a:r>
          </a:p>
          <a:p>
            <a:pPr marL="457200" indent="-457200" algn="ctr">
              <a:buFont typeface="+mj-lt"/>
              <a:buAutoNum type="arabicPeriod"/>
            </a:pPr>
            <a:endParaRPr lang="en-US" sz="1800" b="1" dirty="0"/>
          </a:p>
          <a:p>
            <a:pPr marL="457200" indent="-457200" algn="ctr">
              <a:buFont typeface="+mj-lt"/>
              <a:buAutoNum type="arabicPeriod"/>
            </a:pPr>
            <a:endParaRPr lang="en-US" sz="1800" b="1"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97D7578F-D58F-C8FD-6EFE-A8B2BCD2B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039" y="2537758"/>
            <a:ext cx="4137131" cy="1037819"/>
          </a:xfrm>
          <a:prstGeom prst="rect">
            <a:avLst/>
          </a:prstGeom>
        </p:spPr>
      </p:pic>
      <p:cxnSp>
        <p:nvCxnSpPr>
          <p:cNvPr id="6" name="Straight Arrow Connector 5">
            <a:extLst>
              <a:ext uri="{FF2B5EF4-FFF2-40B4-BE49-F238E27FC236}">
                <a16:creationId xmlns:a16="http://schemas.microsoft.com/office/drawing/2014/main" id="{ECE37A62-6626-875A-FDA9-9308ECC20D32}"/>
              </a:ext>
            </a:extLst>
          </p:cNvPr>
          <p:cNvCxnSpPr/>
          <p:nvPr/>
        </p:nvCxnSpPr>
        <p:spPr>
          <a:xfrm>
            <a:off x="6220691" y="3056668"/>
            <a:ext cx="6437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descr="A number on a white background&#10;&#10;Description automatically generated">
            <a:extLst>
              <a:ext uri="{FF2B5EF4-FFF2-40B4-BE49-F238E27FC236}">
                <a16:creationId xmlns:a16="http://schemas.microsoft.com/office/drawing/2014/main" id="{86891D9A-37B2-F303-0D27-E38E546D5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997" y="2418403"/>
            <a:ext cx="4603115" cy="1157171"/>
          </a:xfrm>
          <a:prstGeom prst="rect">
            <a:avLst/>
          </a:prstGeom>
        </p:spPr>
      </p:pic>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Request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9"/>
            <a:ext cx="6788150" cy="1593508"/>
          </a:xfrm>
        </p:spPr>
        <p:txBody>
          <a:bodyPr tIns="457200"/>
          <a:lstStyle/>
          <a:p>
            <a:r>
              <a:rPr lang="en-US" dirty="0"/>
              <a:t>Provide a report with all the unique product counts for each segment and sort them in descending order of product counts. </a:t>
            </a:r>
          </a:p>
        </p:txBody>
      </p:sp>
      <p:sp>
        <p:nvSpPr>
          <p:cNvPr id="5" name="Title 1">
            <a:extLst>
              <a:ext uri="{FF2B5EF4-FFF2-40B4-BE49-F238E27FC236}">
                <a16:creationId xmlns:a16="http://schemas.microsoft.com/office/drawing/2014/main" id="{C4140294-D281-FDEE-B965-9EAF28888B31}"/>
              </a:ext>
            </a:extLst>
          </p:cNvPr>
          <p:cNvSpPr txBox="1">
            <a:spLocks/>
          </p:cNvSpPr>
          <p:nvPr/>
        </p:nvSpPr>
        <p:spPr>
          <a:xfrm>
            <a:off x="594128" y="3077993"/>
            <a:ext cx="6787747" cy="159350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5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Output</a:t>
            </a:r>
          </a:p>
        </p:txBody>
      </p:sp>
      <p:pic>
        <p:nvPicPr>
          <p:cNvPr id="6" name="Picture 5" descr="A screenshot of a computer&#10;&#10;Description automatically generated">
            <a:extLst>
              <a:ext uri="{FF2B5EF4-FFF2-40B4-BE49-F238E27FC236}">
                <a16:creationId xmlns:a16="http://schemas.microsoft.com/office/drawing/2014/main" id="{DD811F96-2D7C-61A3-86B0-4C3FE2B13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768" y="4671500"/>
            <a:ext cx="4624464" cy="1996928"/>
          </a:xfrm>
          <a:prstGeom prst="rect">
            <a:avLst/>
          </a:prstGeom>
        </p:spPr>
      </p:pic>
    </p:spTree>
    <p:extLst>
      <p:ext uri="{BB962C8B-B14F-4D97-AF65-F5344CB8AC3E}">
        <p14:creationId xmlns:p14="http://schemas.microsoft.com/office/powerpoint/2010/main" val="166581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Conversion of Output to Visual</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8462" y="4524613"/>
            <a:ext cx="8574930" cy="2097860"/>
          </a:xfrm>
        </p:spPr>
        <p:txBody>
          <a:bodyPr>
            <a:normAutofit lnSpcReduction="10000"/>
          </a:bodyPr>
          <a:lstStyle/>
          <a:p>
            <a:pPr marL="0" indent="0" algn="ctr">
              <a:buNone/>
            </a:pPr>
            <a:r>
              <a:rPr lang="en-PH" sz="3800" dirty="0">
                <a:latin typeface="Franklin Gothic Demi (Headings)"/>
              </a:rPr>
              <a:t>Insights</a:t>
            </a:r>
            <a:endParaRPr lang="en-US" sz="3800" dirty="0">
              <a:latin typeface="Franklin Gothic Demi (Headings)"/>
            </a:endParaRPr>
          </a:p>
          <a:p>
            <a:pPr algn="ctr"/>
            <a:r>
              <a:rPr lang="en-US" sz="1800" dirty="0">
                <a:latin typeface="Aptos" panose="020B0004020202020204" pitchFamily="34" charset="0"/>
              </a:rPr>
              <a:t>Both Accessories and Peripherals segments represents </a:t>
            </a:r>
            <a:r>
              <a:rPr lang="en-PH" sz="1600" dirty="0">
                <a:latin typeface="Aptos" panose="020B0004020202020204" pitchFamily="34" charset="0"/>
              </a:rPr>
              <a:t>27.4%</a:t>
            </a:r>
            <a:r>
              <a:rPr lang="en-US" sz="1800" dirty="0">
                <a:latin typeface="Aptos" panose="020B0004020202020204" pitchFamily="34" charset="0"/>
              </a:rPr>
              <a:t> of the total product count, indicating its importance in catering to everyday consumer needs.</a:t>
            </a:r>
          </a:p>
          <a:p>
            <a:pPr algn="ctr"/>
            <a:r>
              <a:rPr lang="en-US" sz="1800" dirty="0">
                <a:latin typeface="Aptos" panose="020B0004020202020204" pitchFamily="34" charset="0"/>
              </a:rPr>
              <a:t>The Networking segment, while smaller in product count at 4.11% represents a critical area for customer engagement and value-added offerings.</a:t>
            </a:r>
          </a:p>
          <a:p>
            <a:pPr marL="457200" indent="-457200" algn="ctr">
              <a:buFont typeface="+mj-lt"/>
              <a:buAutoNum type="arabicPeriod"/>
            </a:pPr>
            <a:endParaRPr lang="en-US" sz="1800" b="1"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97D7578F-D58F-C8FD-6EFE-A8B2BCD2BD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82982" y="2418405"/>
            <a:ext cx="3588328" cy="1951416"/>
          </a:xfrm>
          <a:prstGeom prst="rect">
            <a:avLst/>
          </a:prstGeom>
        </p:spPr>
      </p:pic>
      <p:cxnSp>
        <p:nvCxnSpPr>
          <p:cNvPr id="6" name="Straight Arrow Connector 5">
            <a:extLst>
              <a:ext uri="{FF2B5EF4-FFF2-40B4-BE49-F238E27FC236}">
                <a16:creationId xmlns:a16="http://schemas.microsoft.com/office/drawing/2014/main" id="{ECE37A62-6626-875A-FDA9-9308ECC20D32}"/>
              </a:ext>
            </a:extLst>
          </p:cNvPr>
          <p:cNvCxnSpPr/>
          <p:nvPr/>
        </p:nvCxnSpPr>
        <p:spPr>
          <a:xfrm>
            <a:off x="6096000" y="3429000"/>
            <a:ext cx="6437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86891D9A-37B2-F303-0D27-E38E546D5F3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929768" y="2418403"/>
            <a:ext cx="4603624" cy="1951417"/>
          </a:xfrm>
          <a:prstGeom prst="rect">
            <a:avLst/>
          </a:prstGeom>
        </p:spPr>
      </p:pic>
    </p:spTree>
    <p:extLst>
      <p:ext uri="{BB962C8B-B14F-4D97-AF65-F5344CB8AC3E}">
        <p14:creationId xmlns:p14="http://schemas.microsoft.com/office/powerpoint/2010/main" val="210849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Request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9"/>
            <a:ext cx="6788150" cy="1593508"/>
          </a:xfrm>
        </p:spPr>
        <p:txBody>
          <a:bodyPr tIns="457200"/>
          <a:lstStyle/>
          <a:p>
            <a:r>
              <a:rPr lang="en-US" dirty="0"/>
              <a:t>Which segment had the most increase in unique products in 2021 vs 2020?</a:t>
            </a:r>
          </a:p>
        </p:txBody>
      </p:sp>
      <p:sp>
        <p:nvSpPr>
          <p:cNvPr id="5" name="Title 1">
            <a:extLst>
              <a:ext uri="{FF2B5EF4-FFF2-40B4-BE49-F238E27FC236}">
                <a16:creationId xmlns:a16="http://schemas.microsoft.com/office/drawing/2014/main" id="{C4140294-D281-FDEE-B965-9EAF28888B31}"/>
              </a:ext>
            </a:extLst>
          </p:cNvPr>
          <p:cNvSpPr txBox="1">
            <a:spLocks/>
          </p:cNvSpPr>
          <p:nvPr/>
        </p:nvSpPr>
        <p:spPr>
          <a:xfrm>
            <a:off x="594128" y="3077993"/>
            <a:ext cx="6787747" cy="159350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5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Output</a:t>
            </a:r>
          </a:p>
        </p:txBody>
      </p:sp>
      <p:pic>
        <p:nvPicPr>
          <p:cNvPr id="6" name="Picture 5">
            <a:extLst>
              <a:ext uri="{FF2B5EF4-FFF2-40B4-BE49-F238E27FC236}">
                <a16:creationId xmlns:a16="http://schemas.microsoft.com/office/drawing/2014/main" id="{DD811F96-2D7C-61A3-86B0-4C3FE2B132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83768" y="4750643"/>
            <a:ext cx="4624464" cy="1838641"/>
          </a:xfrm>
          <a:prstGeom prst="rect">
            <a:avLst/>
          </a:prstGeom>
        </p:spPr>
      </p:pic>
    </p:spTree>
    <p:extLst>
      <p:ext uri="{BB962C8B-B14F-4D97-AF65-F5344CB8AC3E}">
        <p14:creationId xmlns:p14="http://schemas.microsoft.com/office/powerpoint/2010/main" val="3985673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Conversion of Output to Visual</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8462" y="4524612"/>
            <a:ext cx="8574930" cy="2230513"/>
          </a:xfrm>
        </p:spPr>
        <p:txBody>
          <a:bodyPr>
            <a:normAutofit fontScale="92500" lnSpcReduction="20000"/>
          </a:bodyPr>
          <a:lstStyle/>
          <a:p>
            <a:pPr marL="0" indent="0" algn="ctr">
              <a:buNone/>
            </a:pPr>
            <a:r>
              <a:rPr lang="en-PH" sz="3800" dirty="0">
                <a:latin typeface="Franklin Gothic Demi (Headings)"/>
              </a:rPr>
              <a:t>Insights</a:t>
            </a:r>
            <a:endParaRPr lang="en-US" sz="3800" dirty="0">
              <a:latin typeface="Franklin Gothic Demi (Headings)"/>
            </a:endParaRPr>
          </a:p>
          <a:p>
            <a:pPr algn="ctr"/>
            <a:r>
              <a:rPr lang="en-US" sz="1800" dirty="0">
                <a:latin typeface="Aptos" panose="020B0004020202020204" pitchFamily="34" charset="0"/>
              </a:rPr>
              <a:t>The Peripherals and Accessories segment experienced the largest growth, with a 46.15% increase of Peripheral while 33.33% in Accessories, indicating strong market trends in these areas.</a:t>
            </a:r>
          </a:p>
          <a:p>
            <a:pPr algn="ctr"/>
            <a:r>
              <a:rPr lang="en-US" sz="1800" dirty="0">
                <a:latin typeface="Aptos" panose="020B0004020202020204" pitchFamily="34" charset="0"/>
              </a:rPr>
              <a:t>Based on the significant increases observed, the focus should be on further expanding offerings in the Peripherals and Accessories segments, while monitoring emerging trends in Sustainable Products.</a:t>
            </a:r>
          </a:p>
          <a:p>
            <a:pPr algn="ctr"/>
            <a:endParaRPr lang="en-US" sz="1800" b="1" dirty="0"/>
          </a:p>
          <a:p>
            <a:pPr marL="457200" indent="-457200" algn="ctr">
              <a:buFont typeface="+mj-lt"/>
              <a:buAutoNum type="arabicPeriod"/>
            </a:pPr>
            <a:endParaRPr lang="en-US" sz="1800" b="1"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97D7578F-D58F-C8FD-6EFE-A8B2BCD2BD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56146" y="2322058"/>
            <a:ext cx="3588328" cy="2023194"/>
          </a:xfrm>
          <a:prstGeom prst="rect">
            <a:avLst/>
          </a:prstGeom>
        </p:spPr>
      </p:pic>
      <p:cxnSp>
        <p:nvCxnSpPr>
          <p:cNvPr id="6" name="Straight Arrow Connector 5">
            <a:extLst>
              <a:ext uri="{FF2B5EF4-FFF2-40B4-BE49-F238E27FC236}">
                <a16:creationId xmlns:a16="http://schemas.microsoft.com/office/drawing/2014/main" id="{ECE37A62-6626-875A-FDA9-9308ECC20D32}"/>
              </a:ext>
            </a:extLst>
          </p:cNvPr>
          <p:cNvCxnSpPr/>
          <p:nvPr/>
        </p:nvCxnSpPr>
        <p:spPr>
          <a:xfrm>
            <a:off x="6031230" y="3415146"/>
            <a:ext cx="6437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86891D9A-37B2-F303-0D27-E38E546D5F3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929767" y="2311237"/>
            <a:ext cx="4712762" cy="2034015"/>
          </a:xfrm>
          <a:prstGeom prst="rect">
            <a:avLst/>
          </a:prstGeom>
        </p:spPr>
      </p:pic>
    </p:spTree>
    <p:extLst>
      <p:ext uri="{BB962C8B-B14F-4D97-AF65-F5344CB8AC3E}">
        <p14:creationId xmlns:p14="http://schemas.microsoft.com/office/powerpoint/2010/main" val="358780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Request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9"/>
            <a:ext cx="6788150" cy="1593508"/>
          </a:xfrm>
        </p:spPr>
        <p:txBody>
          <a:bodyPr tIns="457200"/>
          <a:lstStyle/>
          <a:p>
            <a:r>
              <a:rPr lang="en-US" dirty="0"/>
              <a:t>Get the products that have the highest and lowest manufacturing costs</a:t>
            </a:r>
          </a:p>
        </p:txBody>
      </p:sp>
      <p:sp>
        <p:nvSpPr>
          <p:cNvPr id="5" name="Title 1">
            <a:extLst>
              <a:ext uri="{FF2B5EF4-FFF2-40B4-BE49-F238E27FC236}">
                <a16:creationId xmlns:a16="http://schemas.microsoft.com/office/drawing/2014/main" id="{C4140294-D281-FDEE-B965-9EAF28888B31}"/>
              </a:ext>
            </a:extLst>
          </p:cNvPr>
          <p:cNvSpPr txBox="1">
            <a:spLocks/>
          </p:cNvSpPr>
          <p:nvPr/>
        </p:nvSpPr>
        <p:spPr>
          <a:xfrm>
            <a:off x="594128" y="3077993"/>
            <a:ext cx="6787747" cy="1593507"/>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5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Output</a:t>
            </a:r>
          </a:p>
        </p:txBody>
      </p:sp>
      <p:pic>
        <p:nvPicPr>
          <p:cNvPr id="6" name="Picture 5">
            <a:extLst>
              <a:ext uri="{FF2B5EF4-FFF2-40B4-BE49-F238E27FC236}">
                <a16:creationId xmlns:a16="http://schemas.microsoft.com/office/drawing/2014/main" id="{DD811F96-2D7C-61A3-86B0-4C3FE2B132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83768" y="5239319"/>
            <a:ext cx="4624464" cy="861289"/>
          </a:xfrm>
          <a:prstGeom prst="rect">
            <a:avLst/>
          </a:prstGeom>
        </p:spPr>
      </p:pic>
    </p:spTree>
    <p:extLst>
      <p:ext uri="{BB962C8B-B14F-4D97-AF65-F5344CB8AC3E}">
        <p14:creationId xmlns:p14="http://schemas.microsoft.com/office/powerpoint/2010/main" val="305721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Conversion of Output to Visual</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8462" y="4524612"/>
            <a:ext cx="8574930" cy="2230513"/>
          </a:xfrm>
        </p:spPr>
        <p:txBody>
          <a:bodyPr>
            <a:normAutofit/>
          </a:bodyPr>
          <a:lstStyle/>
          <a:p>
            <a:pPr marL="0" indent="0" algn="ctr">
              <a:buNone/>
            </a:pPr>
            <a:r>
              <a:rPr lang="en-PH" sz="3800" dirty="0">
                <a:latin typeface="Franklin Gothic Demi (Headings)"/>
              </a:rPr>
              <a:t>Insights</a:t>
            </a:r>
            <a:endParaRPr lang="en-US" sz="3800" dirty="0">
              <a:latin typeface="Franklin Gothic Demi (Headings)"/>
            </a:endParaRPr>
          </a:p>
          <a:p>
            <a:pPr algn="ctr"/>
            <a:r>
              <a:rPr lang="en-US" sz="1800" dirty="0">
                <a:latin typeface="Aptos" panose="020B0004020202020204" pitchFamily="34" charset="0"/>
              </a:rPr>
              <a:t>Position high-cost products as premium offerings with targeted marketing to justify their higher price. For low-cost products, emphasize value and affordability in your marketing and explore bulk sales or partnerships to boost volume.</a:t>
            </a:r>
          </a:p>
          <a:p>
            <a:pPr marL="457200" indent="-457200" algn="ctr">
              <a:buFont typeface="+mj-lt"/>
              <a:buAutoNum type="arabicPeriod"/>
            </a:pPr>
            <a:endParaRPr lang="en-US" sz="1800" b="1"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97D7578F-D58F-C8FD-6EFE-A8B2BCD2BD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56146" y="2897814"/>
            <a:ext cx="3588328" cy="1011377"/>
          </a:xfrm>
          <a:prstGeom prst="rect">
            <a:avLst/>
          </a:prstGeom>
        </p:spPr>
      </p:pic>
      <p:cxnSp>
        <p:nvCxnSpPr>
          <p:cNvPr id="6" name="Straight Arrow Connector 5">
            <a:extLst>
              <a:ext uri="{FF2B5EF4-FFF2-40B4-BE49-F238E27FC236}">
                <a16:creationId xmlns:a16="http://schemas.microsoft.com/office/drawing/2014/main" id="{ECE37A62-6626-875A-FDA9-9308ECC20D32}"/>
              </a:ext>
            </a:extLst>
          </p:cNvPr>
          <p:cNvCxnSpPr/>
          <p:nvPr/>
        </p:nvCxnSpPr>
        <p:spPr>
          <a:xfrm>
            <a:off x="6031230" y="3415146"/>
            <a:ext cx="6437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86891D9A-37B2-F303-0D27-E38E546D5F3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55939" y="2311237"/>
            <a:ext cx="4460417" cy="2034015"/>
          </a:xfrm>
          <a:prstGeom prst="rect">
            <a:avLst/>
          </a:prstGeom>
        </p:spPr>
      </p:pic>
    </p:spTree>
    <p:extLst>
      <p:ext uri="{BB962C8B-B14F-4D97-AF65-F5344CB8AC3E}">
        <p14:creationId xmlns:p14="http://schemas.microsoft.com/office/powerpoint/2010/main" val="690479724"/>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{B600B84D-6A23-425D-8ACB-6AF0842BAC15}tf78853419_win32</Template>
  <TotalTime>134</TotalTime>
  <Words>691</Words>
  <Application>Microsoft Office PowerPoint</Application>
  <PresentationFormat>Widescreen</PresentationFormat>
  <Paragraphs>79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Arial</vt:lpstr>
      <vt:lpstr>Bookman Old Style</vt:lpstr>
      <vt:lpstr>Calibri</vt:lpstr>
      <vt:lpstr>Franklin Gothic Book</vt:lpstr>
      <vt:lpstr>Franklin Gothic Demi</vt:lpstr>
      <vt:lpstr>Franklin Gothic Demi (Headings)</vt:lpstr>
      <vt:lpstr>Custom</vt:lpstr>
      <vt:lpstr>PowerPoint Presentation</vt:lpstr>
      <vt:lpstr>Request</vt:lpstr>
      <vt:lpstr>Conversion of Output to Visual</vt:lpstr>
      <vt:lpstr>Request</vt:lpstr>
      <vt:lpstr>Conversion of Output to Visual</vt:lpstr>
      <vt:lpstr>Request</vt:lpstr>
      <vt:lpstr>Conversion of Output to Visual</vt:lpstr>
      <vt:lpstr>Request</vt:lpstr>
      <vt:lpstr>Conversion of Output to Visual</vt:lpstr>
      <vt:lpstr>Request</vt:lpstr>
      <vt:lpstr>Conversion of Output to Visual</vt:lpstr>
      <vt:lpstr>Request</vt:lpstr>
      <vt:lpstr>Conversion of Output to Visual</vt:lpstr>
      <vt:lpstr>Request</vt:lpstr>
      <vt:lpstr>Conversion of Output to Visual</vt:lpstr>
      <vt:lpstr>Request</vt:lpstr>
      <vt:lpstr>Conversion of Output to Visual</vt:lpstr>
      <vt:lpstr>Request</vt:lpstr>
      <vt:lpstr>Conversion of Output to Visual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KARYL NAUNGAYAN</dc:creator>
  <cp:lastModifiedBy>KARYL NAUNGAYAN</cp:lastModifiedBy>
  <cp:revision>1</cp:revision>
  <dcterms:created xsi:type="dcterms:W3CDTF">2024-08-10T21:33:34Z</dcterms:created>
  <dcterms:modified xsi:type="dcterms:W3CDTF">2024-08-10T23:47:42Z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