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F9BD-8886-35CF-936F-D50D2D252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1C502E-4C50-6E40-C982-703449F4D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44B3DF-2643-FD20-D6F7-2117D5EC9BD7}"/>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5" name="Footer Placeholder 4">
            <a:extLst>
              <a:ext uri="{FF2B5EF4-FFF2-40B4-BE49-F238E27FC236}">
                <a16:creationId xmlns:a16="http://schemas.microsoft.com/office/drawing/2014/main" id="{E53AB4A7-77DB-6423-76CA-D3BEEA85F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9A474-37E5-D571-C37D-1F0EAB2E5006}"/>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353426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700C-32F8-3177-47FE-832A3C114F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A2BE53-F9A9-EFD3-024D-958FF4C0F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5A813-6B00-25C7-6603-CE8E5E7C7C1C}"/>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5" name="Footer Placeholder 4">
            <a:extLst>
              <a:ext uri="{FF2B5EF4-FFF2-40B4-BE49-F238E27FC236}">
                <a16:creationId xmlns:a16="http://schemas.microsoft.com/office/drawing/2014/main" id="{C1607374-C4EB-E4E7-70E5-70003A917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B668D-2492-6183-2116-F92AFD0C9397}"/>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189350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975B6-38EE-D243-F27A-6F84B8773F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DDF192-1F36-E55C-09FB-F8979179E6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44BB3-489A-E3D1-DE4F-FA295453B89F}"/>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5" name="Footer Placeholder 4">
            <a:extLst>
              <a:ext uri="{FF2B5EF4-FFF2-40B4-BE49-F238E27FC236}">
                <a16:creationId xmlns:a16="http://schemas.microsoft.com/office/drawing/2014/main" id="{F197059B-3932-3060-9620-841254900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A7849-39AC-BA72-BF6A-B5E253FAABF8}"/>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316307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FFC7-426D-9C7C-DE0F-D193586DDE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6CD83-7A41-9645-8EC6-2DAFFFDC9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78AD3-B96B-2991-FD1C-8378FACF3DE8}"/>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5" name="Footer Placeholder 4">
            <a:extLst>
              <a:ext uri="{FF2B5EF4-FFF2-40B4-BE49-F238E27FC236}">
                <a16:creationId xmlns:a16="http://schemas.microsoft.com/office/drawing/2014/main" id="{DC73D7C9-5E0E-885E-D0D7-C544608D2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2FA4D7-4863-86D2-6BB2-7E43B0CD0678}"/>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324494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CD0B-22A4-5574-AC99-CDE6ED429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13493E-C29C-8EA5-0BFE-8AE5806A27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7484F-EC8A-ECDF-78CB-3C4320089CD5}"/>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5" name="Footer Placeholder 4">
            <a:extLst>
              <a:ext uri="{FF2B5EF4-FFF2-40B4-BE49-F238E27FC236}">
                <a16:creationId xmlns:a16="http://schemas.microsoft.com/office/drawing/2014/main" id="{09E85E3E-9C27-DD50-6094-37AAE11BD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BBDAB-CC97-0DA6-29CB-744E50AE273C}"/>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55363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A2BD-CEE5-8CAA-1829-F93993B12E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8F18D-64FD-A1CA-BCC7-B0DC4F8E25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61D92C-5D8E-B894-2177-68AEF408BA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FD16E4-DDCA-E42A-90E5-36BBF47AF908}"/>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6" name="Footer Placeholder 5">
            <a:extLst>
              <a:ext uri="{FF2B5EF4-FFF2-40B4-BE49-F238E27FC236}">
                <a16:creationId xmlns:a16="http://schemas.microsoft.com/office/drawing/2014/main" id="{D185CAD5-5BE4-F1A3-626F-F6A84D5C29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7574C-E1F0-5D07-D762-8969E03FBB72}"/>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1651390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C4AC-5E0A-EFEC-A426-702699E432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219899-0BD8-44B8-F23A-A62EA2A86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471A77-1254-B696-D341-56F19ECD09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352746-DFD5-DC20-0B68-1701583AFE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54512D-E59D-B251-BF86-F8454558B5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0D301F-9123-C243-54FE-54EE03745469}"/>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8" name="Footer Placeholder 7">
            <a:extLst>
              <a:ext uri="{FF2B5EF4-FFF2-40B4-BE49-F238E27FC236}">
                <a16:creationId xmlns:a16="http://schemas.microsoft.com/office/drawing/2014/main" id="{9234B333-3790-43B7-7208-AA0FEB5F94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D8F124-5C43-E01A-D045-0D546D9D4B22}"/>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3683982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5808-9717-7D13-5699-7B2BB26AB5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41F09E-2FB4-0817-FC96-882F6F22034A}"/>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4" name="Footer Placeholder 3">
            <a:extLst>
              <a:ext uri="{FF2B5EF4-FFF2-40B4-BE49-F238E27FC236}">
                <a16:creationId xmlns:a16="http://schemas.microsoft.com/office/drawing/2014/main" id="{0EDC5A6B-C9AE-B822-0F46-7373B476F8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D35039-C532-28BB-FDB2-C28B870DC402}"/>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159925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2C494-4D46-5A7F-03E1-0F2E890E411D}"/>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3" name="Footer Placeholder 2">
            <a:extLst>
              <a:ext uri="{FF2B5EF4-FFF2-40B4-BE49-F238E27FC236}">
                <a16:creationId xmlns:a16="http://schemas.microsoft.com/office/drawing/2014/main" id="{981E519F-E01A-BC26-6779-7913F4DFDC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07F6CA-6FD6-7504-A645-3B96FCB646DE}"/>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179974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2BDC-76AA-8A5E-01E8-A5AF06B94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C2A6E1-3DF2-913A-D5D7-1AC3013E7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15FA14-26D4-7259-74FD-DA6EF698E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35B5F-626A-916F-B4D7-834A2A629B78}"/>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6" name="Footer Placeholder 5">
            <a:extLst>
              <a:ext uri="{FF2B5EF4-FFF2-40B4-BE49-F238E27FC236}">
                <a16:creationId xmlns:a16="http://schemas.microsoft.com/office/drawing/2014/main" id="{9569E933-5831-9F42-E205-802F02F5C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DFF002-087E-9136-7FEB-0CA920B7765F}"/>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1760985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ED88-31AC-5D3C-8A6B-2F5AB6043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AC5CBC-BA8E-E37A-357D-DFC7B1424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E347E0-CA80-9620-989E-88C36DCB7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1DD9F-CC20-F6C3-5C47-41710CEAE6CA}"/>
              </a:ext>
            </a:extLst>
          </p:cNvPr>
          <p:cNvSpPr>
            <a:spLocks noGrp="1"/>
          </p:cNvSpPr>
          <p:nvPr>
            <p:ph type="dt" sz="half" idx="10"/>
          </p:nvPr>
        </p:nvSpPr>
        <p:spPr/>
        <p:txBody>
          <a:bodyPr/>
          <a:lstStyle/>
          <a:p>
            <a:fld id="{163BB54D-3F1D-46F3-B898-0E66307999CE}" type="datetimeFigureOut">
              <a:rPr lang="en-US" smtClean="0"/>
              <a:t>7/25/2023</a:t>
            </a:fld>
            <a:endParaRPr lang="en-US"/>
          </a:p>
        </p:txBody>
      </p:sp>
      <p:sp>
        <p:nvSpPr>
          <p:cNvPr id="6" name="Footer Placeholder 5">
            <a:extLst>
              <a:ext uri="{FF2B5EF4-FFF2-40B4-BE49-F238E27FC236}">
                <a16:creationId xmlns:a16="http://schemas.microsoft.com/office/drawing/2014/main" id="{8AE796C9-9B6A-81B1-575A-36E2D61FD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40872-309C-B857-3BB3-48A5C734E725}"/>
              </a:ext>
            </a:extLst>
          </p:cNvPr>
          <p:cNvSpPr>
            <a:spLocks noGrp="1"/>
          </p:cNvSpPr>
          <p:nvPr>
            <p:ph type="sldNum" sz="quarter" idx="12"/>
          </p:nvPr>
        </p:nvSpPr>
        <p:spPr/>
        <p:txBody>
          <a:bodyPr/>
          <a:lstStyle/>
          <a:p>
            <a:fld id="{70CD96E8-6A3A-4D69-9415-BE99A70D9D20}" type="slidenum">
              <a:rPr lang="en-US" smtClean="0"/>
              <a:t>‹#›</a:t>
            </a:fld>
            <a:endParaRPr lang="en-US"/>
          </a:p>
        </p:txBody>
      </p:sp>
    </p:spTree>
    <p:extLst>
      <p:ext uri="{BB962C8B-B14F-4D97-AF65-F5344CB8AC3E}">
        <p14:creationId xmlns:p14="http://schemas.microsoft.com/office/powerpoint/2010/main" val="3348045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3595FE-36FB-5AB7-A0F3-FFF6F8410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8357EA-2ADC-6E05-90DD-DA7869B477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E13220-C17E-0924-69B1-23E953AE70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BB54D-3F1D-46F3-B898-0E66307999CE}" type="datetimeFigureOut">
              <a:rPr lang="en-US" smtClean="0"/>
              <a:t>7/25/2023</a:t>
            </a:fld>
            <a:endParaRPr lang="en-US"/>
          </a:p>
        </p:txBody>
      </p:sp>
      <p:sp>
        <p:nvSpPr>
          <p:cNvPr id="5" name="Footer Placeholder 4">
            <a:extLst>
              <a:ext uri="{FF2B5EF4-FFF2-40B4-BE49-F238E27FC236}">
                <a16:creationId xmlns:a16="http://schemas.microsoft.com/office/drawing/2014/main" id="{DB1FFAE6-7AFD-BABF-3146-03BC3032B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B5D51D-46E9-9A94-4EEC-4BCB49D819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D96E8-6A3A-4D69-9415-BE99A70D9D20}" type="slidenum">
              <a:rPr lang="en-US" smtClean="0"/>
              <a:t>‹#›</a:t>
            </a:fld>
            <a:endParaRPr lang="en-US"/>
          </a:p>
        </p:txBody>
      </p:sp>
    </p:spTree>
    <p:extLst>
      <p:ext uri="{BB962C8B-B14F-4D97-AF65-F5344CB8AC3E}">
        <p14:creationId xmlns:p14="http://schemas.microsoft.com/office/powerpoint/2010/main" val="3666734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8">
            <a:extLst>
              <a:ext uri="{FF2B5EF4-FFF2-40B4-BE49-F238E27FC236}">
                <a16:creationId xmlns:a16="http://schemas.microsoft.com/office/drawing/2014/main" id="{A7B8093F-385B-835D-529A-7DE7583A9754}"/>
              </a:ext>
            </a:extLst>
          </p:cNvPr>
          <p:cNvGraphicFramePr>
            <a:graphicFrameLocks noGrp="1"/>
          </p:cNvGraphicFramePr>
          <p:nvPr>
            <p:extLst>
              <p:ext uri="{D42A27DB-BD31-4B8C-83A1-F6EECF244321}">
                <p14:modId xmlns:p14="http://schemas.microsoft.com/office/powerpoint/2010/main" val="4160449207"/>
              </p:ext>
            </p:extLst>
          </p:nvPr>
        </p:nvGraphicFramePr>
        <p:xfrm>
          <a:off x="895149" y="1877648"/>
          <a:ext cx="10058400" cy="74168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2179387343"/>
                    </a:ext>
                  </a:extLst>
                </a:gridCol>
                <a:gridCol w="628650">
                  <a:extLst>
                    <a:ext uri="{9D8B030D-6E8A-4147-A177-3AD203B41FA5}">
                      <a16:colId xmlns:a16="http://schemas.microsoft.com/office/drawing/2014/main" val="438814392"/>
                    </a:ext>
                  </a:extLst>
                </a:gridCol>
                <a:gridCol w="628650">
                  <a:extLst>
                    <a:ext uri="{9D8B030D-6E8A-4147-A177-3AD203B41FA5}">
                      <a16:colId xmlns:a16="http://schemas.microsoft.com/office/drawing/2014/main" val="684220523"/>
                    </a:ext>
                  </a:extLst>
                </a:gridCol>
                <a:gridCol w="628650">
                  <a:extLst>
                    <a:ext uri="{9D8B030D-6E8A-4147-A177-3AD203B41FA5}">
                      <a16:colId xmlns:a16="http://schemas.microsoft.com/office/drawing/2014/main" val="2853260845"/>
                    </a:ext>
                  </a:extLst>
                </a:gridCol>
                <a:gridCol w="628650">
                  <a:extLst>
                    <a:ext uri="{9D8B030D-6E8A-4147-A177-3AD203B41FA5}">
                      <a16:colId xmlns:a16="http://schemas.microsoft.com/office/drawing/2014/main" val="524294580"/>
                    </a:ext>
                  </a:extLst>
                </a:gridCol>
                <a:gridCol w="628650">
                  <a:extLst>
                    <a:ext uri="{9D8B030D-6E8A-4147-A177-3AD203B41FA5}">
                      <a16:colId xmlns:a16="http://schemas.microsoft.com/office/drawing/2014/main" val="2550651800"/>
                    </a:ext>
                  </a:extLst>
                </a:gridCol>
                <a:gridCol w="628650">
                  <a:extLst>
                    <a:ext uri="{9D8B030D-6E8A-4147-A177-3AD203B41FA5}">
                      <a16:colId xmlns:a16="http://schemas.microsoft.com/office/drawing/2014/main" val="571358194"/>
                    </a:ext>
                  </a:extLst>
                </a:gridCol>
                <a:gridCol w="628650">
                  <a:extLst>
                    <a:ext uri="{9D8B030D-6E8A-4147-A177-3AD203B41FA5}">
                      <a16:colId xmlns:a16="http://schemas.microsoft.com/office/drawing/2014/main" val="292664461"/>
                    </a:ext>
                  </a:extLst>
                </a:gridCol>
                <a:gridCol w="628650">
                  <a:extLst>
                    <a:ext uri="{9D8B030D-6E8A-4147-A177-3AD203B41FA5}">
                      <a16:colId xmlns:a16="http://schemas.microsoft.com/office/drawing/2014/main" val="372488533"/>
                    </a:ext>
                  </a:extLst>
                </a:gridCol>
                <a:gridCol w="628650">
                  <a:extLst>
                    <a:ext uri="{9D8B030D-6E8A-4147-A177-3AD203B41FA5}">
                      <a16:colId xmlns:a16="http://schemas.microsoft.com/office/drawing/2014/main" val="2624071639"/>
                    </a:ext>
                  </a:extLst>
                </a:gridCol>
                <a:gridCol w="628650">
                  <a:extLst>
                    <a:ext uri="{9D8B030D-6E8A-4147-A177-3AD203B41FA5}">
                      <a16:colId xmlns:a16="http://schemas.microsoft.com/office/drawing/2014/main" val="2332110560"/>
                    </a:ext>
                  </a:extLst>
                </a:gridCol>
                <a:gridCol w="628650">
                  <a:extLst>
                    <a:ext uri="{9D8B030D-6E8A-4147-A177-3AD203B41FA5}">
                      <a16:colId xmlns:a16="http://schemas.microsoft.com/office/drawing/2014/main" val="4270362570"/>
                    </a:ext>
                  </a:extLst>
                </a:gridCol>
                <a:gridCol w="628650">
                  <a:extLst>
                    <a:ext uri="{9D8B030D-6E8A-4147-A177-3AD203B41FA5}">
                      <a16:colId xmlns:a16="http://schemas.microsoft.com/office/drawing/2014/main" val="1218070256"/>
                    </a:ext>
                  </a:extLst>
                </a:gridCol>
                <a:gridCol w="628650">
                  <a:extLst>
                    <a:ext uri="{9D8B030D-6E8A-4147-A177-3AD203B41FA5}">
                      <a16:colId xmlns:a16="http://schemas.microsoft.com/office/drawing/2014/main" val="1564917409"/>
                    </a:ext>
                  </a:extLst>
                </a:gridCol>
                <a:gridCol w="628650">
                  <a:extLst>
                    <a:ext uri="{9D8B030D-6E8A-4147-A177-3AD203B41FA5}">
                      <a16:colId xmlns:a16="http://schemas.microsoft.com/office/drawing/2014/main" val="1706374523"/>
                    </a:ext>
                  </a:extLst>
                </a:gridCol>
                <a:gridCol w="628650">
                  <a:extLst>
                    <a:ext uri="{9D8B030D-6E8A-4147-A177-3AD203B41FA5}">
                      <a16:colId xmlns:a16="http://schemas.microsoft.com/office/drawing/2014/main" val="535735025"/>
                    </a:ext>
                  </a:extLst>
                </a:gridCol>
              </a:tblGrid>
              <a:tr h="370840">
                <a:tc>
                  <a:txBody>
                    <a:bodyPr/>
                    <a:lstStyle/>
                    <a:p>
                      <a:pPr algn="ctr"/>
                      <a:r>
                        <a:rPr lang="en-US" dirty="0">
                          <a:solidFill>
                            <a:schemeClr val="tx1">
                              <a:lumMod val="50000"/>
                              <a:lumOff val="50000"/>
                            </a:schemeClr>
                          </a:solidFill>
                        </a:rPr>
                        <a:t>A#</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solidFill>
                            <a:schemeClr val="tx1">
                              <a:lumMod val="50000"/>
                              <a:lumOff val="50000"/>
                            </a:schemeClr>
                          </a:solidFill>
                        </a:rPr>
                        <a:t>B</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t>C</a:t>
                      </a:r>
                      <a:r>
                        <a:rPr lang="en-US" baseline="-25000" dirty="0"/>
                        <a:t>0</a:t>
                      </a:r>
                    </a:p>
                  </a:txBody>
                  <a:tcPr/>
                </a:tc>
                <a:tc>
                  <a:txBody>
                    <a:bodyPr/>
                    <a:lstStyle/>
                    <a:p>
                      <a:pPr algn="ctr"/>
                      <a:r>
                        <a:rPr lang="en-US" dirty="0"/>
                        <a:t>C#</a:t>
                      </a:r>
                      <a:r>
                        <a:rPr lang="en-US" baseline="-25000" dirty="0"/>
                        <a:t>0</a:t>
                      </a:r>
                      <a:endParaRPr lang="en-US" dirty="0"/>
                    </a:p>
                  </a:txBody>
                  <a:tcPr/>
                </a:tc>
                <a:tc>
                  <a:txBody>
                    <a:bodyPr/>
                    <a:lstStyle/>
                    <a:p>
                      <a:pPr algn="ctr"/>
                      <a:r>
                        <a:rPr lang="en-US" dirty="0"/>
                        <a:t>D</a:t>
                      </a:r>
                      <a:r>
                        <a:rPr lang="en-US" baseline="-25000" dirty="0"/>
                        <a:t>0</a:t>
                      </a:r>
                      <a:endParaRPr lang="en-US" dirty="0"/>
                    </a:p>
                  </a:txBody>
                  <a:tcPr/>
                </a:tc>
                <a:tc>
                  <a:txBody>
                    <a:bodyPr/>
                    <a:lstStyle/>
                    <a:p>
                      <a:pPr algn="ctr"/>
                      <a:r>
                        <a:rPr lang="en-US" dirty="0"/>
                        <a:t>D#</a:t>
                      </a:r>
                      <a:r>
                        <a:rPr lang="en-US" baseline="-25000" dirty="0"/>
                        <a:t>0</a:t>
                      </a:r>
                      <a:endParaRPr lang="en-US" dirty="0"/>
                    </a:p>
                  </a:txBody>
                  <a:tcPr/>
                </a:tc>
                <a:tc>
                  <a:txBody>
                    <a:bodyPr/>
                    <a:lstStyle/>
                    <a:p>
                      <a:pPr algn="ctr"/>
                      <a:r>
                        <a:rPr lang="en-US" dirty="0"/>
                        <a:t>E</a:t>
                      </a:r>
                      <a:r>
                        <a:rPr lang="en-US" baseline="-25000" dirty="0"/>
                        <a:t>0</a:t>
                      </a:r>
                      <a:endParaRPr lang="en-US" dirty="0"/>
                    </a:p>
                  </a:txBody>
                  <a:tcPr/>
                </a:tc>
                <a:tc>
                  <a:txBody>
                    <a:bodyPr/>
                    <a:lstStyle/>
                    <a:p>
                      <a:pPr algn="ctr"/>
                      <a:r>
                        <a:rPr lang="en-US" dirty="0"/>
                        <a:t>F</a:t>
                      </a:r>
                      <a:r>
                        <a:rPr lang="en-US" baseline="-25000" dirty="0"/>
                        <a:t>0</a:t>
                      </a:r>
                      <a:endParaRPr lang="en-US" dirty="0"/>
                    </a:p>
                  </a:txBody>
                  <a:tcPr/>
                </a:tc>
                <a:tc>
                  <a:txBody>
                    <a:bodyPr/>
                    <a:lstStyle/>
                    <a:p>
                      <a:pPr algn="ctr"/>
                      <a:r>
                        <a:rPr lang="en-US" dirty="0"/>
                        <a:t>F#</a:t>
                      </a:r>
                      <a:r>
                        <a:rPr lang="en-US" baseline="-25000" dirty="0"/>
                        <a:t>0</a:t>
                      </a:r>
                      <a:endParaRPr lang="en-US" dirty="0"/>
                    </a:p>
                  </a:txBody>
                  <a:tcPr/>
                </a:tc>
                <a:tc>
                  <a:txBody>
                    <a:bodyPr/>
                    <a:lstStyle/>
                    <a:p>
                      <a:pPr algn="ctr"/>
                      <a:r>
                        <a:rPr lang="en-US" dirty="0"/>
                        <a:t>G</a:t>
                      </a:r>
                      <a:r>
                        <a:rPr lang="en-US" baseline="-25000" dirty="0"/>
                        <a:t>0</a:t>
                      </a:r>
                      <a:endParaRPr lang="en-US" dirty="0"/>
                    </a:p>
                  </a:txBody>
                  <a:tcPr/>
                </a:tc>
                <a:tc>
                  <a:txBody>
                    <a:bodyPr/>
                    <a:lstStyle/>
                    <a:p>
                      <a:pPr algn="ctr"/>
                      <a:r>
                        <a:rPr lang="en-US" dirty="0"/>
                        <a:t>G#</a:t>
                      </a:r>
                      <a:r>
                        <a:rPr lang="en-US" baseline="-25000" dirty="0"/>
                        <a:t>0</a:t>
                      </a:r>
                      <a:endParaRPr lang="en-US" dirty="0"/>
                    </a:p>
                  </a:txBody>
                  <a:tcPr/>
                </a:tc>
                <a:tc>
                  <a:txBody>
                    <a:bodyPr/>
                    <a:lstStyle/>
                    <a:p>
                      <a:pPr algn="ctr"/>
                      <a:r>
                        <a:rPr lang="en-US" dirty="0"/>
                        <a:t>A</a:t>
                      </a:r>
                      <a:r>
                        <a:rPr lang="en-US" baseline="-25000" dirty="0"/>
                        <a:t>0</a:t>
                      </a:r>
                      <a:endParaRPr lang="en-US" dirty="0"/>
                    </a:p>
                  </a:txBody>
                  <a:tcPr/>
                </a:tc>
                <a:tc>
                  <a:txBody>
                    <a:bodyPr/>
                    <a:lstStyle/>
                    <a:p>
                      <a:pPr algn="ctr"/>
                      <a:r>
                        <a:rPr lang="en-US" dirty="0"/>
                        <a:t>A#</a:t>
                      </a:r>
                      <a:r>
                        <a:rPr lang="en-US" baseline="-25000" dirty="0"/>
                        <a:t>0</a:t>
                      </a:r>
                      <a:endParaRPr lang="en-US" dirty="0"/>
                    </a:p>
                  </a:txBody>
                  <a:tcPr/>
                </a:tc>
                <a:tc>
                  <a:txBody>
                    <a:bodyPr/>
                    <a:lstStyle/>
                    <a:p>
                      <a:pPr algn="ctr"/>
                      <a:r>
                        <a:rPr lang="en-US" dirty="0"/>
                        <a:t>B</a:t>
                      </a:r>
                      <a:r>
                        <a:rPr lang="en-US" baseline="-25000" dirty="0"/>
                        <a:t>0</a:t>
                      </a:r>
                      <a:endParaRPr lang="en-US" dirty="0"/>
                    </a:p>
                  </a:txBody>
                  <a:tcPr/>
                </a:tc>
                <a:tc>
                  <a:txBody>
                    <a:bodyPr/>
                    <a:lstStyle/>
                    <a:p>
                      <a:pPr algn="ctr"/>
                      <a:r>
                        <a:rPr lang="en-US" dirty="0">
                          <a:solidFill>
                            <a:schemeClr val="tx1">
                              <a:lumMod val="50000"/>
                              <a:lumOff val="50000"/>
                            </a:schemeClr>
                          </a:solidFill>
                        </a:rPr>
                        <a:t>C</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solidFill>
                            <a:schemeClr val="tx1">
                              <a:lumMod val="50000"/>
                              <a:lumOff val="50000"/>
                            </a:schemeClr>
                          </a:solidFill>
                        </a:rPr>
                        <a:t>C#</a:t>
                      </a:r>
                      <a:r>
                        <a:rPr lang="en-US" baseline="-25000" dirty="0">
                          <a:solidFill>
                            <a:schemeClr val="tx1">
                              <a:lumMod val="50000"/>
                              <a:lumOff val="50000"/>
                            </a:schemeClr>
                          </a:solidFill>
                        </a:rPr>
                        <a:t>1</a:t>
                      </a:r>
                      <a:endParaRPr lang="en-US" dirty="0">
                        <a:solidFill>
                          <a:schemeClr val="tx1">
                            <a:lumMod val="50000"/>
                            <a:lumOff val="50000"/>
                          </a:schemeClr>
                        </a:solidFill>
                      </a:endParaRPr>
                    </a:p>
                  </a:txBody>
                  <a:tcPr>
                    <a:solidFill>
                      <a:schemeClr val="accent1">
                        <a:lumMod val="20000"/>
                        <a:lumOff val="80000"/>
                      </a:schemeClr>
                    </a:solidFill>
                  </a:tcPr>
                </a:tc>
                <a:extLst>
                  <a:ext uri="{0D108BD9-81ED-4DB2-BD59-A6C34878D82A}">
                    <a16:rowId xmlns:a16="http://schemas.microsoft.com/office/drawing/2014/main" val="3418386373"/>
                  </a:ext>
                </a:extLst>
              </a:tr>
              <a:tr h="370840">
                <a:tc>
                  <a:txBody>
                    <a:bodyPr/>
                    <a:lstStyle/>
                    <a:p>
                      <a:pPr algn="ctr"/>
                      <a:r>
                        <a:rPr lang="en-US" sz="1400" dirty="0"/>
                        <a:t>14.57</a:t>
                      </a:r>
                    </a:p>
                  </a:txBody>
                  <a:tcPr>
                    <a:noFill/>
                  </a:tcPr>
                </a:tc>
                <a:tc>
                  <a:txBody>
                    <a:bodyPr/>
                    <a:lstStyle/>
                    <a:p>
                      <a:pPr algn="ctr"/>
                      <a:r>
                        <a:rPr lang="en-US" sz="1400" dirty="0"/>
                        <a:t>15.43</a:t>
                      </a:r>
                    </a:p>
                  </a:txBody>
                  <a:tcPr>
                    <a:noFill/>
                  </a:tcPr>
                </a:tc>
                <a:tc>
                  <a:txBody>
                    <a:bodyPr/>
                    <a:lstStyle/>
                    <a:p>
                      <a:pPr algn="ctr"/>
                      <a:r>
                        <a:rPr lang="en-US" sz="1400" dirty="0"/>
                        <a:t>16.35</a:t>
                      </a:r>
                    </a:p>
                  </a:txBody>
                  <a:tcPr>
                    <a:noFill/>
                  </a:tcPr>
                </a:tc>
                <a:tc>
                  <a:txBody>
                    <a:bodyPr/>
                    <a:lstStyle/>
                    <a:p>
                      <a:pPr algn="ctr"/>
                      <a:r>
                        <a:rPr lang="en-US" sz="1400" dirty="0"/>
                        <a:t>17.32</a:t>
                      </a:r>
                    </a:p>
                  </a:txBody>
                  <a:tcPr>
                    <a:noFill/>
                  </a:tcPr>
                </a:tc>
                <a:tc>
                  <a:txBody>
                    <a:bodyPr/>
                    <a:lstStyle/>
                    <a:p>
                      <a:pPr algn="ctr"/>
                      <a:r>
                        <a:rPr lang="en-US" sz="1400" dirty="0"/>
                        <a:t>18.35</a:t>
                      </a:r>
                    </a:p>
                  </a:txBody>
                  <a:tcPr>
                    <a:noFill/>
                  </a:tcPr>
                </a:tc>
                <a:tc>
                  <a:txBody>
                    <a:bodyPr/>
                    <a:lstStyle/>
                    <a:p>
                      <a:pPr algn="ctr"/>
                      <a:r>
                        <a:rPr lang="en-US" sz="1400" dirty="0"/>
                        <a:t>19.45</a:t>
                      </a:r>
                    </a:p>
                  </a:txBody>
                  <a:tcPr>
                    <a:noFill/>
                  </a:tcPr>
                </a:tc>
                <a:tc>
                  <a:txBody>
                    <a:bodyPr/>
                    <a:lstStyle/>
                    <a:p>
                      <a:pPr algn="ctr"/>
                      <a:r>
                        <a:rPr lang="en-US" sz="1400" dirty="0"/>
                        <a:t>20.60</a:t>
                      </a:r>
                    </a:p>
                  </a:txBody>
                  <a:tcPr>
                    <a:noFill/>
                  </a:tcPr>
                </a:tc>
                <a:tc>
                  <a:txBody>
                    <a:bodyPr/>
                    <a:lstStyle/>
                    <a:p>
                      <a:pPr algn="ctr"/>
                      <a:r>
                        <a:rPr lang="en-US" sz="1400" dirty="0"/>
                        <a:t>21.83</a:t>
                      </a:r>
                    </a:p>
                  </a:txBody>
                  <a:tcPr>
                    <a:noFill/>
                  </a:tcPr>
                </a:tc>
                <a:tc>
                  <a:txBody>
                    <a:bodyPr/>
                    <a:lstStyle/>
                    <a:p>
                      <a:pPr algn="ctr"/>
                      <a:r>
                        <a:rPr lang="en-US" sz="1400" dirty="0"/>
                        <a:t>23.12</a:t>
                      </a:r>
                    </a:p>
                  </a:txBody>
                  <a:tcPr>
                    <a:noFill/>
                  </a:tcPr>
                </a:tc>
                <a:tc>
                  <a:txBody>
                    <a:bodyPr/>
                    <a:lstStyle/>
                    <a:p>
                      <a:pPr algn="ctr"/>
                      <a:r>
                        <a:rPr lang="en-US" sz="1400" dirty="0"/>
                        <a:t>24.50</a:t>
                      </a:r>
                    </a:p>
                  </a:txBody>
                  <a:tcPr>
                    <a:noFill/>
                  </a:tcPr>
                </a:tc>
                <a:tc>
                  <a:txBody>
                    <a:bodyPr/>
                    <a:lstStyle/>
                    <a:p>
                      <a:pPr algn="ctr"/>
                      <a:r>
                        <a:rPr lang="en-US" sz="1400" dirty="0"/>
                        <a:t>25.96</a:t>
                      </a:r>
                    </a:p>
                  </a:txBody>
                  <a:tcPr>
                    <a:noFill/>
                  </a:tcPr>
                </a:tc>
                <a:tc>
                  <a:txBody>
                    <a:bodyPr/>
                    <a:lstStyle/>
                    <a:p>
                      <a:pPr algn="ctr"/>
                      <a:r>
                        <a:rPr lang="en-US" sz="1400" dirty="0"/>
                        <a:t>27.50</a:t>
                      </a:r>
                    </a:p>
                  </a:txBody>
                  <a:tcPr>
                    <a:noFill/>
                  </a:tcPr>
                </a:tc>
                <a:tc>
                  <a:txBody>
                    <a:bodyPr/>
                    <a:lstStyle/>
                    <a:p>
                      <a:pPr algn="ctr"/>
                      <a:r>
                        <a:rPr lang="en-US" sz="1400" dirty="0"/>
                        <a:t>29.14</a:t>
                      </a:r>
                    </a:p>
                  </a:txBody>
                  <a:tcPr>
                    <a:noFill/>
                  </a:tcPr>
                </a:tc>
                <a:tc>
                  <a:txBody>
                    <a:bodyPr/>
                    <a:lstStyle/>
                    <a:p>
                      <a:pPr algn="ctr"/>
                      <a:r>
                        <a:rPr lang="en-US" sz="1400" dirty="0"/>
                        <a:t>30.87</a:t>
                      </a:r>
                    </a:p>
                  </a:txBody>
                  <a:tcPr>
                    <a:noFill/>
                  </a:tcPr>
                </a:tc>
                <a:tc>
                  <a:txBody>
                    <a:bodyPr/>
                    <a:lstStyle/>
                    <a:p>
                      <a:pPr algn="ctr"/>
                      <a:r>
                        <a:rPr lang="en-US" sz="1400" dirty="0"/>
                        <a:t>32.70</a:t>
                      </a:r>
                    </a:p>
                  </a:txBody>
                  <a:tcPr>
                    <a:noFill/>
                  </a:tcPr>
                </a:tc>
                <a:tc>
                  <a:txBody>
                    <a:bodyPr/>
                    <a:lstStyle/>
                    <a:p>
                      <a:pPr algn="ctr"/>
                      <a:r>
                        <a:rPr lang="en-US" sz="1400" dirty="0"/>
                        <a:t>34.65</a:t>
                      </a:r>
                    </a:p>
                  </a:txBody>
                  <a:tcPr>
                    <a:noFill/>
                  </a:tcPr>
                </a:tc>
                <a:extLst>
                  <a:ext uri="{0D108BD9-81ED-4DB2-BD59-A6C34878D82A}">
                    <a16:rowId xmlns:a16="http://schemas.microsoft.com/office/drawing/2014/main" val="1186950838"/>
                  </a:ext>
                </a:extLst>
              </a:tr>
            </a:tbl>
          </a:graphicData>
        </a:graphic>
      </p:graphicFrame>
      <p:sp>
        <p:nvSpPr>
          <p:cNvPr id="30" name="TextBox 29">
            <a:extLst>
              <a:ext uri="{FF2B5EF4-FFF2-40B4-BE49-F238E27FC236}">
                <a16:creationId xmlns:a16="http://schemas.microsoft.com/office/drawing/2014/main" id="{A897201E-8385-456E-22AA-35255B9FC349}"/>
              </a:ext>
            </a:extLst>
          </p:cNvPr>
          <p:cNvSpPr txBox="1"/>
          <p:nvPr/>
        </p:nvSpPr>
        <p:spPr>
          <a:xfrm>
            <a:off x="4771180" y="512560"/>
            <a:ext cx="2348720" cy="492443"/>
          </a:xfrm>
          <a:prstGeom prst="rect">
            <a:avLst/>
          </a:prstGeom>
          <a:noFill/>
        </p:spPr>
        <p:txBody>
          <a:bodyPr wrap="none" rtlCol="0">
            <a:spAutoFit/>
          </a:bodyPr>
          <a:lstStyle/>
          <a:p>
            <a:r>
              <a:rPr lang="en-US" sz="2600" dirty="0"/>
              <a:t>Chromatic Scale</a:t>
            </a:r>
          </a:p>
        </p:txBody>
      </p:sp>
      <p:sp>
        <p:nvSpPr>
          <p:cNvPr id="31" name="TextBox 30">
            <a:extLst>
              <a:ext uri="{FF2B5EF4-FFF2-40B4-BE49-F238E27FC236}">
                <a16:creationId xmlns:a16="http://schemas.microsoft.com/office/drawing/2014/main" id="{A05183F3-09E6-FBEE-AA0D-138DF51E9276}"/>
              </a:ext>
            </a:extLst>
          </p:cNvPr>
          <p:cNvSpPr txBox="1"/>
          <p:nvPr/>
        </p:nvSpPr>
        <p:spPr>
          <a:xfrm>
            <a:off x="705548" y="3064590"/>
            <a:ext cx="11215186" cy="3139321"/>
          </a:xfrm>
          <a:prstGeom prst="rect">
            <a:avLst/>
          </a:prstGeom>
          <a:noFill/>
        </p:spPr>
        <p:txBody>
          <a:bodyPr wrap="none" rtlCol="0">
            <a:spAutoFit/>
          </a:bodyPr>
          <a:lstStyle/>
          <a:p>
            <a:r>
              <a:rPr lang="en-US" dirty="0"/>
              <a:t>Western music uses 12 notes that are repeated along the continuum.  They are represented by the following symbols:</a:t>
            </a:r>
            <a:br>
              <a:rPr lang="en-US" dirty="0"/>
            </a:br>
            <a:br>
              <a:rPr lang="en-US" dirty="0"/>
            </a:br>
            <a:r>
              <a:rPr lang="en-US" b="1" dirty="0">
                <a:solidFill>
                  <a:srgbClr val="FF0000"/>
                </a:solidFill>
              </a:rPr>
              <a:t>C, C#, D, D#, E, F, F#, G, G#, A, A#, B</a:t>
            </a:r>
            <a:br>
              <a:rPr lang="en-US" dirty="0"/>
            </a:br>
            <a:br>
              <a:rPr lang="en-US" dirty="0"/>
            </a:br>
            <a:r>
              <a:rPr lang="en-US" dirty="0"/>
              <a:t>You will learn later while these symbols are used as opposed to any other symbol. </a:t>
            </a:r>
            <a:br>
              <a:rPr lang="en-US" dirty="0"/>
            </a:br>
            <a:r>
              <a:rPr lang="en-US" dirty="0"/>
              <a:t>(Hint: it is a useful pattern for writing music)</a:t>
            </a:r>
            <a:br>
              <a:rPr lang="en-US" dirty="0"/>
            </a:br>
            <a:br>
              <a:rPr lang="en-US" dirty="0"/>
            </a:br>
            <a:r>
              <a:rPr lang="en-US" dirty="0"/>
              <a:t>Because these 12 symbols are repeated, we use a numeric subscript to denote a set. Each set is known as an </a:t>
            </a:r>
            <a:r>
              <a:rPr lang="en-US" b="1" dirty="0">
                <a:solidFill>
                  <a:srgbClr val="FF0000"/>
                </a:solidFill>
              </a:rPr>
              <a:t>octave</a:t>
            </a:r>
            <a:r>
              <a:rPr lang="en-US" b="1" dirty="0"/>
              <a:t>.</a:t>
            </a:r>
            <a:br>
              <a:rPr lang="en-US" b="1" dirty="0"/>
            </a:br>
            <a:br>
              <a:rPr lang="en-US" b="1" dirty="0"/>
            </a:br>
            <a:r>
              <a:rPr lang="en-US" dirty="0"/>
              <a:t>You will notice that playing these 3 notes on the piano C</a:t>
            </a:r>
            <a:r>
              <a:rPr lang="en-US" baseline="-25000" dirty="0"/>
              <a:t>0</a:t>
            </a:r>
            <a:r>
              <a:rPr lang="en-US" dirty="0"/>
              <a:t>E</a:t>
            </a:r>
            <a:r>
              <a:rPr lang="en-US" baseline="-25000" dirty="0"/>
              <a:t>0</a:t>
            </a:r>
            <a:r>
              <a:rPr lang="en-US" dirty="0"/>
              <a:t>G</a:t>
            </a:r>
            <a:r>
              <a:rPr lang="en-US" baseline="-25000" dirty="0"/>
              <a:t>0</a:t>
            </a:r>
            <a:r>
              <a:rPr lang="en-US" dirty="0"/>
              <a:t> will sound similar to C</a:t>
            </a:r>
            <a:r>
              <a:rPr lang="en-US" baseline="-25000" dirty="0"/>
              <a:t>1</a:t>
            </a:r>
            <a:r>
              <a:rPr lang="en-US" dirty="0"/>
              <a:t>E</a:t>
            </a:r>
            <a:r>
              <a:rPr lang="en-US" baseline="-25000" dirty="0"/>
              <a:t>1</a:t>
            </a:r>
            <a:r>
              <a:rPr lang="en-US" dirty="0"/>
              <a:t>G</a:t>
            </a:r>
            <a:r>
              <a:rPr lang="en-US" baseline="-25000" dirty="0"/>
              <a:t>1</a:t>
            </a:r>
            <a:r>
              <a:rPr lang="en-US" dirty="0"/>
              <a:t>.  We call this</a:t>
            </a:r>
            <a:br>
              <a:rPr lang="en-US" dirty="0"/>
            </a:br>
            <a:r>
              <a:rPr lang="en-US" b="1" dirty="0">
                <a:solidFill>
                  <a:srgbClr val="FF0000"/>
                </a:solidFill>
              </a:rPr>
              <a:t>octave substitution</a:t>
            </a:r>
            <a:r>
              <a:rPr lang="en-US" dirty="0">
                <a:solidFill>
                  <a:srgbClr val="FF0000"/>
                </a:solidFill>
              </a:rPr>
              <a:t> </a:t>
            </a:r>
            <a:r>
              <a:rPr lang="en-US" dirty="0"/>
              <a:t>and it works because it is the same pattern, but just played at a different “location”.</a:t>
            </a:r>
            <a:endParaRPr lang="en-US" baseline="-25000" dirty="0"/>
          </a:p>
        </p:txBody>
      </p:sp>
      <p:sp>
        <p:nvSpPr>
          <p:cNvPr id="32" name="TextBox 31">
            <a:extLst>
              <a:ext uri="{FF2B5EF4-FFF2-40B4-BE49-F238E27FC236}">
                <a16:creationId xmlns:a16="http://schemas.microsoft.com/office/drawing/2014/main" id="{8A1D4D68-AB00-F434-1723-911E5F2BC3E5}"/>
              </a:ext>
            </a:extLst>
          </p:cNvPr>
          <p:cNvSpPr txBox="1"/>
          <p:nvPr/>
        </p:nvSpPr>
        <p:spPr>
          <a:xfrm>
            <a:off x="5577940" y="2557375"/>
            <a:ext cx="692818" cy="369332"/>
          </a:xfrm>
          <a:prstGeom prst="rect">
            <a:avLst/>
          </a:prstGeom>
          <a:noFill/>
        </p:spPr>
        <p:txBody>
          <a:bodyPr wrap="none" rtlCol="0">
            <a:spAutoFit/>
          </a:bodyPr>
          <a:lstStyle/>
          <a:p>
            <a:r>
              <a:rPr lang="en-US" dirty="0"/>
              <a:t>Hertz</a:t>
            </a:r>
          </a:p>
        </p:txBody>
      </p:sp>
      <p:sp>
        <p:nvSpPr>
          <p:cNvPr id="33" name="TextBox 32">
            <a:extLst>
              <a:ext uri="{FF2B5EF4-FFF2-40B4-BE49-F238E27FC236}">
                <a16:creationId xmlns:a16="http://schemas.microsoft.com/office/drawing/2014/main" id="{6359F969-12D1-68D4-C283-325A8018CF4C}"/>
              </a:ext>
            </a:extLst>
          </p:cNvPr>
          <p:cNvSpPr txBox="1"/>
          <p:nvPr/>
        </p:nvSpPr>
        <p:spPr>
          <a:xfrm>
            <a:off x="5577940" y="1353119"/>
            <a:ext cx="735201" cy="369332"/>
          </a:xfrm>
          <a:prstGeom prst="rect">
            <a:avLst/>
          </a:prstGeom>
          <a:noFill/>
        </p:spPr>
        <p:txBody>
          <a:bodyPr wrap="none" rtlCol="0">
            <a:spAutoFit/>
          </a:bodyPr>
          <a:lstStyle/>
          <a:p>
            <a:r>
              <a:rPr lang="en-US" dirty="0"/>
              <a:t>Notes</a:t>
            </a:r>
          </a:p>
        </p:txBody>
      </p:sp>
    </p:spTree>
    <p:extLst>
      <p:ext uri="{BB962C8B-B14F-4D97-AF65-F5344CB8AC3E}">
        <p14:creationId xmlns:p14="http://schemas.microsoft.com/office/powerpoint/2010/main" val="3906636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3744285" y="591298"/>
            <a:ext cx="4200637" cy="492443"/>
          </a:xfrm>
          <a:prstGeom prst="rect">
            <a:avLst/>
          </a:prstGeom>
          <a:noFill/>
        </p:spPr>
        <p:txBody>
          <a:bodyPr wrap="none" rtlCol="0">
            <a:spAutoFit/>
          </a:bodyPr>
          <a:lstStyle/>
          <a:p>
            <a:r>
              <a:rPr lang="en-US" sz="2600" dirty="0"/>
              <a:t>Diatonic Scale – Seven Modes</a:t>
            </a:r>
          </a:p>
        </p:txBody>
      </p:sp>
      <p:sp>
        <p:nvSpPr>
          <p:cNvPr id="31" name="TextBox 30">
            <a:extLst>
              <a:ext uri="{FF2B5EF4-FFF2-40B4-BE49-F238E27FC236}">
                <a16:creationId xmlns:a16="http://schemas.microsoft.com/office/drawing/2014/main" id="{A05183F3-09E6-FBEE-AA0D-138DF51E9276}"/>
              </a:ext>
            </a:extLst>
          </p:cNvPr>
          <p:cNvSpPr txBox="1"/>
          <p:nvPr/>
        </p:nvSpPr>
        <p:spPr>
          <a:xfrm>
            <a:off x="980869" y="1258009"/>
            <a:ext cx="10727167" cy="369332"/>
          </a:xfrm>
          <a:prstGeom prst="rect">
            <a:avLst/>
          </a:prstGeom>
          <a:noFill/>
        </p:spPr>
        <p:txBody>
          <a:bodyPr wrap="none" rtlCol="0">
            <a:spAutoFit/>
          </a:bodyPr>
          <a:lstStyle/>
          <a:p>
            <a:r>
              <a:rPr lang="en-US" dirty="0"/>
              <a:t>These are the 7 modes of the D Major Scale.  What similarities do you notice with the 7 modes of C Major Scale?</a:t>
            </a:r>
            <a:endParaRPr lang="en-US" baseline="-25000" dirty="0"/>
          </a:p>
        </p:txBody>
      </p:sp>
      <p:graphicFrame>
        <p:nvGraphicFramePr>
          <p:cNvPr id="3" name="Table 28">
            <a:extLst>
              <a:ext uri="{FF2B5EF4-FFF2-40B4-BE49-F238E27FC236}">
                <a16:creationId xmlns:a16="http://schemas.microsoft.com/office/drawing/2014/main" id="{DA26D6F8-562B-33A8-EF75-1E1CD3BF2C56}"/>
              </a:ext>
            </a:extLst>
          </p:cNvPr>
          <p:cNvGraphicFramePr>
            <a:graphicFrameLocks noGrp="1"/>
          </p:cNvGraphicFramePr>
          <p:nvPr>
            <p:extLst>
              <p:ext uri="{D42A27DB-BD31-4B8C-83A1-F6EECF244321}">
                <p14:modId xmlns:p14="http://schemas.microsoft.com/office/powerpoint/2010/main" val="1976614741"/>
              </p:ext>
            </p:extLst>
          </p:nvPr>
        </p:nvGraphicFramePr>
        <p:xfrm>
          <a:off x="980869" y="2105076"/>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Ionian Mode (aka D Major Scale)  - W-W-H-W-W-W-H</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2" name="Table 28">
            <a:extLst>
              <a:ext uri="{FF2B5EF4-FFF2-40B4-BE49-F238E27FC236}">
                <a16:creationId xmlns:a16="http://schemas.microsoft.com/office/drawing/2014/main" id="{F6896B5E-C2BF-9B4E-24B4-2AD4C0A92661}"/>
              </a:ext>
            </a:extLst>
          </p:cNvPr>
          <p:cNvGraphicFramePr>
            <a:graphicFrameLocks noGrp="1"/>
          </p:cNvGraphicFramePr>
          <p:nvPr>
            <p:extLst>
              <p:ext uri="{D42A27DB-BD31-4B8C-83A1-F6EECF244321}">
                <p14:modId xmlns:p14="http://schemas.microsoft.com/office/powerpoint/2010/main" val="310750323"/>
              </p:ext>
            </p:extLst>
          </p:nvPr>
        </p:nvGraphicFramePr>
        <p:xfrm>
          <a:off x="974486" y="6075040"/>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C#</a:t>
                      </a:r>
                    </a:p>
                  </a:txBody>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Locrian Mode – H-W-W-H-W-W-W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 name="Table 28">
            <a:extLst>
              <a:ext uri="{FF2B5EF4-FFF2-40B4-BE49-F238E27FC236}">
                <a16:creationId xmlns:a16="http://schemas.microsoft.com/office/drawing/2014/main" id="{5E73C181-4529-D51E-7E18-156C25F8337E}"/>
              </a:ext>
            </a:extLst>
          </p:cNvPr>
          <p:cNvGraphicFramePr>
            <a:graphicFrameLocks noGrp="1"/>
          </p:cNvGraphicFramePr>
          <p:nvPr>
            <p:extLst>
              <p:ext uri="{D42A27DB-BD31-4B8C-83A1-F6EECF244321}">
                <p14:modId xmlns:p14="http://schemas.microsoft.com/office/powerpoint/2010/main" val="349563535"/>
              </p:ext>
            </p:extLst>
          </p:nvPr>
        </p:nvGraphicFramePr>
        <p:xfrm>
          <a:off x="974486" y="5440366"/>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0">
                <a:tc>
                  <a:txBody>
                    <a:bodyPr/>
                    <a:lstStyle/>
                    <a:p>
                      <a:pPr algn="ctr"/>
                      <a:r>
                        <a:rPr lang="en-US" sz="1200" baseline="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Aeolian Mode (aka B Minor Scale aka B Natural Minor Scale)  - W-H-W-W-W-H-W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6" name="Table 28">
            <a:extLst>
              <a:ext uri="{FF2B5EF4-FFF2-40B4-BE49-F238E27FC236}">
                <a16:creationId xmlns:a16="http://schemas.microsoft.com/office/drawing/2014/main" id="{84A4B404-0378-39D8-AE3D-28F31950638A}"/>
              </a:ext>
            </a:extLst>
          </p:cNvPr>
          <p:cNvGraphicFramePr>
            <a:graphicFrameLocks noGrp="1"/>
          </p:cNvGraphicFramePr>
          <p:nvPr>
            <p:extLst>
              <p:ext uri="{D42A27DB-BD31-4B8C-83A1-F6EECF244321}">
                <p14:modId xmlns:p14="http://schemas.microsoft.com/office/powerpoint/2010/main" val="1990348573"/>
              </p:ext>
            </p:extLst>
          </p:nvPr>
        </p:nvGraphicFramePr>
        <p:xfrm>
          <a:off x="974486" y="4805692"/>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solidFill>
                      <a:schemeClr val="accent1"/>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solidFill>
                      <a:schemeClr val="accent1"/>
                    </a:solidFill>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Mixolydian Mode – W-W-H-W-W-H-W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7" name="Table 28">
            <a:extLst>
              <a:ext uri="{FF2B5EF4-FFF2-40B4-BE49-F238E27FC236}">
                <a16:creationId xmlns:a16="http://schemas.microsoft.com/office/drawing/2014/main" id="{FA3E87D6-FBD9-1642-BE3C-3304EDB23793}"/>
              </a:ext>
            </a:extLst>
          </p:cNvPr>
          <p:cNvGraphicFramePr>
            <a:graphicFrameLocks noGrp="1"/>
          </p:cNvGraphicFramePr>
          <p:nvPr>
            <p:extLst>
              <p:ext uri="{D42A27DB-BD31-4B8C-83A1-F6EECF244321}">
                <p14:modId xmlns:p14="http://schemas.microsoft.com/office/powerpoint/2010/main" val="491565446"/>
              </p:ext>
            </p:extLst>
          </p:nvPr>
        </p:nvGraphicFramePr>
        <p:xfrm>
          <a:off x="974486" y="4130538"/>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solidFill>
                      <a:schemeClr val="accent1"/>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solidFill>
                      <a:schemeClr val="accent1"/>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Lydian Mode - W-W-W-H-W-W-H</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8" name="Table 28">
            <a:extLst>
              <a:ext uri="{FF2B5EF4-FFF2-40B4-BE49-F238E27FC236}">
                <a16:creationId xmlns:a16="http://schemas.microsoft.com/office/drawing/2014/main" id="{60BACEFC-A8B8-6420-BCF2-D1B1D35A380C}"/>
              </a:ext>
            </a:extLst>
          </p:cNvPr>
          <p:cNvGraphicFramePr>
            <a:graphicFrameLocks noGrp="1"/>
          </p:cNvGraphicFramePr>
          <p:nvPr>
            <p:extLst>
              <p:ext uri="{D42A27DB-BD31-4B8C-83A1-F6EECF244321}">
                <p14:modId xmlns:p14="http://schemas.microsoft.com/office/powerpoint/2010/main" val="1210976429"/>
              </p:ext>
            </p:extLst>
          </p:nvPr>
        </p:nvGraphicFramePr>
        <p:xfrm>
          <a:off x="974486" y="3455384"/>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F#</a:t>
                      </a:r>
                    </a:p>
                  </a:txBody>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Phrygian Mode - H-W-W-W-H-W-W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9" name="Table 28">
            <a:extLst>
              <a:ext uri="{FF2B5EF4-FFF2-40B4-BE49-F238E27FC236}">
                <a16:creationId xmlns:a16="http://schemas.microsoft.com/office/drawing/2014/main" id="{824088CC-89AE-C298-DDAB-0C9204D3D25E}"/>
              </a:ext>
            </a:extLst>
          </p:cNvPr>
          <p:cNvGraphicFramePr>
            <a:graphicFrameLocks noGrp="1"/>
          </p:cNvGraphicFramePr>
          <p:nvPr>
            <p:extLst>
              <p:ext uri="{D42A27DB-BD31-4B8C-83A1-F6EECF244321}">
                <p14:modId xmlns:p14="http://schemas.microsoft.com/office/powerpoint/2010/main" val="3632354307"/>
              </p:ext>
            </p:extLst>
          </p:nvPr>
        </p:nvGraphicFramePr>
        <p:xfrm>
          <a:off x="974486" y="2780230"/>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solidFill>
                      <a:schemeClr val="accent1"/>
                    </a:solidFill>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solidFill>
                      <a:schemeClr val="accent1"/>
                    </a:solidFill>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Dorian Mode - W-H-W-W-W-H-W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10" name="Table 10">
            <a:extLst>
              <a:ext uri="{FF2B5EF4-FFF2-40B4-BE49-F238E27FC236}">
                <a16:creationId xmlns:a16="http://schemas.microsoft.com/office/drawing/2014/main" id="{3F7EF317-97B0-3CDD-060D-BDC139007CE7}"/>
              </a:ext>
            </a:extLst>
          </p:cNvPr>
          <p:cNvGraphicFramePr>
            <a:graphicFrameLocks noGrp="1"/>
          </p:cNvGraphicFramePr>
          <p:nvPr/>
        </p:nvGraphicFramePr>
        <p:xfrm>
          <a:off x="7573107" y="2647242"/>
          <a:ext cx="2142390" cy="1828800"/>
        </p:xfrm>
        <a:graphic>
          <a:graphicData uri="http://schemas.openxmlformats.org/drawingml/2006/table">
            <a:tbl>
              <a:tblPr firstRow="1" bandRow="1">
                <a:tableStyleId>{5C22544A-7EE6-4342-B048-85BDC9FD1C3A}</a:tableStyleId>
              </a:tblPr>
              <a:tblGrid>
                <a:gridCol w="428478">
                  <a:extLst>
                    <a:ext uri="{9D8B030D-6E8A-4147-A177-3AD203B41FA5}">
                      <a16:colId xmlns:a16="http://schemas.microsoft.com/office/drawing/2014/main" val="4171789299"/>
                    </a:ext>
                  </a:extLst>
                </a:gridCol>
                <a:gridCol w="428478">
                  <a:extLst>
                    <a:ext uri="{9D8B030D-6E8A-4147-A177-3AD203B41FA5}">
                      <a16:colId xmlns:a16="http://schemas.microsoft.com/office/drawing/2014/main" val="3930096499"/>
                    </a:ext>
                  </a:extLst>
                </a:gridCol>
                <a:gridCol w="428478">
                  <a:extLst>
                    <a:ext uri="{9D8B030D-6E8A-4147-A177-3AD203B41FA5}">
                      <a16:colId xmlns:a16="http://schemas.microsoft.com/office/drawing/2014/main" val="2764296210"/>
                    </a:ext>
                  </a:extLst>
                </a:gridCol>
                <a:gridCol w="428478">
                  <a:extLst>
                    <a:ext uri="{9D8B030D-6E8A-4147-A177-3AD203B41FA5}">
                      <a16:colId xmlns:a16="http://schemas.microsoft.com/office/drawing/2014/main" val="2568751383"/>
                    </a:ext>
                  </a:extLst>
                </a:gridCol>
                <a:gridCol w="428478">
                  <a:extLst>
                    <a:ext uri="{9D8B030D-6E8A-4147-A177-3AD203B41FA5}">
                      <a16:colId xmlns:a16="http://schemas.microsoft.com/office/drawing/2014/main" val="2935971333"/>
                    </a:ext>
                  </a:extLst>
                </a:gridCol>
              </a:tblGrid>
              <a:tr h="2044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5771443"/>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664452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850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741099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9393087"/>
                  </a:ext>
                </a:extLst>
              </a:tr>
            </a:tbl>
          </a:graphicData>
        </a:graphic>
      </p:graphicFrame>
      <p:sp>
        <p:nvSpPr>
          <p:cNvPr id="11" name="TextBox 10">
            <a:extLst>
              <a:ext uri="{FF2B5EF4-FFF2-40B4-BE49-F238E27FC236}">
                <a16:creationId xmlns:a16="http://schemas.microsoft.com/office/drawing/2014/main" id="{9B62B232-37AD-C25E-8505-1EBBFB6714A7}"/>
              </a:ext>
            </a:extLst>
          </p:cNvPr>
          <p:cNvSpPr txBox="1"/>
          <p:nvPr/>
        </p:nvSpPr>
        <p:spPr>
          <a:xfrm>
            <a:off x="9996851" y="2462576"/>
            <a:ext cx="296876" cy="369332"/>
          </a:xfrm>
          <a:prstGeom prst="rect">
            <a:avLst/>
          </a:prstGeom>
          <a:noFill/>
        </p:spPr>
        <p:txBody>
          <a:bodyPr wrap="none" rtlCol="0">
            <a:spAutoFit/>
          </a:bodyPr>
          <a:lstStyle/>
          <a:p>
            <a:r>
              <a:rPr lang="en-US" dirty="0"/>
              <a:t>E</a:t>
            </a:r>
          </a:p>
        </p:txBody>
      </p:sp>
      <p:sp>
        <p:nvSpPr>
          <p:cNvPr id="12" name="TextBox 11">
            <a:extLst>
              <a:ext uri="{FF2B5EF4-FFF2-40B4-BE49-F238E27FC236}">
                <a16:creationId xmlns:a16="http://schemas.microsoft.com/office/drawing/2014/main" id="{2B06159F-2BAB-397B-4349-F041D5256424}"/>
              </a:ext>
            </a:extLst>
          </p:cNvPr>
          <p:cNvSpPr txBox="1"/>
          <p:nvPr/>
        </p:nvSpPr>
        <p:spPr>
          <a:xfrm>
            <a:off x="9996851" y="2819969"/>
            <a:ext cx="317716" cy="369332"/>
          </a:xfrm>
          <a:prstGeom prst="rect">
            <a:avLst/>
          </a:prstGeom>
          <a:noFill/>
        </p:spPr>
        <p:txBody>
          <a:bodyPr wrap="none" rtlCol="0">
            <a:spAutoFit/>
          </a:bodyPr>
          <a:lstStyle/>
          <a:p>
            <a:r>
              <a:rPr lang="en-US" dirty="0"/>
              <a:t>A</a:t>
            </a:r>
          </a:p>
        </p:txBody>
      </p:sp>
      <p:sp>
        <p:nvSpPr>
          <p:cNvPr id="14" name="TextBox 13">
            <a:extLst>
              <a:ext uri="{FF2B5EF4-FFF2-40B4-BE49-F238E27FC236}">
                <a16:creationId xmlns:a16="http://schemas.microsoft.com/office/drawing/2014/main" id="{03D23B19-EA9E-53B2-17CE-7E8CAE8B486C}"/>
              </a:ext>
            </a:extLst>
          </p:cNvPr>
          <p:cNvSpPr txBox="1"/>
          <p:nvPr/>
        </p:nvSpPr>
        <p:spPr>
          <a:xfrm>
            <a:off x="9996851" y="3199079"/>
            <a:ext cx="327334" cy="369332"/>
          </a:xfrm>
          <a:prstGeom prst="rect">
            <a:avLst/>
          </a:prstGeom>
          <a:noFill/>
        </p:spPr>
        <p:txBody>
          <a:bodyPr wrap="none" rtlCol="0">
            <a:spAutoFit/>
          </a:bodyPr>
          <a:lstStyle/>
          <a:p>
            <a:r>
              <a:rPr lang="en-US" dirty="0"/>
              <a:t>D</a:t>
            </a:r>
          </a:p>
        </p:txBody>
      </p:sp>
      <p:sp>
        <p:nvSpPr>
          <p:cNvPr id="15" name="TextBox 14">
            <a:extLst>
              <a:ext uri="{FF2B5EF4-FFF2-40B4-BE49-F238E27FC236}">
                <a16:creationId xmlns:a16="http://schemas.microsoft.com/office/drawing/2014/main" id="{FC05B611-315C-E401-1FF1-2DBE747494D0}"/>
              </a:ext>
            </a:extLst>
          </p:cNvPr>
          <p:cNvSpPr txBox="1"/>
          <p:nvPr/>
        </p:nvSpPr>
        <p:spPr>
          <a:xfrm>
            <a:off x="9986431" y="3546694"/>
            <a:ext cx="330540" cy="369332"/>
          </a:xfrm>
          <a:prstGeom prst="rect">
            <a:avLst/>
          </a:prstGeom>
          <a:noFill/>
        </p:spPr>
        <p:txBody>
          <a:bodyPr wrap="none" rtlCol="0">
            <a:spAutoFit/>
          </a:bodyPr>
          <a:lstStyle/>
          <a:p>
            <a:r>
              <a:rPr lang="en-US" dirty="0"/>
              <a:t>G</a:t>
            </a:r>
          </a:p>
        </p:txBody>
      </p:sp>
      <p:sp>
        <p:nvSpPr>
          <p:cNvPr id="16" name="TextBox 15">
            <a:extLst>
              <a:ext uri="{FF2B5EF4-FFF2-40B4-BE49-F238E27FC236}">
                <a16:creationId xmlns:a16="http://schemas.microsoft.com/office/drawing/2014/main" id="{9C3DBC30-8F36-C94D-BB4F-582F530D6D50}"/>
              </a:ext>
            </a:extLst>
          </p:cNvPr>
          <p:cNvSpPr txBox="1"/>
          <p:nvPr/>
        </p:nvSpPr>
        <p:spPr>
          <a:xfrm>
            <a:off x="9996851" y="3906117"/>
            <a:ext cx="309700" cy="369332"/>
          </a:xfrm>
          <a:prstGeom prst="rect">
            <a:avLst/>
          </a:prstGeom>
          <a:noFill/>
        </p:spPr>
        <p:txBody>
          <a:bodyPr wrap="none" rtlCol="0">
            <a:spAutoFit/>
          </a:bodyPr>
          <a:lstStyle/>
          <a:p>
            <a:r>
              <a:rPr lang="en-US" dirty="0"/>
              <a:t>B</a:t>
            </a:r>
          </a:p>
        </p:txBody>
      </p:sp>
      <p:sp>
        <p:nvSpPr>
          <p:cNvPr id="17" name="TextBox 16">
            <a:extLst>
              <a:ext uri="{FF2B5EF4-FFF2-40B4-BE49-F238E27FC236}">
                <a16:creationId xmlns:a16="http://schemas.microsoft.com/office/drawing/2014/main" id="{B4D12796-3FEE-E1F9-63B4-1F2EE6684948}"/>
              </a:ext>
            </a:extLst>
          </p:cNvPr>
          <p:cNvSpPr txBox="1"/>
          <p:nvPr/>
        </p:nvSpPr>
        <p:spPr>
          <a:xfrm>
            <a:off x="10010477" y="4275449"/>
            <a:ext cx="300082" cy="369332"/>
          </a:xfrm>
          <a:prstGeom prst="rect">
            <a:avLst/>
          </a:prstGeom>
          <a:noFill/>
        </p:spPr>
        <p:txBody>
          <a:bodyPr wrap="none" rtlCol="0">
            <a:spAutoFit/>
          </a:bodyPr>
          <a:lstStyle/>
          <a:p>
            <a:r>
              <a:rPr lang="en-US" dirty="0"/>
              <a:t>e</a:t>
            </a:r>
          </a:p>
        </p:txBody>
      </p:sp>
      <p:sp>
        <p:nvSpPr>
          <p:cNvPr id="18" name="TextBox 17">
            <a:extLst>
              <a:ext uri="{FF2B5EF4-FFF2-40B4-BE49-F238E27FC236}">
                <a16:creationId xmlns:a16="http://schemas.microsoft.com/office/drawing/2014/main" id="{18D9BA15-427E-43C2-22A3-EF0D16D3A0EE}"/>
              </a:ext>
            </a:extLst>
          </p:cNvPr>
          <p:cNvSpPr txBox="1"/>
          <p:nvPr/>
        </p:nvSpPr>
        <p:spPr>
          <a:xfrm>
            <a:off x="9459555" y="4660765"/>
            <a:ext cx="728661" cy="369332"/>
          </a:xfrm>
          <a:prstGeom prst="rect">
            <a:avLst/>
          </a:prstGeom>
          <a:noFill/>
        </p:spPr>
        <p:txBody>
          <a:bodyPr wrap="none" rtlCol="0">
            <a:spAutoFit/>
          </a:bodyPr>
          <a:lstStyle/>
          <a:p>
            <a:r>
              <a:rPr lang="en-US" dirty="0"/>
              <a:t>Fret 2</a:t>
            </a:r>
          </a:p>
        </p:txBody>
      </p:sp>
      <p:sp>
        <p:nvSpPr>
          <p:cNvPr id="19" name="Oval 18">
            <a:extLst>
              <a:ext uri="{FF2B5EF4-FFF2-40B4-BE49-F238E27FC236}">
                <a16:creationId xmlns:a16="http://schemas.microsoft.com/office/drawing/2014/main" id="{BCE0ECA9-9380-2BF8-566E-1AB79998D0FF}"/>
              </a:ext>
            </a:extLst>
          </p:cNvPr>
          <p:cNvSpPr/>
          <p:nvPr/>
        </p:nvSpPr>
        <p:spPr>
          <a:xfrm>
            <a:off x="9627577" y="255580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227725-4E8E-437D-F900-EE44B1C61A30}"/>
              </a:ext>
            </a:extLst>
          </p:cNvPr>
          <p:cNvSpPr/>
          <p:nvPr/>
        </p:nvSpPr>
        <p:spPr>
          <a:xfrm>
            <a:off x="9189589" y="255495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AB83AE2-192E-4CDA-A398-B67EFC100DCA}"/>
              </a:ext>
            </a:extLst>
          </p:cNvPr>
          <p:cNvSpPr/>
          <p:nvPr/>
        </p:nvSpPr>
        <p:spPr>
          <a:xfrm>
            <a:off x="8349761" y="2550265"/>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13C1895-0F3F-3405-88E3-2D07C2A46E9B}"/>
              </a:ext>
            </a:extLst>
          </p:cNvPr>
          <p:cNvSpPr/>
          <p:nvPr/>
        </p:nvSpPr>
        <p:spPr>
          <a:xfrm>
            <a:off x="9629985" y="289954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789F9A3-DCBC-9B9A-D5F3-714FE80A10E7}"/>
              </a:ext>
            </a:extLst>
          </p:cNvPr>
          <p:cNvSpPr/>
          <p:nvPr/>
        </p:nvSpPr>
        <p:spPr>
          <a:xfrm>
            <a:off x="8751276" y="289954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9B5FD67-F0CC-C4B9-5368-A1DA0DD70F1A}"/>
              </a:ext>
            </a:extLst>
          </p:cNvPr>
          <p:cNvSpPr/>
          <p:nvPr/>
        </p:nvSpPr>
        <p:spPr>
          <a:xfrm>
            <a:off x="8349761" y="2912345"/>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0FE0614-601E-621A-70BC-24FC2ABD27CF}"/>
              </a:ext>
            </a:extLst>
          </p:cNvPr>
          <p:cNvSpPr/>
          <p:nvPr/>
        </p:nvSpPr>
        <p:spPr>
          <a:xfrm>
            <a:off x="9624646" y="326100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1DD83B5-8E97-0ABD-37CC-93F88F772E8A}"/>
              </a:ext>
            </a:extLst>
          </p:cNvPr>
          <p:cNvSpPr/>
          <p:nvPr/>
        </p:nvSpPr>
        <p:spPr>
          <a:xfrm>
            <a:off x="8751276" y="326205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6DEED93-F5E6-DB63-7717-5FAA7827A4CF}"/>
              </a:ext>
            </a:extLst>
          </p:cNvPr>
          <p:cNvSpPr/>
          <p:nvPr/>
        </p:nvSpPr>
        <p:spPr>
          <a:xfrm>
            <a:off x="8346779" y="326100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26481B-E260-2AD4-35E5-1B7D79DE184D}"/>
              </a:ext>
            </a:extLst>
          </p:cNvPr>
          <p:cNvSpPr/>
          <p:nvPr/>
        </p:nvSpPr>
        <p:spPr>
          <a:xfrm>
            <a:off x="9624646" y="3622457"/>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2456D5C-D1D9-7E72-CED5-6C562DF0FACA}"/>
              </a:ext>
            </a:extLst>
          </p:cNvPr>
          <p:cNvSpPr/>
          <p:nvPr/>
        </p:nvSpPr>
        <p:spPr>
          <a:xfrm>
            <a:off x="8751276" y="3639070"/>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F7EA78D-B8CC-2069-2276-2DF5591A2B22}"/>
              </a:ext>
            </a:extLst>
          </p:cNvPr>
          <p:cNvSpPr/>
          <p:nvPr/>
        </p:nvSpPr>
        <p:spPr>
          <a:xfrm>
            <a:off x="9624315" y="3994954"/>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81D05B6-38F8-DCBE-98FE-D42656B80DC0}"/>
              </a:ext>
            </a:extLst>
          </p:cNvPr>
          <p:cNvSpPr/>
          <p:nvPr/>
        </p:nvSpPr>
        <p:spPr>
          <a:xfrm>
            <a:off x="9208632" y="399849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581271C-59A5-2EDE-6548-730027D67F74}"/>
              </a:ext>
            </a:extLst>
          </p:cNvPr>
          <p:cNvSpPr/>
          <p:nvPr/>
        </p:nvSpPr>
        <p:spPr>
          <a:xfrm>
            <a:off x="8322483" y="399849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007EF76-831D-384E-9396-88B48F8D137C}"/>
              </a:ext>
            </a:extLst>
          </p:cNvPr>
          <p:cNvSpPr/>
          <p:nvPr/>
        </p:nvSpPr>
        <p:spPr>
          <a:xfrm>
            <a:off x="9621871" y="436268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5F722CD-B99B-AC32-6639-711D5C703DDE}"/>
              </a:ext>
            </a:extLst>
          </p:cNvPr>
          <p:cNvSpPr/>
          <p:nvPr/>
        </p:nvSpPr>
        <p:spPr>
          <a:xfrm>
            <a:off x="9189589" y="436563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3C15336-5D01-5D90-223C-23FA1A0D7812}"/>
              </a:ext>
            </a:extLst>
          </p:cNvPr>
          <p:cNvSpPr/>
          <p:nvPr/>
        </p:nvSpPr>
        <p:spPr>
          <a:xfrm>
            <a:off x="8336409" y="434565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F63DD40-EECA-4B64-734D-44CD8AE9EF00}"/>
              </a:ext>
            </a:extLst>
          </p:cNvPr>
          <p:cNvSpPr txBox="1"/>
          <p:nvPr/>
        </p:nvSpPr>
        <p:spPr>
          <a:xfrm>
            <a:off x="6891739" y="5210765"/>
            <a:ext cx="3886128" cy="923330"/>
          </a:xfrm>
          <a:prstGeom prst="rect">
            <a:avLst/>
          </a:prstGeom>
          <a:noFill/>
        </p:spPr>
        <p:txBody>
          <a:bodyPr wrap="none" rtlCol="0">
            <a:spAutoFit/>
          </a:bodyPr>
          <a:lstStyle/>
          <a:p>
            <a:r>
              <a:rPr lang="en-US" dirty="0"/>
              <a:t>Notice all 7 modes of this diatonic scale</a:t>
            </a:r>
            <a:br>
              <a:rPr lang="en-US" dirty="0"/>
            </a:br>
            <a:r>
              <a:rPr lang="en-US" dirty="0"/>
              <a:t>uses the exact same notes on your</a:t>
            </a:r>
            <a:br>
              <a:rPr lang="en-US" dirty="0"/>
            </a:br>
            <a:r>
              <a:rPr lang="en-US" dirty="0"/>
              <a:t>guitar fretboard.</a:t>
            </a:r>
            <a:endParaRPr lang="en-US" baseline="-25000" dirty="0"/>
          </a:p>
        </p:txBody>
      </p:sp>
    </p:spTree>
    <p:extLst>
      <p:ext uri="{BB962C8B-B14F-4D97-AF65-F5344CB8AC3E}">
        <p14:creationId xmlns:p14="http://schemas.microsoft.com/office/powerpoint/2010/main" val="178507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3744285" y="591298"/>
            <a:ext cx="4200637" cy="492443"/>
          </a:xfrm>
          <a:prstGeom prst="rect">
            <a:avLst/>
          </a:prstGeom>
          <a:noFill/>
        </p:spPr>
        <p:txBody>
          <a:bodyPr wrap="none" rtlCol="0">
            <a:spAutoFit/>
          </a:bodyPr>
          <a:lstStyle/>
          <a:p>
            <a:r>
              <a:rPr lang="en-US" sz="2600" dirty="0"/>
              <a:t>Diatonic Scale – Seven Modes</a:t>
            </a:r>
          </a:p>
        </p:txBody>
      </p:sp>
      <p:sp>
        <p:nvSpPr>
          <p:cNvPr id="31" name="TextBox 30">
            <a:extLst>
              <a:ext uri="{FF2B5EF4-FFF2-40B4-BE49-F238E27FC236}">
                <a16:creationId xmlns:a16="http://schemas.microsoft.com/office/drawing/2014/main" id="{A05183F3-09E6-FBEE-AA0D-138DF51E9276}"/>
              </a:ext>
            </a:extLst>
          </p:cNvPr>
          <p:cNvSpPr txBox="1"/>
          <p:nvPr/>
        </p:nvSpPr>
        <p:spPr>
          <a:xfrm>
            <a:off x="980869" y="1258009"/>
            <a:ext cx="10727167" cy="369332"/>
          </a:xfrm>
          <a:prstGeom prst="rect">
            <a:avLst/>
          </a:prstGeom>
          <a:noFill/>
        </p:spPr>
        <p:txBody>
          <a:bodyPr wrap="none" rtlCol="0">
            <a:spAutoFit/>
          </a:bodyPr>
          <a:lstStyle/>
          <a:p>
            <a:r>
              <a:rPr lang="en-US" dirty="0"/>
              <a:t>These are the 7 modes of the G Major Scale.  What similarities do you notice with the 7 modes of C Major Scale?</a:t>
            </a:r>
            <a:endParaRPr lang="en-US" baseline="-25000" dirty="0"/>
          </a:p>
        </p:txBody>
      </p:sp>
      <p:graphicFrame>
        <p:nvGraphicFramePr>
          <p:cNvPr id="3" name="Table 28">
            <a:extLst>
              <a:ext uri="{FF2B5EF4-FFF2-40B4-BE49-F238E27FC236}">
                <a16:creationId xmlns:a16="http://schemas.microsoft.com/office/drawing/2014/main" id="{DA26D6F8-562B-33A8-EF75-1E1CD3BF2C56}"/>
              </a:ext>
            </a:extLst>
          </p:cNvPr>
          <p:cNvGraphicFramePr>
            <a:graphicFrameLocks noGrp="1"/>
          </p:cNvGraphicFramePr>
          <p:nvPr/>
        </p:nvGraphicFramePr>
        <p:xfrm>
          <a:off x="980869" y="2105076"/>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Ionian Mode (aka G Major Scale)  - W-W-H-W-W-W-H</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2" name="Table 28">
            <a:extLst>
              <a:ext uri="{FF2B5EF4-FFF2-40B4-BE49-F238E27FC236}">
                <a16:creationId xmlns:a16="http://schemas.microsoft.com/office/drawing/2014/main" id="{F6896B5E-C2BF-9B4E-24B4-2AD4C0A92661}"/>
              </a:ext>
            </a:extLst>
          </p:cNvPr>
          <p:cNvGraphicFramePr>
            <a:graphicFrameLocks noGrp="1"/>
          </p:cNvGraphicFramePr>
          <p:nvPr/>
        </p:nvGraphicFramePr>
        <p:xfrm>
          <a:off x="974486" y="6075040"/>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F#</a:t>
                      </a:r>
                    </a:p>
                  </a:txBody>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Locrian Mode – H-W-W-H-W-W-W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 name="Table 28">
            <a:extLst>
              <a:ext uri="{FF2B5EF4-FFF2-40B4-BE49-F238E27FC236}">
                <a16:creationId xmlns:a16="http://schemas.microsoft.com/office/drawing/2014/main" id="{5E73C181-4529-D51E-7E18-156C25F8337E}"/>
              </a:ext>
            </a:extLst>
          </p:cNvPr>
          <p:cNvGraphicFramePr>
            <a:graphicFrameLocks noGrp="1"/>
          </p:cNvGraphicFramePr>
          <p:nvPr/>
        </p:nvGraphicFramePr>
        <p:xfrm>
          <a:off x="974486" y="5440366"/>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0">
                <a:tc>
                  <a:txBody>
                    <a:bodyPr/>
                    <a:lstStyle/>
                    <a:p>
                      <a:pPr algn="ctr"/>
                      <a:r>
                        <a:rPr lang="en-US" sz="1200" baseline="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Aeolian Mode (aka E Minor Scale aka E Natural Minor Scale)  - W-H-W-W-W-H-W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6" name="Table 28">
            <a:extLst>
              <a:ext uri="{FF2B5EF4-FFF2-40B4-BE49-F238E27FC236}">
                <a16:creationId xmlns:a16="http://schemas.microsoft.com/office/drawing/2014/main" id="{84A4B404-0378-39D8-AE3D-28F31950638A}"/>
              </a:ext>
            </a:extLst>
          </p:cNvPr>
          <p:cNvGraphicFramePr>
            <a:graphicFrameLocks noGrp="1"/>
          </p:cNvGraphicFramePr>
          <p:nvPr/>
        </p:nvGraphicFramePr>
        <p:xfrm>
          <a:off x="974486" y="4805692"/>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solidFill>
                      <a:schemeClr val="accent1"/>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Mixolydian Mode – W-W-H-W-W-H-W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7" name="Table 28">
            <a:extLst>
              <a:ext uri="{FF2B5EF4-FFF2-40B4-BE49-F238E27FC236}">
                <a16:creationId xmlns:a16="http://schemas.microsoft.com/office/drawing/2014/main" id="{FA3E87D6-FBD9-1642-BE3C-3304EDB23793}"/>
              </a:ext>
            </a:extLst>
          </p:cNvPr>
          <p:cNvGraphicFramePr>
            <a:graphicFrameLocks noGrp="1"/>
          </p:cNvGraphicFramePr>
          <p:nvPr/>
        </p:nvGraphicFramePr>
        <p:xfrm>
          <a:off x="974486" y="4130538"/>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solidFill>
                      <a:schemeClr val="accent1"/>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Lydian Mode - W-W-W-H-W-W-H</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8" name="Table 28">
            <a:extLst>
              <a:ext uri="{FF2B5EF4-FFF2-40B4-BE49-F238E27FC236}">
                <a16:creationId xmlns:a16="http://schemas.microsoft.com/office/drawing/2014/main" id="{60BACEFC-A8B8-6420-BCF2-D1B1D35A380C}"/>
              </a:ext>
            </a:extLst>
          </p:cNvPr>
          <p:cNvGraphicFramePr>
            <a:graphicFrameLocks noGrp="1"/>
          </p:cNvGraphicFramePr>
          <p:nvPr/>
        </p:nvGraphicFramePr>
        <p:xfrm>
          <a:off x="974486" y="3455384"/>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B</a:t>
                      </a:r>
                    </a:p>
                  </a:txBody>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Phrygian Mode - H-W-W-W-H-W-W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9" name="Table 28">
            <a:extLst>
              <a:ext uri="{FF2B5EF4-FFF2-40B4-BE49-F238E27FC236}">
                <a16:creationId xmlns:a16="http://schemas.microsoft.com/office/drawing/2014/main" id="{824088CC-89AE-C298-DDAB-0C9204D3D25E}"/>
              </a:ext>
            </a:extLst>
          </p:cNvPr>
          <p:cNvGraphicFramePr>
            <a:graphicFrameLocks noGrp="1"/>
          </p:cNvGraphicFramePr>
          <p:nvPr/>
        </p:nvGraphicFramePr>
        <p:xfrm>
          <a:off x="974486" y="2780230"/>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solidFill>
                      <a:schemeClr val="accent1"/>
                    </a:solidFill>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Dorian Mode - W-H-W-W-W-H-W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10" name="Table 10">
            <a:extLst>
              <a:ext uri="{FF2B5EF4-FFF2-40B4-BE49-F238E27FC236}">
                <a16:creationId xmlns:a16="http://schemas.microsoft.com/office/drawing/2014/main" id="{3F7EF317-97B0-3CDD-060D-BDC139007CE7}"/>
              </a:ext>
            </a:extLst>
          </p:cNvPr>
          <p:cNvGraphicFramePr>
            <a:graphicFrameLocks noGrp="1"/>
          </p:cNvGraphicFramePr>
          <p:nvPr/>
        </p:nvGraphicFramePr>
        <p:xfrm>
          <a:off x="7573107" y="2647242"/>
          <a:ext cx="2142390" cy="1828800"/>
        </p:xfrm>
        <a:graphic>
          <a:graphicData uri="http://schemas.openxmlformats.org/drawingml/2006/table">
            <a:tbl>
              <a:tblPr firstRow="1" bandRow="1">
                <a:tableStyleId>{5C22544A-7EE6-4342-B048-85BDC9FD1C3A}</a:tableStyleId>
              </a:tblPr>
              <a:tblGrid>
                <a:gridCol w="428478">
                  <a:extLst>
                    <a:ext uri="{9D8B030D-6E8A-4147-A177-3AD203B41FA5}">
                      <a16:colId xmlns:a16="http://schemas.microsoft.com/office/drawing/2014/main" val="4171789299"/>
                    </a:ext>
                  </a:extLst>
                </a:gridCol>
                <a:gridCol w="428478">
                  <a:extLst>
                    <a:ext uri="{9D8B030D-6E8A-4147-A177-3AD203B41FA5}">
                      <a16:colId xmlns:a16="http://schemas.microsoft.com/office/drawing/2014/main" val="3930096499"/>
                    </a:ext>
                  </a:extLst>
                </a:gridCol>
                <a:gridCol w="428478">
                  <a:extLst>
                    <a:ext uri="{9D8B030D-6E8A-4147-A177-3AD203B41FA5}">
                      <a16:colId xmlns:a16="http://schemas.microsoft.com/office/drawing/2014/main" val="2764296210"/>
                    </a:ext>
                  </a:extLst>
                </a:gridCol>
                <a:gridCol w="428478">
                  <a:extLst>
                    <a:ext uri="{9D8B030D-6E8A-4147-A177-3AD203B41FA5}">
                      <a16:colId xmlns:a16="http://schemas.microsoft.com/office/drawing/2014/main" val="2568751383"/>
                    </a:ext>
                  </a:extLst>
                </a:gridCol>
                <a:gridCol w="428478">
                  <a:extLst>
                    <a:ext uri="{9D8B030D-6E8A-4147-A177-3AD203B41FA5}">
                      <a16:colId xmlns:a16="http://schemas.microsoft.com/office/drawing/2014/main" val="2935971333"/>
                    </a:ext>
                  </a:extLst>
                </a:gridCol>
              </a:tblGrid>
              <a:tr h="2044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5771443"/>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664452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850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741099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9393087"/>
                  </a:ext>
                </a:extLst>
              </a:tr>
            </a:tbl>
          </a:graphicData>
        </a:graphic>
      </p:graphicFrame>
      <p:sp>
        <p:nvSpPr>
          <p:cNvPr id="11" name="TextBox 10">
            <a:extLst>
              <a:ext uri="{FF2B5EF4-FFF2-40B4-BE49-F238E27FC236}">
                <a16:creationId xmlns:a16="http://schemas.microsoft.com/office/drawing/2014/main" id="{9B62B232-37AD-C25E-8505-1EBBFB6714A7}"/>
              </a:ext>
            </a:extLst>
          </p:cNvPr>
          <p:cNvSpPr txBox="1"/>
          <p:nvPr/>
        </p:nvSpPr>
        <p:spPr>
          <a:xfrm>
            <a:off x="9996851" y="2462576"/>
            <a:ext cx="296876" cy="369332"/>
          </a:xfrm>
          <a:prstGeom prst="rect">
            <a:avLst/>
          </a:prstGeom>
          <a:noFill/>
        </p:spPr>
        <p:txBody>
          <a:bodyPr wrap="none" rtlCol="0">
            <a:spAutoFit/>
          </a:bodyPr>
          <a:lstStyle/>
          <a:p>
            <a:r>
              <a:rPr lang="en-US" dirty="0"/>
              <a:t>E</a:t>
            </a:r>
          </a:p>
        </p:txBody>
      </p:sp>
      <p:sp>
        <p:nvSpPr>
          <p:cNvPr id="12" name="TextBox 11">
            <a:extLst>
              <a:ext uri="{FF2B5EF4-FFF2-40B4-BE49-F238E27FC236}">
                <a16:creationId xmlns:a16="http://schemas.microsoft.com/office/drawing/2014/main" id="{2B06159F-2BAB-397B-4349-F041D5256424}"/>
              </a:ext>
            </a:extLst>
          </p:cNvPr>
          <p:cNvSpPr txBox="1"/>
          <p:nvPr/>
        </p:nvSpPr>
        <p:spPr>
          <a:xfrm>
            <a:off x="9996851" y="2819969"/>
            <a:ext cx="317716" cy="369332"/>
          </a:xfrm>
          <a:prstGeom prst="rect">
            <a:avLst/>
          </a:prstGeom>
          <a:noFill/>
        </p:spPr>
        <p:txBody>
          <a:bodyPr wrap="none" rtlCol="0">
            <a:spAutoFit/>
          </a:bodyPr>
          <a:lstStyle/>
          <a:p>
            <a:r>
              <a:rPr lang="en-US" dirty="0"/>
              <a:t>A</a:t>
            </a:r>
          </a:p>
        </p:txBody>
      </p:sp>
      <p:sp>
        <p:nvSpPr>
          <p:cNvPr id="14" name="TextBox 13">
            <a:extLst>
              <a:ext uri="{FF2B5EF4-FFF2-40B4-BE49-F238E27FC236}">
                <a16:creationId xmlns:a16="http://schemas.microsoft.com/office/drawing/2014/main" id="{03D23B19-EA9E-53B2-17CE-7E8CAE8B486C}"/>
              </a:ext>
            </a:extLst>
          </p:cNvPr>
          <p:cNvSpPr txBox="1"/>
          <p:nvPr/>
        </p:nvSpPr>
        <p:spPr>
          <a:xfrm>
            <a:off x="9996851" y="3199079"/>
            <a:ext cx="327334" cy="369332"/>
          </a:xfrm>
          <a:prstGeom prst="rect">
            <a:avLst/>
          </a:prstGeom>
          <a:noFill/>
        </p:spPr>
        <p:txBody>
          <a:bodyPr wrap="none" rtlCol="0">
            <a:spAutoFit/>
          </a:bodyPr>
          <a:lstStyle/>
          <a:p>
            <a:r>
              <a:rPr lang="en-US" dirty="0"/>
              <a:t>D</a:t>
            </a:r>
          </a:p>
        </p:txBody>
      </p:sp>
      <p:sp>
        <p:nvSpPr>
          <p:cNvPr id="15" name="TextBox 14">
            <a:extLst>
              <a:ext uri="{FF2B5EF4-FFF2-40B4-BE49-F238E27FC236}">
                <a16:creationId xmlns:a16="http://schemas.microsoft.com/office/drawing/2014/main" id="{FC05B611-315C-E401-1FF1-2DBE747494D0}"/>
              </a:ext>
            </a:extLst>
          </p:cNvPr>
          <p:cNvSpPr txBox="1"/>
          <p:nvPr/>
        </p:nvSpPr>
        <p:spPr>
          <a:xfrm>
            <a:off x="9986431" y="3546694"/>
            <a:ext cx="330540" cy="369332"/>
          </a:xfrm>
          <a:prstGeom prst="rect">
            <a:avLst/>
          </a:prstGeom>
          <a:noFill/>
        </p:spPr>
        <p:txBody>
          <a:bodyPr wrap="none" rtlCol="0">
            <a:spAutoFit/>
          </a:bodyPr>
          <a:lstStyle/>
          <a:p>
            <a:r>
              <a:rPr lang="en-US" dirty="0"/>
              <a:t>G</a:t>
            </a:r>
          </a:p>
        </p:txBody>
      </p:sp>
      <p:sp>
        <p:nvSpPr>
          <p:cNvPr id="16" name="TextBox 15">
            <a:extLst>
              <a:ext uri="{FF2B5EF4-FFF2-40B4-BE49-F238E27FC236}">
                <a16:creationId xmlns:a16="http://schemas.microsoft.com/office/drawing/2014/main" id="{9C3DBC30-8F36-C94D-BB4F-582F530D6D50}"/>
              </a:ext>
            </a:extLst>
          </p:cNvPr>
          <p:cNvSpPr txBox="1"/>
          <p:nvPr/>
        </p:nvSpPr>
        <p:spPr>
          <a:xfrm>
            <a:off x="9996851" y="3906117"/>
            <a:ext cx="309700" cy="369332"/>
          </a:xfrm>
          <a:prstGeom prst="rect">
            <a:avLst/>
          </a:prstGeom>
          <a:noFill/>
        </p:spPr>
        <p:txBody>
          <a:bodyPr wrap="none" rtlCol="0">
            <a:spAutoFit/>
          </a:bodyPr>
          <a:lstStyle/>
          <a:p>
            <a:r>
              <a:rPr lang="en-US" dirty="0"/>
              <a:t>B</a:t>
            </a:r>
          </a:p>
        </p:txBody>
      </p:sp>
      <p:sp>
        <p:nvSpPr>
          <p:cNvPr id="17" name="TextBox 16">
            <a:extLst>
              <a:ext uri="{FF2B5EF4-FFF2-40B4-BE49-F238E27FC236}">
                <a16:creationId xmlns:a16="http://schemas.microsoft.com/office/drawing/2014/main" id="{B4D12796-3FEE-E1F9-63B4-1F2EE6684948}"/>
              </a:ext>
            </a:extLst>
          </p:cNvPr>
          <p:cNvSpPr txBox="1"/>
          <p:nvPr/>
        </p:nvSpPr>
        <p:spPr>
          <a:xfrm>
            <a:off x="10010477" y="4275449"/>
            <a:ext cx="300082" cy="369332"/>
          </a:xfrm>
          <a:prstGeom prst="rect">
            <a:avLst/>
          </a:prstGeom>
          <a:noFill/>
        </p:spPr>
        <p:txBody>
          <a:bodyPr wrap="none" rtlCol="0">
            <a:spAutoFit/>
          </a:bodyPr>
          <a:lstStyle/>
          <a:p>
            <a:r>
              <a:rPr lang="en-US" dirty="0"/>
              <a:t>e</a:t>
            </a:r>
          </a:p>
        </p:txBody>
      </p:sp>
      <p:sp>
        <p:nvSpPr>
          <p:cNvPr id="18" name="TextBox 17">
            <a:extLst>
              <a:ext uri="{FF2B5EF4-FFF2-40B4-BE49-F238E27FC236}">
                <a16:creationId xmlns:a16="http://schemas.microsoft.com/office/drawing/2014/main" id="{18D9BA15-427E-43C2-22A3-EF0D16D3A0EE}"/>
              </a:ext>
            </a:extLst>
          </p:cNvPr>
          <p:cNvSpPr txBox="1"/>
          <p:nvPr/>
        </p:nvSpPr>
        <p:spPr>
          <a:xfrm>
            <a:off x="9459555" y="4660765"/>
            <a:ext cx="728661" cy="369332"/>
          </a:xfrm>
          <a:prstGeom prst="rect">
            <a:avLst/>
          </a:prstGeom>
          <a:noFill/>
        </p:spPr>
        <p:txBody>
          <a:bodyPr wrap="none" rtlCol="0">
            <a:spAutoFit/>
          </a:bodyPr>
          <a:lstStyle/>
          <a:p>
            <a:r>
              <a:rPr lang="en-US" dirty="0"/>
              <a:t>Fret 7</a:t>
            </a:r>
          </a:p>
        </p:txBody>
      </p:sp>
      <p:sp>
        <p:nvSpPr>
          <p:cNvPr id="19" name="Oval 18">
            <a:extLst>
              <a:ext uri="{FF2B5EF4-FFF2-40B4-BE49-F238E27FC236}">
                <a16:creationId xmlns:a16="http://schemas.microsoft.com/office/drawing/2014/main" id="{BCE0ECA9-9380-2BF8-566E-1AB79998D0FF}"/>
              </a:ext>
            </a:extLst>
          </p:cNvPr>
          <p:cNvSpPr/>
          <p:nvPr/>
        </p:nvSpPr>
        <p:spPr>
          <a:xfrm>
            <a:off x="9627577" y="255580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227725-4E8E-437D-F900-EE44B1C61A30}"/>
              </a:ext>
            </a:extLst>
          </p:cNvPr>
          <p:cNvSpPr/>
          <p:nvPr/>
        </p:nvSpPr>
        <p:spPr>
          <a:xfrm>
            <a:off x="9189589" y="255495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AB83AE2-192E-4CDA-A398-B67EFC100DCA}"/>
              </a:ext>
            </a:extLst>
          </p:cNvPr>
          <p:cNvSpPr/>
          <p:nvPr/>
        </p:nvSpPr>
        <p:spPr>
          <a:xfrm>
            <a:off x="8349761" y="2550265"/>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13C1895-0F3F-3405-88E3-2D07C2A46E9B}"/>
              </a:ext>
            </a:extLst>
          </p:cNvPr>
          <p:cNvSpPr/>
          <p:nvPr/>
        </p:nvSpPr>
        <p:spPr>
          <a:xfrm>
            <a:off x="9629985" y="289954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789F9A3-DCBC-9B9A-D5F3-714FE80A10E7}"/>
              </a:ext>
            </a:extLst>
          </p:cNvPr>
          <p:cNvSpPr/>
          <p:nvPr/>
        </p:nvSpPr>
        <p:spPr>
          <a:xfrm>
            <a:off x="8751276" y="289954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9B5FD67-F0CC-C4B9-5368-A1DA0DD70F1A}"/>
              </a:ext>
            </a:extLst>
          </p:cNvPr>
          <p:cNvSpPr/>
          <p:nvPr/>
        </p:nvSpPr>
        <p:spPr>
          <a:xfrm>
            <a:off x="8349761" y="2912345"/>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0FE0614-601E-621A-70BC-24FC2ABD27CF}"/>
              </a:ext>
            </a:extLst>
          </p:cNvPr>
          <p:cNvSpPr/>
          <p:nvPr/>
        </p:nvSpPr>
        <p:spPr>
          <a:xfrm>
            <a:off x="9624646" y="326100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1DD83B5-8E97-0ABD-37CC-93F88F772E8A}"/>
              </a:ext>
            </a:extLst>
          </p:cNvPr>
          <p:cNvSpPr/>
          <p:nvPr/>
        </p:nvSpPr>
        <p:spPr>
          <a:xfrm>
            <a:off x="8751276" y="326205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6DEED93-F5E6-DB63-7717-5FAA7827A4CF}"/>
              </a:ext>
            </a:extLst>
          </p:cNvPr>
          <p:cNvSpPr/>
          <p:nvPr/>
        </p:nvSpPr>
        <p:spPr>
          <a:xfrm>
            <a:off x="8346779" y="326100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26481B-E260-2AD4-35E5-1B7D79DE184D}"/>
              </a:ext>
            </a:extLst>
          </p:cNvPr>
          <p:cNvSpPr/>
          <p:nvPr/>
        </p:nvSpPr>
        <p:spPr>
          <a:xfrm>
            <a:off x="9624646" y="3622457"/>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2456D5C-D1D9-7E72-CED5-6C562DF0FACA}"/>
              </a:ext>
            </a:extLst>
          </p:cNvPr>
          <p:cNvSpPr/>
          <p:nvPr/>
        </p:nvSpPr>
        <p:spPr>
          <a:xfrm>
            <a:off x="8751276" y="3639070"/>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F7EA78D-B8CC-2069-2276-2DF5591A2B22}"/>
              </a:ext>
            </a:extLst>
          </p:cNvPr>
          <p:cNvSpPr/>
          <p:nvPr/>
        </p:nvSpPr>
        <p:spPr>
          <a:xfrm>
            <a:off x="9624315" y="3994954"/>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81D05B6-38F8-DCBE-98FE-D42656B80DC0}"/>
              </a:ext>
            </a:extLst>
          </p:cNvPr>
          <p:cNvSpPr/>
          <p:nvPr/>
        </p:nvSpPr>
        <p:spPr>
          <a:xfrm>
            <a:off x="9208632" y="399849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581271C-59A5-2EDE-6548-730027D67F74}"/>
              </a:ext>
            </a:extLst>
          </p:cNvPr>
          <p:cNvSpPr/>
          <p:nvPr/>
        </p:nvSpPr>
        <p:spPr>
          <a:xfrm>
            <a:off x="8322483" y="399849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007EF76-831D-384E-9396-88B48F8D137C}"/>
              </a:ext>
            </a:extLst>
          </p:cNvPr>
          <p:cNvSpPr/>
          <p:nvPr/>
        </p:nvSpPr>
        <p:spPr>
          <a:xfrm>
            <a:off x="9621871" y="436268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5F722CD-B99B-AC32-6639-711D5C703DDE}"/>
              </a:ext>
            </a:extLst>
          </p:cNvPr>
          <p:cNvSpPr/>
          <p:nvPr/>
        </p:nvSpPr>
        <p:spPr>
          <a:xfrm>
            <a:off x="9189589" y="436563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3C15336-5D01-5D90-223C-23FA1A0D7812}"/>
              </a:ext>
            </a:extLst>
          </p:cNvPr>
          <p:cNvSpPr/>
          <p:nvPr/>
        </p:nvSpPr>
        <p:spPr>
          <a:xfrm>
            <a:off x="8336409" y="434565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F63DD40-EECA-4B64-734D-44CD8AE9EF00}"/>
              </a:ext>
            </a:extLst>
          </p:cNvPr>
          <p:cNvSpPr txBox="1"/>
          <p:nvPr/>
        </p:nvSpPr>
        <p:spPr>
          <a:xfrm>
            <a:off x="6891739" y="5210765"/>
            <a:ext cx="3886128" cy="923330"/>
          </a:xfrm>
          <a:prstGeom prst="rect">
            <a:avLst/>
          </a:prstGeom>
          <a:noFill/>
        </p:spPr>
        <p:txBody>
          <a:bodyPr wrap="none" rtlCol="0">
            <a:spAutoFit/>
          </a:bodyPr>
          <a:lstStyle/>
          <a:p>
            <a:r>
              <a:rPr lang="en-US" dirty="0"/>
              <a:t>Notice all 7 modes of this diatonic scale</a:t>
            </a:r>
            <a:br>
              <a:rPr lang="en-US" dirty="0"/>
            </a:br>
            <a:r>
              <a:rPr lang="en-US" dirty="0"/>
              <a:t>uses the exact same notes on your</a:t>
            </a:r>
            <a:br>
              <a:rPr lang="en-US" dirty="0"/>
            </a:br>
            <a:r>
              <a:rPr lang="en-US" dirty="0"/>
              <a:t>guitar fretboard.</a:t>
            </a:r>
            <a:endParaRPr lang="en-US" baseline="-25000" dirty="0"/>
          </a:p>
        </p:txBody>
      </p:sp>
    </p:spTree>
    <p:extLst>
      <p:ext uri="{BB962C8B-B14F-4D97-AF65-F5344CB8AC3E}">
        <p14:creationId xmlns:p14="http://schemas.microsoft.com/office/powerpoint/2010/main" val="64313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4647326" y="607934"/>
            <a:ext cx="2147254" cy="492443"/>
          </a:xfrm>
          <a:prstGeom prst="rect">
            <a:avLst/>
          </a:prstGeom>
          <a:noFill/>
        </p:spPr>
        <p:txBody>
          <a:bodyPr wrap="none" rtlCol="0">
            <a:spAutoFit/>
          </a:bodyPr>
          <a:lstStyle/>
          <a:p>
            <a:r>
              <a:rPr lang="en-US" sz="2600" dirty="0"/>
              <a:t>Diatonic Scale</a:t>
            </a:r>
          </a:p>
        </p:txBody>
      </p:sp>
      <p:sp>
        <p:nvSpPr>
          <p:cNvPr id="31" name="TextBox 30">
            <a:extLst>
              <a:ext uri="{FF2B5EF4-FFF2-40B4-BE49-F238E27FC236}">
                <a16:creationId xmlns:a16="http://schemas.microsoft.com/office/drawing/2014/main" id="{A05183F3-09E6-FBEE-AA0D-138DF51E9276}"/>
              </a:ext>
            </a:extLst>
          </p:cNvPr>
          <p:cNvSpPr txBox="1"/>
          <p:nvPr/>
        </p:nvSpPr>
        <p:spPr>
          <a:xfrm>
            <a:off x="1209468" y="1715209"/>
            <a:ext cx="9490769" cy="3477875"/>
          </a:xfrm>
          <a:prstGeom prst="rect">
            <a:avLst/>
          </a:prstGeom>
          <a:noFill/>
        </p:spPr>
        <p:txBody>
          <a:bodyPr wrap="square" rtlCol="0">
            <a:spAutoFit/>
          </a:bodyPr>
          <a:lstStyle/>
          <a:p>
            <a:r>
              <a:rPr lang="en-US" sz="2200" dirty="0"/>
              <a:t>We can summarize the diatonic scale as follows:</a:t>
            </a:r>
            <a:br>
              <a:rPr lang="en-US" sz="2200" dirty="0"/>
            </a:br>
            <a:endParaRPr lang="en-US" sz="2200" dirty="0"/>
          </a:p>
          <a:p>
            <a:pPr marL="285750" indent="-285750">
              <a:buFontTx/>
              <a:buChar char="-"/>
            </a:pPr>
            <a:r>
              <a:rPr lang="en-US" sz="2200" dirty="0"/>
              <a:t>There are </a:t>
            </a:r>
            <a:r>
              <a:rPr lang="en-US" sz="2200" b="1" dirty="0">
                <a:solidFill>
                  <a:srgbClr val="FF0000"/>
                </a:solidFill>
              </a:rPr>
              <a:t>12 possible Major Scales</a:t>
            </a:r>
            <a:r>
              <a:rPr lang="en-US" sz="2200" dirty="0"/>
              <a:t>, one for each of the 12 notes.</a:t>
            </a:r>
          </a:p>
          <a:p>
            <a:pPr marL="285750" indent="-285750">
              <a:buFontTx/>
              <a:buChar char="-"/>
            </a:pPr>
            <a:r>
              <a:rPr lang="en-US" sz="2200" dirty="0"/>
              <a:t>There are </a:t>
            </a:r>
            <a:r>
              <a:rPr lang="en-US" sz="2200" b="1" dirty="0">
                <a:solidFill>
                  <a:srgbClr val="FF0000"/>
                </a:solidFill>
              </a:rPr>
              <a:t>12 possible Minor Scales</a:t>
            </a:r>
            <a:r>
              <a:rPr lang="en-US" sz="2200" dirty="0"/>
              <a:t>, one for each of the 12 notes.</a:t>
            </a:r>
          </a:p>
          <a:p>
            <a:pPr marL="285750" indent="-285750">
              <a:buFontTx/>
              <a:buChar char="-"/>
            </a:pPr>
            <a:r>
              <a:rPr lang="en-US" sz="2200" dirty="0"/>
              <a:t>There are </a:t>
            </a:r>
            <a:r>
              <a:rPr lang="en-US" sz="2200" b="1" dirty="0">
                <a:solidFill>
                  <a:srgbClr val="FF0000"/>
                </a:solidFill>
              </a:rPr>
              <a:t>7 modes for a single diatonic scale.</a:t>
            </a:r>
            <a:endParaRPr lang="en-US" sz="2200" dirty="0"/>
          </a:p>
          <a:p>
            <a:pPr marL="285750" indent="-285750">
              <a:buFontTx/>
              <a:buChar char="-"/>
            </a:pPr>
            <a:r>
              <a:rPr lang="en-US" sz="2200" dirty="0"/>
              <a:t>Each of the 7 modes of a single diatonic scale uses the </a:t>
            </a:r>
            <a:r>
              <a:rPr lang="en-US" sz="2200" b="1" dirty="0"/>
              <a:t>same notes.</a:t>
            </a:r>
          </a:p>
          <a:p>
            <a:pPr marL="285750" indent="-285750">
              <a:buFontTx/>
              <a:buChar char="-"/>
            </a:pPr>
            <a:r>
              <a:rPr lang="en-US" sz="2200" dirty="0"/>
              <a:t>7 modes x 12 notes means there are a total of</a:t>
            </a:r>
            <a:r>
              <a:rPr lang="en-US" sz="2200" b="1" dirty="0">
                <a:solidFill>
                  <a:srgbClr val="FF0000"/>
                </a:solidFill>
              </a:rPr>
              <a:t> 84 diatonic scales</a:t>
            </a:r>
            <a:r>
              <a:rPr lang="en-US" sz="2200" dirty="0"/>
              <a:t>.</a:t>
            </a:r>
          </a:p>
          <a:p>
            <a:pPr marL="285750" indent="-285750">
              <a:buFontTx/>
              <a:buChar char="-"/>
            </a:pPr>
            <a:r>
              <a:rPr lang="en-US" sz="2200" dirty="0"/>
              <a:t>All 84 diatonic scales are played using the same handshapes on your</a:t>
            </a:r>
            <a:br>
              <a:rPr lang="en-US" sz="2200" dirty="0"/>
            </a:br>
            <a:r>
              <a:rPr lang="en-US" sz="2200" dirty="0"/>
              <a:t>guitar fretboard simply by transposing up or down a few frets (</a:t>
            </a:r>
            <a:r>
              <a:rPr lang="en-US" sz="2200" dirty="0" err="1"/>
              <a:t>ie</a:t>
            </a:r>
            <a:r>
              <a:rPr lang="en-US" sz="2200" dirty="0"/>
              <a:t>. Using a capo).</a:t>
            </a:r>
          </a:p>
          <a:p>
            <a:pPr marL="285750" indent="-285750">
              <a:buFontTx/>
              <a:buChar char="-"/>
            </a:pPr>
            <a:endParaRPr lang="en-US" sz="2200" dirty="0"/>
          </a:p>
        </p:txBody>
      </p:sp>
    </p:spTree>
    <p:extLst>
      <p:ext uri="{BB962C8B-B14F-4D97-AF65-F5344CB8AC3E}">
        <p14:creationId xmlns:p14="http://schemas.microsoft.com/office/powerpoint/2010/main" val="30573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4521169" y="607934"/>
            <a:ext cx="2399568" cy="492443"/>
          </a:xfrm>
          <a:prstGeom prst="rect">
            <a:avLst/>
          </a:prstGeom>
          <a:noFill/>
        </p:spPr>
        <p:txBody>
          <a:bodyPr wrap="none" rtlCol="0">
            <a:spAutoFit/>
          </a:bodyPr>
          <a:lstStyle/>
          <a:p>
            <a:r>
              <a:rPr lang="en-US" sz="2600" dirty="0"/>
              <a:t>Pentatonic Scale</a:t>
            </a:r>
          </a:p>
        </p:txBody>
      </p:sp>
      <p:sp>
        <p:nvSpPr>
          <p:cNvPr id="31" name="TextBox 30">
            <a:extLst>
              <a:ext uri="{FF2B5EF4-FFF2-40B4-BE49-F238E27FC236}">
                <a16:creationId xmlns:a16="http://schemas.microsoft.com/office/drawing/2014/main" id="{A05183F3-09E6-FBEE-AA0D-138DF51E9276}"/>
              </a:ext>
            </a:extLst>
          </p:cNvPr>
          <p:cNvSpPr txBox="1"/>
          <p:nvPr/>
        </p:nvSpPr>
        <p:spPr>
          <a:xfrm>
            <a:off x="980869" y="1258009"/>
            <a:ext cx="9524082" cy="369332"/>
          </a:xfrm>
          <a:prstGeom prst="rect">
            <a:avLst/>
          </a:prstGeom>
          <a:noFill/>
        </p:spPr>
        <p:txBody>
          <a:bodyPr wrap="none" rtlCol="0">
            <a:spAutoFit/>
          </a:bodyPr>
          <a:lstStyle/>
          <a:p>
            <a:r>
              <a:rPr lang="en-US" dirty="0"/>
              <a:t>The </a:t>
            </a:r>
            <a:r>
              <a:rPr lang="en-US" b="1" dirty="0">
                <a:solidFill>
                  <a:srgbClr val="FF0000"/>
                </a:solidFill>
              </a:rPr>
              <a:t>pentatonic scale </a:t>
            </a:r>
            <a:r>
              <a:rPr lang="en-US" dirty="0"/>
              <a:t>is basically the diatonic scale, but subtract the 3</a:t>
            </a:r>
            <a:r>
              <a:rPr lang="en-US" baseline="30000" dirty="0"/>
              <a:t>rd</a:t>
            </a:r>
            <a:r>
              <a:rPr lang="en-US" dirty="0"/>
              <a:t> and 7</a:t>
            </a:r>
            <a:r>
              <a:rPr lang="en-US" baseline="30000" dirty="0"/>
              <a:t>th</a:t>
            </a:r>
            <a:r>
              <a:rPr lang="en-US" dirty="0"/>
              <a:t> note of a Major Scale.</a:t>
            </a:r>
            <a:endParaRPr lang="en-US" baseline="-25000" dirty="0"/>
          </a:p>
        </p:txBody>
      </p:sp>
      <p:graphicFrame>
        <p:nvGraphicFramePr>
          <p:cNvPr id="4" name="Table 28">
            <a:extLst>
              <a:ext uri="{FF2B5EF4-FFF2-40B4-BE49-F238E27FC236}">
                <a16:creationId xmlns:a16="http://schemas.microsoft.com/office/drawing/2014/main" id="{DE2F90D6-0F47-8436-5D47-9D56C32A935E}"/>
              </a:ext>
            </a:extLst>
          </p:cNvPr>
          <p:cNvGraphicFramePr>
            <a:graphicFrameLocks noGrp="1"/>
          </p:cNvGraphicFramePr>
          <p:nvPr>
            <p:extLst>
              <p:ext uri="{D42A27DB-BD31-4B8C-83A1-F6EECF244321}">
                <p14:modId xmlns:p14="http://schemas.microsoft.com/office/powerpoint/2010/main" val="3491210731"/>
              </p:ext>
            </p:extLst>
          </p:nvPr>
        </p:nvGraphicFramePr>
        <p:xfrm>
          <a:off x="1391987" y="2483386"/>
          <a:ext cx="5498208" cy="737610"/>
        </p:xfrm>
        <a:graphic>
          <a:graphicData uri="http://schemas.openxmlformats.org/drawingml/2006/table">
            <a:tbl>
              <a:tblPr firstRow="1" bandRow="1">
                <a:tableStyleId>{5C22544A-7EE6-4342-B048-85BDC9FD1C3A}</a:tableStyleId>
              </a:tblPr>
              <a:tblGrid>
                <a:gridCol w="458184">
                  <a:extLst>
                    <a:ext uri="{9D8B030D-6E8A-4147-A177-3AD203B41FA5}">
                      <a16:colId xmlns:a16="http://schemas.microsoft.com/office/drawing/2014/main" val="684220523"/>
                    </a:ext>
                  </a:extLst>
                </a:gridCol>
                <a:gridCol w="458184">
                  <a:extLst>
                    <a:ext uri="{9D8B030D-6E8A-4147-A177-3AD203B41FA5}">
                      <a16:colId xmlns:a16="http://schemas.microsoft.com/office/drawing/2014/main" val="2853260845"/>
                    </a:ext>
                  </a:extLst>
                </a:gridCol>
                <a:gridCol w="458184">
                  <a:extLst>
                    <a:ext uri="{9D8B030D-6E8A-4147-A177-3AD203B41FA5}">
                      <a16:colId xmlns:a16="http://schemas.microsoft.com/office/drawing/2014/main" val="524294580"/>
                    </a:ext>
                  </a:extLst>
                </a:gridCol>
                <a:gridCol w="458184">
                  <a:extLst>
                    <a:ext uri="{9D8B030D-6E8A-4147-A177-3AD203B41FA5}">
                      <a16:colId xmlns:a16="http://schemas.microsoft.com/office/drawing/2014/main" val="2550651800"/>
                    </a:ext>
                  </a:extLst>
                </a:gridCol>
                <a:gridCol w="458184">
                  <a:extLst>
                    <a:ext uri="{9D8B030D-6E8A-4147-A177-3AD203B41FA5}">
                      <a16:colId xmlns:a16="http://schemas.microsoft.com/office/drawing/2014/main" val="571358194"/>
                    </a:ext>
                  </a:extLst>
                </a:gridCol>
                <a:gridCol w="458184">
                  <a:extLst>
                    <a:ext uri="{9D8B030D-6E8A-4147-A177-3AD203B41FA5}">
                      <a16:colId xmlns:a16="http://schemas.microsoft.com/office/drawing/2014/main" val="292664461"/>
                    </a:ext>
                  </a:extLst>
                </a:gridCol>
                <a:gridCol w="458184">
                  <a:extLst>
                    <a:ext uri="{9D8B030D-6E8A-4147-A177-3AD203B41FA5}">
                      <a16:colId xmlns:a16="http://schemas.microsoft.com/office/drawing/2014/main" val="372488533"/>
                    </a:ext>
                  </a:extLst>
                </a:gridCol>
                <a:gridCol w="458184">
                  <a:extLst>
                    <a:ext uri="{9D8B030D-6E8A-4147-A177-3AD203B41FA5}">
                      <a16:colId xmlns:a16="http://schemas.microsoft.com/office/drawing/2014/main" val="2624071639"/>
                    </a:ext>
                  </a:extLst>
                </a:gridCol>
                <a:gridCol w="458184">
                  <a:extLst>
                    <a:ext uri="{9D8B030D-6E8A-4147-A177-3AD203B41FA5}">
                      <a16:colId xmlns:a16="http://schemas.microsoft.com/office/drawing/2014/main" val="2332110560"/>
                    </a:ext>
                  </a:extLst>
                </a:gridCol>
                <a:gridCol w="458184">
                  <a:extLst>
                    <a:ext uri="{9D8B030D-6E8A-4147-A177-3AD203B41FA5}">
                      <a16:colId xmlns:a16="http://schemas.microsoft.com/office/drawing/2014/main" val="4270362570"/>
                    </a:ext>
                  </a:extLst>
                </a:gridCol>
                <a:gridCol w="458184">
                  <a:extLst>
                    <a:ext uri="{9D8B030D-6E8A-4147-A177-3AD203B41FA5}">
                      <a16:colId xmlns:a16="http://schemas.microsoft.com/office/drawing/2014/main" val="1218070256"/>
                    </a:ext>
                  </a:extLst>
                </a:gridCol>
                <a:gridCol w="458184">
                  <a:extLst>
                    <a:ext uri="{9D8B030D-6E8A-4147-A177-3AD203B41FA5}">
                      <a16:colId xmlns:a16="http://schemas.microsoft.com/office/drawing/2014/main" val="1564917409"/>
                    </a:ext>
                  </a:extLst>
                </a:gridCol>
              </a:tblGrid>
              <a:tr h="353751">
                <a:tc>
                  <a:txBody>
                    <a:bodyPr/>
                    <a:lstStyle/>
                    <a:p>
                      <a:pPr algn="ctr"/>
                      <a:r>
                        <a:rPr lang="en-US" sz="1600" dirty="0"/>
                        <a:t>C</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r>
                        <a:rPr lang="en-US" sz="1600" dirty="0"/>
                        <a:t>F</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extLst>
                  <a:ext uri="{0D108BD9-81ED-4DB2-BD59-A6C34878D82A}">
                    <a16:rowId xmlns:a16="http://schemas.microsoft.com/office/drawing/2014/main" val="3418386373"/>
                  </a:ext>
                </a:extLst>
              </a:tr>
              <a:tr h="383859">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C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4" name="Table 10">
            <a:extLst>
              <a:ext uri="{FF2B5EF4-FFF2-40B4-BE49-F238E27FC236}">
                <a16:creationId xmlns:a16="http://schemas.microsoft.com/office/drawing/2014/main" id="{C459D331-5D14-A26B-31B5-0BF4A2D4A8B7}"/>
              </a:ext>
            </a:extLst>
          </p:cNvPr>
          <p:cNvGraphicFramePr>
            <a:graphicFrameLocks noGrp="1"/>
          </p:cNvGraphicFramePr>
          <p:nvPr>
            <p:extLst>
              <p:ext uri="{D42A27DB-BD31-4B8C-83A1-F6EECF244321}">
                <p14:modId xmlns:p14="http://schemas.microsoft.com/office/powerpoint/2010/main" val="2405142747"/>
              </p:ext>
            </p:extLst>
          </p:nvPr>
        </p:nvGraphicFramePr>
        <p:xfrm>
          <a:off x="7728437" y="1969639"/>
          <a:ext cx="2142390" cy="1828800"/>
        </p:xfrm>
        <a:graphic>
          <a:graphicData uri="http://schemas.openxmlformats.org/drawingml/2006/table">
            <a:tbl>
              <a:tblPr firstRow="1" bandRow="1">
                <a:tableStyleId>{5C22544A-7EE6-4342-B048-85BDC9FD1C3A}</a:tableStyleId>
              </a:tblPr>
              <a:tblGrid>
                <a:gridCol w="428478">
                  <a:extLst>
                    <a:ext uri="{9D8B030D-6E8A-4147-A177-3AD203B41FA5}">
                      <a16:colId xmlns:a16="http://schemas.microsoft.com/office/drawing/2014/main" val="4171789299"/>
                    </a:ext>
                  </a:extLst>
                </a:gridCol>
                <a:gridCol w="428478">
                  <a:extLst>
                    <a:ext uri="{9D8B030D-6E8A-4147-A177-3AD203B41FA5}">
                      <a16:colId xmlns:a16="http://schemas.microsoft.com/office/drawing/2014/main" val="3930096499"/>
                    </a:ext>
                  </a:extLst>
                </a:gridCol>
                <a:gridCol w="428478">
                  <a:extLst>
                    <a:ext uri="{9D8B030D-6E8A-4147-A177-3AD203B41FA5}">
                      <a16:colId xmlns:a16="http://schemas.microsoft.com/office/drawing/2014/main" val="2764296210"/>
                    </a:ext>
                  </a:extLst>
                </a:gridCol>
                <a:gridCol w="428478">
                  <a:extLst>
                    <a:ext uri="{9D8B030D-6E8A-4147-A177-3AD203B41FA5}">
                      <a16:colId xmlns:a16="http://schemas.microsoft.com/office/drawing/2014/main" val="2568751383"/>
                    </a:ext>
                  </a:extLst>
                </a:gridCol>
                <a:gridCol w="428478">
                  <a:extLst>
                    <a:ext uri="{9D8B030D-6E8A-4147-A177-3AD203B41FA5}">
                      <a16:colId xmlns:a16="http://schemas.microsoft.com/office/drawing/2014/main" val="2935971333"/>
                    </a:ext>
                  </a:extLst>
                </a:gridCol>
              </a:tblGrid>
              <a:tr h="2044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5771443"/>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664452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850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741099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9393087"/>
                  </a:ext>
                </a:extLst>
              </a:tr>
            </a:tbl>
          </a:graphicData>
        </a:graphic>
      </p:graphicFrame>
      <p:sp>
        <p:nvSpPr>
          <p:cNvPr id="45" name="TextBox 44">
            <a:extLst>
              <a:ext uri="{FF2B5EF4-FFF2-40B4-BE49-F238E27FC236}">
                <a16:creationId xmlns:a16="http://schemas.microsoft.com/office/drawing/2014/main" id="{910425BC-D191-63FE-A74D-E21648F043F1}"/>
              </a:ext>
            </a:extLst>
          </p:cNvPr>
          <p:cNvSpPr txBox="1"/>
          <p:nvPr/>
        </p:nvSpPr>
        <p:spPr>
          <a:xfrm>
            <a:off x="10152181" y="1784973"/>
            <a:ext cx="296876" cy="369332"/>
          </a:xfrm>
          <a:prstGeom prst="rect">
            <a:avLst/>
          </a:prstGeom>
          <a:noFill/>
        </p:spPr>
        <p:txBody>
          <a:bodyPr wrap="none" rtlCol="0">
            <a:spAutoFit/>
          </a:bodyPr>
          <a:lstStyle/>
          <a:p>
            <a:r>
              <a:rPr lang="en-US" dirty="0"/>
              <a:t>E</a:t>
            </a:r>
          </a:p>
        </p:txBody>
      </p:sp>
      <p:sp>
        <p:nvSpPr>
          <p:cNvPr id="46" name="TextBox 45">
            <a:extLst>
              <a:ext uri="{FF2B5EF4-FFF2-40B4-BE49-F238E27FC236}">
                <a16:creationId xmlns:a16="http://schemas.microsoft.com/office/drawing/2014/main" id="{E575B451-14EA-8C4F-0001-06486BE8811C}"/>
              </a:ext>
            </a:extLst>
          </p:cNvPr>
          <p:cNvSpPr txBox="1"/>
          <p:nvPr/>
        </p:nvSpPr>
        <p:spPr>
          <a:xfrm>
            <a:off x="10152181" y="2142366"/>
            <a:ext cx="317716" cy="369332"/>
          </a:xfrm>
          <a:prstGeom prst="rect">
            <a:avLst/>
          </a:prstGeom>
          <a:noFill/>
        </p:spPr>
        <p:txBody>
          <a:bodyPr wrap="none" rtlCol="0">
            <a:spAutoFit/>
          </a:bodyPr>
          <a:lstStyle/>
          <a:p>
            <a:r>
              <a:rPr lang="en-US" dirty="0"/>
              <a:t>A</a:t>
            </a:r>
          </a:p>
        </p:txBody>
      </p:sp>
      <p:sp>
        <p:nvSpPr>
          <p:cNvPr id="47" name="TextBox 46">
            <a:extLst>
              <a:ext uri="{FF2B5EF4-FFF2-40B4-BE49-F238E27FC236}">
                <a16:creationId xmlns:a16="http://schemas.microsoft.com/office/drawing/2014/main" id="{95585D5F-5A4F-B461-B52C-F51F108C7540}"/>
              </a:ext>
            </a:extLst>
          </p:cNvPr>
          <p:cNvSpPr txBox="1"/>
          <p:nvPr/>
        </p:nvSpPr>
        <p:spPr>
          <a:xfrm>
            <a:off x="10152181" y="2521476"/>
            <a:ext cx="327334" cy="369332"/>
          </a:xfrm>
          <a:prstGeom prst="rect">
            <a:avLst/>
          </a:prstGeom>
          <a:noFill/>
        </p:spPr>
        <p:txBody>
          <a:bodyPr wrap="none" rtlCol="0">
            <a:spAutoFit/>
          </a:bodyPr>
          <a:lstStyle/>
          <a:p>
            <a:r>
              <a:rPr lang="en-US" dirty="0"/>
              <a:t>D</a:t>
            </a:r>
          </a:p>
        </p:txBody>
      </p:sp>
      <p:sp>
        <p:nvSpPr>
          <p:cNvPr id="48" name="TextBox 47">
            <a:extLst>
              <a:ext uri="{FF2B5EF4-FFF2-40B4-BE49-F238E27FC236}">
                <a16:creationId xmlns:a16="http://schemas.microsoft.com/office/drawing/2014/main" id="{B31844E6-D2FF-4828-2457-9C87CD884288}"/>
              </a:ext>
            </a:extLst>
          </p:cNvPr>
          <p:cNvSpPr txBox="1"/>
          <p:nvPr/>
        </p:nvSpPr>
        <p:spPr>
          <a:xfrm>
            <a:off x="10141761" y="2869091"/>
            <a:ext cx="330540" cy="369332"/>
          </a:xfrm>
          <a:prstGeom prst="rect">
            <a:avLst/>
          </a:prstGeom>
          <a:noFill/>
        </p:spPr>
        <p:txBody>
          <a:bodyPr wrap="none" rtlCol="0">
            <a:spAutoFit/>
          </a:bodyPr>
          <a:lstStyle/>
          <a:p>
            <a:r>
              <a:rPr lang="en-US" dirty="0"/>
              <a:t>G</a:t>
            </a:r>
          </a:p>
        </p:txBody>
      </p:sp>
      <p:sp>
        <p:nvSpPr>
          <p:cNvPr id="49" name="TextBox 48">
            <a:extLst>
              <a:ext uri="{FF2B5EF4-FFF2-40B4-BE49-F238E27FC236}">
                <a16:creationId xmlns:a16="http://schemas.microsoft.com/office/drawing/2014/main" id="{41797CB1-6182-6643-3AA7-099B182A2E9E}"/>
              </a:ext>
            </a:extLst>
          </p:cNvPr>
          <p:cNvSpPr txBox="1"/>
          <p:nvPr/>
        </p:nvSpPr>
        <p:spPr>
          <a:xfrm>
            <a:off x="10152181" y="3228514"/>
            <a:ext cx="309700" cy="369332"/>
          </a:xfrm>
          <a:prstGeom prst="rect">
            <a:avLst/>
          </a:prstGeom>
          <a:noFill/>
        </p:spPr>
        <p:txBody>
          <a:bodyPr wrap="none" rtlCol="0">
            <a:spAutoFit/>
          </a:bodyPr>
          <a:lstStyle/>
          <a:p>
            <a:r>
              <a:rPr lang="en-US" dirty="0"/>
              <a:t>B</a:t>
            </a:r>
          </a:p>
        </p:txBody>
      </p:sp>
      <p:sp>
        <p:nvSpPr>
          <p:cNvPr id="50" name="TextBox 49">
            <a:extLst>
              <a:ext uri="{FF2B5EF4-FFF2-40B4-BE49-F238E27FC236}">
                <a16:creationId xmlns:a16="http://schemas.microsoft.com/office/drawing/2014/main" id="{FE0CCC41-4FB7-ED46-BBDC-834B514DBB70}"/>
              </a:ext>
            </a:extLst>
          </p:cNvPr>
          <p:cNvSpPr txBox="1"/>
          <p:nvPr/>
        </p:nvSpPr>
        <p:spPr>
          <a:xfrm>
            <a:off x="10165807" y="3597846"/>
            <a:ext cx="300082" cy="369332"/>
          </a:xfrm>
          <a:prstGeom prst="rect">
            <a:avLst/>
          </a:prstGeom>
          <a:noFill/>
        </p:spPr>
        <p:txBody>
          <a:bodyPr wrap="none" rtlCol="0">
            <a:spAutoFit/>
          </a:bodyPr>
          <a:lstStyle/>
          <a:p>
            <a:r>
              <a:rPr lang="en-US" dirty="0"/>
              <a:t>e</a:t>
            </a:r>
          </a:p>
        </p:txBody>
      </p:sp>
      <p:sp>
        <p:nvSpPr>
          <p:cNvPr id="51" name="TextBox 50">
            <a:extLst>
              <a:ext uri="{FF2B5EF4-FFF2-40B4-BE49-F238E27FC236}">
                <a16:creationId xmlns:a16="http://schemas.microsoft.com/office/drawing/2014/main" id="{B7409DCF-4CA3-5624-0E30-E53120CC1F27}"/>
              </a:ext>
            </a:extLst>
          </p:cNvPr>
          <p:cNvSpPr txBox="1"/>
          <p:nvPr/>
        </p:nvSpPr>
        <p:spPr>
          <a:xfrm>
            <a:off x="9614885" y="3983162"/>
            <a:ext cx="728661" cy="369332"/>
          </a:xfrm>
          <a:prstGeom prst="rect">
            <a:avLst/>
          </a:prstGeom>
          <a:noFill/>
        </p:spPr>
        <p:txBody>
          <a:bodyPr wrap="none" rtlCol="0">
            <a:spAutoFit/>
          </a:bodyPr>
          <a:lstStyle/>
          <a:p>
            <a:r>
              <a:rPr lang="en-US" dirty="0"/>
              <a:t>Fret 0</a:t>
            </a:r>
          </a:p>
        </p:txBody>
      </p:sp>
      <p:sp>
        <p:nvSpPr>
          <p:cNvPr id="52" name="Oval 51">
            <a:extLst>
              <a:ext uri="{FF2B5EF4-FFF2-40B4-BE49-F238E27FC236}">
                <a16:creationId xmlns:a16="http://schemas.microsoft.com/office/drawing/2014/main" id="{985E7DED-E35E-EE86-3066-B7806E02D3A0}"/>
              </a:ext>
            </a:extLst>
          </p:cNvPr>
          <p:cNvSpPr/>
          <p:nvPr/>
        </p:nvSpPr>
        <p:spPr>
          <a:xfrm>
            <a:off x="9782907" y="187820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79336F-EAAC-6259-367A-6FAE3961E09A}"/>
              </a:ext>
            </a:extLst>
          </p:cNvPr>
          <p:cNvSpPr/>
          <p:nvPr/>
        </p:nvSpPr>
        <p:spPr>
          <a:xfrm>
            <a:off x="9344919" y="187734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F087699-74EC-7961-FB1D-68576D0F9513}"/>
              </a:ext>
            </a:extLst>
          </p:cNvPr>
          <p:cNvSpPr/>
          <p:nvPr/>
        </p:nvSpPr>
        <p:spPr>
          <a:xfrm>
            <a:off x="8505091" y="187266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16F9013-6AE6-FE30-E094-DC730CEEF835}"/>
              </a:ext>
            </a:extLst>
          </p:cNvPr>
          <p:cNvSpPr/>
          <p:nvPr/>
        </p:nvSpPr>
        <p:spPr>
          <a:xfrm>
            <a:off x="9785315" y="222194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05DB4631-7FC2-F910-8027-957CEF74561B}"/>
              </a:ext>
            </a:extLst>
          </p:cNvPr>
          <p:cNvSpPr/>
          <p:nvPr/>
        </p:nvSpPr>
        <p:spPr>
          <a:xfrm>
            <a:off x="8906606" y="222194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44C3428-C75D-2320-31D3-75D1C91288A0}"/>
              </a:ext>
            </a:extLst>
          </p:cNvPr>
          <p:cNvSpPr/>
          <p:nvPr/>
        </p:nvSpPr>
        <p:spPr>
          <a:xfrm>
            <a:off x="8505091" y="2234742"/>
            <a:ext cx="167054" cy="18458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8" name="Oval 57">
            <a:extLst>
              <a:ext uri="{FF2B5EF4-FFF2-40B4-BE49-F238E27FC236}">
                <a16:creationId xmlns:a16="http://schemas.microsoft.com/office/drawing/2014/main" id="{A3E8FE6E-0683-98AD-7865-4115B45EC892}"/>
              </a:ext>
            </a:extLst>
          </p:cNvPr>
          <p:cNvSpPr/>
          <p:nvPr/>
        </p:nvSpPr>
        <p:spPr>
          <a:xfrm>
            <a:off x="9779976" y="2583400"/>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27F04165-391C-F7E2-3987-243C8F3632D0}"/>
              </a:ext>
            </a:extLst>
          </p:cNvPr>
          <p:cNvSpPr/>
          <p:nvPr/>
        </p:nvSpPr>
        <p:spPr>
          <a:xfrm>
            <a:off x="8906606" y="258444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7FB34A8-FCAB-24EA-E56F-CF448CCD1AFF}"/>
              </a:ext>
            </a:extLst>
          </p:cNvPr>
          <p:cNvSpPr/>
          <p:nvPr/>
        </p:nvSpPr>
        <p:spPr>
          <a:xfrm>
            <a:off x="8502109" y="2583400"/>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6950065-1583-DB22-28A4-69D43E63A6AF}"/>
              </a:ext>
            </a:extLst>
          </p:cNvPr>
          <p:cNvSpPr/>
          <p:nvPr/>
        </p:nvSpPr>
        <p:spPr>
          <a:xfrm>
            <a:off x="9779976" y="2944854"/>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66BFA93-7581-7F5C-45CB-881D0B7174D1}"/>
              </a:ext>
            </a:extLst>
          </p:cNvPr>
          <p:cNvSpPr/>
          <p:nvPr/>
        </p:nvSpPr>
        <p:spPr>
          <a:xfrm>
            <a:off x="8906606" y="2961467"/>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368E256-C3D8-9387-3282-1B2E2A253CB1}"/>
              </a:ext>
            </a:extLst>
          </p:cNvPr>
          <p:cNvSpPr/>
          <p:nvPr/>
        </p:nvSpPr>
        <p:spPr>
          <a:xfrm>
            <a:off x="9779645" y="3317351"/>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3CB7F894-655D-5485-E773-0ED0CD4AD412}"/>
              </a:ext>
            </a:extLst>
          </p:cNvPr>
          <p:cNvSpPr/>
          <p:nvPr/>
        </p:nvSpPr>
        <p:spPr>
          <a:xfrm>
            <a:off x="9363962" y="3320890"/>
            <a:ext cx="167054" cy="18458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3855092-1384-5703-11CB-57358D2BBFFC}"/>
              </a:ext>
            </a:extLst>
          </p:cNvPr>
          <p:cNvSpPr/>
          <p:nvPr/>
        </p:nvSpPr>
        <p:spPr>
          <a:xfrm>
            <a:off x="8477813" y="3320890"/>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4C9DC9C-D618-4103-1A3A-A3DF5B81C7BC}"/>
              </a:ext>
            </a:extLst>
          </p:cNvPr>
          <p:cNvSpPr/>
          <p:nvPr/>
        </p:nvSpPr>
        <p:spPr>
          <a:xfrm>
            <a:off x="9777201" y="368508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A78F318-3E34-83C7-3DC9-B1C61426FA86}"/>
              </a:ext>
            </a:extLst>
          </p:cNvPr>
          <p:cNvSpPr/>
          <p:nvPr/>
        </p:nvSpPr>
        <p:spPr>
          <a:xfrm>
            <a:off x="9344919" y="368803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39531D62-C1F6-1506-A960-97C6FA504663}"/>
              </a:ext>
            </a:extLst>
          </p:cNvPr>
          <p:cNvSpPr/>
          <p:nvPr/>
        </p:nvSpPr>
        <p:spPr>
          <a:xfrm>
            <a:off x="8491739" y="366805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0" name="Table 28">
            <a:extLst>
              <a:ext uri="{FF2B5EF4-FFF2-40B4-BE49-F238E27FC236}">
                <a16:creationId xmlns:a16="http://schemas.microsoft.com/office/drawing/2014/main" id="{26559118-0BED-89F8-DD93-26D8548245EC}"/>
              </a:ext>
            </a:extLst>
          </p:cNvPr>
          <p:cNvGraphicFramePr>
            <a:graphicFrameLocks noGrp="1"/>
          </p:cNvGraphicFramePr>
          <p:nvPr>
            <p:extLst>
              <p:ext uri="{D42A27DB-BD31-4B8C-83A1-F6EECF244321}">
                <p14:modId xmlns:p14="http://schemas.microsoft.com/office/powerpoint/2010/main" val="4084206585"/>
              </p:ext>
            </p:extLst>
          </p:nvPr>
        </p:nvGraphicFramePr>
        <p:xfrm>
          <a:off x="1417423" y="5040998"/>
          <a:ext cx="5498208" cy="737610"/>
        </p:xfrm>
        <a:graphic>
          <a:graphicData uri="http://schemas.openxmlformats.org/drawingml/2006/table">
            <a:tbl>
              <a:tblPr firstRow="1" bandRow="1">
                <a:tableStyleId>{5C22544A-7EE6-4342-B048-85BDC9FD1C3A}</a:tableStyleId>
              </a:tblPr>
              <a:tblGrid>
                <a:gridCol w="458184">
                  <a:extLst>
                    <a:ext uri="{9D8B030D-6E8A-4147-A177-3AD203B41FA5}">
                      <a16:colId xmlns:a16="http://schemas.microsoft.com/office/drawing/2014/main" val="684220523"/>
                    </a:ext>
                  </a:extLst>
                </a:gridCol>
                <a:gridCol w="458184">
                  <a:extLst>
                    <a:ext uri="{9D8B030D-6E8A-4147-A177-3AD203B41FA5}">
                      <a16:colId xmlns:a16="http://schemas.microsoft.com/office/drawing/2014/main" val="2853260845"/>
                    </a:ext>
                  </a:extLst>
                </a:gridCol>
                <a:gridCol w="458184">
                  <a:extLst>
                    <a:ext uri="{9D8B030D-6E8A-4147-A177-3AD203B41FA5}">
                      <a16:colId xmlns:a16="http://schemas.microsoft.com/office/drawing/2014/main" val="524294580"/>
                    </a:ext>
                  </a:extLst>
                </a:gridCol>
                <a:gridCol w="458184">
                  <a:extLst>
                    <a:ext uri="{9D8B030D-6E8A-4147-A177-3AD203B41FA5}">
                      <a16:colId xmlns:a16="http://schemas.microsoft.com/office/drawing/2014/main" val="2550651800"/>
                    </a:ext>
                  </a:extLst>
                </a:gridCol>
                <a:gridCol w="458184">
                  <a:extLst>
                    <a:ext uri="{9D8B030D-6E8A-4147-A177-3AD203B41FA5}">
                      <a16:colId xmlns:a16="http://schemas.microsoft.com/office/drawing/2014/main" val="571358194"/>
                    </a:ext>
                  </a:extLst>
                </a:gridCol>
                <a:gridCol w="458184">
                  <a:extLst>
                    <a:ext uri="{9D8B030D-6E8A-4147-A177-3AD203B41FA5}">
                      <a16:colId xmlns:a16="http://schemas.microsoft.com/office/drawing/2014/main" val="292664461"/>
                    </a:ext>
                  </a:extLst>
                </a:gridCol>
                <a:gridCol w="458184">
                  <a:extLst>
                    <a:ext uri="{9D8B030D-6E8A-4147-A177-3AD203B41FA5}">
                      <a16:colId xmlns:a16="http://schemas.microsoft.com/office/drawing/2014/main" val="372488533"/>
                    </a:ext>
                  </a:extLst>
                </a:gridCol>
                <a:gridCol w="458184">
                  <a:extLst>
                    <a:ext uri="{9D8B030D-6E8A-4147-A177-3AD203B41FA5}">
                      <a16:colId xmlns:a16="http://schemas.microsoft.com/office/drawing/2014/main" val="2624071639"/>
                    </a:ext>
                  </a:extLst>
                </a:gridCol>
                <a:gridCol w="458184">
                  <a:extLst>
                    <a:ext uri="{9D8B030D-6E8A-4147-A177-3AD203B41FA5}">
                      <a16:colId xmlns:a16="http://schemas.microsoft.com/office/drawing/2014/main" val="2332110560"/>
                    </a:ext>
                  </a:extLst>
                </a:gridCol>
                <a:gridCol w="458184">
                  <a:extLst>
                    <a:ext uri="{9D8B030D-6E8A-4147-A177-3AD203B41FA5}">
                      <a16:colId xmlns:a16="http://schemas.microsoft.com/office/drawing/2014/main" val="4270362570"/>
                    </a:ext>
                  </a:extLst>
                </a:gridCol>
                <a:gridCol w="458184">
                  <a:extLst>
                    <a:ext uri="{9D8B030D-6E8A-4147-A177-3AD203B41FA5}">
                      <a16:colId xmlns:a16="http://schemas.microsoft.com/office/drawing/2014/main" val="1218070256"/>
                    </a:ext>
                  </a:extLst>
                </a:gridCol>
                <a:gridCol w="458184">
                  <a:extLst>
                    <a:ext uri="{9D8B030D-6E8A-4147-A177-3AD203B41FA5}">
                      <a16:colId xmlns:a16="http://schemas.microsoft.com/office/drawing/2014/main" val="1564917409"/>
                    </a:ext>
                  </a:extLst>
                </a:gridCol>
              </a:tblGrid>
              <a:tr h="353751">
                <a:tc>
                  <a:txBody>
                    <a:bodyPr/>
                    <a:lstStyle/>
                    <a:p>
                      <a:pPr algn="ctr"/>
                      <a:r>
                        <a:rPr lang="en-US" sz="1600" dirty="0"/>
                        <a:t>C</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endParaRPr lang="en-US" sz="1600" dirty="0"/>
                    </a:p>
                  </a:txBody>
                  <a:tcPr>
                    <a:solidFill>
                      <a:schemeClr val="accent1">
                        <a:lumMod val="20000"/>
                        <a:lumOff val="80000"/>
                      </a:schemeClr>
                    </a:solidFill>
                  </a:tcPr>
                </a:tc>
                <a:extLst>
                  <a:ext uri="{0D108BD9-81ED-4DB2-BD59-A6C34878D82A}">
                    <a16:rowId xmlns:a16="http://schemas.microsoft.com/office/drawing/2014/main" val="3418386373"/>
                  </a:ext>
                </a:extLst>
              </a:tr>
              <a:tr h="383859">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C Pentatonic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71" name="Table 10">
            <a:extLst>
              <a:ext uri="{FF2B5EF4-FFF2-40B4-BE49-F238E27FC236}">
                <a16:creationId xmlns:a16="http://schemas.microsoft.com/office/drawing/2014/main" id="{4C4A741F-0313-FED4-B1B7-37AC4933F1B8}"/>
              </a:ext>
            </a:extLst>
          </p:cNvPr>
          <p:cNvGraphicFramePr>
            <a:graphicFrameLocks noGrp="1"/>
          </p:cNvGraphicFramePr>
          <p:nvPr>
            <p:extLst>
              <p:ext uri="{D42A27DB-BD31-4B8C-83A1-F6EECF244321}">
                <p14:modId xmlns:p14="http://schemas.microsoft.com/office/powerpoint/2010/main" val="682377358"/>
              </p:ext>
            </p:extLst>
          </p:nvPr>
        </p:nvGraphicFramePr>
        <p:xfrm>
          <a:off x="7753873" y="4527251"/>
          <a:ext cx="2142390" cy="1828800"/>
        </p:xfrm>
        <a:graphic>
          <a:graphicData uri="http://schemas.openxmlformats.org/drawingml/2006/table">
            <a:tbl>
              <a:tblPr firstRow="1" bandRow="1">
                <a:tableStyleId>{5C22544A-7EE6-4342-B048-85BDC9FD1C3A}</a:tableStyleId>
              </a:tblPr>
              <a:tblGrid>
                <a:gridCol w="428478">
                  <a:extLst>
                    <a:ext uri="{9D8B030D-6E8A-4147-A177-3AD203B41FA5}">
                      <a16:colId xmlns:a16="http://schemas.microsoft.com/office/drawing/2014/main" val="4171789299"/>
                    </a:ext>
                  </a:extLst>
                </a:gridCol>
                <a:gridCol w="428478">
                  <a:extLst>
                    <a:ext uri="{9D8B030D-6E8A-4147-A177-3AD203B41FA5}">
                      <a16:colId xmlns:a16="http://schemas.microsoft.com/office/drawing/2014/main" val="3930096499"/>
                    </a:ext>
                  </a:extLst>
                </a:gridCol>
                <a:gridCol w="428478">
                  <a:extLst>
                    <a:ext uri="{9D8B030D-6E8A-4147-A177-3AD203B41FA5}">
                      <a16:colId xmlns:a16="http://schemas.microsoft.com/office/drawing/2014/main" val="2764296210"/>
                    </a:ext>
                  </a:extLst>
                </a:gridCol>
                <a:gridCol w="428478">
                  <a:extLst>
                    <a:ext uri="{9D8B030D-6E8A-4147-A177-3AD203B41FA5}">
                      <a16:colId xmlns:a16="http://schemas.microsoft.com/office/drawing/2014/main" val="2568751383"/>
                    </a:ext>
                  </a:extLst>
                </a:gridCol>
                <a:gridCol w="428478">
                  <a:extLst>
                    <a:ext uri="{9D8B030D-6E8A-4147-A177-3AD203B41FA5}">
                      <a16:colId xmlns:a16="http://schemas.microsoft.com/office/drawing/2014/main" val="2935971333"/>
                    </a:ext>
                  </a:extLst>
                </a:gridCol>
              </a:tblGrid>
              <a:tr h="2044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5771443"/>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664452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850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741099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9393087"/>
                  </a:ext>
                </a:extLst>
              </a:tr>
            </a:tbl>
          </a:graphicData>
        </a:graphic>
      </p:graphicFrame>
      <p:sp>
        <p:nvSpPr>
          <p:cNvPr id="72" name="TextBox 71">
            <a:extLst>
              <a:ext uri="{FF2B5EF4-FFF2-40B4-BE49-F238E27FC236}">
                <a16:creationId xmlns:a16="http://schemas.microsoft.com/office/drawing/2014/main" id="{73920484-2382-15ED-EC4C-7F6CCECCA303}"/>
              </a:ext>
            </a:extLst>
          </p:cNvPr>
          <p:cNvSpPr txBox="1"/>
          <p:nvPr/>
        </p:nvSpPr>
        <p:spPr>
          <a:xfrm>
            <a:off x="10177617" y="4342585"/>
            <a:ext cx="296876" cy="369332"/>
          </a:xfrm>
          <a:prstGeom prst="rect">
            <a:avLst/>
          </a:prstGeom>
          <a:noFill/>
        </p:spPr>
        <p:txBody>
          <a:bodyPr wrap="none" rtlCol="0">
            <a:spAutoFit/>
          </a:bodyPr>
          <a:lstStyle/>
          <a:p>
            <a:r>
              <a:rPr lang="en-US" dirty="0"/>
              <a:t>E</a:t>
            </a:r>
          </a:p>
        </p:txBody>
      </p:sp>
      <p:sp>
        <p:nvSpPr>
          <p:cNvPr id="73" name="TextBox 72">
            <a:extLst>
              <a:ext uri="{FF2B5EF4-FFF2-40B4-BE49-F238E27FC236}">
                <a16:creationId xmlns:a16="http://schemas.microsoft.com/office/drawing/2014/main" id="{20947561-A77A-83E6-5758-F54F62E32BD8}"/>
              </a:ext>
            </a:extLst>
          </p:cNvPr>
          <p:cNvSpPr txBox="1"/>
          <p:nvPr/>
        </p:nvSpPr>
        <p:spPr>
          <a:xfrm>
            <a:off x="10177617" y="4699978"/>
            <a:ext cx="317716" cy="369332"/>
          </a:xfrm>
          <a:prstGeom prst="rect">
            <a:avLst/>
          </a:prstGeom>
          <a:noFill/>
        </p:spPr>
        <p:txBody>
          <a:bodyPr wrap="none" rtlCol="0">
            <a:spAutoFit/>
          </a:bodyPr>
          <a:lstStyle/>
          <a:p>
            <a:r>
              <a:rPr lang="en-US" dirty="0"/>
              <a:t>A</a:t>
            </a:r>
          </a:p>
        </p:txBody>
      </p:sp>
      <p:sp>
        <p:nvSpPr>
          <p:cNvPr id="74" name="TextBox 73">
            <a:extLst>
              <a:ext uri="{FF2B5EF4-FFF2-40B4-BE49-F238E27FC236}">
                <a16:creationId xmlns:a16="http://schemas.microsoft.com/office/drawing/2014/main" id="{498B2315-6D18-9710-B181-977C952B5BB7}"/>
              </a:ext>
            </a:extLst>
          </p:cNvPr>
          <p:cNvSpPr txBox="1"/>
          <p:nvPr/>
        </p:nvSpPr>
        <p:spPr>
          <a:xfrm>
            <a:off x="10177617" y="5079088"/>
            <a:ext cx="327334" cy="369332"/>
          </a:xfrm>
          <a:prstGeom prst="rect">
            <a:avLst/>
          </a:prstGeom>
          <a:noFill/>
        </p:spPr>
        <p:txBody>
          <a:bodyPr wrap="none" rtlCol="0">
            <a:spAutoFit/>
          </a:bodyPr>
          <a:lstStyle/>
          <a:p>
            <a:r>
              <a:rPr lang="en-US" dirty="0"/>
              <a:t>D</a:t>
            </a:r>
          </a:p>
        </p:txBody>
      </p:sp>
      <p:sp>
        <p:nvSpPr>
          <p:cNvPr id="75" name="TextBox 74">
            <a:extLst>
              <a:ext uri="{FF2B5EF4-FFF2-40B4-BE49-F238E27FC236}">
                <a16:creationId xmlns:a16="http://schemas.microsoft.com/office/drawing/2014/main" id="{CD8C822F-3038-4C7C-543D-9A0C43D797D6}"/>
              </a:ext>
            </a:extLst>
          </p:cNvPr>
          <p:cNvSpPr txBox="1"/>
          <p:nvPr/>
        </p:nvSpPr>
        <p:spPr>
          <a:xfrm>
            <a:off x="10167197" y="5426703"/>
            <a:ext cx="330540" cy="369332"/>
          </a:xfrm>
          <a:prstGeom prst="rect">
            <a:avLst/>
          </a:prstGeom>
          <a:noFill/>
        </p:spPr>
        <p:txBody>
          <a:bodyPr wrap="none" rtlCol="0">
            <a:spAutoFit/>
          </a:bodyPr>
          <a:lstStyle/>
          <a:p>
            <a:r>
              <a:rPr lang="en-US" dirty="0"/>
              <a:t>G</a:t>
            </a:r>
          </a:p>
        </p:txBody>
      </p:sp>
      <p:sp>
        <p:nvSpPr>
          <p:cNvPr id="76" name="TextBox 75">
            <a:extLst>
              <a:ext uri="{FF2B5EF4-FFF2-40B4-BE49-F238E27FC236}">
                <a16:creationId xmlns:a16="http://schemas.microsoft.com/office/drawing/2014/main" id="{A545F69B-73F6-815D-5CC5-7B60C043BD4A}"/>
              </a:ext>
            </a:extLst>
          </p:cNvPr>
          <p:cNvSpPr txBox="1"/>
          <p:nvPr/>
        </p:nvSpPr>
        <p:spPr>
          <a:xfrm>
            <a:off x="10177617" y="5786126"/>
            <a:ext cx="309700" cy="369332"/>
          </a:xfrm>
          <a:prstGeom prst="rect">
            <a:avLst/>
          </a:prstGeom>
          <a:noFill/>
        </p:spPr>
        <p:txBody>
          <a:bodyPr wrap="none" rtlCol="0">
            <a:spAutoFit/>
          </a:bodyPr>
          <a:lstStyle/>
          <a:p>
            <a:r>
              <a:rPr lang="en-US" dirty="0"/>
              <a:t>B</a:t>
            </a:r>
          </a:p>
        </p:txBody>
      </p:sp>
      <p:sp>
        <p:nvSpPr>
          <p:cNvPr id="77" name="TextBox 76">
            <a:extLst>
              <a:ext uri="{FF2B5EF4-FFF2-40B4-BE49-F238E27FC236}">
                <a16:creationId xmlns:a16="http://schemas.microsoft.com/office/drawing/2014/main" id="{B8AA137B-C2FA-13A1-1BAE-B812BE45B980}"/>
              </a:ext>
            </a:extLst>
          </p:cNvPr>
          <p:cNvSpPr txBox="1"/>
          <p:nvPr/>
        </p:nvSpPr>
        <p:spPr>
          <a:xfrm>
            <a:off x="10191243" y="6155458"/>
            <a:ext cx="300082" cy="369332"/>
          </a:xfrm>
          <a:prstGeom prst="rect">
            <a:avLst/>
          </a:prstGeom>
          <a:noFill/>
        </p:spPr>
        <p:txBody>
          <a:bodyPr wrap="none" rtlCol="0">
            <a:spAutoFit/>
          </a:bodyPr>
          <a:lstStyle/>
          <a:p>
            <a:r>
              <a:rPr lang="en-US" dirty="0"/>
              <a:t>e</a:t>
            </a:r>
          </a:p>
        </p:txBody>
      </p:sp>
      <p:sp>
        <p:nvSpPr>
          <p:cNvPr id="79" name="Oval 78">
            <a:extLst>
              <a:ext uri="{FF2B5EF4-FFF2-40B4-BE49-F238E27FC236}">
                <a16:creationId xmlns:a16="http://schemas.microsoft.com/office/drawing/2014/main" id="{B357096D-1109-C92E-1B2C-EFFE07F80D9E}"/>
              </a:ext>
            </a:extLst>
          </p:cNvPr>
          <p:cNvSpPr/>
          <p:nvPr/>
        </p:nvSpPr>
        <p:spPr>
          <a:xfrm>
            <a:off x="9808343" y="4435818"/>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401ED12-4902-5144-DD7E-757813774CDD}"/>
              </a:ext>
            </a:extLst>
          </p:cNvPr>
          <p:cNvSpPr/>
          <p:nvPr/>
        </p:nvSpPr>
        <p:spPr>
          <a:xfrm>
            <a:off x="8530527" y="4430274"/>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B95379A7-088C-0559-A0E0-7FCC4475011F}"/>
              </a:ext>
            </a:extLst>
          </p:cNvPr>
          <p:cNvSpPr/>
          <p:nvPr/>
        </p:nvSpPr>
        <p:spPr>
          <a:xfrm>
            <a:off x="9810751" y="4779558"/>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76C6B55-FDFD-C5B0-AF5B-29839A02F84D}"/>
              </a:ext>
            </a:extLst>
          </p:cNvPr>
          <p:cNvSpPr/>
          <p:nvPr/>
        </p:nvSpPr>
        <p:spPr>
          <a:xfrm>
            <a:off x="8530527" y="4792354"/>
            <a:ext cx="167054" cy="18458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5" name="Oval 84">
            <a:extLst>
              <a:ext uri="{FF2B5EF4-FFF2-40B4-BE49-F238E27FC236}">
                <a16:creationId xmlns:a16="http://schemas.microsoft.com/office/drawing/2014/main" id="{F1200B32-8827-4DDC-9712-BAC93CD27DBE}"/>
              </a:ext>
            </a:extLst>
          </p:cNvPr>
          <p:cNvSpPr/>
          <p:nvPr/>
        </p:nvSpPr>
        <p:spPr>
          <a:xfrm>
            <a:off x="9805412" y="514101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20D572C-C002-08A3-6CA9-A19D1725E150}"/>
              </a:ext>
            </a:extLst>
          </p:cNvPr>
          <p:cNvSpPr/>
          <p:nvPr/>
        </p:nvSpPr>
        <p:spPr>
          <a:xfrm>
            <a:off x="8932042" y="5142061"/>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96D5545-66B1-61ED-5A15-BD646662D9AD}"/>
              </a:ext>
            </a:extLst>
          </p:cNvPr>
          <p:cNvSpPr/>
          <p:nvPr/>
        </p:nvSpPr>
        <p:spPr>
          <a:xfrm>
            <a:off x="9805412" y="550246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D2137B15-C7E9-4306-CC16-A4950190FD99}"/>
              </a:ext>
            </a:extLst>
          </p:cNvPr>
          <p:cNvSpPr/>
          <p:nvPr/>
        </p:nvSpPr>
        <p:spPr>
          <a:xfrm>
            <a:off x="8932042" y="551907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D9297F6F-98D4-7C40-0506-6415F863326C}"/>
              </a:ext>
            </a:extLst>
          </p:cNvPr>
          <p:cNvSpPr/>
          <p:nvPr/>
        </p:nvSpPr>
        <p:spPr>
          <a:xfrm>
            <a:off x="9389398" y="5878502"/>
            <a:ext cx="167054" cy="18458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90C0B5C-FAF1-DFA5-A662-931F1C33756E}"/>
              </a:ext>
            </a:extLst>
          </p:cNvPr>
          <p:cNvSpPr/>
          <p:nvPr/>
        </p:nvSpPr>
        <p:spPr>
          <a:xfrm>
            <a:off x="8503249" y="587850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BD8CF6C1-BDC0-80F0-CB61-5D65477D24C5}"/>
              </a:ext>
            </a:extLst>
          </p:cNvPr>
          <p:cNvSpPr/>
          <p:nvPr/>
        </p:nvSpPr>
        <p:spPr>
          <a:xfrm>
            <a:off x="9802637" y="6242695"/>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D558E6D-B592-ACEA-CCF8-9148DEC348D8}"/>
              </a:ext>
            </a:extLst>
          </p:cNvPr>
          <p:cNvSpPr/>
          <p:nvPr/>
        </p:nvSpPr>
        <p:spPr>
          <a:xfrm>
            <a:off x="8517175" y="6225665"/>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803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5230397" y="804849"/>
            <a:ext cx="1130694" cy="492443"/>
          </a:xfrm>
          <a:prstGeom prst="rect">
            <a:avLst/>
          </a:prstGeom>
          <a:noFill/>
        </p:spPr>
        <p:txBody>
          <a:bodyPr wrap="none" rtlCol="0">
            <a:spAutoFit/>
          </a:bodyPr>
          <a:lstStyle/>
          <a:p>
            <a:r>
              <a:rPr lang="en-US" sz="2600" dirty="0"/>
              <a:t>Chords</a:t>
            </a:r>
          </a:p>
        </p:txBody>
      </p:sp>
      <p:sp>
        <p:nvSpPr>
          <p:cNvPr id="3" name="TextBox 2">
            <a:extLst>
              <a:ext uri="{FF2B5EF4-FFF2-40B4-BE49-F238E27FC236}">
                <a16:creationId xmlns:a16="http://schemas.microsoft.com/office/drawing/2014/main" id="{FF50191B-9383-E6CE-E97E-493D9814C3F1}"/>
              </a:ext>
            </a:extLst>
          </p:cNvPr>
          <p:cNvSpPr txBox="1"/>
          <p:nvPr/>
        </p:nvSpPr>
        <p:spPr>
          <a:xfrm>
            <a:off x="1095638" y="1504925"/>
            <a:ext cx="10000723" cy="2585323"/>
          </a:xfrm>
          <a:prstGeom prst="rect">
            <a:avLst/>
          </a:prstGeom>
          <a:noFill/>
        </p:spPr>
        <p:txBody>
          <a:bodyPr wrap="square" rtlCol="0">
            <a:spAutoFit/>
          </a:bodyPr>
          <a:lstStyle/>
          <a:p>
            <a:r>
              <a:rPr lang="en-US" dirty="0"/>
              <a:t>A </a:t>
            </a:r>
            <a:r>
              <a:rPr lang="en-US" b="1" dirty="0">
                <a:solidFill>
                  <a:srgbClr val="FF0000"/>
                </a:solidFill>
              </a:rPr>
              <a:t>chord</a:t>
            </a:r>
            <a:r>
              <a:rPr lang="en-US" b="1" dirty="0"/>
              <a:t> </a:t>
            </a:r>
            <a:r>
              <a:rPr lang="en-US" dirty="0"/>
              <a:t>is 3 or more different notes played together.  For example:</a:t>
            </a:r>
            <a:br>
              <a:rPr lang="en-US" dirty="0"/>
            </a:br>
            <a:br>
              <a:rPr lang="en-US" dirty="0"/>
            </a:br>
            <a:r>
              <a:rPr lang="en-US" dirty="0"/>
              <a:t>C</a:t>
            </a:r>
            <a:r>
              <a:rPr lang="en-US" baseline="-25000" dirty="0"/>
              <a:t>0</a:t>
            </a:r>
            <a:r>
              <a:rPr lang="en-US" dirty="0"/>
              <a:t>E</a:t>
            </a:r>
            <a:r>
              <a:rPr lang="en-US" baseline="-25000" dirty="0"/>
              <a:t>0</a:t>
            </a:r>
            <a:r>
              <a:rPr lang="en-US" dirty="0"/>
              <a:t>G</a:t>
            </a:r>
            <a:r>
              <a:rPr lang="en-US" baseline="-25000" dirty="0"/>
              <a:t>0</a:t>
            </a:r>
            <a:r>
              <a:rPr lang="en-US" dirty="0"/>
              <a:t> – is a chord of 3 notes.</a:t>
            </a:r>
            <a:br>
              <a:rPr lang="en-US" dirty="0"/>
            </a:br>
            <a:endParaRPr lang="en-US" dirty="0"/>
          </a:p>
          <a:p>
            <a:r>
              <a:rPr lang="en-US" dirty="0"/>
              <a:t>C</a:t>
            </a:r>
            <a:r>
              <a:rPr lang="en-US" baseline="-25000" dirty="0"/>
              <a:t>0</a:t>
            </a:r>
            <a:r>
              <a:rPr lang="en-US" dirty="0"/>
              <a:t>E</a:t>
            </a:r>
            <a:r>
              <a:rPr lang="en-US" baseline="-25000" dirty="0"/>
              <a:t>0</a:t>
            </a:r>
            <a:r>
              <a:rPr lang="en-US" dirty="0"/>
              <a:t>G</a:t>
            </a:r>
            <a:r>
              <a:rPr lang="en-US" baseline="-25000" dirty="0"/>
              <a:t>0</a:t>
            </a:r>
            <a:r>
              <a:rPr lang="en-US" dirty="0"/>
              <a:t>C</a:t>
            </a:r>
            <a:r>
              <a:rPr lang="en-US" baseline="-25000" dirty="0"/>
              <a:t>1</a:t>
            </a:r>
            <a:r>
              <a:rPr lang="en-US" dirty="0"/>
              <a:t> – is also a chord of 3 notes.  We regard C0 and C1 as basically the same note.</a:t>
            </a:r>
            <a:br>
              <a:rPr lang="en-US" dirty="0"/>
            </a:br>
            <a:br>
              <a:rPr lang="en-US" dirty="0"/>
            </a:br>
            <a:r>
              <a:rPr lang="en-US" dirty="0"/>
              <a:t>C</a:t>
            </a:r>
            <a:r>
              <a:rPr lang="en-US" baseline="-25000" dirty="0"/>
              <a:t>0</a:t>
            </a:r>
            <a:r>
              <a:rPr lang="en-US" dirty="0"/>
              <a:t>G</a:t>
            </a:r>
            <a:r>
              <a:rPr lang="en-US" baseline="-25000" dirty="0"/>
              <a:t>0</a:t>
            </a:r>
            <a:r>
              <a:rPr lang="en-US" dirty="0"/>
              <a:t>C</a:t>
            </a:r>
            <a:r>
              <a:rPr lang="en-US" baseline="-25000" dirty="0"/>
              <a:t>1</a:t>
            </a:r>
            <a:r>
              <a:rPr lang="en-US" dirty="0"/>
              <a:t> – some argue that this is NOT a chord, because it only has two notes, again C0 and C1 are regarded as the same note.  However, in pop music and rock, they like to use the term Power Chord, which we will explain later.</a:t>
            </a:r>
          </a:p>
        </p:txBody>
      </p:sp>
    </p:spTree>
    <p:extLst>
      <p:ext uri="{BB962C8B-B14F-4D97-AF65-F5344CB8AC3E}">
        <p14:creationId xmlns:p14="http://schemas.microsoft.com/office/powerpoint/2010/main" val="350159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4166527" y="611418"/>
            <a:ext cx="3402406" cy="492443"/>
          </a:xfrm>
          <a:prstGeom prst="rect">
            <a:avLst/>
          </a:prstGeom>
          <a:noFill/>
        </p:spPr>
        <p:txBody>
          <a:bodyPr wrap="none" rtlCol="0">
            <a:spAutoFit/>
          </a:bodyPr>
          <a:lstStyle/>
          <a:p>
            <a:r>
              <a:rPr lang="en-US" sz="2600" dirty="0"/>
              <a:t>Diatonic Chords / Triads</a:t>
            </a:r>
          </a:p>
        </p:txBody>
      </p:sp>
      <p:sp>
        <p:nvSpPr>
          <p:cNvPr id="31" name="TextBox 30">
            <a:extLst>
              <a:ext uri="{FF2B5EF4-FFF2-40B4-BE49-F238E27FC236}">
                <a16:creationId xmlns:a16="http://schemas.microsoft.com/office/drawing/2014/main" id="{A05183F3-09E6-FBEE-AA0D-138DF51E9276}"/>
              </a:ext>
            </a:extLst>
          </p:cNvPr>
          <p:cNvSpPr txBox="1"/>
          <p:nvPr/>
        </p:nvSpPr>
        <p:spPr>
          <a:xfrm>
            <a:off x="980869" y="1882264"/>
            <a:ext cx="10000723" cy="646331"/>
          </a:xfrm>
          <a:prstGeom prst="rect">
            <a:avLst/>
          </a:prstGeom>
          <a:noFill/>
        </p:spPr>
        <p:txBody>
          <a:bodyPr wrap="square" rtlCol="0">
            <a:spAutoFit/>
          </a:bodyPr>
          <a:lstStyle/>
          <a:p>
            <a:r>
              <a:rPr lang="en-US" dirty="0"/>
              <a:t>Let’s number the notes in a diatonic scale.  Using numbers is convenient because</a:t>
            </a:r>
            <a:br>
              <a:rPr lang="en-US" dirty="0"/>
            </a:br>
            <a:r>
              <a:rPr lang="en-US" dirty="0"/>
              <a:t>we already established all diatonic scales use the same “pattern” on our guitar fretboard.</a:t>
            </a:r>
            <a:endParaRPr lang="en-US" baseline="-25000" dirty="0"/>
          </a:p>
        </p:txBody>
      </p:sp>
      <p:graphicFrame>
        <p:nvGraphicFramePr>
          <p:cNvPr id="4" name="Table 28">
            <a:extLst>
              <a:ext uri="{FF2B5EF4-FFF2-40B4-BE49-F238E27FC236}">
                <a16:creationId xmlns:a16="http://schemas.microsoft.com/office/drawing/2014/main" id="{DE2F90D6-0F47-8436-5D47-9D56C32A935E}"/>
              </a:ext>
            </a:extLst>
          </p:cNvPr>
          <p:cNvGraphicFramePr>
            <a:graphicFrameLocks noGrp="1"/>
          </p:cNvGraphicFramePr>
          <p:nvPr>
            <p:extLst>
              <p:ext uri="{D42A27DB-BD31-4B8C-83A1-F6EECF244321}">
                <p14:modId xmlns:p14="http://schemas.microsoft.com/office/powerpoint/2010/main" val="2640864704"/>
              </p:ext>
            </p:extLst>
          </p:nvPr>
        </p:nvGraphicFramePr>
        <p:xfrm>
          <a:off x="3118626" y="2859692"/>
          <a:ext cx="5498208" cy="1091361"/>
        </p:xfrm>
        <a:graphic>
          <a:graphicData uri="http://schemas.openxmlformats.org/drawingml/2006/table">
            <a:tbl>
              <a:tblPr firstRow="1" bandRow="1">
                <a:tableStyleId>{5C22544A-7EE6-4342-B048-85BDC9FD1C3A}</a:tableStyleId>
              </a:tblPr>
              <a:tblGrid>
                <a:gridCol w="458184">
                  <a:extLst>
                    <a:ext uri="{9D8B030D-6E8A-4147-A177-3AD203B41FA5}">
                      <a16:colId xmlns:a16="http://schemas.microsoft.com/office/drawing/2014/main" val="684220523"/>
                    </a:ext>
                  </a:extLst>
                </a:gridCol>
                <a:gridCol w="458184">
                  <a:extLst>
                    <a:ext uri="{9D8B030D-6E8A-4147-A177-3AD203B41FA5}">
                      <a16:colId xmlns:a16="http://schemas.microsoft.com/office/drawing/2014/main" val="2853260845"/>
                    </a:ext>
                  </a:extLst>
                </a:gridCol>
                <a:gridCol w="458184">
                  <a:extLst>
                    <a:ext uri="{9D8B030D-6E8A-4147-A177-3AD203B41FA5}">
                      <a16:colId xmlns:a16="http://schemas.microsoft.com/office/drawing/2014/main" val="524294580"/>
                    </a:ext>
                  </a:extLst>
                </a:gridCol>
                <a:gridCol w="458184">
                  <a:extLst>
                    <a:ext uri="{9D8B030D-6E8A-4147-A177-3AD203B41FA5}">
                      <a16:colId xmlns:a16="http://schemas.microsoft.com/office/drawing/2014/main" val="2550651800"/>
                    </a:ext>
                  </a:extLst>
                </a:gridCol>
                <a:gridCol w="458184">
                  <a:extLst>
                    <a:ext uri="{9D8B030D-6E8A-4147-A177-3AD203B41FA5}">
                      <a16:colId xmlns:a16="http://schemas.microsoft.com/office/drawing/2014/main" val="571358194"/>
                    </a:ext>
                  </a:extLst>
                </a:gridCol>
                <a:gridCol w="458184">
                  <a:extLst>
                    <a:ext uri="{9D8B030D-6E8A-4147-A177-3AD203B41FA5}">
                      <a16:colId xmlns:a16="http://schemas.microsoft.com/office/drawing/2014/main" val="292664461"/>
                    </a:ext>
                  </a:extLst>
                </a:gridCol>
                <a:gridCol w="458184">
                  <a:extLst>
                    <a:ext uri="{9D8B030D-6E8A-4147-A177-3AD203B41FA5}">
                      <a16:colId xmlns:a16="http://schemas.microsoft.com/office/drawing/2014/main" val="372488533"/>
                    </a:ext>
                  </a:extLst>
                </a:gridCol>
                <a:gridCol w="458184">
                  <a:extLst>
                    <a:ext uri="{9D8B030D-6E8A-4147-A177-3AD203B41FA5}">
                      <a16:colId xmlns:a16="http://schemas.microsoft.com/office/drawing/2014/main" val="2624071639"/>
                    </a:ext>
                  </a:extLst>
                </a:gridCol>
                <a:gridCol w="458184">
                  <a:extLst>
                    <a:ext uri="{9D8B030D-6E8A-4147-A177-3AD203B41FA5}">
                      <a16:colId xmlns:a16="http://schemas.microsoft.com/office/drawing/2014/main" val="2332110560"/>
                    </a:ext>
                  </a:extLst>
                </a:gridCol>
                <a:gridCol w="458184">
                  <a:extLst>
                    <a:ext uri="{9D8B030D-6E8A-4147-A177-3AD203B41FA5}">
                      <a16:colId xmlns:a16="http://schemas.microsoft.com/office/drawing/2014/main" val="4270362570"/>
                    </a:ext>
                  </a:extLst>
                </a:gridCol>
                <a:gridCol w="458184">
                  <a:extLst>
                    <a:ext uri="{9D8B030D-6E8A-4147-A177-3AD203B41FA5}">
                      <a16:colId xmlns:a16="http://schemas.microsoft.com/office/drawing/2014/main" val="1218070256"/>
                    </a:ext>
                  </a:extLst>
                </a:gridCol>
                <a:gridCol w="458184">
                  <a:extLst>
                    <a:ext uri="{9D8B030D-6E8A-4147-A177-3AD203B41FA5}">
                      <a16:colId xmlns:a16="http://schemas.microsoft.com/office/drawing/2014/main" val="1564917409"/>
                    </a:ext>
                  </a:extLst>
                </a:gridCol>
              </a:tblGrid>
              <a:tr h="353751">
                <a:tc>
                  <a:txBody>
                    <a:bodyPr/>
                    <a:lstStyle/>
                    <a:p>
                      <a:pPr algn="ctr"/>
                      <a:r>
                        <a:rPr lang="en-US" sz="1600" baseline="0" dirty="0"/>
                        <a:t>1</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2</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3</a:t>
                      </a:r>
                    </a:p>
                  </a:txBody>
                  <a:tcPr/>
                </a:tc>
                <a:tc>
                  <a:txBody>
                    <a:bodyPr/>
                    <a:lstStyle/>
                    <a:p>
                      <a:pPr algn="ctr"/>
                      <a:r>
                        <a:rPr lang="en-US" sz="1600" dirty="0"/>
                        <a:t>4</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5</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6</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7</a:t>
                      </a:r>
                    </a:p>
                  </a:txBody>
                  <a:tcPr/>
                </a:tc>
                <a:extLst>
                  <a:ext uri="{0D108BD9-81ED-4DB2-BD59-A6C34878D82A}">
                    <a16:rowId xmlns:a16="http://schemas.microsoft.com/office/drawing/2014/main" val="3245373781"/>
                  </a:ext>
                </a:extLst>
              </a:tr>
              <a:tr h="353751">
                <a:tc>
                  <a:txBody>
                    <a:bodyPr/>
                    <a:lstStyle/>
                    <a:p>
                      <a:pPr algn="ctr"/>
                      <a:r>
                        <a:rPr lang="en-US" sz="1600" dirty="0"/>
                        <a:t>C</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r>
                        <a:rPr lang="en-US" sz="1600" dirty="0"/>
                        <a:t>F</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extLst>
                  <a:ext uri="{0D108BD9-81ED-4DB2-BD59-A6C34878D82A}">
                    <a16:rowId xmlns:a16="http://schemas.microsoft.com/office/drawing/2014/main" val="3418386373"/>
                  </a:ext>
                </a:extLst>
              </a:tr>
              <a:tr h="383859">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Example with C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2" name="Table 28">
            <a:extLst>
              <a:ext uri="{FF2B5EF4-FFF2-40B4-BE49-F238E27FC236}">
                <a16:creationId xmlns:a16="http://schemas.microsoft.com/office/drawing/2014/main" id="{20621FFB-8BF3-BBBC-D9C0-4BC7B5EBC5EE}"/>
              </a:ext>
            </a:extLst>
          </p:cNvPr>
          <p:cNvGraphicFramePr>
            <a:graphicFrameLocks noGrp="1"/>
          </p:cNvGraphicFramePr>
          <p:nvPr>
            <p:extLst>
              <p:ext uri="{D42A27DB-BD31-4B8C-83A1-F6EECF244321}">
                <p14:modId xmlns:p14="http://schemas.microsoft.com/office/powerpoint/2010/main" val="2794726169"/>
              </p:ext>
            </p:extLst>
          </p:nvPr>
        </p:nvGraphicFramePr>
        <p:xfrm>
          <a:off x="3118626" y="4380386"/>
          <a:ext cx="5498208" cy="1091361"/>
        </p:xfrm>
        <a:graphic>
          <a:graphicData uri="http://schemas.openxmlformats.org/drawingml/2006/table">
            <a:tbl>
              <a:tblPr firstRow="1" bandRow="1">
                <a:tableStyleId>{5C22544A-7EE6-4342-B048-85BDC9FD1C3A}</a:tableStyleId>
              </a:tblPr>
              <a:tblGrid>
                <a:gridCol w="458184">
                  <a:extLst>
                    <a:ext uri="{9D8B030D-6E8A-4147-A177-3AD203B41FA5}">
                      <a16:colId xmlns:a16="http://schemas.microsoft.com/office/drawing/2014/main" val="684220523"/>
                    </a:ext>
                  </a:extLst>
                </a:gridCol>
                <a:gridCol w="458184">
                  <a:extLst>
                    <a:ext uri="{9D8B030D-6E8A-4147-A177-3AD203B41FA5}">
                      <a16:colId xmlns:a16="http://schemas.microsoft.com/office/drawing/2014/main" val="2853260845"/>
                    </a:ext>
                  </a:extLst>
                </a:gridCol>
                <a:gridCol w="458184">
                  <a:extLst>
                    <a:ext uri="{9D8B030D-6E8A-4147-A177-3AD203B41FA5}">
                      <a16:colId xmlns:a16="http://schemas.microsoft.com/office/drawing/2014/main" val="524294580"/>
                    </a:ext>
                  </a:extLst>
                </a:gridCol>
                <a:gridCol w="458184">
                  <a:extLst>
                    <a:ext uri="{9D8B030D-6E8A-4147-A177-3AD203B41FA5}">
                      <a16:colId xmlns:a16="http://schemas.microsoft.com/office/drawing/2014/main" val="2550651800"/>
                    </a:ext>
                  </a:extLst>
                </a:gridCol>
                <a:gridCol w="458184">
                  <a:extLst>
                    <a:ext uri="{9D8B030D-6E8A-4147-A177-3AD203B41FA5}">
                      <a16:colId xmlns:a16="http://schemas.microsoft.com/office/drawing/2014/main" val="571358194"/>
                    </a:ext>
                  </a:extLst>
                </a:gridCol>
                <a:gridCol w="458184">
                  <a:extLst>
                    <a:ext uri="{9D8B030D-6E8A-4147-A177-3AD203B41FA5}">
                      <a16:colId xmlns:a16="http://schemas.microsoft.com/office/drawing/2014/main" val="292664461"/>
                    </a:ext>
                  </a:extLst>
                </a:gridCol>
                <a:gridCol w="458184">
                  <a:extLst>
                    <a:ext uri="{9D8B030D-6E8A-4147-A177-3AD203B41FA5}">
                      <a16:colId xmlns:a16="http://schemas.microsoft.com/office/drawing/2014/main" val="372488533"/>
                    </a:ext>
                  </a:extLst>
                </a:gridCol>
                <a:gridCol w="458184">
                  <a:extLst>
                    <a:ext uri="{9D8B030D-6E8A-4147-A177-3AD203B41FA5}">
                      <a16:colId xmlns:a16="http://schemas.microsoft.com/office/drawing/2014/main" val="2624071639"/>
                    </a:ext>
                  </a:extLst>
                </a:gridCol>
                <a:gridCol w="458184">
                  <a:extLst>
                    <a:ext uri="{9D8B030D-6E8A-4147-A177-3AD203B41FA5}">
                      <a16:colId xmlns:a16="http://schemas.microsoft.com/office/drawing/2014/main" val="2332110560"/>
                    </a:ext>
                  </a:extLst>
                </a:gridCol>
                <a:gridCol w="458184">
                  <a:extLst>
                    <a:ext uri="{9D8B030D-6E8A-4147-A177-3AD203B41FA5}">
                      <a16:colId xmlns:a16="http://schemas.microsoft.com/office/drawing/2014/main" val="4270362570"/>
                    </a:ext>
                  </a:extLst>
                </a:gridCol>
                <a:gridCol w="458184">
                  <a:extLst>
                    <a:ext uri="{9D8B030D-6E8A-4147-A177-3AD203B41FA5}">
                      <a16:colId xmlns:a16="http://schemas.microsoft.com/office/drawing/2014/main" val="1218070256"/>
                    </a:ext>
                  </a:extLst>
                </a:gridCol>
                <a:gridCol w="458184">
                  <a:extLst>
                    <a:ext uri="{9D8B030D-6E8A-4147-A177-3AD203B41FA5}">
                      <a16:colId xmlns:a16="http://schemas.microsoft.com/office/drawing/2014/main" val="1564917409"/>
                    </a:ext>
                  </a:extLst>
                </a:gridCol>
              </a:tblGrid>
              <a:tr h="353751">
                <a:tc>
                  <a:txBody>
                    <a:bodyPr/>
                    <a:lstStyle/>
                    <a:p>
                      <a:pPr algn="ctr"/>
                      <a:r>
                        <a:rPr lang="en-US" sz="1600" baseline="0" dirty="0"/>
                        <a:t>1</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2</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3</a:t>
                      </a:r>
                    </a:p>
                  </a:txBody>
                  <a:tcPr/>
                </a:tc>
                <a:tc>
                  <a:txBody>
                    <a:bodyPr/>
                    <a:lstStyle/>
                    <a:p>
                      <a:pPr algn="ctr"/>
                      <a:r>
                        <a:rPr lang="en-US" sz="1600" dirty="0"/>
                        <a:t>4</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5</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6</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7</a:t>
                      </a:r>
                    </a:p>
                  </a:txBody>
                  <a:tcPr/>
                </a:tc>
                <a:extLst>
                  <a:ext uri="{0D108BD9-81ED-4DB2-BD59-A6C34878D82A}">
                    <a16:rowId xmlns:a16="http://schemas.microsoft.com/office/drawing/2014/main" val="3245373781"/>
                  </a:ext>
                </a:extLst>
              </a:tr>
              <a:tr h="353751">
                <a:tc>
                  <a:txBody>
                    <a:bodyPr/>
                    <a:lstStyle/>
                    <a:p>
                      <a:pPr algn="ctr"/>
                      <a:r>
                        <a:rPr lang="en-US" sz="1600" baseline="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r>
                        <a:rPr lang="en-US" sz="1600" dirty="0"/>
                        <a:t>C</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extLst>
                  <a:ext uri="{0D108BD9-81ED-4DB2-BD59-A6C34878D82A}">
                    <a16:rowId xmlns:a16="http://schemas.microsoft.com/office/drawing/2014/main" val="3418386373"/>
                  </a:ext>
                </a:extLst>
              </a:tr>
              <a:tr h="383859">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Example with G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spTree>
    <p:extLst>
      <p:ext uri="{BB962C8B-B14F-4D97-AF65-F5344CB8AC3E}">
        <p14:creationId xmlns:p14="http://schemas.microsoft.com/office/powerpoint/2010/main" val="179484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4166527" y="611418"/>
            <a:ext cx="3402406" cy="492443"/>
          </a:xfrm>
          <a:prstGeom prst="rect">
            <a:avLst/>
          </a:prstGeom>
          <a:noFill/>
        </p:spPr>
        <p:txBody>
          <a:bodyPr wrap="none" rtlCol="0">
            <a:spAutoFit/>
          </a:bodyPr>
          <a:lstStyle/>
          <a:p>
            <a:r>
              <a:rPr lang="en-US" sz="2600" dirty="0"/>
              <a:t>Diatonic Chords / Triads</a:t>
            </a:r>
          </a:p>
        </p:txBody>
      </p:sp>
      <p:sp>
        <p:nvSpPr>
          <p:cNvPr id="3" name="TextBox 2">
            <a:extLst>
              <a:ext uri="{FF2B5EF4-FFF2-40B4-BE49-F238E27FC236}">
                <a16:creationId xmlns:a16="http://schemas.microsoft.com/office/drawing/2014/main" id="{FF50191B-9383-E6CE-E97E-493D9814C3F1}"/>
              </a:ext>
            </a:extLst>
          </p:cNvPr>
          <p:cNvSpPr txBox="1"/>
          <p:nvPr/>
        </p:nvSpPr>
        <p:spPr>
          <a:xfrm>
            <a:off x="954492" y="1210028"/>
            <a:ext cx="10000723" cy="923330"/>
          </a:xfrm>
          <a:prstGeom prst="rect">
            <a:avLst/>
          </a:prstGeom>
          <a:noFill/>
        </p:spPr>
        <p:txBody>
          <a:bodyPr wrap="square" rtlCol="0">
            <a:spAutoFit/>
          </a:bodyPr>
          <a:lstStyle/>
          <a:p>
            <a:r>
              <a:rPr lang="en-US" dirty="0"/>
              <a:t>When you use a diatonic scale and you form a 3-note chord where each note is separated by one other note, then you have the popular </a:t>
            </a:r>
            <a:r>
              <a:rPr lang="en-US" b="1" dirty="0">
                <a:solidFill>
                  <a:srgbClr val="FF0000"/>
                </a:solidFill>
              </a:rPr>
              <a:t>triad chord</a:t>
            </a:r>
            <a:r>
              <a:rPr lang="en-US" dirty="0"/>
              <a:t>.  There are 7 triad chords to each diatonic scale.</a:t>
            </a:r>
            <a:br>
              <a:rPr lang="en-US" dirty="0"/>
            </a:br>
            <a:r>
              <a:rPr lang="en-US" dirty="0"/>
              <a:t>Here’s example with the C scale (applies to all 7 modes).</a:t>
            </a:r>
            <a:endParaRPr lang="en-US" baseline="-25000" dirty="0"/>
          </a:p>
        </p:txBody>
      </p:sp>
      <p:graphicFrame>
        <p:nvGraphicFramePr>
          <p:cNvPr id="5" name="Table 28">
            <a:extLst>
              <a:ext uri="{FF2B5EF4-FFF2-40B4-BE49-F238E27FC236}">
                <a16:creationId xmlns:a16="http://schemas.microsoft.com/office/drawing/2014/main" id="{FE4D6556-8D2A-6F9D-A201-94D5B4467842}"/>
              </a:ext>
            </a:extLst>
          </p:cNvPr>
          <p:cNvGraphicFramePr>
            <a:graphicFrameLocks noGrp="1"/>
          </p:cNvGraphicFramePr>
          <p:nvPr>
            <p:extLst>
              <p:ext uri="{D42A27DB-BD31-4B8C-83A1-F6EECF244321}">
                <p14:modId xmlns:p14="http://schemas.microsoft.com/office/powerpoint/2010/main" val="3820116450"/>
              </p:ext>
            </p:extLst>
          </p:nvPr>
        </p:nvGraphicFramePr>
        <p:xfrm>
          <a:off x="1017265" y="2794840"/>
          <a:ext cx="5498208" cy="2830008"/>
        </p:xfrm>
        <a:graphic>
          <a:graphicData uri="http://schemas.openxmlformats.org/drawingml/2006/table">
            <a:tbl>
              <a:tblPr firstRow="1" bandRow="1">
                <a:tableStyleId>{5C22544A-7EE6-4342-B048-85BDC9FD1C3A}</a:tableStyleId>
              </a:tblPr>
              <a:tblGrid>
                <a:gridCol w="458184">
                  <a:extLst>
                    <a:ext uri="{9D8B030D-6E8A-4147-A177-3AD203B41FA5}">
                      <a16:colId xmlns:a16="http://schemas.microsoft.com/office/drawing/2014/main" val="684220523"/>
                    </a:ext>
                  </a:extLst>
                </a:gridCol>
                <a:gridCol w="458184">
                  <a:extLst>
                    <a:ext uri="{9D8B030D-6E8A-4147-A177-3AD203B41FA5}">
                      <a16:colId xmlns:a16="http://schemas.microsoft.com/office/drawing/2014/main" val="2853260845"/>
                    </a:ext>
                  </a:extLst>
                </a:gridCol>
                <a:gridCol w="458184">
                  <a:extLst>
                    <a:ext uri="{9D8B030D-6E8A-4147-A177-3AD203B41FA5}">
                      <a16:colId xmlns:a16="http://schemas.microsoft.com/office/drawing/2014/main" val="524294580"/>
                    </a:ext>
                  </a:extLst>
                </a:gridCol>
                <a:gridCol w="458184">
                  <a:extLst>
                    <a:ext uri="{9D8B030D-6E8A-4147-A177-3AD203B41FA5}">
                      <a16:colId xmlns:a16="http://schemas.microsoft.com/office/drawing/2014/main" val="2550651800"/>
                    </a:ext>
                  </a:extLst>
                </a:gridCol>
                <a:gridCol w="458184">
                  <a:extLst>
                    <a:ext uri="{9D8B030D-6E8A-4147-A177-3AD203B41FA5}">
                      <a16:colId xmlns:a16="http://schemas.microsoft.com/office/drawing/2014/main" val="571358194"/>
                    </a:ext>
                  </a:extLst>
                </a:gridCol>
                <a:gridCol w="458184">
                  <a:extLst>
                    <a:ext uri="{9D8B030D-6E8A-4147-A177-3AD203B41FA5}">
                      <a16:colId xmlns:a16="http://schemas.microsoft.com/office/drawing/2014/main" val="292664461"/>
                    </a:ext>
                  </a:extLst>
                </a:gridCol>
                <a:gridCol w="458184">
                  <a:extLst>
                    <a:ext uri="{9D8B030D-6E8A-4147-A177-3AD203B41FA5}">
                      <a16:colId xmlns:a16="http://schemas.microsoft.com/office/drawing/2014/main" val="372488533"/>
                    </a:ext>
                  </a:extLst>
                </a:gridCol>
                <a:gridCol w="458184">
                  <a:extLst>
                    <a:ext uri="{9D8B030D-6E8A-4147-A177-3AD203B41FA5}">
                      <a16:colId xmlns:a16="http://schemas.microsoft.com/office/drawing/2014/main" val="2624071639"/>
                    </a:ext>
                  </a:extLst>
                </a:gridCol>
                <a:gridCol w="458184">
                  <a:extLst>
                    <a:ext uri="{9D8B030D-6E8A-4147-A177-3AD203B41FA5}">
                      <a16:colId xmlns:a16="http://schemas.microsoft.com/office/drawing/2014/main" val="2332110560"/>
                    </a:ext>
                  </a:extLst>
                </a:gridCol>
                <a:gridCol w="458184">
                  <a:extLst>
                    <a:ext uri="{9D8B030D-6E8A-4147-A177-3AD203B41FA5}">
                      <a16:colId xmlns:a16="http://schemas.microsoft.com/office/drawing/2014/main" val="4270362570"/>
                    </a:ext>
                  </a:extLst>
                </a:gridCol>
                <a:gridCol w="458184">
                  <a:extLst>
                    <a:ext uri="{9D8B030D-6E8A-4147-A177-3AD203B41FA5}">
                      <a16:colId xmlns:a16="http://schemas.microsoft.com/office/drawing/2014/main" val="1218070256"/>
                    </a:ext>
                  </a:extLst>
                </a:gridCol>
                <a:gridCol w="458184">
                  <a:extLst>
                    <a:ext uri="{9D8B030D-6E8A-4147-A177-3AD203B41FA5}">
                      <a16:colId xmlns:a16="http://schemas.microsoft.com/office/drawing/2014/main" val="1564917409"/>
                    </a:ext>
                  </a:extLst>
                </a:gridCol>
              </a:tblGrid>
              <a:tr h="353751">
                <a:tc>
                  <a:txBody>
                    <a:bodyPr/>
                    <a:lstStyle/>
                    <a:p>
                      <a:pPr algn="ctr"/>
                      <a:r>
                        <a:rPr lang="en-US" sz="1600" baseline="0" dirty="0"/>
                        <a:t>1</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2</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3</a:t>
                      </a:r>
                    </a:p>
                  </a:txBody>
                  <a:tcPr/>
                </a:tc>
                <a:tc>
                  <a:txBody>
                    <a:bodyPr/>
                    <a:lstStyle/>
                    <a:p>
                      <a:pPr algn="ctr"/>
                      <a:r>
                        <a:rPr lang="en-US" sz="1600" dirty="0"/>
                        <a:t>4</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5</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6</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7</a:t>
                      </a:r>
                    </a:p>
                  </a:txBody>
                  <a:tcPr/>
                </a:tc>
                <a:extLst>
                  <a:ext uri="{0D108BD9-81ED-4DB2-BD59-A6C34878D82A}">
                    <a16:rowId xmlns:a16="http://schemas.microsoft.com/office/drawing/2014/main" val="3245373781"/>
                  </a:ext>
                </a:extLst>
              </a:tr>
              <a:tr h="353751">
                <a:tc>
                  <a:txBody>
                    <a:bodyPr/>
                    <a:lstStyle/>
                    <a:p>
                      <a:pPr algn="ctr"/>
                      <a:r>
                        <a:rPr lang="en-US" sz="1600" dirty="0"/>
                        <a:t>C</a:t>
                      </a:r>
                      <a:endParaRPr lang="en-US" sz="1600" baseline="-25000" dirty="0"/>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4">
                        <a:lumMod val="40000"/>
                        <a:lumOff val="60000"/>
                      </a:schemeClr>
                    </a:solidFill>
                  </a:tcPr>
                </a:tc>
                <a:tc>
                  <a:txBody>
                    <a:bodyPr/>
                    <a:lstStyle/>
                    <a:p>
                      <a:pPr algn="ctr"/>
                      <a:r>
                        <a:rPr lang="en-US" sz="1600" dirty="0"/>
                        <a:t>F</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extLst>
                  <a:ext uri="{0D108BD9-81ED-4DB2-BD59-A6C34878D82A}">
                    <a16:rowId xmlns:a16="http://schemas.microsoft.com/office/drawing/2014/main" val="3418386373"/>
                  </a:ext>
                </a:extLst>
              </a:tr>
              <a:tr h="353751">
                <a:tc>
                  <a:txBody>
                    <a:bodyPr/>
                    <a:lstStyle/>
                    <a:p>
                      <a:pPr algn="ctr"/>
                      <a:r>
                        <a:rPr lang="en-US" sz="1600" dirty="0"/>
                        <a:t>C</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r>
                        <a:rPr lang="en-US" sz="1600" dirty="0"/>
                        <a:t>F</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extLst>
                  <a:ext uri="{0D108BD9-81ED-4DB2-BD59-A6C34878D82A}">
                    <a16:rowId xmlns:a16="http://schemas.microsoft.com/office/drawing/2014/main" val="2348393781"/>
                  </a:ext>
                </a:extLst>
              </a:tr>
              <a:tr h="353751">
                <a:tc>
                  <a:txBody>
                    <a:bodyPr/>
                    <a:lstStyle/>
                    <a:p>
                      <a:pPr algn="ctr"/>
                      <a:r>
                        <a:rPr lang="en-US" sz="1600" dirty="0"/>
                        <a:t>C</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2">
                        <a:lumMod val="40000"/>
                        <a:lumOff val="60000"/>
                      </a:schemeClr>
                    </a:solidFill>
                  </a:tcPr>
                </a:tc>
                <a:tc>
                  <a:txBody>
                    <a:bodyPr/>
                    <a:lstStyle/>
                    <a:p>
                      <a:pPr algn="ctr"/>
                      <a:r>
                        <a:rPr lang="en-US" sz="1600" dirty="0"/>
                        <a:t>F</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4">
                        <a:lumMod val="40000"/>
                        <a:lumOff val="60000"/>
                      </a:schemeClr>
                    </a:solidFill>
                  </a:tcPr>
                </a:tc>
                <a:extLst>
                  <a:ext uri="{0D108BD9-81ED-4DB2-BD59-A6C34878D82A}">
                    <a16:rowId xmlns:a16="http://schemas.microsoft.com/office/drawing/2014/main" val="259090608"/>
                  </a:ext>
                </a:extLst>
              </a:tr>
              <a:tr h="353751">
                <a:tc>
                  <a:txBody>
                    <a:bodyPr/>
                    <a:lstStyle/>
                    <a:p>
                      <a:pPr algn="ctr"/>
                      <a:r>
                        <a:rPr lang="en-US" sz="1600" dirty="0"/>
                        <a:t>C</a:t>
                      </a:r>
                      <a:endParaRPr lang="en-US" sz="1600" baseline="-25000" dirty="0"/>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r>
                        <a:rPr lang="en-US" sz="1600" dirty="0"/>
                        <a:t>F</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extLst>
                  <a:ext uri="{0D108BD9-81ED-4DB2-BD59-A6C34878D82A}">
                    <a16:rowId xmlns:a16="http://schemas.microsoft.com/office/drawing/2014/main" val="2064321583"/>
                  </a:ext>
                </a:extLst>
              </a:tr>
              <a:tr h="353751">
                <a:tc>
                  <a:txBody>
                    <a:bodyPr/>
                    <a:lstStyle/>
                    <a:p>
                      <a:pPr algn="ctr"/>
                      <a:r>
                        <a:rPr lang="en-US" sz="1600" dirty="0"/>
                        <a:t>C</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r>
                        <a:rPr lang="en-US" sz="1600" dirty="0"/>
                        <a:t>F</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4">
                        <a:lumMod val="40000"/>
                        <a:lumOff val="60000"/>
                      </a:schemeClr>
                    </a:solidFill>
                  </a:tcPr>
                </a:tc>
                <a:extLst>
                  <a:ext uri="{0D108BD9-81ED-4DB2-BD59-A6C34878D82A}">
                    <a16:rowId xmlns:a16="http://schemas.microsoft.com/office/drawing/2014/main" val="1841580734"/>
                  </a:ext>
                </a:extLst>
              </a:tr>
              <a:tr h="353751">
                <a:tc>
                  <a:txBody>
                    <a:bodyPr/>
                    <a:lstStyle/>
                    <a:p>
                      <a:pPr algn="ctr"/>
                      <a:r>
                        <a:rPr lang="en-US" sz="1600" dirty="0"/>
                        <a:t>C</a:t>
                      </a:r>
                      <a:endParaRPr lang="en-US" sz="1600" baseline="-25000" dirty="0"/>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4">
                        <a:lumMod val="40000"/>
                        <a:lumOff val="60000"/>
                      </a:schemeClr>
                    </a:solidFill>
                  </a:tcPr>
                </a:tc>
                <a:tc>
                  <a:txBody>
                    <a:bodyPr/>
                    <a:lstStyle/>
                    <a:p>
                      <a:pPr algn="ctr"/>
                      <a:r>
                        <a:rPr lang="en-US" sz="1600" dirty="0"/>
                        <a:t>F</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extLst>
                  <a:ext uri="{0D108BD9-81ED-4DB2-BD59-A6C34878D82A}">
                    <a16:rowId xmlns:a16="http://schemas.microsoft.com/office/drawing/2014/main" val="3133886584"/>
                  </a:ext>
                </a:extLst>
              </a:tr>
              <a:tr h="353751">
                <a:tc>
                  <a:txBody>
                    <a:bodyPr/>
                    <a:lstStyle/>
                    <a:p>
                      <a:pPr algn="ctr"/>
                      <a:r>
                        <a:rPr lang="en-US" sz="1600" dirty="0"/>
                        <a:t>C</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r>
                        <a:rPr lang="en-US" sz="1600" dirty="0"/>
                        <a:t>F</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2">
                        <a:lumMod val="40000"/>
                        <a:lumOff val="60000"/>
                      </a:schemeClr>
                    </a:solidFill>
                  </a:tcPr>
                </a:tc>
                <a:extLst>
                  <a:ext uri="{0D108BD9-81ED-4DB2-BD59-A6C34878D82A}">
                    <a16:rowId xmlns:a16="http://schemas.microsoft.com/office/drawing/2014/main" val="2762421861"/>
                  </a:ext>
                </a:extLst>
              </a:tr>
            </a:tbl>
          </a:graphicData>
        </a:graphic>
      </p:graphicFrame>
      <p:graphicFrame>
        <p:nvGraphicFramePr>
          <p:cNvPr id="8" name="Table 8">
            <a:extLst>
              <a:ext uri="{FF2B5EF4-FFF2-40B4-BE49-F238E27FC236}">
                <a16:creationId xmlns:a16="http://schemas.microsoft.com/office/drawing/2014/main" id="{54873E3A-5D95-C46C-8B43-56876E3CBE35}"/>
              </a:ext>
            </a:extLst>
          </p:cNvPr>
          <p:cNvGraphicFramePr>
            <a:graphicFrameLocks noGrp="1"/>
          </p:cNvGraphicFramePr>
          <p:nvPr>
            <p:extLst>
              <p:ext uri="{D42A27DB-BD31-4B8C-83A1-F6EECF244321}">
                <p14:modId xmlns:p14="http://schemas.microsoft.com/office/powerpoint/2010/main" val="1438581418"/>
              </p:ext>
            </p:extLst>
          </p:nvPr>
        </p:nvGraphicFramePr>
        <p:xfrm>
          <a:off x="6708531" y="2791677"/>
          <a:ext cx="1222131" cy="2930254"/>
        </p:xfrm>
        <a:graphic>
          <a:graphicData uri="http://schemas.openxmlformats.org/drawingml/2006/table">
            <a:tbl>
              <a:tblPr firstRow="1" bandRow="1">
                <a:tableStyleId>{5C22544A-7EE6-4342-B048-85BDC9FD1C3A}</a:tableStyleId>
              </a:tblPr>
              <a:tblGrid>
                <a:gridCol w="1222131">
                  <a:extLst>
                    <a:ext uri="{9D8B030D-6E8A-4147-A177-3AD203B41FA5}">
                      <a16:colId xmlns:a16="http://schemas.microsoft.com/office/drawing/2014/main" val="2618659278"/>
                    </a:ext>
                  </a:extLst>
                </a:gridCol>
              </a:tblGrid>
              <a:tr h="351439">
                <a:tc>
                  <a:txBody>
                    <a:bodyPr/>
                    <a:lstStyle/>
                    <a:p>
                      <a:pPr algn="ctr"/>
                      <a:r>
                        <a:rPr lang="en-US" b="1" dirty="0">
                          <a:solidFill>
                            <a:schemeClr val="bg1"/>
                          </a:solidFill>
                        </a:rPr>
                        <a:t>Note #</a:t>
                      </a:r>
                    </a:p>
                  </a:txBody>
                  <a:tcPr>
                    <a:solidFill>
                      <a:schemeClr val="accent1"/>
                    </a:solidFill>
                  </a:tcPr>
                </a:tc>
                <a:extLst>
                  <a:ext uri="{0D108BD9-81ED-4DB2-BD59-A6C34878D82A}">
                    <a16:rowId xmlns:a16="http://schemas.microsoft.com/office/drawing/2014/main" val="3993443067"/>
                  </a:ext>
                </a:extLst>
              </a:tr>
              <a:tr h="369934">
                <a:tc>
                  <a:txBody>
                    <a:bodyPr/>
                    <a:lstStyle/>
                    <a:p>
                      <a:pPr algn="ctr"/>
                      <a:r>
                        <a:rPr lang="en-US" b="1" dirty="0">
                          <a:solidFill>
                            <a:schemeClr val="tx1"/>
                          </a:solidFill>
                        </a:rPr>
                        <a:t>135</a:t>
                      </a:r>
                    </a:p>
                  </a:txBody>
                  <a:tcPr>
                    <a:solidFill>
                      <a:schemeClr val="accent1">
                        <a:lumMod val="20000"/>
                        <a:lumOff val="80000"/>
                      </a:schemeClr>
                    </a:solidFill>
                  </a:tcPr>
                </a:tc>
                <a:extLst>
                  <a:ext uri="{0D108BD9-81ED-4DB2-BD59-A6C34878D82A}">
                    <a16:rowId xmlns:a16="http://schemas.microsoft.com/office/drawing/2014/main" val="505258632"/>
                  </a:ext>
                </a:extLst>
              </a:tr>
              <a:tr h="351439">
                <a:tc>
                  <a:txBody>
                    <a:bodyPr/>
                    <a:lstStyle/>
                    <a:p>
                      <a:pPr algn="ctr"/>
                      <a:r>
                        <a:rPr lang="en-US" b="1" dirty="0">
                          <a:solidFill>
                            <a:schemeClr val="tx1"/>
                          </a:solidFill>
                        </a:rPr>
                        <a:t>246</a:t>
                      </a:r>
                    </a:p>
                  </a:txBody>
                  <a:tcPr/>
                </a:tc>
                <a:extLst>
                  <a:ext uri="{0D108BD9-81ED-4DB2-BD59-A6C34878D82A}">
                    <a16:rowId xmlns:a16="http://schemas.microsoft.com/office/drawing/2014/main" val="2233060035"/>
                  </a:ext>
                </a:extLst>
              </a:tr>
              <a:tr h="351439">
                <a:tc>
                  <a:txBody>
                    <a:bodyPr/>
                    <a:lstStyle/>
                    <a:p>
                      <a:pPr algn="ctr"/>
                      <a:r>
                        <a:rPr lang="en-US" b="1" dirty="0">
                          <a:solidFill>
                            <a:schemeClr val="tx1"/>
                          </a:solidFill>
                        </a:rPr>
                        <a:t>357</a:t>
                      </a:r>
                    </a:p>
                  </a:txBody>
                  <a:tcPr/>
                </a:tc>
                <a:extLst>
                  <a:ext uri="{0D108BD9-81ED-4DB2-BD59-A6C34878D82A}">
                    <a16:rowId xmlns:a16="http://schemas.microsoft.com/office/drawing/2014/main" val="898746983"/>
                  </a:ext>
                </a:extLst>
              </a:tr>
              <a:tr h="351439">
                <a:tc>
                  <a:txBody>
                    <a:bodyPr/>
                    <a:lstStyle/>
                    <a:p>
                      <a:pPr algn="ctr"/>
                      <a:r>
                        <a:rPr lang="en-US" b="1" dirty="0">
                          <a:solidFill>
                            <a:schemeClr val="tx1"/>
                          </a:solidFill>
                        </a:rPr>
                        <a:t>462</a:t>
                      </a:r>
                    </a:p>
                  </a:txBody>
                  <a:tcPr/>
                </a:tc>
                <a:extLst>
                  <a:ext uri="{0D108BD9-81ED-4DB2-BD59-A6C34878D82A}">
                    <a16:rowId xmlns:a16="http://schemas.microsoft.com/office/drawing/2014/main" val="1144846795"/>
                  </a:ext>
                </a:extLst>
              </a:tr>
              <a:tr h="351439">
                <a:tc>
                  <a:txBody>
                    <a:bodyPr/>
                    <a:lstStyle/>
                    <a:p>
                      <a:pPr algn="ctr"/>
                      <a:r>
                        <a:rPr lang="en-US" b="1" dirty="0">
                          <a:solidFill>
                            <a:schemeClr val="tx1"/>
                          </a:solidFill>
                        </a:rPr>
                        <a:t>571</a:t>
                      </a:r>
                    </a:p>
                  </a:txBody>
                  <a:tcPr/>
                </a:tc>
                <a:extLst>
                  <a:ext uri="{0D108BD9-81ED-4DB2-BD59-A6C34878D82A}">
                    <a16:rowId xmlns:a16="http://schemas.microsoft.com/office/drawing/2014/main" val="1202072440"/>
                  </a:ext>
                </a:extLst>
              </a:tr>
              <a:tr h="351439">
                <a:tc>
                  <a:txBody>
                    <a:bodyPr/>
                    <a:lstStyle/>
                    <a:p>
                      <a:pPr algn="ctr"/>
                      <a:r>
                        <a:rPr lang="en-US" b="1" dirty="0">
                          <a:solidFill>
                            <a:schemeClr val="tx1"/>
                          </a:solidFill>
                        </a:rPr>
                        <a:t>624</a:t>
                      </a:r>
                    </a:p>
                  </a:txBody>
                  <a:tcPr/>
                </a:tc>
                <a:extLst>
                  <a:ext uri="{0D108BD9-81ED-4DB2-BD59-A6C34878D82A}">
                    <a16:rowId xmlns:a16="http://schemas.microsoft.com/office/drawing/2014/main" val="2506418548"/>
                  </a:ext>
                </a:extLst>
              </a:tr>
              <a:tr h="351439">
                <a:tc>
                  <a:txBody>
                    <a:bodyPr/>
                    <a:lstStyle/>
                    <a:p>
                      <a:pPr algn="ctr"/>
                      <a:r>
                        <a:rPr lang="en-US" b="1" dirty="0">
                          <a:solidFill>
                            <a:schemeClr val="tx1"/>
                          </a:solidFill>
                        </a:rPr>
                        <a:t>715</a:t>
                      </a:r>
                    </a:p>
                  </a:txBody>
                  <a:tcPr/>
                </a:tc>
                <a:extLst>
                  <a:ext uri="{0D108BD9-81ED-4DB2-BD59-A6C34878D82A}">
                    <a16:rowId xmlns:a16="http://schemas.microsoft.com/office/drawing/2014/main" val="2441407817"/>
                  </a:ext>
                </a:extLst>
              </a:tr>
            </a:tbl>
          </a:graphicData>
        </a:graphic>
      </p:graphicFrame>
      <p:graphicFrame>
        <p:nvGraphicFramePr>
          <p:cNvPr id="9" name="Table 8">
            <a:extLst>
              <a:ext uri="{FF2B5EF4-FFF2-40B4-BE49-F238E27FC236}">
                <a16:creationId xmlns:a16="http://schemas.microsoft.com/office/drawing/2014/main" id="{208F02AF-730F-DC02-8525-B244130D5469}"/>
              </a:ext>
            </a:extLst>
          </p:cNvPr>
          <p:cNvGraphicFramePr>
            <a:graphicFrameLocks noGrp="1"/>
          </p:cNvGraphicFramePr>
          <p:nvPr>
            <p:extLst>
              <p:ext uri="{D42A27DB-BD31-4B8C-83A1-F6EECF244321}">
                <p14:modId xmlns:p14="http://schemas.microsoft.com/office/powerpoint/2010/main" val="2040679488"/>
              </p:ext>
            </p:extLst>
          </p:nvPr>
        </p:nvGraphicFramePr>
        <p:xfrm>
          <a:off x="8053383" y="2797990"/>
          <a:ext cx="1222131" cy="2926080"/>
        </p:xfrm>
        <a:graphic>
          <a:graphicData uri="http://schemas.openxmlformats.org/drawingml/2006/table">
            <a:tbl>
              <a:tblPr firstRow="1" bandRow="1">
                <a:tableStyleId>{5C22544A-7EE6-4342-B048-85BDC9FD1C3A}</a:tableStyleId>
              </a:tblPr>
              <a:tblGrid>
                <a:gridCol w="1222131">
                  <a:extLst>
                    <a:ext uri="{9D8B030D-6E8A-4147-A177-3AD203B41FA5}">
                      <a16:colId xmlns:a16="http://schemas.microsoft.com/office/drawing/2014/main" val="2618659278"/>
                    </a:ext>
                  </a:extLst>
                </a:gridCol>
              </a:tblGrid>
              <a:tr h="362153">
                <a:tc>
                  <a:txBody>
                    <a:bodyPr/>
                    <a:lstStyle/>
                    <a:p>
                      <a:pPr algn="ctr"/>
                      <a:r>
                        <a:rPr lang="en-US" b="1" dirty="0">
                          <a:solidFill>
                            <a:schemeClr val="bg1"/>
                          </a:solidFill>
                        </a:rPr>
                        <a:t>Notes</a:t>
                      </a:r>
                    </a:p>
                  </a:txBody>
                  <a:tcPr>
                    <a:solidFill>
                      <a:schemeClr val="accent1"/>
                    </a:solidFill>
                  </a:tcPr>
                </a:tc>
                <a:extLst>
                  <a:ext uri="{0D108BD9-81ED-4DB2-BD59-A6C34878D82A}">
                    <a16:rowId xmlns:a16="http://schemas.microsoft.com/office/drawing/2014/main" val="1342639070"/>
                  </a:ext>
                </a:extLst>
              </a:tr>
              <a:tr h="362153">
                <a:tc>
                  <a:txBody>
                    <a:bodyPr/>
                    <a:lstStyle/>
                    <a:p>
                      <a:pPr algn="ctr"/>
                      <a:r>
                        <a:rPr lang="en-US" b="1" dirty="0">
                          <a:solidFill>
                            <a:schemeClr val="tx1"/>
                          </a:solidFill>
                        </a:rPr>
                        <a:t>CEG</a:t>
                      </a:r>
                    </a:p>
                  </a:txBody>
                  <a:tcPr>
                    <a:solidFill>
                      <a:schemeClr val="accent1">
                        <a:lumMod val="20000"/>
                        <a:lumOff val="80000"/>
                      </a:schemeClr>
                    </a:solidFill>
                  </a:tcPr>
                </a:tc>
                <a:extLst>
                  <a:ext uri="{0D108BD9-81ED-4DB2-BD59-A6C34878D82A}">
                    <a16:rowId xmlns:a16="http://schemas.microsoft.com/office/drawing/2014/main" val="505258632"/>
                  </a:ext>
                </a:extLst>
              </a:tr>
              <a:tr h="362153">
                <a:tc>
                  <a:txBody>
                    <a:bodyPr/>
                    <a:lstStyle/>
                    <a:p>
                      <a:pPr algn="ctr"/>
                      <a:r>
                        <a:rPr lang="en-US" b="1" dirty="0">
                          <a:solidFill>
                            <a:schemeClr val="tx1"/>
                          </a:solidFill>
                        </a:rPr>
                        <a:t>DFA</a:t>
                      </a:r>
                    </a:p>
                  </a:txBody>
                  <a:tcPr/>
                </a:tc>
                <a:extLst>
                  <a:ext uri="{0D108BD9-81ED-4DB2-BD59-A6C34878D82A}">
                    <a16:rowId xmlns:a16="http://schemas.microsoft.com/office/drawing/2014/main" val="2233060035"/>
                  </a:ext>
                </a:extLst>
              </a:tr>
              <a:tr h="362153">
                <a:tc>
                  <a:txBody>
                    <a:bodyPr/>
                    <a:lstStyle/>
                    <a:p>
                      <a:pPr algn="ctr"/>
                      <a:r>
                        <a:rPr lang="en-US" b="1" dirty="0">
                          <a:solidFill>
                            <a:schemeClr val="tx1"/>
                          </a:solidFill>
                        </a:rPr>
                        <a:t>EGB</a:t>
                      </a:r>
                    </a:p>
                  </a:txBody>
                  <a:tcPr/>
                </a:tc>
                <a:extLst>
                  <a:ext uri="{0D108BD9-81ED-4DB2-BD59-A6C34878D82A}">
                    <a16:rowId xmlns:a16="http://schemas.microsoft.com/office/drawing/2014/main" val="898746983"/>
                  </a:ext>
                </a:extLst>
              </a:tr>
              <a:tr h="362153">
                <a:tc>
                  <a:txBody>
                    <a:bodyPr/>
                    <a:lstStyle/>
                    <a:p>
                      <a:pPr algn="ctr"/>
                      <a:r>
                        <a:rPr lang="en-US" b="1" dirty="0">
                          <a:solidFill>
                            <a:schemeClr val="tx1"/>
                          </a:solidFill>
                        </a:rPr>
                        <a:t>FAC</a:t>
                      </a:r>
                    </a:p>
                  </a:txBody>
                  <a:tcPr/>
                </a:tc>
                <a:extLst>
                  <a:ext uri="{0D108BD9-81ED-4DB2-BD59-A6C34878D82A}">
                    <a16:rowId xmlns:a16="http://schemas.microsoft.com/office/drawing/2014/main" val="1144846795"/>
                  </a:ext>
                </a:extLst>
              </a:tr>
              <a:tr h="362153">
                <a:tc>
                  <a:txBody>
                    <a:bodyPr/>
                    <a:lstStyle/>
                    <a:p>
                      <a:pPr algn="ctr"/>
                      <a:r>
                        <a:rPr lang="en-US" b="1" dirty="0">
                          <a:solidFill>
                            <a:schemeClr val="tx1"/>
                          </a:solidFill>
                        </a:rPr>
                        <a:t>GBD</a:t>
                      </a:r>
                    </a:p>
                  </a:txBody>
                  <a:tcPr/>
                </a:tc>
                <a:extLst>
                  <a:ext uri="{0D108BD9-81ED-4DB2-BD59-A6C34878D82A}">
                    <a16:rowId xmlns:a16="http://schemas.microsoft.com/office/drawing/2014/main" val="1202072440"/>
                  </a:ext>
                </a:extLst>
              </a:tr>
              <a:tr h="362153">
                <a:tc>
                  <a:txBody>
                    <a:bodyPr/>
                    <a:lstStyle/>
                    <a:p>
                      <a:pPr algn="ctr"/>
                      <a:r>
                        <a:rPr lang="en-US" b="1" dirty="0">
                          <a:solidFill>
                            <a:schemeClr val="tx1"/>
                          </a:solidFill>
                        </a:rPr>
                        <a:t>ACE</a:t>
                      </a:r>
                    </a:p>
                  </a:txBody>
                  <a:tcPr/>
                </a:tc>
                <a:extLst>
                  <a:ext uri="{0D108BD9-81ED-4DB2-BD59-A6C34878D82A}">
                    <a16:rowId xmlns:a16="http://schemas.microsoft.com/office/drawing/2014/main" val="2506418548"/>
                  </a:ext>
                </a:extLst>
              </a:tr>
              <a:tr h="362153">
                <a:tc>
                  <a:txBody>
                    <a:bodyPr/>
                    <a:lstStyle/>
                    <a:p>
                      <a:pPr algn="ctr"/>
                      <a:r>
                        <a:rPr lang="en-US" b="1" dirty="0">
                          <a:solidFill>
                            <a:schemeClr val="tx1"/>
                          </a:solidFill>
                        </a:rPr>
                        <a:t>BDF</a:t>
                      </a:r>
                    </a:p>
                  </a:txBody>
                  <a:tcPr/>
                </a:tc>
                <a:extLst>
                  <a:ext uri="{0D108BD9-81ED-4DB2-BD59-A6C34878D82A}">
                    <a16:rowId xmlns:a16="http://schemas.microsoft.com/office/drawing/2014/main" val="2441407817"/>
                  </a:ext>
                </a:extLst>
              </a:tr>
            </a:tbl>
          </a:graphicData>
        </a:graphic>
      </p:graphicFrame>
      <p:graphicFrame>
        <p:nvGraphicFramePr>
          <p:cNvPr id="10" name="Table 8">
            <a:extLst>
              <a:ext uri="{FF2B5EF4-FFF2-40B4-BE49-F238E27FC236}">
                <a16:creationId xmlns:a16="http://schemas.microsoft.com/office/drawing/2014/main" id="{4AEF1A29-7BE4-E716-BCAA-64A952C21815}"/>
              </a:ext>
            </a:extLst>
          </p:cNvPr>
          <p:cNvGraphicFramePr>
            <a:graphicFrameLocks noGrp="1"/>
          </p:cNvGraphicFramePr>
          <p:nvPr>
            <p:extLst>
              <p:ext uri="{D42A27DB-BD31-4B8C-83A1-F6EECF244321}">
                <p14:modId xmlns:p14="http://schemas.microsoft.com/office/powerpoint/2010/main" val="238470566"/>
              </p:ext>
            </p:extLst>
          </p:nvPr>
        </p:nvGraphicFramePr>
        <p:xfrm>
          <a:off x="9398235" y="2784684"/>
          <a:ext cx="1952634" cy="2935676"/>
        </p:xfrm>
        <a:graphic>
          <a:graphicData uri="http://schemas.openxmlformats.org/drawingml/2006/table">
            <a:tbl>
              <a:tblPr firstRow="1" bandRow="1">
                <a:tableStyleId>{5C22544A-7EE6-4342-B048-85BDC9FD1C3A}</a:tableStyleId>
              </a:tblPr>
              <a:tblGrid>
                <a:gridCol w="563450">
                  <a:extLst>
                    <a:ext uri="{9D8B030D-6E8A-4147-A177-3AD203B41FA5}">
                      <a16:colId xmlns:a16="http://schemas.microsoft.com/office/drawing/2014/main" val="2618659278"/>
                    </a:ext>
                  </a:extLst>
                </a:gridCol>
                <a:gridCol w="1389184">
                  <a:extLst>
                    <a:ext uri="{9D8B030D-6E8A-4147-A177-3AD203B41FA5}">
                      <a16:colId xmlns:a16="http://schemas.microsoft.com/office/drawing/2014/main" val="3336824161"/>
                    </a:ext>
                  </a:extLst>
                </a:gridCol>
              </a:tblGrid>
              <a:tr h="375356">
                <a:tc>
                  <a:txBody>
                    <a:bodyPr/>
                    <a:lstStyle/>
                    <a:p>
                      <a:pPr algn="ctr"/>
                      <a:r>
                        <a:rPr lang="en-US" b="1" dirty="0">
                          <a:solidFill>
                            <a:schemeClr val="bg1"/>
                          </a:solidFill>
                        </a:rPr>
                        <a:t>#</a:t>
                      </a:r>
                    </a:p>
                  </a:txBody>
                  <a:tcPr>
                    <a:solidFill>
                      <a:schemeClr val="accent1"/>
                    </a:solidFill>
                  </a:tcPr>
                </a:tc>
                <a:tc>
                  <a:txBody>
                    <a:bodyPr/>
                    <a:lstStyle/>
                    <a:p>
                      <a:pPr algn="ctr"/>
                      <a:r>
                        <a:rPr lang="en-US" b="1" dirty="0">
                          <a:solidFill>
                            <a:schemeClr val="bg1"/>
                          </a:solidFill>
                        </a:rPr>
                        <a:t>Chord Type</a:t>
                      </a:r>
                    </a:p>
                  </a:txBody>
                  <a:tcPr>
                    <a:solidFill>
                      <a:schemeClr val="accent1"/>
                    </a:solidFill>
                  </a:tcPr>
                </a:tc>
                <a:extLst>
                  <a:ext uri="{0D108BD9-81ED-4DB2-BD59-A6C34878D82A}">
                    <a16:rowId xmlns:a16="http://schemas.microsoft.com/office/drawing/2014/main" val="505258632"/>
                  </a:ext>
                </a:extLst>
              </a:tr>
              <a:tr h="364389">
                <a:tc>
                  <a:txBody>
                    <a:bodyPr/>
                    <a:lstStyle/>
                    <a:p>
                      <a:pPr algn="ctr"/>
                      <a:r>
                        <a:rPr lang="en-US" b="1" dirty="0">
                          <a:solidFill>
                            <a:schemeClr val="tx1"/>
                          </a:solidFill>
                        </a:rPr>
                        <a:t>I</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2233060035"/>
                  </a:ext>
                </a:extLst>
              </a:tr>
              <a:tr h="364389">
                <a:tc>
                  <a:txBody>
                    <a:bodyPr/>
                    <a:lstStyle/>
                    <a:p>
                      <a:pPr algn="ctr"/>
                      <a:r>
                        <a:rPr lang="en-US" b="1" dirty="0">
                          <a:solidFill>
                            <a:schemeClr val="tx1"/>
                          </a:solidFill>
                        </a:rPr>
                        <a:t>ii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898746983"/>
                  </a:ext>
                </a:extLst>
              </a:tr>
              <a:tr h="364389">
                <a:tc>
                  <a:txBody>
                    <a:bodyPr/>
                    <a:lstStyle/>
                    <a:p>
                      <a:pPr algn="ctr"/>
                      <a:r>
                        <a:rPr lang="en-US" b="1" dirty="0">
                          <a:solidFill>
                            <a:schemeClr val="tx1"/>
                          </a:solidFill>
                        </a:rPr>
                        <a:t>iii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1144846795"/>
                  </a:ext>
                </a:extLst>
              </a:tr>
              <a:tr h="364389">
                <a:tc>
                  <a:txBody>
                    <a:bodyPr/>
                    <a:lstStyle/>
                    <a:p>
                      <a:pPr algn="ctr"/>
                      <a:r>
                        <a:rPr lang="en-US" b="1" dirty="0">
                          <a:solidFill>
                            <a:schemeClr val="tx1"/>
                          </a:solidFill>
                        </a:rPr>
                        <a:t>IV</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1202072440"/>
                  </a:ext>
                </a:extLst>
              </a:tr>
              <a:tr h="364389">
                <a:tc>
                  <a:txBody>
                    <a:bodyPr/>
                    <a:lstStyle/>
                    <a:p>
                      <a:pPr algn="ctr"/>
                      <a:r>
                        <a:rPr lang="en-US" b="1" dirty="0">
                          <a:solidFill>
                            <a:schemeClr val="tx1"/>
                          </a:solidFill>
                        </a:rPr>
                        <a:t>V</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2506418548"/>
                  </a:ext>
                </a:extLst>
              </a:tr>
              <a:tr h="364389">
                <a:tc>
                  <a:txBody>
                    <a:bodyPr/>
                    <a:lstStyle/>
                    <a:p>
                      <a:pPr algn="ctr"/>
                      <a:r>
                        <a:rPr lang="en-US" b="1" dirty="0">
                          <a:solidFill>
                            <a:schemeClr val="tx1"/>
                          </a:solidFill>
                        </a:rPr>
                        <a:t>vi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2441407817"/>
                  </a:ext>
                </a:extLst>
              </a:tr>
              <a:tr h="364389">
                <a:tc>
                  <a:txBody>
                    <a:bodyPr/>
                    <a:lstStyle/>
                    <a:p>
                      <a:pPr algn="ctr"/>
                      <a:r>
                        <a:rPr lang="en-US" b="1" baseline="30000" dirty="0" err="1">
                          <a:solidFill>
                            <a:schemeClr val="tx1"/>
                          </a:solidFill>
                        </a:rPr>
                        <a:t>o</a:t>
                      </a:r>
                      <a:r>
                        <a:rPr lang="en-US" b="1" dirty="0" err="1">
                          <a:solidFill>
                            <a:schemeClr val="tx1"/>
                          </a:solidFill>
                        </a:rPr>
                        <a:t>vii</a:t>
                      </a:r>
                      <a:endParaRPr lang="en-US" b="1" dirty="0">
                        <a:solidFill>
                          <a:schemeClr val="tx1"/>
                        </a:solidFill>
                      </a:endParaRPr>
                    </a:p>
                  </a:txBody>
                  <a:tcPr/>
                </a:tc>
                <a:tc>
                  <a:txBody>
                    <a:bodyPr/>
                    <a:lstStyle/>
                    <a:p>
                      <a:pPr algn="ctr"/>
                      <a:r>
                        <a:rPr lang="en-US" b="1" dirty="0">
                          <a:solidFill>
                            <a:schemeClr val="tx1"/>
                          </a:solidFill>
                        </a:rPr>
                        <a:t>Diminished</a:t>
                      </a:r>
                    </a:p>
                  </a:txBody>
                  <a:tcPr/>
                </a:tc>
                <a:extLst>
                  <a:ext uri="{0D108BD9-81ED-4DB2-BD59-A6C34878D82A}">
                    <a16:rowId xmlns:a16="http://schemas.microsoft.com/office/drawing/2014/main" val="1724421922"/>
                  </a:ext>
                </a:extLst>
              </a:tr>
            </a:tbl>
          </a:graphicData>
        </a:graphic>
      </p:graphicFrame>
    </p:spTree>
    <p:extLst>
      <p:ext uri="{BB962C8B-B14F-4D97-AF65-F5344CB8AC3E}">
        <p14:creationId xmlns:p14="http://schemas.microsoft.com/office/powerpoint/2010/main" val="4117475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4166527" y="611418"/>
            <a:ext cx="3402406" cy="492443"/>
          </a:xfrm>
          <a:prstGeom prst="rect">
            <a:avLst/>
          </a:prstGeom>
          <a:noFill/>
        </p:spPr>
        <p:txBody>
          <a:bodyPr wrap="none" rtlCol="0">
            <a:spAutoFit/>
          </a:bodyPr>
          <a:lstStyle/>
          <a:p>
            <a:r>
              <a:rPr lang="en-US" sz="2600" dirty="0"/>
              <a:t>Diatonic Chords / Triads</a:t>
            </a:r>
          </a:p>
        </p:txBody>
      </p:sp>
      <p:sp>
        <p:nvSpPr>
          <p:cNvPr id="3" name="TextBox 2">
            <a:extLst>
              <a:ext uri="{FF2B5EF4-FFF2-40B4-BE49-F238E27FC236}">
                <a16:creationId xmlns:a16="http://schemas.microsoft.com/office/drawing/2014/main" id="{FF50191B-9383-E6CE-E97E-493D9814C3F1}"/>
              </a:ext>
            </a:extLst>
          </p:cNvPr>
          <p:cNvSpPr txBox="1"/>
          <p:nvPr/>
        </p:nvSpPr>
        <p:spPr>
          <a:xfrm>
            <a:off x="945699" y="1636639"/>
            <a:ext cx="10000723" cy="369332"/>
          </a:xfrm>
          <a:prstGeom prst="rect">
            <a:avLst/>
          </a:prstGeom>
          <a:noFill/>
        </p:spPr>
        <p:txBody>
          <a:bodyPr wrap="square" rtlCol="0">
            <a:spAutoFit/>
          </a:bodyPr>
          <a:lstStyle/>
          <a:p>
            <a:r>
              <a:rPr lang="en-US" dirty="0"/>
              <a:t>Here are the triads for the D Major Scale (and all 7 modes).</a:t>
            </a:r>
            <a:endParaRPr lang="en-US" baseline="-25000" dirty="0"/>
          </a:p>
        </p:txBody>
      </p:sp>
      <p:graphicFrame>
        <p:nvGraphicFramePr>
          <p:cNvPr id="5" name="Table 28">
            <a:extLst>
              <a:ext uri="{FF2B5EF4-FFF2-40B4-BE49-F238E27FC236}">
                <a16:creationId xmlns:a16="http://schemas.microsoft.com/office/drawing/2014/main" id="{FE4D6556-8D2A-6F9D-A201-94D5B4467842}"/>
              </a:ext>
            </a:extLst>
          </p:cNvPr>
          <p:cNvGraphicFramePr>
            <a:graphicFrameLocks noGrp="1"/>
          </p:cNvGraphicFramePr>
          <p:nvPr>
            <p:extLst>
              <p:ext uri="{D42A27DB-BD31-4B8C-83A1-F6EECF244321}">
                <p14:modId xmlns:p14="http://schemas.microsoft.com/office/powerpoint/2010/main" val="110061105"/>
              </p:ext>
            </p:extLst>
          </p:nvPr>
        </p:nvGraphicFramePr>
        <p:xfrm>
          <a:off x="1017265" y="2794840"/>
          <a:ext cx="5498208" cy="2830008"/>
        </p:xfrm>
        <a:graphic>
          <a:graphicData uri="http://schemas.openxmlformats.org/drawingml/2006/table">
            <a:tbl>
              <a:tblPr firstRow="1" bandRow="1">
                <a:tableStyleId>{5C22544A-7EE6-4342-B048-85BDC9FD1C3A}</a:tableStyleId>
              </a:tblPr>
              <a:tblGrid>
                <a:gridCol w="458184">
                  <a:extLst>
                    <a:ext uri="{9D8B030D-6E8A-4147-A177-3AD203B41FA5}">
                      <a16:colId xmlns:a16="http://schemas.microsoft.com/office/drawing/2014/main" val="684220523"/>
                    </a:ext>
                  </a:extLst>
                </a:gridCol>
                <a:gridCol w="458184">
                  <a:extLst>
                    <a:ext uri="{9D8B030D-6E8A-4147-A177-3AD203B41FA5}">
                      <a16:colId xmlns:a16="http://schemas.microsoft.com/office/drawing/2014/main" val="2853260845"/>
                    </a:ext>
                  </a:extLst>
                </a:gridCol>
                <a:gridCol w="458184">
                  <a:extLst>
                    <a:ext uri="{9D8B030D-6E8A-4147-A177-3AD203B41FA5}">
                      <a16:colId xmlns:a16="http://schemas.microsoft.com/office/drawing/2014/main" val="524294580"/>
                    </a:ext>
                  </a:extLst>
                </a:gridCol>
                <a:gridCol w="458184">
                  <a:extLst>
                    <a:ext uri="{9D8B030D-6E8A-4147-A177-3AD203B41FA5}">
                      <a16:colId xmlns:a16="http://schemas.microsoft.com/office/drawing/2014/main" val="2550651800"/>
                    </a:ext>
                  </a:extLst>
                </a:gridCol>
                <a:gridCol w="458184">
                  <a:extLst>
                    <a:ext uri="{9D8B030D-6E8A-4147-A177-3AD203B41FA5}">
                      <a16:colId xmlns:a16="http://schemas.microsoft.com/office/drawing/2014/main" val="571358194"/>
                    </a:ext>
                  </a:extLst>
                </a:gridCol>
                <a:gridCol w="458184">
                  <a:extLst>
                    <a:ext uri="{9D8B030D-6E8A-4147-A177-3AD203B41FA5}">
                      <a16:colId xmlns:a16="http://schemas.microsoft.com/office/drawing/2014/main" val="292664461"/>
                    </a:ext>
                  </a:extLst>
                </a:gridCol>
                <a:gridCol w="458184">
                  <a:extLst>
                    <a:ext uri="{9D8B030D-6E8A-4147-A177-3AD203B41FA5}">
                      <a16:colId xmlns:a16="http://schemas.microsoft.com/office/drawing/2014/main" val="372488533"/>
                    </a:ext>
                  </a:extLst>
                </a:gridCol>
                <a:gridCol w="458184">
                  <a:extLst>
                    <a:ext uri="{9D8B030D-6E8A-4147-A177-3AD203B41FA5}">
                      <a16:colId xmlns:a16="http://schemas.microsoft.com/office/drawing/2014/main" val="2624071639"/>
                    </a:ext>
                  </a:extLst>
                </a:gridCol>
                <a:gridCol w="458184">
                  <a:extLst>
                    <a:ext uri="{9D8B030D-6E8A-4147-A177-3AD203B41FA5}">
                      <a16:colId xmlns:a16="http://schemas.microsoft.com/office/drawing/2014/main" val="2332110560"/>
                    </a:ext>
                  </a:extLst>
                </a:gridCol>
                <a:gridCol w="458184">
                  <a:extLst>
                    <a:ext uri="{9D8B030D-6E8A-4147-A177-3AD203B41FA5}">
                      <a16:colId xmlns:a16="http://schemas.microsoft.com/office/drawing/2014/main" val="4270362570"/>
                    </a:ext>
                  </a:extLst>
                </a:gridCol>
                <a:gridCol w="458184">
                  <a:extLst>
                    <a:ext uri="{9D8B030D-6E8A-4147-A177-3AD203B41FA5}">
                      <a16:colId xmlns:a16="http://schemas.microsoft.com/office/drawing/2014/main" val="1218070256"/>
                    </a:ext>
                  </a:extLst>
                </a:gridCol>
                <a:gridCol w="458184">
                  <a:extLst>
                    <a:ext uri="{9D8B030D-6E8A-4147-A177-3AD203B41FA5}">
                      <a16:colId xmlns:a16="http://schemas.microsoft.com/office/drawing/2014/main" val="1564917409"/>
                    </a:ext>
                  </a:extLst>
                </a:gridCol>
              </a:tblGrid>
              <a:tr h="353751">
                <a:tc>
                  <a:txBody>
                    <a:bodyPr/>
                    <a:lstStyle/>
                    <a:p>
                      <a:pPr algn="ctr"/>
                      <a:r>
                        <a:rPr lang="en-US" sz="1600" baseline="0" dirty="0"/>
                        <a:t>1</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2</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3</a:t>
                      </a:r>
                    </a:p>
                  </a:txBody>
                  <a:tcPr/>
                </a:tc>
                <a:tc>
                  <a:txBody>
                    <a:bodyPr/>
                    <a:lstStyle/>
                    <a:p>
                      <a:pPr algn="ctr"/>
                      <a:r>
                        <a:rPr lang="en-US" sz="1600" dirty="0"/>
                        <a:t>4</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5</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6</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7</a:t>
                      </a:r>
                    </a:p>
                  </a:txBody>
                  <a:tcPr/>
                </a:tc>
                <a:extLst>
                  <a:ext uri="{0D108BD9-81ED-4DB2-BD59-A6C34878D82A}">
                    <a16:rowId xmlns:a16="http://schemas.microsoft.com/office/drawing/2014/main" val="3245373781"/>
                  </a:ext>
                </a:extLst>
              </a:tr>
              <a:tr h="353751">
                <a:tc>
                  <a:txBody>
                    <a:bodyPr/>
                    <a:lstStyle/>
                    <a:p>
                      <a:pPr algn="ctr"/>
                      <a:r>
                        <a:rPr lang="en-US" sz="1600" dirty="0"/>
                        <a:t>D</a:t>
                      </a:r>
                      <a:endParaRPr lang="en-US" sz="1600" baseline="-25000" dirty="0"/>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solidFill>
                      <a:schemeClr val="accent4">
                        <a:lumMod val="40000"/>
                        <a:lumOff val="6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C#</a:t>
                      </a:r>
                    </a:p>
                  </a:txBody>
                  <a:tcPr/>
                </a:tc>
                <a:extLst>
                  <a:ext uri="{0D108BD9-81ED-4DB2-BD59-A6C34878D82A}">
                    <a16:rowId xmlns:a16="http://schemas.microsoft.com/office/drawing/2014/main" val="3418386373"/>
                  </a:ext>
                </a:extLst>
              </a:tr>
              <a:tr h="353751">
                <a:tc>
                  <a:txBody>
                    <a:bodyPr/>
                    <a:lstStyle/>
                    <a:p>
                      <a:pPr algn="ctr"/>
                      <a:r>
                        <a:rPr lang="en-US" sz="1600" dirty="0"/>
                        <a:t>D</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tc>
                  <a:txBody>
                    <a:bodyPr/>
                    <a:lstStyle/>
                    <a:p>
                      <a:pPr algn="ctr"/>
                      <a:r>
                        <a:rPr lang="en-US" sz="1600" dirty="0"/>
                        <a:t>G</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C#</a:t>
                      </a:r>
                    </a:p>
                  </a:txBody>
                  <a:tcPr/>
                </a:tc>
                <a:extLst>
                  <a:ext uri="{0D108BD9-81ED-4DB2-BD59-A6C34878D82A}">
                    <a16:rowId xmlns:a16="http://schemas.microsoft.com/office/drawing/2014/main" val="2348393781"/>
                  </a:ext>
                </a:extLst>
              </a:tr>
              <a:tr h="353751">
                <a:tc>
                  <a:txBody>
                    <a:bodyPr/>
                    <a:lstStyle/>
                    <a:p>
                      <a:pPr algn="ctr"/>
                      <a:r>
                        <a:rPr lang="en-US" sz="1600" dirty="0"/>
                        <a:t>D</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solidFill>
                      <a:schemeClr val="accent2">
                        <a:lumMod val="40000"/>
                        <a:lumOff val="6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C#</a:t>
                      </a:r>
                    </a:p>
                  </a:txBody>
                  <a:tcPr>
                    <a:solidFill>
                      <a:schemeClr val="accent4">
                        <a:lumMod val="40000"/>
                        <a:lumOff val="60000"/>
                      </a:schemeClr>
                    </a:solidFill>
                  </a:tcPr>
                </a:tc>
                <a:extLst>
                  <a:ext uri="{0D108BD9-81ED-4DB2-BD59-A6C34878D82A}">
                    <a16:rowId xmlns:a16="http://schemas.microsoft.com/office/drawing/2014/main" val="259090608"/>
                  </a:ext>
                </a:extLst>
              </a:tr>
              <a:tr h="353751">
                <a:tc>
                  <a:txBody>
                    <a:bodyPr/>
                    <a:lstStyle/>
                    <a:p>
                      <a:pPr algn="ctr"/>
                      <a:r>
                        <a:rPr lang="en-US" sz="1600" dirty="0"/>
                        <a:t>D</a:t>
                      </a:r>
                      <a:endParaRPr lang="en-US" sz="1600" baseline="-25000" dirty="0"/>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tc>
                  <a:txBody>
                    <a:bodyPr/>
                    <a:lstStyle/>
                    <a:p>
                      <a:pPr algn="ctr"/>
                      <a:r>
                        <a:rPr lang="en-US" sz="1600" dirty="0"/>
                        <a:t>G</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C#</a:t>
                      </a:r>
                    </a:p>
                  </a:txBody>
                  <a:tcPr/>
                </a:tc>
                <a:extLst>
                  <a:ext uri="{0D108BD9-81ED-4DB2-BD59-A6C34878D82A}">
                    <a16:rowId xmlns:a16="http://schemas.microsoft.com/office/drawing/2014/main" val="2064321583"/>
                  </a:ext>
                </a:extLst>
              </a:tr>
              <a:tr h="353751">
                <a:tc>
                  <a:txBody>
                    <a:bodyPr/>
                    <a:lstStyle/>
                    <a:p>
                      <a:pPr algn="ctr"/>
                      <a:r>
                        <a:rPr lang="en-US" sz="1600" dirty="0"/>
                        <a:t>D</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C#</a:t>
                      </a:r>
                    </a:p>
                  </a:txBody>
                  <a:tcPr>
                    <a:solidFill>
                      <a:schemeClr val="accent4">
                        <a:lumMod val="40000"/>
                        <a:lumOff val="60000"/>
                      </a:schemeClr>
                    </a:solidFill>
                  </a:tcPr>
                </a:tc>
                <a:extLst>
                  <a:ext uri="{0D108BD9-81ED-4DB2-BD59-A6C34878D82A}">
                    <a16:rowId xmlns:a16="http://schemas.microsoft.com/office/drawing/2014/main" val="1841580734"/>
                  </a:ext>
                </a:extLst>
              </a:tr>
              <a:tr h="353751">
                <a:tc>
                  <a:txBody>
                    <a:bodyPr/>
                    <a:lstStyle/>
                    <a:p>
                      <a:pPr algn="ctr"/>
                      <a:r>
                        <a:rPr lang="en-US" sz="1600" dirty="0"/>
                        <a:t>D</a:t>
                      </a:r>
                      <a:endParaRPr lang="en-US" sz="1600" baseline="-25000" dirty="0"/>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solidFill>
                      <a:schemeClr val="accent4">
                        <a:lumMod val="40000"/>
                        <a:lumOff val="60000"/>
                      </a:schemeClr>
                    </a:solidFill>
                  </a:tcPr>
                </a:tc>
                <a:tc>
                  <a:txBody>
                    <a:bodyPr/>
                    <a:lstStyle/>
                    <a:p>
                      <a:pPr algn="ctr"/>
                      <a:r>
                        <a:rPr lang="en-US" sz="160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C#</a:t>
                      </a:r>
                    </a:p>
                  </a:txBody>
                  <a:tcPr/>
                </a:tc>
                <a:extLst>
                  <a:ext uri="{0D108BD9-81ED-4DB2-BD59-A6C34878D82A}">
                    <a16:rowId xmlns:a16="http://schemas.microsoft.com/office/drawing/2014/main" val="3133886584"/>
                  </a:ext>
                </a:extLst>
              </a:tr>
              <a:tr h="353751">
                <a:tc>
                  <a:txBody>
                    <a:bodyPr/>
                    <a:lstStyle/>
                    <a:p>
                      <a:pPr algn="ctr"/>
                      <a:r>
                        <a:rPr lang="en-US" sz="1600" dirty="0"/>
                        <a:t>D</a:t>
                      </a:r>
                      <a:endParaRPr lang="en-US" sz="1600" baseline="-25000" dirty="0"/>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tc>
                  <a:txBody>
                    <a:bodyPr/>
                    <a:lstStyle/>
                    <a:p>
                      <a:pPr algn="ctr"/>
                      <a:r>
                        <a:rPr lang="en-US" sz="1600" dirty="0"/>
                        <a:t>G</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C#</a:t>
                      </a:r>
                    </a:p>
                  </a:txBody>
                  <a:tcPr>
                    <a:solidFill>
                      <a:schemeClr val="accent2">
                        <a:lumMod val="40000"/>
                        <a:lumOff val="60000"/>
                      </a:schemeClr>
                    </a:solidFill>
                  </a:tcPr>
                </a:tc>
                <a:extLst>
                  <a:ext uri="{0D108BD9-81ED-4DB2-BD59-A6C34878D82A}">
                    <a16:rowId xmlns:a16="http://schemas.microsoft.com/office/drawing/2014/main" val="2762421861"/>
                  </a:ext>
                </a:extLst>
              </a:tr>
            </a:tbl>
          </a:graphicData>
        </a:graphic>
      </p:graphicFrame>
      <p:graphicFrame>
        <p:nvGraphicFramePr>
          <p:cNvPr id="10" name="Table 8">
            <a:extLst>
              <a:ext uri="{FF2B5EF4-FFF2-40B4-BE49-F238E27FC236}">
                <a16:creationId xmlns:a16="http://schemas.microsoft.com/office/drawing/2014/main" id="{599EAA08-FC92-CE3B-21B9-0A270AD4C8AC}"/>
              </a:ext>
            </a:extLst>
          </p:cNvPr>
          <p:cNvGraphicFramePr>
            <a:graphicFrameLocks noGrp="1"/>
          </p:cNvGraphicFramePr>
          <p:nvPr>
            <p:extLst>
              <p:ext uri="{D42A27DB-BD31-4B8C-83A1-F6EECF244321}">
                <p14:modId xmlns:p14="http://schemas.microsoft.com/office/powerpoint/2010/main" val="2821805798"/>
              </p:ext>
            </p:extLst>
          </p:nvPr>
        </p:nvGraphicFramePr>
        <p:xfrm>
          <a:off x="6708531" y="2791677"/>
          <a:ext cx="1222131" cy="2930254"/>
        </p:xfrm>
        <a:graphic>
          <a:graphicData uri="http://schemas.openxmlformats.org/drawingml/2006/table">
            <a:tbl>
              <a:tblPr firstRow="1" bandRow="1">
                <a:tableStyleId>{5C22544A-7EE6-4342-B048-85BDC9FD1C3A}</a:tableStyleId>
              </a:tblPr>
              <a:tblGrid>
                <a:gridCol w="1222131">
                  <a:extLst>
                    <a:ext uri="{9D8B030D-6E8A-4147-A177-3AD203B41FA5}">
                      <a16:colId xmlns:a16="http://schemas.microsoft.com/office/drawing/2014/main" val="2618659278"/>
                    </a:ext>
                  </a:extLst>
                </a:gridCol>
              </a:tblGrid>
              <a:tr h="351439">
                <a:tc>
                  <a:txBody>
                    <a:bodyPr/>
                    <a:lstStyle/>
                    <a:p>
                      <a:pPr algn="ctr"/>
                      <a:r>
                        <a:rPr lang="en-US" b="1" dirty="0">
                          <a:solidFill>
                            <a:schemeClr val="bg1"/>
                          </a:solidFill>
                        </a:rPr>
                        <a:t>Note #</a:t>
                      </a:r>
                    </a:p>
                  </a:txBody>
                  <a:tcPr>
                    <a:solidFill>
                      <a:schemeClr val="accent1"/>
                    </a:solidFill>
                  </a:tcPr>
                </a:tc>
                <a:extLst>
                  <a:ext uri="{0D108BD9-81ED-4DB2-BD59-A6C34878D82A}">
                    <a16:rowId xmlns:a16="http://schemas.microsoft.com/office/drawing/2014/main" val="3993443067"/>
                  </a:ext>
                </a:extLst>
              </a:tr>
              <a:tr h="369934">
                <a:tc>
                  <a:txBody>
                    <a:bodyPr/>
                    <a:lstStyle/>
                    <a:p>
                      <a:pPr algn="ctr"/>
                      <a:r>
                        <a:rPr lang="en-US" b="1" dirty="0">
                          <a:solidFill>
                            <a:schemeClr val="tx1"/>
                          </a:solidFill>
                        </a:rPr>
                        <a:t>135</a:t>
                      </a:r>
                    </a:p>
                  </a:txBody>
                  <a:tcPr>
                    <a:solidFill>
                      <a:schemeClr val="accent1">
                        <a:lumMod val="20000"/>
                        <a:lumOff val="80000"/>
                      </a:schemeClr>
                    </a:solidFill>
                  </a:tcPr>
                </a:tc>
                <a:extLst>
                  <a:ext uri="{0D108BD9-81ED-4DB2-BD59-A6C34878D82A}">
                    <a16:rowId xmlns:a16="http://schemas.microsoft.com/office/drawing/2014/main" val="505258632"/>
                  </a:ext>
                </a:extLst>
              </a:tr>
              <a:tr h="351439">
                <a:tc>
                  <a:txBody>
                    <a:bodyPr/>
                    <a:lstStyle/>
                    <a:p>
                      <a:pPr algn="ctr"/>
                      <a:r>
                        <a:rPr lang="en-US" b="1" dirty="0">
                          <a:solidFill>
                            <a:schemeClr val="tx1"/>
                          </a:solidFill>
                        </a:rPr>
                        <a:t>246</a:t>
                      </a:r>
                    </a:p>
                  </a:txBody>
                  <a:tcPr/>
                </a:tc>
                <a:extLst>
                  <a:ext uri="{0D108BD9-81ED-4DB2-BD59-A6C34878D82A}">
                    <a16:rowId xmlns:a16="http://schemas.microsoft.com/office/drawing/2014/main" val="2233060035"/>
                  </a:ext>
                </a:extLst>
              </a:tr>
              <a:tr h="351439">
                <a:tc>
                  <a:txBody>
                    <a:bodyPr/>
                    <a:lstStyle/>
                    <a:p>
                      <a:pPr algn="ctr"/>
                      <a:r>
                        <a:rPr lang="en-US" b="1" dirty="0">
                          <a:solidFill>
                            <a:schemeClr val="tx1"/>
                          </a:solidFill>
                        </a:rPr>
                        <a:t>357</a:t>
                      </a:r>
                    </a:p>
                  </a:txBody>
                  <a:tcPr/>
                </a:tc>
                <a:extLst>
                  <a:ext uri="{0D108BD9-81ED-4DB2-BD59-A6C34878D82A}">
                    <a16:rowId xmlns:a16="http://schemas.microsoft.com/office/drawing/2014/main" val="898746983"/>
                  </a:ext>
                </a:extLst>
              </a:tr>
              <a:tr h="351439">
                <a:tc>
                  <a:txBody>
                    <a:bodyPr/>
                    <a:lstStyle/>
                    <a:p>
                      <a:pPr algn="ctr"/>
                      <a:r>
                        <a:rPr lang="en-US" b="1" dirty="0">
                          <a:solidFill>
                            <a:schemeClr val="tx1"/>
                          </a:solidFill>
                        </a:rPr>
                        <a:t>462</a:t>
                      </a:r>
                    </a:p>
                  </a:txBody>
                  <a:tcPr/>
                </a:tc>
                <a:extLst>
                  <a:ext uri="{0D108BD9-81ED-4DB2-BD59-A6C34878D82A}">
                    <a16:rowId xmlns:a16="http://schemas.microsoft.com/office/drawing/2014/main" val="1144846795"/>
                  </a:ext>
                </a:extLst>
              </a:tr>
              <a:tr h="351439">
                <a:tc>
                  <a:txBody>
                    <a:bodyPr/>
                    <a:lstStyle/>
                    <a:p>
                      <a:pPr algn="ctr"/>
                      <a:r>
                        <a:rPr lang="en-US" b="1" dirty="0">
                          <a:solidFill>
                            <a:schemeClr val="tx1"/>
                          </a:solidFill>
                        </a:rPr>
                        <a:t>571</a:t>
                      </a:r>
                    </a:p>
                  </a:txBody>
                  <a:tcPr/>
                </a:tc>
                <a:extLst>
                  <a:ext uri="{0D108BD9-81ED-4DB2-BD59-A6C34878D82A}">
                    <a16:rowId xmlns:a16="http://schemas.microsoft.com/office/drawing/2014/main" val="1202072440"/>
                  </a:ext>
                </a:extLst>
              </a:tr>
              <a:tr h="351439">
                <a:tc>
                  <a:txBody>
                    <a:bodyPr/>
                    <a:lstStyle/>
                    <a:p>
                      <a:pPr algn="ctr"/>
                      <a:r>
                        <a:rPr lang="en-US" b="1" dirty="0">
                          <a:solidFill>
                            <a:schemeClr val="tx1"/>
                          </a:solidFill>
                        </a:rPr>
                        <a:t>624</a:t>
                      </a:r>
                    </a:p>
                  </a:txBody>
                  <a:tcPr/>
                </a:tc>
                <a:extLst>
                  <a:ext uri="{0D108BD9-81ED-4DB2-BD59-A6C34878D82A}">
                    <a16:rowId xmlns:a16="http://schemas.microsoft.com/office/drawing/2014/main" val="2506418548"/>
                  </a:ext>
                </a:extLst>
              </a:tr>
              <a:tr h="351439">
                <a:tc>
                  <a:txBody>
                    <a:bodyPr/>
                    <a:lstStyle/>
                    <a:p>
                      <a:pPr algn="ctr"/>
                      <a:r>
                        <a:rPr lang="en-US" b="1" dirty="0">
                          <a:solidFill>
                            <a:schemeClr val="tx1"/>
                          </a:solidFill>
                        </a:rPr>
                        <a:t>715</a:t>
                      </a:r>
                    </a:p>
                  </a:txBody>
                  <a:tcPr/>
                </a:tc>
                <a:extLst>
                  <a:ext uri="{0D108BD9-81ED-4DB2-BD59-A6C34878D82A}">
                    <a16:rowId xmlns:a16="http://schemas.microsoft.com/office/drawing/2014/main" val="2441407817"/>
                  </a:ext>
                </a:extLst>
              </a:tr>
            </a:tbl>
          </a:graphicData>
        </a:graphic>
      </p:graphicFrame>
      <p:graphicFrame>
        <p:nvGraphicFramePr>
          <p:cNvPr id="11" name="Table 10">
            <a:extLst>
              <a:ext uri="{FF2B5EF4-FFF2-40B4-BE49-F238E27FC236}">
                <a16:creationId xmlns:a16="http://schemas.microsoft.com/office/drawing/2014/main" id="{075A6667-DB0A-B0EE-45EB-E7B947759815}"/>
              </a:ext>
            </a:extLst>
          </p:cNvPr>
          <p:cNvGraphicFramePr>
            <a:graphicFrameLocks noGrp="1"/>
          </p:cNvGraphicFramePr>
          <p:nvPr>
            <p:extLst>
              <p:ext uri="{D42A27DB-BD31-4B8C-83A1-F6EECF244321}">
                <p14:modId xmlns:p14="http://schemas.microsoft.com/office/powerpoint/2010/main" val="822191771"/>
              </p:ext>
            </p:extLst>
          </p:nvPr>
        </p:nvGraphicFramePr>
        <p:xfrm>
          <a:off x="8053383" y="2797990"/>
          <a:ext cx="1222131" cy="2926080"/>
        </p:xfrm>
        <a:graphic>
          <a:graphicData uri="http://schemas.openxmlformats.org/drawingml/2006/table">
            <a:tbl>
              <a:tblPr firstRow="1" bandRow="1">
                <a:tableStyleId>{5C22544A-7EE6-4342-B048-85BDC9FD1C3A}</a:tableStyleId>
              </a:tblPr>
              <a:tblGrid>
                <a:gridCol w="1222131">
                  <a:extLst>
                    <a:ext uri="{9D8B030D-6E8A-4147-A177-3AD203B41FA5}">
                      <a16:colId xmlns:a16="http://schemas.microsoft.com/office/drawing/2014/main" val="2618659278"/>
                    </a:ext>
                  </a:extLst>
                </a:gridCol>
              </a:tblGrid>
              <a:tr h="362153">
                <a:tc>
                  <a:txBody>
                    <a:bodyPr/>
                    <a:lstStyle/>
                    <a:p>
                      <a:pPr algn="ctr"/>
                      <a:r>
                        <a:rPr lang="en-US" b="1" dirty="0">
                          <a:solidFill>
                            <a:schemeClr val="bg1"/>
                          </a:solidFill>
                        </a:rPr>
                        <a:t>Notes</a:t>
                      </a:r>
                    </a:p>
                  </a:txBody>
                  <a:tcPr>
                    <a:solidFill>
                      <a:schemeClr val="accent1"/>
                    </a:solidFill>
                  </a:tcPr>
                </a:tc>
                <a:extLst>
                  <a:ext uri="{0D108BD9-81ED-4DB2-BD59-A6C34878D82A}">
                    <a16:rowId xmlns:a16="http://schemas.microsoft.com/office/drawing/2014/main" val="1342639070"/>
                  </a:ext>
                </a:extLst>
              </a:tr>
              <a:tr h="362153">
                <a:tc>
                  <a:txBody>
                    <a:bodyPr/>
                    <a:lstStyle/>
                    <a:p>
                      <a:pPr algn="ctr"/>
                      <a:r>
                        <a:rPr lang="en-US" b="1" dirty="0">
                          <a:solidFill>
                            <a:schemeClr val="tx1"/>
                          </a:solidFill>
                        </a:rPr>
                        <a:t>DF#A</a:t>
                      </a:r>
                    </a:p>
                  </a:txBody>
                  <a:tcPr>
                    <a:solidFill>
                      <a:schemeClr val="accent1">
                        <a:lumMod val="20000"/>
                        <a:lumOff val="80000"/>
                      </a:schemeClr>
                    </a:solidFill>
                  </a:tcPr>
                </a:tc>
                <a:extLst>
                  <a:ext uri="{0D108BD9-81ED-4DB2-BD59-A6C34878D82A}">
                    <a16:rowId xmlns:a16="http://schemas.microsoft.com/office/drawing/2014/main" val="505258632"/>
                  </a:ext>
                </a:extLst>
              </a:tr>
              <a:tr h="362153">
                <a:tc>
                  <a:txBody>
                    <a:bodyPr/>
                    <a:lstStyle/>
                    <a:p>
                      <a:pPr algn="ctr"/>
                      <a:r>
                        <a:rPr lang="en-US" b="1" dirty="0">
                          <a:solidFill>
                            <a:schemeClr val="tx1"/>
                          </a:solidFill>
                        </a:rPr>
                        <a:t>EGB</a:t>
                      </a:r>
                    </a:p>
                  </a:txBody>
                  <a:tcPr/>
                </a:tc>
                <a:extLst>
                  <a:ext uri="{0D108BD9-81ED-4DB2-BD59-A6C34878D82A}">
                    <a16:rowId xmlns:a16="http://schemas.microsoft.com/office/drawing/2014/main" val="2233060035"/>
                  </a:ext>
                </a:extLst>
              </a:tr>
              <a:tr h="362153">
                <a:tc>
                  <a:txBody>
                    <a:bodyPr/>
                    <a:lstStyle/>
                    <a:p>
                      <a:pPr algn="ctr"/>
                      <a:r>
                        <a:rPr lang="en-US" b="1" dirty="0">
                          <a:solidFill>
                            <a:schemeClr val="tx1"/>
                          </a:solidFill>
                        </a:rPr>
                        <a:t>F#AC#</a:t>
                      </a:r>
                    </a:p>
                  </a:txBody>
                  <a:tcPr/>
                </a:tc>
                <a:extLst>
                  <a:ext uri="{0D108BD9-81ED-4DB2-BD59-A6C34878D82A}">
                    <a16:rowId xmlns:a16="http://schemas.microsoft.com/office/drawing/2014/main" val="898746983"/>
                  </a:ext>
                </a:extLst>
              </a:tr>
              <a:tr h="362153">
                <a:tc>
                  <a:txBody>
                    <a:bodyPr/>
                    <a:lstStyle/>
                    <a:p>
                      <a:pPr algn="ctr"/>
                      <a:r>
                        <a:rPr lang="en-US" b="1" dirty="0">
                          <a:solidFill>
                            <a:schemeClr val="tx1"/>
                          </a:solidFill>
                        </a:rPr>
                        <a:t>GBD</a:t>
                      </a:r>
                    </a:p>
                  </a:txBody>
                  <a:tcPr/>
                </a:tc>
                <a:extLst>
                  <a:ext uri="{0D108BD9-81ED-4DB2-BD59-A6C34878D82A}">
                    <a16:rowId xmlns:a16="http://schemas.microsoft.com/office/drawing/2014/main" val="1144846795"/>
                  </a:ext>
                </a:extLst>
              </a:tr>
              <a:tr h="362153">
                <a:tc>
                  <a:txBody>
                    <a:bodyPr/>
                    <a:lstStyle/>
                    <a:p>
                      <a:pPr algn="ctr"/>
                      <a:r>
                        <a:rPr lang="en-US" b="1" dirty="0">
                          <a:solidFill>
                            <a:schemeClr val="tx1"/>
                          </a:solidFill>
                        </a:rPr>
                        <a:t>AC#E</a:t>
                      </a:r>
                    </a:p>
                  </a:txBody>
                  <a:tcPr/>
                </a:tc>
                <a:extLst>
                  <a:ext uri="{0D108BD9-81ED-4DB2-BD59-A6C34878D82A}">
                    <a16:rowId xmlns:a16="http://schemas.microsoft.com/office/drawing/2014/main" val="1202072440"/>
                  </a:ext>
                </a:extLst>
              </a:tr>
              <a:tr h="362153">
                <a:tc>
                  <a:txBody>
                    <a:bodyPr/>
                    <a:lstStyle/>
                    <a:p>
                      <a:pPr algn="ctr"/>
                      <a:r>
                        <a:rPr lang="en-US" b="1" dirty="0">
                          <a:solidFill>
                            <a:schemeClr val="tx1"/>
                          </a:solidFill>
                        </a:rPr>
                        <a:t>BDF#</a:t>
                      </a:r>
                    </a:p>
                  </a:txBody>
                  <a:tcPr/>
                </a:tc>
                <a:extLst>
                  <a:ext uri="{0D108BD9-81ED-4DB2-BD59-A6C34878D82A}">
                    <a16:rowId xmlns:a16="http://schemas.microsoft.com/office/drawing/2014/main" val="2506418548"/>
                  </a:ext>
                </a:extLst>
              </a:tr>
              <a:tr h="362153">
                <a:tc>
                  <a:txBody>
                    <a:bodyPr/>
                    <a:lstStyle/>
                    <a:p>
                      <a:pPr algn="ctr"/>
                      <a:r>
                        <a:rPr lang="en-US" b="1" dirty="0">
                          <a:solidFill>
                            <a:schemeClr val="tx1"/>
                          </a:solidFill>
                        </a:rPr>
                        <a:t>C#EG</a:t>
                      </a:r>
                    </a:p>
                  </a:txBody>
                  <a:tcPr/>
                </a:tc>
                <a:extLst>
                  <a:ext uri="{0D108BD9-81ED-4DB2-BD59-A6C34878D82A}">
                    <a16:rowId xmlns:a16="http://schemas.microsoft.com/office/drawing/2014/main" val="2441407817"/>
                  </a:ext>
                </a:extLst>
              </a:tr>
            </a:tbl>
          </a:graphicData>
        </a:graphic>
      </p:graphicFrame>
      <p:graphicFrame>
        <p:nvGraphicFramePr>
          <p:cNvPr id="12" name="Table 8">
            <a:extLst>
              <a:ext uri="{FF2B5EF4-FFF2-40B4-BE49-F238E27FC236}">
                <a16:creationId xmlns:a16="http://schemas.microsoft.com/office/drawing/2014/main" id="{9CBF2ED0-3837-EA26-88B0-6A6C552EAB82}"/>
              </a:ext>
            </a:extLst>
          </p:cNvPr>
          <p:cNvGraphicFramePr>
            <a:graphicFrameLocks noGrp="1"/>
          </p:cNvGraphicFramePr>
          <p:nvPr>
            <p:extLst>
              <p:ext uri="{D42A27DB-BD31-4B8C-83A1-F6EECF244321}">
                <p14:modId xmlns:p14="http://schemas.microsoft.com/office/powerpoint/2010/main" val="3821780748"/>
              </p:ext>
            </p:extLst>
          </p:nvPr>
        </p:nvGraphicFramePr>
        <p:xfrm>
          <a:off x="9398235" y="2784684"/>
          <a:ext cx="1952634" cy="2935676"/>
        </p:xfrm>
        <a:graphic>
          <a:graphicData uri="http://schemas.openxmlformats.org/drawingml/2006/table">
            <a:tbl>
              <a:tblPr firstRow="1" bandRow="1">
                <a:tableStyleId>{5C22544A-7EE6-4342-B048-85BDC9FD1C3A}</a:tableStyleId>
              </a:tblPr>
              <a:tblGrid>
                <a:gridCol w="563450">
                  <a:extLst>
                    <a:ext uri="{9D8B030D-6E8A-4147-A177-3AD203B41FA5}">
                      <a16:colId xmlns:a16="http://schemas.microsoft.com/office/drawing/2014/main" val="2618659278"/>
                    </a:ext>
                  </a:extLst>
                </a:gridCol>
                <a:gridCol w="1389184">
                  <a:extLst>
                    <a:ext uri="{9D8B030D-6E8A-4147-A177-3AD203B41FA5}">
                      <a16:colId xmlns:a16="http://schemas.microsoft.com/office/drawing/2014/main" val="3336824161"/>
                    </a:ext>
                  </a:extLst>
                </a:gridCol>
              </a:tblGrid>
              <a:tr h="375356">
                <a:tc>
                  <a:txBody>
                    <a:bodyPr/>
                    <a:lstStyle/>
                    <a:p>
                      <a:pPr algn="ctr"/>
                      <a:r>
                        <a:rPr lang="en-US" b="1" dirty="0">
                          <a:solidFill>
                            <a:schemeClr val="bg1"/>
                          </a:solidFill>
                        </a:rPr>
                        <a:t>#</a:t>
                      </a:r>
                    </a:p>
                  </a:txBody>
                  <a:tcPr>
                    <a:solidFill>
                      <a:schemeClr val="accent1"/>
                    </a:solidFill>
                  </a:tcPr>
                </a:tc>
                <a:tc>
                  <a:txBody>
                    <a:bodyPr/>
                    <a:lstStyle/>
                    <a:p>
                      <a:pPr algn="ctr"/>
                      <a:r>
                        <a:rPr lang="en-US" b="1" dirty="0">
                          <a:solidFill>
                            <a:schemeClr val="bg1"/>
                          </a:solidFill>
                        </a:rPr>
                        <a:t>Chord Type</a:t>
                      </a:r>
                    </a:p>
                  </a:txBody>
                  <a:tcPr>
                    <a:solidFill>
                      <a:schemeClr val="accent1"/>
                    </a:solidFill>
                  </a:tcPr>
                </a:tc>
                <a:extLst>
                  <a:ext uri="{0D108BD9-81ED-4DB2-BD59-A6C34878D82A}">
                    <a16:rowId xmlns:a16="http://schemas.microsoft.com/office/drawing/2014/main" val="505258632"/>
                  </a:ext>
                </a:extLst>
              </a:tr>
              <a:tr h="364389">
                <a:tc>
                  <a:txBody>
                    <a:bodyPr/>
                    <a:lstStyle/>
                    <a:p>
                      <a:pPr algn="ctr"/>
                      <a:r>
                        <a:rPr lang="en-US" b="1" dirty="0">
                          <a:solidFill>
                            <a:schemeClr val="tx1"/>
                          </a:solidFill>
                        </a:rPr>
                        <a:t>I</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2233060035"/>
                  </a:ext>
                </a:extLst>
              </a:tr>
              <a:tr h="364389">
                <a:tc>
                  <a:txBody>
                    <a:bodyPr/>
                    <a:lstStyle/>
                    <a:p>
                      <a:pPr algn="ctr"/>
                      <a:r>
                        <a:rPr lang="en-US" b="1" dirty="0">
                          <a:solidFill>
                            <a:schemeClr val="tx1"/>
                          </a:solidFill>
                        </a:rPr>
                        <a:t>ii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898746983"/>
                  </a:ext>
                </a:extLst>
              </a:tr>
              <a:tr h="364389">
                <a:tc>
                  <a:txBody>
                    <a:bodyPr/>
                    <a:lstStyle/>
                    <a:p>
                      <a:pPr algn="ctr"/>
                      <a:r>
                        <a:rPr lang="en-US" b="1" dirty="0">
                          <a:solidFill>
                            <a:schemeClr val="tx1"/>
                          </a:solidFill>
                        </a:rPr>
                        <a:t>iii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1144846795"/>
                  </a:ext>
                </a:extLst>
              </a:tr>
              <a:tr h="364389">
                <a:tc>
                  <a:txBody>
                    <a:bodyPr/>
                    <a:lstStyle/>
                    <a:p>
                      <a:pPr algn="ctr"/>
                      <a:r>
                        <a:rPr lang="en-US" b="1" dirty="0">
                          <a:solidFill>
                            <a:schemeClr val="tx1"/>
                          </a:solidFill>
                        </a:rPr>
                        <a:t>IV</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1202072440"/>
                  </a:ext>
                </a:extLst>
              </a:tr>
              <a:tr h="364389">
                <a:tc>
                  <a:txBody>
                    <a:bodyPr/>
                    <a:lstStyle/>
                    <a:p>
                      <a:pPr algn="ctr"/>
                      <a:r>
                        <a:rPr lang="en-US" b="1" dirty="0">
                          <a:solidFill>
                            <a:schemeClr val="tx1"/>
                          </a:solidFill>
                        </a:rPr>
                        <a:t>V</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2506418548"/>
                  </a:ext>
                </a:extLst>
              </a:tr>
              <a:tr h="364389">
                <a:tc>
                  <a:txBody>
                    <a:bodyPr/>
                    <a:lstStyle/>
                    <a:p>
                      <a:pPr algn="ctr"/>
                      <a:r>
                        <a:rPr lang="en-US" b="1" dirty="0">
                          <a:solidFill>
                            <a:schemeClr val="tx1"/>
                          </a:solidFill>
                        </a:rPr>
                        <a:t>vi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2441407817"/>
                  </a:ext>
                </a:extLst>
              </a:tr>
              <a:tr h="364389">
                <a:tc>
                  <a:txBody>
                    <a:bodyPr/>
                    <a:lstStyle/>
                    <a:p>
                      <a:pPr algn="ctr"/>
                      <a:r>
                        <a:rPr lang="en-US" b="1" baseline="30000" dirty="0" err="1">
                          <a:solidFill>
                            <a:schemeClr val="tx1"/>
                          </a:solidFill>
                        </a:rPr>
                        <a:t>o</a:t>
                      </a:r>
                      <a:r>
                        <a:rPr lang="en-US" b="1" dirty="0" err="1">
                          <a:solidFill>
                            <a:schemeClr val="tx1"/>
                          </a:solidFill>
                        </a:rPr>
                        <a:t>vii</a:t>
                      </a:r>
                      <a:endParaRPr lang="en-US" b="1" dirty="0">
                        <a:solidFill>
                          <a:schemeClr val="tx1"/>
                        </a:solidFill>
                      </a:endParaRPr>
                    </a:p>
                  </a:txBody>
                  <a:tcPr/>
                </a:tc>
                <a:tc>
                  <a:txBody>
                    <a:bodyPr/>
                    <a:lstStyle/>
                    <a:p>
                      <a:pPr algn="ctr"/>
                      <a:r>
                        <a:rPr lang="en-US" b="1" dirty="0">
                          <a:solidFill>
                            <a:schemeClr val="tx1"/>
                          </a:solidFill>
                        </a:rPr>
                        <a:t>Diminished</a:t>
                      </a:r>
                    </a:p>
                  </a:txBody>
                  <a:tcPr/>
                </a:tc>
                <a:extLst>
                  <a:ext uri="{0D108BD9-81ED-4DB2-BD59-A6C34878D82A}">
                    <a16:rowId xmlns:a16="http://schemas.microsoft.com/office/drawing/2014/main" val="1724421922"/>
                  </a:ext>
                </a:extLst>
              </a:tr>
            </a:tbl>
          </a:graphicData>
        </a:graphic>
      </p:graphicFrame>
    </p:spTree>
    <p:extLst>
      <p:ext uri="{BB962C8B-B14F-4D97-AF65-F5344CB8AC3E}">
        <p14:creationId xmlns:p14="http://schemas.microsoft.com/office/powerpoint/2010/main" val="4158172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4166527" y="611418"/>
            <a:ext cx="3402406" cy="492443"/>
          </a:xfrm>
          <a:prstGeom prst="rect">
            <a:avLst/>
          </a:prstGeom>
          <a:noFill/>
        </p:spPr>
        <p:txBody>
          <a:bodyPr wrap="none" rtlCol="0">
            <a:spAutoFit/>
          </a:bodyPr>
          <a:lstStyle/>
          <a:p>
            <a:r>
              <a:rPr lang="en-US" sz="2600" dirty="0"/>
              <a:t>Diatonic Chords / Triads</a:t>
            </a:r>
          </a:p>
        </p:txBody>
      </p:sp>
      <p:sp>
        <p:nvSpPr>
          <p:cNvPr id="3" name="TextBox 2">
            <a:extLst>
              <a:ext uri="{FF2B5EF4-FFF2-40B4-BE49-F238E27FC236}">
                <a16:creationId xmlns:a16="http://schemas.microsoft.com/office/drawing/2014/main" id="{FF50191B-9383-E6CE-E97E-493D9814C3F1}"/>
              </a:ext>
            </a:extLst>
          </p:cNvPr>
          <p:cNvSpPr txBox="1"/>
          <p:nvPr/>
        </p:nvSpPr>
        <p:spPr>
          <a:xfrm>
            <a:off x="867368" y="1349186"/>
            <a:ext cx="10000723" cy="1200329"/>
          </a:xfrm>
          <a:prstGeom prst="rect">
            <a:avLst/>
          </a:prstGeom>
          <a:noFill/>
        </p:spPr>
        <p:txBody>
          <a:bodyPr wrap="square" rtlCol="0">
            <a:spAutoFit/>
          </a:bodyPr>
          <a:lstStyle/>
          <a:p>
            <a:r>
              <a:rPr lang="en-US" dirty="0"/>
              <a:t>Here are the triads for the G Major Scale (and all 7 modes).</a:t>
            </a:r>
            <a:br>
              <a:rPr lang="en-US" dirty="0"/>
            </a:br>
            <a:br>
              <a:rPr lang="en-US" dirty="0"/>
            </a:br>
            <a:r>
              <a:rPr lang="en-US" b="1" dirty="0"/>
              <a:t>Notice the similarities between this and the last 2 slides: </a:t>
            </a:r>
            <a:r>
              <a:rPr lang="en-US" b="1" dirty="0">
                <a:solidFill>
                  <a:srgbClr val="FF0000"/>
                </a:solidFill>
              </a:rPr>
              <a:t>patterns are same, chord numbers are the same, chord letters are the same (excluding the flats and sharps)</a:t>
            </a:r>
            <a:endParaRPr lang="en-US" b="1" baseline="-25000" dirty="0">
              <a:solidFill>
                <a:srgbClr val="FF0000"/>
              </a:solidFill>
            </a:endParaRPr>
          </a:p>
        </p:txBody>
      </p:sp>
      <p:graphicFrame>
        <p:nvGraphicFramePr>
          <p:cNvPr id="5" name="Table 28">
            <a:extLst>
              <a:ext uri="{FF2B5EF4-FFF2-40B4-BE49-F238E27FC236}">
                <a16:creationId xmlns:a16="http://schemas.microsoft.com/office/drawing/2014/main" id="{FE4D6556-8D2A-6F9D-A201-94D5B4467842}"/>
              </a:ext>
            </a:extLst>
          </p:cNvPr>
          <p:cNvGraphicFramePr>
            <a:graphicFrameLocks noGrp="1"/>
          </p:cNvGraphicFramePr>
          <p:nvPr>
            <p:extLst>
              <p:ext uri="{D42A27DB-BD31-4B8C-83A1-F6EECF244321}">
                <p14:modId xmlns:p14="http://schemas.microsoft.com/office/powerpoint/2010/main" val="2591272074"/>
              </p:ext>
            </p:extLst>
          </p:nvPr>
        </p:nvGraphicFramePr>
        <p:xfrm>
          <a:off x="1017265" y="2794840"/>
          <a:ext cx="5498208" cy="2830008"/>
        </p:xfrm>
        <a:graphic>
          <a:graphicData uri="http://schemas.openxmlformats.org/drawingml/2006/table">
            <a:tbl>
              <a:tblPr firstRow="1" bandRow="1">
                <a:tableStyleId>{5C22544A-7EE6-4342-B048-85BDC9FD1C3A}</a:tableStyleId>
              </a:tblPr>
              <a:tblGrid>
                <a:gridCol w="458184">
                  <a:extLst>
                    <a:ext uri="{9D8B030D-6E8A-4147-A177-3AD203B41FA5}">
                      <a16:colId xmlns:a16="http://schemas.microsoft.com/office/drawing/2014/main" val="684220523"/>
                    </a:ext>
                  </a:extLst>
                </a:gridCol>
                <a:gridCol w="458184">
                  <a:extLst>
                    <a:ext uri="{9D8B030D-6E8A-4147-A177-3AD203B41FA5}">
                      <a16:colId xmlns:a16="http://schemas.microsoft.com/office/drawing/2014/main" val="2853260845"/>
                    </a:ext>
                  </a:extLst>
                </a:gridCol>
                <a:gridCol w="458184">
                  <a:extLst>
                    <a:ext uri="{9D8B030D-6E8A-4147-A177-3AD203B41FA5}">
                      <a16:colId xmlns:a16="http://schemas.microsoft.com/office/drawing/2014/main" val="524294580"/>
                    </a:ext>
                  </a:extLst>
                </a:gridCol>
                <a:gridCol w="458184">
                  <a:extLst>
                    <a:ext uri="{9D8B030D-6E8A-4147-A177-3AD203B41FA5}">
                      <a16:colId xmlns:a16="http://schemas.microsoft.com/office/drawing/2014/main" val="2550651800"/>
                    </a:ext>
                  </a:extLst>
                </a:gridCol>
                <a:gridCol w="458184">
                  <a:extLst>
                    <a:ext uri="{9D8B030D-6E8A-4147-A177-3AD203B41FA5}">
                      <a16:colId xmlns:a16="http://schemas.microsoft.com/office/drawing/2014/main" val="571358194"/>
                    </a:ext>
                  </a:extLst>
                </a:gridCol>
                <a:gridCol w="458184">
                  <a:extLst>
                    <a:ext uri="{9D8B030D-6E8A-4147-A177-3AD203B41FA5}">
                      <a16:colId xmlns:a16="http://schemas.microsoft.com/office/drawing/2014/main" val="292664461"/>
                    </a:ext>
                  </a:extLst>
                </a:gridCol>
                <a:gridCol w="458184">
                  <a:extLst>
                    <a:ext uri="{9D8B030D-6E8A-4147-A177-3AD203B41FA5}">
                      <a16:colId xmlns:a16="http://schemas.microsoft.com/office/drawing/2014/main" val="372488533"/>
                    </a:ext>
                  </a:extLst>
                </a:gridCol>
                <a:gridCol w="458184">
                  <a:extLst>
                    <a:ext uri="{9D8B030D-6E8A-4147-A177-3AD203B41FA5}">
                      <a16:colId xmlns:a16="http://schemas.microsoft.com/office/drawing/2014/main" val="2624071639"/>
                    </a:ext>
                  </a:extLst>
                </a:gridCol>
                <a:gridCol w="458184">
                  <a:extLst>
                    <a:ext uri="{9D8B030D-6E8A-4147-A177-3AD203B41FA5}">
                      <a16:colId xmlns:a16="http://schemas.microsoft.com/office/drawing/2014/main" val="2332110560"/>
                    </a:ext>
                  </a:extLst>
                </a:gridCol>
                <a:gridCol w="458184">
                  <a:extLst>
                    <a:ext uri="{9D8B030D-6E8A-4147-A177-3AD203B41FA5}">
                      <a16:colId xmlns:a16="http://schemas.microsoft.com/office/drawing/2014/main" val="4270362570"/>
                    </a:ext>
                  </a:extLst>
                </a:gridCol>
                <a:gridCol w="458184">
                  <a:extLst>
                    <a:ext uri="{9D8B030D-6E8A-4147-A177-3AD203B41FA5}">
                      <a16:colId xmlns:a16="http://schemas.microsoft.com/office/drawing/2014/main" val="1218070256"/>
                    </a:ext>
                  </a:extLst>
                </a:gridCol>
                <a:gridCol w="458184">
                  <a:extLst>
                    <a:ext uri="{9D8B030D-6E8A-4147-A177-3AD203B41FA5}">
                      <a16:colId xmlns:a16="http://schemas.microsoft.com/office/drawing/2014/main" val="1564917409"/>
                    </a:ext>
                  </a:extLst>
                </a:gridCol>
              </a:tblGrid>
              <a:tr h="353751">
                <a:tc>
                  <a:txBody>
                    <a:bodyPr/>
                    <a:lstStyle/>
                    <a:p>
                      <a:pPr algn="ctr"/>
                      <a:r>
                        <a:rPr lang="en-US" sz="1600" baseline="0" dirty="0"/>
                        <a:t>1</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2</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3</a:t>
                      </a:r>
                    </a:p>
                  </a:txBody>
                  <a:tcPr/>
                </a:tc>
                <a:tc>
                  <a:txBody>
                    <a:bodyPr/>
                    <a:lstStyle/>
                    <a:p>
                      <a:pPr algn="ctr"/>
                      <a:r>
                        <a:rPr lang="en-US" sz="1600" dirty="0"/>
                        <a:t>4</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5</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6</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7</a:t>
                      </a:r>
                    </a:p>
                  </a:txBody>
                  <a:tcPr/>
                </a:tc>
                <a:extLst>
                  <a:ext uri="{0D108BD9-81ED-4DB2-BD59-A6C34878D82A}">
                    <a16:rowId xmlns:a16="http://schemas.microsoft.com/office/drawing/2014/main" val="3245373781"/>
                  </a:ext>
                </a:extLst>
              </a:tr>
              <a:tr h="353751">
                <a:tc>
                  <a:txBody>
                    <a:bodyPr/>
                    <a:lstStyle/>
                    <a:p>
                      <a:pPr algn="ctr"/>
                      <a:r>
                        <a:rPr lang="en-US" sz="1600" baseline="0" dirty="0"/>
                        <a:t>G</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4">
                        <a:lumMod val="40000"/>
                        <a:lumOff val="60000"/>
                      </a:schemeClr>
                    </a:solidFill>
                  </a:tcPr>
                </a:tc>
                <a:tc>
                  <a:txBody>
                    <a:bodyPr/>
                    <a:lstStyle/>
                    <a:p>
                      <a:pPr algn="ctr"/>
                      <a:r>
                        <a:rPr lang="en-US" sz="1600" dirty="0"/>
                        <a:t>C</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extLst>
                  <a:ext uri="{0D108BD9-81ED-4DB2-BD59-A6C34878D82A}">
                    <a16:rowId xmlns:a16="http://schemas.microsoft.com/office/drawing/2014/main" val="3418386373"/>
                  </a:ext>
                </a:extLst>
              </a:tr>
              <a:tr h="353751">
                <a:tc>
                  <a:txBody>
                    <a:bodyPr/>
                    <a:lstStyle/>
                    <a:p>
                      <a:pPr algn="ctr"/>
                      <a:r>
                        <a:rPr lang="en-US" sz="1600" baseline="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r>
                        <a:rPr lang="en-US" sz="1600" dirty="0"/>
                        <a:t>C</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extLst>
                  <a:ext uri="{0D108BD9-81ED-4DB2-BD59-A6C34878D82A}">
                    <a16:rowId xmlns:a16="http://schemas.microsoft.com/office/drawing/2014/main" val="2348393781"/>
                  </a:ext>
                </a:extLst>
              </a:tr>
              <a:tr h="353751">
                <a:tc>
                  <a:txBody>
                    <a:bodyPr/>
                    <a:lstStyle/>
                    <a:p>
                      <a:pPr algn="ctr"/>
                      <a:r>
                        <a:rPr lang="en-US" sz="1600" baseline="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2">
                        <a:lumMod val="40000"/>
                        <a:lumOff val="60000"/>
                      </a:schemeClr>
                    </a:solidFill>
                  </a:tcPr>
                </a:tc>
                <a:tc>
                  <a:txBody>
                    <a:bodyPr/>
                    <a:lstStyle/>
                    <a:p>
                      <a:pPr algn="ctr"/>
                      <a:r>
                        <a:rPr lang="en-US" sz="1600" dirty="0"/>
                        <a:t>C</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solidFill>
                      <a:schemeClr val="accent4">
                        <a:lumMod val="40000"/>
                        <a:lumOff val="60000"/>
                      </a:schemeClr>
                    </a:solidFill>
                  </a:tcPr>
                </a:tc>
                <a:extLst>
                  <a:ext uri="{0D108BD9-81ED-4DB2-BD59-A6C34878D82A}">
                    <a16:rowId xmlns:a16="http://schemas.microsoft.com/office/drawing/2014/main" val="259090608"/>
                  </a:ext>
                </a:extLst>
              </a:tr>
              <a:tr h="353751">
                <a:tc>
                  <a:txBody>
                    <a:bodyPr/>
                    <a:lstStyle/>
                    <a:p>
                      <a:pPr algn="ctr"/>
                      <a:r>
                        <a:rPr lang="en-US" sz="1600" baseline="0" dirty="0"/>
                        <a:t>G</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r>
                        <a:rPr lang="en-US" sz="1600" dirty="0"/>
                        <a:t>C</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extLst>
                  <a:ext uri="{0D108BD9-81ED-4DB2-BD59-A6C34878D82A}">
                    <a16:rowId xmlns:a16="http://schemas.microsoft.com/office/drawing/2014/main" val="2064321583"/>
                  </a:ext>
                </a:extLst>
              </a:tr>
              <a:tr h="353751">
                <a:tc>
                  <a:txBody>
                    <a:bodyPr/>
                    <a:lstStyle/>
                    <a:p>
                      <a:pPr algn="ctr"/>
                      <a:r>
                        <a:rPr lang="en-US" sz="1600" baseline="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r>
                        <a:rPr lang="en-US" sz="1600" dirty="0"/>
                        <a:t>C</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solidFill>
                      <a:schemeClr val="accent4">
                        <a:lumMod val="40000"/>
                        <a:lumOff val="60000"/>
                      </a:schemeClr>
                    </a:solidFill>
                  </a:tcPr>
                </a:tc>
                <a:extLst>
                  <a:ext uri="{0D108BD9-81ED-4DB2-BD59-A6C34878D82A}">
                    <a16:rowId xmlns:a16="http://schemas.microsoft.com/office/drawing/2014/main" val="1841580734"/>
                  </a:ext>
                </a:extLst>
              </a:tr>
              <a:tr h="353751">
                <a:tc>
                  <a:txBody>
                    <a:bodyPr/>
                    <a:lstStyle/>
                    <a:p>
                      <a:pPr algn="ctr"/>
                      <a:r>
                        <a:rPr lang="en-US" sz="1600" baseline="0" dirty="0"/>
                        <a:t>G</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solidFill>
                      <a:schemeClr val="accent4">
                        <a:lumMod val="40000"/>
                        <a:lumOff val="60000"/>
                      </a:schemeClr>
                    </a:solidFill>
                  </a:tcPr>
                </a:tc>
                <a:tc>
                  <a:txBody>
                    <a:bodyPr/>
                    <a:lstStyle/>
                    <a:p>
                      <a:pPr algn="ctr"/>
                      <a:r>
                        <a:rPr lang="en-US" sz="1600" dirty="0"/>
                        <a:t>C</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solidFill>
                      <a:schemeClr val="accent2">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tc>
                <a:extLst>
                  <a:ext uri="{0D108BD9-81ED-4DB2-BD59-A6C34878D82A}">
                    <a16:rowId xmlns:a16="http://schemas.microsoft.com/office/drawing/2014/main" val="3133886584"/>
                  </a:ext>
                </a:extLst>
              </a:tr>
              <a:tr h="353751">
                <a:tc>
                  <a:txBody>
                    <a:bodyPr/>
                    <a:lstStyle/>
                    <a:p>
                      <a:pPr algn="ctr"/>
                      <a:r>
                        <a:rPr lang="en-US" sz="1600" baseline="0" dirty="0"/>
                        <a:t>G</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A</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B</a:t>
                      </a:r>
                    </a:p>
                  </a:txBody>
                  <a:tcPr/>
                </a:tc>
                <a:tc>
                  <a:txBody>
                    <a:bodyPr/>
                    <a:lstStyle/>
                    <a:p>
                      <a:pPr algn="ctr"/>
                      <a:r>
                        <a:rPr lang="en-US" sz="1600" dirty="0"/>
                        <a:t>C</a:t>
                      </a:r>
                    </a:p>
                  </a:txBody>
                  <a:tcPr>
                    <a:solidFill>
                      <a:schemeClr val="accent4">
                        <a:lumMod val="40000"/>
                        <a:lumOff val="60000"/>
                      </a:schemeClr>
                    </a:solidFill>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D</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E</a:t>
                      </a:r>
                    </a:p>
                  </a:txBody>
                  <a:tcPr/>
                </a:tc>
                <a:tc>
                  <a:txBody>
                    <a:bodyPr/>
                    <a:lstStyle/>
                    <a:p>
                      <a:pPr algn="ctr"/>
                      <a:endParaRPr lang="en-US" sz="1600" dirty="0"/>
                    </a:p>
                  </a:txBody>
                  <a:tcPr>
                    <a:solidFill>
                      <a:schemeClr val="accent1">
                        <a:lumMod val="20000"/>
                        <a:lumOff val="80000"/>
                      </a:schemeClr>
                    </a:solidFill>
                  </a:tcPr>
                </a:tc>
                <a:tc>
                  <a:txBody>
                    <a:bodyPr/>
                    <a:lstStyle/>
                    <a:p>
                      <a:pPr algn="ctr"/>
                      <a:r>
                        <a:rPr lang="en-US" sz="1600" dirty="0"/>
                        <a:t>F#</a:t>
                      </a:r>
                    </a:p>
                  </a:txBody>
                  <a:tcPr>
                    <a:solidFill>
                      <a:schemeClr val="accent2">
                        <a:lumMod val="40000"/>
                        <a:lumOff val="60000"/>
                      </a:schemeClr>
                    </a:solidFill>
                  </a:tcPr>
                </a:tc>
                <a:extLst>
                  <a:ext uri="{0D108BD9-81ED-4DB2-BD59-A6C34878D82A}">
                    <a16:rowId xmlns:a16="http://schemas.microsoft.com/office/drawing/2014/main" val="2762421861"/>
                  </a:ext>
                </a:extLst>
              </a:tr>
            </a:tbl>
          </a:graphicData>
        </a:graphic>
      </p:graphicFrame>
      <p:graphicFrame>
        <p:nvGraphicFramePr>
          <p:cNvPr id="10" name="Table 8">
            <a:extLst>
              <a:ext uri="{FF2B5EF4-FFF2-40B4-BE49-F238E27FC236}">
                <a16:creationId xmlns:a16="http://schemas.microsoft.com/office/drawing/2014/main" id="{0DA62AC6-818A-4FAF-0810-4C0A0E13CFA5}"/>
              </a:ext>
            </a:extLst>
          </p:cNvPr>
          <p:cNvGraphicFramePr>
            <a:graphicFrameLocks noGrp="1"/>
          </p:cNvGraphicFramePr>
          <p:nvPr>
            <p:extLst>
              <p:ext uri="{D42A27DB-BD31-4B8C-83A1-F6EECF244321}">
                <p14:modId xmlns:p14="http://schemas.microsoft.com/office/powerpoint/2010/main" val="2821805798"/>
              </p:ext>
            </p:extLst>
          </p:nvPr>
        </p:nvGraphicFramePr>
        <p:xfrm>
          <a:off x="6708531" y="2791677"/>
          <a:ext cx="1222131" cy="2930254"/>
        </p:xfrm>
        <a:graphic>
          <a:graphicData uri="http://schemas.openxmlformats.org/drawingml/2006/table">
            <a:tbl>
              <a:tblPr firstRow="1" bandRow="1">
                <a:tableStyleId>{5C22544A-7EE6-4342-B048-85BDC9FD1C3A}</a:tableStyleId>
              </a:tblPr>
              <a:tblGrid>
                <a:gridCol w="1222131">
                  <a:extLst>
                    <a:ext uri="{9D8B030D-6E8A-4147-A177-3AD203B41FA5}">
                      <a16:colId xmlns:a16="http://schemas.microsoft.com/office/drawing/2014/main" val="2618659278"/>
                    </a:ext>
                  </a:extLst>
                </a:gridCol>
              </a:tblGrid>
              <a:tr h="351439">
                <a:tc>
                  <a:txBody>
                    <a:bodyPr/>
                    <a:lstStyle/>
                    <a:p>
                      <a:pPr algn="ctr"/>
                      <a:r>
                        <a:rPr lang="en-US" b="1" dirty="0">
                          <a:solidFill>
                            <a:schemeClr val="bg1"/>
                          </a:solidFill>
                        </a:rPr>
                        <a:t>Note #</a:t>
                      </a:r>
                    </a:p>
                  </a:txBody>
                  <a:tcPr>
                    <a:solidFill>
                      <a:schemeClr val="accent1"/>
                    </a:solidFill>
                  </a:tcPr>
                </a:tc>
                <a:extLst>
                  <a:ext uri="{0D108BD9-81ED-4DB2-BD59-A6C34878D82A}">
                    <a16:rowId xmlns:a16="http://schemas.microsoft.com/office/drawing/2014/main" val="3993443067"/>
                  </a:ext>
                </a:extLst>
              </a:tr>
              <a:tr h="369934">
                <a:tc>
                  <a:txBody>
                    <a:bodyPr/>
                    <a:lstStyle/>
                    <a:p>
                      <a:pPr algn="ctr"/>
                      <a:r>
                        <a:rPr lang="en-US" b="1" dirty="0">
                          <a:solidFill>
                            <a:schemeClr val="tx1"/>
                          </a:solidFill>
                        </a:rPr>
                        <a:t>135</a:t>
                      </a:r>
                    </a:p>
                  </a:txBody>
                  <a:tcPr>
                    <a:solidFill>
                      <a:schemeClr val="accent1">
                        <a:lumMod val="20000"/>
                        <a:lumOff val="80000"/>
                      </a:schemeClr>
                    </a:solidFill>
                  </a:tcPr>
                </a:tc>
                <a:extLst>
                  <a:ext uri="{0D108BD9-81ED-4DB2-BD59-A6C34878D82A}">
                    <a16:rowId xmlns:a16="http://schemas.microsoft.com/office/drawing/2014/main" val="505258632"/>
                  </a:ext>
                </a:extLst>
              </a:tr>
              <a:tr h="351439">
                <a:tc>
                  <a:txBody>
                    <a:bodyPr/>
                    <a:lstStyle/>
                    <a:p>
                      <a:pPr algn="ctr"/>
                      <a:r>
                        <a:rPr lang="en-US" b="1" dirty="0">
                          <a:solidFill>
                            <a:schemeClr val="tx1"/>
                          </a:solidFill>
                        </a:rPr>
                        <a:t>246</a:t>
                      </a:r>
                    </a:p>
                  </a:txBody>
                  <a:tcPr/>
                </a:tc>
                <a:extLst>
                  <a:ext uri="{0D108BD9-81ED-4DB2-BD59-A6C34878D82A}">
                    <a16:rowId xmlns:a16="http://schemas.microsoft.com/office/drawing/2014/main" val="2233060035"/>
                  </a:ext>
                </a:extLst>
              </a:tr>
              <a:tr h="351439">
                <a:tc>
                  <a:txBody>
                    <a:bodyPr/>
                    <a:lstStyle/>
                    <a:p>
                      <a:pPr algn="ctr"/>
                      <a:r>
                        <a:rPr lang="en-US" b="1" dirty="0">
                          <a:solidFill>
                            <a:schemeClr val="tx1"/>
                          </a:solidFill>
                        </a:rPr>
                        <a:t>357</a:t>
                      </a:r>
                    </a:p>
                  </a:txBody>
                  <a:tcPr/>
                </a:tc>
                <a:extLst>
                  <a:ext uri="{0D108BD9-81ED-4DB2-BD59-A6C34878D82A}">
                    <a16:rowId xmlns:a16="http://schemas.microsoft.com/office/drawing/2014/main" val="898746983"/>
                  </a:ext>
                </a:extLst>
              </a:tr>
              <a:tr h="351439">
                <a:tc>
                  <a:txBody>
                    <a:bodyPr/>
                    <a:lstStyle/>
                    <a:p>
                      <a:pPr algn="ctr"/>
                      <a:r>
                        <a:rPr lang="en-US" b="1" dirty="0">
                          <a:solidFill>
                            <a:schemeClr val="tx1"/>
                          </a:solidFill>
                        </a:rPr>
                        <a:t>462</a:t>
                      </a:r>
                    </a:p>
                  </a:txBody>
                  <a:tcPr/>
                </a:tc>
                <a:extLst>
                  <a:ext uri="{0D108BD9-81ED-4DB2-BD59-A6C34878D82A}">
                    <a16:rowId xmlns:a16="http://schemas.microsoft.com/office/drawing/2014/main" val="1144846795"/>
                  </a:ext>
                </a:extLst>
              </a:tr>
              <a:tr h="351439">
                <a:tc>
                  <a:txBody>
                    <a:bodyPr/>
                    <a:lstStyle/>
                    <a:p>
                      <a:pPr algn="ctr"/>
                      <a:r>
                        <a:rPr lang="en-US" b="1" dirty="0">
                          <a:solidFill>
                            <a:schemeClr val="tx1"/>
                          </a:solidFill>
                        </a:rPr>
                        <a:t>571</a:t>
                      </a:r>
                    </a:p>
                  </a:txBody>
                  <a:tcPr/>
                </a:tc>
                <a:extLst>
                  <a:ext uri="{0D108BD9-81ED-4DB2-BD59-A6C34878D82A}">
                    <a16:rowId xmlns:a16="http://schemas.microsoft.com/office/drawing/2014/main" val="1202072440"/>
                  </a:ext>
                </a:extLst>
              </a:tr>
              <a:tr h="351439">
                <a:tc>
                  <a:txBody>
                    <a:bodyPr/>
                    <a:lstStyle/>
                    <a:p>
                      <a:pPr algn="ctr"/>
                      <a:r>
                        <a:rPr lang="en-US" b="1" dirty="0">
                          <a:solidFill>
                            <a:schemeClr val="tx1"/>
                          </a:solidFill>
                        </a:rPr>
                        <a:t>624</a:t>
                      </a:r>
                    </a:p>
                  </a:txBody>
                  <a:tcPr/>
                </a:tc>
                <a:extLst>
                  <a:ext uri="{0D108BD9-81ED-4DB2-BD59-A6C34878D82A}">
                    <a16:rowId xmlns:a16="http://schemas.microsoft.com/office/drawing/2014/main" val="2506418548"/>
                  </a:ext>
                </a:extLst>
              </a:tr>
              <a:tr h="351439">
                <a:tc>
                  <a:txBody>
                    <a:bodyPr/>
                    <a:lstStyle/>
                    <a:p>
                      <a:pPr algn="ctr"/>
                      <a:r>
                        <a:rPr lang="en-US" b="1" dirty="0">
                          <a:solidFill>
                            <a:schemeClr val="tx1"/>
                          </a:solidFill>
                        </a:rPr>
                        <a:t>715</a:t>
                      </a:r>
                    </a:p>
                  </a:txBody>
                  <a:tcPr/>
                </a:tc>
                <a:extLst>
                  <a:ext uri="{0D108BD9-81ED-4DB2-BD59-A6C34878D82A}">
                    <a16:rowId xmlns:a16="http://schemas.microsoft.com/office/drawing/2014/main" val="2441407817"/>
                  </a:ext>
                </a:extLst>
              </a:tr>
            </a:tbl>
          </a:graphicData>
        </a:graphic>
      </p:graphicFrame>
      <p:graphicFrame>
        <p:nvGraphicFramePr>
          <p:cNvPr id="11" name="Table 10">
            <a:extLst>
              <a:ext uri="{FF2B5EF4-FFF2-40B4-BE49-F238E27FC236}">
                <a16:creationId xmlns:a16="http://schemas.microsoft.com/office/drawing/2014/main" id="{7AFC33B5-E4AD-73BE-8072-53CB649017DD}"/>
              </a:ext>
            </a:extLst>
          </p:cNvPr>
          <p:cNvGraphicFramePr>
            <a:graphicFrameLocks noGrp="1"/>
          </p:cNvGraphicFramePr>
          <p:nvPr>
            <p:extLst>
              <p:ext uri="{D42A27DB-BD31-4B8C-83A1-F6EECF244321}">
                <p14:modId xmlns:p14="http://schemas.microsoft.com/office/powerpoint/2010/main" val="320539281"/>
              </p:ext>
            </p:extLst>
          </p:nvPr>
        </p:nvGraphicFramePr>
        <p:xfrm>
          <a:off x="8053383" y="2797990"/>
          <a:ext cx="1222131" cy="2926080"/>
        </p:xfrm>
        <a:graphic>
          <a:graphicData uri="http://schemas.openxmlformats.org/drawingml/2006/table">
            <a:tbl>
              <a:tblPr firstRow="1" bandRow="1">
                <a:tableStyleId>{5C22544A-7EE6-4342-B048-85BDC9FD1C3A}</a:tableStyleId>
              </a:tblPr>
              <a:tblGrid>
                <a:gridCol w="1222131">
                  <a:extLst>
                    <a:ext uri="{9D8B030D-6E8A-4147-A177-3AD203B41FA5}">
                      <a16:colId xmlns:a16="http://schemas.microsoft.com/office/drawing/2014/main" val="2618659278"/>
                    </a:ext>
                  </a:extLst>
                </a:gridCol>
              </a:tblGrid>
              <a:tr h="362153">
                <a:tc>
                  <a:txBody>
                    <a:bodyPr/>
                    <a:lstStyle/>
                    <a:p>
                      <a:pPr algn="ctr"/>
                      <a:r>
                        <a:rPr lang="en-US" b="1" dirty="0">
                          <a:solidFill>
                            <a:schemeClr val="bg1"/>
                          </a:solidFill>
                        </a:rPr>
                        <a:t>Notes</a:t>
                      </a:r>
                    </a:p>
                  </a:txBody>
                  <a:tcPr>
                    <a:solidFill>
                      <a:schemeClr val="accent1"/>
                    </a:solidFill>
                  </a:tcPr>
                </a:tc>
                <a:extLst>
                  <a:ext uri="{0D108BD9-81ED-4DB2-BD59-A6C34878D82A}">
                    <a16:rowId xmlns:a16="http://schemas.microsoft.com/office/drawing/2014/main" val="1342639070"/>
                  </a:ext>
                </a:extLst>
              </a:tr>
              <a:tr h="362153">
                <a:tc>
                  <a:txBody>
                    <a:bodyPr/>
                    <a:lstStyle/>
                    <a:p>
                      <a:pPr algn="ctr"/>
                      <a:r>
                        <a:rPr lang="en-US" b="1" dirty="0">
                          <a:solidFill>
                            <a:schemeClr val="tx1"/>
                          </a:solidFill>
                        </a:rPr>
                        <a:t>CEG</a:t>
                      </a:r>
                    </a:p>
                  </a:txBody>
                  <a:tcPr>
                    <a:solidFill>
                      <a:schemeClr val="accent1">
                        <a:lumMod val="20000"/>
                        <a:lumOff val="80000"/>
                      </a:schemeClr>
                    </a:solidFill>
                  </a:tcPr>
                </a:tc>
                <a:extLst>
                  <a:ext uri="{0D108BD9-81ED-4DB2-BD59-A6C34878D82A}">
                    <a16:rowId xmlns:a16="http://schemas.microsoft.com/office/drawing/2014/main" val="505258632"/>
                  </a:ext>
                </a:extLst>
              </a:tr>
              <a:tr h="362153">
                <a:tc>
                  <a:txBody>
                    <a:bodyPr/>
                    <a:lstStyle/>
                    <a:p>
                      <a:pPr algn="ctr"/>
                      <a:r>
                        <a:rPr lang="en-US" b="1" dirty="0">
                          <a:solidFill>
                            <a:schemeClr val="tx1"/>
                          </a:solidFill>
                        </a:rPr>
                        <a:t>DF#A</a:t>
                      </a:r>
                    </a:p>
                  </a:txBody>
                  <a:tcPr/>
                </a:tc>
                <a:extLst>
                  <a:ext uri="{0D108BD9-81ED-4DB2-BD59-A6C34878D82A}">
                    <a16:rowId xmlns:a16="http://schemas.microsoft.com/office/drawing/2014/main" val="2233060035"/>
                  </a:ext>
                </a:extLst>
              </a:tr>
              <a:tr h="362153">
                <a:tc>
                  <a:txBody>
                    <a:bodyPr/>
                    <a:lstStyle/>
                    <a:p>
                      <a:pPr algn="ctr"/>
                      <a:r>
                        <a:rPr lang="en-US" b="1" dirty="0">
                          <a:solidFill>
                            <a:schemeClr val="tx1"/>
                          </a:solidFill>
                        </a:rPr>
                        <a:t>EGB</a:t>
                      </a:r>
                    </a:p>
                  </a:txBody>
                  <a:tcPr/>
                </a:tc>
                <a:extLst>
                  <a:ext uri="{0D108BD9-81ED-4DB2-BD59-A6C34878D82A}">
                    <a16:rowId xmlns:a16="http://schemas.microsoft.com/office/drawing/2014/main" val="898746983"/>
                  </a:ext>
                </a:extLst>
              </a:tr>
              <a:tr h="362153">
                <a:tc>
                  <a:txBody>
                    <a:bodyPr/>
                    <a:lstStyle/>
                    <a:p>
                      <a:pPr algn="ctr"/>
                      <a:r>
                        <a:rPr lang="en-US" b="1" dirty="0">
                          <a:solidFill>
                            <a:schemeClr val="tx1"/>
                          </a:solidFill>
                        </a:rPr>
                        <a:t>F#AC</a:t>
                      </a:r>
                    </a:p>
                  </a:txBody>
                  <a:tcPr/>
                </a:tc>
                <a:extLst>
                  <a:ext uri="{0D108BD9-81ED-4DB2-BD59-A6C34878D82A}">
                    <a16:rowId xmlns:a16="http://schemas.microsoft.com/office/drawing/2014/main" val="1144846795"/>
                  </a:ext>
                </a:extLst>
              </a:tr>
              <a:tr h="362153">
                <a:tc>
                  <a:txBody>
                    <a:bodyPr/>
                    <a:lstStyle/>
                    <a:p>
                      <a:pPr algn="ctr"/>
                      <a:r>
                        <a:rPr lang="en-US" b="1" dirty="0">
                          <a:solidFill>
                            <a:schemeClr val="tx1"/>
                          </a:solidFill>
                        </a:rPr>
                        <a:t>GBD</a:t>
                      </a:r>
                    </a:p>
                  </a:txBody>
                  <a:tcPr/>
                </a:tc>
                <a:extLst>
                  <a:ext uri="{0D108BD9-81ED-4DB2-BD59-A6C34878D82A}">
                    <a16:rowId xmlns:a16="http://schemas.microsoft.com/office/drawing/2014/main" val="1202072440"/>
                  </a:ext>
                </a:extLst>
              </a:tr>
              <a:tr h="362153">
                <a:tc>
                  <a:txBody>
                    <a:bodyPr/>
                    <a:lstStyle/>
                    <a:p>
                      <a:pPr algn="ctr"/>
                      <a:r>
                        <a:rPr lang="en-US" b="1" dirty="0">
                          <a:solidFill>
                            <a:schemeClr val="tx1"/>
                          </a:solidFill>
                        </a:rPr>
                        <a:t>ACE</a:t>
                      </a:r>
                    </a:p>
                  </a:txBody>
                  <a:tcPr/>
                </a:tc>
                <a:extLst>
                  <a:ext uri="{0D108BD9-81ED-4DB2-BD59-A6C34878D82A}">
                    <a16:rowId xmlns:a16="http://schemas.microsoft.com/office/drawing/2014/main" val="2506418548"/>
                  </a:ext>
                </a:extLst>
              </a:tr>
              <a:tr h="362153">
                <a:tc>
                  <a:txBody>
                    <a:bodyPr/>
                    <a:lstStyle/>
                    <a:p>
                      <a:pPr algn="ctr"/>
                      <a:r>
                        <a:rPr lang="en-US" b="1" dirty="0">
                          <a:solidFill>
                            <a:schemeClr val="tx1"/>
                          </a:solidFill>
                        </a:rPr>
                        <a:t>BDF#</a:t>
                      </a:r>
                    </a:p>
                  </a:txBody>
                  <a:tcPr/>
                </a:tc>
                <a:extLst>
                  <a:ext uri="{0D108BD9-81ED-4DB2-BD59-A6C34878D82A}">
                    <a16:rowId xmlns:a16="http://schemas.microsoft.com/office/drawing/2014/main" val="2441407817"/>
                  </a:ext>
                </a:extLst>
              </a:tr>
            </a:tbl>
          </a:graphicData>
        </a:graphic>
      </p:graphicFrame>
      <p:graphicFrame>
        <p:nvGraphicFramePr>
          <p:cNvPr id="12" name="Table 8">
            <a:extLst>
              <a:ext uri="{FF2B5EF4-FFF2-40B4-BE49-F238E27FC236}">
                <a16:creationId xmlns:a16="http://schemas.microsoft.com/office/drawing/2014/main" id="{12782C73-A2B7-B0DC-66E1-38904D9B4CB8}"/>
              </a:ext>
            </a:extLst>
          </p:cNvPr>
          <p:cNvGraphicFramePr>
            <a:graphicFrameLocks noGrp="1"/>
          </p:cNvGraphicFramePr>
          <p:nvPr>
            <p:extLst>
              <p:ext uri="{D42A27DB-BD31-4B8C-83A1-F6EECF244321}">
                <p14:modId xmlns:p14="http://schemas.microsoft.com/office/powerpoint/2010/main" val="3821780748"/>
              </p:ext>
            </p:extLst>
          </p:nvPr>
        </p:nvGraphicFramePr>
        <p:xfrm>
          <a:off x="9398235" y="2784684"/>
          <a:ext cx="1952634" cy="2935676"/>
        </p:xfrm>
        <a:graphic>
          <a:graphicData uri="http://schemas.openxmlformats.org/drawingml/2006/table">
            <a:tbl>
              <a:tblPr firstRow="1" bandRow="1">
                <a:tableStyleId>{5C22544A-7EE6-4342-B048-85BDC9FD1C3A}</a:tableStyleId>
              </a:tblPr>
              <a:tblGrid>
                <a:gridCol w="563450">
                  <a:extLst>
                    <a:ext uri="{9D8B030D-6E8A-4147-A177-3AD203B41FA5}">
                      <a16:colId xmlns:a16="http://schemas.microsoft.com/office/drawing/2014/main" val="2618659278"/>
                    </a:ext>
                  </a:extLst>
                </a:gridCol>
                <a:gridCol w="1389184">
                  <a:extLst>
                    <a:ext uri="{9D8B030D-6E8A-4147-A177-3AD203B41FA5}">
                      <a16:colId xmlns:a16="http://schemas.microsoft.com/office/drawing/2014/main" val="3336824161"/>
                    </a:ext>
                  </a:extLst>
                </a:gridCol>
              </a:tblGrid>
              <a:tr h="375356">
                <a:tc>
                  <a:txBody>
                    <a:bodyPr/>
                    <a:lstStyle/>
                    <a:p>
                      <a:pPr algn="ctr"/>
                      <a:r>
                        <a:rPr lang="en-US" b="1" dirty="0">
                          <a:solidFill>
                            <a:schemeClr val="bg1"/>
                          </a:solidFill>
                        </a:rPr>
                        <a:t>#</a:t>
                      </a:r>
                    </a:p>
                  </a:txBody>
                  <a:tcPr>
                    <a:solidFill>
                      <a:schemeClr val="accent1"/>
                    </a:solidFill>
                  </a:tcPr>
                </a:tc>
                <a:tc>
                  <a:txBody>
                    <a:bodyPr/>
                    <a:lstStyle/>
                    <a:p>
                      <a:pPr algn="ctr"/>
                      <a:r>
                        <a:rPr lang="en-US" b="1" dirty="0">
                          <a:solidFill>
                            <a:schemeClr val="bg1"/>
                          </a:solidFill>
                        </a:rPr>
                        <a:t>Chord Type</a:t>
                      </a:r>
                    </a:p>
                  </a:txBody>
                  <a:tcPr>
                    <a:solidFill>
                      <a:schemeClr val="accent1"/>
                    </a:solidFill>
                  </a:tcPr>
                </a:tc>
                <a:extLst>
                  <a:ext uri="{0D108BD9-81ED-4DB2-BD59-A6C34878D82A}">
                    <a16:rowId xmlns:a16="http://schemas.microsoft.com/office/drawing/2014/main" val="505258632"/>
                  </a:ext>
                </a:extLst>
              </a:tr>
              <a:tr h="364389">
                <a:tc>
                  <a:txBody>
                    <a:bodyPr/>
                    <a:lstStyle/>
                    <a:p>
                      <a:pPr algn="ctr"/>
                      <a:r>
                        <a:rPr lang="en-US" b="1" dirty="0">
                          <a:solidFill>
                            <a:schemeClr val="tx1"/>
                          </a:solidFill>
                        </a:rPr>
                        <a:t>I</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2233060035"/>
                  </a:ext>
                </a:extLst>
              </a:tr>
              <a:tr h="364389">
                <a:tc>
                  <a:txBody>
                    <a:bodyPr/>
                    <a:lstStyle/>
                    <a:p>
                      <a:pPr algn="ctr"/>
                      <a:r>
                        <a:rPr lang="en-US" b="1" dirty="0">
                          <a:solidFill>
                            <a:schemeClr val="tx1"/>
                          </a:solidFill>
                        </a:rPr>
                        <a:t>ii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898746983"/>
                  </a:ext>
                </a:extLst>
              </a:tr>
              <a:tr h="364389">
                <a:tc>
                  <a:txBody>
                    <a:bodyPr/>
                    <a:lstStyle/>
                    <a:p>
                      <a:pPr algn="ctr"/>
                      <a:r>
                        <a:rPr lang="en-US" b="1" dirty="0">
                          <a:solidFill>
                            <a:schemeClr val="tx1"/>
                          </a:solidFill>
                        </a:rPr>
                        <a:t>iii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1144846795"/>
                  </a:ext>
                </a:extLst>
              </a:tr>
              <a:tr h="364389">
                <a:tc>
                  <a:txBody>
                    <a:bodyPr/>
                    <a:lstStyle/>
                    <a:p>
                      <a:pPr algn="ctr"/>
                      <a:r>
                        <a:rPr lang="en-US" b="1" dirty="0">
                          <a:solidFill>
                            <a:schemeClr val="tx1"/>
                          </a:solidFill>
                        </a:rPr>
                        <a:t>IV</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1202072440"/>
                  </a:ext>
                </a:extLst>
              </a:tr>
              <a:tr h="364389">
                <a:tc>
                  <a:txBody>
                    <a:bodyPr/>
                    <a:lstStyle/>
                    <a:p>
                      <a:pPr algn="ctr"/>
                      <a:r>
                        <a:rPr lang="en-US" b="1" dirty="0">
                          <a:solidFill>
                            <a:schemeClr val="tx1"/>
                          </a:solidFill>
                        </a:rPr>
                        <a:t>V</a:t>
                      </a:r>
                    </a:p>
                  </a:txBody>
                  <a:tcPr/>
                </a:tc>
                <a:tc>
                  <a:txBody>
                    <a:bodyPr/>
                    <a:lstStyle/>
                    <a:p>
                      <a:pPr algn="ctr"/>
                      <a:r>
                        <a:rPr lang="en-US" b="1" dirty="0">
                          <a:solidFill>
                            <a:schemeClr val="tx1"/>
                          </a:solidFill>
                        </a:rPr>
                        <a:t>Major</a:t>
                      </a:r>
                    </a:p>
                  </a:txBody>
                  <a:tcPr/>
                </a:tc>
                <a:extLst>
                  <a:ext uri="{0D108BD9-81ED-4DB2-BD59-A6C34878D82A}">
                    <a16:rowId xmlns:a16="http://schemas.microsoft.com/office/drawing/2014/main" val="2506418548"/>
                  </a:ext>
                </a:extLst>
              </a:tr>
              <a:tr h="364389">
                <a:tc>
                  <a:txBody>
                    <a:bodyPr/>
                    <a:lstStyle/>
                    <a:p>
                      <a:pPr algn="ctr"/>
                      <a:r>
                        <a:rPr lang="en-US" b="1" dirty="0">
                          <a:solidFill>
                            <a:schemeClr val="tx1"/>
                          </a:solidFill>
                        </a:rPr>
                        <a:t>vi</a:t>
                      </a:r>
                    </a:p>
                  </a:txBody>
                  <a:tcPr/>
                </a:tc>
                <a:tc>
                  <a:txBody>
                    <a:bodyPr/>
                    <a:lstStyle/>
                    <a:p>
                      <a:pPr algn="ctr"/>
                      <a:r>
                        <a:rPr lang="en-US" b="1" dirty="0">
                          <a:solidFill>
                            <a:schemeClr val="tx1"/>
                          </a:solidFill>
                        </a:rPr>
                        <a:t>Minor</a:t>
                      </a:r>
                    </a:p>
                  </a:txBody>
                  <a:tcPr/>
                </a:tc>
                <a:extLst>
                  <a:ext uri="{0D108BD9-81ED-4DB2-BD59-A6C34878D82A}">
                    <a16:rowId xmlns:a16="http://schemas.microsoft.com/office/drawing/2014/main" val="2441407817"/>
                  </a:ext>
                </a:extLst>
              </a:tr>
              <a:tr h="364389">
                <a:tc>
                  <a:txBody>
                    <a:bodyPr/>
                    <a:lstStyle/>
                    <a:p>
                      <a:pPr algn="ctr"/>
                      <a:r>
                        <a:rPr lang="en-US" b="1" baseline="30000" dirty="0" err="1">
                          <a:solidFill>
                            <a:schemeClr val="tx1"/>
                          </a:solidFill>
                        </a:rPr>
                        <a:t>o</a:t>
                      </a:r>
                      <a:r>
                        <a:rPr lang="en-US" b="1" dirty="0" err="1">
                          <a:solidFill>
                            <a:schemeClr val="tx1"/>
                          </a:solidFill>
                        </a:rPr>
                        <a:t>vii</a:t>
                      </a:r>
                      <a:endParaRPr lang="en-US" b="1" dirty="0">
                        <a:solidFill>
                          <a:schemeClr val="tx1"/>
                        </a:solidFill>
                      </a:endParaRPr>
                    </a:p>
                  </a:txBody>
                  <a:tcPr/>
                </a:tc>
                <a:tc>
                  <a:txBody>
                    <a:bodyPr/>
                    <a:lstStyle/>
                    <a:p>
                      <a:pPr algn="ctr"/>
                      <a:r>
                        <a:rPr lang="en-US" b="1" dirty="0">
                          <a:solidFill>
                            <a:schemeClr val="tx1"/>
                          </a:solidFill>
                        </a:rPr>
                        <a:t>Diminished</a:t>
                      </a:r>
                    </a:p>
                  </a:txBody>
                  <a:tcPr/>
                </a:tc>
                <a:extLst>
                  <a:ext uri="{0D108BD9-81ED-4DB2-BD59-A6C34878D82A}">
                    <a16:rowId xmlns:a16="http://schemas.microsoft.com/office/drawing/2014/main" val="1724421922"/>
                  </a:ext>
                </a:extLst>
              </a:tr>
            </a:tbl>
          </a:graphicData>
        </a:graphic>
      </p:graphicFrame>
      <p:sp>
        <p:nvSpPr>
          <p:cNvPr id="13" name="TextBox 12">
            <a:extLst>
              <a:ext uri="{FF2B5EF4-FFF2-40B4-BE49-F238E27FC236}">
                <a16:creationId xmlns:a16="http://schemas.microsoft.com/office/drawing/2014/main" id="{B89238C1-DADA-0580-3337-EF36985F37FC}"/>
              </a:ext>
            </a:extLst>
          </p:cNvPr>
          <p:cNvSpPr txBox="1"/>
          <p:nvPr/>
        </p:nvSpPr>
        <p:spPr>
          <a:xfrm>
            <a:off x="931984" y="5870173"/>
            <a:ext cx="7635680" cy="646331"/>
          </a:xfrm>
          <a:prstGeom prst="rect">
            <a:avLst/>
          </a:prstGeom>
          <a:noFill/>
        </p:spPr>
        <p:txBody>
          <a:bodyPr wrap="none" rtlCol="0">
            <a:spAutoFit/>
          </a:bodyPr>
          <a:lstStyle/>
          <a:p>
            <a:r>
              <a:rPr lang="en-US" b="1" dirty="0"/>
              <a:t>Major Chord </a:t>
            </a:r>
            <a:r>
              <a:rPr lang="en-US" dirty="0"/>
              <a:t>– 3 semitones between 1 and 3 and 2 semitones between 3 and 5.</a:t>
            </a:r>
            <a:br>
              <a:rPr lang="en-US" dirty="0"/>
            </a:br>
            <a:r>
              <a:rPr lang="en-US" b="1" dirty="0"/>
              <a:t>Minor Chord</a:t>
            </a:r>
            <a:r>
              <a:rPr lang="en-US" dirty="0"/>
              <a:t> – 2 semitones between 1 and 3 and 3 semitones between 3 and 5</a:t>
            </a:r>
          </a:p>
        </p:txBody>
      </p:sp>
    </p:spTree>
    <p:extLst>
      <p:ext uri="{BB962C8B-B14F-4D97-AF65-F5344CB8AC3E}">
        <p14:creationId xmlns:p14="http://schemas.microsoft.com/office/powerpoint/2010/main" val="56611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85B3EFD-5964-0BCD-D892-F58FE4091E7B}"/>
              </a:ext>
            </a:extLst>
          </p:cNvPr>
          <p:cNvSpPr/>
          <p:nvPr/>
        </p:nvSpPr>
        <p:spPr>
          <a:xfrm>
            <a:off x="5257800" y="1237878"/>
            <a:ext cx="6202017" cy="506895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6F80EBF-C4F9-E7CE-753C-4C352CBFC94A}"/>
              </a:ext>
            </a:extLst>
          </p:cNvPr>
          <p:cNvSpPr/>
          <p:nvPr/>
        </p:nvSpPr>
        <p:spPr>
          <a:xfrm>
            <a:off x="5893905" y="4931924"/>
            <a:ext cx="807870" cy="5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r>
              <a:rPr lang="en-US" baseline="-25000" dirty="0"/>
              <a:t>0</a:t>
            </a:r>
          </a:p>
        </p:txBody>
      </p:sp>
      <p:sp>
        <p:nvSpPr>
          <p:cNvPr id="5" name="Rectangle: Rounded Corners 4">
            <a:extLst>
              <a:ext uri="{FF2B5EF4-FFF2-40B4-BE49-F238E27FC236}">
                <a16:creationId xmlns:a16="http://schemas.microsoft.com/office/drawing/2014/main" id="{9C549F25-81FA-B3CB-0503-79F5E5F532FA}"/>
              </a:ext>
            </a:extLst>
          </p:cNvPr>
          <p:cNvSpPr/>
          <p:nvPr/>
        </p:nvSpPr>
        <p:spPr>
          <a:xfrm>
            <a:off x="6864239" y="4931924"/>
            <a:ext cx="2094231" cy="5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r>
              <a:rPr lang="en-US" baseline="-25000" dirty="0"/>
              <a:t>0</a:t>
            </a:r>
          </a:p>
        </p:txBody>
      </p:sp>
      <p:sp>
        <p:nvSpPr>
          <p:cNvPr id="6" name="Rectangle: Rounded Corners 5">
            <a:extLst>
              <a:ext uri="{FF2B5EF4-FFF2-40B4-BE49-F238E27FC236}">
                <a16:creationId xmlns:a16="http://schemas.microsoft.com/office/drawing/2014/main" id="{D5DF7A0B-CCFF-FDEF-628D-B08FAB6116EA}"/>
              </a:ext>
            </a:extLst>
          </p:cNvPr>
          <p:cNvSpPr/>
          <p:nvPr/>
        </p:nvSpPr>
        <p:spPr>
          <a:xfrm>
            <a:off x="5893905" y="4199740"/>
            <a:ext cx="3064565" cy="5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0</a:t>
            </a:r>
          </a:p>
        </p:txBody>
      </p:sp>
      <p:sp>
        <p:nvSpPr>
          <p:cNvPr id="8" name="TextBox 7">
            <a:extLst>
              <a:ext uri="{FF2B5EF4-FFF2-40B4-BE49-F238E27FC236}">
                <a16:creationId xmlns:a16="http://schemas.microsoft.com/office/drawing/2014/main" id="{C0D3CAD7-BC72-9608-4DA3-52F45BA81218}"/>
              </a:ext>
            </a:extLst>
          </p:cNvPr>
          <p:cNvSpPr txBox="1"/>
          <p:nvPr/>
        </p:nvSpPr>
        <p:spPr>
          <a:xfrm>
            <a:off x="675860" y="1913741"/>
            <a:ext cx="4012445" cy="923330"/>
          </a:xfrm>
          <a:prstGeom prst="rect">
            <a:avLst/>
          </a:prstGeom>
          <a:noFill/>
        </p:spPr>
        <p:txBody>
          <a:bodyPr wrap="none" rtlCol="0">
            <a:spAutoFit/>
          </a:bodyPr>
          <a:lstStyle/>
          <a:p>
            <a:r>
              <a:rPr lang="en-US" dirty="0"/>
              <a:t>To our </a:t>
            </a:r>
            <a:r>
              <a:rPr lang="en-US" b="1" dirty="0">
                <a:solidFill>
                  <a:srgbClr val="FF0000"/>
                </a:solidFill>
              </a:rPr>
              <a:t>human eyes </a:t>
            </a:r>
            <a:r>
              <a:rPr lang="en-US" dirty="0"/>
              <a:t>we see a pattern</a:t>
            </a:r>
            <a:br>
              <a:rPr lang="en-US" dirty="0"/>
            </a:br>
            <a:r>
              <a:rPr lang="en-US" dirty="0"/>
              <a:t>of blue squares at the bottom left corner</a:t>
            </a:r>
            <a:br>
              <a:rPr lang="en-US" dirty="0"/>
            </a:br>
            <a:r>
              <a:rPr lang="en-US" dirty="0"/>
              <a:t>of a bigger white square.</a:t>
            </a:r>
          </a:p>
        </p:txBody>
      </p:sp>
      <p:sp>
        <p:nvSpPr>
          <p:cNvPr id="9" name="TextBox 8">
            <a:extLst>
              <a:ext uri="{FF2B5EF4-FFF2-40B4-BE49-F238E27FC236}">
                <a16:creationId xmlns:a16="http://schemas.microsoft.com/office/drawing/2014/main" id="{8039DFEF-33D4-DC65-CCC5-9C7D77242212}"/>
              </a:ext>
            </a:extLst>
          </p:cNvPr>
          <p:cNvSpPr txBox="1"/>
          <p:nvPr/>
        </p:nvSpPr>
        <p:spPr>
          <a:xfrm>
            <a:off x="4721553" y="551165"/>
            <a:ext cx="2748894" cy="492443"/>
          </a:xfrm>
          <a:prstGeom prst="rect">
            <a:avLst/>
          </a:prstGeom>
          <a:noFill/>
        </p:spPr>
        <p:txBody>
          <a:bodyPr wrap="none" rtlCol="0">
            <a:spAutoFit/>
          </a:bodyPr>
          <a:lstStyle/>
          <a:p>
            <a:r>
              <a:rPr lang="en-US" sz="2600" dirty="0"/>
              <a:t>Analogy for Octave</a:t>
            </a:r>
          </a:p>
        </p:txBody>
      </p:sp>
    </p:spTree>
    <p:extLst>
      <p:ext uri="{BB962C8B-B14F-4D97-AF65-F5344CB8AC3E}">
        <p14:creationId xmlns:p14="http://schemas.microsoft.com/office/powerpoint/2010/main" val="133361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85B3EFD-5964-0BCD-D892-F58FE4091E7B}"/>
              </a:ext>
            </a:extLst>
          </p:cNvPr>
          <p:cNvSpPr/>
          <p:nvPr/>
        </p:nvSpPr>
        <p:spPr>
          <a:xfrm>
            <a:off x="5257800" y="1237878"/>
            <a:ext cx="6202017" cy="506895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6F80EBF-C4F9-E7CE-753C-4C352CBFC94A}"/>
              </a:ext>
            </a:extLst>
          </p:cNvPr>
          <p:cNvSpPr/>
          <p:nvPr/>
        </p:nvSpPr>
        <p:spPr>
          <a:xfrm>
            <a:off x="7991062" y="2457081"/>
            <a:ext cx="807870" cy="5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r>
              <a:rPr lang="en-US" baseline="-25000" dirty="0"/>
              <a:t>1</a:t>
            </a:r>
          </a:p>
        </p:txBody>
      </p:sp>
      <p:sp>
        <p:nvSpPr>
          <p:cNvPr id="5" name="Rectangle: Rounded Corners 4">
            <a:extLst>
              <a:ext uri="{FF2B5EF4-FFF2-40B4-BE49-F238E27FC236}">
                <a16:creationId xmlns:a16="http://schemas.microsoft.com/office/drawing/2014/main" id="{9C549F25-81FA-B3CB-0503-79F5E5F532FA}"/>
              </a:ext>
            </a:extLst>
          </p:cNvPr>
          <p:cNvSpPr/>
          <p:nvPr/>
        </p:nvSpPr>
        <p:spPr>
          <a:xfrm>
            <a:off x="8961396" y="2457081"/>
            <a:ext cx="2094231" cy="5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r>
              <a:rPr lang="en-US" baseline="-25000" dirty="0"/>
              <a:t>1</a:t>
            </a:r>
          </a:p>
        </p:txBody>
      </p:sp>
      <p:sp>
        <p:nvSpPr>
          <p:cNvPr id="6" name="Rectangle: Rounded Corners 5">
            <a:extLst>
              <a:ext uri="{FF2B5EF4-FFF2-40B4-BE49-F238E27FC236}">
                <a16:creationId xmlns:a16="http://schemas.microsoft.com/office/drawing/2014/main" id="{D5DF7A0B-CCFF-FDEF-628D-B08FAB6116EA}"/>
              </a:ext>
            </a:extLst>
          </p:cNvPr>
          <p:cNvSpPr/>
          <p:nvPr/>
        </p:nvSpPr>
        <p:spPr>
          <a:xfrm>
            <a:off x="7991062" y="1724897"/>
            <a:ext cx="3064565" cy="599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1</a:t>
            </a:r>
          </a:p>
        </p:txBody>
      </p:sp>
      <p:sp>
        <p:nvSpPr>
          <p:cNvPr id="8" name="TextBox 7">
            <a:extLst>
              <a:ext uri="{FF2B5EF4-FFF2-40B4-BE49-F238E27FC236}">
                <a16:creationId xmlns:a16="http://schemas.microsoft.com/office/drawing/2014/main" id="{C0D3CAD7-BC72-9608-4DA3-52F45BA81218}"/>
              </a:ext>
            </a:extLst>
          </p:cNvPr>
          <p:cNvSpPr txBox="1"/>
          <p:nvPr/>
        </p:nvSpPr>
        <p:spPr>
          <a:xfrm>
            <a:off x="675860" y="1913741"/>
            <a:ext cx="4318875" cy="2585323"/>
          </a:xfrm>
          <a:prstGeom prst="rect">
            <a:avLst/>
          </a:prstGeom>
          <a:noFill/>
        </p:spPr>
        <p:txBody>
          <a:bodyPr wrap="none" rtlCol="0">
            <a:spAutoFit/>
          </a:bodyPr>
          <a:lstStyle/>
          <a:p>
            <a:r>
              <a:rPr lang="en-US" dirty="0"/>
              <a:t>In this example, humans will </a:t>
            </a:r>
            <a:r>
              <a:rPr lang="en-US" b="1" dirty="0">
                <a:solidFill>
                  <a:srgbClr val="FF0000"/>
                </a:solidFill>
              </a:rPr>
              <a:t>visually</a:t>
            </a:r>
            <a:br>
              <a:rPr lang="en-US" b="1" dirty="0"/>
            </a:br>
            <a:r>
              <a:rPr lang="en-US" dirty="0"/>
              <a:t>recognize the </a:t>
            </a:r>
            <a:r>
              <a:rPr lang="en-US" b="1" dirty="0">
                <a:solidFill>
                  <a:srgbClr val="FF0000"/>
                </a:solidFill>
              </a:rPr>
              <a:t>same pattern</a:t>
            </a:r>
            <a:r>
              <a:rPr lang="en-US" dirty="0">
                <a:solidFill>
                  <a:srgbClr val="FF0000"/>
                </a:solidFill>
              </a:rPr>
              <a:t> </a:t>
            </a:r>
            <a:r>
              <a:rPr lang="en-US" dirty="0"/>
              <a:t>of blue squares,</a:t>
            </a:r>
            <a:br>
              <a:rPr lang="en-US" dirty="0"/>
            </a:br>
            <a:r>
              <a:rPr lang="en-US" dirty="0"/>
              <a:t>but it is now at the top right corner of the</a:t>
            </a:r>
            <a:br>
              <a:rPr lang="en-US" dirty="0"/>
            </a:br>
            <a:r>
              <a:rPr lang="en-US" dirty="0"/>
              <a:t>bigger white square.</a:t>
            </a:r>
            <a:br>
              <a:rPr lang="en-US" dirty="0"/>
            </a:br>
            <a:br>
              <a:rPr lang="en-US" dirty="0"/>
            </a:br>
            <a:br>
              <a:rPr lang="en-US" dirty="0"/>
            </a:br>
            <a:r>
              <a:rPr lang="en-US" dirty="0"/>
              <a:t>Each </a:t>
            </a:r>
            <a:r>
              <a:rPr lang="en-US" b="1" dirty="0">
                <a:solidFill>
                  <a:srgbClr val="FF0000"/>
                </a:solidFill>
              </a:rPr>
              <a:t>octave</a:t>
            </a:r>
            <a:r>
              <a:rPr lang="en-US" dirty="0"/>
              <a:t> is the </a:t>
            </a:r>
            <a:r>
              <a:rPr lang="en-US" b="1" dirty="0">
                <a:solidFill>
                  <a:srgbClr val="FF0000"/>
                </a:solidFill>
              </a:rPr>
              <a:t>same pattern</a:t>
            </a:r>
            <a:r>
              <a:rPr lang="en-US" dirty="0"/>
              <a:t>, but our </a:t>
            </a:r>
            <a:br>
              <a:rPr lang="en-US" dirty="0"/>
            </a:br>
            <a:r>
              <a:rPr lang="en-US" b="1" dirty="0">
                <a:solidFill>
                  <a:srgbClr val="FF0000"/>
                </a:solidFill>
              </a:rPr>
              <a:t>ears hear</a:t>
            </a:r>
            <a:r>
              <a:rPr lang="en-US" dirty="0"/>
              <a:t> it at a different </a:t>
            </a:r>
            <a:r>
              <a:rPr lang="en-US" b="1" dirty="0">
                <a:solidFill>
                  <a:srgbClr val="FF0000"/>
                </a:solidFill>
              </a:rPr>
              <a:t>audio</a:t>
            </a:r>
            <a:br>
              <a:rPr lang="en-US" dirty="0"/>
            </a:br>
            <a:r>
              <a:rPr lang="en-US" b="1" dirty="0">
                <a:solidFill>
                  <a:srgbClr val="FF0000"/>
                </a:solidFill>
              </a:rPr>
              <a:t>spectrum</a:t>
            </a:r>
            <a:r>
              <a:rPr lang="en-US" dirty="0"/>
              <a:t> (</a:t>
            </a:r>
            <a:r>
              <a:rPr lang="en-US" dirty="0" err="1"/>
              <a:t>ie</a:t>
            </a:r>
            <a:r>
              <a:rPr lang="en-US" dirty="0"/>
              <a:t>. audio location).</a:t>
            </a:r>
          </a:p>
        </p:txBody>
      </p:sp>
      <p:sp>
        <p:nvSpPr>
          <p:cNvPr id="9" name="TextBox 8">
            <a:extLst>
              <a:ext uri="{FF2B5EF4-FFF2-40B4-BE49-F238E27FC236}">
                <a16:creationId xmlns:a16="http://schemas.microsoft.com/office/drawing/2014/main" id="{8039DFEF-33D4-DC65-CCC5-9C7D77242212}"/>
              </a:ext>
            </a:extLst>
          </p:cNvPr>
          <p:cNvSpPr txBox="1"/>
          <p:nvPr/>
        </p:nvSpPr>
        <p:spPr>
          <a:xfrm>
            <a:off x="4721553" y="551165"/>
            <a:ext cx="2748894" cy="492443"/>
          </a:xfrm>
          <a:prstGeom prst="rect">
            <a:avLst/>
          </a:prstGeom>
          <a:noFill/>
        </p:spPr>
        <p:txBody>
          <a:bodyPr wrap="none" rtlCol="0">
            <a:spAutoFit/>
          </a:bodyPr>
          <a:lstStyle/>
          <a:p>
            <a:r>
              <a:rPr lang="en-US" sz="2600" dirty="0"/>
              <a:t>Analogy for Octave</a:t>
            </a:r>
          </a:p>
        </p:txBody>
      </p:sp>
    </p:spTree>
    <p:extLst>
      <p:ext uri="{BB962C8B-B14F-4D97-AF65-F5344CB8AC3E}">
        <p14:creationId xmlns:p14="http://schemas.microsoft.com/office/powerpoint/2010/main" val="303012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8">
            <a:extLst>
              <a:ext uri="{FF2B5EF4-FFF2-40B4-BE49-F238E27FC236}">
                <a16:creationId xmlns:a16="http://schemas.microsoft.com/office/drawing/2014/main" id="{A7B8093F-385B-835D-529A-7DE7583A9754}"/>
              </a:ext>
            </a:extLst>
          </p:cNvPr>
          <p:cNvGraphicFramePr>
            <a:graphicFrameLocks noGrp="1"/>
          </p:cNvGraphicFramePr>
          <p:nvPr/>
        </p:nvGraphicFramePr>
        <p:xfrm>
          <a:off x="895149" y="1877648"/>
          <a:ext cx="10058400" cy="74168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2179387343"/>
                    </a:ext>
                  </a:extLst>
                </a:gridCol>
                <a:gridCol w="628650">
                  <a:extLst>
                    <a:ext uri="{9D8B030D-6E8A-4147-A177-3AD203B41FA5}">
                      <a16:colId xmlns:a16="http://schemas.microsoft.com/office/drawing/2014/main" val="438814392"/>
                    </a:ext>
                  </a:extLst>
                </a:gridCol>
                <a:gridCol w="628650">
                  <a:extLst>
                    <a:ext uri="{9D8B030D-6E8A-4147-A177-3AD203B41FA5}">
                      <a16:colId xmlns:a16="http://schemas.microsoft.com/office/drawing/2014/main" val="684220523"/>
                    </a:ext>
                  </a:extLst>
                </a:gridCol>
                <a:gridCol w="628650">
                  <a:extLst>
                    <a:ext uri="{9D8B030D-6E8A-4147-A177-3AD203B41FA5}">
                      <a16:colId xmlns:a16="http://schemas.microsoft.com/office/drawing/2014/main" val="2853260845"/>
                    </a:ext>
                  </a:extLst>
                </a:gridCol>
                <a:gridCol w="628650">
                  <a:extLst>
                    <a:ext uri="{9D8B030D-6E8A-4147-A177-3AD203B41FA5}">
                      <a16:colId xmlns:a16="http://schemas.microsoft.com/office/drawing/2014/main" val="524294580"/>
                    </a:ext>
                  </a:extLst>
                </a:gridCol>
                <a:gridCol w="628650">
                  <a:extLst>
                    <a:ext uri="{9D8B030D-6E8A-4147-A177-3AD203B41FA5}">
                      <a16:colId xmlns:a16="http://schemas.microsoft.com/office/drawing/2014/main" val="2550651800"/>
                    </a:ext>
                  </a:extLst>
                </a:gridCol>
                <a:gridCol w="628650">
                  <a:extLst>
                    <a:ext uri="{9D8B030D-6E8A-4147-A177-3AD203B41FA5}">
                      <a16:colId xmlns:a16="http://schemas.microsoft.com/office/drawing/2014/main" val="571358194"/>
                    </a:ext>
                  </a:extLst>
                </a:gridCol>
                <a:gridCol w="628650">
                  <a:extLst>
                    <a:ext uri="{9D8B030D-6E8A-4147-A177-3AD203B41FA5}">
                      <a16:colId xmlns:a16="http://schemas.microsoft.com/office/drawing/2014/main" val="292664461"/>
                    </a:ext>
                  </a:extLst>
                </a:gridCol>
                <a:gridCol w="628650">
                  <a:extLst>
                    <a:ext uri="{9D8B030D-6E8A-4147-A177-3AD203B41FA5}">
                      <a16:colId xmlns:a16="http://schemas.microsoft.com/office/drawing/2014/main" val="372488533"/>
                    </a:ext>
                  </a:extLst>
                </a:gridCol>
                <a:gridCol w="628650">
                  <a:extLst>
                    <a:ext uri="{9D8B030D-6E8A-4147-A177-3AD203B41FA5}">
                      <a16:colId xmlns:a16="http://schemas.microsoft.com/office/drawing/2014/main" val="2624071639"/>
                    </a:ext>
                  </a:extLst>
                </a:gridCol>
                <a:gridCol w="628650">
                  <a:extLst>
                    <a:ext uri="{9D8B030D-6E8A-4147-A177-3AD203B41FA5}">
                      <a16:colId xmlns:a16="http://schemas.microsoft.com/office/drawing/2014/main" val="2332110560"/>
                    </a:ext>
                  </a:extLst>
                </a:gridCol>
                <a:gridCol w="628650">
                  <a:extLst>
                    <a:ext uri="{9D8B030D-6E8A-4147-A177-3AD203B41FA5}">
                      <a16:colId xmlns:a16="http://schemas.microsoft.com/office/drawing/2014/main" val="4270362570"/>
                    </a:ext>
                  </a:extLst>
                </a:gridCol>
                <a:gridCol w="628650">
                  <a:extLst>
                    <a:ext uri="{9D8B030D-6E8A-4147-A177-3AD203B41FA5}">
                      <a16:colId xmlns:a16="http://schemas.microsoft.com/office/drawing/2014/main" val="1218070256"/>
                    </a:ext>
                  </a:extLst>
                </a:gridCol>
                <a:gridCol w="628650">
                  <a:extLst>
                    <a:ext uri="{9D8B030D-6E8A-4147-A177-3AD203B41FA5}">
                      <a16:colId xmlns:a16="http://schemas.microsoft.com/office/drawing/2014/main" val="1564917409"/>
                    </a:ext>
                  </a:extLst>
                </a:gridCol>
                <a:gridCol w="628650">
                  <a:extLst>
                    <a:ext uri="{9D8B030D-6E8A-4147-A177-3AD203B41FA5}">
                      <a16:colId xmlns:a16="http://schemas.microsoft.com/office/drawing/2014/main" val="1706374523"/>
                    </a:ext>
                  </a:extLst>
                </a:gridCol>
                <a:gridCol w="628650">
                  <a:extLst>
                    <a:ext uri="{9D8B030D-6E8A-4147-A177-3AD203B41FA5}">
                      <a16:colId xmlns:a16="http://schemas.microsoft.com/office/drawing/2014/main" val="535735025"/>
                    </a:ext>
                  </a:extLst>
                </a:gridCol>
              </a:tblGrid>
              <a:tr h="370840">
                <a:tc>
                  <a:txBody>
                    <a:bodyPr/>
                    <a:lstStyle/>
                    <a:p>
                      <a:pPr algn="ctr"/>
                      <a:r>
                        <a:rPr lang="en-US" dirty="0">
                          <a:solidFill>
                            <a:schemeClr val="tx1">
                              <a:lumMod val="50000"/>
                              <a:lumOff val="50000"/>
                            </a:schemeClr>
                          </a:solidFill>
                        </a:rPr>
                        <a:t>A#</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solidFill>
                            <a:schemeClr val="tx1">
                              <a:lumMod val="50000"/>
                              <a:lumOff val="50000"/>
                            </a:schemeClr>
                          </a:solidFill>
                        </a:rPr>
                        <a:t>B</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t>C</a:t>
                      </a:r>
                      <a:r>
                        <a:rPr lang="en-US" baseline="-25000" dirty="0"/>
                        <a:t>0</a:t>
                      </a:r>
                    </a:p>
                  </a:txBody>
                  <a:tcPr/>
                </a:tc>
                <a:tc>
                  <a:txBody>
                    <a:bodyPr/>
                    <a:lstStyle/>
                    <a:p>
                      <a:pPr algn="ctr"/>
                      <a:r>
                        <a:rPr lang="en-US" dirty="0"/>
                        <a:t>C#</a:t>
                      </a:r>
                      <a:r>
                        <a:rPr lang="en-US" baseline="-25000" dirty="0"/>
                        <a:t>0</a:t>
                      </a:r>
                      <a:endParaRPr lang="en-US" dirty="0"/>
                    </a:p>
                  </a:txBody>
                  <a:tcPr/>
                </a:tc>
                <a:tc>
                  <a:txBody>
                    <a:bodyPr/>
                    <a:lstStyle/>
                    <a:p>
                      <a:pPr algn="ctr"/>
                      <a:r>
                        <a:rPr lang="en-US" dirty="0"/>
                        <a:t>D</a:t>
                      </a:r>
                      <a:r>
                        <a:rPr lang="en-US" baseline="-25000" dirty="0"/>
                        <a:t>0</a:t>
                      </a:r>
                      <a:endParaRPr lang="en-US" dirty="0"/>
                    </a:p>
                  </a:txBody>
                  <a:tcPr/>
                </a:tc>
                <a:tc>
                  <a:txBody>
                    <a:bodyPr/>
                    <a:lstStyle/>
                    <a:p>
                      <a:pPr algn="ctr"/>
                      <a:r>
                        <a:rPr lang="en-US" dirty="0"/>
                        <a:t>D#</a:t>
                      </a:r>
                      <a:r>
                        <a:rPr lang="en-US" baseline="-25000" dirty="0"/>
                        <a:t>0</a:t>
                      </a:r>
                      <a:endParaRPr lang="en-US" dirty="0"/>
                    </a:p>
                  </a:txBody>
                  <a:tcPr/>
                </a:tc>
                <a:tc>
                  <a:txBody>
                    <a:bodyPr/>
                    <a:lstStyle/>
                    <a:p>
                      <a:pPr algn="ctr"/>
                      <a:r>
                        <a:rPr lang="en-US" dirty="0"/>
                        <a:t>E</a:t>
                      </a:r>
                      <a:r>
                        <a:rPr lang="en-US" baseline="-25000" dirty="0"/>
                        <a:t>0</a:t>
                      </a:r>
                      <a:endParaRPr lang="en-US" dirty="0"/>
                    </a:p>
                  </a:txBody>
                  <a:tcPr/>
                </a:tc>
                <a:tc>
                  <a:txBody>
                    <a:bodyPr/>
                    <a:lstStyle/>
                    <a:p>
                      <a:pPr algn="ctr"/>
                      <a:r>
                        <a:rPr lang="en-US" dirty="0"/>
                        <a:t>F</a:t>
                      </a:r>
                      <a:r>
                        <a:rPr lang="en-US" baseline="-25000" dirty="0"/>
                        <a:t>0</a:t>
                      </a:r>
                      <a:endParaRPr lang="en-US" dirty="0"/>
                    </a:p>
                  </a:txBody>
                  <a:tcPr/>
                </a:tc>
                <a:tc>
                  <a:txBody>
                    <a:bodyPr/>
                    <a:lstStyle/>
                    <a:p>
                      <a:pPr algn="ctr"/>
                      <a:r>
                        <a:rPr lang="en-US" dirty="0"/>
                        <a:t>F#</a:t>
                      </a:r>
                      <a:r>
                        <a:rPr lang="en-US" baseline="-25000" dirty="0"/>
                        <a:t>0</a:t>
                      </a:r>
                      <a:endParaRPr lang="en-US" dirty="0"/>
                    </a:p>
                  </a:txBody>
                  <a:tcPr/>
                </a:tc>
                <a:tc>
                  <a:txBody>
                    <a:bodyPr/>
                    <a:lstStyle/>
                    <a:p>
                      <a:pPr algn="ctr"/>
                      <a:r>
                        <a:rPr lang="en-US" dirty="0"/>
                        <a:t>G</a:t>
                      </a:r>
                      <a:r>
                        <a:rPr lang="en-US" baseline="-25000" dirty="0"/>
                        <a:t>0</a:t>
                      </a:r>
                      <a:endParaRPr lang="en-US" dirty="0"/>
                    </a:p>
                  </a:txBody>
                  <a:tcPr/>
                </a:tc>
                <a:tc>
                  <a:txBody>
                    <a:bodyPr/>
                    <a:lstStyle/>
                    <a:p>
                      <a:pPr algn="ctr"/>
                      <a:r>
                        <a:rPr lang="en-US" dirty="0"/>
                        <a:t>G#</a:t>
                      </a:r>
                      <a:r>
                        <a:rPr lang="en-US" baseline="-25000" dirty="0"/>
                        <a:t>0</a:t>
                      </a:r>
                      <a:endParaRPr lang="en-US" dirty="0"/>
                    </a:p>
                  </a:txBody>
                  <a:tcPr/>
                </a:tc>
                <a:tc>
                  <a:txBody>
                    <a:bodyPr/>
                    <a:lstStyle/>
                    <a:p>
                      <a:pPr algn="ctr"/>
                      <a:r>
                        <a:rPr lang="en-US" dirty="0"/>
                        <a:t>A</a:t>
                      </a:r>
                      <a:r>
                        <a:rPr lang="en-US" baseline="-25000" dirty="0"/>
                        <a:t>0</a:t>
                      </a:r>
                      <a:endParaRPr lang="en-US" dirty="0"/>
                    </a:p>
                  </a:txBody>
                  <a:tcPr/>
                </a:tc>
                <a:tc>
                  <a:txBody>
                    <a:bodyPr/>
                    <a:lstStyle/>
                    <a:p>
                      <a:pPr algn="ctr"/>
                      <a:r>
                        <a:rPr lang="en-US" dirty="0"/>
                        <a:t>A#</a:t>
                      </a:r>
                      <a:r>
                        <a:rPr lang="en-US" baseline="-25000" dirty="0"/>
                        <a:t>0</a:t>
                      </a:r>
                      <a:endParaRPr lang="en-US" dirty="0"/>
                    </a:p>
                  </a:txBody>
                  <a:tcPr/>
                </a:tc>
                <a:tc>
                  <a:txBody>
                    <a:bodyPr/>
                    <a:lstStyle/>
                    <a:p>
                      <a:pPr algn="ctr"/>
                      <a:r>
                        <a:rPr lang="en-US" dirty="0"/>
                        <a:t>B</a:t>
                      </a:r>
                      <a:r>
                        <a:rPr lang="en-US" baseline="-25000" dirty="0"/>
                        <a:t>0</a:t>
                      </a:r>
                      <a:endParaRPr lang="en-US" dirty="0"/>
                    </a:p>
                  </a:txBody>
                  <a:tcPr/>
                </a:tc>
                <a:tc>
                  <a:txBody>
                    <a:bodyPr/>
                    <a:lstStyle/>
                    <a:p>
                      <a:pPr algn="ctr"/>
                      <a:r>
                        <a:rPr lang="en-US" dirty="0">
                          <a:solidFill>
                            <a:schemeClr val="tx1">
                              <a:lumMod val="50000"/>
                              <a:lumOff val="50000"/>
                            </a:schemeClr>
                          </a:solidFill>
                        </a:rPr>
                        <a:t>C</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solidFill>
                            <a:schemeClr val="tx1">
                              <a:lumMod val="50000"/>
                              <a:lumOff val="50000"/>
                            </a:schemeClr>
                          </a:solidFill>
                        </a:rPr>
                        <a:t>C#</a:t>
                      </a:r>
                      <a:r>
                        <a:rPr lang="en-US" baseline="-25000" dirty="0">
                          <a:solidFill>
                            <a:schemeClr val="tx1">
                              <a:lumMod val="50000"/>
                              <a:lumOff val="50000"/>
                            </a:schemeClr>
                          </a:solidFill>
                        </a:rPr>
                        <a:t>1</a:t>
                      </a:r>
                      <a:endParaRPr lang="en-US" dirty="0">
                        <a:solidFill>
                          <a:schemeClr val="tx1">
                            <a:lumMod val="50000"/>
                            <a:lumOff val="50000"/>
                          </a:schemeClr>
                        </a:solidFill>
                      </a:endParaRPr>
                    </a:p>
                  </a:txBody>
                  <a:tcPr>
                    <a:solidFill>
                      <a:schemeClr val="accent1">
                        <a:lumMod val="20000"/>
                        <a:lumOff val="80000"/>
                      </a:schemeClr>
                    </a:solidFill>
                  </a:tcPr>
                </a:tc>
                <a:extLst>
                  <a:ext uri="{0D108BD9-81ED-4DB2-BD59-A6C34878D82A}">
                    <a16:rowId xmlns:a16="http://schemas.microsoft.com/office/drawing/2014/main" val="3418386373"/>
                  </a:ext>
                </a:extLst>
              </a:tr>
              <a:tr h="370840">
                <a:tc>
                  <a:txBody>
                    <a:bodyPr/>
                    <a:lstStyle/>
                    <a:p>
                      <a:pPr algn="ctr"/>
                      <a:r>
                        <a:rPr lang="en-US" sz="1400" dirty="0"/>
                        <a:t>14.57</a:t>
                      </a:r>
                    </a:p>
                  </a:txBody>
                  <a:tcPr>
                    <a:noFill/>
                  </a:tcPr>
                </a:tc>
                <a:tc>
                  <a:txBody>
                    <a:bodyPr/>
                    <a:lstStyle/>
                    <a:p>
                      <a:pPr algn="ctr"/>
                      <a:r>
                        <a:rPr lang="en-US" sz="1400" dirty="0"/>
                        <a:t>15.43</a:t>
                      </a:r>
                    </a:p>
                  </a:txBody>
                  <a:tcPr>
                    <a:noFill/>
                  </a:tcPr>
                </a:tc>
                <a:tc>
                  <a:txBody>
                    <a:bodyPr/>
                    <a:lstStyle/>
                    <a:p>
                      <a:pPr algn="ctr"/>
                      <a:r>
                        <a:rPr lang="en-US" sz="1400" dirty="0"/>
                        <a:t>16.35</a:t>
                      </a:r>
                    </a:p>
                  </a:txBody>
                  <a:tcPr>
                    <a:noFill/>
                  </a:tcPr>
                </a:tc>
                <a:tc>
                  <a:txBody>
                    <a:bodyPr/>
                    <a:lstStyle/>
                    <a:p>
                      <a:pPr algn="ctr"/>
                      <a:r>
                        <a:rPr lang="en-US" sz="1400" dirty="0"/>
                        <a:t>17.32</a:t>
                      </a:r>
                    </a:p>
                  </a:txBody>
                  <a:tcPr>
                    <a:noFill/>
                  </a:tcPr>
                </a:tc>
                <a:tc>
                  <a:txBody>
                    <a:bodyPr/>
                    <a:lstStyle/>
                    <a:p>
                      <a:pPr algn="ctr"/>
                      <a:r>
                        <a:rPr lang="en-US" sz="1400" dirty="0"/>
                        <a:t>18.35</a:t>
                      </a:r>
                    </a:p>
                  </a:txBody>
                  <a:tcPr>
                    <a:noFill/>
                  </a:tcPr>
                </a:tc>
                <a:tc>
                  <a:txBody>
                    <a:bodyPr/>
                    <a:lstStyle/>
                    <a:p>
                      <a:pPr algn="ctr"/>
                      <a:r>
                        <a:rPr lang="en-US" sz="1400" dirty="0"/>
                        <a:t>19.45</a:t>
                      </a:r>
                    </a:p>
                  </a:txBody>
                  <a:tcPr>
                    <a:noFill/>
                  </a:tcPr>
                </a:tc>
                <a:tc>
                  <a:txBody>
                    <a:bodyPr/>
                    <a:lstStyle/>
                    <a:p>
                      <a:pPr algn="ctr"/>
                      <a:r>
                        <a:rPr lang="en-US" sz="1400" dirty="0"/>
                        <a:t>20.60</a:t>
                      </a:r>
                    </a:p>
                  </a:txBody>
                  <a:tcPr>
                    <a:noFill/>
                  </a:tcPr>
                </a:tc>
                <a:tc>
                  <a:txBody>
                    <a:bodyPr/>
                    <a:lstStyle/>
                    <a:p>
                      <a:pPr algn="ctr"/>
                      <a:r>
                        <a:rPr lang="en-US" sz="1400" dirty="0"/>
                        <a:t>21.83</a:t>
                      </a:r>
                    </a:p>
                  </a:txBody>
                  <a:tcPr>
                    <a:noFill/>
                  </a:tcPr>
                </a:tc>
                <a:tc>
                  <a:txBody>
                    <a:bodyPr/>
                    <a:lstStyle/>
                    <a:p>
                      <a:pPr algn="ctr"/>
                      <a:r>
                        <a:rPr lang="en-US" sz="1400" dirty="0"/>
                        <a:t>23.12</a:t>
                      </a:r>
                    </a:p>
                  </a:txBody>
                  <a:tcPr>
                    <a:noFill/>
                  </a:tcPr>
                </a:tc>
                <a:tc>
                  <a:txBody>
                    <a:bodyPr/>
                    <a:lstStyle/>
                    <a:p>
                      <a:pPr algn="ctr"/>
                      <a:r>
                        <a:rPr lang="en-US" sz="1400" dirty="0"/>
                        <a:t>24.50</a:t>
                      </a:r>
                    </a:p>
                  </a:txBody>
                  <a:tcPr>
                    <a:noFill/>
                  </a:tcPr>
                </a:tc>
                <a:tc>
                  <a:txBody>
                    <a:bodyPr/>
                    <a:lstStyle/>
                    <a:p>
                      <a:pPr algn="ctr"/>
                      <a:r>
                        <a:rPr lang="en-US" sz="1400" dirty="0"/>
                        <a:t>25.96</a:t>
                      </a:r>
                    </a:p>
                  </a:txBody>
                  <a:tcPr>
                    <a:noFill/>
                  </a:tcPr>
                </a:tc>
                <a:tc>
                  <a:txBody>
                    <a:bodyPr/>
                    <a:lstStyle/>
                    <a:p>
                      <a:pPr algn="ctr"/>
                      <a:r>
                        <a:rPr lang="en-US" sz="1400" dirty="0"/>
                        <a:t>27.50</a:t>
                      </a:r>
                    </a:p>
                  </a:txBody>
                  <a:tcPr>
                    <a:noFill/>
                  </a:tcPr>
                </a:tc>
                <a:tc>
                  <a:txBody>
                    <a:bodyPr/>
                    <a:lstStyle/>
                    <a:p>
                      <a:pPr algn="ctr"/>
                      <a:r>
                        <a:rPr lang="en-US" sz="1400" dirty="0"/>
                        <a:t>29.14</a:t>
                      </a:r>
                    </a:p>
                  </a:txBody>
                  <a:tcPr>
                    <a:noFill/>
                  </a:tcPr>
                </a:tc>
                <a:tc>
                  <a:txBody>
                    <a:bodyPr/>
                    <a:lstStyle/>
                    <a:p>
                      <a:pPr algn="ctr"/>
                      <a:r>
                        <a:rPr lang="en-US" sz="1400" dirty="0"/>
                        <a:t>30.87</a:t>
                      </a:r>
                    </a:p>
                  </a:txBody>
                  <a:tcPr>
                    <a:noFill/>
                  </a:tcPr>
                </a:tc>
                <a:tc>
                  <a:txBody>
                    <a:bodyPr/>
                    <a:lstStyle/>
                    <a:p>
                      <a:pPr algn="ctr"/>
                      <a:r>
                        <a:rPr lang="en-US" sz="1400" dirty="0"/>
                        <a:t>32.70</a:t>
                      </a:r>
                    </a:p>
                  </a:txBody>
                  <a:tcPr>
                    <a:noFill/>
                  </a:tcPr>
                </a:tc>
                <a:tc>
                  <a:txBody>
                    <a:bodyPr/>
                    <a:lstStyle/>
                    <a:p>
                      <a:pPr algn="ctr"/>
                      <a:r>
                        <a:rPr lang="en-US" sz="1400" dirty="0"/>
                        <a:t>34.65</a:t>
                      </a:r>
                    </a:p>
                  </a:txBody>
                  <a:tcPr>
                    <a:noFill/>
                  </a:tcPr>
                </a:tc>
                <a:extLst>
                  <a:ext uri="{0D108BD9-81ED-4DB2-BD59-A6C34878D82A}">
                    <a16:rowId xmlns:a16="http://schemas.microsoft.com/office/drawing/2014/main" val="1186950838"/>
                  </a:ext>
                </a:extLst>
              </a:tr>
            </a:tbl>
          </a:graphicData>
        </a:graphic>
      </p:graphicFrame>
      <p:sp>
        <p:nvSpPr>
          <p:cNvPr id="30" name="TextBox 29">
            <a:extLst>
              <a:ext uri="{FF2B5EF4-FFF2-40B4-BE49-F238E27FC236}">
                <a16:creationId xmlns:a16="http://schemas.microsoft.com/office/drawing/2014/main" id="{A897201E-8385-456E-22AA-35255B9FC349}"/>
              </a:ext>
            </a:extLst>
          </p:cNvPr>
          <p:cNvSpPr txBox="1"/>
          <p:nvPr/>
        </p:nvSpPr>
        <p:spPr>
          <a:xfrm>
            <a:off x="4771180" y="512560"/>
            <a:ext cx="2348720" cy="492443"/>
          </a:xfrm>
          <a:prstGeom prst="rect">
            <a:avLst/>
          </a:prstGeom>
          <a:noFill/>
        </p:spPr>
        <p:txBody>
          <a:bodyPr wrap="none" rtlCol="0">
            <a:spAutoFit/>
          </a:bodyPr>
          <a:lstStyle/>
          <a:p>
            <a:r>
              <a:rPr lang="en-US" sz="2600" dirty="0"/>
              <a:t>Chromatic Scale</a:t>
            </a:r>
          </a:p>
        </p:txBody>
      </p:sp>
      <p:sp>
        <p:nvSpPr>
          <p:cNvPr id="31" name="TextBox 30">
            <a:extLst>
              <a:ext uri="{FF2B5EF4-FFF2-40B4-BE49-F238E27FC236}">
                <a16:creationId xmlns:a16="http://schemas.microsoft.com/office/drawing/2014/main" id="{A05183F3-09E6-FBEE-AA0D-138DF51E9276}"/>
              </a:ext>
            </a:extLst>
          </p:cNvPr>
          <p:cNvSpPr txBox="1"/>
          <p:nvPr/>
        </p:nvSpPr>
        <p:spPr>
          <a:xfrm>
            <a:off x="895149" y="2926707"/>
            <a:ext cx="11165877" cy="3877985"/>
          </a:xfrm>
          <a:prstGeom prst="rect">
            <a:avLst/>
          </a:prstGeom>
          <a:noFill/>
        </p:spPr>
        <p:txBody>
          <a:bodyPr wrap="none" rtlCol="0">
            <a:spAutoFit/>
          </a:bodyPr>
          <a:lstStyle/>
          <a:p>
            <a:r>
              <a:rPr lang="en-US" dirty="0"/>
              <a:t>This is why people with different vocal ranges can sing the same song at what appears to be a lower range</a:t>
            </a:r>
            <a:br>
              <a:rPr lang="en-US" dirty="0"/>
            </a:br>
            <a:r>
              <a:rPr lang="en-US" dirty="0"/>
              <a:t>or a higher range.  Because </a:t>
            </a:r>
            <a:r>
              <a:rPr lang="en-US"/>
              <a:t>they use </a:t>
            </a:r>
            <a:r>
              <a:rPr lang="en-US" dirty="0"/>
              <a:t>the </a:t>
            </a:r>
            <a:r>
              <a:rPr lang="en-US" b="1" dirty="0">
                <a:solidFill>
                  <a:srgbClr val="FF0000"/>
                </a:solidFill>
              </a:rPr>
              <a:t>same musical pattern</a:t>
            </a:r>
            <a:r>
              <a:rPr lang="en-US" dirty="0"/>
              <a:t> but at different part of the musical continuum.</a:t>
            </a:r>
            <a:br>
              <a:rPr lang="en-US" dirty="0"/>
            </a:br>
            <a:br>
              <a:rPr lang="en-US" dirty="0"/>
            </a:br>
            <a:r>
              <a:rPr lang="en-US" dirty="0"/>
              <a:t>Also note in the chart above, each note has an audio frequency in Hertz.  Every time you repeat a note in the next</a:t>
            </a:r>
            <a:br>
              <a:rPr lang="en-US" dirty="0"/>
            </a:br>
            <a:r>
              <a:rPr lang="en-US" dirty="0"/>
              <a:t>octave, it is just </a:t>
            </a:r>
            <a:r>
              <a:rPr lang="en-US" b="1" dirty="0">
                <a:solidFill>
                  <a:srgbClr val="FF0000"/>
                </a:solidFill>
              </a:rPr>
              <a:t>double the frequency</a:t>
            </a:r>
            <a:r>
              <a:rPr lang="en-US" dirty="0"/>
              <a:t>.  E.g.</a:t>
            </a:r>
          </a:p>
          <a:p>
            <a:br>
              <a:rPr lang="en-US" dirty="0"/>
            </a:br>
            <a:r>
              <a:rPr lang="en-US" dirty="0"/>
              <a:t>2 x C</a:t>
            </a:r>
            <a:r>
              <a:rPr lang="en-US" baseline="-25000" dirty="0"/>
              <a:t>0</a:t>
            </a:r>
            <a:r>
              <a:rPr lang="en-US" dirty="0"/>
              <a:t> ≈ C</a:t>
            </a:r>
            <a:r>
              <a:rPr lang="en-US" baseline="-25000" dirty="0"/>
              <a:t>1 </a:t>
            </a:r>
            <a:r>
              <a:rPr lang="en-US" dirty="0"/>
              <a:t>      ( 2 x 16.35 ≈ 34.65)</a:t>
            </a:r>
            <a:br>
              <a:rPr lang="en-US" dirty="0"/>
            </a:br>
            <a:r>
              <a:rPr lang="en-US" dirty="0"/>
              <a:t>2 x C</a:t>
            </a:r>
            <a:r>
              <a:rPr lang="en-US" baseline="-25000" dirty="0"/>
              <a:t>1</a:t>
            </a:r>
            <a:r>
              <a:rPr lang="en-US" dirty="0"/>
              <a:t> ≈ C</a:t>
            </a:r>
            <a:r>
              <a:rPr lang="en-US" baseline="-25000" dirty="0"/>
              <a:t>2</a:t>
            </a:r>
            <a:r>
              <a:rPr lang="en-US" dirty="0"/>
              <a:t>       ( 2 x 34.65 ≈ 65.4)</a:t>
            </a:r>
          </a:p>
          <a:p>
            <a:br>
              <a:rPr lang="en-US" baseline="-25000" dirty="0"/>
            </a:br>
            <a:r>
              <a:rPr lang="en-US" dirty="0"/>
              <a:t>This mathematical symmetry implies that the Chromatic Scale (and music in general) is basically just </a:t>
            </a:r>
            <a:r>
              <a:rPr lang="en-US" b="1" dirty="0">
                <a:solidFill>
                  <a:srgbClr val="FF0000"/>
                </a:solidFill>
              </a:rPr>
              <a:t>humans noticing</a:t>
            </a:r>
            <a:br>
              <a:rPr lang="en-US" b="1" dirty="0">
                <a:solidFill>
                  <a:srgbClr val="FF0000"/>
                </a:solidFill>
              </a:rPr>
            </a:br>
            <a:r>
              <a:rPr lang="en-US" b="1" dirty="0">
                <a:solidFill>
                  <a:srgbClr val="FF0000"/>
                </a:solidFill>
              </a:rPr>
              <a:t>mathematical symmetry with our ears!!!</a:t>
            </a:r>
            <a:br>
              <a:rPr lang="en-US" baseline="-25000" dirty="0"/>
            </a:br>
            <a:br>
              <a:rPr lang="en-US" baseline="-25000" dirty="0"/>
            </a:br>
            <a:r>
              <a:rPr lang="en-US" dirty="0"/>
              <a:t>If you have a physics background, look up videos on </a:t>
            </a:r>
            <a:r>
              <a:rPr lang="en-US" b="1" dirty="0">
                <a:solidFill>
                  <a:srgbClr val="FF0000"/>
                </a:solidFill>
              </a:rPr>
              <a:t>harmonic series</a:t>
            </a:r>
            <a:r>
              <a:rPr lang="en-US" dirty="0"/>
              <a:t> or </a:t>
            </a:r>
            <a:r>
              <a:rPr lang="en-US" b="1" dirty="0">
                <a:solidFill>
                  <a:srgbClr val="FF0000"/>
                </a:solidFill>
              </a:rPr>
              <a:t>standing wave theory</a:t>
            </a:r>
            <a:r>
              <a:rPr lang="en-US" b="1" dirty="0"/>
              <a:t>.</a:t>
            </a:r>
            <a:br>
              <a:rPr lang="en-US" b="1" dirty="0"/>
            </a:br>
            <a:endParaRPr lang="en-US" baseline="-25000" dirty="0"/>
          </a:p>
          <a:p>
            <a:endParaRPr lang="en-US" baseline="-25000" dirty="0"/>
          </a:p>
        </p:txBody>
      </p:sp>
      <p:sp>
        <p:nvSpPr>
          <p:cNvPr id="32" name="TextBox 31">
            <a:extLst>
              <a:ext uri="{FF2B5EF4-FFF2-40B4-BE49-F238E27FC236}">
                <a16:creationId xmlns:a16="http://schemas.microsoft.com/office/drawing/2014/main" id="{8A1D4D68-AB00-F434-1723-911E5F2BC3E5}"/>
              </a:ext>
            </a:extLst>
          </p:cNvPr>
          <p:cNvSpPr txBox="1"/>
          <p:nvPr/>
        </p:nvSpPr>
        <p:spPr>
          <a:xfrm>
            <a:off x="5577940" y="2557375"/>
            <a:ext cx="692818" cy="369332"/>
          </a:xfrm>
          <a:prstGeom prst="rect">
            <a:avLst/>
          </a:prstGeom>
          <a:noFill/>
        </p:spPr>
        <p:txBody>
          <a:bodyPr wrap="none" rtlCol="0">
            <a:spAutoFit/>
          </a:bodyPr>
          <a:lstStyle/>
          <a:p>
            <a:r>
              <a:rPr lang="en-US" dirty="0"/>
              <a:t>Hertz</a:t>
            </a:r>
          </a:p>
        </p:txBody>
      </p:sp>
      <p:sp>
        <p:nvSpPr>
          <p:cNvPr id="33" name="TextBox 32">
            <a:extLst>
              <a:ext uri="{FF2B5EF4-FFF2-40B4-BE49-F238E27FC236}">
                <a16:creationId xmlns:a16="http://schemas.microsoft.com/office/drawing/2014/main" id="{6359F969-12D1-68D4-C283-325A8018CF4C}"/>
              </a:ext>
            </a:extLst>
          </p:cNvPr>
          <p:cNvSpPr txBox="1"/>
          <p:nvPr/>
        </p:nvSpPr>
        <p:spPr>
          <a:xfrm>
            <a:off x="5577940" y="1353119"/>
            <a:ext cx="735201" cy="369332"/>
          </a:xfrm>
          <a:prstGeom prst="rect">
            <a:avLst/>
          </a:prstGeom>
          <a:noFill/>
        </p:spPr>
        <p:txBody>
          <a:bodyPr wrap="none" rtlCol="0">
            <a:spAutoFit/>
          </a:bodyPr>
          <a:lstStyle/>
          <a:p>
            <a:r>
              <a:rPr lang="en-US" dirty="0"/>
              <a:t>Notes</a:t>
            </a:r>
          </a:p>
        </p:txBody>
      </p:sp>
    </p:spTree>
    <p:extLst>
      <p:ext uri="{BB962C8B-B14F-4D97-AF65-F5344CB8AC3E}">
        <p14:creationId xmlns:p14="http://schemas.microsoft.com/office/powerpoint/2010/main" val="127143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8">
            <a:extLst>
              <a:ext uri="{FF2B5EF4-FFF2-40B4-BE49-F238E27FC236}">
                <a16:creationId xmlns:a16="http://schemas.microsoft.com/office/drawing/2014/main" id="{A7B8093F-385B-835D-529A-7DE7583A9754}"/>
              </a:ext>
            </a:extLst>
          </p:cNvPr>
          <p:cNvGraphicFramePr>
            <a:graphicFrameLocks noGrp="1"/>
          </p:cNvGraphicFramePr>
          <p:nvPr/>
        </p:nvGraphicFramePr>
        <p:xfrm>
          <a:off x="895149" y="1877648"/>
          <a:ext cx="10058400" cy="74168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2179387343"/>
                    </a:ext>
                  </a:extLst>
                </a:gridCol>
                <a:gridCol w="628650">
                  <a:extLst>
                    <a:ext uri="{9D8B030D-6E8A-4147-A177-3AD203B41FA5}">
                      <a16:colId xmlns:a16="http://schemas.microsoft.com/office/drawing/2014/main" val="438814392"/>
                    </a:ext>
                  </a:extLst>
                </a:gridCol>
                <a:gridCol w="628650">
                  <a:extLst>
                    <a:ext uri="{9D8B030D-6E8A-4147-A177-3AD203B41FA5}">
                      <a16:colId xmlns:a16="http://schemas.microsoft.com/office/drawing/2014/main" val="684220523"/>
                    </a:ext>
                  </a:extLst>
                </a:gridCol>
                <a:gridCol w="628650">
                  <a:extLst>
                    <a:ext uri="{9D8B030D-6E8A-4147-A177-3AD203B41FA5}">
                      <a16:colId xmlns:a16="http://schemas.microsoft.com/office/drawing/2014/main" val="2853260845"/>
                    </a:ext>
                  </a:extLst>
                </a:gridCol>
                <a:gridCol w="628650">
                  <a:extLst>
                    <a:ext uri="{9D8B030D-6E8A-4147-A177-3AD203B41FA5}">
                      <a16:colId xmlns:a16="http://schemas.microsoft.com/office/drawing/2014/main" val="524294580"/>
                    </a:ext>
                  </a:extLst>
                </a:gridCol>
                <a:gridCol w="628650">
                  <a:extLst>
                    <a:ext uri="{9D8B030D-6E8A-4147-A177-3AD203B41FA5}">
                      <a16:colId xmlns:a16="http://schemas.microsoft.com/office/drawing/2014/main" val="2550651800"/>
                    </a:ext>
                  </a:extLst>
                </a:gridCol>
                <a:gridCol w="628650">
                  <a:extLst>
                    <a:ext uri="{9D8B030D-6E8A-4147-A177-3AD203B41FA5}">
                      <a16:colId xmlns:a16="http://schemas.microsoft.com/office/drawing/2014/main" val="571358194"/>
                    </a:ext>
                  </a:extLst>
                </a:gridCol>
                <a:gridCol w="628650">
                  <a:extLst>
                    <a:ext uri="{9D8B030D-6E8A-4147-A177-3AD203B41FA5}">
                      <a16:colId xmlns:a16="http://schemas.microsoft.com/office/drawing/2014/main" val="292664461"/>
                    </a:ext>
                  </a:extLst>
                </a:gridCol>
                <a:gridCol w="628650">
                  <a:extLst>
                    <a:ext uri="{9D8B030D-6E8A-4147-A177-3AD203B41FA5}">
                      <a16:colId xmlns:a16="http://schemas.microsoft.com/office/drawing/2014/main" val="372488533"/>
                    </a:ext>
                  </a:extLst>
                </a:gridCol>
                <a:gridCol w="628650">
                  <a:extLst>
                    <a:ext uri="{9D8B030D-6E8A-4147-A177-3AD203B41FA5}">
                      <a16:colId xmlns:a16="http://schemas.microsoft.com/office/drawing/2014/main" val="2624071639"/>
                    </a:ext>
                  </a:extLst>
                </a:gridCol>
                <a:gridCol w="628650">
                  <a:extLst>
                    <a:ext uri="{9D8B030D-6E8A-4147-A177-3AD203B41FA5}">
                      <a16:colId xmlns:a16="http://schemas.microsoft.com/office/drawing/2014/main" val="2332110560"/>
                    </a:ext>
                  </a:extLst>
                </a:gridCol>
                <a:gridCol w="628650">
                  <a:extLst>
                    <a:ext uri="{9D8B030D-6E8A-4147-A177-3AD203B41FA5}">
                      <a16:colId xmlns:a16="http://schemas.microsoft.com/office/drawing/2014/main" val="4270362570"/>
                    </a:ext>
                  </a:extLst>
                </a:gridCol>
                <a:gridCol w="628650">
                  <a:extLst>
                    <a:ext uri="{9D8B030D-6E8A-4147-A177-3AD203B41FA5}">
                      <a16:colId xmlns:a16="http://schemas.microsoft.com/office/drawing/2014/main" val="1218070256"/>
                    </a:ext>
                  </a:extLst>
                </a:gridCol>
                <a:gridCol w="628650">
                  <a:extLst>
                    <a:ext uri="{9D8B030D-6E8A-4147-A177-3AD203B41FA5}">
                      <a16:colId xmlns:a16="http://schemas.microsoft.com/office/drawing/2014/main" val="1564917409"/>
                    </a:ext>
                  </a:extLst>
                </a:gridCol>
                <a:gridCol w="628650">
                  <a:extLst>
                    <a:ext uri="{9D8B030D-6E8A-4147-A177-3AD203B41FA5}">
                      <a16:colId xmlns:a16="http://schemas.microsoft.com/office/drawing/2014/main" val="1706374523"/>
                    </a:ext>
                  </a:extLst>
                </a:gridCol>
                <a:gridCol w="628650">
                  <a:extLst>
                    <a:ext uri="{9D8B030D-6E8A-4147-A177-3AD203B41FA5}">
                      <a16:colId xmlns:a16="http://schemas.microsoft.com/office/drawing/2014/main" val="535735025"/>
                    </a:ext>
                  </a:extLst>
                </a:gridCol>
              </a:tblGrid>
              <a:tr h="370840">
                <a:tc>
                  <a:txBody>
                    <a:bodyPr/>
                    <a:lstStyle/>
                    <a:p>
                      <a:pPr algn="ctr"/>
                      <a:r>
                        <a:rPr lang="en-US" dirty="0">
                          <a:solidFill>
                            <a:schemeClr val="tx1">
                              <a:lumMod val="50000"/>
                              <a:lumOff val="50000"/>
                            </a:schemeClr>
                          </a:solidFill>
                        </a:rPr>
                        <a:t>A#</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solidFill>
                            <a:schemeClr val="tx1">
                              <a:lumMod val="50000"/>
                              <a:lumOff val="50000"/>
                            </a:schemeClr>
                          </a:solidFill>
                        </a:rPr>
                        <a:t>B</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t>C</a:t>
                      </a:r>
                      <a:r>
                        <a:rPr lang="en-US" baseline="-25000" dirty="0"/>
                        <a:t>0</a:t>
                      </a:r>
                    </a:p>
                  </a:txBody>
                  <a:tcPr/>
                </a:tc>
                <a:tc>
                  <a:txBody>
                    <a:bodyPr/>
                    <a:lstStyle/>
                    <a:p>
                      <a:pPr algn="ctr"/>
                      <a:r>
                        <a:rPr lang="en-US" dirty="0"/>
                        <a:t>C#</a:t>
                      </a:r>
                      <a:r>
                        <a:rPr lang="en-US" baseline="-25000" dirty="0"/>
                        <a:t>0</a:t>
                      </a:r>
                      <a:endParaRPr lang="en-US" dirty="0"/>
                    </a:p>
                  </a:txBody>
                  <a:tcPr/>
                </a:tc>
                <a:tc>
                  <a:txBody>
                    <a:bodyPr/>
                    <a:lstStyle/>
                    <a:p>
                      <a:pPr algn="ctr"/>
                      <a:r>
                        <a:rPr lang="en-US" dirty="0"/>
                        <a:t>D</a:t>
                      </a:r>
                      <a:r>
                        <a:rPr lang="en-US" baseline="-25000" dirty="0"/>
                        <a:t>0</a:t>
                      </a:r>
                      <a:endParaRPr lang="en-US" dirty="0"/>
                    </a:p>
                  </a:txBody>
                  <a:tcPr/>
                </a:tc>
                <a:tc>
                  <a:txBody>
                    <a:bodyPr/>
                    <a:lstStyle/>
                    <a:p>
                      <a:pPr algn="ctr"/>
                      <a:r>
                        <a:rPr lang="en-US" dirty="0"/>
                        <a:t>D#</a:t>
                      </a:r>
                      <a:r>
                        <a:rPr lang="en-US" baseline="-25000" dirty="0"/>
                        <a:t>0</a:t>
                      </a:r>
                      <a:endParaRPr lang="en-US" dirty="0"/>
                    </a:p>
                  </a:txBody>
                  <a:tcPr/>
                </a:tc>
                <a:tc>
                  <a:txBody>
                    <a:bodyPr/>
                    <a:lstStyle/>
                    <a:p>
                      <a:pPr algn="ctr"/>
                      <a:r>
                        <a:rPr lang="en-US" dirty="0"/>
                        <a:t>E</a:t>
                      </a:r>
                      <a:r>
                        <a:rPr lang="en-US" baseline="-25000" dirty="0"/>
                        <a:t>0</a:t>
                      </a:r>
                      <a:endParaRPr lang="en-US" dirty="0"/>
                    </a:p>
                  </a:txBody>
                  <a:tcPr/>
                </a:tc>
                <a:tc>
                  <a:txBody>
                    <a:bodyPr/>
                    <a:lstStyle/>
                    <a:p>
                      <a:pPr algn="ctr"/>
                      <a:r>
                        <a:rPr lang="en-US" dirty="0"/>
                        <a:t>F</a:t>
                      </a:r>
                      <a:r>
                        <a:rPr lang="en-US" baseline="-25000" dirty="0"/>
                        <a:t>0</a:t>
                      </a:r>
                      <a:endParaRPr lang="en-US" dirty="0"/>
                    </a:p>
                  </a:txBody>
                  <a:tcPr/>
                </a:tc>
                <a:tc>
                  <a:txBody>
                    <a:bodyPr/>
                    <a:lstStyle/>
                    <a:p>
                      <a:pPr algn="ctr"/>
                      <a:r>
                        <a:rPr lang="en-US" dirty="0"/>
                        <a:t>F#</a:t>
                      </a:r>
                      <a:r>
                        <a:rPr lang="en-US" baseline="-25000" dirty="0"/>
                        <a:t>0</a:t>
                      </a:r>
                      <a:endParaRPr lang="en-US" dirty="0"/>
                    </a:p>
                  </a:txBody>
                  <a:tcPr/>
                </a:tc>
                <a:tc>
                  <a:txBody>
                    <a:bodyPr/>
                    <a:lstStyle/>
                    <a:p>
                      <a:pPr algn="ctr"/>
                      <a:r>
                        <a:rPr lang="en-US" dirty="0"/>
                        <a:t>G</a:t>
                      </a:r>
                      <a:r>
                        <a:rPr lang="en-US" baseline="-25000" dirty="0"/>
                        <a:t>0</a:t>
                      </a:r>
                      <a:endParaRPr lang="en-US" dirty="0"/>
                    </a:p>
                  </a:txBody>
                  <a:tcPr/>
                </a:tc>
                <a:tc>
                  <a:txBody>
                    <a:bodyPr/>
                    <a:lstStyle/>
                    <a:p>
                      <a:pPr algn="ctr"/>
                      <a:r>
                        <a:rPr lang="en-US" dirty="0"/>
                        <a:t>G#</a:t>
                      </a:r>
                      <a:r>
                        <a:rPr lang="en-US" baseline="-25000" dirty="0"/>
                        <a:t>0</a:t>
                      </a:r>
                      <a:endParaRPr lang="en-US" dirty="0"/>
                    </a:p>
                  </a:txBody>
                  <a:tcPr/>
                </a:tc>
                <a:tc>
                  <a:txBody>
                    <a:bodyPr/>
                    <a:lstStyle/>
                    <a:p>
                      <a:pPr algn="ctr"/>
                      <a:r>
                        <a:rPr lang="en-US" dirty="0"/>
                        <a:t>A</a:t>
                      </a:r>
                      <a:r>
                        <a:rPr lang="en-US" baseline="-25000" dirty="0"/>
                        <a:t>0</a:t>
                      </a:r>
                      <a:endParaRPr lang="en-US" dirty="0"/>
                    </a:p>
                  </a:txBody>
                  <a:tcPr/>
                </a:tc>
                <a:tc>
                  <a:txBody>
                    <a:bodyPr/>
                    <a:lstStyle/>
                    <a:p>
                      <a:pPr algn="ctr"/>
                      <a:r>
                        <a:rPr lang="en-US" dirty="0"/>
                        <a:t>A#</a:t>
                      </a:r>
                      <a:r>
                        <a:rPr lang="en-US" baseline="-25000" dirty="0"/>
                        <a:t>0</a:t>
                      </a:r>
                      <a:endParaRPr lang="en-US" dirty="0"/>
                    </a:p>
                  </a:txBody>
                  <a:tcPr/>
                </a:tc>
                <a:tc>
                  <a:txBody>
                    <a:bodyPr/>
                    <a:lstStyle/>
                    <a:p>
                      <a:pPr algn="ctr"/>
                      <a:r>
                        <a:rPr lang="en-US" dirty="0"/>
                        <a:t>B</a:t>
                      </a:r>
                      <a:r>
                        <a:rPr lang="en-US" baseline="-25000" dirty="0"/>
                        <a:t>0</a:t>
                      </a:r>
                      <a:endParaRPr lang="en-US" dirty="0"/>
                    </a:p>
                  </a:txBody>
                  <a:tcPr/>
                </a:tc>
                <a:tc>
                  <a:txBody>
                    <a:bodyPr/>
                    <a:lstStyle/>
                    <a:p>
                      <a:pPr algn="ctr"/>
                      <a:r>
                        <a:rPr lang="en-US" dirty="0">
                          <a:solidFill>
                            <a:schemeClr val="tx1">
                              <a:lumMod val="50000"/>
                              <a:lumOff val="50000"/>
                            </a:schemeClr>
                          </a:solidFill>
                        </a:rPr>
                        <a:t>C</a:t>
                      </a:r>
                      <a:r>
                        <a:rPr lang="en-US" baseline="-25000" dirty="0">
                          <a:solidFill>
                            <a:schemeClr val="tx1">
                              <a:lumMod val="50000"/>
                              <a:lumOff val="50000"/>
                            </a:schemeClr>
                          </a:solidFill>
                        </a:rPr>
                        <a:t>1</a:t>
                      </a:r>
                    </a:p>
                  </a:txBody>
                  <a:tcPr>
                    <a:solidFill>
                      <a:schemeClr val="accent1">
                        <a:lumMod val="20000"/>
                        <a:lumOff val="80000"/>
                      </a:schemeClr>
                    </a:solidFill>
                  </a:tcPr>
                </a:tc>
                <a:tc>
                  <a:txBody>
                    <a:bodyPr/>
                    <a:lstStyle/>
                    <a:p>
                      <a:pPr algn="ctr"/>
                      <a:r>
                        <a:rPr lang="en-US" dirty="0">
                          <a:solidFill>
                            <a:schemeClr val="tx1">
                              <a:lumMod val="50000"/>
                              <a:lumOff val="50000"/>
                            </a:schemeClr>
                          </a:solidFill>
                        </a:rPr>
                        <a:t>C#</a:t>
                      </a:r>
                      <a:r>
                        <a:rPr lang="en-US" baseline="-25000" dirty="0">
                          <a:solidFill>
                            <a:schemeClr val="tx1">
                              <a:lumMod val="50000"/>
                              <a:lumOff val="50000"/>
                            </a:schemeClr>
                          </a:solidFill>
                        </a:rPr>
                        <a:t>1</a:t>
                      </a:r>
                      <a:endParaRPr lang="en-US" dirty="0">
                        <a:solidFill>
                          <a:schemeClr val="tx1">
                            <a:lumMod val="50000"/>
                            <a:lumOff val="50000"/>
                          </a:schemeClr>
                        </a:solidFill>
                      </a:endParaRPr>
                    </a:p>
                  </a:txBody>
                  <a:tcPr>
                    <a:solidFill>
                      <a:schemeClr val="accent1">
                        <a:lumMod val="20000"/>
                        <a:lumOff val="80000"/>
                      </a:schemeClr>
                    </a:solidFill>
                  </a:tcPr>
                </a:tc>
                <a:extLst>
                  <a:ext uri="{0D108BD9-81ED-4DB2-BD59-A6C34878D82A}">
                    <a16:rowId xmlns:a16="http://schemas.microsoft.com/office/drawing/2014/main" val="3418386373"/>
                  </a:ext>
                </a:extLst>
              </a:tr>
              <a:tr h="370840">
                <a:tc>
                  <a:txBody>
                    <a:bodyPr/>
                    <a:lstStyle/>
                    <a:p>
                      <a:pPr algn="ctr"/>
                      <a:r>
                        <a:rPr lang="en-US" sz="1400" dirty="0"/>
                        <a:t>14.57</a:t>
                      </a:r>
                    </a:p>
                  </a:txBody>
                  <a:tcPr>
                    <a:noFill/>
                  </a:tcPr>
                </a:tc>
                <a:tc>
                  <a:txBody>
                    <a:bodyPr/>
                    <a:lstStyle/>
                    <a:p>
                      <a:pPr algn="ctr"/>
                      <a:r>
                        <a:rPr lang="en-US" sz="1400" dirty="0"/>
                        <a:t>15.43</a:t>
                      </a:r>
                    </a:p>
                  </a:txBody>
                  <a:tcPr>
                    <a:noFill/>
                  </a:tcPr>
                </a:tc>
                <a:tc>
                  <a:txBody>
                    <a:bodyPr/>
                    <a:lstStyle/>
                    <a:p>
                      <a:pPr algn="ctr"/>
                      <a:r>
                        <a:rPr lang="en-US" sz="1400" dirty="0"/>
                        <a:t>16.35</a:t>
                      </a:r>
                    </a:p>
                  </a:txBody>
                  <a:tcPr>
                    <a:noFill/>
                  </a:tcPr>
                </a:tc>
                <a:tc>
                  <a:txBody>
                    <a:bodyPr/>
                    <a:lstStyle/>
                    <a:p>
                      <a:pPr algn="ctr"/>
                      <a:r>
                        <a:rPr lang="en-US" sz="1400" dirty="0"/>
                        <a:t>17.32</a:t>
                      </a:r>
                    </a:p>
                  </a:txBody>
                  <a:tcPr>
                    <a:noFill/>
                  </a:tcPr>
                </a:tc>
                <a:tc>
                  <a:txBody>
                    <a:bodyPr/>
                    <a:lstStyle/>
                    <a:p>
                      <a:pPr algn="ctr"/>
                      <a:r>
                        <a:rPr lang="en-US" sz="1400" dirty="0"/>
                        <a:t>18.35</a:t>
                      </a:r>
                    </a:p>
                  </a:txBody>
                  <a:tcPr>
                    <a:noFill/>
                  </a:tcPr>
                </a:tc>
                <a:tc>
                  <a:txBody>
                    <a:bodyPr/>
                    <a:lstStyle/>
                    <a:p>
                      <a:pPr algn="ctr"/>
                      <a:r>
                        <a:rPr lang="en-US" sz="1400" dirty="0"/>
                        <a:t>19.45</a:t>
                      </a:r>
                    </a:p>
                  </a:txBody>
                  <a:tcPr>
                    <a:noFill/>
                  </a:tcPr>
                </a:tc>
                <a:tc>
                  <a:txBody>
                    <a:bodyPr/>
                    <a:lstStyle/>
                    <a:p>
                      <a:pPr algn="ctr"/>
                      <a:r>
                        <a:rPr lang="en-US" sz="1400" dirty="0"/>
                        <a:t>20.60</a:t>
                      </a:r>
                    </a:p>
                  </a:txBody>
                  <a:tcPr>
                    <a:noFill/>
                  </a:tcPr>
                </a:tc>
                <a:tc>
                  <a:txBody>
                    <a:bodyPr/>
                    <a:lstStyle/>
                    <a:p>
                      <a:pPr algn="ctr"/>
                      <a:r>
                        <a:rPr lang="en-US" sz="1400" dirty="0"/>
                        <a:t>21.83</a:t>
                      </a:r>
                    </a:p>
                  </a:txBody>
                  <a:tcPr>
                    <a:noFill/>
                  </a:tcPr>
                </a:tc>
                <a:tc>
                  <a:txBody>
                    <a:bodyPr/>
                    <a:lstStyle/>
                    <a:p>
                      <a:pPr algn="ctr"/>
                      <a:r>
                        <a:rPr lang="en-US" sz="1400" dirty="0"/>
                        <a:t>23.12</a:t>
                      </a:r>
                    </a:p>
                  </a:txBody>
                  <a:tcPr>
                    <a:noFill/>
                  </a:tcPr>
                </a:tc>
                <a:tc>
                  <a:txBody>
                    <a:bodyPr/>
                    <a:lstStyle/>
                    <a:p>
                      <a:pPr algn="ctr"/>
                      <a:r>
                        <a:rPr lang="en-US" sz="1400" dirty="0"/>
                        <a:t>24.50</a:t>
                      </a:r>
                    </a:p>
                  </a:txBody>
                  <a:tcPr>
                    <a:noFill/>
                  </a:tcPr>
                </a:tc>
                <a:tc>
                  <a:txBody>
                    <a:bodyPr/>
                    <a:lstStyle/>
                    <a:p>
                      <a:pPr algn="ctr"/>
                      <a:r>
                        <a:rPr lang="en-US" sz="1400" dirty="0"/>
                        <a:t>25.96</a:t>
                      </a:r>
                    </a:p>
                  </a:txBody>
                  <a:tcPr>
                    <a:noFill/>
                  </a:tcPr>
                </a:tc>
                <a:tc>
                  <a:txBody>
                    <a:bodyPr/>
                    <a:lstStyle/>
                    <a:p>
                      <a:pPr algn="ctr"/>
                      <a:r>
                        <a:rPr lang="en-US" sz="1400" dirty="0"/>
                        <a:t>27.50</a:t>
                      </a:r>
                    </a:p>
                  </a:txBody>
                  <a:tcPr>
                    <a:noFill/>
                  </a:tcPr>
                </a:tc>
                <a:tc>
                  <a:txBody>
                    <a:bodyPr/>
                    <a:lstStyle/>
                    <a:p>
                      <a:pPr algn="ctr"/>
                      <a:r>
                        <a:rPr lang="en-US" sz="1400" dirty="0"/>
                        <a:t>29.14</a:t>
                      </a:r>
                    </a:p>
                  </a:txBody>
                  <a:tcPr>
                    <a:noFill/>
                  </a:tcPr>
                </a:tc>
                <a:tc>
                  <a:txBody>
                    <a:bodyPr/>
                    <a:lstStyle/>
                    <a:p>
                      <a:pPr algn="ctr"/>
                      <a:r>
                        <a:rPr lang="en-US" sz="1400" dirty="0"/>
                        <a:t>30.87</a:t>
                      </a:r>
                    </a:p>
                  </a:txBody>
                  <a:tcPr>
                    <a:noFill/>
                  </a:tcPr>
                </a:tc>
                <a:tc>
                  <a:txBody>
                    <a:bodyPr/>
                    <a:lstStyle/>
                    <a:p>
                      <a:pPr algn="ctr"/>
                      <a:r>
                        <a:rPr lang="en-US" sz="1400" dirty="0"/>
                        <a:t>32.70</a:t>
                      </a:r>
                    </a:p>
                  </a:txBody>
                  <a:tcPr>
                    <a:noFill/>
                  </a:tcPr>
                </a:tc>
                <a:tc>
                  <a:txBody>
                    <a:bodyPr/>
                    <a:lstStyle/>
                    <a:p>
                      <a:pPr algn="ctr"/>
                      <a:r>
                        <a:rPr lang="en-US" sz="1400" dirty="0"/>
                        <a:t>34.65</a:t>
                      </a:r>
                    </a:p>
                  </a:txBody>
                  <a:tcPr>
                    <a:noFill/>
                  </a:tcPr>
                </a:tc>
                <a:extLst>
                  <a:ext uri="{0D108BD9-81ED-4DB2-BD59-A6C34878D82A}">
                    <a16:rowId xmlns:a16="http://schemas.microsoft.com/office/drawing/2014/main" val="1186950838"/>
                  </a:ext>
                </a:extLst>
              </a:tr>
            </a:tbl>
          </a:graphicData>
        </a:graphic>
      </p:graphicFrame>
      <p:sp>
        <p:nvSpPr>
          <p:cNvPr id="30" name="TextBox 29">
            <a:extLst>
              <a:ext uri="{FF2B5EF4-FFF2-40B4-BE49-F238E27FC236}">
                <a16:creationId xmlns:a16="http://schemas.microsoft.com/office/drawing/2014/main" id="{A897201E-8385-456E-22AA-35255B9FC349}"/>
              </a:ext>
            </a:extLst>
          </p:cNvPr>
          <p:cNvSpPr txBox="1"/>
          <p:nvPr/>
        </p:nvSpPr>
        <p:spPr>
          <a:xfrm>
            <a:off x="4771180" y="512560"/>
            <a:ext cx="2348720" cy="492443"/>
          </a:xfrm>
          <a:prstGeom prst="rect">
            <a:avLst/>
          </a:prstGeom>
          <a:noFill/>
        </p:spPr>
        <p:txBody>
          <a:bodyPr wrap="none" rtlCol="0">
            <a:spAutoFit/>
          </a:bodyPr>
          <a:lstStyle/>
          <a:p>
            <a:r>
              <a:rPr lang="en-US" sz="2600" dirty="0"/>
              <a:t>Chromatic Scale</a:t>
            </a:r>
          </a:p>
        </p:txBody>
      </p:sp>
      <p:sp>
        <p:nvSpPr>
          <p:cNvPr id="31" name="TextBox 30">
            <a:extLst>
              <a:ext uri="{FF2B5EF4-FFF2-40B4-BE49-F238E27FC236}">
                <a16:creationId xmlns:a16="http://schemas.microsoft.com/office/drawing/2014/main" id="{A05183F3-09E6-FBEE-AA0D-138DF51E9276}"/>
              </a:ext>
            </a:extLst>
          </p:cNvPr>
          <p:cNvSpPr txBox="1"/>
          <p:nvPr/>
        </p:nvSpPr>
        <p:spPr>
          <a:xfrm>
            <a:off x="895149" y="2926707"/>
            <a:ext cx="6191310" cy="3323987"/>
          </a:xfrm>
          <a:prstGeom prst="rect">
            <a:avLst/>
          </a:prstGeom>
          <a:noFill/>
        </p:spPr>
        <p:txBody>
          <a:bodyPr wrap="none" rtlCol="0">
            <a:spAutoFit/>
          </a:bodyPr>
          <a:lstStyle/>
          <a:p>
            <a:r>
              <a:rPr lang="en-US" dirty="0"/>
              <a:t>The distance between any two notes is called a </a:t>
            </a:r>
            <a:r>
              <a:rPr lang="en-US" b="1" dirty="0">
                <a:solidFill>
                  <a:srgbClr val="FF0000"/>
                </a:solidFill>
              </a:rPr>
              <a:t>semitone</a:t>
            </a:r>
            <a:r>
              <a:rPr lang="en-US" dirty="0"/>
              <a:t>. </a:t>
            </a:r>
            <a:br>
              <a:rPr lang="en-US" dirty="0"/>
            </a:br>
            <a:br>
              <a:rPr lang="en-US" dirty="0"/>
            </a:br>
            <a:r>
              <a:rPr lang="en-US" dirty="0"/>
              <a:t>Going from C</a:t>
            </a:r>
            <a:r>
              <a:rPr lang="en-US" baseline="-25000" dirty="0"/>
              <a:t>0</a:t>
            </a:r>
            <a:r>
              <a:rPr lang="en-US" dirty="0"/>
              <a:t> to C#</a:t>
            </a:r>
            <a:r>
              <a:rPr lang="en-US" baseline="-25000" dirty="0"/>
              <a:t>0</a:t>
            </a:r>
            <a:r>
              <a:rPr lang="en-US" dirty="0"/>
              <a:t> is 1 semitone.</a:t>
            </a:r>
          </a:p>
          <a:p>
            <a:r>
              <a:rPr lang="en-US" dirty="0"/>
              <a:t>Going from C</a:t>
            </a:r>
            <a:r>
              <a:rPr lang="en-US" baseline="-25000" dirty="0"/>
              <a:t>0</a:t>
            </a:r>
            <a:r>
              <a:rPr lang="en-US" dirty="0"/>
              <a:t> to E</a:t>
            </a:r>
            <a:r>
              <a:rPr lang="en-US" baseline="-25000" dirty="0"/>
              <a:t>0</a:t>
            </a:r>
            <a:r>
              <a:rPr lang="en-US" dirty="0"/>
              <a:t> is 4 semitones.</a:t>
            </a:r>
            <a:br>
              <a:rPr lang="en-US" dirty="0"/>
            </a:br>
            <a:br>
              <a:rPr lang="en-US" dirty="0"/>
            </a:br>
            <a:r>
              <a:rPr lang="en-US" dirty="0"/>
              <a:t>Sometimes people say </a:t>
            </a:r>
            <a:r>
              <a:rPr lang="en-US" b="1" dirty="0">
                <a:solidFill>
                  <a:srgbClr val="FF0000"/>
                </a:solidFill>
              </a:rPr>
              <a:t>half step</a:t>
            </a:r>
            <a:r>
              <a:rPr lang="en-US" dirty="0"/>
              <a:t> as a synonym to 1 semitone.</a:t>
            </a:r>
            <a:br>
              <a:rPr lang="en-US" dirty="0"/>
            </a:br>
            <a:br>
              <a:rPr lang="en-US" dirty="0"/>
            </a:br>
            <a:r>
              <a:rPr lang="en-US" dirty="0"/>
              <a:t>Sometimes people say </a:t>
            </a:r>
            <a:r>
              <a:rPr lang="en-US" b="1" dirty="0">
                <a:solidFill>
                  <a:srgbClr val="FF0000"/>
                </a:solidFill>
              </a:rPr>
              <a:t>whole step</a:t>
            </a:r>
            <a:r>
              <a:rPr lang="en-US" dirty="0"/>
              <a:t> as a synonym to 2 semitones.</a:t>
            </a:r>
            <a:br>
              <a:rPr lang="en-US" dirty="0"/>
            </a:br>
            <a:br>
              <a:rPr lang="en-US" dirty="0"/>
            </a:br>
            <a:r>
              <a:rPr lang="en-US" dirty="0"/>
              <a:t>Going from C</a:t>
            </a:r>
            <a:r>
              <a:rPr lang="en-US" baseline="-25000" dirty="0"/>
              <a:t>0</a:t>
            </a:r>
            <a:r>
              <a:rPr lang="en-US" dirty="0"/>
              <a:t> to C#</a:t>
            </a:r>
            <a:r>
              <a:rPr lang="en-US" baseline="-25000" dirty="0"/>
              <a:t>0</a:t>
            </a:r>
            <a:r>
              <a:rPr lang="en-US" dirty="0"/>
              <a:t> is 1 half step.</a:t>
            </a:r>
          </a:p>
          <a:p>
            <a:r>
              <a:rPr lang="en-US" dirty="0"/>
              <a:t>Going from C</a:t>
            </a:r>
            <a:r>
              <a:rPr lang="en-US" baseline="-25000" dirty="0"/>
              <a:t>0</a:t>
            </a:r>
            <a:r>
              <a:rPr lang="en-US" dirty="0"/>
              <a:t> to E</a:t>
            </a:r>
            <a:r>
              <a:rPr lang="en-US" baseline="-25000" dirty="0"/>
              <a:t>0</a:t>
            </a:r>
            <a:r>
              <a:rPr lang="en-US" dirty="0"/>
              <a:t> is 4 half notes or 2 whole steps.</a:t>
            </a:r>
            <a:br>
              <a:rPr lang="en-US" dirty="0"/>
            </a:br>
            <a:endParaRPr lang="en-US" baseline="-25000" dirty="0"/>
          </a:p>
        </p:txBody>
      </p:sp>
      <p:sp>
        <p:nvSpPr>
          <p:cNvPr id="32" name="TextBox 31">
            <a:extLst>
              <a:ext uri="{FF2B5EF4-FFF2-40B4-BE49-F238E27FC236}">
                <a16:creationId xmlns:a16="http://schemas.microsoft.com/office/drawing/2014/main" id="{8A1D4D68-AB00-F434-1723-911E5F2BC3E5}"/>
              </a:ext>
            </a:extLst>
          </p:cNvPr>
          <p:cNvSpPr txBox="1"/>
          <p:nvPr/>
        </p:nvSpPr>
        <p:spPr>
          <a:xfrm>
            <a:off x="5577940" y="2557375"/>
            <a:ext cx="692818" cy="369332"/>
          </a:xfrm>
          <a:prstGeom prst="rect">
            <a:avLst/>
          </a:prstGeom>
          <a:noFill/>
        </p:spPr>
        <p:txBody>
          <a:bodyPr wrap="none" rtlCol="0">
            <a:spAutoFit/>
          </a:bodyPr>
          <a:lstStyle/>
          <a:p>
            <a:r>
              <a:rPr lang="en-US" dirty="0"/>
              <a:t>Hertz</a:t>
            </a:r>
          </a:p>
        </p:txBody>
      </p:sp>
      <p:sp>
        <p:nvSpPr>
          <p:cNvPr id="33" name="TextBox 32">
            <a:extLst>
              <a:ext uri="{FF2B5EF4-FFF2-40B4-BE49-F238E27FC236}">
                <a16:creationId xmlns:a16="http://schemas.microsoft.com/office/drawing/2014/main" id="{6359F969-12D1-68D4-C283-325A8018CF4C}"/>
              </a:ext>
            </a:extLst>
          </p:cNvPr>
          <p:cNvSpPr txBox="1"/>
          <p:nvPr/>
        </p:nvSpPr>
        <p:spPr>
          <a:xfrm>
            <a:off x="5577940" y="1353119"/>
            <a:ext cx="735201" cy="369332"/>
          </a:xfrm>
          <a:prstGeom prst="rect">
            <a:avLst/>
          </a:prstGeom>
          <a:noFill/>
        </p:spPr>
        <p:txBody>
          <a:bodyPr wrap="none" rtlCol="0">
            <a:spAutoFit/>
          </a:bodyPr>
          <a:lstStyle/>
          <a:p>
            <a:r>
              <a:rPr lang="en-US" dirty="0"/>
              <a:t>Notes</a:t>
            </a:r>
          </a:p>
        </p:txBody>
      </p:sp>
    </p:spTree>
    <p:extLst>
      <p:ext uri="{BB962C8B-B14F-4D97-AF65-F5344CB8AC3E}">
        <p14:creationId xmlns:p14="http://schemas.microsoft.com/office/powerpoint/2010/main" val="3884801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8">
            <a:extLst>
              <a:ext uri="{FF2B5EF4-FFF2-40B4-BE49-F238E27FC236}">
                <a16:creationId xmlns:a16="http://schemas.microsoft.com/office/drawing/2014/main" id="{A7B8093F-385B-835D-529A-7DE7583A9754}"/>
              </a:ext>
            </a:extLst>
          </p:cNvPr>
          <p:cNvGraphicFramePr>
            <a:graphicFrameLocks noGrp="1"/>
          </p:cNvGraphicFramePr>
          <p:nvPr>
            <p:extLst>
              <p:ext uri="{D42A27DB-BD31-4B8C-83A1-F6EECF244321}">
                <p14:modId xmlns:p14="http://schemas.microsoft.com/office/powerpoint/2010/main" val="2229134127"/>
              </p:ext>
            </p:extLst>
          </p:nvPr>
        </p:nvGraphicFramePr>
        <p:xfrm>
          <a:off x="962526" y="2947553"/>
          <a:ext cx="7543800" cy="74168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684220523"/>
                    </a:ext>
                  </a:extLst>
                </a:gridCol>
                <a:gridCol w="628650">
                  <a:extLst>
                    <a:ext uri="{9D8B030D-6E8A-4147-A177-3AD203B41FA5}">
                      <a16:colId xmlns:a16="http://schemas.microsoft.com/office/drawing/2014/main" val="2853260845"/>
                    </a:ext>
                  </a:extLst>
                </a:gridCol>
                <a:gridCol w="628650">
                  <a:extLst>
                    <a:ext uri="{9D8B030D-6E8A-4147-A177-3AD203B41FA5}">
                      <a16:colId xmlns:a16="http://schemas.microsoft.com/office/drawing/2014/main" val="524294580"/>
                    </a:ext>
                  </a:extLst>
                </a:gridCol>
                <a:gridCol w="628650">
                  <a:extLst>
                    <a:ext uri="{9D8B030D-6E8A-4147-A177-3AD203B41FA5}">
                      <a16:colId xmlns:a16="http://schemas.microsoft.com/office/drawing/2014/main" val="2550651800"/>
                    </a:ext>
                  </a:extLst>
                </a:gridCol>
                <a:gridCol w="628650">
                  <a:extLst>
                    <a:ext uri="{9D8B030D-6E8A-4147-A177-3AD203B41FA5}">
                      <a16:colId xmlns:a16="http://schemas.microsoft.com/office/drawing/2014/main" val="571358194"/>
                    </a:ext>
                  </a:extLst>
                </a:gridCol>
                <a:gridCol w="628650">
                  <a:extLst>
                    <a:ext uri="{9D8B030D-6E8A-4147-A177-3AD203B41FA5}">
                      <a16:colId xmlns:a16="http://schemas.microsoft.com/office/drawing/2014/main" val="292664461"/>
                    </a:ext>
                  </a:extLst>
                </a:gridCol>
                <a:gridCol w="628650">
                  <a:extLst>
                    <a:ext uri="{9D8B030D-6E8A-4147-A177-3AD203B41FA5}">
                      <a16:colId xmlns:a16="http://schemas.microsoft.com/office/drawing/2014/main" val="372488533"/>
                    </a:ext>
                  </a:extLst>
                </a:gridCol>
                <a:gridCol w="628650">
                  <a:extLst>
                    <a:ext uri="{9D8B030D-6E8A-4147-A177-3AD203B41FA5}">
                      <a16:colId xmlns:a16="http://schemas.microsoft.com/office/drawing/2014/main" val="2624071639"/>
                    </a:ext>
                  </a:extLst>
                </a:gridCol>
                <a:gridCol w="628650">
                  <a:extLst>
                    <a:ext uri="{9D8B030D-6E8A-4147-A177-3AD203B41FA5}">
                      <a16:colId xmlns:a16="http://schemas.microsoft.com/office/drawing/2014/main" val="2332110560"/>
                    </a:ext>
                  </a:extLst>
                </a:gridCol>
                <a:gridCol w="628650">
                  <a:extLst>
                    <a:ext uri="{9D8B030D-6E8A-4147-A177-3AD203B41FA5}">
                      <a16:colId xmlns:a16="http://schemas.microsoft.com/office/drawing/2014/main" val="4270362570"/>
                    </a:ext>
                  </a:extLst>
                </a:gridCol>
                <a:gridCol w="628650">
                  <a:extLst>
                    <a:ext uri="{9D8B030D-6E8A-4147-A177-3AD203B41FA5}">
                      <a16:colId xmlns:a16="http://schemas.microsoft.com/office/drawing/2014/main" val="1218070256"/>
                    </a:ext>
                  </a:extLst>
                </a:gridCol>
                <a:gridCol w="628650">
                  <a:extLst>
                    <a:ext uri="{9D8B030D-6E8A-4147-A177-3AD203B41FA5}">
                      <a16:colId xmlns:a16="http://schemas.microsoft.com/office/drawing/2014/main" val="1564917409"/>
                    </a:ext>
                  </a:extLst>
                </a:gridCol>
              </a:tblGrid>
              <a:tr h="370840">
                <a:tc>
                  <a:txBody>
                    <a:bodyPr/>
                    <a:lstStyle/>
                    <a:p>
                      <a:pPr algn="ctr"/>
                      <a:r>
                        <a:rPr lang="en-US" baseline="0" dirty="0"/>
                        <a:t>G</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A</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B</a:t>
                      </a:r>
                    </a:p>
                  </a:txBody>
                  <a:tcPr/>
                </a:tc>
                <a:tc>
                  <a:txBody>
                    <a:bodyPr/>
                    <a:lstStyle/>
                    <a:p>
                      <a:pPr algn="ctr"/>
                      <a:r>
                        <a:rPr lang="en-US" dirty="0"/>
                        <a:t>C</a:t>
                      </a:r>
                    </a:p>
                  </a:txBody>
                  <a:tcPr>
                    <a:solidFill>
                      <a:schemeClr val="accent1"/>
                    </a:solidFill>
                  </a:tcPr>
                </a:tc>
                <a:tc>
                  <a:txBody>
                    <a:bodyPr/>
                    <a:lstStyle/>
                    <a:p>
                      <a:pPr algn="ctr"/>
                      <a:endParaRPr lang="en-US" dirty="0"/>
                    </a:p>
                  </a:txBody>
                  <a:tcPr>
                    <a:solidFill>
                      <a:schemeClr val="accent1">
                        <a:lumMod val="20000"/>
                        <a:lumOff val="80000"/>
                      </a:schemeClr>
                    </a:solidFill>
                  </a:tcPr>
                </a:tc>
                <a:tc>
                  <a:txBody>
                    <a:bodyPr/>
                    <a:lstStyle/>
                    <a:p>
                      <a:pPr algn="ctr"/>
                      <a:r>
                        <a:rPr lang="en-US" dirty="0"/>
                        <a:t>D</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E</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F#</a:t>
                      </a:r>
                    </a:p>
                  </a:txBody>
                  <a:tcPr/>
                </a:tc>
                <a:extLst>
                  <a:ext uri="{0D108BD9-81ED-4DB2-BD59-A6C34878D82A}">
                    <a16:rowId xmlns:a16="http://schemas.microsoft.com/office/drawing/2014/main" val="3418386373"/>
                  </a:ext>
                </a:extLst>
              </a:tr>
              <a:tr h="370840">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25000" dirty="0"/>
                        <a:t>This heptatonic scale is also known as G Major Scale</a:t>
                      </a:r>
                    </a:p>
                  </a:txBody>
                  <a:tcPr>
                    <a:solidFill>
                      <a:schemeClr val="bg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717992485"/>
                  </a:ext>
                </a:extLst>
              </a:tr>
            </a:tbl>
          </a:graphicData>
        </a:graphic>
      </p:graphicFrame>
      <p:sp>
        <p:nvSpPr>
          <p:cNvPr id="30" name="TextBox 29">
            <a:extLst>
              <a:ext uri="{FF2B5EF4-FFF2-40B4-BE49-F238E27FC236}">
                <a16:creationId xmlns:a16="http://schemas.microsoft.com/office/drawing/2014/main" id="{A897201E-8385-456E-22AA-35255B9FC349}"/>
              </a:ext>
            </a:extLst>
          </p:cNvPr>
          <p:cNvSpPr txBox="1"/>
          <p:nvPr/>
        </p:nvSpPr>
        <p:spPr>
          <a:xfrm>
            <a:off x="4355586" y="520812"/>
            <a:ext cx="2444708" cy="492443"/>
          </a:xfrm>
          <a:prstGeom prst="rect">
            <a:avLst/>
          </a:prstGeom>
          <a:noFill/>
        </p:spPr>
        <p:txBody>
          <a:bodyPr wrap="none" rtlCol="0">
            <a:spAutoFit/>
          </a:bodyPr>
          <a:lstStyle/>
          <a:p>
            <a:r>
              <a:rPr lang="en-US" sz="2600" dirty="0"/>
              <a:t>Heptatonic Scale</a:t>
            </a:r>
          </a:p>
        </p:txBody>
      </p:sp>
      <p:sp>
        <p:nvSpPr>
          <p:cNvPr id="31" name="TextBox 30">
            <a:extLst>
              <a:ext uri="{FF2B5EF4-FFF2-40B4-BE49-F238E27FC236}">
                <a16:creationId xmlns:a16="http://schemas.microsoft.com/office/drawing/2014/main" id="{A05183F3-09E6-FBEE-AA0D-138DF51E9276}"/>
              </a:ext>
            </a:extLst>
          </p:cNvPr>
          <p:cNvSpPr txBox="1"/>
          <p:nvPr/>
        </p:nvSpPr>
        <p:spPr>
          <a:xfrm>
            <a:off x="869152" y="1434791"/>
            <a:ext cx="10453696" cy="369332"/>
          </a:xfrm>
          <a:prstGeom prst="rect">
            <a:avLst/>
          </a:prstGeom>
          <a:noFill/>
        </p:spPr>
        <p:txBody>
          <a:bodyPr wrap="none" rtlCol="0">
            <a:spAutoFit/>
          </a:bodyPr>
          <a:lstStyle/>
          <a:p>
            <a:r>
              <a:rPr lang="en-US" dirty="0"/>
              <a:t>A </a:t>
            </a:r>
            <a:r>
              <a:rPr lang="en-US" b="1" dirty="0">
                <a:solidFill>
                  <a:srgbClr val="FF0000"/>
                </a:solidFill>
              </a:rPr>
              <a:t>heptatonic scale</a:t>
            </a:r>
            <a:r>
              <a:rPr lang="en-US" dirty="0"/>
              <a:t> is </a:t>
            </a:r>
            <a:r>
              <a:rPr lang="en-US" b="1" dirty="0">
                <a:solidFill>
                  <a:srgbClr val="FF0000"/>
                </a:solidFill>
              </a:rPr>
              <a:t>any 7-note pattern</a:t>
            </a:r>
            <a:r>
              <a:rPr lang="en-US" dirty="0"/>
              <a:t> from the chromatic scale.  These are all considered heptatonic scales.</a:t>
            </a:r>
            <a:endParaRPr lang="en-US" baseline="-25000" dirty="0"/>
          </a:p>
        </p:txBody>
      </p:sp>
      <p:graphicFrame>
        <p:nvGraphicFramePr>
          <p:cNvPr id="3" name="Table 28">
            <a:extLst>
              <a:ext uri="{FF2B5EF4-FFF2-40B4-BE49-F238E27FC236}">
                <a16:creationId xmlns:a16="http://schemas.microsoft.com/office/drawing/2014/main" id="{DA26D6F8-562B-33A8-EF75-1E1CD3BF2C56}"/>
              </a:ext>
            </a:extLst>
          </p:cNvPr>
          <p:cNvGraphicFramePr>
            <a:graphicFrameLocks noGrp="1"/>
          </p:cNvGraphicFramePr>
          <p:nvPr>
            <p:extLst>
              <p:ext uri="{D42A27DB-BD31-4B8C-83A1-F6EECF244321}">
                <p14:modId xmlns:p14="http://schemas.microsoft.com/office/powerpoint/2010/main" val="1128904474"/>
              </p:ext>
            </p:extLst>
          </p:nvPr>
        </p:nvGraphicFramePr>
        <p:xfrm>
          <a:off x="962526" y="2071487"/>
          <a:ext cx="7543800" cy="74168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684220523"/>
                    </a:ext>
                  </a:extLst>
                </a:gridCol>
                <a:gridCol w="628650">
                  <a:extLst>
                    <a:ext uri="{9D8B030D-6E8A-4147-A177-3AD203B41FA5}">
                      <a16:colId xmlns:a16="http://schemas.microsoft.com/office/drawing/2014/main" val="2853260845"/>
                    </a:ext>
                  </a:extLst>
                </a:gridCol>
                <a:gridCol w="628650">
                  <a:extLst>
                    <a:ext uri="{9D8B030D-6E8A-4147-A177-3AD203B41FA5}">
                      <a16:colId xmlns:a16="http://schemas.microsoft.com/office/drawing/2014/main" val="524294580"/>
                    </a:ext>
                  </a:extLst>
                </a:gridCol>
                <a:gridCol w="628650">
                  <a:extLst>
                    <a:ext uri="{9D8B030D-6E8A-4147-A177-3AD203B41FA5}">
                      <a16:colId xmlns:a16="http://schemas.microsoft.com/office/drawing/2014/main" val="2550651800"/>
                    </a:ext>
                  </a:extLst>
                </a:gridCol>
                <a:gridCol w="628650">
                  <a:extLst>
                    <a:ext uri="{9D8B030D-6E8A-4147-A177-3AD203B41FA5}">
                      <a16:colId xmlns:a16="http://schemas.microsoft.com/office/drawing/2014/main" val="571358194"/>
                    </a:ext>
                  </a:extLst>
                </a:gridCol>
                <a:gridCol w="628650">
                  <a:extLst>
                    <a:ext uri="{9D8B030D-6E8A-4147-A177-3AD203B41FA5}">
                      <a16:colId xmlns:a16="http://schemas.microsoft.com/office/drawing/2014/main" val="292664461"/>
                    </a:ext>
                  </a:extLst>
                </a:gridCol>
                <a:gridCol w="628650">
                  <a:extLst>
                    <a:ext uri="{9D8B030D-6E8A-4147-A177-3AD203B41FA5}">
                      <a16:colId xmlns:a16="http://schemas.microsoft.com/office/drawing/2014/main" val="372488533"/>
                    </a:ext>
                  </a:extLst>
                </a:gridCol>
                <a:gridCol w="628650">
                  <a:extLst>
                    <a:ext uri="{9D8B030D-6E8A-4147-A177-3AD203B41FA5}">
                      <a16:colId xmlns:a16="http://schemas.microsoft.com/office/drawing/2014/main" val="2624071639"/>
                    </a:ext>
                  </a:extLst>
                </a:gridCol>
                <a:gridCol w="628650">
                  <a:extLst>
                    <a:ext uri="{9D8B030D-6E8A-4147-A177-3AD203B41FA5}">
                      <a16:colId xmlns:a16="http://schemas.microsoft.com/office/drawing/2014/main" val="2332110560"/>
                    </a:ext>
                  </a:extLst>
                </a:gridCol>
                <a:gridCol w="628650">
                  <a:extLst>
                    <a:ext uri="{9D8B030D-6E8A-4147-A177-3AD203B41FA5}">
                      <a16:colId xmlns:a16="http://schemas.microsoft.com/office/drawing/2014/main" val="4270362570"/>
                    </a:ext>
                  </a:extLst>
                </a:gridCol>
                <a:gridCol w="628650">
                  <a:extLst>
                    <a:ext uri="{9D8B030D-6E8A-4147-A177-3AD203B41FA5}">
                      <a16:colId xmlns:a16="http://schemas.microsoft.com/office/drawing/2014/main" val="1218070256"/>
                    </a:ext>
                  </a:extLst>
                </a:gridCol>
                <a:gridCol w="628650">
                  <a:extLst>
                    <a:ext uri="{9D8B030D-6E8A-4147-A177-3AD203B41FA5}">
                      <a16:colId xmlns:a16="http://schemas.microsoft.com/office/drawing/2014/main" val="1564917409"/>
                    </a:ext>
                  </a:extLst>
                </a:gridCol>
              </a:tblGrid>
              <a:tr h="370840">
                <a:tc>
                  <a:txBody>
                    <a:bodyPr/>
                    <a:lstStyle/>
                    <a:p>
                      <a:pPr algn="ctr"/>
                      <a:r>
                        <a:rPr lang="en-US" dirty="0"/>
                        <a:t>C</a:t>
                      </a:r>
                      <a:endParaRPr lang="en-US" baseline="-25000" dirty="0"/>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D</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E</a:t>
                      </a:r>
                    </a:p>
                  </a:txBody>
                  <a:tcPr/>
                </a:tc>
                <a:tc>
                  <a:txBody>
                    <a:bodyPr/>
                    <a:lstStyle/>
                    <a:p>
                      <a:pPr algn="ctr"/>
                      <a:r>
                        <a:rPr lang="en-US" dirty="0"/>
                        <a:t>F</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G</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A</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B</a:t>
                      </a:r>
                    </a:p>
                  </a:txBody>
                  <a:tcPr/>
                </a:tc>
                <a:extLst>
                  <a:ext uri="{0D108BD9-81ED-4DB2-BD59-A6C34878D82A}">
                    <a16:rowId xmlns:a16="http://schemas.microsoft.com/office/drawing/2014/main" val="3418386373"/>
                  </a:ext>
                </a:extLst>
              </a:tr>
              <a:tr h="370840">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25000" dirty="0"/>
                        <a:t>This heptatonic scale is also known as C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 name="Table 28">
            <a:extLst>
              <a:ext uri="{FF2B5EF4-FFF2-40B4-BE49-F238E27FC236}">
                <a16:creationId xmlns:a16="http://schemas.microsoft.com/office/drawing/2014/main" id="{C0A661CE-9FD4-6BA1-752C-688C5A2D3722}"/>
              </a:ext>
            </a:extLst>
          </p:cNvPr>
          <p:cNvGraphicFramePr>
            <a:graphicFrameLocks noGrp="1"/>
          </p:cNvGraphicFramePr>
          <p:nvPr>
            <p:extLst>
              <p:ext uri="{D42A27DB-BD31-4B8C-83A1-F6EECF244321}">
                <p14:modId xmlns:p14="http://schemas.microsoft.com/office/powerpoint/2010/main" val="3432123612"/>
              </p:ext>
            </p:extLst>
          </p:nvPr>
        </p:nvGraphicFramePr>
        <p:xfrm>
          <a:off x="962526" y="3869975"/>
          <a:ext cx="7543800" cy="74168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684220523"/>
                    </a:ext>
                  </a:extLst>
                </a:gridCol>
                <a:gridCol w="628650">
                  <a:extLst>
                    <a:ext uri="{9D8B030D-6E8A-4147-A177-3AD203B41FA5}">
                      <a16:colId xmlns:a16="http://schemas.microsoft.com/office/drawing/2014/main" val="2853260845"/>
                    </a:ext>
                  </a:extLst>
                </a:gridCol>
                <a:gridCol w="628650">
                  <a:extLst>
                    <a:ext uri="{9D8B030D-6E8A-4147-A177-3AD203B41FA5}">
                      <a16:colId xmlns:a16="http://schemas.microsoft.com/office/drawing/2014/main" val="524294580"/>
                    </a:ext>
                  </a:extLst>
                </a:gridCol>
                <a:gridCol w="628650">
                  <a:extLst>
                    <a:ext uri="{9D8B030D-6E8A-4147-A177-3AD203B41FA5}">
                      <a16:colId xmlns:a16="http://schemas.microsoft.com/office/drawing/2014/main" val="2550651800"/>
                    </a:ext>
                  </a:extLst>
                </a:gridCol>
                <a:gridCol w="628650">
                  <a:extLst>
                    <a:ext uri="{9D8B030D-6E8A-4147-A177-3AD203B41FA5}">
                      <a16:colId xmlns:a16="http://schemas.microsoft.com/office/drawing/2014/main" val="571358194"/>
                    </a:ext>
                  </a:extLst>
                </a:gridCol>
                <a:gridCol w="628650">
                  <a:extLst>
                    <a:ext uri="{9D8B030D-6E8A-4147-A177-3AD203B41FA5}">
                      <a16:colId xmlns:a16="http://schemas.microsoft.com/office/drawing/2014/main" val="292664461"/>
                    </a:ext>
                  </a:extLst>
                </a:gridCol>
                <a:gridCol w="628650">
                  <a:extLst>
                    <a:ext uri="{9D8B030D-6E8A-4147-A177-3AD203B41FA5}">
                      <a16:colId xmlns:a16="http://schemas.microsoft.com/office/drawing/2014/main" val="372488533"/>
                    </a:ext>
                  </a:extLst>
                </a:gridCol>
                <a:gridCol w="628650">
                  <a:extLst>
                    <a:ext uri="{9D8B030D-6E8A-4147-A177-3AD203B41FA5}">
                      <a16:colId xmlns:a16="http://schemas.microsoft.com/office/drawing/2014/main" val="2624071639"/>
                    </a:ext>
                  </a:extLst>
                </a:gridCol>
                <a:gridCol w="628650">
                  <a:extLst>
                    <a:ext uri="{9D8B030D-6E8A-4147-A177-3AD203B41FA5}">
                      <a16:colId xmlns:a16="http://schemas.microsoft.com/office/drawing/2014/main" val="2332110560"/>
                    </a:ext>
                  </a:extLst>
                </a:gridCol>
                <a:gridCol w="628650">
                  <a:extLst>
                    <a:ext uri="{9D8B030D-6E8A-4147-A177-3AD203B41FA5}">
                      <a16:colId xmlns:a16="http://schemas.microsoft.com/office/drawing/2014/main" val="4270362570"/>
                    </a:ext>
                  </a:extLst>
                </a:gridCol>
                <a:gridCol w="628650">
                  <a:extLst>
                    <a:ext uri="{9D8B030D-6E8A-4147-A177-3AD203B41FA5}">
                      <a16:colId xmlns:a16="http://schemas.microsoft.com/office/drawing/2014/main" val="1218070256"/>
                    </a:ext>
                  </a:extLst>
                </a:gridCol>
                <a:gridCol w="628650">
                  <a:extLst>
                    <a:ext uri="{9D8B030D-6E8A-4147-A177-3AD203B41FA5}">
                      <a16:colId xmlns:a16="http://schemas.microsoft.com/office/drawing/2014/main" val="1564917409"/>
                    </a:ext>
                  </a:extLst>
                </a:gridCol>
              </a:tblGrid>
              <a:tr h="370840">
                <a:tc>
                  <a:txBody>
                    <a:bodyPr/>
                    <a:lstStyle/>
                    <a:p>
                      <a:pPr algn="ctr"/>
                      <a:r>
                        <a:rPr lang="en-US" dirty="0"/>
                        <a:t>E</a:t>
                      </a:r>
                      <a:endParaRPr lang="en-US" baseline="-25000" dirty="0"/>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F#</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a:t>
                      </a:r>
                    </a:p>
                  </a:txBody>
                  <a:tcPr>
                    <a:solidFill>
                      <a:schemeClr val="accent1"/>
                    </a:solidFill>
                  </a:tcPr>
                </a:tc>
                <a:tc>
                  <a:txBody>
                    <a:bodyPr/>
                    <a:lstStyle/>
                    <a:p>
                      <a:pPr algn="ctr"/>
                      <a:endParaRPr lang="en-US" dirty="0"/>
                    </a:p>
                  </a:txBody>
                  <a:tcPr>
                    <a:solidFill>
                      <a:schemeClr val="accent1">
                        <a:lumMod val="20000"/>
                        <a:lumOff val="80000"/>
                      </a:schemeClr>
                    </a:solidFill>
                  </a:tcPr>
                </a:tc>
                <a:tc>
                  <a:txBody>
                    <a:bodyPr/>
                    <a:lstStyle/>
                    <a:p>
                      <a:pPr algn="ctr"/>
                      <a:r>
                        <a:rPr lang="en-US" dirty="0"/>
                        <a:t>A</a:t>
                      </a:r>
                    </a:p>
                  </a:txBody>
                  <a:tcPr>
                    <a:solidFill>
                      <a:schemeClr val="accent1"/>
                    </a:solidFill>
                  </a:tcPr>
                </a:tc>
                <a:tc>
                  <a:txBody>
                    <a:bodyPr/>
                    <a:lstStyle/>
                    <a:p>
                      <a:pPr algn="ctr"/>
                      <a:endParaRPr lang="en-US" dirty="0"/>
                    </a:p>
                  </a:txBody>
                  <a:tcPr>
                    <a:solidFill>
                      <a:schemeClr val="accent1">
                        <a:lumMod val="20000"/>
                        <a:lumOff val="80000"/>
                      </a:schemeClr>
                    </a:solidFill>
                  </a:tcPr>
                </a:tc>
                <a:tc>
                  <a:txBody>
                    <a:bodyPr/>
                    <a:lstStyle/>
                    <a:p>
                      <a:pPr algn="ctr"/>
                      <a:r>
                        <a:rPr lang="en-US" dirty="0"/>
                        <a:t>B</a:t>
                      </a:r>
                    </a:p>
                  </a:txBody>
                  <a:tcPr/>
                </a:tc>
                <a:tc>
                  <a:txBody>
                    <a:bodyPr/>
                    <a:lstStyle/>
                    <a:p>
                      <a:pPr algn="ctr"/>
                      <a:r>
                        <a:rPr lang="en-US" dirty="0"/>
                        <a:t>C</a:t>
                      </a:r>
                    </a:p>
                  </a:txBody>
                  <a:tcPr>
                    <a:solidFill>
                      <a:schemeClr val="accent1"/>
                    </a:solidFill>
                  </a:tcPr>
                </a:tc>
                <a:tc>
                  <a:txBody>
                    <a:bodyPr/>
                    <a:lstStyle/>
                    <a:p>
                      <a:pPr algn="ctr"/>
                      <a:endParaRPr lang="en-US" dirty="0"/>
                    </a:p>
                  </a:txBody>
                  <a:tcPr>
                    <a:solidFill>
                      <a:schemeClr val="accent1">
                        <a:lumMod val="20000"/>
                        <a:lumOff val="80000"/>
                      </a:schemeClr>
                    </a:solidFill>
                  </a:tcPr>
                </a:tc>
                <a:tc>
                  <a:txBody>
                    <a:bodyPr/>
                    <a:lstStyle/>
                    <a:p>
                      <a:pPr algn="ctr"/>
                      <a:r>
                        <a:rPr lang="en-US" dirty="0"/>
                        <a:t>D</a:t>
                      </a:r>
                    </a:p>
                  </a:txBody>
                  <a:tcPr>
                    <a:solidFill>
                      <a:schemeClr val="accent1"/>
                    </a:solidFill>
                  </a:tcPr>
                </a:tc>
                <a:tc>
                  <a:txBody>
                    <a:bodyPr/>
                    <a:lstStyle/>
                    <a:p>
                      <a:pPr algn="ctr"/>
                      <a:endParaRPr lang="en-US" dirty="0"/>
                    </a:p>
                  </a:txBody>
                  <a:tcPr>
                    <a:solidFill>
                      <a:schemeClr val="accent1">
                        <a:lumMod val="20000"/>
                        <a:lumOff val="80000"/>
                      </a:schemeClr>
                    </a:solidFill>
                  </a:tcPr>
                </a:tc>
                <a:extLst>
                  <a:ext uri="{0D108BD9-81ED-4DB2-BD59-A6C34878D82A}">
                    <a16:rowId xmlns:a16="http://schemas.microsoft.com/office/drawing/2014/main" val="3418386373"/>
                  </a:ext>
                </a:extLst>
              </a:tr>
              <a:tr h="370840">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25000" dirty="0"/>
                        <a:t>This heptatonic scale is also known as E Minor Scale</a:t>
                      </a:r>
                    </a:p>
                  </a:txBody>
                  <a:tcPr>
                    <a:solidFill>
                      <a:schemeClr val="bg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717992485"/>
                  </a:ext>
                </a:extLst>
              </a:tr>
            </a:tbl>
          </a:graphicData>
        </a:graphic>
      </p:graphicFrame>
      <p:graphicFrame>
        <p:nvGraphicFramePr>
          <p:cNvPr id="5" name="Table 28">
            <a:extLst>
              <a:ext uri="{FF2B5EF4-FFF2-40B4-BE49-F238E27FC236}">
                <a16:creationId xmlns:a16="http://schemas.microsoft.com/office/drawing/2014/main" id="{D8F359B5-AD79-6E74-00F6-2655E6C103C5}"/>
              </a:ext>
            </a:extLst>
          </p:cNvPr>
          <p:cNvGraphicFramePr>
            <a:graphicFrameLocks noGrp="1"/>
          </p:cNvGraphicFramePr>
          <p:nvPr>
            <p:extLst>
              <p:ext uri="{D42A27DB-BD31-4B8C-83A1-F6EECF244321}">
                <p14:modId xmlns:p14="http://schemas.microsoft.com/office/powerpoint/2010/main" val="2011362043"/>
              </p:ext>
            </p:extLst>
          </p:nvPr>
        </p:nvGraphicFramePr>
        <p:xfrm>
          <a:off x="962526" y="4863528"/>
          <a:ext cx="7543800" cy="74168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684220523"/>
                    </a:ext>
                  </a:extLst>
                </a:gridCol>
                <a:gridCol w="628650">
                  <a:extLst>
                    <a:ext uri="{9D8B030D-6E8A-4147-A177-3AD203B41FA5}">
                      <a16:colId xmlns:a16="http://schemas.microsoft.com/office/drawing/2014/main" val="2853260845"/>
                    </a:ext>
                  </a:extLst>
                </a:gridCol>
                <a:gridCol w="628650">
                  <a:extLst>
                    <a:ext uri="{9D8B030D-6E8A-4147-A177-3AD203B41FA5}">
                      <a16:colId xmlns:a16="http://schemas.microsoft.com/office/drawing/2014/main" val="524294580"/>
                    </a:ext>
                  </a:extLst>
                </a:gridCol>
                <a:gridCol w="628650">
                  <a:extLst>
                    <a:ext uri="{9D8B030D-6E8A-4147-A177-3AD203B41FA5}">
                      <a16:colId xmlns:a16="http://schemas.microsoft.com/office/drawing/2014/main" val="2550651800"/>
                    </a:ext>
                  </a:extLst>
                </a:gridCol>
                <a:gridCol w="628650">
                  <a:extLst>
                    <a:ext uri="{9D8B030D-6E8A-4147-A177-3AD203B41FA5}">
                      <a16:colId xmlns:a16="http://schemas.microsoft.com/office/drawing/2014/main" val="571358194"/>
                    </a:ext>
                  </a:extLst>
                </a:gridCol>
                <a:gridCol w="628650">
                  <a:extLst>
                    <a:ext uri="{9D8B030D-6E8A-4147-A177-3AD203B41FA5}">
                      <a16:colId xmlns:a16="http://schemas.microsoft.com/office/drawing/2014/main" val="292664461"/>
                    </a:ext>
                  </a:extLst>
                </a:gridCol>
                <a:gridCol w="628650">
                  <a:extLst>
                    <a:ext uri="{9D8B030D-6E8A-4147-A177-3AD203B41FA5}">
                      <a16:colId xmlns:a16="http://schemas.microsoft.com/office/drawing/2014/main" val="372488533"/>
                    </a:ext>
                  </a:extLst>
                </a:gridCol>
                <a:gridCol w="628650">
                  <a:extLst>
                    <a:ext uri="{9D8B030D-6E8A-4147-A177-3AD203B41FA5}">
                      <a16:colId xmlns:a16="http://schemas.microsoft.com/office/drawing/2014/main" val="2624071639"/>
                    </a:ext>
                  </a:extLst>
                </a:gridCol>
                <a:gridCol w="628650">
                  <a:extLst>
                    <a:ext uri="{9D8B030D-6E8A-4147-A177-3AD203B41FA5}">
                      <a16:colId xmlns:a16="http://schemas.microsoft.com/office/drawing/2014/main" val="2332110560"/>
                    </a:ext>
                  </a:extLst>
                </a:gridCol>
                <a:gridCol w="628650">
                  <a:extLst>
                    <a:ext uri="{9D8B030D-6E8A-4147-A177-3AD203B41FA5}">
                      <a16:colId xmlns:a16="http://schemas.microsoft.com/office/drawing/2014/main" val="4270362570"/>
                    </a:ext>
                  </a:extLst>
                </a:gridCol>
                <a:gridCol w="628650">
                  <a:extLst>
                    <a:ext uri="{9D8B030D-6E8A-4147-A177-3AD203B41FA5}">
                      <a16:colId xmlns:a16="http://schemas.microsoft.com/office/drawing/2014/main" val="1218070256"/>
                    </a:ext>
                  </a:extLst>
                </a:gridCol>
                <a:gridCol w="628650">
                  <a:extLst>
                    <a:ext uri="{9D8B030D-6E8A-4147-A177-3AD203B41FA5}">
                      <a16:colId xmlns:a16="http://schemas.microsoft.com/office/drawing/2014/main" val="1564917409"/>
                    </a:ext>
                  </a:extLst>
                </a:gridCol>
              </a:tblGrid>
              <a:tr h="370840">
                <a:tc>
                  <a:txBody>
                    <a:bodyPr/>
                    <a:lstStyle/>
                    <a:p>
                      <a:pPr algn="ctr"/>
                      <a:endParaRPr lang="en-US" baseline="-25000" dirty="0"/>
                    </a:p>
                  </a:txBody>
                  <a:tcPr>
                    <a:solidFill>
                      <a:schemeClr val="accent1">
                        <a:lumMod val="20000"/>
                        <a:lumOff val="80000"/>
                      </a:schemeClr>
                    </a:solidFill>
                  </a:tcPr>
                </a:tc>
                <a:tc>
                  <a:txBody>
                    <a:bodyPr/>
                    <a:lstStyle/>
                    <a:p>
                      <a:pPr algn="ctr"/>
                      <a:endParaRPr lang="en-US" dirty="0"/>
                    </a:p>
                  </a:txBody>
                  <a:tcPr>
                    <a:solidFill>
                      <a:schemeClr val="accent1">
                        <a:lumMod val="20000"/>
                        <a:lumOff val="80000"/>
                      </a:schemeClr>
                    </a:solidFill>
                  </a:tcPr>
                </a:tc>
                <a:tc>
                  <a:txBody>
                    <a:bodyPr/>
                    <a:lstStyle/>
                    <a:p>
                      <a:pPr algn="ctr"/>
                      <a:r>
                        <a:rPr lang="en-US" dirty="0"/>
                        <a:t>D</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a:t>
                      </a:r>
                    </a:p>
                  </a:txBody>
                  <a:tcPr>
                    <a:solidFill>
                      <a:schemeClr val="accent1"/>
                    </a:solidFill>
                  </a:tcPr>
                </a:tc>
                <a:tc>
                  <a:txBody>
                    <a:bodyPr/>
                    <a:lstStyle/>
                    <a:p>
                      <a:pPr algn="ctr"/>
                      <a:r>
                        <a:rPr lang="en-US" dirty="0"/>
                        <a:t>E</a:t>
                      </a:r>
                    </a:p>
                  </a:txBody>
                  <a:tcPr>
                    <a:solidFill>
                      <a:schemeClr val="accent1"/>
                    </a:solidFill>
                  </a:tcPr>
                </a:tc>
                <a:tc>
                  <a:txBody>
                    <a:bodyPr/>
                    <a:lstStyle/>
                    <a:p>
                      <a:pPr algn="ctr"/>
                      <a:r>
                        <a:rPr lang="en-US" dirty="0"/>
                        <a:t>F</a:t>
                      </a:r>
                    </a:p>
                  </a:txBody>
                  <a:tcPr>
                    <a:solidFill>
                      <a:schemeClr val="accent1"/>
                    </a:solidFill>
                  </a:tcPr>
                </a:tc>
                <a:tc>
                  <a:txBody>
                    <a:bodyPr/>
                    <a:lstStyle/>
                    <a:p>
                      <a:pPr algn="ctr"/>
                      <a:endParaRPr lang="en-US" dirty="0"/>
                    </a:p>
                  </a:txBody>
                  <a:tcPr>
                    <a:solidFill>
                      <a:schemeClr val="accent1">
                        <a:lumMod val="20000"/>
                        <a:lumOff val="80000"/>
                      </a:schemeClr>
                    </a:solidFill>
                  </a:tcPr>
                </a:tc>
                <a:tc>
                  <a:txBody>
                    <a:bodyPr/>
                    <a:lstStyle/>
                    <a:p>
                      <a:pPr algn="ctr"/>
                      <a:r>
                        <a:rPr lang="en-US" dirty="0"/>
                        <a:t>G</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A</a:t>
                      </a:r>
                    </a:p>
                  </a:txBody>
                  <a:tcPr/>
                </a:tc>
                <a:tc>
                  <a:txBody>
                    <a:bodyPr/>
                    <a:lstStyle/>
                    <a:p>
                      <a:pPr algn="ctr"/>
                      <a:endParaRPr lang="en-US" dirty="0"/>
                    </a:p>
                  </a:txBody>
                  <a:tcPr>
                    <a:solidFill>
                      <a:schemeClr val="accent1">
                        <a:lumMod val="20000"/>
                        <a:lumOff val="80000"/>
                      </a:schemeClr>
                    </a:solidFill>
                  </a:tcPr>
                </a:tc>
                <a:tc>
                  <a:txBody>
                    <a:bodyPr/>
                    <a:lstStyle/>
                    <a:p>
                      <a:pPr algn="ctr"/>
                      <a:r>
                        <a:rPr lang="en-US" dirty="0"/>
                        <a:t>B</a:t>
                      </a:r>
                    </a:p>
                  </a:txBody>
                  <a:tcPr/>
                </a:tc>
                <a:extLst>
                  <a:ext uri="{0D108BD9-81ED-4DB2-BD59-A6C34878D82A}">
                    <a16:rowId xmlns:a16="http://schemas.microsoft.com/office/drawing/2014/main" val="3418386373"/>
                  </a:ext>
                </a:extLst>
              </a:tr>
              <a:tr h="370840">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25000" dirty="0"/>
                        <a:t>This is also a heptatonic scale, but I do not know if it’s also known by another name.</a:t>
                      </a:r>
                    </a:p>
                  </a:txBody>
                  <a:tcPr>
                    <a:solidFill>
                      <a:schemeClr val="bg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717992485"/>
                  </a:ext>
                </a:extLst>
              </a:tr>
            </a:tbl>
          </a:graphicData>
        </a:graphic>
      </p:graphicFrame>
      <p:cxnSp>
        <p:nvCxnSpPr>
          <p:cNvPr id="8" name="Straight Connector 7">
            <a:extLst>
              <a:ext uri="{FF2B5EF4-FFF2-40B4-BE49-F238E27FC236}">
                <a16:creationId xmlns:a16="http://schemas.microsoft.com/office/drawing/2014/main" id="{FBFC3470-7A97-5053-750D-35C4E9CE58AC}"/>
              </a:ext>
            </a:extLst>
          </p:cNvPr>
          <p:cNvCxnSpPr/>
          <p:nvPr/>
        </p:nvCxnSpPr>
        <p:spPr>
          <a:xfrm>
            <a:off x="8506326" y="3318393"/>
            <a:ext cx="558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ACC8E79-45A8-09C9-E9ED-4E0D88D5ECE9}"/>
              </a:ext>
            </a:extLst>
          </p:cNvPr>
          <p:cNvCxnSpPr/>
          <p:nvPr/>
        </p:nvCxnSpPr>
        <p:spPr>
          <a:xfrm>
            <a:off x="8506326" y="4242852"/>
            <a:ext cx="558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26CF51-25BB-A9C5-C84C-9DA1065E78EE}"/>
              </a:ext>
            </a:extLst>
          </p:cNvPr>
          <p:cNvCxnSpPr/>
          <p:nvPr/>
        </p:nvCxnSpPr>
        <p:spPr>
          <a:xfrm>
            <a:off x="9064487" y="3318393"/>
            <a:ext cx="0" cy="922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2D5194-9DC4-2D34-1D9E-A80B87BBE69B}"/>
              </a:ext>
            </a:extLst>
          </p:cNvPr>
          <p:cNvCxnSpPr/>
          <p:nvPr/>
        </p:nvCxnSpPr>
        <p:spPr>
          <a:xfrm>
            <a:off x="9064487" y="3778684"/>
            <a:ext cx="42738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46D72EB-020C-511C-03B9-7A760CA113FF}"/>
              </a:ext>
            </a:extLst>
          </p:cNvPr>
          <p:cNvSpPr txBox="1"/>
          <p:nvPr/>
        </p:nvSpPr>
        <p:spPr>
          <a:xfrm>
            <a:off x="9491870" y="3178519"/>
            <a:ext cx="2158476" cy="1200329"/>
          </a:xfrm>
          <a:prstGeom prst="rect">
            <a:avLst/>
          </a:prstGeom>
          <a:noFill/>
        </p:spPr>
        <p:txBody>
          <a:bodyPr wrap="none" rtlCol="0">
            <a:spAutoFit/>
          </a:bodyPr>
          <a:lstStyle/>
          <a:p>
            <a:r>
              <a:rPr lang="en-US" sz="1200" dirty="0"/>
              <a:t>Notice these two scales use the</a:t>
            </a:r>
            <a:br>
              <a:rPr lang="en-US" sz="1200" dirty="0"/>
            </a:br>
            <a:r>
              <a:rPr lang="en-US" sz="1200" dirty="0"/>
              <a:t>exact same notes, but one is</a:t>
            </a:r>
            <a:br>
              <a:rPr lang="en-US" sz="1200" dirty="0"/>
            </a:br>
            <a:r>
              <a:rPr lang="en-US" sz="1200" dirty="0"/>
              <a:t>called G Major Scale and one is</a:t>
            </a:r>
            <a:br>
              <a:rPr lang="en-US" sz="1200" dirty="0"/>
            </a:br>
            <a:r>
              <a:rPr lang="en-US" sz="1200" dirty="0"/>
              <a:t>called E Minor Scale.</a:t>
            </a:r>
            <a:br>
              <a:rPr lang="en-US" sz="1200" dirty="0"/>
            </a:br>
            <a:br>
              <a:rPr lang="en-US" sz="1200" dirty="0"/>
            </a:br>
            <a:r>
              <a:rPr lang="en-US" sz="1200" dirty="0"/>
              <a:t>More on this later…</a:t>
            </a:r>
          </a:p>
        </p:txBody>
      </p:sp>
    </p:spTree>
    <p:extLst>
      <p:ext uri="{BB962C8B-B14F-4D97-AF65-F5344CB8AC3E}">
        <p14:creationId xmlns:p14="http://schemas.microsoft.com/office/powerpoint/2010/main" val="357310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4679042" y="509636"/>
            <a:ext cx="2071914" cy="492443"/>
          </a:xfrm>
          <a:prstGeom prst="rect">
            <a:avLst/>
          </a:prstGeom>
          <a:noFill/>
        </p:spPr>
        <p:txBody>
          <a:bodyPr wrap="none" rtlCol="0">
            <a:spAutoFit/>
          </a:bodyPr>
          <a:lstStyle/>
          <a:p>
            <a:r>
              <a:rPr lang="en-US" sz="2600" dirty="0"/>
              <a:t>Diatonic Scale</a:t>
            </a:r>
          </a:p>
        </p:txBody>
      </p:sp>
      <p:sp>
        <p:nvSpPr>
          <p:cNvPr id="31" name="TextBox 30">
            <a:extLst>
              <a:ext uri="{FF2B5EF4-FFF2-40B4-BE49-F238E27FC236}">
                <a16:creationId xmlns:a16="http://schemas.microsoft.com/office/drawing/2014/main" id="{A05183F3-09E6-FBEE-AA0D-138DF51E9276}"/>
              </a:ext>
            </a:extLst>
          </p:cNvPr>
          <p:cNvSpPr txBox="1"/>
          <p:nvPr/>
        </p:nvSpPr>
        <p:spPr>
          <a:xfrm>
            <a:off x="869152" y="1275767"/>
            <a:ext cx="10484217" cy="923330"/>
          </a:xfrm>
          <a:prstGeom prst="rect">
            <a:avLst/>
          </a:prstGeom>
          <a:noFill/>
        </p:spPr>
        <p:txBody>
          <a:bodyPr wrap="none" rtlCol="0">
            <a:spAutoFit/>
          </a:bodyPr>
          <a:lstStyle/>
          <a:p>
            <a:r>
              <a:rPr lang="en-US" dirty="0"/>
              <a:t>A </a:t>
            </a:r>
            <a:r>
              <a:rPr lang="en-US" b="1" dirty="0">
                <a:solidFill>
                  <a:srgbClr val="FF0000"/>
                </a:solidFill>
              </a:rPr>
              <a:t>diatonic scale</a:t>
            </a:r>
            <a:r>
              <a:rPr lang="en-US" dirty="0"/>
              <a:t> is when you have </a:t>
            </a:r>
            <a:r>
              <a:rPr lang="en-US" dirty="0">
                <a:solidFill>
                  <a:srgbClr val="FF0000"/>
                </a:solidFill>
              </a:rPr>
              <a:t>5 whole steps and 2 half steps and each half step is separated from the next</a:t>
            </a:r>
            <a:br>
              <a:rPr lang="en-US" dirty="0">
                <a:solidFill>
                  <a:srgbClr val="FF0000"/>
                </a:solidFill>
              </a:rPr>
            </a:br>
            <a:r>
              <a:rPr lang="en-US" dirty="0">
                <a:solidFill>
                  <a:srgbClr val="FF0000"/>
                </a:solidFill>
              </a:rPr>
              <a:t>note by 2 half steps or 3 half steps.  </a:t>
            </a:r>
            <a:r>
              <a:rPr lang="en-US" dirty="0"/>
              <a:t>Based on this definition, all diatonic scales are also heptatonic scales</a:t>
            </a:r>
            <a:br>
              <a:rPr lang="en-US" dirty="0"/>
            </a:br>
            <a:r>
              <a:rPr lang="en-US" dirty="0"/>
              <a:t>(but not all heptatonic scales are diatonic scales).</a:t>
            </a:r>
            <a:endParaRPr lang="en-US" baseline="-25000" dirty="0"/>
          </a:p>
        </p:txBody>
      </p:sp>
      <p:graphicFrame>
        <p:nvGraphicFramePr>
          <p:cNvPr id="3" name="Table 28">
            <a:extLst>
              <a:ext uri="{FF2B5EF4-FFF2-40B4-BE49-F238E27FC236}">
                <a16:creationId xmlns:a16="http://schemas.microsoft.com/office/drawing/2014/main" id="{DA26D6F8-562B-33A8-EF75-1E1CD3BF2C56}"/>
              </a:ext>
            </a:extLst>
          </p:cNvPr>
          <p:cNvGraphicFramePr>
            <a:graphicFrameLocks noGrp="1"/>
          </p:cNvGraphicFramePr>
          <p:nvPr>
            <p:extLst>
              <p:ext uri="{D42A27DB-BD31-4B8C-83A1-F6EECF244321}">
                <p14:modId xmlns:p14="http://schemas.microsoft.com/office/powerpoint/2010/main" val="2846168423"/>
              </p:ext>
            </p:extLst>
          </p:nvPr>
        </p:nvGraphicFramePr>
        <p:xfrm>
          <a:off x="974915" y="2528808"/>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dirty="0"/>
                        <a:t>C</a:t>
                      </a:r>
                      <a:endParaRPr lang="en-US" sz="1200" baseline="-25000" dirty="0"/>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C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4" name="Table 28">
            <a:extLst>
              <a:ext uri="{FF2B5EF4-FFF2-40B4-BE49-F238E27FC236}">
                <a16:creationId xmlns:a16="http://schemas.microsoft.com/office/drawing/2014/main" id="{A87410C6-BF35-9D18-E215-D89A246CED34}"/>
              </a:ext>
            </a:extLst>
          </p:cNvPr>
          <p:cNvGraphicFramePr>
            <a:graphicFrameLocks noGrp="1"/>
          </p:cNvGraphicFramePr>
          <p:nvPr>
            <p:extLst>
              <p:ext uri="{D42A27DB-BD31-4B8C-83A1-F6EECF244321}">
                <p14:modId xmlns:p14="http://schemas.microsoft.com/office/powerpoint/2010/main" val="1618361009"/>
              </p:ext>
            </p:extLst>
          </p:nvPr>
        </p:nvGraphicFramePr>
        <p:xfrm>
          <a:off x="974915" y="316612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dirty="0"/>
                        <a:t>D_</a:t>
                      </a:r>
                      <a:endParaRPr lang="en-US" sz="1200" baseline="-25000" dirty="0"/>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D Flat Major Scale (</a:t>
                      </a:r>
                      <a:r>
                        <a:rPr lang="en-US" sz="1600" baseline="-25000" dirty="0" err="1"/>
                        <a:t>ie</a:t>
                      </a:r>
                      <a:r>
                        <a:rPr lang="en-US" sz="1600" baseline="-25000" dirty="0"/>
                        <a:t>. C#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5" name="Table 28">
            <a:extLst>
              <a:ext uri="{FF2B5EF4-FFF2-40B4-BE49-F238E27FC236}">
                <a16:creationId xmlns:a16="http://schemas.microsoft.com/office/drawing/2014/main" id="{E0A49976-1097-DC45-92E2-6281E60F3B23}"/>
              </a:ext>
            </a:extLst>
          </p:cNvPr>
          <p:cNvGraphicFramePr>
            <a:graphicFrameLocks noGrp="1"/>
          </p:cNvGraphicFramePr>
          <p:nvPr>
            <p:extLst>
              <p:ext uri="{D42A27DB-BD31-4B8C-83A1-F6EECF244321}">
                <p14:modId xmlns:p14="http://schemas.microsoft.com/office/powerpoint/2010/main" val="1808805707"/>
              </p:ext>
            </p:extLst>
          </p:nvPr>
        </p:nvGraphicFramePr>
        <p:xfrm>
          <a:off x="974915" y="380189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dirty="0"/>
                        <a:t>D</a:t>
                      </a:r>
                      <a:endParaRPr lang="en-US" sz="1200" baseline="-25000" dirty="0"/>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D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6" name="Table 28">
            <a:extLst>
              <a:ext uri="{FF2B5EF4-FFF2-40B4-BE49-F238E27FC236}">
                <a16:creationId xmlns:a16="http://schemas.microsoft.com/office/drawing/2014/main" id="{E4CFA5EE-313E-6813-953A-F9677B6B5EC9}"/>
              </a:ext>
            </a:extLst>
          </p:cNvPr>
          <p:cNvGraphicFramePr>
            <a:graphicFrameLocks noGrp="1"/>
          </p:cNvGraphicFramePr>
          <p:nvPr>
            <p:extLst>
              <p:ext uri="{D42A27DB-BD31-4B8C-83A1-F6EECF244321}">
                <p14:modId xmlns:p14="http://schemas.microsoft.com/office/powerpoint/2010/main" val="1880338241"/>
              </p:ext>
            </p:extLst>
          </p:nvPr>
        </p:nvGraphicFramePr>
        <p:xfrm>
          <a:off x="974915" y="443766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r>
                        <a:rPr lang="en-US" sz="1200" dirty="0"/>
                        <a:t>A_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E Flat Major Scale (</a:t>
                      </a:r>
                      <a:r>
                        <a:rPr lang="en-US" sz="1600" baseline="-25000" dirty="0" err="1"/>
                        <a:t>ie</a:t>
                      </a:r>
                      <a:r>
                        <a:rPr lang="en-US" sz="1600" baseline="-25000" dirty="0"/>
                        <a:t>. D #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7" name="Table 28">
            <a:extLst>
              <a:ext uri="{FF2B5EF4-FFF2-40B4-BE49-F238E27FC236}">
                <a16:creationId xmlns:a16="http://schemas.microsoft.com/office/drawing/2014/main" id="{883B7E36-256A-036A-D63B-EF86DD4A77E4}"/>
              </a:ext>
            </a:extLst>
          </p:cNvPr>
          <p:cNvGraphicFramePr>
            <a:graphicFrameLocks noGrp="1"/>
          </p:cNvGraphicFramePr>
          <p:nvPr>
            <p:extLst>
              <p:ext uri="{D42A27DB-BD31-4B8C-83A1-F6EECF244321}">
                <p14:modId xmlns:p14="http://schemas.microsoft.com/office/powerpoint/2010/main" val="2683220922"/>
              </p:ext>
            </p:extLst>
          </p:nvPr>
        </p:nvGraphicFramePr>
        <p:xfrm>
          <a:off x="974915" y="5082761"/>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E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8" name="Table 28">
            <a:extLst>
              <a:ext uri="{FF2B5EF4-FFF2-40B4-BE49-F238E27FC236}">
                <a16:creationId xmlns:a16="http://schemas.microsoft.com/office/drawing/2014/main" id="{022FA861-A3CA-8527-607D-651E907BB8AB}"/>
              </a:ext>
            </a:extLst>
          </p:cNvPr>
          <p:cNvGraphicFramePr>
            <a:graphicFrameLocks noGrp="1"/>
          </p:cNvGraphicFramePr>
          <p:nvPr>
            <p:extLst>
              <p:ext uri="{D42A27DB-BD31-4B8C-83A1-F6EECF244321}">
                <p14:modId xmlns:p14="http://schemas.microsoft.com/office/powerpoint/2010/main" val="3471062900"/>
              </p:ext>
            </p:extLst>
          </p:nvPr>
        </p:nvGraphicFramePr>
        <p:xfrm>
          <a:off x="974915" y="579712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r>
                        <a:rPr lang="en-US" sz="120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F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9" name="Table 28">
            <a:extLst>
              <a:ext uri="{FF2B5EF4-FFF2-40B4-BE49-F238E27FC236}">
                <a16:creationId xmlns:a16="http://schemas.microsoft.com/office/drawing/2014/main" id="{827337BF-2DC3-7C62-7256-A328B8640241}"/>
              </a:ext>
            </a:extLst>
          </p:cNvPr>
          <p:cNvGraphicFramePr>
            <a:graphicFrameLocks noGrp="1"/>
          </p:cNvGraphicFramePr>
          <p:nvPr>
            <p:extLst>
              <p:ext uri="{D42A27DB-BD31-4B8C-83A1-F6EECF244321}">
                <p14:modId xmlns:p14="http://schemas.microsoft.com/office/powerpoint/2010/main" val="3057426613"/>
              </p:ext>
            </p:extLst>
          </p:nvPr>
        </p:nvGraphicFramePr>
        <p:xfrm>
          <a:off x="6007046" y="2528808"/>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G_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B_</a:t>
                      </a:r>
                    </a:p>
                  </a:txBody>
                  <a:tcPr/>
                </a:tc>
                <a:tc>
                  <a:txBody>
                    <a:bodyPr/>
                    <a:lstStyle/>
                    <a:p>
                      <a:pPr algn="ctr"/>
                      <a:r>
                        <a:rPr lang="en-US" sz="1200" dirty="0"/>
                        <a:t>C_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G Flat Major Scale (</a:t>
                      </a:r>
                      <a:r>
                        <a:rPr lang="en-US" sz="1600" baseline="-25000" dirty="0" err="1"/>
                        <a:t>ie</a:t>
                      </a:r>
                      <a:r>
                        <a:rPr lang="en-US" sz="1600" baseline="-25000" dirty="0"/>
                        <a:t>. F#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0" name="Table 28">
            <a:extLst>
              <a:ext uri="{FF2B5EF4-FFF2-40B4-BE49-F238E27FC236}">
                <a16:creationId xmlns:a16="http://schemas.microsoft.com/office/drawing/2014/main" id="{619CD816-C9C3-0982-624F-F9BCB2DEA7B0}"/>
              </a:ext>
            </a:extLst>
          </p:cNvPr>
          <p:cNvGraphicFramePr>
            <a:graphicFrameLocks noGrp="1"/>
          </p:cNvGraphicFramePr>
          <p:nvPr>
            <p:extLst>
              <p:ext uri="{D42A27DB-BD31-4B8C-83A1-F6EECF244321}">
                <p14:modId xmlns:p14="http://schemas.microsoft.com/office/powerpoint/2010/main" val="4075003590"/>
              </p:ext>
            </p:extLst>
          </p:nvPr>
        </p:nvGraphicFramePr>
        <p:xfrm>
          <a:off x="6007046" y="316612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G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1" name="Table 28">
            <a:extLst>
              <a:ext uri="{FF2B5EF4-FFF2-40B4-BE49-F238E27FC236}">
                <a16:creationId xmlns:a16="http://schemas.microsoft.com/office/drawing/2014/main" id="{FF433E42-3ABE-5875-D261-F2C4B05E7757}"/>
              </a:ext>
            </a:extLst>
          </p:cNvPr>
          <p:cNvGraphicFramePr>
            <a:graphicFrameLocks noGrp="1"/>
          </p:cNvGraphicFramePr>
          <p:nvPr>
            <p:extLst>
              <p:ext uri="{D42A27DB-BD31-4B8C-83A1-F6EECF244321}">
                <p14:modId xmlns:p14="http://schemas.microsoft.com/office/powerpoint/2010/main" val="3995416282"/>
              </p:ext>
            </p:extLst>
          </p:nvPr>
        </p:nvGraphicFramePr>
        <p:xfrm>
          <a:off x="6007046" y="380189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A_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r>
                        <a:rPr lang="en-US" sz="1200" dirty="0"/>
                        <a:t>D_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A Flat Major Scale (</a:t>
                      </a:r>
                      <a:r>
                        <a:rPr lang="en-US" sz="1600" baseline="-25000" dirty="0" err="1"/>
                        <a:t>ie</a:t>
                      </a:r>
                      <a:r>
                        <a:rPr lang="en-US" sz="1600" baseline="-25000" dirty="0"/>
                        <a:t>. G#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2" name="Table 28">
            <a:extLst>
              <a:ext uri="{FF2B5EF4-FFF2-40B4-BE49-F238E27FC236}">
                <a16:creationId xmlns:a16="http://schemas.microsoft.com/office/drawing/2014/main" id="{26369709-B415-6F4C-0744-130FF6B8E518}"/>
              </a:ext>
            </a:extLst>
          </p:cNvPr>
          <p:cNvGraphicFramePr>
            <a:graphicFrameLocks noGrp="1"/>
          </p:cNvGraphicFramePr>
          <p:nvPr>
            <p:extLst>
              <p:ext uri="{D42A27DB-BD31-4B8C-83A1-F6EECF244321}">
                <p14:modId xmlns:p14="http://schemas.microsoft.com/office/powerpoint/2010/main" val="2883121395"/>
              </p:ext>
            </p:extLst>
          </p:nvPr>
        </p:nvGraphicFramePr>
        <p:xfrm>
          <a:off x="6007046" y="443766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A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3" name="Table 28">
            <a:extLst>
              <a:ext uri="{FF2B5EF4-FFF2-40B4-BE49-F238E27FC236}">
                <a16:creationId xmlns:a16="http://schemas.microsoft.com/office/drawing/2014/main" id="{3233C6EB-D23E-6FD9-59BD-A8B910C87F3F}"/>
              </a:ext>
            </a:extLst>
          </p:cNvPr>
          <p:cNvGraphicFramePr>
            <a:graphicFrameLocks noGrp="1"/>
          </p:cNvGraphicFramePr>
          <p:nvPr>
            <p:extLst>
              <p:ext uri="{D42A27DB-BD31-4B8C-83A1-F6EECF244321}">
                <p14:modId xmlns:p14="http://schemas.microsoft.com/office/powerpoint/2010/main" val="454056294"/>
              </p:ext>
            </p:extLst>
          </p:nvPr>
        </p:nvGraphicFramePr>
        <p:xfrm>
          <a:off x="6007046" y="5082761"/>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r>
                        <a:rPr lang="en-US" sz="120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B Flat Major Scale (</a:t>
                      </a:r>
                      <a:r>
                        <a:rPr lang="en-US" sz="1600" baseline="-25000" dirty="0" err="1"/>
                        <a:t>ie</a:t>
                      </a:r>
                      <a:r>
                        <a:rPr lang="en-US" sz="1600" baseline="-25000" dirty="0"/>
                        <a:t>. A#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4" name="Table 28">
            <a:extLst>
              <a:ext uri="{FF2B5EF4-FFF2-40B4-BE49-F238E27FC236}">
                <a16:creationId xmlns:a16="http://schemas.microsoft.com/office/drawing/2014/main" id="{E5EB3557-D0E8-32EF-1EB0-057A7139A46B}"/>
              </a:ext>
            </a:extLst>
          </p:cNvPr>
          <p:cNvGraphicFramePr>
            <a:graphicFrameLocks noGrp="1"/>
          </p:cNvGraphicFramePr>
          <p:nvPr>
            <p:extLst>
              <p:ext uri="{D42A27DB-BD31-4B8C-83A1-F6EECF244321}">
                <p14:modId xmlns:p14="http://schemas.microsoft.com/office/powerpoint/2010/main" val="2092254714"/>
              </p:ext>
            </p:extLst>
          </p:nvPr>
        </p:nvGraphicFramePr>
        <p:xfrm>
          <a:off x="6007046" y="579712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B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sp>
        <p:nvSpPr>
          <p:cNvPr id="55" name="TextBox 54">
            <a:extLst>
              <a:ext uri="{FF2B5EF4-FFF2-40B4-BE49-F238E27FC236}">
                <a16:creationId xmlns:a16="http://schemas.microsoft.com/office/drawing/2014/main" id="{6B9C8CE7-A5DD-5048-D02C-0839D5F17B6C}"/>
              </a:ext>
            </a:extLst>
          </p:cNvPr>
          <p:cNvSpPr txBox="1"/>
          <p:nvPr/>
        </p:nvSpPr>
        <p:spPr>
          <a:xfrm>
            <a:off x="1354016" y="2235143"/>
            <a:ext cx="389850" cy="369332"/>
          </a:xfrm>
          <a:prstGeom prst="rect">
            <a:avLst/>
          </a:prstGeom>
          <a:noFill/>
        </p:spPr>
        <p:txBody>
          <a:bodyPr wrap="none" rtlCol="0">
            <a:spAutoFit/>
          </a:bodyPr>
          <a:lstStyle/>
          <a:p>
            <a:r>
              <a:rPr lang="en-US" dirty="0">
                <a:solidFill>
                  <a:srgbClr val="FF0000"/>
                </a:solidFill>
              </a:rPr>
              <a:t>W</a:t>
            </a:r>
          </a:p>
        </p:txBody>
      </p:sp>
      <p:sp>
        <p:nvSpPr>
          <p:cNvPr id="56" name="TextBox 55">
            <a:extLst>
              <a:ext uri="{FF2B5EF4-FFF2-40B4-BE49-F238E27FC236}">
                <a16:creationId xmlns:a16="http://schemas.microsoft.com/office/drawing/2014/main" id="{F3E42DE2-5B89-3C1C-D110-3375B60EA5AF}"/>
              </a:ext>
            </a:extLst>
          </p:cNvPr>
          <p:cNvSpPr txBox="1"/>
          <p:nvPr/>
        </p:nvSpPr>
        <p:spPr>
          <a:xfrm>
            <a:off x="2149343" y="2227368"/>
            <a:ext cx="389850" cy="369332"/>
          </a:xfrm>
          <a:prstGeom prst="rect">
            <a:avLst/>
          </a:prstGeom>
          <a:noFill/>
        </p:spPr>
        <p:txBody>
          <a:bodyPr wrap="none" rtlCol="0">
            <a:spAutoFit/>
          </a:bodyPr>
          <a:lstStyle/>
          <a:p>
            <a:r>
              <a:rPr lang="en-US" dirty="0">
                <a:solidFill>
                  <a:srgbClr val="FF0000"/>
                </a:solidFill>
              </a:rPr>
              <a:t>W</a:t>
            </a:r>
          </a:p>
        </p:txBody>
      </p:sp>
      <p:sp>
        <p:nvSpPr>
          <p:cNvPr id="57" name="TextBox 56">
            <a:extLst>
              <a:ext uri="{FF2B5EF4-FFF2-40B4-BE49-F238E27FC236}">
                <a16:creationId xmlns:a16="http://schemas.microsoft.com/office/drawing/2014/main" id="{35A929A2-D7C1-3E2A-090D-9D951693638F}"/>
              </a:ext>
            </a:extLst>
          </p:cNvPr>
          <p:cNvSpPr txBox="1"/>
          <p:nvPr/>
        </p:nvSpPr>
        <p:spPr>
          <a:xfrm>
            <a:off x="3344957" y="2244437"/>
            <a:ext cx="389850" cy="369332"/>
          </a:xfrm>
          <a:prstGeom prst="rect">
            <a:avLst/>
          </a:prstGeom>
          <a:noFill/>
        </p:spPr>
        <p:txBody>
          <a:bodyPr wrap="none" rtlCol="0">
            <a:spAutoFit/>
          </a:bodyPr>
          <a:lstStyle/>
          <a:p>
            <a:r>
              <a:rPr lang="en-US" dirty="0">
                <a:solidFill>
                  <a:srgbClr val="FF0000"/>
                </a:solidFill>
              </a:rPr>
              <a:t>W</a:t>
            </a:r>
          </a:p>
        </p:txBody>
      </p:sp>
      <p:sp>
        <p:nvSpPr>
          <p:cNvPr id="58" name="TextBox 57">
            <a:extLst>
              <a:ext uri="{FF2B5EF4-FFF2-40B4-BE49-F238E27FC236}">
                <a16:creationId xmlns:a16="http://schemas.microsoft.com/office/drawing/2014/main" id="{D13B6BA0-C11A-2FA5-4270-1B17D05EA36F}"/>
              </a:ext>
            </a:extLst>
          </p:cNvPr>
          <p:cNvSpPr txBox="1"/>
          <p:nvPr/>
        </p:nvSpPr>
        <p:spPr>
          <a:xfrm>
            <a:off x="4113908" y="2221969"/>
            <a:ext cx="389850" cy="369332"/>
          </a:xfrm>
          <a:prstGeom prst="rect">
            <a:avLst/>
          </a:prstGeom>
          <a:noFill/>
        </p:spPr>
        <p:txBody>
          <a:bodyPr wrap="none" rtlCol="0">
            <a:spAutoFit/>
          </a:bodyPr>
          <a:lstStyle/>
          <a:p>
            <a:r>
              <a:rPr lang="en-US" dirty="0">
                <a:solidFill>
                  <a:srgbClr val="FF0000"/>
                </a:solidFill>
              </a:rPr>
              <a:t>W</a:t>
            </a:r>
          </a:p>
        </p:txBody>
      </p:sp>
      <p:sp>
        <p:nvSpPr>
          <p:cNvPr id="59" name="TextBox 58">
            <a:extLst>
              <a:ext uri="{FF2B5EF4-FFF2-40B4-BE49-F238E27FC236}">
                <a16:creationId xmlns:a16="http://schemas.microsoft.com/office/drawing/2014/main" id="{21F233C1-D518-A34F-EDF8-579DAAD307D9}"/>
              </a:ext>
            </a:extLst>
          </p:cNvPr>
          <p:cNvSpPr txBox="1"/>
          <p:nvPr/>
        </p:nvSpPr>
        <p:spPr>
          <a:xfrm>
            <a:off x="4919672" y="2225977"/>
            <a:ext cx="389850" cy="369332"/>
          </a:xfrm>
          <a:prstGeom prst="rect">
            <a:avLst/>
          </a:prstGeom>
          <a:noFill/>
        </p:spPr>
        <p:txBody>
          <a:bodyPr wrap="none" rtlCol="0">
            <a:spAutoFit/>
          </a:bodyPr>
          <a:lstStyle/>
          <a:p>
            <a:r>
              <a:rPr lang="en-US" dirty="0">
                <a:solidFill>
                  <a:srgbClr val="FF0000"/>
                </a:solidFill>
              </a:rPr>
              <a:t>W</a:t>
            </a:r>
          </a:p>
        </p:txBody>
      </p:sp>
      <p:sp>
        <p:nvSpPr>
          <p:cNvPr id="60" name="TextBox 59">
            <a:extLst>
              <a:ext uri="{FF2B5EF4-FFF2-40B4-BE49-F238E27FC236}">
                <a16:creationId xmlns:a16="http://schemas.microsoft.com/office/drawing/2014/main" id="{24716D38-EFB5-4838-EDB8-C202E2627C7B}"/>
              </a:ext>
            </a:extLst>
          </p:cNvPr>
          <p:cNvSpPr txBox="1"/>
          <p:nvPr/>
        </p:nvSpPr>
        <p:spPr>
          <a:xfrm>
            <a:off x="2775012" y="2220764"/>
            <a:ext cx="328936" cy="369332"/>
          </a:xfrm>
          <a:prstGeom prst="rect">
            <a:avLst/>
          </a:prstGeom>
          <a:noFill/>
        </p:spPr>
        <p:txBody>
          <a:bodyPr wrap="none" rtlCol="0">
            <a:spAutoFit/>
          </a:bodyPr>
          <a:lstStyle/>
          <a:p>
            <a:r>
              <a:rPr lang="en-US" dirty="0">
                <a:solidFill>
                  <a:srgbClr val="FF0000"/>
                </a:solidFill>
              </a:rPr>
              <a:t>H</a:t>
            </a:r>
          </a:p>
        </p:txBody>
      </p:sp>
      <p:sp>
        <p:nvSpPr>
          <p:cNvPr id="61" name="TextBox 60">
            <a:extLst>
              <a:ext uri="{FF2B5EF4-FFF2-40B4-BE49-F238E27FC236}">
                <a16:creationId xmlns:a16="http://schemas.microsoft.com/office/drawing/2014/main" id="{256793A5-A976-8FD1-32B7-969F6C50261F}"/>
              </a:ext>
            </a:extLst>
          </p:cNvPr>
          <p:cNvSpPr txBox="1"/>
          <p:nvPr/>
        </p:nvSpPr>
        <p:spPr>
          <a:xfrm>
            <a:off x="5538552" y="2217322"/>
            <a:ext cx="328936" cy="369332"/>
          </a:xfrm>
          <a:prstGeom prst="rect">
            <a:avLst/>
          </a:prstGeom>
          <a:noFill/>
        </p:spPr>
        <p:txBody>
          <a:bodyPr wrap="none" rtlCol="0">
            <a:spAutoFit/>
          </a:bodyPr>
          <a:lstStyle/>
          <a:p>
            <a:r>
              <a:rPr lang="en-US" dirty="0">
                <a:solidFill>
                  <a:srgbClr val="FF0000"/>
                </a:solidFill>
              </a:rPr>
              <a:t>H</a:t>
            </a:r>
          </a:p>
        </p:txBody>
      </p:sp>
      <p:sp>
        <p:nvSpPr>
          <p:cNvPr id="62" name="TextBox 61">
            <a:extLst>
              <a:ext uri="{FF2B5EF4-FFF2-40B4-BE49-F238E27FC236}">
                <a16:creationId xmlns:a16="http://schemas.microsoft.com/office/drawing/2014/main" id="{81DBBA4E-2C43-7D49-7BB4-C811C36F4FC0}"/>
              </a:ext>
            </a:extLst>
          </p:cNvPr>
          <p:cNvSpPr txBox="1"/>
          <p:nvPr/>
        </p:nvSpPr>
        <p:spPr>
          <a:xfrm>
            <a:off x="6373216" y="2203244"/>
            <a:ext cx="389850" cy="369332"/>
          </a:xfrm>
          <a:prstGeom prst="rect">
            <a:avLst/>
          </a:prstGeom>
          <a:noFill/>
        </p:spPr>
        <p:txBody>
          <a:bodyPr wrap="none" rtlCol="0">
            <a:spAutoFit/>
          </a:bodyPr>
          <a:lstStyle/>
          <a:p>
            <a:r>
              <a:rPr lang="en-US" dirty="0">
                <a:solidFill>
                  <a:srgbClr val="FF0000"/>
                </a:solidFill>
              </a:rPr>
              <a:t>W</a:t>
            </a:r>
          </a:p>
        </p:txBody>
      </p:sp>
      <p:sp>
        <p:nvSpPr>
          <p:cNvPr id="63" name="TextBox 62">
            <a:extLst>
              <a:ext uri="{FF2B5EF4-FFF2-40B4-BE49-F238E27FC236}">
                <a16:creationId xmlns:a16="http://schemas.microsoft.com/office/drawing/2014/main" id="{1E761B5C-0641-0332-74F7-F4DEED5419A2}"/>
              </a:ext>
            </a:extLst>
          </p:cNvPr>
          <p:cNvSpPr txBox="1"/>
          <p:nvPr/>
        </p:nvSpPr>
        <p:spPr>
          <a:xfrm>
            <a:off x="7168543" y="2195469"/>
            <a:ext cx="389850" cy="369332"/>
          </a:xfrm>
          <a:prstGeom prst="rect">
            <a:avLst/>
          </a:prstGeom>
          <a:noFill/>
        </p:spPr>
        <p:txBody>
          <a:bodyPr wrap="none" rtlCol="0">
            <a:spAutoFit/>
          </a:bodyPr>
          <a:lstStyle/>
          <a:p>
            <a:r>
              <a:rPr lang="en-US" dirty="0">
                <a:solidFill>
                  <a:srgbClr val="FF0000"/>
                </a:solidFill>
              </a:rPr>
              <a:t>W</a:t>
            </a:r>
          </a:p>
        </p:txBody>
      </p:sp>
      <p:sp>
        <p:nvSpPr>
          <p:cNvPr id="64" name="TextBox 63">
            <a:extLst>
              <a:ext uri="{FF2B5EF4-FFF2-40B4-BE49-F238E27FC236}">
                <a16:creationId xmlns:a16="http://schemas.microsoft.com/office/drawing/2014/main" id="{04049B26-B52B-024C-1B4E-0B52ADA9DA38}"/>
              </a:ext>
            </a:extLst>
          </p:cNvPr>
          <p:cNvSpPr txBox="1"/>
          <p:nvPr/>
        </p:nvSpPr>
        <p:spPr>
          <a:xfrm>
            <a:off x="8364157" y="2212538"/>
            <a:ext cx="389850" cy="369332"/>
          </a:xfrm>
          <a:prstGeom prst="rect">
            <a:avLst/>
          </a:prstGeom>
          <a:noFill/>
        </p:spPr>
        <p:txBody>
          <a:bodyPr wrap="none" rtlCol="0">
            <a:spAutoFit/>
          </a:bodyPr>
          <a:lstStyle/>
          <a:p>
            <a:r>
              <a:rPr lang="en-US" dirty="0">
                <a:solidFill>
                  <a:srgbClr val="FF0000"/>
                </a:solidFill>
              </a:rPr>
              <a:t>W</a:t>
            </a:r>
          </a:p>
        </p:txBody>
      </p:sp>
      <p:sp>
        <p:nvSpPr>
          <p:cNvPr id="65" name="TextBox 64">
            <a:extLst>
              <a:ext uri="{FF2B5EF4-FFF2-40B4-BE49-F238E27FC236}">
                <a16:creationId xmlns:a16="http://schemas.microsoft.com/office/drawing/2014/main" id="{8FD58374-FF37-45B5-4999-76095626ADA1}"/>
              </a:ext>
            </a:extLst>
          </p:cNvPr>
          <p:cNvSpPr txBox="1"/>
          <p:nvPr/>
        </p:nvSpPr>
        <p:spPr>
          <a:xfrm>
            <a:off x="9133108" y="2190070"/>
            <a:ext cx="389850" cy="369332"/>
          </a:xfrm>
          <a:prstGeom prst="rect">
            <a:avLst/>
          </a:prstGeom>
          <a:noFill/>
        </p:spPr>
        <p:txBody>
          <a:bodyPr wrap="none" rtlCol="0">
            <a:spAutoFit/>
          </a:bodyPr>
          <a:lstStyle/>
          <a:p>
            <a:r>
              <a:rPr lang="en-US" dirty="0">
                <a:solidFill>
                  <a:srgbClr val="FF0000"/>
                </a:solidFill>
              </a:rPr>
              <a:t>W</a:t>
            </a:r>
          </a:p>
        </p:txBody>
      </p:sp>
      <p:sp>
        <p:nvSpPr>
          <p:cNvPr id="66" name="TextBox 65">
            <a:extLst>
              <a:ext uri="{FF2B5EF4-FFF2-40B4-BE49-F238E27FC236}">
                <a16:creationId xmlns:a16="http://schemas.microsoft.com/office/drawing/2014/main" id="{ACE91DD9-F274-155A-F28E-E995C99F96D1}"/>
              </a:ext>
            </a:extLst>
          </p:cNvPr>
          <p:cNvSpPr txBox="1"/>
          <p:nvPr/>
        </p:nvSpPr>
        <p:spPr>
          <a:xfrm>
            <a:off x="9938872" y="2194078"/>
            <a:ext cx="389850" cy="369332"/>
          </a:xfrm>
          <a:prstGeom prst="rect">
            <a:avLst/>
          </a:prstGeom>
          <a:noFill/>
        </p:spPr>
        <p:txBody>
          <a:bodyPr wrap="none" rtlCol="0">
            <a:spAutoFit/>
          </a:bodyPr>
          <a:lstStyle/>
          <a:p>
            <a:r>
              <a:rPr lang="en-US" dirty="0">
                <a:solidFill>
                  <a:srgbClr val="FF0000"/>
                </a:solidFill>
              </a:rPr>
              <a:t>W</a:t>
            </a:r>
          </a:p>
        </p:txBody>
      </p:sp>
      <p:sp>
        <p:nvSpPr>
          <p:cNvPr id="67" name="TextBox 66">
            <a:extLst>
              <a:ext uri="{FF2B5EF4-FFF2-40B4-BE49-F238E27FC236}">
                <a16:creationId xmlns:a16="http://schemas.microsoft.com/office/drawing/2014/main" id="{DEC2F111-8B3B-304D-3621-043255717727}"/>
              </a:ext>
            </a:extLst>
          </p:cNvPr>
          <p:cNvSpPr txBox="1"/>
          <p:nvPr/>
        </p:nvSpPr>
        <p:spPr>
          <a:xfrm>
            <a:off x="7794212" y="2188865"/>
            <a:ext cx="328936" cy="369332"/>
          </a:xfrm>
          <a:prstGeom prst="rect">
            <a:avLst/>
          </a:prstGeom>
          <a:noFill/>
        </p:spPr>
        <p:txBody>
          <a:bodyPr wrap="none" rtlCol="0">
            <a:spAutoFit/>
          </a:bodyPr>
          <a:lstStyle/>
          <a:p>
            <a:r>
              <a:rPr lang="en-US" dirty="0">
                <a:solidFill>
                  <a:srgbClr val="FF0000"/>
                </a:solidFill>
              </a:rPr>
              <a:t>H</a:t>
            </a:r>
          </a:p>
        </p:txBody>
      </p:sp>
      <p:sp>
        <p:nvSpPr>
          <p:cNvPr id="68" name="TextBox 67">
            <a:extLst>
              <a:ext uri="{FF2B5EF4-FFF2-40B4-BE49-F238E27FC236}">
                <a16:creationId xmlns:a16="http://schemas.microsoft.com/office/drawing/2014/main" id="{648D2CB0-AC43-49AC-0E1E-DDE0AD908E65}"/>
              </a:ext>
            </a:extLst>
          </p:cNvPr>
          <p:cNvSpPr txBox="1"/>
          <p:nvPr/>
        </p:nvSpPr>
        <p:spPr>
          <a:xfrm>
            <a:off x="10557752" y="2185423"/>
            <a:ext cx="328936" cy="369332"/>
          </a:xfrm>
          <a:prstGeom prst="rect">
            <a:avLst/>
          </a:prstGeom>
          <a:noFill/>
        </p:spPr>
        <p:txBody>
          <a:bodyPr wrap="none" rtlCol="0">
            <a:spAutoFit/>
          </a:bodyPr>
          <a:lstStyle/>
          <a:p>
            <a:r>
              <a:rPr lang="en-US" dirty="0">
                <a:solidFill>
                  <a:srgbClr val="FF0000"/>
                </a:solidFill>
              </a:rPr>
              <a:t>H</a:t>
            </a:r>
          </a:p>
        </p:txBody>
      </p:sp>
    </p:spTree>
    <p:extLst>
      <p:ext uri="{BB962C8B-B14F-4D97-AF65-F5344CB8AC3E}">
        <p14:creationId xmlns:p14="http://schemas.microsoft.com/office/powerpoint/2010/main" val="357012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2587348" y="597278"/>
            <a:ext cx="6255302" cy="492443"/>
          </a:xfrm>
          <a:prstGeom prst="rect">
            <a:avLst/>
          </a:prstGeom>
          <a:noFill/>
        </p:spPr>
        <p:txBody>
          <a:bodyPr wrap="none" rtlCol="0">
            <a:spAutoFit/>
          </a:bodyPr>
          <a:lstStyle/>
          <a:p>
            <a:r>
              <a:rPr lang="en-US" sz="2600" dirty="0"/>
              <a:t>Diatonic Scale - Major Scale aka Ionian Mode</a:t>
            </a:r>
          </a:p>
        </p:txBody>
      </p:sp>
      <p:sp>
        <p:nvSpPr>
          <p:cNvPr id="31" name="TextBox 30">
            <a:extLst>
              <a:ext uri="{FF2B5EF4-FFF2-40B4-BE49-F238E27FC236}">
                <a16:creationId xmlns:a16="http://schemas.microsoft.com/office/drawing/2014/main" id="{A05183F3-09E6-FBEE-AA0D-138DF51E9276}"/>
              </a:ext>
            </a:extLst>
          </p:cNvPr>
          <p:cNvSpPr txBox="1"/>
          <p:nvPr/>
        </p:nvSpPr>
        <p:spPr>
          <a:xfrm>
            <a:off x="869152" y="1275767"/>
            <a:ext cx="9723880" cy="923330"/>
          </a:xfrm>
          <a:prstGeom prst="rect">
            <a:avLst/>
          </a:prstGeom>
          <a:noFill/>
        </p:spPr>
        <p:txBody>
          <a:bodyPr wrap="none" rtlCol="0">
            <a:spAutoFit/>
          </a:bodyPr>
          <a:lstStyle/>
          <a:p>
            <a:r>
              <a:rPr lang="en-US" dirty="0"/>
              <a:t>The </a:t>
            </a:r>
            <a:r>
              <a:rPr lang="en-US" b="1" dirty="0">
                <a:solidFill>
                  <a:srgbClr val="FF0000"/>
                </a:solidFill>
              </a:rPr>
              <a:t>W-W-H-W-W-W-H</a:t>
            </a:r>
            <a:r>
              <a:rPr lang="en-US" dirty="0"/>
              <a:t> pattern is so popular that it has two special names.  The most popular name is</a:t>
            </a:r>
            <a:br>
              <a:rPr lang="en-US" dirty="0"/>
            </a:br>
            <a:r>
              <a:rPr lang="en-US" b="1" dirty="0">
                <a:solidFill>
                  <a:srgbClr val="FF0000"/>
                </a:solidFill>
              </a:rPr>
              <a:t>The Major Scale.</a:t>
            </a:r>
            <a:r>
              <a:rPr lang="en-US" dirty="0"/>
              <a:t> The second name it is called is the </a:t>
            </a:r>
            <a:r>
              <a:rPr lang="en-US" b="1" dirty="0">
                <a:solidFill>
                  <a:srgbClr val="FF0000"/>
                </a:solidFill>
              </a:rPr>
              <a:t>Ionian Mode </a:t>
            </a:r>
            <a:r>
              <a:rPr lang="en-US" b="1" dirty="0"/>
              <a:t>of a diatonic scale</a:t>
            </a:r>
            <a:r>
              <a:rPr lang="en-US" dirty="0"/>
              <a:t>.  There are </a:t>
            </a:r>
            <a:r>
              <a:rPr lang="en-US" b="1" dirty="0"/>
              <a:t>12</a:t>
            </a:r>
            <a:br>
              <a:rPr lang="en-US" b="1" dirty="0"/>
            </a:br>
            <a:r>
              <a:rPr lang="en-US" b="1" dirty="0"/>
              <a:t>possible major scales</a:t>
            </a:r>
            <a:r>
              <a:rPr lang="en-US" dirty="0"/>
              <a:t>.  They are all shown below, one for each of the 12 possible notes..</a:t>
            </a:r>
            <a:endParaRPr lang="en-US" baseline="-25000" dirty="0"/>
          </a:p>
        </p:txBody>
      </p:sp>
      <p:graphicFrame>
        <p:nvGraphicFramePr>
          <p:cNvPr id="3" name="Table 28">
            <a:extLst>
              <a:ext uri="{FF2B5EF4-FFF2-40B4-BE49-F238E27FC236}">
                <a16:creationId xmlns:a16="http://schemas.microsoft.com/office/drawing/2014/main" id="{DA26D6F8-562B-33A8-EF75-1E1CD3BF2C56}"/>
              </a:ext>
            </a:extLst>
          </p:cNvPr>
          <p:cNvGraphicFramePr>
            <a:graphicFrameLocks noGrp="1"/>
          </p:cNvGraphicFramePr>
          <p:nvPr/>
        </p:nvGraphicFramePr>
        <p:xfrm>
          <a:off x="974915" y="2528808"/>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dirty="0"/>
                        <a:t>C</a:t>
                      </a:r>
                      <a:endParaRPr lang="en-US" sz="1200" baseline="-25000" dirty="0"/>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C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4" name="Table 28">
            <a:extLst>
              <a:ext uri="{FF2B5EF4-FFF2-40B4-BE49-F238E27FC236}">
                <a16:creationId xmlns:a16="http://schemas.microsoft.com/office/drawing/2014/main" id="{A87410C6-BF35-9D18-E215-D89A246CED34}"/>
              </a:ext>
            </a:extLst>
          </p:cNvPr>
          <p:cNvGraphicFramePr>
            <a:graphicFrameLocks noGrp="1"/>
          </p:cNvGraphicFramePr>
          <p:nvPr/>
        </p:nvGraphicFramePr>
        <p:xfrm>
          <a:off x="974915" y="316612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dirty="0"/>
                        <a:t>D_</a:t>
                      </a:r>
                      <a:endParaRPr lang="en-US" sz="1200" baseline="-25000" dirty="0"/>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D Flat Major Scale (</a:t>
                      </a:r>
                      <a:r>
                        <a:rPr lang="en-US" sz="1600" baseline="-25000" dirty="0" err="1"/>
                        <a:t>ie</a:t>
                      </a:r>
                      <a:r>
                        <a:rPr lang="en-US" sz="1600" baseline="-25000" dirty="0"/>
                        <a:t>. C#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5" name="Table 28">
            <a:extLst>
              <a:ext uri="{FF2B5EF4-FFF2-40B4-BE49-F238E27FC236}">
                <a16:creationId xmlns:a16="http://schemas.microsoft.com/office/drawing/2014/main" id="{E0A49976-1097-DC45-92E2-6281E60F3B23}"/>
              </a:ext>
            </a:extLst>
          </p:cNvPr>
          <p:cNvGraphicFramePr>
            <a:graphicFrameLocks noGrp="1"/>
          </p:cNvGraphicFramePr>
          <p:nvPr/>
        </p:nvGraphicFramePr>
        <p:xfrm>
          <a:off x="974915" y="380189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dirty="0"/>
                        <a:t>D</a:t>
                      </a:r>
                      <a:endParaRPr lang="en-US" sz="1200" baseline="-25000" dirty="0"/>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D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6" name="Table 28">
            <a:extLst>
              <a:ext uri="{FF2B5EF4-FFF2-40B4-BE49-F238E27FC236}">
                <a16:creationId xmlns:a16="http://schemas.microsoft.com/office/drawing/2014/main" id="{E4CFA5EE-313E-6813-953A-F9677B6B5EC9}"/>
              </a:ext>
            </a:extLst>
          </p:cNvPr>
          <p:cNvGraphicFramePr>
            <a:graphicFrameLocks noGrp="1"/>
          </p:cNvGraphicFramePr>
          <p:nvPr/>
        </p:nvGraphicFramePr>
        <p:xfrm>
          <a:off x="974915" y="443766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r>
                        <a:rPr lang="en-US" sz="1200" dirty="0"/>
                        <a:t>A_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E Flat Major Scale (</a:t>
                      </a:r>
                      <a:r>
                        <a:rPr lang="en-US" sz="1600" baseline="-25000" dirty="0" err="1"/>
                        <a:t>ie</a:t>
                      </a:r>
                      <a:r>
                        <a:rPr lang="en-US" sz="1600" baseline="-25000" dirty="0"/>
                        <a:t>. D #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7" name="Table 28">
            <a:extLst>
              <a:ext uri="{FF2B5EF4-FFF2-40B4-BE49-F238E27FC236}">
                <a16:creationId xmlns:a16="http://schemas.microsoft.com/office/drawing/2014/main" id="{883B7E36-256A-036A-D63B-EF86DD4A77E4}"/>
              </a:ext>
            </a:extLst>
          </p:cNvPr>
          <p:cNvGraphicFramePr>
            <a:graphicFrameLocks noGrp="1"/>
          </p:cNvGraphicFramePr>
          <p:nvPr/>
        </p:nvGraphicFramePr>
        <p:xfrm>
          <a:off x="974915" y="5082761"/>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E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8" name="Table 28">
            <a:extLst>
              <a:ext uri="{FF2B5EF4-FFF2-40B4-BE49-F238E27FC236}">
                <a16:creationId xmlns:a16="http://schemas.microsoft.com/office/drawing/2014/main" id="{022FA861-A3CA-8527-607D-651E907BB8AB}"/>
              </a:ext>
            </a:extLst>
          </p:cNvPr>
          <p:cNvGraphicFramePr>
            <a:graphicFrameLocks noGrp="1"/>
          </p:cNvGraphicFramePr>
          <p:nvPr/>
        </p:nvGraphicFramePr>
        <p:xfrm>
          <a:off x="974915" y="579712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r>
                        <a:rPr lang="en-US" sz="120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F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49" name="Table 28">
            <a:extLst>
              <a:ext uri="{FF2B5EF4-FFF2-40B4-BE49-F238E27FC236}">
                <a16:creationId xmlns:a16="http://schemas.microsoft.com/office/drawing/2014/main" id="{827337BF-2DC3-7C62-7256-A328B8640241}"/>
              </a:ext>
            </a:extLst>
          </p:cNvPr>
          <p:cNvGraphicFramePr>
            <a:graphicFrameLocks noGrp="1"/>
          </p:cNvGraphicFramePr>
          <p:nvPr/>
        </p:nvGraphicFramePr>
        <p:xfrm>
          <a:off x="6007046" y="2528808"/>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G_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B_</a:t>
                      </a:r>
                    </a:p>
                  </a:txBody>
                  <a:tcPr/>
                </a:tc>
                <a:tc>
                  <a:txBody>
                    <a:bodyPr/>
                    <a:lstStyle/>
                    <a:p>
                      <a:pPr algn="ctr"/>
                      <a:r>
                        <a:rPr lang="en-US" sz="1200" dirty="0"/>
                        <a:t>C_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G Flat Major Scale (</a:t>
                      </a:r>
                      <a:r>
                        <a:rPr lang="en-US" sz="1600" baseline="-25000" dirty="0" err="1"/>
                        <a:t>ie</a:t>
                      </a:r>
                      <a:r>
                        <a:rPr lang="en-US" sz="1600" baseline="-25000" dirty="0"/>
                        <a:t>. F#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0" name="Table 28">
            <a:extLst>
              <a:ext uri="{FF2B5EF4-FFF2-40B4-BE49-F238E27FC236}">
                <a16:creationId xmlns:a16="http://schemas.microsoft.com/office/drawing/2014/main" id="{619CD816-C9C3-0982-624F-F9BCB2DEA7B0}"/>
              </a:ext>
            </a:extLst>
          </p:cNvPr>
          <p:cNvGraphicFramePr>
            <a:graphicFrameLocks noGrp="1"/>
          </p:cNvGraphicFramePr>
          <p:nvPr/>
        </p:nvGraphicFramePr>
        <p:xfrm>
          <a:off x="6007046" y="316612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G Major Scale (</a:t>
                      </a:r>
                      <a:r>
                        <a:rPr lang="en-US" sz="1600" baseline="-25000" dirty="0" err="1"/>
                        <a:t>ie</a:t>
                      </a:r>
                      <a:r>
                        <a:rPr lang="en-US" sz="1600" baseline="-25000" dirty="0"/>
                        <a:t>. G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1" name="Table 28">
            <a:extLst>
              <a:ext uri="{FF2B5EF4-FFF2-40B4-BE49-F238E27FC236}">
                <a16:creationId xmlns:a16="http://schemas.microsoft.com/office/drawing/2014/main" id="{FF433E42-3ABE-5875-D261-F2C4B05E7757}"/>
              </a:ext>
            </a:extLst>
          </p:cNvPr>
          <p:cNvGraphicFramePr>
            <a:graphicFrameLocks noGrp="1"/>
          </p:cNvGraphicFramePr>
          <p:nvPr/>
        </p:nvGraphicFramePr>
        <p:xfrm>
          <a:off x="6007046" y="380189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A_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r>
                        <a:rPr lang="en-US" sz="1200" dirty="0"/>
                        <a:t>D_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A Flat Major Scale (</a:t>
                      </a:r>
                      <a:r>
                        <a:rPr lang="en-US" sz="1600" baseline="-25000" dirty="0" err="1"/>
                        <a:t>ie</a:t>
                      </a:r>
                      <a:r>
                        <a:rPr lang="en-US" sz="1600" baseline="-25000" dirty="0"/>
                        <a:t>. G#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2" name="Table 28">
            <a:extLst>
              <a:ext uri="{FF2B5EF4-FFF2-40B4-BE49-F238E27FC236}">
                <a16:creationId xmlns:a16="http://schemas.microsoft.com/office/drawing/2014/main" id="{26369709-B415-6F4C-0744-130FF6B8E518}"/>
              </a:ext>
            </a:extLst>
          </p:cNvPr>
          <p:cNvGraphicFramePr>
            <a:graphicFrameLocks noGrp="1"/>
          </p:cNvGraphicFramePr>
          <p:nvPr/>
        </p:nvGraphicFramePr>
        <p:xfrm>
          <a:off x="6007046" y="443766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A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3" name="Table 28">
            <a:extLst>
              <a:ext uri="{FF2B5EF4-FFF2-40B4-BE49-F238E27FC236}">
                <a16:creationId xmlns:a16="http://schemas.microsoft.com/office/drawing/2014/main" id="{3233C6EB-D23E-6FD9-59BD-A8B910C87F3F}"/>
              </a:ext>
            </a:extLst>
          </p:cNvPr>
          <p:cNvGraphicFramePr>
            <a:graphicFrameLocks noGrp="1"/>
          </p:cNvGraphicFramePr>
          <p:nvPr/>
        </p:nvGraphicFramePr>
        <p:xfrm>
          <a:off x="6007046" y="5082761"/>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B_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r>
                        <a:rPr lang="en-US" sz="1200" dirty="0"/>
                        <a:t>E_</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B Flat Major Scale (</a:t>
                      </a:r>
                      <a:r>
                        <a:rPr lang="en-US" sz="1600" baseline="-25000" dirty="0" err="1"/>
                        <a:t>ie</a:t>
                      </a:r>
                      <a:r>
                        <a:rPr lang="en-US" sz="1600" baseline="-25000" dirty="0"/>
                        <a:t>. A#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4" name="Table 28">
            <a:extLst>
              <a:ext uri="{FF2B5EF4-FFF2-40B4-BE49-F238E27FC236}">
                <a16:creationId xmlns:a16="http://schemas.microsoft.com/office/drawing/2014/main" id="{E5EB3557-D0E8-32EF-1EB0-057A7139A46B}"/>
              </a:ext>
            </a:extLst>
          </p:cNvPr>
          <p:cNvGraphicFramePr>
            <a:graphicFrameLocks noGrp="1"/>
          </p:cNvGraphicFramePr>
          <p:nvPr/>
        </p:nvGraphicFramePr>
        <p:xfrm>
          <a:off x="6007046" y="5797127"/>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B</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r>
                        <a:rPr lang="en-US" sz="1200" dirty="0"/>
                        <a:t>E</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This diatonic scale is also as B Major Scale</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sp>
        <p:nvSpPr>
          <p:cNvPr id="55" name="TextBox 54">
            <a:extLst>
              <a:ext uri="{FF2B5EF4-FFF2-40B4-BE49-F238E27FC236}">
                <a16:creationId xmlns:a16="http://schemas.microsoft.com/office/drawing/2014/main" id="{6B9C8CE7-A5DD-5048-D02C-0839D5F17B6C}"/>
              </a:ext>
            </a:extLst>
          </p:cNvPr>
          <p:cNvSpPr txBox="1"/>
          <p:nvPr/>
        </p:nvSpPr>
        <p:spPr>
          <a:xfrm>
            <a:off x="1354016" y="2235143"/>
            <a:ext cx="389850" cy="369332"/>
          </a:xfrm>
          <a:prstGeom prst="rect">
            <a:avLst/>
          </a:prstGeom>
          <a:noFill/>
        </p:spPr>
        <p:txBody>
          <a:bodyPr wrap="none" rtlCol="0">
            <a:spAutoFit/>
          </a:bodyPr>
          <a:lstStyle/>
          <a:p>
            <a:r>
              <a:rPr lang="en-US" dirty="0">
                <a:solidFill>
                  <a:srgbClr val="FF0000"/>
                </a:solidFill>
              </a:rPr>
              <a:t>W</a:t>
            </a:r>
          </a:p>
        </p:txBody>
      </p:sp>
      <p:sp>
        <p:nvSpPr>
          <p:cNvPr id="56" name="TextBox 55">
            <a:extLst>
              <a:ext uri="{FF2B5EF4-FFF2-40B4-BE49-F238E27FC236}">
                <a16:creationId xmlns:a16="http://schemas.microsoft.com/office/drawing/2014/main" id="{F3E42DE2-5B89-3C1C-D110-3375B60EA5AF}"/>
              </a:ext>
            </a:extLst>
          </p:cNvPr>
          <p:cNvSpPr txBox="1"/>
          <p:nvPr/>
        </p:nvSpPr>
        <p:spPr>
          <a:xfrm>
            <a:off x="2149343" y="2227368"/>
            <a:ext cx="389850" cy="369332"/>
          </a:xfrm>
          <a:prstGeom prst="rect">
            <a:avLst/>
          </a:prstGeom>
          <a:noFill/>
        </p:spPr>
        <p:txBody>
          <a:bodyPr wrap="none" rtlCol="0">
            <a:spAutoFit/>
          </a:bodyPr>
          <a:lstStyle/>
          <a:p>
            <a:r>
              <a:rPr lang="en-US" dirty="0">
                <a:solidFill>
                  <a:srgbClr val="FF0000"/>
                </a:solidFill>
              </a:rPr>
              <a:t>W</a:t>
            </a:r>
          </a:p>
        </p:txBody>
      </p:sp>
      <p:sp>
        <p:nvSpPr>
          <p:cNvPr id="57" name="TextBox 56">
            <a:extLst>
              <a:ext uri="{FF2B5EF4-FFF2-40B4-BE49-F238E27FC236}">
                <a16:creationId xmlns:a16="http://schemas.microsoft.com/office/drawing/2014/main" id="{35A929A2-D7C1-3E2A-090D-9D951693638F}"/>
              </a:ext>
            </a:extLst>
          </p:cNvPr>
          <p:cNvSpPr txBox="1"/>
          <p:nvPr/>
        </p:nvSpPr>
        <p:spPr>
          <a:xfrm>
            <a:off x="3344957" y="2244437"/>
            <a:ext cx="389850" cy="369332"/>
          </a:xfrm>
          <a:prstGeom prst="rect">
            <a:avLst/>
          </a:prstGeom>
          <a:noFill/>
        </p:spPr>
        <p:txBody>
          <a:bodyPr wrap="none" rtlCol="0">
            <a:spAutoFit/>
          </a:bodyPr>
          <a:lstStyle/>
          <a:p>
            <a:r>
              <a:rPr lang="en-US" dirty="0">
                <a:solidFill>
                  <a:srgbClr val="FF0000"/>
                </a:solidFill>
              </a:rPr>
              <a:t>W</a:t>
            </a:r>
          </a:p>
        </p:txBody>
      </p:sp>
      <p:sp>
        <p:nvSpPr>
          <p:cNvPr id="58" name="TextBox 57">
            <a:extLst>
              <a:ext uri="{FF2B5EF4-FFF2-40B4-BE49-F238E27FC236}">
                <a16:creationId xmlns:a16="http://schemas.microsoft.com/office/drawing/2014/main" id="{D13B6BA0-C11A-2FA5-4270-1B17D05EA36F}"/>
              </a:ext>
            </a:extLst>
          </p:cNvPr>
          <p:cNvSpPr txBox="1"/>
          <p:nvPr/>
        </p:nvSpPr>
        <p:spPr>
          <a:xfrm>
            <a:off x="4113908" y="2221969"/>
            <a:ext cx="389850" cy="369332"/>
          </a:xfrm>
          <a:prstGeom prst="rect">
            <a:avLst/>
          </a:prstGeom>
          <a:noFill/>
        </p:spPr>
        <p:txBody>
          <a:bodyPr wrap="none" rtlCol="0">
            <a:spAutoFit/>
          </a:bodyPr>
          <a:lstStyle/>
          <a:p>
            <a:r>
              <a:rPr lang="en-US" dirty="0">
                <a:solidFill>
                  <a:srgbClr val="FF0000"/>
                </a:solidFill>
              </a:rPr>
              <a:t>W</a:t>
            </a:r>
          </a:p>
        </p:txBody>
      </p:sp>
      <p:sp>
        <p:nvSpPr>
          <p:cNvPr id="59" name="TextBox 58">
            <a:extLst>
              <a:ext uri="{FF2B5EF4-FFF2-40B4-BE49-F238E27FC236}">
                <a16:creationId xmlns:a16="http://schemas.microsoft.com/office/drawing/2014/main" id="{21F233C1-D518-A34F-EDF8-579DAAD307D9}"/>
              </a:ext>
            </a:extLst>
          </p:cNvPr>
          <p:cNvSpPr txBox="1"/>
          <p:nvPr/>
        </p:nvSpPr>
        <p:spPr>
          <a:xfrm>
            <a:off x="4919672" y="2225977"/>
            <a:ext cx="389850" cy="369332"/>
          </a:xfrm>
          <a:prstGeom prst="rect">
            <a:avLst/>
          </a:prstGeom>
          <a:noFill/>
        </p:spPr>
        <p:txBody>
          <a:bodyPr wrap="none" rtlCol="0">
            <a:spAutoFit/>
          </a:bodyPr>
          <a:lstStyle/>
          <a:p>
            <a:r>
              <a:rPr lang="en-US" dirty="0">
                <a:solidFill>
                  <a:srgbClr val="FF0000"/>
                </a:solidFill>
              </a:rPr>
              <a:t>W</a:t>
            </a:r>
          </a:p>
        </p:txBody>
      </p:sp>
      <p:sp>
        <p:nvSpPr>
          <p:cNvPr id="60" name="TextBox 59">
            <a:extLst>
              <a:ext uri="{FF2B5EF4-FFF2-40B4-BE49-F238E27FC236}">
                <a16:creationId xmlns:a16="http://schemas.microsoft.com/office/drawing/2014/main" id="{24716D38-EFB5-4838-EDB8-C202E2627C7B}"/>
              </a:ext>
            </a:extLst>
          </p:cNvPr>
          <p:cNvSpPr txBox="1"/>
          <p:nvPr/>
        </p:nvSpPr>
        <p:spPr>
          <a:xfrm>
            <a:off x="2775012" y="2220764"/>
            <a:ext cx="328936" cy="369332"/>
          </a:xfrm>
          <a:prstGeom prst="rect">
            <a:avLst/>
          </a:prstGeom>
          <a:noFill/>
        </p:spPr>
        <p:txBody>
          <a:bodyPr wrap="none" rtlCol="0">
            <a:spAutoFit/>
          </a:bodyPr>
          <a:lstStyle/>
          <a:p>
            <a:r>
              <a:rPr lang="en-US" dirty="0">
                <a:solidFill>
                  <a:srgbClr val="FF0000"/>
                </a:solidFill>
              </a:rPr>
              <a:t>H</a:t>
            </a:r>
          </a:p>
        </p:txBody>
      </p:sp>
      <p:sp>
        <p:nvSpPr>
          <p:cNvPr id="61" name="TextBox 60">
            <a:extLst>
              <a:ext uri="{FF2B5EF4-FFF2-40B4-BE49-F238E27FC236}">
                <a16:creationId xmlns:a16="http://schemas.microsoft.com/office/drawing/2014/main" id="{256793A5-A976-8FD1-32B7-969F6C50261F}"/>
              </a:ext>
            </a:extLst>
          </p:cNvPr>
          <p:cNvSpPr txBox="1"/>
          <p:nvPr/>
        </p:nvSpPr>
        <p:spPr>
          <a:xfrm>
            <a:off x="5538552" y="2217322"/>
            <a:ext cx="328936" cy="369332"/>
          </a:xfrm>
          <a:prstGeom prst="rect">
            <a:avLst/>
          </a:prstGeom>
          <a:noFill/>
        </p:spPr>
        <p:txBody>
          <a:bodyPr wrap="none" rtlCol="0">
            <a:spAutoFit/>
          </a:bodyPr>
          <a:lstStyle/>
          <a:p>
            <a:r>
              <a:rPr lang="en-US" dirty="0">
                <a:solidFill>
                  <a:srgbClr val="FF0000"/>
                </a:solidFill>
              </a:rPr>
              <a:t>H</a:t>
            </a:r>
          </a:p>
        </p:txBody>
      </p:sp>
      <p:sp>
        <p:nvSpPr>
          <p:cNvPr id="62" name="TextBox 61">
            <a:extLst>
              <a:ext uri="{FF2B5EF4-FFF2-40B4-BE49-F238E27FC236}">
                <a16:creationId xmlns:a16="http://schemas.microsoft.com/office/drawing/2014/main" id="{81DBBA4E-2C43-7D49-7BB4-C811C36F4FC0}"/>
              </a:ext>
            </a:extLst>
          </p:cNvPr>
          <p:cNvSpPr txBox="1"/>
          <p:nvPr/>
        </p:nvSpPr>
        <p:spPr>
          <a:xfrm>
            <a:off x="6373216" y="2203244"/>
            <a:ext cx="389850" cy="369332"/>
          </a:xfrm>
          <a:prstGeom prst="rect">
            <a:avLst/>
          </a:prstGeom>
          <a:noFill/>
        </p:spPr>
        <p:txBody>
          <a:bodyPr wrap="none" rtlCol="0">
            <a:spAutoFit/>
          </a:bodyPr>
          <a:lstStyle/>
          <a:p>
            <a:r>
              <a:rPr lang="en-US" dirty="0">
                <a:solidFill>
                  <a:srgbClr val="FF0000"/>
                </a:solidFill>
              </a:rPr>
              <a:t>W</a:t>
            </a:r>
          </a:p>
        </p:txBody>
      </p:sp>
      <p:sp>
        <p:nvSpPr>
          <p:cNvPr id="63" name="TextBox 62">
            <a:extLst>
              <a:ext uri="{FF2B5EF4-FFF2-40B4-BE49-F238E27FC236}">
                <a16:creationId xmlns:a16="http://schemas.microsoft.com/office/drawing/2014/main" id="{1E761B5C-0641-0332-74F7-F4DEED5419A2}"/>
              </a:ext>
            </a:extLst>
          </p:cNvPr>
          <p:cNvSpPr txBox="1"/>
          <p:nvPr/>
        </p:nvSpPr>
        <p:spPr>
          <a:xfrm>
            <a:off x="7168543" y="2195469"/>
            <a:ext cx="389850" cy="369332"/>
          </a:xfrm>
          <a:prstGeom prst="rect">
            <a:avLst/>
          </a:prstGeom>
          <a:noFill/>
        </p:spPr>
        <p:txBody>
          <a:bodyPr wrap="none" rtlCol="0">
            <a:spAutoFit/>
          </a:bodyPr>
          <a:lstStyle/>
          <a:p>
            <a:r>
              <a:rPr lang="en-US" dirty="0">
                <a:solidFill>
                  <a:srgbClr val="FF0000"/>
                </a:solidFill>
              </a:rPr>
              <a:t>W</a:t>
            </a:r>
          </a:p>
        </p:txBody>
      </p:sp>
      <p:sp>
        <p:nvSpPr>
          <p:cNvPr id="64" name="TextBox 63">
            <a:extLst>
              <a:ext uri="{FF2B5EF4-FFF2-40B4-BE49-F238E27FC236}">
                <a16:creationId xmlns:a16="http://schemas.microsoft.com/office/drawing/2014/main" id="{04049B26-B52B-024C-1B4E-0B52ADA9DA38}"/>
              </a:ext>
            </a:extLst>
          </p:cNvPr>
          <p:cNvSpPr txBox="1"/>
          <p:nvPr/>
        </p:nvSpPr>
        <p:spPr>
          <a:xfrm>
            <a:off x="8364157" y="2212538"/>
            <a:ext cx="389850" cy="369332"/>
          </a:xfrm>
          <a:prstGeom prst="rect">
            <a:avLst/>
          </a:prstGeom>
          <a:noFill/>
        </p:spPr>
        <p:txBody>
          <a:bodyPr wrap="none" rtlCol="0">
            <a:spAutoFit/>
          </a:bodyPr>
          <a:lstStyle/>
          <a:p>
            <a:r>
              <a:rPr lang="en-US" dirty="0">
                <a:solidFill>
                  <a:srgbClr val="FF0000"/>
                </a:solidFill>
              </a:rPr>
              <a:t>W</a:t>
            </a:r>
          </a:p>
        </p:txBody>
      </p:sp>
      <p:sp>
        <p:nvSpPr>
          <p:cNvPr id="65" name="TextBox 64">
            <a:extLst>
              <a:ext uri="{FF2B5EF4-FFF2-40B4-BE49-F238E27FC236}">
                <a16:creationId xmlns:a16="http://schemas.microsoft.com/office/drawing/2014/main" id="{8FD58374-FF37-45B5-4999-76095626ADA1}"/>
              </a:ext>
            </a:extLst>
          </p:cNvPr>
          <p:cNvSpPr txBox="1"/>
          <p:nvPr/>
        </p:nvSpPr>
        <p:spPr>
          <a:xfrm>
            <a:off x="9133108" y="2190070"/>
            <a:ext cx="389850" cy="369332"/>
          </a:xfrm>
          <a:prstGeom prst="rect">
            <a:avLst/>
          </a:prstGeom>
          <a:noFill/>
        </p:spPr>
        <p:txBody>
          <a:bodyPr wrap="none" rtlCol="0">
            <a:spAutoFit/>
          </a:bodyPr>
          <a:lstStyle/>
          <a:p>
            <a:r>
              <a:rPr lang="en-US" dirty="0">
                <a:solidFill>
                  <a:srgbClr val="FF0000"/>
                </a:solidFill>
              </a:rPr>
              <a:t>W</a:t>
            </a:r>
          </a:p>
        </p:txBody>
      </p:sp>
      <p:sp>
        <p:nvSpPr>
          <p:cNvPr id="66" name="TextBox 65">
            <a:extLst>
              <a:ext uri="{FF2B5EF4-FFF2-40B4-BE49-F238E27FC236}">
                <a16:creationId xmlns:a16="http://schemas.microsoft.com/office/drawing/2014/main" id="{ACE91DD9-F274-155A-F28E-E995C99F96D1}"/>
              </a:ext>
            </a:extLst>
          </p:cNvPr>
          <p:cNvSpPr txBox="1"/>
          <p:nvPr/>
        </p:nvSpPr>
        <p:spPr>
          <a:xfrm>
            <a:off x="9938872" y="2194078"/>
            <a:ext cx="389850" cy="369332"/>
          </a:xfrm>
          <a:prstGeom prst="rect">
            <a:avLst/>
          </a:prstGeom>
          <a:noFill/>
        </p:spPr>
        <p:txBody>
          <a:bodyPr wrap="none" rtlCol="0">
            <a:spAutoFit/>
          </a:bodyPr>
          <a:lstStyle/>
          <a:p>
            <a:r>
              <a:rPr lang="en-US" dirty="0">
                <a:solidFill>
                  <a:srgbClr val="FF0000"/>
                </a:solidFill>
              </a:rPr>
              <a:t>W</a:t>
            </a:r>
          </a:p>
        </p:txBody>
      </p:sp>
      <p:sp>
        <p:nvSpPr>
          <p:cNvPr id="67" name="TextBox 66">
            <a:extLst>
              <a:ext uri="{FF2B5EF4-FFF2-40B4-BE49-F238E27FC236}">
                <a16:creationId xmlns:a16="http://schemas.microsoft.com/office/drawing/2014/main" id="{DEC2F111-8B3B-304D-3621-043255717727}"/>
              </a:ext>
            </a:extLst>
          </p:cNvPr>
          <p:cNvSpPr txBox="1"/>
          <p:nvPr/>
        </p:nvSpPr>
        <p:spPr>
          <a:xfrm>
            <a:off x="7794212" y="2188865"/>
            <a:ext cx="328936" cy="369332"/>
          </a:xfrm>
          <a:prstGeom prst="rect">
            <a:avLst/>
          </a:prstGeom>
          <a:noFill/>
        </p:spPr>
        <p:txBody>
          <a:bodyPr wrap="none" rtlCol="0">
            <a:spAutoFit/>
          </a:bodyPr>
          <a:lstStyle/>
          <a:p>
            <a:r>
              <a:rPr lang="en-US" dirty="0">
                <a:solidFill>
                  <a:srgbClr val="FF0000"/>
                </a:solidFill>
              </a:rPr>
              <a:t>H</a:t>
            </a:r>
          </a:p>
        </p:txBody>
      </p:sp>
      <p:sp>
        <p:nvSpPr>
          <p:cNvPr id="68" name="TextBox 67">
            <a:extLst>
              <a:ext uri="{FF2B5EF4-FFF2-40B4-BE49-F238E27FC236}">
                <a16:creationId xmlns:a16="http://schemas.microsoft.com/office/drawing/2014/main" id="{648D2CB0-AC43-49AC-0E1E-DDE0AD908E65}"/>
              </a:ext>
            </a:extLst>
          </p:cNvPr>
          <p:cNvSpPr txBox="1"/>
          <p:nvPr/>
        </p:nvSpPr>
        <p:spPr>
          <a:xfrm>
            <a:off x="10557752" y="2185423"/>
            <a:ext cx="328936" cy="369332"/>
          </a:xfrm>
          <a:prstGeom prst="rect">
            <a:avLst/>
          </a:prstGeom>
          <a:noFill/>
        </p:spPr>
        <p:txBody>
          <a:bodyPr wrap="none" rtlCol="0">
            <a:spAutoFit/>
          </a:bodyPr>
          <a:lstStyle/>
          <a:p>
            <a:r>
              <a:rPr lang="en-US" dirty="0">
                <a:solidFill>
                  <a:srgbClr val="FF0000"/>
                </a:solidFill>
              </a:rPr>
              <a:t>H</a:t>
            </a:r>
          </a:p>
        </p:txBody>
      </p:sp>
    </p:spTree>
    <p:extLst>
      <p:ext uri="{BB962C8B-B14F-4D97-AF65-F5344CB8AC3E}">
        <p14:creationId xmlns:p14="http://schemas.microsoft.com/office/powerpoint/2010/main" val="18792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897201E-8385-456E-22AA-35255B9FC349}"/>
              </a:ext>
            </a:extLst>
          </p:cNvPr>
          <p:cNvSpPr txBox="1"/>
          <p:nvPr/>
        </p:nvSpPr>
        <p:spPr>
          <a:xfrm>
            <a:off x="3744285" y="591298"/>
            <a:ext cx="4200637" cy="492443"/>
          </a:xfrm>
          <a:prstGeom prst="rect">
            <a:avLst/>
          </a:prstGeom>
          <a:noFill/>
        </p:spPr>
        <p:txBody>
          <a:bodyPr wrap="none" rtlCol="0">
            <a:spAutoFit/>
          </a:bodyPr>
          <a:lstStyle/>
          <a:p>
            <a:r>
              <a:rPr lang="en-US" sz="2600" dirty="0"/>
              <a:t>Diatonic Scale – Seven Modes</a:t>
            </a:r>
          </a:p>
        </p:txBody>
      </p:sp>
      <p:sp>
        <p:nvSpPr>
          <p:cNvPr id="31" name="TextBox 30">
            <a:extLst>
              <a:ext uri="{FF2B5EF4-FFF2-40B4-BE49-F238E27FC236}">
                <a16:creationId xmlns:a16="http://schemas.microsoft.com/office/drawing/2014/main" id="{A05183F3-09E6-FBEE-AA0D-138DF51E9276}"/>
              </a:ext>
            </a:extLst>
          </p:cNvPr>
          <p:cNvSpPr txBox="1"/>
          <p:nvPr/>
        </p:nvSpPr>
        <p:spPr>
          <a:xfrm>
            <a:off x="980869" y="1258009"/>
            <a:ext cx="9685537" cy="646331"/>
          </a:xfrm>
          <a:prstGeom prst="rect">
            <a:avLst/>
          </a:prstGeom>
          <a:noFill/>
        </p:spPr>
        <p:txBody>
          <a:bodyPr wrap="none" rtlCol="0">
            <a:spAutoFit/>
          </a:bodyPr>
          <a:lstStyle/>
          <a:p>
            <a:r>
              <a:rPr lang="en-US" dirty="0"/>
              <a:t>You can transpose any single Ionian Mode 6 times to reveal 6 other diatonic scales.  Making a total of </a:t>
            </a:r>
            <a:br>
              <a:rPr lang="en-US" dirty="0"/>
            </a:br>
            <a:r>
              <a:rPr lang="en-US" b="1" dirty="0">
                <a:solidFill>
                  <a:srgbClr val="FF0000"/>
                </a:solidFill>
              </a:rPr>
              <a:t>7 modes</a:t>
            </a:r>
            <a:r>
              <a:rPr lang="en-US" dirty="0"/>
              <a:t>.  Let’s demonstrate the 6 other modes of the C Major Scale.</a:t>
            </a:r>
            <a:endParaRPr lang="en-US" baseline="-25000" dirty="0"/>
          </a:p>
        </p:txBody>
      </p:sp>
      <p:graphicFrame>
        <p:nvGraphicFramePr>
          <p:cNvPr id="3" name="Table 28">
            <a:extLst>
              <a:ext uri="{FF2B5EF4-FFF2-40B4-BE49-F238E27FC236}">
                <a16:creationId xmlns:a16="http://schemas.microsoft.com/office/drawing/2014/main" id="{DA26D6F8-562B-33A8-EF75-1E1CD3BF2C56}"/>
              </a:ext>
            </a:extLst>
          </p:cNvPr>
          <p:cNvGraphicFramePr>
            <a:graphicFrameLocks noGrp="1"/>
          </p:cNvGraphicFramePr>
          <p:nvPr>
            <p:extLst>
              <p:ext uri="{D42A27DB-BD31-4B8C-83A1-F6EECF244321}">
                <p14:modId xmlns:p14="http://schemas.microsoft.com/office/powerpoint/2010/main" val="1170010464"/>
              </p:ext>
            </p:extLst>
          </p:nvPr>
        </p:nvGraphicFramePr>
        <p:xfrm>
          <a:off x="980869" y="2105076"/>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dirty="0"/>
                        <a:t>C</a:t>
                      </a:r>
                      <a:endParaRPr lang="en-US" sz="1200" baseline="-25000" dirty="0"/>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r>
                        <a:rPr lang="en-US" sz="120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Ionian Mode (aka C Major Scale)  - W-W-H-W-W-W-H</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2" name="Table 28">
            <a:extLst>
              <a:ext uri="{FF2B5EF4-FFF2-40B4-BE49-F238E27FC236}">
                <a16:creationId xmlns:a16="http://schemas.microsoft.com/office/drawing/2014/main" id="{F6896B5E-C2BF-9B4E-24B4-2AD4C0A92661}"/>
              </a:ext>
            </a:extLst>
          </p:cNvPr>
          <p:cNvGraphicFramePr>
            <a:graphicFrameLocks noGrp="1"/>
          </p:cNvGraphicFramePr>
          <p:nvPr>
            <p:extLst>
              <p:ext uri="{D42A27DB-BD31-4B8C-83A1-F6EECF244321}">
                <p14:modId xmlns:p14="http://schemas.microsoft.com/office/powerpoint/2010/main" val="2911383177"/>
              </p:ext>
            </p:extLst>
          </p:nvPr>
        </p:nvGraphicFramePr>
        <p:xfrm>
          <a:off x="974486" y="6075040"/>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B</a:t>
                      </a:r>
                    </a:p>
                  </a:txBody>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r>
                        <a:rPr lang="en-US" sz="1200" dirty="0"/>
                        <a:t>F</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Locrian Mode – H-W-W-H-W-W-W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5" name="Table 28">
            <a:extLst>
              <a:ext uri="{FF2B5EF4-FFF2-40B4-BE49-F238E27FC236}">
                <a16:creationId xmlns:a16="http://schemas.microsoft.com/office/drawing/2014/main" id="{5E73C181-4529-D51E-7E18-156C25F8337E}"/>
              </a:ext>
            </a:extLst>
          </p:cNvPr>
          <p:cNvGraphicFramePr>
            <a:graphicFrameLocks noGrp="1"/>
          </p:cNvGraphicFramePr>
          <p:nvPr>
            <p:extLst>
              <p:ext uri="{D42A27DB-BD31-4B8C-83A1-F6EECF244321}">
                <p14:modId xmlns:p14="http://schemas.microsoft.com/office/powerpoint/2010/main" val="3394960899"/>
              </p:ext>
            </p:extLst>
          </p:nvPr>
        </p:nvGraphicFramePr>
        <p:xfrm>
          <a:off x="974486" y="5440366"/>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0">
                <a:tc>
                  <a:txBody>
                    <a:bodyPr/>
                    <a:lstStyle/>
                    <a:p>
                      <a:pPr algn="ctr"/>
                      <a:r>
                        <a:rPr lang="en-US" sz="1200" baseline="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tc>
                <a:tc>
                  <a:txBody>
                    <a:bodyPr/>
                    <a:lstStyle/>
                    <a:p>
                      <a:pPr algn="ctr"/>
                      <a:r>
                        <a:rPr lang="en-US" sz="1200" dirty="0"/>
                        <a:t>F</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Aeolian Mode (aka A Minor Scale aka A Natural Minor Scale)  - W-H-W-W-W-H-W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6" name="Table 28">
            <a:extLst>
              <a:ext uri="{FF2B5EF4-FFF2-40B4-BE49-F238E27FC236}">
                <a16:creationId xmlns:a16="http://schemas.microsoft.com/office/drawing/2014/main" id="{84A4B404-0378-39D8-AE3D-28F31950638A}"/>
              </a:ext>
            </a:extLst>
          </p:cNvPr>
          <p:cNvGraphicFramePr>
            <a:graphicFrameLocks noGrp="1"/>
          </p:cNvGraphicFramePr>
          <p:nvPr>
            <p:extLst>
              <p:ext uri="{D42A27DB-BD31-4B8C-83A1-F6EECF244321}">
                <p14:modId xmlns:p14="http://schemas.microsoft.com/office/powerpoint/2010/main" val="2597870753"/>
              </p:ext>
            </p:extLst>
          </p:nvPr>
        </p:nvGraphicFramePr>
        <p:xfrm>
          <a:off x="974486" y="4805692"/>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tc>
                  <a:txBody>
                    <a:bodyPr/>
                    <a:lstStyle/>
                    <a:p>
                      <a:pPr algn="ctr"/>
                      <a:r>
                        <a:rPr lang="en-US" sz="1200" dirty="0"/>
                        <a:t>F</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Mixolydian Mode – W-W-H-W-W-H-W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7" name="Table 28">
            <a:extLst>
              <a:ext uri="{FF2B5EF4-FFF2-40B4-BE49-F238E27FC236}">
                <a16:creationId xmlns:a16="http://schemas.microsoft.com/office/drawing/2014/main" id="{FA3E87D6-FBD9-1642-BE3C-3304EDB23793}"/>
              </a:ext>
            </a:extLst>
          </p:cNvPr>
          <p:cNvGraphicFramePr>
            <a:graphicFrameLocks noGrp="1"/>
          </p:cNvGraphicFramePr>
          <p:nvPr>
            <p:extLst>
              <p:ext uri="{D42A27DB-BD31-4B8C-83A1-F6EECF244321}">
                <p14:modId xmlns:p14="http://schemas.microsoft.com/office/powerpoint/2010/main" val="428801484"/>
              </p:ext>
            </p:extLst>
          </p:nvPr>
        </p:nvGraphicFramePr>
        <p:xfrm>
          <a:off x="974486" y="4130538"/>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F</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tc>
                  <a:txBody>
                    <a:bodyPr/>
                    <a:lstStyle/>
                    <a:p>
                      <a:pPr algn="ctr"/>
                      <a:r>
                        <a:rPr lang="en-US" sz="1200" dirty="0"/>
                        <a:t>C</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Lydian Mode - W-W-W-H-W-W-H</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8" name="Table 28">
            <a:extLst>
              <a:ext uri="{FF2B5EF4-FFF2-40B4-BE49-F238E27FC236}">
                <a16:creationId xmlns:a16="http://schemas.microsoft.com/office/drawing/2014/main" id="{60BACEFC-A8B8-6420-BCF2-D1B1D35A380C}"/>
              </a:ext>
            </a:extLst>
          </p:cNvPr>
          <p:cNvGraphicFramePr>
            <a:graphicFrameLocks noGrp="1"/>
          </p:cNvGraphicFramePr>
          <p:nvPr>
            <p:extLst>
              <p:ext uri="{D42A27DB-BD31-4B8C-83A1-F6EECF244321}">
                <p14:modId xmlns:p14="http://schemas.microsoft.com/office/powerpoint/2010/main" val="502456879"/>
              </p:ext>
            </p:extLst>
          </p:nvPr>
        </p:nvGraphicFramePr>
        <p:xfrm>
          <a:off x="974486" y="3455384"/>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E</a:t>
                      </a:r>
                    </a:p>
                  </a:txBody>
                  <a:tcPr/>
                </a:tc>
                <a:tc>
                  <a:txBody>
                    <a:bodyPr/>
                    <a:lstStyle/>
                    <a:p>
                      <a:pPr algn="ctr"/>
                      <a:r>
                        <a:rPr lang="en-US" sz="1200" dirty="0"/>
                        <a:t>F</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D</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Phrygian Mode - H-W-W-W-H-W-W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9" name="Table 28">
            <a:extLst>
              <a:ext uri="{FF2B5EF4-FFF2-40B4-BE49-F238E27FC236}">
                <a16:creationId xmlns:a16="http://schemas.microsoft.com/office/drawing/2014/main" id="{824088CC-89AE-C298-DDAB-0C9204D3D25E}"/>
              </a:ext>
            </a:extLst>
          </p:cNvPr>
          <p:cNvGraphicFramePr>
            <a:graphicFrameLocks noGrp="1"/>
          </p:cNvGraphicFramePr>
          <p:nvPr>
            <p:extLst>
              <p:ext uri="{D42A27DB-BD31-4B8C-83A1-F6EECF244321}">
                <p14:modId xmlns:p14="http://schemas.microsoft.com/office/powerpoint/2010/main" val="454487914"/>
              </p:ext>
            </p:extLst>
          </p:nvPr>
        </p:nvGraphicFramePr>
        <p:xfrm>
          <a:off x="974486" y="2780230"/>
          <a:ext cx="4740084" cy="528320"/>
        </p:xfrm>
        <a:graphic>
          <a:graphicData uri="http://schemas.openxmlformats.org/drawingml/2006/table">
            <a:tbl>
              <a:tblPr firstRow="1" bandRow="1">
                <a:tableStyleId>{5C22544A-7EE6-4342-B048-85BDC9FD1C3A}</a:tableStyleId>
              </a:tblPr>
              <a:tblGrid>
                <a:gridCol w="395007">
                  <a:extLst>
                    <a:ext uri="{9D8B030D-6E8A-4147-A177-3AD203B41FA5}">
                      <a16:colId xmlns:a16="http://schemas.microsoft.com/office/drawing/2014/main" val="684220523"/>
                    </a:ext>
                  </a:extLst>
                </a:gridCol>
                <a:gridCol w="395007">
                  <a:extLst>
                    <a:ext uri="{9D8B030D-6E8A-4147-A177-3AD203B41FA5}">
                      <a16:colId xmlns:a16="http://schemas.microsoft.com/office/drawing/2014/main" val="2853260845"/>
                    </a:ext>
                  </a:extLst>
                </a:gridCol>
                <a:gridCol w="395007">
                  <a:extLst>
                    <a:ext uri="{9D8B030D-6E8A-4147-A177-3AD203B41FA5}">
                      <a16:colId xmlns:a16="http://schemas.microsoft.com/office/drawing/2014/main" val="524294580"/>
                    </a:ext>
                  </a:extLst>
                </a:gridCol>
                <a:gridCol w="395007">
                  <a:extLst>
                    <a:ext uri="{9D8B030D-6E8A-4147-A177-3AD203B41FA5}">
                      <a16:colId xmlns:a16="http://schemas.microsoft.com/office/drawing/2014/main" val="2550651800"/>
                    </a:ext>
                  </a:extLst>
                </a:gridCol>
                <a:gridCol w="395007">
                  <a:extLst>
                    <a:ext uri="{9D8B030D-6E8A-4147-A177-3AD203B41FA5}">
                      <a16:colId xmlns:a16="http://schemas.microsoft.com/office/drawing/2014/main" val="571358194"/>
                    </a:ext>
                  </a:extLst>
                </a:gridCol>
                <a:gridCol w="395007">
                  <a:extLst>
                    <a:ext uri="{9D8B030D-6E8A-4147-A177-3AD203B41FA5}">
                      <a16:colId xmlns:a16="http://schemas.microsoft.com/office/drawing/2014/main" val="292664461"/>
                    </a:ext>
                  </a:extLst>
                </a:gridCol>
                <a:gridCol w="395007">
                  <a:extLst>
                    <a:ext uri="{9D8B030D-6E8A-4147-A177-3AD203B41FA5}">
                      <a16:colId xmlns:a16="http://schemas.microsoft.com/office/drawing/2014/main" val="372488533"/>
                    </a:ext>
                  </a:extLst>
                </a:gridCol>
                <a:gridCol w="395007">
                  <a:extLst>
                    <a:ext uri="{9D8B030D-6E8A-4147-A177-3AD203B41FA5}">
                      <a16:colId xmlns:a16="http://schemas.microsoft.com/office/drawing/2014/main" val="2624071639"/>
                    </a:ext>
                  </a:extLst>
                </a:gridCol>
                <a:gridCol w="395007">
                  <a:extLst>
                    <a:ext uri="{9D8B030D-6E8A-4147-A177-3AD203B41FA5}">
                      <a16:colId xmlns:a16="http://schemas.microsoft.com/office/drawing/2014/main" val="2332110560"/>
                    </a:ext>
                  </a:extLst>
                </a:gridCol>
                <a:gridCol w="395007">
                  <a:extLst>
                    <a:ext uri="{9D8B030D-6E8A-4147-A177-3AD203B41FA5}">
                      <a16:colId xmlns:a16="http://schemas.microsoft.com/office/drawing/2014/main" val="4270362570"/>
                    </a:ext>
                  </a:extLst>
                </a:gridCol>
                <a:gridCol w="395007">
                  <a:extLst>
                    <a:ext uri="{9D8B030D-6E8A-4147-A177-3AD203B41FA5}">
                      <a16:colId xmlns:a16="http://schemas.microsoft.com/office/drawing/2014/main" val="1218070256"/>
                    </a:ext>
                  </a:extLst>
                </a:gridCol>
                <a:gridCol w="395007">
                  <a:extLst>
                    <a:ext uri="{9D8B030D-6E8A-4147-A177-3AD203B41FA5}">
                      <a16:colId xmlns:a16="http://schemas.microsoft.com/office/drawing/2014/main" val="1564917409"/>
                    </a:ext>
                  </a:extLst>
                </a:gridCol>
              </a:tblGrid>
              <a:tr h="251586">
                <a:tc>
                  <a:txBody>
                    <a:bodyPr/>
                    <a:lstStyle/>
                    <a:p>
                      <a:pPr algn="ctr"/>
                      <a:r>
                        <a:rPr lang="en-US" sz="1200" baseline="0" dirty="0"/>
                        <a:t>D</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E</a:t>
                      </a:r>
                    </a:p>
                  </a:txBody>
                  <a:tcPr>
                    <a:solidFill>
                      <a:schemeClr val="accent1"/>
                    </a:solidFill>
                  </a:tcPr>
                </a:tc>
                <a:tc>
                  <a:txBody>
                    <a:bodyPr/>
                    <a:lstStyle/>
                    <a:p>
                      <a:pPr algn="ctr"/>
                      <a:r>
                        <a:rPr lang="en-US" sz="1200" dirty="0"/>
                        <a:t>F</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G</a:t>
                      </a:r>
                    </a:p>
                  </a:txBody>
                  <a:tcPr>
                    <a:solidFill>
                      <a:schemeClr val="accent1"/>
                    </a:solidFill>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A</a:t>
                      </a:r>
                    </a:p>
                  </a:txBody>
                  <a:tcPr/>
                </a:tc>
                <a:tc>
                  <a:txBody>
                    <a:bodyPr/>
                    <a:lstStyle/>
                    <a:p>
                      <a:pPr algn="ctr"/>
                      <a:endParaRPr lang="en-US" sz="1200" dirty="0"/>
                    </a:p>
                  </a:txBody>
                  <a:tcPr>
                    <a:solidFill>
                      <a:schemeClr val="accent1">
                        <a:lumMod val="20000"/>
                        <a:lumOff val="80000"/>
                      </a:schemeClr>
                    </a:solidFill>
                  </a:tcPr>
                </a:tc>
                <a:tc>
                  <a:txBody>
                    <a:bodyPr/>
                    <a:lstStyle/>
                    <a:p>
                      <a:pPr algn="ctr"/>
                      <a:r>
                        <a:rPr lang="en-US" sz="1200" dirty="0"/>
                        <a:t>B</a:t>
                      </a:r>
                    </a:p>
                  </a:txBody>
                  <a:tcPr>
                    <a:solidFill>
                      <a:schemeClr val="accent1"/>
                    </a:solidFill>
                  </a:tcPr>
                </a:tc>
                <a:tc>
                  <a:txBody>
                    <a:bodyPr/>
                    <a:lstStyle/>
                    <a:p>
                      <a:pPr algn="ctr"/>
                      <a:r>
                        <a:rPr lang="en-US" sz="1200" dirty="0"/>
                        <a:t>C</a:t>
                      </a:r>
                    </a:p>
                  </a:txBody>
                  <a:tcPr>
                    <a:solidFill>
                      <a:schemeClr val="accent1"/>
                    </a:solidFill>
                  </a:tcPr>
                </a:tc>
                <a:tc>
                  <a:txBody>
                    <a:bodyPr/>
                    <a:lstStyle/>
                    <a:p>
                      <a:pPr algn="ctr"/>
                      <a:endParaRPr lang="en-US" sz="1200" dirty="0"/>
                    </a:p>
                  </a:txBody>
                  <a:tcPr>
                    <a:solidFill>
                      <a:schemeClr val="accent1">
                        <a:lumMod val="20000"/>
                        <a:lumOff val="80000"/>
                      </a:schemeClr>
                    </a:solidFill>
                  </a:tcPr>
                </a:tc>
                <a:extLst>
                  <a:ext uri="{0D108BD9-81ED-4DB2-BD59-A6C34878D82A}">
                    <a16:rowId xmlns:a16="http://schemas.microsoft.com/office/drawing/2014/main" val="3418386373"/>
                  </a:ext>
                </a:extLst>
              </a:tr>
              <a:tr h="174712">
                <a:tc grid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25000" dirty="0"/>
                        <a:t>Dorian Mode - W-H-W-W-W-H-W</a:t>
                      </a:r>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tc hMerge="1">
                  <a:txBody>
                    <a:bodyPr/>
                    <a:lstStyle/>
                    <a:p>
                      <a:pPr algn="ctr"/>
                      <a:endParaRPr lang="en-US" dirty="0"/>
                    </a:p>
                  </a:txBody>
                  <a:tcPr>
                    <a:solidFill>
                      <a:schemeClr val="bg2"/>
                    </a:solidFill>
                  </a:tcPr>
                </a:tc>
                <a:extLst>
                  <a:ext uri="{0D108BD9-81ED-4DB2-BD59-A6C34878D82A}">
                    <a16:rowId xmlns:a16="http://schemas.microsoft.com/office/drawing/2014/main" val="860859064"/>
                  </a:ext>
                </a:extLst>
              </a:tr>
            </a:tbl>
          </a:graphicData>
        </a:graphic>
      </p:graphicFrame>
      <p:graphicFrame>
        <p:nvGraphicFramePr>
          <p:cNvPr id="10" name="Table 10">
            <a:extLst>
              <a:ext uri="{FF2B5EF4-FFF2-40B4-BE49-F238E27FC236}">
                <a16:creationId xmlns:a16="http://schemas.microsoft.com/office/drawing/2014/main" id="{3F7EF317-97B0-3CDD-060D-BDC139007CE7}"/>
              </a:ext>
            </a:extLst>
          </p:cNvPr>
          <p:cNvGraphicFramePr>
            <a:graphicFrameLocks noGrp="1"/>
          </p:cNvGraphicFramePr>
          <p:nvPr>
            <p:extLst>
              <p:ext uri="{D42A27DB-BD31-4B8C-83A1-F6EECF244321}">
                <p14:modId xmlns:p14="http://schemas.microsoft.com/office/powerpoint/2010/main" val="2772796286"/>
              </p:ext>
            </p:extLst>
          </p:nvPr>
        </p:nvGraphicFramePr>
        <p:xfrm>
          <a:off x="7573107" y="2647242"/>
          <a:ext cx="2142390" cy="1828800"/>
        </p:xfrm>
        <a:graphic>
          <a:graphicData uri="http://schemas.openxmlformats.org/drawingml/2006/table">
            <a:tbl>
              <a:tblPr firstRow="1" bandRow="1">
                <a:tableStyleId>{5C22544A-7EE6-4342-B048-85BDC9FD1C3A}</a:tableStyleId>
              </a:tblPr>
              <a:tblGrid>
                <a:gridCol w="428478">
                  <a:extLst>
                    <a:ext uri="{9D8B030D-6E8A-4147-A177-3AD203B41FA5}">
                      <a16:colId xmlns:a16="http://schemas.microsoft.com/office/drawing/2014/main" val="4171789299"/>
                    </a:ext>
                  </a:extLst>
                </a:gridCol>
                <a:gridCol w="428478">
                  <a:extLst>
                    <a:ext uri="{9D8B030D-6E8A-4147-A177-3AD203B41FA5}">
                      <a16:colId xmlns:a16="http://schemas.microsoft.com/office/drawing/2014/main" val="3930096499"/>
                    </a:ext>
                  </a:extLst>
                </a:gridCol>
                <a:gridCol w="428478">
                  <a:extLst>
                    <a:ext uri="{9D8B030D-6E8A-4147-A177-3AD203B41FA5}">
                      <a16:colId xmlns:a16="http://schemas.microsoft.com/office/drawing/2014/main" val="2764296210"/>
                    </a:ext>
                  </a:extLst>
                </a:gridCol>
                <a:gridCol w="428478">
                  <a:extLst>
                    <a:ext uri="{9D8B030D-6E8A-4147-A177-3AD203B41FA5}">
                      <a16:colId xmlns:a16="http://schemas.microsoft.com/office/drawing/2014/main" val="2568751383"/>
                    </a:ext>
                  </a:extLst>
                </a:gridCol>
                <a:gridCol w="428478">
                  <a:extLst>
                    <a:ext uri="{9D8B030D-6E8A-4147-A177-3AD203B41FA5}">
                      <a16:colId xmlns:a16="http://schemas.microsoft.com/office/drawing/2014/main" val="2935971333"/>
                    </a:ext>
                  </a:extLst>
                </a:gridCol>
              </a:tblGrid>
              <a:tr h="2044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5771443"/>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664452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850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7410998"/>
                  </a:ext>
                </a:extLst>
              </a:tr>
              <a:tr h="2044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9393087"/>
                  </a:ext>
                </a:extLst>
              </a:tr>
            </a:tbl>
          </a:graphicData>
        </a:graphic>
      </p:graphicFrame>
      <p:sp>
        <p:nvSpPr>
          <p:cNvPr id="11" name="TextBox 10">
            <a:extLst>
              <a:ext uri="{FF2B5EF4-FFF2-40B4-BE49-F238E27FC236}">
                <a16:creationId xmlns:a16="http://schemas.microsoft.com/office/drawing/2014/main" id="{9B62B232-37AD-C25E-8505-1EBBFB6714A7}"/>
              </a:ext>
            </a:extLst>
          </p:cNvPr>
          <p:cNvSpPr txBox="1"/>
          <p:nvPr/>
        </p:nvSpPr>
        <p:spPr>
          <a:xfrm>
            <a:off x="9996851" y="2462576"/>
            <a:ext cx="296876" cy="369332"/>
          </a:xfrm>
          <a:prstGeom prst="rect">
            <a:avLst/>
          </a:prstGeom>
          <a:noFill/>
        </p:spPr>
        <p:txBody>
          <a:bodyPr wrap="none" rtlCol="0">
            <a:spAutoFit/>
          </a:bodyPr>
          <a:lstStyle/>
          <a:p>
            <a:r>
              <a:rPr lang="en-US" dirty="0"/>
              <a:t>E</a:t>
            </a:r>
          </a:p>
        </p:txBody>
      </p:sp>
      <p:sp>
        <p:nvSpPr>
          <p:cNvPr id="12" name="TextBox 11">
            <a:extLst>
              <a:ext uri="{FF2B5EF4-FFF2-40B4-BE49-F238E27FC236}">
                <a16:creationId xmlns:a16="http://schemas.microsoft.com/office/drawing/2014/main" id="{2B06159F-2BAB-397B-4349-F041D5256424}"/>
              </a:ext>
            </a:extLst>
          </p:cNvPr>
          <p:cNvSpPr txBox="1"/>
          <p:nvPr/>
        </p:nvSpPr>
        <p:spPr>
          <a:xfrm>
            <a:off x="9996851" y="2819969"/>
            <a:ext cx="317716" cy="369332"/>
          </a:xfrm>
          <a:prstGeom prst="rect">
            <a:avLst/>
          </a:prstGeom>
          <a:noFill/>
        </p:spPr>
        <p:txBody>
          <a:bodyPr wrap="none" rtlCol="0">
            <a:spAutoFit/>
          </a:bodyPr>
          <a:lstStyle/>
          <a:p>
            <a:r>
              <a:rPr lang="en-US" dirty="0"/>
              <a:t>A</a:t>
            </a:r>
          </a:p>
        </p:txBody>
      </p:sp>
      <p:sp>
        <p:nvSpPr>
          <p:cNvPr id="14" name="TextBox 13">
            <a:extLst>
              <a:ext uri="{FF2B5EF4-FFF2-40B4-BE49-F238E27FC236}">
                <a16:creationId xmlns:a16="http://schemas.microsoft.com/office/drawing/2014/main" id="{03D23B19-EA9E-53B2-17CE-7E8CAE8B486C}"/>
              </a:ext>
            </a:extLst>
          </p:cNvPr>
          <p:cNvSpPr txBox="1"/>
          <p:nvPr/>
        </p:nvSpPr>
        <p:spPr>
          <a:xfrm>
            <a:off x="9996851" y="3199079"/>
            <a:ext cx="327334" cy="369332"/>
          </a:xfrm>
          <a:prstGeom prst="rect">
            <a:avLst/>
          </a:prstGeom>
          <a:noFill/>
        </p:spPr>
        <p:txBody>
          <a:bodyPr wrap="none" rtlCol="0">
            <a:spAutoFit/>
          </a:bodyPr>
          <a:lstStyle/>
          <a:p>
            <a:r>
              <a:rPr lang="en-US" dirty="0"/>
              <a:t>D</a:t>
            </a:r>
          </a:p>
        </p:txBody>
      </p:sp>
      <p:sp>
        <p:nvSpPr>
          <p:cNvPr id="15" name="TextBox 14">
            <a:extLst>
              <a:ext uri="{FF2B5EF4-FFF2-40B4-BE49-F238E27FC236}">
                <a16:creationId xmlns:a16="http://schemas.microsoft.com/office/drawing/2014/main" id="{FC05B611-315C-E401-1FF1-2DBE747494D0}"/>
              </a:ext>
            </a:extLst>
          </p:cNvPr>
          <p:cNvSpPr txBox="1"/>
          <p:nvPr/>
        </p:nvSpPr>
        <p:spPr>
          <a:xfrm>
            <a:off x="9986431" y="3546694"/>
            <a:ext cx="330540" cy="369332"/>
          </a:xfrm>
          <a:prstGeom prst="rect">
            <a:avLst/>
          </a:prstGeom>
          <a:noFill/>
        </p:spPr>
        <p:txBody>
          <a:bodyPr wrap="none" rtlCol="0">
            <a:spAutoFit/>
          </a:bodyPr>
          <a:lstStyle/>
          <a:p>
            <a:r>
              <a:rPr lang="en-US" dirty="0"/>
              <a:t>G</a:t>
            </a:r>
          </a:p>
        </p:txBody>
      </p:sp>
      <p:sp>
        <p:nvSpPr>
          <p:cNvPr id="16" name="TextBox 15">
            <a:extLst>
              <a:ext uri="{FF2B5EF4-FFF2-40B4-BE49-F238E27FC236}">
                <a16:creationId xmlns:a16="http://schemas.microsoft.com/office/drawing/2014/main" id="{9C3DBC30-8F36-C94D-BB4F-582F530D6D50}"/>
              </a:ext>
            </a:extLst>
          </p:cNvPr>
          <p:cNvSpPr txBox="1"/>
          <p:nvPr/>
        </p:nvSpPr>
        <p:spPr>
          <a:xfrm>
            <a:off x="9996851" y="3906117"/>
            <a:ext cx="309700" cy="369332"/>
          </a:xfrm>
          <a:prstGeom prst="rect">
            <a:avLst/>
          </a:prstGeom>
          <a:noFill/>
        </p:spPr>
        <p:txBody>
          <a:bodyPr wrap="none" rtlCol="0">
            <a:spAutoFit/>
          </a:bodyPr>
          <a:lstStyle/>
          <a:p>
            <a:r>
              <a:rPr lang="en-US" dirty="0"/>
              <a:t>B</a:t>
            </a:r>
          </a:p>
        </p:txBody>
      </p:sp>
      <p:sp>
        <p:nvSpPr>
          <p:cNvPr id="17" name="TextBox 16">
            <a:extLst>
              <a:ext uri="{FF2B5EF4-FFF2-40B4-BE49-F238E27FC236}">
                <a16:creationId xmlns:a16="http://schemas.microsoft.com/office/drawing/2014/main" id="{B4D12796-3FEE-E1F9-63B4-1F2EE6684948}"/>
              </a:ext>
            </a:extLst>
          </p:cNvPr>
          <p:cNvSpPr txBox="1"/>
          <p:nvPr/>
        </p:nvSpPr>
        <p:spPr>
          <a:xfrm>
            <a:off x="10010477" y="4275449"/>
            <a:ext cx="300082" cy="369332"/>
          </a:xfrm>
          <a:prstGeom prst="rect">
            <a:avLst/>
          </a:prstGeom>
          <a:noFill/>
        </p:spPr>
        <p:txBody>
          <a:bodyPr wrap="none" rtlCol="0">
            <a:spAutoFit/>
          </a:bodyPr>
          <a:lstStyle/>
          <a:p>
            <a:r>
              <a:rPr lang="en-US" dirty="0"/>
              <a:t>e</a:t>
            </a:r>
          </a:p>
        </p:txBody>
      </p:sp>
      <p:sp>
        <p:nvSpPr>
          <p:cNvPr id="18" name="TextBox 17">
            <a:extLst>
              <a:ext uri="{FF2B5EF4-FFF2-40B4-BE49-F238E27FC236}">
                <a16:creationId xmlns:a16="http://schemas.microsoft.com/office/drawing/2014/main" id="{18D9BA15-427E-43C2-22A3-EF0D16D3A0EE}"/>
              </a:ext>
            </a:extLst>
          </p:cNvPr>
          <p:cNvSpPr txBox="1"/>
          <p:nvPr/>
        </p:nvSpPr>
        <p:spPr>
          <a:xfrm>
            <a:off x="9459555" y="4660765"/>
            <a:ext cx="728661" cy="369332"/>
          </a:xfrm>
          <a:prstGeom prst="rect">
            <a:avLst/>
          </a:prstGeom>
          <a:noFill/>
        </p:spPr>
        <p:txBody>
          <a:bodyPr wrap="none" rtlCol="0">
            <a:spAutoFit/>
          </a:bodyPr>
          <a:lstStyle/>
          <a:p>
            <a:r>
              <a:rPr lang="en-US" dirty="0"/>
              <a:t>Fret 0</a:t>
            </a:r>
          </a:p>
        </p:txBody>
      </p:sp>
      <p:sp>
        <p:nvSpPr>
          <p:cNvPr id="19" name="Oval 18">
            <a:extLst>
              <a:ext uri="{FF2B5EF4-FFF2-40B4-BE49-F238E27FC236}">
                <a16:creationId xmlns:a16="http://schemas.microsoft.com/office/drawing/2014/main" id="{BCE0ECA9-9380-2BF8-566E-1AB79998D0FF}"/>
              </a:ext>
            </a:extLst>
          </p:cNvPr>
          <p:cNvSpPr/>
          <p:nvPr/>
        </p:nvSpPr>
        <p:spPr>
          <a:xfrm>
            <a:off x="9627577" y="255580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227725-4E8E-437D-F900-EE44B1C61A30}"/>
              </a:ext>
            </a:extLst>
          </p:cNvPr>
          <p:cNvSpPr/>
          <p:nvPr/>
        </p:nvSpPr>
        <p:spPr>
          <a:xfrm>
            <a:off x="9189589" y="255495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AB83AE2-192E-4CDA-A398-B67EFC100DCA}"/>
              </a:ext>
            </a:extLst>
          </p:cNvPr>
          <p:cNvSpPr/>
          <p:nvPr/>
        </p:nvSpPr>
        <p:spPr>
          <a:xfrm>
            <a:off x="8349761" y="2550265"/>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13C1895-0F3F-3405-88E3-2D07C2A46E9B}"/>
              </a:ext>
            </a:extLst>
          </p:cNvPr>
          <p:cNvSpPr/>
          <p:nvPr/>
        </p:nvSpPr>
        <p:spPr>
          <a:xfrm>
            <a:off x="9629985" y="289954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789F9A3-DCBC-9B9A-D5F3-714FE80A10E7}"/>
              </a:ext>
            </a:extLst>
          </p:cNvPr>
          <p:cNvSpPr/>
          <p:nvPr/>
        </p:nvSpPr>
        <p:spPr>
          <a:xfrm>
            <a:off x="8751276" y="2899549"/>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9B5FD67-F0CC-C4B9-5368-A1DA0DD70F1A}"/>
              </a:ext>
            </a:extLst>
          </p:cNvPr>
          <p:cNvSpPr/>
          <p:nvPr/>
        </p:nvSpPr>
        <p:spPr>
          <a:xfrm>
            <a:off x="8349761" y="2912345"/>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0FE0614-601E-621A-70BC-24FC2ABD27CF}"/>
              </a:ext>
            </a:extLst>
          </p:cNvPr>
          <p:cNvSpPr/>
          <p:nvPr/>
        </p:nvSpPr>
        <p:spPr>
          <a:xfrm>
            <a:off x="9624646" y="326100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1DD83B5-8E97-0ABD-37CC-93F88F772E8A}"/>
              </a:ext>
            </a:extLst>
          </p:cNvPr>
          <p:cNvSpPr/>
          <p:nvPr/>
        </p:nvSpPr>
        <p:spPr>
          <a:xfrm>
            <a:off x="8751276" y="3262052"/>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6DEED93-F5E6-DB63-7717-5FAA7827A4CF}"/>
              </a:ext>
            </a:extLst>
          </p:cNvPr>
          <p:cNvSpPr/>
          <p:nvPr/>
        </p:nvSpPr>
        <p:spPr>
          <a:xfrm>
            <a:off x="8346779" y="326100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26481B-E260-2AD4-35E5-1B7D79DE184D}"/>
              </a:ext>
            </a:extLst>
          </p:cNvPr>
          <p:cNvSpPr/>
          <p:nvPr/>
        </p:nvSpPr>
        <p:spPr>
          <a:xfrm>
            <a:off x="9624646" y="3622457"/>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2456D5C-D1D9-7E72-CED5-6C562DF0FACA}"/>
              </a:ext>
            </a:extLst>
          </p:cNvPr>
          <p:cNvSpPr/>
          <p:nvPr/>
        </p:nvSpPr>
        <p:spPr>
          <a:xfrm>
            <a:off x="8751276" y="3639070"/>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F7EA78D-B8CC-2069-2276-2DF5591A2B22}"/>
              </a:ext>
            </a:extLst>
          </p:cNvPr>
          <p:cNvSpPr/>
          <p:nvPr/>
        </p:nvSpPr>
        <p:spPr>
          <a:xfrm>
            <a:off x="9624315" y="3994954"/>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81D05B6-38F8-DCBE-98FE-D42656B80DC0}"/>
              </a:ext>
            </a:extLst>
          </p:cNvPr>
          <p:cNvSpPr/>
          <p:nvPr/>
        </p:nvSpPr>
        <p:spPr>
          <a:xfrm>
            <a:off x="9208632" y="399849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581271C-59A5-2EDE-6548-730027D67F74}"/>
              </a:ext>
            </a:extLst>
          </p:cNvPr>
          <p:cNvSpPr/>
          <p:nvPr/>
        </p:nvSpPr>
        <p:spPr>
          <a:xfrm>
            <a:off x="8322483" y="3998493"/>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007EF76-831D-384E-9396-88B48F8D137C}"/>
              </a:ext>
            </a:extLst>
          </p:cNvPr>
          <p:cNvSpPr/>
          <p:nvPr/>
        </p:nvSpPr>
        <p:spPr>
          <a:xfrm>
            <a:off x="9621871" y="436268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5F722CD-B99B-AC32-6639-711D5C703DDE}"/>
              </a:ext>
            </a:extLst>
          </p:cNvPr>
          <p:cNvSpPr/>
          <p:nvPr/>
        </p:nvSpPr>
        <p:spPr>
          <a:xfrm>
            <a:off x="9189589" y="436563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3C15336-5D01-5D90-223C-23FA1A0D7812}"/>
              </a:ext>
            </a:extLst>
          </p:cNvPr>
          <p:cNvSpPr/>
          <p:nvPr/>
        </p:nvSpPr>
        <p:spPr>
          <a:xfrm>
            <a:off x="8336409" y="4345656"/>
            <a:ext cx="167054" cy="184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F63DD40-EECA-4B64-734D-44CD8AE9EF00}"/>
              </a:ext>
            </a:extLst>
          </p:cNvPr>
          <p:cNvSpPr txBox="1"/>
          <p:nvPr/>
        </p:nvSpPr>
        <p:spPr>
          <a:xfrm>
            <a:off x="6891739" y="5210765"/>
            <a:ext cx="3886128" cy="923330"/>
          </a:xfrm>
          <a:prstGeom prst="rect">
            <a:avLst/>
          </a:prstGeom>
          <a:noFill/>
        </p:spPr>
        <p:txBody>
          <a:bodyPr wrap="none" rtlCol="0">
            <a:spAutoFit/>
          </a:bodyPr>
          <a:lstStyle/>
          <a:p>
            <a:r>
              <a:rPr lang="en-US" dirty="0"/>
              <a:t>Notice all 7 modes of this diatonic scale</a:t>
            </a:r>
            <a:br>
              <a:rPr lang="en-US" dirty="0"/>
            </a:br>
            <a:r>
              <a:rPr lang="en-US" dirty="0"/>
              <a:t>uses the exact same notes on your</a:t>
            </a:r>
            <a:br>
              <a:rPr lang="en-US" dirty="0"/>
            </a:br>
            <a:r>
              <a:rPr lang="en-US" dirty="0"/>
              <a:t>guitar fretboard.</a:t>
            </a:r>
            <a:endParaRPr lang="en-US" baseline="-25000" dirty="0"/>
          </a:p>
        </p:txBody>
      </p:sp>
    </p:spTree>
    <p:extLst>
      <p:ext uri="{BB962C8B-B14F-4D97-AF65-F5344CB8AC3E}">
        <p14:creationId xmlns:p14="http://schemas.microsoft.com/office/powerpoint/2010/main" val="782555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2793</Words>
  <Application>Microsoft Office PowerPoint</Application>
  <PresentationFormat>Widescreen</PresentationFormat>
  <Paragraphs>922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Lai</dc:creator>
  <cp:lastModifiedBy>John Lai</cp:lastModifiedBy>
  <cp:revision>75</cp:revision>
  <dcterms:created xsi:type="dcterms:W3CDTF">2023-07-24T12:41:35Z</dcterms:created>
  <dcterms:modified xsi:type="dcterms:W3CDTF">2023-07-25T18:33:31Z</dcterms:modified>
</cp:coreProperties>
</file>