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9" d="100"/>
          <a:sy n="109" d="100"/>
        </p:scale>
        <p:origin x="5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F9BD-8886-35CF-936F-D50D2D252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1C502E-4C50-6E40-C982-703449F4D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4B3DF-2643-FD20-D6F7-2117D5EC9BD7}"/>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E53AB4A7-77DB-6423-76CA-D3BEEA85F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A474-37E5-D571-C37D-1F0EAB2E5006}"/>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53426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700C-32F8-3177-47FE-832A3C114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A2BE53-F9A9-EFD3-024D-958FF4C0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5A813-6B00-25C7-6603-CE8E5E7C7C1C}"/>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C1607374-C4EB-E4E7-70E5-70003A917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B668D-2492-6183-2116-F92AFD0C9397}"/>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89350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975B6-38EE-D243-F27A-6F84B8773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DF192-1F36-E55C-09FB-F8979179E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44BB3-489A-E3D1-DE4F-FA295453B89F}"/>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F197059B-3932-3060-9620-841254900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A7849-39AC-BA72-BF6A-B5E253FAABF8}"/>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16307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FFC7-426D-9C7C-DE0F-D193586DD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6CD83-7A41-9645-8EC6-2DAFFFDC9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78AD3-B96B-2991-FD1C-8378FACF3DE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DC73D7C9-5E0E-885E-D0D7-C544608D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FA4D7-4863-86D2-6BB2-7E43B0CD0678}"/>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24494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CD0B-22A4-5574-AC99-CDE6ED429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3493E-C29C-8EA5-0BFE-8AE5806A2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7484F-EC8A-ECDF-78CB-3C4320089CD5}"/>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09E85E3E-9C27-DD50-6094-37AAE11BD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BBDAB-CC97-0DA6-29CB-744E50AE273C}"/>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55363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A2BD-CEE5-8CAA-1829-F93993B12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8F18D-64FD-A1CA-BCC7-B0DC4F8E25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61D92C-5D8E-B894-2177-68AEF408B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D16E4-DDCA-E42A-90E5-36BBF47AF90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D185CAD5-5BE4-F1A3-626F-F6A84D5C2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7574C-E1F0-5D07-D762-8969E03FBB7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65139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C4AC-5E0A-EFEC-A426-702699E43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219899-0BD8-44B8-F23A-A62EA2A86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71A77-1254-B696-D341-56F19ECD0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52746-DFD5-DC20-0B68-1701583AF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4512D-E59D-B251-BF86-F8454558B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D301F-9123-C243-54FE-54EE03745469}"/>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8" name="Footer Placeholder 7">
            <a:extLst>
              <a:ext uri="{FF2B5EF4-FFF2-40B4-BE49-F238E27FC236}">
                <a16:creationId xmlns:a16="http://schemas.microsoft.com/office/drawing/2014/main" id="{9234B333-3790-43B7-7208-AA0FEB5F9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8F124-5C43-E01A-D045-0D546D9D4B2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68398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5808-9717-7D13-5699-7B2BB26AB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41F09E-2FB4-0817-FC96-882F6F22034A}"/>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4" name="Footer Placeholder 3">
            <a:extLst>
              <a:ext uri="{FF2B5EF4-FFF2-40B4-BE49-F238E27FC236}">
                <a16:creationId xmlns:a16="http://schemas.microsoft.com/office/drawing/2014/main" id="{0EDC5A6B-C9AE-B822-0F46-7373B476F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35039-C532-28BB-FDB2-C28B870DC40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59925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2C494-4D46-5A7F-03E1-0F2E890E411D}"/>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3" name="Footer Placeholder 2">
            <a:extLst>
              <a:ext uri="{FF2B5EF4-FFF2-40B4-BE49-F238E27FC236}">
                <a16:creationId xmlns:a16="http://schemas.microsoft.com/office/drawing/2014/main" id="{981E519F-E01A-BC26-6779-7913F4DFDC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7F6CA-6FD6-7504-A645-3B96FCB646DE}"/>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79974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BDC-76AA-8A5E-01E8-A5AF06B94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C2A6E1-3DF2-913A-D5D7-1AC3013E7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5FA14-26D4-7259-74FD-DA6EF698E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35B5F-626A-916F-B4D7-834A2A629B7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9569E933-5831-9F42-E205-802F02F5C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FF002-087E-9136-7FEB-0CA920B7765F}"/>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76098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ED88-31AC-5D3C-8A6B-2F5AB6043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C5CBC-BA8E-E37A-357D-DFC7B142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347E0-CA80-9620-989E-88C36DCB7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1DD9F-CC20-F6C3-5C47-41710CEAE6CA}"/>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8AE796C9-9B6A-81B1-575A-36E2D61FD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40872-309C-B857-3BB3-48A5C734E725}"/>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34804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595FE-36FB-5AB7-A0F3-FFF6F8410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8357EA-2ADC-6E05-90DD-DA7869B47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13220-C17E-0924-69B1-23E953AE7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DB1FFAE6-7AFD-BABF-3146-03BC3032B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5D51D-46E9-9A94-4EEC-4BCB49D81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D96E8-6A3A-4D69-9415-BE99A70D9D20}" type="slidenum">
              <a:rPr lang="en-US" smtClean="0"/>
              <a:t>‹#›</a:t>
            </a:fld>
            <a:endParaRPr lang="en-US"/>
          </a:p>
        </p:txBody>
      </p:sp>
    </p:spTree>
    <p:extLst>
      <p:ext uri="{BB962C8B-B14F-4D97-AF65-F5344CB8AC3E}">
        <p14:creationId xmlns:p14="http://schemas.microsoft.com/office/powerpoint/2010/main" val="366673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extLst>
              <p:ext uri="{D42A27DB-BD31-4B8C-83A1-F6EECF244321}">
                <p14:modId xmlns:p14="http://schemas.microsoft.com/office/powerpoint/2010/main" val="4160449207"/>
              </p:ext>
            </p:extLst>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705548" y="3064590"/>
            <a:ext cx="11215186" cy="3139321"/>
          </a:xfrm>
          <a:prstGeom prst="rect">
            <a:avLst/>
          </a:prstGeom>
          <a:noFill/>
        </p:spPr>
        <p:txBody>
          <a:bodyPr wrap="none" rtlCol="0">
            <a:spAutoFit/>
          </a:bodyPr>
          <a:lstStyle/>
          <a:p>
            <a:r>
              <a:rPr lang="en-US" dirty="0"/>
              <a:t>Western music uses 12 notes that are repeated along the continuum.  They are represented by the following symbols:</a:t>
            </a:r>
            <a:br>
              <a:rPr lang="en-US" dirty="0"/>
            </a:br>
            <a:br>
              <a:rPr lang="en-US" dirty="0"/>
            </a:br>
            <a:r>
              <a:rPr lang="en-US" b="1" dirty="0">
                <a:solidFill>
                  <a:srgbClr val="FF0000"/>
                </a:solidFill>
              </a:rPr>
              <a:t>C, C#, D, D#, E, F, F#, G, G#, A, A#, B</a:t>
            </a:r>
            <a:br>
              <a:rPr lang="en-US" dirty="0"/>
            </a:br>
            <a:br>
              <a:rPr lang="en-US" dirty="0"/>
            </a:br>
            <a:r>
              <a:rPr lang="en-US" dirty="0"/>
              <a:t>You will learn later while these symbols are used as opposed to any other symbol. </a:t>
            </a:r>
            <a:br>
              <a:rPr lang="en-US" dirty="0"/>
            </a:br>
            <a:r>
              <a:rPr lang="en-US" dirty="0"/>
              <a:t>(Hint: it is a useful pattern for writing music)</a:t>
            </a:r>
            <a:br>
              <a:rPr lang="en-US" dirty="0"/>
            </a:br>
            <a:br>
              <a:rPr lang="en-US" dirty="0"/>
            </a:br>
            <a:r>
              <a:rPr lang="en-US" dirty="0"/>
              <a:t>Because these 12 symbols are repeated, we use a numeric subscript to denote a set. Each set is known as an </a:t>
            </a:r>
            <a:r>
              <a:rPr lang="en-US" b="1" dirty="0">
                <a:solidFill>
                  <a:srgbClr val="FF0000"/>
                </a:solidFill>
              </a:rPr>
              <a:t>octave</a:t>
            </a:r>
            <a:r>
              <a:rPr lang="en-US" b="1" dirty="0"/>
              <a:t>.</a:t>
            </a:r>
            <a:br>
              <a:rPr lang="en-US" b="1" dirty="0"/>
            </a:br>
            <a:br>
              <a:rPr lang="en-US" b="1" dirty="0"/>
            </a:br>
            <a:r>
              <a:rPr lang="en-US" dirty="0"/>
              <a:t>You will notice that playing these 3 notes on the piano C</a:t>
            </a:r>
            <a:r>
              <a:rPr lang="en-US" baseline="-25000" dirty="0"/>
              <a:t>0</a:t>
            </a:r>
            <a:r>
              <a:rPr lang="en-US" dirty="0"/>
              <a:t>E</a:t>
            </a:r>
            <a:r>
              <a:rPr lang="en-US" baseline="-25000" dirty="0"/>
              <a:t>0</a:t>
            </a:r>
            <a:r>
              <a:rPr lang="en-US" dirty="0"/>
              <a:t>G</a:t>
            </a:r>
            <a:r>
              <a:rPr lang="en-US" baseline="-25000" dirty="0"/>
              <a:t>0</a:t>
            </a:r>
            <a:r>
              <a:rPr lang="en-US" dirty="0"/>
              <a:t> will sound similar to C</a:t>
            </a:r>
            <a:r>
              <a:rPr lang="en-US" baseline="-25000" dirty="0"/>
              <a:t>1</a:t>
            </a:r>
            <a:r>
              <a:rPr lang="en-US" dirty="0"/>
              <a:t>E</a:t>
            </a:r>
            <a:r>
              <a:rPr lang="en-US" baseline="-25000" dirty="0"/>
              <a:t>1</a:t>
            </a:r>
            <a:r>
              <a:rPr lang="en-US" dirty="0"/>
              <a:t>G</a:t>
            </a:r>
            <a:r>
              <a:rPr lang="en-US" baseline="-25000" dirty="0"/>
              <a:t>1</a:t>
            </a:r>
            <a:r>
              <a:rPr lang="en-US" dirty="0"/>
              <a:t>.  We call this</a:t>
            </a:r>
            <a:br>
              <a:rPr lang="en-US" dirty="0"/>
            </a:br>
            <a:r>
              <a:rPr lang="en-US" b="1" dirty="0">
                <a:solidFill>
                  <a:srgbClr val="FF0000"/>
                </a:solidFill>
              </a:rPr>
              <a:t>octave substitution</a:t>
            </a:r>
            <a:r>
              <a:rPr lang="en-US" dirty="0">
                <a:solidFill>
                  <a:srgbClr val="FF0000"/>
                </a:solidFill>
              </a:rPr>
              <a:t> </a:t>
            </a:r>
            <a:r>
              <a:rPr lang="en-US" dirty="0"/>
              <a:t>and it works because it is the same pattern, but just played at a different “location”.</a:t>
            </a:r>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390663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10727167" cy="369332"/>
          </a:xfrm>
          <a:prstGeom prst="rect">
            <a:avLst/>
          </a:prstGeom>
          <a:noFill/>
        </p:spPr>
        <p:txBody>
          <a:bodyPr wrap="none" rtlCol="0">
            <a:spAutoFit/>
          </a:bodyPr>
          <a:lstStyle/>
          <a:p>
            <a:r>
              <a:rPr lang="en-US" dirty="0"/>
              <a:t>These are the 7 modes of the D Major Scale.  What similarities do you notice with the 7 modes of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976614741"/>
              </p:ext>
            </p:extLst>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D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extLst>
              <p:ext uri="{D42A27DB-BD31-4B8C-83A1-F6EECF244321}">
                <p14:modId xmlns:p14="http://schemas.microsoft.com/office/powerpoint/2010/main" val="310750323"/>
              </p:ext>
            </p:extLst>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extLst>
              <p:ext uri="{D42A27DB-BD31-4B8C-83A1-F6EECF244321}">
                <p14:modId xmlns:p14="http://schemas.microsoft.com/office/powerpoint/2010/main" val="349563535"/>
              </p:ext>
            </p:extLst>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B Minor Scale aka B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extLst>
              <p:ext uri="{D42A27DB-BD31-4B8C-83A1-F6EECF244321}">
                <p14:modId xmlns:p14="http://schemas.microsoft.com/office/powerpoint/2010/main" val="1990348573"/>
              </p:ext>
            </p:extLst>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extLst>
              <p:ext uri="{D42A27DB-BD31-4B8C-83A1-F6EECF244321}">
                <p14:modId xmlns:p14="http://schemas.microsoft.com/office/powerpoint/2010/main" val="491565446"/>
              </p:ext>
            </p:extLst>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extLst>
              <p:ext uri="{D42A27DB-BD31-4B8C-83A1-F6EECF244321}">
                <p14:modId xmlns:p14="http://schemas.microsoft.com/office/powerpoint/2010/main" val="1210976429"/>
              </p:ext>
            </p:extLst>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extLst>
              <p:ext uri="{D42A27DB-BD31-4B8C-83A1-F6EECF244321}">
                <p14:modId xmlns:p14="http://schemas.microsoft.com/office/powerpoint/2010/main" val="3632354307"/>
              </p:ext>
            </p:extLst>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2</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178507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10727167" cy="369332"/>
          </a:xfrm>
          <a:prstGeom prst="rect">
            <a:avLst/>
          </a:prstGeom>
          <a:noFill/>
        </p:spPr>
        <p:txBody>
          <a:bodyPr wrap="none" rtlCol="0">
            <a:spAutoFit/>
          </a:bodyPr>
          <a:lstStyle/>
          <a:p>
            <a:r>
              <a:rPr lang="en-US" dirty="0"/>
              <a:t>These are the 7 modes of the G Major Scale.  What similarities do you notice with the 7 modes of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G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E Minor Scale aka E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7</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64313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647326" y="607934"/>
            <a:ext cx="2147254" cy="492443"/>
          </a:xfrm>
          <a:prstGeom prst="rect">
            <a:avLst/>
          </a:prstGeom>
          <a:noFill/>
        </p:spPr>
        <p:txBody>
          <a:bodyPr wrap="none" rtlCol="0">
            <a:spAutoFit/>
          </a:bodyPr>
          <a:lstStyle/>
          <a:p>
            <a:r>
              <a:rPr lang="en-US" sz="2600" dirty="0"/>
              <a:t>Diatonic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1209468" y="1715209"/>
            <a:ext cx="9490769" cy="3477875"/>
          </a:xfrm>
          <a:prstGeom prst="rect">
            <a:avLst/>
          </a:prstGeom>
          <a:noFill/>
        </p:spPr>
        <p:txBody>
          <a:bodyPr wrap="square" rtlCol="0">
            <a:spAutoFit/>
          </a:bodyPr>
          <a:lstStyle/>
          <a:p>
            <a:r>
              <a:rPr lang="en-US" sz="2200" dirty="0"/>
              <a:t>We can summarize the diatonic scale as follows:</a:t>
            </a:r>
            <a:br>
              <a:rPr lang="en-US" sz="2200" dirty="0"/>
            </a:br>
            <a:endParaRPr lang="en-US" sz="2200" dirty="0"/>
          </a:p>
          <a:p>
            <a:pPr marL="285750" indent="-285750">
              <a:buFontTx/>
              <a:buChar char="-"/>
            </a:pPr>
            <a:r>
              <a:rPr lang="en-US" sz="2200" dirty="0"/>
              <a:t>There are </a:t>
            </a:r>
            <a:r>
              <a:rPr lang="en-US" sz="2200" b="1" dirty="0">
                <a:solidFill>
                  <a:srgbClr val="FF0000"/>
                </a:solidFill>
              </a:rPr>
              <a:t>12 possible Major Scales</a:t>
            </a:r>
            <a:r>
              <a:rPr lang="en-US" sz="2200" dirty="0"/>
              <a:t>, one for each of the 12 notes.</a:t>
            </a:r>
          </a:p>
          <a:p>
            <a:pPr marL="285750" indent="-285750">
              <a:buFontTx/>
              <a:buChar char="-"/>
            </a:pPr>
            <a:r>
              <a:rPr lang="en-US" sz="2200" dirty="0"/>
              <a:t>There are </a:t>
            </a:r>
            <a:r>
              <a:rPr lang="en-US" sz="2200" b="1" dirty="0">
                <a:solidFill>
                  <a:srgbClr val="FF0000"/>
                </a:solidFill>
              </a:rPr>
              <a:t>12 possible Minor Scales</a:t>
            </a:r>
            <a:r>
              <a:rPr lang="en-US" sz="2200" dirty="0"/>
              <a:t>, one for each of the 12 notes.</a:t>
            </a:r>
          </a:p>
          <a:p>
            <a:pPr marL="285750" indent="-285750">
              <a:buFontTx/>
              <a:buChar char="-"/>
            </a:pPr>
            <a:r>
              <a:rPr lang="en-US" sz="2200" dirty="0"/>
              <a:t>There are </a:t>
            </a:r>
            <a:r>
              <a:rPr lang="en-US" sz="2200" b="1" dirty="0">
                <a:solidFill>
                  <a:srgbClr val="FF0000"/>
                </a:solidFill>
              </a:rPr>
              <a:t>7 modes for a single diatonic scale.</a:t>
            </a:r>
            <a:endParaRPr lang="en-US" sz="2200" dirty="0"/>
          </a:p>
          <a:p>
            <a:pPr marL="285750" indent="-285750">
              <a:buFontTx/>
              <a:buChar char="-"/>
            </a:pPr>
            <a:r>
              <a:rPr lang="en-US" sz="2200" dirty="0"/>
              <a:t>Each of the 7 modes of a single diatonic scale uses the </a:t>
            </a:r>
            <a:r>
              <a:rPr lang="en-US" sz="2200" b="1" dirty="0"/>
              <a:t>same notes.</a:t>
            </a:r>
          </a:p>
          <a:p>
            <a:pPr marL="285750" indent="-285750">
              <a:buFontTx/>
              <a:buChar char="-"/>
            </a:pPr>
            <a:r>
              <a:rPr lang="en-US" sz="2200" dirty="0"/>
              <a:t>7 modes x 12 notes means there are a total of</a:t>
            </a:r>
            <a:r>
              <a:rPr lang="en-US" sz="2200" b="1" dirty="0">
                <a:solidFill>
                  <a:srgbClr val="FF0000"/>
                </a:solidFill>
              </a:rPr>
              <a:t> 84 diatonic scales</a:t>
            </a:r>
            <a:r>
              <a:rPr lang="en-US" sz="2200" dirty="0"/>
              <a:t>.</a:t>
            </a:r>
          </a:p>
          <a:p>
            <a:pPr marL="285750" indent="-285750">
              <a:buFontTx/>
              <a:buChar char="-"/>
            </a:pPr>
            <a:r>
              <a:rPr lang="en-US" sz="2200" dirty="0"/>
              <a:t>All 84 diatonic scales are played using the same handshapes on your</a:t>
            </a:r>
            <a:br>
              <a:rPr lang="en-US" sz="2200" dirty="0"/>
            </a:br>
            <a:r>
              <a:rPr lang="en-US" sz="2200" dirty="0"/>
              <a:t>guitar fretboard simply by transposing up or down a few frets (</a:t>
            </a:r>
            <a:r>
              <a:rPr lang="en-US" sz="2200" dirty="0" err="1"/>
              <a:t>ie</a:t>
            </a:r>
            <a:r>
              <a:rPr lang="en-US" sz="2200" dirty="0"/>
              <a:t>. Using a capo).</a:t>
            </a:r>
          </a:p>
          <a:p>
            <a:pPr marL="285750" indent="-285750">
              <a:buFontTx/>
              <a:buChar char="-"/>
            </a:pPr>
            <a:endParaRPr lang="en-US" sz="2200" dirty="0"/>
          </a:p>
        </p:txBody>
      </p:sp>
    </p:spTree>
    <p:extLst>
      <p:ext uri="{BB962C8B-B14F-4D97-AF65-F5344CB8AC3E}">
        <p14:creationId xmlns:p14="http://schemas.microsoft.com/office/powerpoint/2010/main" val="3057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521169" y="607934"/>
            <a:ext cx="2399568" cy="492443"/>
          </a:xfrm>
          <a:prstGeom prst="rect">
            <a:avLst/>
          </a:prstGeom>
          <a:noFill/>
        </p:spPr>
        <p:txBody>
          <a:bodyPr wrap="none" rtlCol="0">
            <a:spAutoFit/>
          </a:bodyPr>
          <a:lstStyle/>
          <a:p>
            <a:r>
              <a:rPr lang="en-US" sz="2600" dirty="0"/>
              <a:t>Pentatonic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9670019" cy="369332"/>
          </a:xfrm>
          <a:prstGeom prst="rect">
            <a:avLst/>
          </a:prstGeom>
          <a:noFill/>
        </p:spPr>
        <p:txBody>
          <a:bodyPr wrap="none" rtlCol="0">
            <a:spAutoFit/>
          </a:bodyPr>
          <a:lstStyle/>
          <a:p>
            <a:r>
              <a:rPr lang="en-US" dirty="0"/>
              <a:t>The </a:t>
            </a:r>
            <a:r>
              <a:rPr lang="en-US" b="1" dirty="0">
                <a:solidFill>
                  <a:srgbClr val="FF0000"/>
                </a:solidFill>
              </a:rPr>
              <a:t>pentatonic scale </a:t>
            </a:r>
            <a:r>
              <a:rPr lang="en-US" dirty="0"/>
              <a:t>is basically the diatonic scale, but subtract the 4th and 7</a:t>
            </a:r>
            <a:r>
              <a:rPr lang="en-US" baseline="30000" dirty="0"/>
              <a:t>th </a:t>
            </a:r>
            <a:r>
              <a:rPr lang="en-US" dirty="0"/>
              <a:t>note of a Major Scale.</a:t>
            </a:r>
            <a:endParaRPr lang="en-US" baseline="-25000" dirty="0"/>
          </a:p>
        </p:txBody>
      </p:sp>
      <p:graphicFrame>
        <p:nvGraphicFramePr>
          <p:cNvPr id="4" name="Table 28">
            <a:extLst>
              <a:ext uri="{FF2B5EF4-FFF2-40B4-BE49-F238E27FC236}">
                <a16:creationId xmlns:a16="http://schemas.microsoft.com/office/drawing/2014/main" id="{DE2F90D6-0F47-8436-5D47-9D56C32A935E}"/>
              </a:ext>
            </a:extLst>
          </p:cNvPr>
          <p:cNvGraphicFramePr>
            <a:graphicFrameLocks noGrp="1"/>
          </p:cNvGraphicFramePr>
          <p:nvPr>
            <p:extLst>
              <p:ext uri="{D42A27DB-BD31-4B8C-83A1-F6EECF244321}">
                <p14:modId xmlns:p14="http://schemas.microsoft.com/office/powerpoint/2010/main" val="3491210731"/>
              </p:ext>
            </p:extLst>
          </p:nvPr>
        </p:nvGraphicFramePr>
        <p:xfrm>
          <a:off x="1391987" y="2483386"/>
          <a:ext cx="5498208" cy="737610"/>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10">
            <a:extLst>
              <a:ext uri="{FF2B5EF4-FFF2-40B4-BE49-F238E27FC236}">
                <a16:creationId xmlns:a16="http://schemas.microsoft.com/office/drawing/2014/main" id="{C459D331-5D14-A26B-31B5-0BF4A2D4A8B7}"/>
              </a:ext>
            </a:extLst>
          </p:cNvPr>
          <p:cNvGraphicFramePr>
            <a:graphicFrameLocks noGrp="1"/>
          </p:cNvGraphicFramePr>
          <p:nvPr>
            <p:extLst>
              <p:ext uri="{D42A27DB-BD31-4B8C-83A1-F6EECF244321}">
                <p14:modId xmlns:p14="http://schemas.microsoft.com/office/powerpoint/2010/main" val="2405142747"/>
              </p:ext>
            </p:extLst>
          </p:nvPr>
        </p:nvGraphicFramePr>
        <p:xfrm>
          <a:off x="7728437" y="1969639"/>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45" name="TextBox 44">
            <a:extLst>
              <a:ext uri="{FF2B5EF4-FFF2-40B4-BE49-F238E27FC236}">
                <a16:creationId xmlns:a16="http://schemas.microsoft.com/office/drawing/2014/main" id="{910425BC-D191-63FE-A74D-E21648F043F1}"/>
              </a:ext>
            </a:extLst>
          </p:cNvPr>
          <p:cNvSpPr txBox="1"/>
          <p:nvPr/>
        </p:nvSpPr>
        <p:spPr>
          <a:xfrm>
            <a:off x="10152181" y="1784973"/>
            <a:ext cx="296876" cy="369332"/>
          </a:xfrm>
          <a:prstGeom prst="rect">
            <a:avLst/>
          </a:prstGeom>
          <a:noFill/>
        </p:spPr>
        <p:txBody>
          <a:bodyPr wrap="none" rtlCol="0">
            <a:spAutoFit/>
          </a:bodyPr>
          <a:lstStyle/>
          <a:p>
            <a:r>
              <a:rPr lang="en-US" dirty="0"/>
              <a:t>E</a:t>
            </a:r>
          </a:p>
        </p:txBody>
      </p:sp>
      <p:sp>
        <p:nvSpPr>
          <p:cNvPr id="46" name="TextBox 45">
            <a:extLst>
              <a:ext uri="{FF2B5EF4-FFF2-40B4-BE49-F238E27FC236}">
                <a16:creationId xmlns:a16="http://schemas.microsoft.com/office/drawing/2014/main" id="{E575B451-14EA-8C4F-0001-06486BE8811C}"/>
              </a:ext>
            </a:extLst>
          </p:cNvPr>
          <p:cNvSpPr txBox="1"/>
          <p:nvPr/>
        </p:nvSpPr>
        <p:spPr>
          <a:xfrm>
            <a:off x="10152181" y="2142366"/>
            <a:ext cx="317716" cy="369332"/>
          </a:xfrm>
          <a:prstGeom prst="rect">
            <a:avLst/>
          </a:prstGeom>
          <a:noFill/>
        </p:spPr>
        <p:txBody>
          <a:bodyPr wrap="none" rtlCol="0">
            <a:spAutoFit/>
          </a:bodyPr>
          <a:lstStyle/>
          <a:p>
            <a:r>
              <a:rPr lang="en-US" dirty="0"/>
              <a:t>A</a:t>
            </a:r>
          </a:p>
        </p:txBody>
      </p:sp>
      <p:sp>
        <p:nvSpPr>
          <p:cNvPr id="47" name="TextBox 46">
            <a:extLst>
              <a:ext uri="{FF2B5EF4-FFF2-40B4-BE49-F238E27FC236}">
                <a16:creationId xmlns:a16="http://schemas.microsoft.com/office/drawing/2014/main" id="{95585D5F-5A4F-B461-B52C-F51F108C7540}"/>
              </a:ext>
            </a:extLst>
          </p:cNvPr>
          <p:cNvSpPr txBox="1"/>
          <p:nvPr/>
        </p:nvSpPr>
        <p:spPr>
          <a:xfrm>
            <a:off x="10152181" y="2521476"/>
            <a:ext cx="327334" cy="369332"/>
          </a:xfrm>
          <a:prstGeom prst="rect">
            <a:avLst/>
          </a:prstGeom>
          <a:noFill/>
        </p:spPr>
        <p:txBody>
          <a:bodyPr wrap="none" rtlCol="0">
            <a:spAutoFit/>
          </a:bodyPr>
          <a:lstStyle/>
          <a:p>
            <a:r>
              <a:rPr lang="en-US" dirty="0"/>
              <a:t>D</a:t>
            </a:r>
          </a:p>
        </p:txBody>
      </p:sp>
      <p:sp>
        <p:nvSpPr>
          <p:cNvPr id="48" name="TextBox 47">
            <a:extLst>
              <a:ext uri="{FF2B5EF4-FFF2-40B4-BE49-F238E27FC236}">
                <a16:creationId xmlns:a16="http://schemas.microsoft.com/office/drawing/2014/main" id="{B31844E6-D2FF-4828-2457-9C87CD884288}"/>
              </a:ext>
            </a:extLst>
          </p:cNvPr>
          <p:cNvSpPr txBox="1"/>
          <p:nvPr/>
        </p:nvSpPr>
        <p:spPr>
          <a:xfrm>
            <a:off x="10141761" y="2869091"/>
            <a:ext cx="330540" cy="369332"/>
          </a:xfrm>
          <a:prstGeom prst="rect">
            <a:avLst/>
          </a:prstGeom>
          <a:noFill/>
        </p:spPr>
        <p:txBody>
          <a:bodyPr wrap="none" rtlCol="0">
            <a:spAutoFit/>
          </a:bodyPr>
          <a:lstStyle/>
          <a:p>
            <a:r>
              <a:rPr lang="en-US" dirty="0"/>
              <a:t>G</a:t>
            </a:r>
          </a:p>
        </p:txBody>
      </p:sp>
      <p:sp>
        <p:nvSpPr>
          <p:cNvPr id="49" name="TextBox 48">
            <a:extLst>
              <a:ext uri="{FF2B5EF4-FFF2-40B4-BE49-F238E27FC236}">
                <a16:creationId xmlns:a16="http://schemas.microsoft.com/office/drawing/2014/main" id="{41797CB1-6182-6643-3AA7-099B182A2E9E}"/>
              </a:ext>
            </a:extLst>
          </p:cNvPr>
          <p:cNvSpPr txBox="1"/>
          <p:nvPr/>
        </p:nvSpPr>
        <p:spPr>
          <a:xfrm>
            <a:off x="10152181" y="3228514"/>
            <a:ext cx="309700" cy="369332"/>
          </a:xfrm>
          <a:prstGeom prst="rect">
            <a:avLst/>
          </a:prstGeom>
          <a:noFill/>
        </p:spPr>
        <p:txBody>
          <a:bodyPr wrap="none" rtlCol="0">
            <a:spAutoFit/>
          </a:bodyPr>
          <a:lstStyle/>
          <a:p>
            <a:r>
              <a:rPr lang="en-US" dirty="0"/>
              <a:t>B</a:t>
            </a:r>
          </a:p>
        </p:txBody>
      </p:sp>
      <p:sp>
        <p:nvSpPr>
          <p:cNvPr id="50" name="TextBox 49">
            <a:extLst>
              <a:ext uri="{FF2B5EF4-FFF2-40B4-BE49-F238E27FC236}">
                <a16:creationId xmlns:a16="http://schemas.microsoft.com/office/drawing/2014/main" id="{FE0CCC41-4FB7-ED46-BBDC-834B514DBB70}"/>
              </a:ext>
            </a:extLst>
          </p:cNvPr>
          <p:cNvSpPr txBox="1"/>
          <p:nvPr/>
        </p:nvSpPr>
        <p:spPr>
          <a:xfrm>
            <a:off x="10165807" y="3597846"/>
            <a:ext cx="300082" cy="369332"/>
          </a:xfrm>
          <a:prstGeom prst="rect">
            <a:avLst/>
          </a:prstGeom>
          <a:noFill/>
        </p:spPr>
        <p:txBody>
          <a:bodyPr wrap="none" rtlCol="0">
            <a:spAutoFit/>
          </a:bodyPr>
          <a:lstStyle/>
          <a:p>
            <a:r>
              <a:rPr lang="en-US" dirty="0"/>
              <a:t>e</a:t>
            </a:r>
          </a:p>
        </p:txBody>
      </p:sp>
      <p:sp>
        <p:nvSpPr>
          <p:cNvPr id="51" name="TextBox 50">
            <a:extLst>
              <a:ext uri="{FF2B5EF4-FFF2-40B4-BE49-F238E27FC236}">
                <a16:creationId xmlns:a16="http://schemas.microsoft.com/office/drawing/2014/main" id="{B7409DCF-4CA3-5624-0E30-E53120CC1F27}"/>
              </a:ext>
            </a:extLst>
          </p:cNvPr>
          <p:cNvSpPr txBox="1"/>
          <p:nvPr/>
        </p:nvSpPr>
        <p:spPr>
          <a:xfrm>
            <a:off x="9614885" y="3983162"/>
            <a:ext cx="728661" cy="369332"/>
          </a:xfrm>
          <a:prstGeom prst="rect">
            <a:avLst/>
          </a:prstGeom>
          <a:noFill/>
        </p:spPr>
        <p:txBody>
          <a:bodyPr wrap="none" rtlCol="0">
            <a:spAutoFit/>
          </a:bodyPr>
          <a:lstStyle/>
          <a:p>
            <a:r>
              <a:rPr lang="en-US" dirty="0"/>
              <a:t>Fret 0</a:t>
            </a:r>
          </a:p>
        </p:txBody>
      </p:sp>
      <p:sp>
        <p:nvSpPr>
          <p:cNvPr id="52" name="Oval 51">
            <a:extLst>
              <a:ext uri="{FF2B5EF4-FFF2-40B4-BE49-F238E27FC236}">
                <a16:creationId xmlns:a16="http://schemas.microsoft.com/office/drawing/2014/main" id="{985E7DED-E35E-EE86-3066-B7806E02D3A0}"/>
              </a:ext>
            </a:extLst>
          </p:cNvPr>
          <p:cNvSpPr/>
          <p:nvPr/>
        </p:nvSpPr>
        <p:spPr>
          <a:xfrm>
            <a:off x="9782907" y="187820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79336F-EAAC-6259-367A-6FAE3961E09A}"/>
              </a:ext>
            </a:extLst>
          </p:cNvPr>
          <p:cNvSpPr/>
          <p:nvPr/>
        </p:nvSpPr>
        <p:spPr>
          <a:xfrm>
            <a:off x="9344919" y="18773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087699-74EC-7961-FB1D-68576D0F9513}"/>
              </a:ext>
            </a:extLst>
          </p:cNvPr>
          <p:cNvSpPr/>
          <p:nvPr/>
        </p:nvSpPr>
        <p:spPr>
          <a:xfrm>
            <a:off x="8505091" y="187266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16F9013-6AE6-FE30-E094-DC730CEEF835}"/>
              </a:ext>
            </a:extLst>
          </p:cNvPr>
          <p:cNvSpPr/>
          <p:nvPr/>
        </p:nvSpPr>
        <p:spPr>
          <a:xfrm>
            <a:off x="9785315" y="222194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5DB4631-7FC2-F910-8027-957CEF74561B}"/>
              </a:ext>
            </a:extLst>
          </p:cNvPr>
          <p:cNvSpPr/>
          <p:nvPr/>
        </p:nvSpPr>
        <p:spPr>
          <a:xfrm>
            <a:off x="8906606" y="222194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4C3428-C75D-2320-31D3-75D1C91288A0}"/>
              </a:ext>
            </a:extLst>
          </p:cNvPr>
          <p:cNvSpPr/>
          <p:nvPr/>
        </p:nvSpPr>
        <p:spPr>
          <a:xfrm>
            <a:off x="8505091" y="2234742"/>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A3E8FE6E-0683-98AD-7865-4115B45EC892}"/>
              </a:ext>
            </a:extLst>
          </p:cNvPr>
          <p:cNvSpPr/>
          <p:nvPr/>
        </p:nvSpPr>
        <p:spPr>
          <a:xfrm>
            <a:off x="9779976" y="258340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7F04165-391C-F7E2-3987-243C8F3632D0}"/>
              </a:ext>
            </a:extLst>
          </p:cNvPr>
          <p:cNvSpPr/>
          <p:nvPr/>
        </p:nvSpPr>
        <p:spPr>
          <a:xfrm>
            <a:off x="8906606" y="25844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7FB34A8-FCAB-24EA-E56F-CF448CCD1AFF}"/>
              </a:ext>
            </a:extLst>
          </p:cNvPr>
          <p:cNvSpPr/>
          <p:nvPr/>
        </p:nvSpPr>
        <p:spPr>
          <a:xfrm>
            <a:off x="8502109" y="258340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6950065-1583-DB22-28A4-69D43E63A6AF}"/>
              </a:ext>
            </a:extLst>
          </p:cNvPr>
          <p:cNvSpPr/>
          <p:nvPr/>
        </p:nvSpPr>
        <p:spPr>
          <a:xfrm>
            <a:off x="9779976" y="29448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66BFA93-7581-7F5C-45CB-881D0B7174D1}"/>
              </a:ext>
            </a:extLst>
          </p:cNvPr>
          <p:cNvSpPr/>
          <p:nvPr/>
        </p:nvSpPr>
        <p:spPr>
          <a:xfrm>
            <a:off x="8906606" y="296146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68E256-C3D8-9387-3282-1B2E2A253CB1}"/>
              </a:ext>
            </a:extLst>
          </p:cNvPr>
          <p:cNvSpPr/>
          <p:nvPr/>
        </p:nvSpPr>
        <p:spPr>
          <a:xfrm>
            <a:off x="9779645" y="3317351"/>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CB7F894-655D-5485-E773-0ED0CD4AD412}"/>
              </a:ext>
            </a:extLst>
          </p:cNvPr>
          <p:cNvSpPr/>
          <p:nvPr/>
        </p:nvSpPr>
        <p:spPr>
          <a:xfrm>
            <a:off x="9363962" y="3320890"/>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855092-1384-5703-11CB-57358D2BBFFC}"/>
              </a:ext>
            </a:extLst>
          </p:cNvPr>
          <p:cNvSpPr/>
          <p:nvPr/>
        </p:nvSpPr>
        <p:spPr>
          <a:xfrm>
            <a:off x="8477813" y="332089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4C9DC9C-D618-4103-1A3A-A3DF5B81C7BC}"/>
              </a:ext>
            </a:extLst>
          </p:cNvPr>
          <p:cNvSpPr/>
          <p:nvPr/>
        </p:nvSpPr>
        <p:spPr>
          <a:xfrm>
            <a:off x="9777201" y="368508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78F318-3E34-83C7-3DC9-B1C61426FA86}"/>
              </a:ext>
            </a:extLst>
          </p:cNvPr>
          <p:cNvSpPr/>
          <p:nvPr/>
        </p:nvSpPr>
        <p:spPr>
          <a:xfrm>
            <a:off x="9344919" y="368803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9531D62-C1F6-1506-A960-97C6FA504663}"/>
              </a:ext>
            </a:extLst>
          </p:cNvPr>
          <p:cNvSpPr/>
          <p:nvPr/>
        </p:nvSpPr>
        <p:spPr>
          <a:xfrm>
            <a:off x="8491739" y="366805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28">
            <a:extLst>
              <a:ext uri="{FF2B5EF4-FFF2-40B4-BE49-F238E27FC236}">
                <a16:creationId xmlns:a16="http://schemas.microsoft.com/office/drawing/2014/main" id="{26559118-0BED-89F8-DD93-26D8548245EC}"/>
              </a:ext>
            </a:extLst>
          </p:cNvPr>
          <p:cNvGraphicFramePr>
            <a:graphicFrameLocks noGrp="1"/>
          </p:cNvGraphicFramePr>
          <p:nvPr>
            <p:extLst>
              <p:ext uri="{D42A27DB-BD31-4B8C-83A1-F6EECF244321}">
                <p14:modId xmlns:p14="http://schemas.microsoft.com/office/powerpoint/2010/main" val="4084206585"/>
              </p:ext>
            </p:extLst>
          </p:nvPr>
        </p:nvGraphicFramePr>
        <p:xfrm>
          <a:off x="1417423" y="5040998"/>
          <a:ext cx="5498208" cy="737610"/>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endParaRPr lang="en-US" sz="1600" dirty="0"/>
                    </a:p>
                  </a:txBody>
                  <a:tcPr>
                    <a:solidFill>
                      <a:schemeClr val="accent1">
                        <a:lumMod val="20000"/>
                        <a:lumOff val="80000"/>
                      </a:schemeClr>
                    </a:solidFill>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C Pentatonic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1" name="Table 10">
            <a:extLst>
              <a:ext uri="{FF2B5EF4-FFF2-40B4-BE49-F238E27FC236}">
                <a16:creationId xmlns:a16="http://schemas.microsoft.com/office/drawing/2014/main" id="{4C4A741F-0313-FED4-B1B7-37AC4933F1B8}"/>
              </a:ext>
            </a:extLst>
          </p:cNvPr>
          <p:cNvGraphicFramePr>
            <a:graphicFrameLocks noGrp="1"/>
          </p:cNvGraphicFramePr>
          <p:nvPr>
            <p:extLst>
              <p:ext uri="{D42A27DB-BD31-4B8C-83A1-F6EECF244321}">
                <p14:modId xmlns:p14="http://schemas.microsoft.com/office/powerpoint/2010/main" val="682377358"/>
              </p:ext>
            </p:extLst>
          </p:nvPr>
        </p:nvGraphicFramePr>
        <p:xfrm>
          <a:off x="7753873" y="4527251"/>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72" name="TextBox 71">
            <a:extLst>
              <a:ext uri="{FF2B5EF4-FFF2-40B4-BE49-F238E27FC236}">
                <a16:creationId xmlns:a16="http://schemas.microsoft.com/office/drawing/2014/main" id="{73920484-2382-15ED-EC4C-7F6CCECCA303}"/>
              </a:ext>
            </a:extLst>
          </p:cNvPr>
          <p:cNvSpPr txBox="1"/>
          <p:nvPr/>
        </p:nvSpPr>
        <p:spPr>
          <a:xfrm>
            <a:off x="10177617" y="4342585"/>
            <a:ext cx="296876" cy="369332"/>
          </a:xfrm>
          <a:prstGeom prst="rect">
            <a:avLst/>
          </a:prstGeom>
          <a:noFill/>
        </p:spPr>
        <p:txBody>
          <a:bodyPr wrap="none" rtlCol="0">
            <a:spAutoFit/>
          </a:bodyPr>
          <a:lstStyle/>
          <a:p>
            <a:r>
              <a:rPr lang="en-US" dirty="0"/>
              <a:t>E</a:t>
            </a:r>
          </a:p>
        </p:txBody>
      </p:sp>
      <p:sp>
        <p:nvSpPr>
          <p:cNvPr id="73" name="TextBox 72">
            <a:extLst>
              <a:ext uri="{FF2B5EF4-FFF2-40B4-BE49-F238E27FC236}">
                <a16:creationId xmlns:a16="http://schemas.microsoft.com/office/drawing/2014/main" id="{20947561-A77A-83E6-5758-F54F62E32BD8}"/>
              </a:ext>
            </a:extLst>
          </p:cNvPr>
          <p:cNvSpPr txBox="1"/>
          <p:nvPr/>
        </p:nvSpPr>
        <p:spPr>
          <a:xfrm>
            <a:off x="10177617" y="4699978"/>
            <a:ext cx="317716" cy="369332"/>
          </a:xfrm>
          <a:prstGeom prst="rect">
            <a:avLst/>
          </a:prstGeom>
          <a:noFill/>
        </p:spPr>
        <p:txBody>
          <a:bodyPr wrap="none" rtlCol="0">
            <a:spAutoFit/>
          </a:bodyPr>
          <a:lstStyle/>
          <a:p>
            <a:r>
              <a:rPr lang="en-US" dirty="0"/>
              <a:t>A</a:t>
            </a:r>
          </a:p>
        </p:txBody>
      </p:sp>
      <p:sp>
        <p:nvSpPr>
          <p:cNvPr id="74" name="TextBox 73">
            <a:extLst>
              <a:ext uri="{FF2B5EF4-FFF2-40B4-BE49-F238E27FC236}">
                <a16:creationId xmlns:a16="http://schemas.microsoft.com/office/drawing/2014/main" id="{498B2315-6D18-9710-B181-977C952B5BB7}"/>
              </a:ext>
            </a:extLst>
          </p:cNvPr>
          <p:cNvSpPr txBox="1"/>
          <p:nvPr/>
        </p:nvSpPr>
        <p:spPr>
          <a:xfrm>
            <a:off x="10177617" y="5079088"/>
            <a:ext cx="327334" cy="369332"/>
          </a:xfrm>
          <a:prstGeom prst="rect">
            <a:avLst/>
          </a:prstGeom>
          <a:noFill/>
        </p:spPr>
        <p:txBody>
          <a:bodyPr wrap="none" rtlCol="0">
            <a:spAutoFit/>
          </a:bodyPr>
          <a:lstStyle/>
          <a:p>
            <a:r>
              <a:rPr lang="en-US" dirty="0"/>
              <a:t>D</a:t>
            </a:r>
          </a:p>
        </p:txBody>
      </p:sp>
      <p:sp>
        <p:nvSpPr>
          <p:cNvPr id="75" name="TextBox 74">
            <a:extLst>
              <a:ext uri="{FF2B5EF4-FFF2-40B4-BE49-F238E27FC236}">
                <a16:creationId xmlns:a16="http://schemas.microsoft.com/office/drawing/2014/main" id="{CD8C822F-3038-4C7C-543D-9A0C43D797D6}"/>
              </a:ext>
            </a:extLst>
          </p:cNvPr>
          <p:cNvSpPr txBox="1"/>
          <p:nvPr/>
        </p:nvSpPr>
        <p:spPr>
          <a:xfrm>
            <a:off x="10167197" y="5426703"/>
            <a:ext cx="330540" cy="369332"/>
          </a:xfrm>
          <a:prstGeom prst="rect">
            <a:avLst/>
          </a:prstGeom>
          <a:noFill/>
        </p:spPr>
        <p:txBody>
          <a:bodyPr wrap="none" rtlCol="0">
            <a:spAutoFit/>
          </a:bodyPr>
          <a:lstStyle/>
          <a:p>
            <a:r>
              <a:rPr lang="en-US" dirty="0"/>
              <a:t>G</a:t>
            </a:r>
          </a:p>
        </p:txBody>
      </p:sp>
      <p:sp>
        <p:nvSpPr>
          <p:cNvPr id="76" name="TextBox 75">
            <a:extLst>
              <a:ext uri="{FF2B5EF4-FFF2-40B4-BE49-F238E27FC236}">
                <a16:creationId xmlns:a16="http://schemas.microsoft.com/office/drawing/2014/main" id="{A545F69B-73F6-815D-5CC5-7B60C043BD4A}"/>
              </a:ext>
            </a:extLst>
          </p:cNvPr>
          <p:cNvSpPr txBox="1"/>
          <p:nvPr/>
        </p:nvSpPr>
        <p:spPr>
          <a:xfrm>
            <a:off x="10177617" y="5786126"/>
            <a:ext cx="309700" cy="369332"/>
          </a:xfrm>
          <a:prstGeom prst="rect">
            <a:avLst/>
          </a:prstGeom>
          <a:noFill/>
        </p:spPr>
        <p:txBody>
          <a:bodyPr wrap="none" rtlCol="0">
            <a:spAutoFit/>
          </a:bodyPr>
          <a:lstStyle/>
          <a:p>
            <a:r>
              <a:rPr lang="en-US" dirty="0"/>
              <a:t>B</a:t>
            </a:r>
          </a:p>
        </p:txBody>
      </p:sp>
      <p:sp>
        <p:nvSpPr>
          <p:cNvPr id="77" name="TextBox 76">
            <a:extLst>
              <a:ext uri="{FF2B5EF4-FFF2-40B4-BE49-F238E27FC236}">
                <a16:creationId xmlns:a16="http://schemas.microsoft.com/office/drawing/2014/main" id="{B8AA137B-C2FA-13A1-1BAE-B812BE45B980}"/>
              </a:ext>
            </a:extLst>
          </p:cNvPr>
          <p:cNvSpPr txBox="1"/>
          <p:nvPr/>
        </p:nvSpPr>
        <p:spPr>
          <a:xfrm>
            <a:off x="10191243" y="6155458"/>
            <a:ext cx="300082" cy="369332"/>
          </a:xfrm>
          <a:prstGeom prst="rect">
            <a:avLst/>
          </a:prstGeom>
          <a:noFill/>
        </p:spPr>
        <p:txBody>
          <a:bodyPr wrap="none" rtlCol="0">
            <a:spAutoFit/>
          </a:bodyPr>
          <a:lstStyle/>
          <a:p>
            <a:r>
              <a:rPr lang="en-US" dirty="0"/>
              <a:t>e</a:t>
            </a:r>
          </a:p>
        </p:txBody>
      </p:sp>
      <p:sp>
        <p:nvSpPr>
          <p:cNvPr id="79" name="Oval 78">
            <a:extLst>
              <a:ext uri="{FF2B5EF4-FFF2-40B4-BE49-F238E27FC236}">
                <a16:creationId xmlns:a16="http://schemas.microsoft.com/office/drawing/2014/main" id="{B357096D-1109-C92E-1B2C-EFFE07F80D9E}"/>
              </a:ext>
            </a:extLst>
          </p:cNvPr>
          <p:cNvSpPr/>
          <p:nvPr/>
        </p:nvSpPr>
        <p:spPr>
          <a:xfrm>
            <a:off x="9808343" y="4435818"/>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01ED12-4902-5144-DD7E-757813774CDD}"/>
              </a:ext>
            </a:extLst>
          </p:cNvPr>
          <p:cNvSpPr/>
          <p:nvPr/>
        </p:nvSpPr>
        <p:spPr>
          <a:xfrm>
            <a:off x="8530527" y="443027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95379A7-088C-0559-A0E0-7FCC4475011F}"/>
              </a:ext>
            </a:extLst>
          </p:cNvPr>
          <p:cNvSpPr/>
          <p:nvPr/>
        </p:nvSpPr>
        <p:spPr>
          <a:xfrm>
            <a:off x="9810751" y="4779558"/>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76C6B55-FDFD-C5B0-AF5B-29839A02F84D}"/>
              </a:ext>
            </a:extLst>
          </p:cNvPr>
          <p:cNvSpPr/>
          <p:nvPr/>
        </p:nvSpPr>
        <p:spPr>
          <a:xfrm>
            <a:off x="8530527" y="4792354"/>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5" name="Oval 84">
            <a:extLst>
              <a:ext uri="{FF2B5EF4-FFF2-40B4-BE49-F238E27FC236}">
                <a16:creationId xmlns:a16="http://schemas.microsoft.com/office/drawing/2014/main" id="{F1200B32-8827-4DDC-9712-BAC93CD27DBE}"/>
              </a:ext>
            </a:extLst>
          </p:cNvPr>
          <p:cNvSpPr/>
          <p:nvPr/>
        </p:nvSpPr>
        <p:spPr>
          <a:xfrm>
            <a:off x="9805412" y="514101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20D572C-C002-08A3-6CA9-A19D1725E150}"/>
              </a:ext>
            </a:extLst>
          </p:cNvPr>
          <p:cNvSpPr/>
          <p:nvPr/>
        </p:nvSpPr>
        <p:spPr>
          <a:xfrm>
            <a:off x="8932042" y="5142061"/>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6D5545-66B1-61ED-5A15-BD646662D9AD}"/>
              </a:ext>
            </a:extLst>
          </p:cNvPr>
          <p:cNvSpPr/>
          <p:nvPr/>
        </p:nvSpPr>
        <p:spPr>
          <a:xfrm>
            <a:off x="9805412" y="550246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2137B15-C7E9-4306-CC16-A4950190FD99}"/>
              </a:ext>
            </a:extLst>
          </p:cNvPr>
          <p:cNvSpPr/>
          <p:nvPr/>
        </p:nvSpPr>
        <p:spPr>
          <a:xfrm>
            <a:off x="8932042" y="551907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9297F6F-98D4-7C40-0506-6415F863326C}"/>
              </a:ext>
            </a:extLst>
          </p:cNvPr>
          <p:cNvSpPr/>
          <p:nvPr/>
        </p:nvSpPr>
        <p:spPr>
          <a:xfrm>
            <a:off x="9389398" y="5878502"/>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90C0B5C-FAF1-DFA5-A662-931F1C33756E}"/>
              </a:ext>
            </a:extLst>
          </p:cNvPr>
          <p:cNvSpPr/>
          <p:nvPr/>
        </p:nvSpPr>
        <p:spPr>
          <a:xfrm>
            <a:off x="8503249" y="587850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D8CF6C1-BDC0-80F0-CB61-5D65477D24C5}"/>
              </a:ext>
            </a:extLst>
          </p:cNvPr>
          <p:cNvSpPr/>
          <p:nvPr/>
        </p:nvSpPr>
        <p:spPr>
          <a:xfrm>
            <a:off x="9802637" y="624269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D558E6D-B592-ACEA-CCF8-9148DEC348D8}"/>
              </a:ext>
            </a:extLst>
          </p:cNvPr>
          <p:cNvSpPr/>
          <p:nvPr/>
        </p:nvSpPr>
        <p:spPr>
          <a:xfrm>
            <a:off x="8517175" y="62256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80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5230397" y="804849"/>
            <a:ext cx="1130694" cy="492443"/>
          </a:xfrm>
          <a:prstGeom prst="rect">
            <a:avLst/>
          </a:prstGeom>
          <a:noFill/>
        </p:spPr>
        <p:txBody>
          <a:bodyPr wrap="none" rtlCol="0">
            <a:spAutoFit/>
          </a:bodyPr>
          <a:lstStyle/>
          <a:p>
            <a:r>
              <a:rPr lang="en-US" sz="2600" dirty="0"/>
              <a:t>Chords</a:t>
            </a:r>
          </a:p>
        </p:txBody>
      </p:sp>
      <p:sp>
        <p:nvSpPr>
          <p:cNvPr id="3" name="TextBox 2">
            <a:extLst>
              <a:ext uri="{FF2B5EF4-FFF2-40B4-BE49-F238E27FC236}">
                <a16:creationId xmlns:a16="http://schemas.microsoft.com/office/drawing/2014/main" id="{FF50191B-9383-E6CE-E97E-493D9814C3F1}"/>
              </a:ext>
            </a:extLst>
          </p:cNvPr>
          <p:cNvSpPr txBox="1"/>
          <p:nvPr/>
        </p:nvSpPr>
        <p:spPr>
          <a:xfrm>
            <a:off x="1095638" y="1504925"/>
            <a:ext cx="10000723" cy="2585323"/>
          </a:xfrm>
          <a:prstGeom prst="rect">
            <a:avLst/>
          </a:prstGeom>
          <a:noFill/>
        </p:spPr>
        <p:txBody>
          <a:bodyPr wrap="square" rtlCol="0">
            <a:spAutoFit/>
          </a:bodyPr>
          <a:lstStyle/>
          <a:p>
            <a:r>
              <a:rPr lang="en-US" dirty="0"/>
              <a:t>A </a:t>
            </a:r>
            <a:r>
              <a:rPr lang="en-US" b="1" dirty="0">
                <a:solidFill>
                  <a:srgbClr val="FF0000"/>
                </a:solidFill>
              </a:rPr>
              <a:t>chord</a:t>
            </a:r>
            <a:r>
              <a:rPr lang="en-US" b="1" dirty="0"/>
              <a:t> </a:t>
            </a:r>
            <a:r>
              <a:rPr lang="en-US" dirty="0"/>
              <a:t>is 3 or more different notes played together.  For example:</a:t>
            </a:r>
            <a:br>
              <a:rPr lang="en-US" dirty="0"/>
            </a:br>
            <a:br>
              <a:rPr lang="en-US" dirty="0"/>
            </a:br>
            <a:r>
              <a:rPr lang="en-US" dirty="0"/>
              <a:t>C</a:t>
            </a:r>
            <a:r>
              <a:rPr lang="en-US" baseline="-25000" dirty="0"/>
              <a:t>0</a:t>
            </a:r>
            <a:r>
              <a:rPr lang="en-US" dirty="0"/>
              <a:t>E</a:t>
            </a:r>
            <a:r>
              <a:rPr lang="en-US" baseline="-25000" dirty="0"/>
              <a:t>0</a:t>
            </a:r>
            <a:r>
              <a:rPr lang="en-US" dirty="0"/>
              <a:t>G</a:t>
            </a:r>
            <a:r>
              <a:rPr lang="en-US" baseline="-25000" dirty="0"/>
              <a:t>0</a:t>
            </a:r>
            <a:r>
              <a:rPr lang="en-US" dirty="0"/>
              <a:t> – is a chord of 3 notes.</a:t>
            </a:r>
            <a:br>
              <a:rPr lang="en-US" dirty="0"/>
            </a:br>
            <a:endParaRPr lang="en-US" dirty="0"/>
          </a:p>
          <a:p>
            <a:r>
              <a:rPr lang="en-US" dirty="0"/>
              <a:t>C</a:t>
            </a:r>
            <a:r>
              <a:rPr lang="en-US" baseline="-25000" dirty="0"/>
              <a:t>0</a:t>
            </a:r>
            <a:r>
              <a:rPr lang="en-US" dirty="0"/>
              <a:t>E</a:t>
            </a:r>
            <a:r>
              <a:rPr lang="en-US" baseline="-25000" dirty="0"/>
              <a:t>0</a:t>
            </a:r>
            <a:r>
              <a:rPr lang="en-US" dirty="0"/>
              <a:t>G</a:t>
            </a:r>
            <a:r>
              <a:rPr lang="en-US" baseline="-25000" dirty="0"/>
              <a:t>0</a:t>
            </a:r>
            <a:r>
              <a:rPr lang="en-US" dirty="0"/>
              <a:t>C</a:t>
            </a:r>
            <a:r>
              <a:rPr lang="en-US" baseline="-25000" dirty="0"/>
              <a:t>1</a:t>
            </a:r>
            <a:r>
              <a:rPr lang="en-US" dirty="0"/>
              <a:t> – is also a chord of 3 notes.  We regard C0 and C1 as basically the same note.</a:t>
            </a:r>
            <a:br>
              <a:rPr lang="en-US" dirty="0"/>
            </a:br>
            <a:br>
              <a:rPr lang="en-US" dirty="0"/>
            </a:br>
            <a:r>
              <a:rPr lang="en-US" dirty="0"/>
              <a:t>C</a:t>
            </a:r>
            <a:r>
              <a:rPr lang="en-US" baseline="-25000" dirty="0"/>
              <a:t>0</a:t>
            </a:r>
            <a:r>
              <a:rPr lang="en-US" dirty="0"/>
              <a:t>G</a:t>
            </a:r>
            <a:r>
              <a:rPr lang="en-US" baseline="-25000" dirty="0"/>
              <a:t>0</a:t>
            </a:r>
            <a:r>
              <a:rPr lang="en-US" dirty="0"/>
              <a:t>C</a:t>
            </a:r>
            <a:r>
              <a:rPr lang="en-US" baseline="-25000" dirty="0"/>
              <a:t>1</a:t>
            </a:r>
            <a:r>
              <a:rPr lang="en-US" dirty="0"/>
              <a:t> – some argue that this is NOT a chord, because it only has two notes, again C0 and C1 are regarded as the same note.  However, in pop music and rock, they like to use the term Power Chord, which we will explain later.</a:t>
            </a:r>
          </a:p>
        </p:txBody>
      </p:sp>
    </p:spTree>
    <p:extLst>
      <p:ext uri="{BB962C8B-B14F-4D97-AF65-F5344CB8AC3E}">
        <p14:creationId xmlns:p14="http://schemas.microsoft.com/office/powerpoint/2010/main" val="350159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882264"/>
            <a:ext cx="10000723" cy="646331"/>
          </a:xfrm>
          <a:prstGeom prst="rect">
            <a:avLst/>
          </a:prstGeom>
          <a:noFill/>
        </p:spPr>
        <p:txBody>
          <a:bodyPr wrap="square" rtlCol="0">
            <a:spAutoFit/>
          </a:bodyPr>
          <a:lstStyle/>
          <a:p>
            <a:r>
              <a:rPr lang="en-US" dirty="0"/>
              <a:t>Let’s number the notes in a diatonic scale.  Using numbers is convenient because</a:t>
            </a:r>
            <a:br>
              <a:rPr lang="en-US" dirty="0"/>
            </a:br>
            <a:r>
              <a:rPr lang="en-US" dirty="0"/>
              <a:t>we already established all diatonic scales use the same “pattern” on our guitar fretboard.</a:t>
            </a:r>
            <a:endParaRPr lang="en-US" baseline="-25000" dirty="0"/>
          </a:p>
        </p:txBody>
      </p:sp>
      <p:graphicFrame>
        <p:nvGraphicFramePr>
          <p:cNvPr id="4" name="Table 28">
            <a:extLst>
              <a:ext uri="{FF2B5EF4-FFF2-40B4-BE49-F238E27FC236}">
                <a16:creationId xmlns:a16="http://schemas.microsoft.com/office/drawing/2014/main" id="{DE2F90D6-0F47-8436-5D47-9D56C32A935E}"/>
              </a:ext>
            </a:extLst>
          </p:cNvPr>
          <p:cNvGraphicFramePr>
            <a:graphicFrameLocks noGrp="1"/>
          </p:cNvGraphicFramePr>
          <p:nvPr>
            <p:extLst>
              <p:ext uri="{D42A27DB-BD31-4B8C-83A1-F6EECF244321}">
                <p14:modId xmlns:p14="http://schemas.microsoft.com/office/powerpoint/2010/main" val="2640864704"/>
              </p:ext>
            </p:extLst>
          </p:nvPr>
        </p:nvGraphicFramePr>
        <p:xfrm>
          <a:off x="3118626" y="2859692"/>
          <a:ext cx="5498208" cy="1091361"/>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Example with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20621FFB-8BF3-BBBC-D9C0-4BC7B5EBC5EE}"/>
              </a:ext>
            </a:extLst>
          </p:cNvPr>
          <p:cNvGraphicFramePr>
            <a:graphicFrameLocks noGrp="1"/>
          </p:cNvGraphicFramePr>
          <p:nvPr>
            <p:extLst>
              <p:ext uri="{D42A27DB-BD31-4B8C-83A1-F6EECF244321}">
                <p14:modId xmlns:p14="http://schemas.microsoft.com/office/powerpoint/2010/main" val="2794726169"/>
              </p:ext>
            </p:extLst>
          </p:nvPr>
        </p:nvGraphicFramePr>
        <p:xfrm>
          <a:off x="3118626" y="4380386"/>
          <a:ext cx="5498208" cy="1091361"/>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Example with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Tree>
    <p:extLst>
      <p:ext uri="{BB962C8B-B14F-4D97-AF65-F5344CB8AC3E}">
        <p14:creationId xmlns:p14="http://schemas.microsoft.com/office/powerpoint/2010/main" val="179484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954492" y="1210028"/>
            <a:ext cx="10000723" cy="923330"/>
          </a:xfrm>
          <a:prstGeom prst="rect">
            <a:avLst/>
          </a:prstGeom>
          <a:noFill/>
        </p:spPr>
        <p:txBody>
          <a:bodyPr wrap="square" rtlCol="0">
            <a:spAutoFit/>
          </a:bodyPr>
          <a:lstStyle/>
          <a:p>
            <a:r>
              <a:rPr lang="en-US" dirty="0"/>
              <a:t>When you use a diatonic scale and you form a 3-note chord where each note is separated by one other note, then you have the popular </a:t>
            </a:r>
            <a:r>
              <a:rPr lang="en-US" b="1" dirty="0">
                <a:solidFill>
                  <a:srgbClr val="FF0000"/>
                </a:solidFill>
              </a:rPr>
              <a:t>triad chord</a:t>
            </a:r>
            <a:r>
              <a:rPr lang="en-US" dirty="0"/>
              <a:t>.  There are 7 triad chords to each diatonic scale.</a:t>
            </a:r>
            <a:br>
              <a:rPr lang="en-US" dirty="0"/>
            </a:br>
            <a:r>
              <a:rPr lang="en-US" dirty="0"/>
              <a:t>Here’s example with the C scale (applies to all 7 modes).</a:t>
            </a:r>
            <a:endParaRPr lang="en-US" baseline="-25000" dirty="0"/>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3820116450"/>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C</a:t>
                      </a:r>
                      <a:endParaRPr lang="en-US" sz="1600" baseline="-25000" dirty="0"/>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2348393781"/>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dirty="0"/>
                        <a:t>C</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2064321583"/>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dirty="0"/>
                        <a:t>C</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133886584"/>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8" name="Table 8">
            <a:extLst>
              <a:ext uri="{FF2B5EF4-FFF2-40B4-BE49-F238E27FC236}">
                <a16:creationId xmlns:a16="http://schemas.microsoft.com/office/drawing/2014/main" id="{54873E3A-5D95-C46C-8B43-56876E3CBE35}"/>
              </a:ext>
            </a:extLst>
          </p:cNvPr>
          <p:cNvGraphicFramePr>
            <a:graphicFrameLocks noGrp="1"/>
          </p:cNvGraphicFramePr>
          <p:nvPr>
            <p:extLst>
              <p:ext uri="{D42A27DB-BD31-4B8C-83A1-F6EECF244321}">
                <p14:modId xmlns:p14="http://schemas.microsoft.com/office/powerpoint/2010/main" val="143858141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9" name="Table 8">
            <a:extLst>
              <a:ext uri="{FF2B5EF4-FFF2-40B4-BE49-F238E27FC236}">
                <a16:creationId xmlns:a16="http://schemas.microsoft.com/office/drawing/2014/main" id="{208F02AF-730F-DC02-8525-B244130D5469}"/>
              </a:ext>
            </a:extLst>
          </p:cNvPr>
          <p:cNvGraphicFramePr>
            <a:graphicFrameLocks noGrp="1"/>
          </p:cNvGraphicFramePr>
          <p:nvPr>
            <p:extLst>
              <p:ext uri="{D42A27DB-BD31-4B8C-83A1-F6EECF244321}">
                <p14:modId xmlns:p14="http://schemas.microsoft.com/office/powerpoint/2010/main" val="2040679488"/>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CEG</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DFA</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441407817"/>
                  </a:ext>
                </a:extLst>
              </a:tr>
            </a:tbl>
          </a:graphicData>
        </a:graphic>
      </p:graphicFrame>
      <p:graphicFrame>
        <p:nvGraphicFramePr>
          <p:cNvPr id="10" name="Table 8">
            <a:extLst>
              <a:ext uri="{FF2B5EF4-FFF2-40B4-BE49-F238E27FC236}">
                <a16:creationId xmlns:a16="http://schemas.microsoft.com/office/drawing/2014/main" id="{4AEF1A29-7BE4-E716-BCAA-64A952C21815}"/>
              </a:ext>
            </a:extLst>
          </p:cNvPr>
          <p:cNvGraphicFramePr>
            <a:graphicFrameLocks noGrp="1"/>
          </p:cNvGraphicFramePr>
          <p:nvPr>
            <p:extLst>
              <p:ext uri="{D42A27DB-BD31-4B8C-83A1-F6EECF244321}">
                <p14:modId xmlns:p14="http://schemas.microsoft.com/office/powerpoint/2010/main" val="238470566"/>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Tree>
    <p:extLst>
      <p:ext uri="{BB962C8B-B14F-4D97-AF65-F5344CB8AC3E}">
        <p14:creationId xmlns:p14="http://schemas.microsoft.com/office/powerpoint/2010/main" val="411747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945699" y="1636639"/>
            <a:ext cx="10000723" cy="369332"/>
          </a:xfrm>
          <a:prstGeom prst="rect">
            <a:avLst/>
          </a:prstGeom>
          <a:noFill/>
        </p:spPr>
        <p:txBody>
          <a:bodyPr wrap="square" rtlCol="0">
            <a:spAutoFit/>
          </a:bodyPr>
          <a:lstStyle/>
          <a:p>
            <a:r>
              <a:rPr lang="en-US" dirty="0"/>
              <a:t>Here are the triads for the D Major Scale (and all 7 modes).</a:t>
            </a:r>
            <a:endParaRPr lang="en-US" baseline="-25000" dirty="0"/>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110061105"/>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D</a:t>
                      </a:r>
                      <a:endParaRPr lang="en-US" sz="1600" baseline="-25000" dirty="0"/>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3418386373"/>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2348393781"/>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2">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dirty="0"/>
                        <a:t>D</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2064321583"/>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dirty="0"/>
                        <a:t>D</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3133886584"/>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10" name="Table 8">
            <a:extLst>
              <a:ext uri="{FF2B5EF4-FFF2-40B4-BE49-F238E27FC236}">
                <a16:creationId xmlns:a16="http://schemas.microsoft.com/office/drawing/2014/main" id="{599EAA08-FC92-CE3B-21B9-0A270AD4C8AC}"/>
              </a:ext>
            </a:extLst>
          </p:cNvPr>
          <p:cNvGraphicFramePr>
            <a:graphicFrameLocks noGrp="1"/>
          </p:cNvGraphicFramePr>
          <p:nvPr>
            <p:extLst>
              <p:ext uri="{D42A27DB-BD31-4B8C-83A1-F6EECF244321}">
                <p14:modId xmlns:p14="http://schemas.microsoft.com/office/powerpoint/2010/main" val="282180579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11" name="Table 10">
            <a:extLst>
              <a:ext uri="{FF2B5EF4-FFF2-40B4-BE49-F238E27FC236}">
                <a16:creationId xmlns:a16="http://schemas.microsoft.com/office/drawing/2014/main" id="{075A6667-DB0A-B0EE-45EB-E7B947759815}"/>
              </a:ext>
            </a:extLst>
          </p:cNvPr>
          <p:cNvGraphicFramePr>
            <a:graphicFrameLocks noGrp="1"/>
          </p:cNvGraphicFramePr>
          <p:nvPr>
            <p:extLst>
              <p:ext uri="{D42A27DB-BD31-4B8C-83A1-F6EECF244321}">
                <p14:modId xmlns:p14="http://schemas.microsoft.com/office/powerpoint/2010/main" val="822191771"/>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DF#A</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C#EG</a:t>
                      </a:r>
                    </a:p>
                  </a:txBody>
                  <a:tcPr/>
                </a:tc>
                <a:extLst>
                  <a:ext uri="{0D108BD9-81ED-4DB2-BD59-A6C34878D82A}">
                    <a16:rowId xmlns:a16="http://schemas.microsoft.com/office/drawing/2014/main" val="2441407817"/>
                  </a:ext>
                </a:extLst>
              </a:tr>
            </a:tbl>
          </a:graphicData>
        </a:graphic>
      </p:graphicFrame>
      <p:graphicFrame>
        <p:nvGraphicFramePr>
          <p:cNvPr id="12" name="Table 8">
            <a:extLst>
              <a:ext uri="{FF2B5EF4-FFF2-40B4-BE49-F238E27FC236}">
                <a16:creationId xmlns:a16="http://schemas.microsoft.com/office/drawing/2014/main" id="{9CBF2ED0-3837-EA26-88B0-6A6C552EAB82}"/>
              </a:ext>
            </a:extLst>
          </p:cNvPr>
          <p:cNvGraphicFramePr>
            <a:graphicFrameLocks noGrp="1"/>
          </p:cNvGraphicFramePr>
          <p:nvPr>
            <p:extLst>
              <p:ext uri="{D42A27DB-BD31-4B8C-83A1-F6EECF244321}">
                <p14:modId xmlns:p14="http://schemas.microsoft.com/office/powerpoint/2010/main" val="3821780748"/>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Tree>
    <p:extLst>
      <p:ext uri="{BB962C8B-B14F-4D97-AF65-F5344CB8AC3E}">
        <p14:creationId xmlns:p14="http://schemas.microsoft.com/office/powerpoint/2010/main" val="41581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867368" y="1349186"/>
            <a:ext cx="10000723" cy="1200329"/>
          </a:xfrm>
          <a:prstGeom prst="rect">
            <a:avLst/>
          </a:prstGeom>
          <a:noFill/>
        </p:spPr>
        <p:txBody>
          <a:bodyPr wrap="square" rtlCol="0">
            <a:spAutoFit/>
          </a:bodyPr>
          <a:lstStyle/>
          <a:p>
            <a:r>
              <a:rPr lang="en-US" dirty="0"/>
              <a:t>Here are the triads for the G Major Scale (and all 7 modes).</a:t>
            </a:r>
            <a:br>
              <a:rPr lang="en-US" dirty="0"/>
            </a:br>
            <a:br>
              <a:rPr lang="en-US" dirty="0"/>
            </a:br>
            <a:r>
              <a:rPr lang="en-US" b="1" dirty="0"/>
              <a:t>Notice the similarities between this and the last 2 slides: </a:t>
            </a:r>
            <a:r>
              <a:rPr lang="en-US" b="1" dirty="0">
                <a:solidFill>
                  <a:srgbClr val="FF0000"/>
                </a:solidFill>
              </a:rPr>
              <a:t>patterns are same, chord numbers are the same, chord letters are the same (excluding the flats and sharps)</a:t>
            </a:r>
            <a:endParaRPr lang="en-US" b="1" baseline="-25000" dirty="0">
              <a:solidFill>
                <a:srgbClr val="FF0000"/>
              </a:solidFill>
            </a:endParaRPr>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2591272074"/>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baseline="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418386373"/>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2348393781"/>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baseline="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2064321583"/>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baseline="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133886584"/>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10" name="Table 8">
            <a:extLst>
              <a:ext uri="{FF2B5EF4-FFF2-40B4-BE49-F238E27FC236}">
                <a16:creationId xmlns:a16="http://schemas.microsoft.com/office/drawing/2014/main" id="{0DA62AC6-818A-4FAF-0810-4C0A0E13CFA5}"/>
              </a:ext>
            </a:extLst>
          </p:cNvPr>
          <p:cNvGraphicFramePr>
            <a:graphicFrameLocks noGrp="1"/>
          </p:cNvGraphicFramePr>
          <p:nvPr>
            <p:extLst>
              <p:ext uri="{D42A27DB-BD31-4B8C-83A1-F6EECF244321}">
                <p14:modId xmlns:p14="http://schemas.microsoft.com/office/powerpoint/2010/main" val="282180579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11" name="Table 10">
            <a:extLst>
              <a:ext uri="{FF2B5EF4-FFF2-40B4-BE49-F238E27FC236}">
                <a16:creationId xmlns:a16="http://schemas.microsoft.com/office/drawing/2014/main" id="{7AFC33B5-E4AD-73BE-8072-53CB649017DD}"/>
              </a:ext>
            </a:extLst>
          </p:cNvPr>
          <p:cNvGraphicFramePr>
            <a:graphicFrameLocks noGrp="1"/>
          </p:cNvGraphicFramePr>
          <p:nvPr>
            <p:extLst>
              <p:ext uri="{D42A27DB-BD31-4B8C-83A1-F6EECF244321}">
                <p14:modId xmlns:p14="http://schemas.microsoft.com/office/powerpoint/2010/main" val="320539281"/>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CEG</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DF#A</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441407817"/>
                  </a:ext>
                </a:extLst>
              </a:tr>
            </a:tbl>
          </a:graphicData>
        </a:graphic>
      </p:graphicFrame>
      <p:graphicFrame>
        <p:nvGraphicFramePr>
          <p:cNvPr id="12" name="Table 8">
            <a:extLst>
              <a:ext uri="{FF2B5EF4-FFF2-40B4-BE49-F238E27FC236}">
                <a16:creationId xmlns:a16="http://schemas.microsoft.com/office/drawing/2014/main" id="{12782C73-A2B7-B0DC-66E1-38904D9B4CB8}"/>
              </a:ext>
            </a:extLst>
          </p:cNvPr>
          <p:cNvGraphicFramePr>
            <a:graphicFrameLocks noGrp="1"/>
          </p:cNvGraphicFramePr>
          <p:nvPr>
            <p:extLst>
              <p:ext uri="{D42A27DB-BD31-4B8C-83A1-F6EECF244321}">
                <p14:modId xmlns:p14="http://schemas.microsoft.com/office/powerpoint/2010/main" val="3821780748"/>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
        <p:nvSpPr>
          <p:cNvPr id="13" name="TextBox 12">
            <a:extLst>
              <a:ext uri="{FF2B5EF4-FFF2-40B4-BE49-F238E27FC236}">
                <a16:creationId xmlns:a16="http://schemas.microsoft.com/office/drawing/2014/main" id="{B89238C1-DADA-0580-3337-EF36985F37FC}"/>
              </a:ext>
            </a:extLst>
          </p:cNvPr>
          <p:cNvSpPr txBox="1"/>
          <p:nvPr/>
        </p:nvSpPr>
        <p:spPr>
          <a:xfrm>
            <a:off x="931984" y="5870173"/>
            <a:ext cx="6771469" cy="646331"/>
          </a:xfrm>
          <a:prstGeom prst="rect">
            <a:avLst/>
          </a:prstGeom>
          <a:noFill/>
        </p:spPr>
        <p:txBody>
          <a:bodyPr wrap="none" rtlCol="0">
            <a:spAutoFit/>
          </a:bodyPr>
          <a:lstStyle/>
          <a:p>
            <a:r>
              <a:rPr lang="en-US" b="1" dirty="0"/>
              <a:t>Major Chord </a:t>
            </a:r>
            <a:r>
              <a:rPr lang="en-US" dirty="0"/>
              <a:t>– 3 notes between 1 and 3 and 2 notes between 3 and 5.</a:t>
            </a:r>
            <a:br>
              <a:rPr lang="en-US" dirty="0"/>
            </a:br>
            <a:r>
              <a:rPr lang="en-US" b="1" dirty="0"/>
              <a:t>Minor Chord</a:t>
            </a:r>
            <a:r>
              <a:rPr lang="en-US" dirty="0"/>
              <a:t> – 2 notes between 1 and 3 and </a:t>
            </a:r>
            <a:r>
              <a:rPr lang="en-US"/>
              <a:t>3 notes </a:t>
            </a:r>
            <a:r>
              <a:rPr lang="en-US" dirty="0"/>
              <a:t>between 3 </a:t>
            </a:r>
            <a:r>
              <a:rPr lang="en-US"/>
              <a:t>and 5.</a:t>
            </a:r>
            <a:endParaRPr lang="en-US" dirty="0"/>
          </a:p>
        </p:txBody>
      </p:sp>
    </p:spTree>
    <p:extLst>
      <p:ext uri="{BB962C8B-B14F-4D97-AF65-F5344CB8AC3E}">
        <p14:creationId xmlns:p14="http://schemas.microsoft.com/office/powerpoint/2010/main" val="56611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85B3EFD-5964-0BCD-D892-F58FE4091E7B}"/>
              </a:ext>
            </a:extLst>
          </p:cNvPr>
          <p:cNvSpPr/>
          <p:nvPr/>
        </p:nvSpPr>
        <p:spPr>
          <a:xfrm>
            <a:off x="5257800" y="1237878"/>
            <a:ext cx="6202017" cy="50689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F80EBF-C4F9-E7CE-753C-4C352CBFC94A}"/>
              </a:ext>
            </a:extLst>
          </p:cNvPr>
          <p:cNvSpPr/>
          <p:nvPr/>
        </p:nvSpPr>
        <p:spPr>
          <a:xfrm>
            <a:off x="5893905" y="4931924"/>
            <a:ext cx="807870"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0</a:t>
            </a:r>
          </a:p>
        </p:txBody>
      </p:sp>
      <p:sp>
        <p:nvSpPr>
          <p:cNvPr id="5" name="Rectangle: Rounded Corners 4">
            <a:extLst>
              <a:ext uri="{FF2B5EF4-FFF2-40B4-BE49-F238E27FC236}">
                <a16:creationId xmlns:a16="http://schemas.microsoft.com/office/drawing/2014/main" id="{9C549F25-81FA-B3CB-0503-79F5E5F532FA}"/>
              </a:ext>
            </a:extLst>
          </p:cNvPr>
          <p:cNvSpPr/>
          <p:nvPr/>
        </p:nvSpPr>
        <p:spPr>
          <a:xfrm>
            <a:off x="6864239" y="4931924"/>
            <a:ext cx="2094231"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r>
              <a:rPr lang="en-US" baseline="-25000" dirty="0"/>
              <a:t>0</a:t>
            </a:r>
          </a:p>
        </p:txBody>
      </p:sp>
      <p:sp>
        <p:nvSpPr>
          <p:cNvPr id="6" name="Rectangle: Rounded Corners 5">
            <a:extLst>
              <a:ext uri="{FF2B5EF4-FFF2-40B4-BE49-F238E27FC236}">
                <a16:creationId xmlns:a16="http://schemas.microsoft.com/office/drawing/2014/main" id="{D5DF7A0B-CCFF-FDEF-628D-B08FAB6116EA}"/>
              </a:ext>
            </a:extLst>
          </p:cNvPr>
          <p:cNvSpPr/>
          <p:nvPr/>
        </p:nvSpPr>
        <p:spPr>
          <a:xfrm>
            <a:off x="5893905" y="4199740"/>
            <a:ext cx="3064565"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0</a:t>
            </a:r>
          </a:p>
        </p:txBody>
      </p:sp>
      <p:sp>
        <p:nvSpPr>
          <p:cNvPr id="8" name="TextBox 7">
            <a:extLst>
              <a:ext uri="{FF2B5EF4-FFF2-40B4-BE49-F238E27FC236}">
                <a16:creationId xmlns:a16="http://schemas.microsoft.com/office/drawing/2014/main" id="{C0D3CAD7-BC72-9608-4DA3-52F45BA81218}"/>
              </a:ext>
            </a:extLst>
          </p:cNvPr>
          <p:cNvSpPr txBox="1"/>
          <p:nvPr/>
        </p:nvSpPr>
        <p:spPr>
          <a:xfrm>
            <a:off x="675860" y="1913741"/>
            <a:ext cx="4012445" cy="923330"/>
          </a:xfrm>
          <a:prstGeom prst="rect">
            <a:avLst/>
          </a:prstGeom>
          <a:noFill/>
        </p:spPr>
        <p:txBody>
          <a:bodyPr wrap="none" rtlCol="0">
            <a:spAutoFit/>
          </a:bodyPr>
          <a:lstStyle/>
          <a:p>
            <a:r>
              <a:rPr lang="en-US" dirty="0"/>
              <a:t>To our </a:t>
            </a:r>
            <a:r>
              <a:rPr lang="en-US" b="1" dirty="0">
                <a:solidFill>
                  <a:srgbClr val="FF0000"/>
                </a:solidFill>
              </a:rPr>
              <a:t>human eyes </a:t>
            </a:r>
            <a:r>
              <a:rPr lang="en-US" dirty="0"/>
              <a:t>we see a pattern</a:t>
            </a:r>
            <a:br>
              <a:rPr lang="en-US" dirty="0"/>
            </a:br>
            <a:r>
              <a:rPr lang="en-US" dirty="0"/>
              <a:t>of blue squares at the bottom left corner</a:t>
            </a:r>
            <a:br>
              <a:rPr lang="en-US" dirty="0"/>
            </a:br>
            <a:r>
              <a:rPr lang="en-US" dirty="0"/>
              <a:t>of a bigger white square.</a:t>
            </a:r>
          </a:p>
        </p:txBody>
      </p:sp>
      <p:sp>
        <p:nvSpPr>
          <p:cNvPr id="9" name="TextBox 8">
            <a:extLst>
              <a:ext uri="{FF2B5EF4-FFF2-40B4-BE49-F238E27FC236}">
                <a16:creationId xmlns:a16="http://schemas.microsoft.com/office/drawing/2014/main" id="{8039DFEF-33D4-DC65-CCC5-9C7D77242212}"/>
              </a:ext>
            </a:extLst>
          </p:cNvPr>
          <p:cNvSpPr txBox="1"/>
          <p:nvPr/>
        </p:nvSpPr>
        <p:spPr>
          <a:xfrm>
            <a:off x="4721553" y="551165"/>
            <a:ext cx="2748894" cy="492443"/>
          </a:xfrm>
          <a:prstGeom prst="rect">
            <a:avLst/>
          </a:prstGeom>
          <a:noFill/>
        </p:spPr>
        <p:txBody>
          <a:bodyPr wrap="none" rtlCol="0">
            <a:spAutoFit/>
          </a:bodyPr>
          <a:lstStyle/>
          <a:p>
            <a:r>
              <a:rPr lang="en-US" sz="2600" dirty="0"/>
              <a:t>Analogy for Octave</a:t>
            </a:r>
          </a:p>
        </p:txBody>
      </p:sp>
    </p:spTree>
    <p:extLst>
      <p:ext uri="{BB962C8B-B14F-4D97-AF65-F5344CB8AC3E}">
        <p14:creationId xmlns:p14="http://schemas.microsoft.com/office/powerpoint/2010/main" val="13336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85B3EFD-5964-0BCD-D892-F58FE4091E7B}"/>
              </a:ext>
            </a:extLst>
          </p:cNvPr>
          <p:cNvSpPr/>
          <p:nvPr/>
        </p:nvSpPr>
        <p:spPr>
          <a:xfrm>
            <a:off x="5257800" y="1237878"/>
            <a:ext cx="6202017" cy="50689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F80EBF-C4F9-E7CE-753C-4C352CBFC94A}"/>
              </a:ext>
            </a:extLst>
          </p:cNvPr>
          <p:cNvSpPr/>
          <p:nvPr/>
        </p:nvSpPr>
        <p:spPr>
          <a:xfrm>
            <a:off x="7991062" y="2457081"/>
            <a:ext cx="807870"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p>
        </p:txBody>
      </p:sp>
      <p:sp>
        <p:nvSpPr>
          <p:cNvPr id="5" name="Rectangle: Rounded Corners 4">
            <a:extLst>
              <a:ext uri="{FF2B5EF4-FFF2-40B4-BE49-F238E27FC236}">
                <a16:creationId xmlns:a16="http://schemas.microsoft.com/office/drawing/2014/main" id="{9C549F25-81FA-B3CB-0503-79F5E5F532FA}"/>
              </a:ext>
            </a:extLst>
          </p:cNvPr>
          <p:cNvSpPr/>
          <p:nvPr/>
        </p:nvSpPr>
        <p:spPr>
          <a:xfrm>
            <a:off x="8961396" y="2457081"/>
            <a:ext cx="2094231"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r>
              <a:rPr lang="en-US" baseline="-25000" dirty="0"/>
              <a:t>1</a:t>
            </a:r>
          </a:p>
        </p:txBody>
      </p:sp>
      <p:sp>
        <p:nvSpPr>
          <p:cNvPr id="6" name="Rectangle: Rounded Corners 5">
            <a:extLst>
              <a:ext uri="{FF2B5EF4-FFF2-40B4-BE49-F238E27FC236}">
                <a16:creationId xmlns:a16="http://schemas.microsoft.com/office/drawing/2014/main" id="{D5DF7A0B-CCFF-FDEF-628D-B08FAB6116EA}"/>
              </a:ext>
            </a:extLst>
          </p:cNvPr>
          <p:cNvSpPr/>
          <p:nvPr/>
        </p:nvSpPr>
        <p:spPr>
          <a:xfrm>
            <a:off x="7991062" y="1724897"/>
            <a:ext cx="3064565"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1</a:t>
            </a:r>
          </a:p>
        </p:txBody>
      </p:sp>
      <p:sp>
        <p:nvSpPr>
          <p:cNvPr id="8" name="TextBox 7">
            <a:extLst>
              <a:ext uri="{FF2B5EF4-FFF2-40B4-BE49-F238E27FC236}">
                <a16:creationId xmlns:a16="http://schemas.microsoft.com/office/drawing/2014/main" id="{C0D3CAD7-BC72-9608-4DA3-52F45BA81218}"/>
              </a:ext>
            </a:extLst>
          </p:cNvPr>
          <p:cNvSpPr txBox="1"/>
          <p:nvPr/>
        </p:nvSpPr>
        <p:spPr>
          <a:xfrm>
            <a:off x="675860" y="1913741"/>
            <a:ext cx="4318875" cy="2585323"/>
          </a:xfrm>
          <a:prstGeom prst="rect">
            <a:avLst/>
          </a:prstGeom>
          <a:noFill/>
        </p:spPr>
        <p:txBody>
          <a:bodyPr wrap="none" rtlCol="0">
            <a:spAutoFit/>
          </a:bodyPr>
          <a:lstStyle/>
          <a:p>
            <a:r>
              <a:rPr lang="en-US" dirty="0"/>
              <a:t>In this example, humans will </a:t>
            </a:r>
            <a:r>
              <a:rPr lang="en-US" b="1" dirty="0">
                <a:solidFill>
                  <a:srgbClr val="FF0000"/>
                </a:solidFill>
              </a:rPr>
              <a:t>visually</a:t>
            </a:r>
            <a:br>
              <a:rPr lang="en-US" b="1" dirty="0"/>
            </a:br>
            <a:r>
              <a:rPr lang="en-US" dirty="0"/>
              <a:t>recognize the </a:t>
            </a:r>
            <a:r>
              <a:rPr lang="en-US" b="1" dirty="0">
                <a:solidFill>
                  <a:srgbClr val="FF0000"/>
                </a:solidFill>
              </a:rPr>
              <a:t>same pattern</a:t>
            </a:r>
            <a:r>
              <a:rPr lang="en-US" dirty="0">
                <a:solidFill>
                  <a:srgbClr val="FF0000"/>
                </a:solidFill>
              </a:rPr>
              <a:t> </a:t>
            </a:r>
            <a:r>
              <a:rPr lang="en-US" dirty="0"/>
              <a:t>of blue squares,</a:t>
            </a:r>
            <a:br>
              <a:rPr lang="en-US" dirty="0"/>
            </a:br>
            <a:r>
              <a:rPr lang="en-US" dirty="0"/>
              <a:t>but it is now at the top right corner of the</a:t>
            </a:r>
            <a:br>
              <a:rPr lang="en-US" dirty="0"/>
            </a:br>
            <a:r>
              <a:rPr lang="en-US" dirty="0"/>
              <a:t>bigger white square.</a:t>
            </a:r>
            <a:br>
              <a:rPr lang="en-US" dirty="0"/>
            </a:br>
            <a:br>
              <a:rPr lang="en-US" dirty="0"/>
            </a:br>
            <a:br>
              <a:rPr lang="en-US" dirty="0"/>
            </a:br>
            <a:r>
              <a:rPr lang="en-US" dirty="0"/>
              <a:t>Each </a:t>
            </a:r>
            <a:r>
              <a:rPr lang="en-US" b="1" dirty="0">
                <a:solidFill>
                  <a:srgbClr val="FF0000"/>
                </a:solidFill>
              </a:rPr>
              <a:t>octave</a:t>
            </a:r>
            <a:r>
              <a:rPr lang="en-US" dirty="0"/>
              <a:t> is the </a:t>
            </a:r>
            <a:r>
              <a:rPr lang="en-US" b="1" dirty="0">
                <a:solidFill>
                  <a:srgbClr val="FF0000"/>
                </a:solidFill>
              </a:rPr>
              <a:t>same pattern</a:t>
            </a:r>
            <a:r>
              <a:rPr lang="en-US" dirty="0"/>
              <a:t>, but our </a:t>
            </a:r>
            <a:br>
              <a:rPr lang="en-US" dirty="0"/>
            </a:br>
            <a:r>
              <a:rPr lang="en-US" b="1" dirty="0">
                <a:solidFill>
                  <a:srgbClr val="FF0000"/>
                </a:solidFill>
              </a:rPr>
              <a:t>ears hear</a:t>
            </a:r>
            <a:r>
              <a:rPr lang="en-US" dirty="0"/>
              <a:t> it at a different </a:t>
            </a:r>
            <a:r>
              <a:rPr lang="en-US" b="1" dirty="0">
                <a:solidFill>
                  <a:srgbClr val="FF0000"/>
                </a:solidFill>
              </a:rPr>
              <a:t>audio</a:t>
            </a:r>
            <a:br>
              <a:rPr lang="en-US" dirty="0"/>
            </a:br>
            <a:r>
              <a:rPr lang="en-US" b="1" dirty="0">
                <a:solidFill>
                  <a:srgbClr val="FF0000"/>
                </a:solidFill>
              </a:rPr>
              <a:t>spectrum</a:t>
            </a:r>
            <a:r>
              <a:rPr lang="en-US" dirty="0"/>
              <a:t> (</a:t>
            </a:r>
            <a:r>
              <a:rPr lang="en-US" dirty="0" err="1"/>
              <a:t>ie</a:t>
            </a:r>
            <a:r>
              <a:rPr lang="en-US" dirty="0"/>
              <a:t>. audio location).</a:t>
            </a:r>
          </a:p>
        </p:txBody>
      </p:sp>
      <p:sp>
        <p:nvSpPr>
          <p:cNvPr id="9" name="TextBox 8">
            <a:extLst>
              <a:ext uri="{FF2B5EF4-FFF2-40B4-BE49-F238E27FC236}">
                <a16:creationId xmlns:a16="http://schemas.microsoft.com/office/drawing/2014/main" id="{8039DFEF-33D4-DC65-CCC5-9C7D77242212}"/>
              </a:ext>
            </a:extLst>
          </p:cNvPr>
          <p:cNvSpPr txBox="1"/>
          <p:nvPr/>
        </p:nvSpPr>
        <p:spPr>
          <a:xfrm>
            <a:off x="4721553" y="551165"/>
            <a:ext cx="2748894" cy="492443"/>
          </a:xfrm>
          <a:prstGeom prst="rect">
            <a:avLst/>
          </a:prstGeom>
          <a:noFill/>
        </p:spPr>
        <p:txBody>
          <a:bodyPr wrap="none" rtlCol="0">
            <a:spAutoFit/>
          </a:bodyPr>
          <a:lstStyle/>
          <a:p>
            <a:r>
              <a:rPr lang="en-US" sz="2600" dirty="0"/>
              <a:t>Analogy for Octave</a:t>
            </a:r>
          </a:p>
        </p:txBody>
      </p:sp>
    </p:spTree>
    <p:extLst>
      <p:ext uri="{BB962C8B-B14F-4D97-AF65-F5344CB8AC3E}">
        <p14:creationId xmlns:p14="http://schemas.microsoft.com/office/powerpoint/2010/main" val="303012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95149" y="2926707"/>
            <a:ext cx="11165877" cy="3877985"/>
          </a:xfrm>
          <a:prstGeom prst="rect">
            <a:avLst/>
          </a:prstGeom>
          <a:noFill/>
        </p:spPr>
        <p:txBody>
          <a:bodyPr wrap="none" rtlCol="0">
            <a:spAutoFit/>
          </a:bodyPr>
          <a:lstStyle/>
          <a:p>
            <a:r>
              <a:rPr lang="en-US" dirty="0"/>
              <a:t>This is why people with different vocal ranges can sing the same song at what appears to be a lower range</a:t>
            </a:r>
            <a:br>
              <a:rPr lang="en-US" dirty="0"/>
            </a:br>
            <a:r>
              <a:rPr lang="en-US" dirty="0"/>
              <a:t>or a higher range.  Because they use the </a:t>
            </a:r>
            <a:r>
              <a:rPr lang="en-US" b="1" dirty="0">
                <a:solidFill>
                  <a:srgbClr val="FF0000"/>
                </a:solidFill>
              </a:rPr>
              <a:t>same musical pattern</a:t>
            </a:r>
            <a:r>
              <a:rPr lang="en-US" dirty="0"/>
              <a:t> but at different part of the musical continuum.</a:t>
            </a:r>
            <a:br>
              <a:rPr lang="en-US" dirty="0"/>
            </a:br>
            <a:br>
              <a:rPr lang="en-US" dirty="0"/>
            </a:br>
            <a:r>
              <a:rPr lang="en-US" dirty="0"/>
              <a:t>Also note in the chart above, each note has an audio frequency in Hertz.  Every time you repeat a note in the next</a:t>
            </a:r>
            <a:br>
              <a:rPr lang="en-US" dirty="0"/>
            </a:br>
            <a:r>
              <a:rPr lang="en-US" dirty="0"/>
              <a:t>octave, it is just </a:t>
            </a:r>
            <a:r>
              <a:rPr lang="en-US" b="1" dirty="0">
                <a:solidFill>
                  <a:srgbClr val="FF0000"/>
                </a:solidFill>
              </a:rPr>
              <a:t>double the frequency</a:t>
            </a:r>
            <a:r>
              <a:rPr lang="en-US" dirty="0"/>
              <a:t>.  E.g.</a:t>
            </a:r>
          </a:p>
          <a:p>
            <a:br>
              <a:rPr lang="en-US" dirty="0"/>
            </a:br>
            <a:r>
              <a:rPr lang="en-US" dirty="0"/>
              <a:t>2 x C</a:t>
            </a:r>
            <a:r>
              <a:rPr lang="en-US" baseline="-25000" dirty="0"/>
              <a:t>0</a:t>
            </a:r>
            <a:r>
              <a:rPr lang="en-US" dirty="0"/>
              <a:t> ≈ C</a:t>
            </a:r>
            <a:r>
              <a:rPr lang="en-US" baseline="-25000" dirty="0"/>
              <a:t>1 </a:t>
            </a:r>
            <a:r>
              <a:rPr lang="en-US" dirty="0"/>
              <a:t>      ( 2 x 16.35 ≈ 34.65)</a:t>
            </a:r>
            <a:br>
              <a:rPr lang="en-US" dirty="0"/>
            </a:br>
            <a:r>
              <a:rPr lang="en-US" dirty="0"/>
              <a:t>2 x C</a:t>
            </a:r>
            <a:r>
              <a:rPr lang="en-US" baseline="-25000" dirty="0"/>
              <a:t>1</a:t>
            </a:r>
            <a:r>
              <a:rPr lang="en-US" dirty="0"/>
              <a:t> ≈ C</a:t>
            </a:r>
            <a:r>
              <a:rPr lang="en-US" baseline="-25000" dirty="0"/>
              <a:t>2</a:t>
            </a:r>
            <a:r>
              <a:rPr lang="en-US" dirty="0"/>
              <a:t>       ( 2 x 34.65 ≈ 65.4)</a:t>
            </a:r>
          </a:p>
          <a:p>
            <a:br>
              <a:rPr lang="en-US" baseline="-25000" dirty="0"/>
            </a:br>
            <a:r>
              <a:rPr lang="en-US" dirty="0"/>
              <a:t>This mathematical symmetry implies that the Chromatic Scale (and music in general) is basically just </a:t>
            </a:r>
            <a:r>
              <a:rPr lang="en-US" b="1" dirty="0">
                <a:solidFill>
                  <a:srgbClr val="FF0000"/>
                </a:solidFill>
              </a:rPr>
              <a:t>humans noticing</a:t>
            </a:r>
            <a:br>
              <a:rPr lang="en-US" b="1" dirty="0">
                <a:solidFill>
                  <a:srgbClr val="FF0000"/>
                </a:solidFill>
              </a:rPr>
            </a:br>
            <a:r>
              <a:rPr lang="en-US" b="1" dirty="0">
                <a:solidFill>
                  <a:srgbClr val="FF0000"/>
                </a:solidFill>
              </a:rPr>
              <a:t>mathematical symmetry with our ears!!!</a:t>
            </a:r>
            <a:br>
              <a:rPr lang="en-US" baseline="-25000" dirty="0"/>
            </a:br>
            <a:br>
              <a:rPr lang="en-US" baseline="-25000" dirty="0"/>
            </a:br>
            <a:r>
              <a:rPr lang="en-US" dirty="0"/>
              <a:t>If you have a physics background, look up videos on </a:t>
            </a:r>
            <a:r>
              <a:rPr lang="en-US" b="1" dirty="0">
                <a:solidFill>
                  <a:srgbClr val="FF0000"/>
                </a:solidFill>
              </a:rPr>
              <a:t>harmonic series</a:t>
            </a:r>
            <a:r>
              <a:rPr lang="en-US" dirty="0"/>
              <a:t> or </a:t>
            </a:r>
            <a:r>
              <a:rPr lang="en-US" b="1" dirty="0">
                <a:solidFill>
                  <a:srgbClr val="FF0000"/>
                </a:solidFill>
              </a:rPr>
              <a:t>standing wave theory</a:t>
            </a:r>
            <a:r>
              <a:rPr lang="en-US" b="1" dirty="0"/>
              <a:t>.</a:t>
            </a:r>
            <a:br>
              <a:rPr lang="en-US" b="1" dirty="0"/>
            </a:br>
            <a:endParaRPr lang="en-US" baseline="-25000" dirty="0"/>
          </a:p>
          <a:p>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127143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95149" y="2926707"/>
            <a:ext cx="6191310" cy="3323987"/>
          </a:xfrm>
          <a:prstGeom prst="rect">
            <a:avLst/>
          </a:prstGeom>
          <a:noFill/>
        </p:spPr>
        <p:txBody>
          <a:bodyPr wrap="none" rtlCol="0">
            <a:spAutoFit/>
          </a:bodyPr>
          <a:lstStyle/>
          <a:p>
            <a:r>
              <a:rPr lang="en-US" dirty="0"/>
              <a:t>The distance between any two notes is called a </a:t>
            </a:r>
            <a:r>
              <a:rPr lang="en-US" b="1" dirty="0">
                <a:solidFill>
                  <a:srgbClr val="FF0000"/>
                </a:solidFill>
              </a:rPr>
              <a:t>semitone</a:t>
            </a:r>
            <a:r>
              <a:rPr lang="en-US" dirty="0"/>
              <a:t>. </a:t>
            </a:r>
            <a:br>
              <a:rPr lang="en-US" dirty="0"/>
            </a:br>
            <a:br>
              <a:rPr lang="en-US" dirty="0"/>
            </a:br>
            <a:r>
              <a:rPr lang="en-US" dirty="0"/>
              <a:t>Going from C</a:t>
            </a:r>
            <a:r>
              <a:rPr lang="en-US" baseline="-25000" dirty="0"/>
              <a:t>0</a:t>
            </a:r>
            <a:r>
              <a:rPr lang="en-US" dirty="0"/>
              <a:t> to C#</a:t>
            </a:r>
            <a:r>
              <a:rPr lang="en-US" baseline="-25000" dirty="0"/>
              <a:t>0</a:t>
            </a:r>
            <a:r>
              <a:rPr lang="en-US" dirty="0"/>
              <a:t> is 1 semitone.</a:t>
            </a:r>
          </a:p>
          <a:p>
            <a:r>
              <a:rPr lang="en-US" dirty="0"/>
              <a:t>Going from C</a:t>
            </a:r>
            <a:r>
              <a:rPr lang="en-US" baseline="-25000" dirty="0"/>
              <a:t>0</a:t>
            </a:r>
            <a:r>
              <a:rPr lang="en-US" dirty="0"/>
              <a:t> to E</a:t>
            </a:r>
            <a:r>
              <a:rPr lang="en-US" baseline="-25000" dirty="0"/>
              <a:t>0</a:t>
            </a:r>
            <a:r>
              <a:rPr lang="en-US" dirty="0"/>
              <a:t> is 4 semitones.</a:t>
            </a:r>
            <a:br>
              <a:rPr lang="en-US" dirty="0"/>
            </a:br>
            <a:br>
              <a:rPr lang="en-US" dirty="0"/>
            </a:br>
            <a:r>
              <a:rPr lang="en-US" dirty="0"/>
              <a:t>Sometimes people say </a:t>
            </a:r>
            <a:r>
              <a:rPr lang="en-US" b="1" dirty="0">
                <a:solidFill>
                  <a:srgbClr val="FF0000"/>
                </a:solidFill>
              </a:rPr>
              <a:t>half step</a:t>
            </a:r>
            <a:r>
              <a:rPr lang="en-US" dirty="0"/>
              <a:t> as a synonym to 1 semitone.</a:t>
            </a:r>
            <a:br>
              <a:rPr lang="en-US" dirty="0"/>
            </a:br>
            <a:br>
              <a:rPr lang="en-US" dirty="0"/>
            </a:br>
            <a:r>
              <a:rPr lang="en-US" dirty="0"/>
              <a:t>Sometimes people say </a:t>
            </a:r>
            <a:r>
              <a:rPr lang="en-US" b="1" dirty="0">
                <a:solidFill>
                  <a:srgbClr val="FF0000"/>
                </a:solidFill>
              </a:rPr>
              <a:t>whole step</a:t>
            </a:r>
            <a:r>
              <a:rPr lang="en-US" dirty="0"/>
              <a:t> as a synonym to 2 semitones.</a:t>
            </a:r>
            <a:br>
              <a:rPr lang="en-US" dirty="0"/>
            </a:br>
            <a:br>
              <a:rPr lang="en-US" dirty="0"/>
            </a:br>
            <a:r>
              <a:rPr lang="en-US" dirty="0"/>
              <a:t>Going from C</a:t>
            </a:r>
            <a:r>
              <a:rPr lang="en-US" baseline="-25000" dirty="0"/>
              <a:t>0</a:t>
            </a:r>
            <a:r>
              <a:rPr lang="en-US" dirty="0"/>
              <a:t> to C#</a:t>
            </a:r>
            <a:r>
              <a:rPr lang="en-US" baseline="-25000" dirty="0"/>
              <a:t>0</a:t>
            </a:r>
            <a:r>
              <a:rPr lang="en-US" dirty="0"/>
              <a:t> is 1 half step.</a:t>
            </a:r>
          </a:p>
          <a:p>
            <a:r>
              <a:rPr lang="en-US" dirty="0"/>
              <a:t>Going from C</a:t>
            </a:r>
            <a:r>
              <a:rPr lang="en-US" baseline="-25000" dirty="0"/>
              <a:t>0</a:t>
            </a:r>
            <a:r>
              <a:rPr lang="en-US" dirty="0"/>
              <a:t> to E</a:t>
            </a:r>
            <a:r>
              <a:rPr lang="en-US" baseline="-25000" dirty="0"/>
              <a:t>0</a:t>
            </a:r>
            <a:r>
              <a:rPr lang="en-US" dirty="0"/>
              <a:t> is 4 half notes or 2 whole steps.</a:t>
            </a:r>
            <a:br>
              <a:rPr lang="en-US" dirty="0"/>
            </a:br>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388480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extLst>
              <p:ext uri="{D42A27DB-BD31-4B8C-83A1-F6EECF244321}">
                <p14:modId xmlns:p14="http://schemas.microsoft.com/office/powerpoint/2010/main" val="2229134127"/>
              </p:ext>
            </p:extLst>
          </p:nvPr>
        </p:nvGraphicFramePr>
        <p:xfrm>
          <a:off x="962526" y="2947553"/>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baseline="0"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tc>
                  <a:txBody>
                    <a:bodyPr/>
                    <a:lstStyle/>
                    <a:p>
                      <a:pPr algn="ctr"/>
                      <a:r>
                        <a:rPr lang="en-US" dirty="0"/>
                        <a:t>C</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E</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F#</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G Major Scale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355586" y="520812"/>
            <a:ext cx="2444708" cy="492443"/>
          </a:xfrm>
          <a:prstGeom prst="rect">
            <a:avLst/>
          </a:prstGeom>
          <a:noFill/>
        </p:spPr>
        <p:txBody>
          <a:bodyPr wrap="none" rtlCol="0">
            <a:spAutoFit/>
          </a:bodyPr>
          <a:lstStyle/>
          <a:p>
            <a:r>
              <a:rPr lang="en-US" sz="2600" dirty="0"/>
              <a:t>Heptatonic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434791"/>
            <a:ext cx="10453696" cy="369332"/>
          </a:xfrm>
          <a:prstGeom prst="rect">
            <a:avLst/>
          </a:prstGeom>
          <a:noFill/>
        </p:spPr>
        <p:txBody>
          <a:bodyPr wrap="none" rtlCol="0">
            <a:spAutoFit/>
          </a:bodyPr>
          <a:lstStyle/>
          <a:p>
            <a:r>
              <a:rPr lang="en-US" dirty="0"/>
              <a:t>A </a:t>
            </a:r>
            <a:r>
              <a:rPr lang="en-US" b="1" dirty="0">
                <a:solidFill>
                  <a:srgbClr val="FF0000"/>
                </a:solidFill>
              </a:rPr>
              <a:t>heptatonic scale</a:t>
            </a:r>
            <a:r>
              <a:rPr lang="en-US" dirty="0"/>
              <a:t> is </a:t>
            </a:r>
            <a:r>
              <a:rPr lang="en-US" b="1" dirty="0">
                <a:solidFill>
                  <a:srgbClr val="FF0000"/>
                </a:solidFill>
              </a:rPr>
              <a:t>any 7-note pattern</a:t>
            </a:r>
            <a:r>
              <a:rPr lang="en-US" dirty="0"/>
              <a:t> from the chromatic scale.  These are all considered heptatonic scales.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128904474"/>
              </p:ext>
            </p:extLst>
          </p:nvPr>
        </p:nvGraphicFramePr>
        <p:xfrm>
          <a:off x="962526" y="2071487"/>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dirty="0"/>
                        <a:t>C</a:t>
                      </a:r>
                      <a:endParaRPr lang="en-US" baseline="-25000" dirty="0"/>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E</a:t>
                      </a:r>
                    </a:p>
                  </a:txBody>
                  <a:tcPr/>
                </a:tc>
                <a:tc>
                  <a:txBody>
                    <a:bodyPr/>
                    <a:lstStyle/>
                    <a:p>
                      <a:pPr algn="ctr"/>
                      <a:r>
                        <a:rPr lang="en-US" dirty="0"/>
                        <a:t>F</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 name="Table 28">
            <a:extLst>
              <a:ext uri="{FF2B5EF4-FFF2-40B4-BE49-F238E27FC236}">
                <a16:creationId xmlns:a16="http://schemas.microsoft.com/office/drawing/2014/main" id="{C0A661CE-9FD4-6BA1-752C-688C5A2D3722}"/>
              </a:ext>
            </a:extLst>
          </p:cNvPr>
          <p:cNvGraphicFramePr>
            <a:graphicFrameLocks noGrp="1"/>
          </p:cNvGraphicFramePr>
          <p:nvPr>
            <p:extLst>
              <p:ext uri="{D42A27DB-BD31-4B8C-83A1-F6EECF244321}">
                <p14:modId xmlns:p14="http://schemas.microsoft.com/office/powerpoint/2010/main" val="3432123612"/>
              </p:ext>
            </p:extLst>
          </p:nvPr>
        </p:nvGraphicFramePr>
        <p:xfrm>
          <a:off x="962526" y="3869975"/>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dirty="0"/>
                        <a:t>E</a:t>
                      </a:r>
                      <a:endParaRPr lang="en-US" baseline="-25000" dirty="0"/>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F#</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tc>
                  <a:txBody>
                    <a:bodyPr/>
                    <a:lstStyle/>
                    <a:p>
                      <a:pPr algn="ctr"/>
                      <a:r>
                        <a:rPr lang="en-US" dirty="0"/>
                        <a:t>C</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solidFill>
                      <a:schemeClr val="accent1"/>
                    </a:solidFill>
                  </a:tcPr>
                </a:tc>
                <a:tc>
                  <a:txBody>
                    <a:bodyPr/>
                    <a:lstStyle/>
                    <a:p>
                      <a:pPr algn="ctr"/>
                      <a:endParaRPr lang="en-US" dirty="0"/>
                    </a:p>
                  </a:txBody>
                  <a:tcPr>
                    <a:solidFill>
                      <a:schemeClr val="accent1">
                        <a:lumMod val="20000"/>
                        <a:lumOff val="80000"/>
                      </a:schemeClr>
                    </a:solidFill>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E Minor Scale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graphicFrame>
        <p:nvGraphicFramePr>
          <p:cNvPr id="5" name="Table 28">
            <a:extLst>
              <a:ext uri="{FF2B5EF4-FFF2-40B4-BE49-F238E27FC236}">
                <a16:creationId xmlns:a16="http://schemas.microsoft.com/office/drawing/2014/main" id="{D8F359B5-AD79-6E74-00F6-2655E6C103C5}"/>
              </a:ext>
            </a:extLst>
          </p:cNvPr>
          <p:cNvGraphicFramePr>
            <a:graphicFrameLocks noGrp="1"/>
          </p:cNvGraphicFramePr>
          <p:nvPr>
            <p:extLst>
              <p:ext uri="{D42A27DB-BD31-4B8C-83A1-F6EECF244321}">
                <p14:modId xmlns:p14="http://schemas.microsoft.com/office/powerpoint/2010/main" val="2011362043"/>
              </p:ext>
            </p:extLst>
          </p:nvPr>
        </p:nvGraphicFramePr>
        <p:xfrm>
          <a:off x="962526" y="4863528"/>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endParaRPr lang="en-US" baseline="-25000" dirty="0"/>
                    </a:p>
                  </a:txBody>
                  <a:tcPr>
                    <a:solidFill>
                      <a:schemeClr val="accent1">
                        <a:lumMod val="20000"/>
                        <a:lumOff val="80000"/>
                      </a:schemeClr>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
                      </a:r>
                    </a:p>
                  </a:txBody>
                  <a:tcPr>
                    <a:solidFill>
                      <a:schemeClr val="accent1"/>
                    </a:solidFill>
                  </a:tcPr>
                </a:tc>
                <a:tc>
                  <a:txBody>
                    <a:bodyPr/>
                    <a:lstStyle/>
                    <a:p>
                      <a:pPr algn="ctr"/>
                      <a:r>
                        <a:rPr lang="en-US" dirty="0"/>
                        <a:t>E</a:t>
                      </a:r>
                    </a:p>
                  </a:txBody>
                  <a:tcPr>
                    <a:solidFill>
                      <a:schemeClr val="accent1"/>
                    </a:solidFill>
                  </a:tcPr>
                </a:tc>
                <a:tc>
                  <a:txBody>
                    <a:bodyPr/>
                    <a:lstStyle/>
                    <a:p>
                      <a:pPr algn="ctr"/>
                      <a:r>
                        <a:rPr lang="en-US" dirty="0"/>
                        <a:t>F</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is also a heptatonic scale, but I do not know if it’s also known by another name.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cxnSp>
        <p:nvCxnSpPr>
          <p:cNvPr id="8" name="Straight Connector 7">
            <a:extLst>
              <a:ext uri="{FF2B5EF4-FFF2-40B4-BE49-F238E27FC236}">
                <a16:creationId xmlns:a16="http://schemas.microsoft.com/office/drawing/2014/main" id="{FBFC3470-7A97-5053-750D-35C4E9CE58AC}"/>
              </a:ext>
            </a:extLst>
          </p:cNvPr>
          <p:cNvCxnSpPr/>
          <p:nvPr/>
        </p:nvCxnSpPr>
        <p:spPr>
          <a:xfrm>
            <a:off x="8506326" y="3318393"/>
            <a:ext cx="55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CC8E79-45A8-09C9-E9ED-4E0D88D5ECE9}"/>
              </a:ext>
            </a:extLst>
          </p:cNvPr>
          <p:cNvCxnSpPr/>
          <p:nvPr/>
        </p:nvCxnSpPr>
        <p:spPr>
          <a:xfrm>
            <a:off x="8506326" y="4242852"/>
            <a:ext cx="55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26CF51-25BB-A9C5-C84C-9DA1065E78EE}"/>
              </a:ext>
            </a:extLst>
          </p:cNvPr>
          <p:cNvCxnSpPr/>
          <p:nvPr/>
        </p:nvCxnSpPr>
        <p:spPr>
          <a:xfrm>
            <a:off x="9064487" y="3318393"/>
            <a:ext cx="0" cy="922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2D5194-9DC4-2D34-1D9E-A80B87BBE69B}"/>
              </a:ext>
            </a:extLst>
          </p:cNvPr>
          <p:cNvCxnSpPr/>
          <p:nvPr/>
        </p:nvCxnSpPr>
        <p:spPr>
          <a:xfrm>
            <a:off x="9064487" y="3778684"/>
            <a:ext cx="42738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6D72EB-020C-511C-03B9-7A760CA113FF}"/>
              </a:ext>
            </a:extLst>
          </p:cNvPr>
          <p:cNvSpPr txBox="1"/>
          <p:nvPr/>
        </p:nvSpPr>
        <p:spPr>
          <a:xfrm>
            <a:off x="9491870" y="3178519"/>
            <a:ext cx="2158476" cy="1200329"/>
          </a:xfrm>
          <a:prstGeom prst="rect">
            <a:avLst/>
          </a:prstGeom>
          <a:noFill/>
        </p:spPr>
        <p:txBody>
          <a:bodyPr wrap="none" rtlCol="0">
            <a:spAutoFit/>
          </a:bodyPr>
          <a:lstStyle/>
          <a:p>
            <a:r>
              <a:rPr lang="en-US" sz="1200" dirty="0"/>
              <a:t>Notice these two scales use the</a:t>
            </a:r>
            <a:br>
              <a:rPr lang="en-US" sz="1200" dirty="0"/>
            </a:br>
            <a:r>
              <a:rPr lang="en-US" sz="1200" dirty="0"/>
              <a:t>exact same notes, but one is</a:t>
            </a:r>
            <a:br>
              <a:rPr lang="en-US" sz="1200" dirty="0"/>
            </a:br>
            <a:r>
              <a:rPr lang="en-US" sz="1200" dirty="0"/>
              <a:t>called G Major Scale and one is</a:t>
            </a:r>
            <a:br>
              <a:rPr lang="en-US" sz="1200" dirty="0"/>
            </a:br>
            <a:r>
              <a:rPr lang="en-US" sz="1200" dirty="0"/>
              <a:t>called E Minor Scale.</a:t>
            </a:r>
            <a:br>
              <a:rPr lang="en-US" sz="1200" dirty="0"/>
            </a:br>
            <a:br>
              <a:rPr lang="en-US" sz="1200" dirty="0"/>
            </a:br>
            <a:r>
              <a:rPr lang="en-US" sz="1200" dirty="0"/>
              <a:t>More on this later…</a:t>
            </a:r>
          </a:p>
        </p:txBody>
      </p:sp>
    </p:spTree>
    <p:extLst>
      <p:ext uri="{BB962C8B-B14F-4D97-AF65-F5344CB8AC3E}">
        <p14:creationId xmlns:p14="http://schemas.microsoft.com/office/powerpoint/2010/main" val="357310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679042" y="509636"/>
            <a:ext cx="2071914" cy="492443"/>
          </a:xfrm>
          <a:prstGeom prst="rect">
            <a:avLst/>
          </a:prstGeom>
          <a:noFill/>
        </p:spPr>
        <p:txBody>
          <a:bodyPr wrap="none" rtlCol="0">
            <a:spAutoFit/>
          </a:bodyPr>
          <a:lstStyle/>
          <a:p>
            <a:r>
              <a:rPr lang="en-US" sz="2600" dirty="0"/>
              <a:t>Diatonic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275767"/>
            <a:ext cx="10484217" cy="923330"/>
          </a:xfrm>
          <a:prstGeom prst="rect">
            <a:avLst/>
          </a:prstGeom>
          <a:noFill/>
        </p:spPr>
        <p:txBody>
          <a:bodyPr wrap="none" rtlCol="0">
            <a:spAutoFit/>
          </a:bodyPr>
          <a:lstStyle/>
          <a:p>
            <a:r>
              <a:rPr lang="en-US" dirty="0"/>
              <a:t>A </a:t>
            </a:r>
            <a:r>
              <a:rPr lang="en-US" b="1" dirty="0">
                <a:solidFill>
                  <a:srgbClr val="FF0000"/>
                </a:solidFill>
              </a:rPr>
              <a:t>diatonic scale</a:t>
            </a:r>
            <a:r>
              <a:rPr lang="en-US" dirty="0"/>
              <a:t> is when you have </a:t>
            </a:r>
            <a:r>
              <a:rPr lang="en-US" dirty="0">
                <a:solidFill>
                  <a:srgbClr val="FF0000"/>
                </a:solidFill>
              </a:rPr>
              <a:t>5 whole steps and 2 half steps and each half step is separated from the next</a:t>
            </a:r>
            <a:br>
              <a:rPr lang="en-US" dirty="0">
                <a:solidFill>
                  <a:srgbClr val="FF0000"/>
                </a:solidFill>
              </a:rPr>
            </a:br>
            <a:r>
              <a:rPr lang="en-US" dirty="0">
                <a:solidFill>
                  <a:srgbClr val="FF0000"/>
                </a:solidFill>
              </a:rPr>
              <a:t>note by 2 half steps or 3 half steps.  </a:t>
            </a:r>
            <a:r>
              <a:rPr lang="en-US" dirty="0"/>
              <a:t>Based on this definition, all diatonic scales are also heptatonic scales</a:t>
            </a:r>
            <a:br>
              <a:rPr lang="en-US" dirty="0"/>
            </a:br>
            <a:r>
              <a:rPr lang="en-US" dirty="0"/>
              <a:t>(but not all heptatonic scales are diatonic scales).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2846168423"/>
              </p:ext>
            </p:extLst>
          </p:nvPr>
        </p:nvGraphicFramePr>
        <p:xfrm>
          <a:off x="974915"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28">
            <a:extLst>
              <a:ext uri="{FF2B5EF4-FFF2-40B4-BE49-F238E27FC236}">
                <a16:creationId xmlns:a16="http://schemas.microsoft.com/office/drawing/2014/main" id="{A87410C6-BF35-9D18-E215-D89A246CED34}"/>
              </a:ext>
            </a:extLst>
          </p:cNvPr>
          <p:cNvGraphicFramePr>
            <a:graphicFrameLocks noGrp="1"/>
          </p:cNvGraphicFramePr>
          <p:nvPr>
            <p:extLst>
              <p:ext uri="{D42A27DB-BD31-4B8C-83A1-F6EECF244321}">
                <p14:modId xmlns:p14="http://schemas.microsoft.com/office/powerpoint/2010/main" val="1618361009"/>
              </p:ext>
            </p:extLst>
          </p:nvPr>
        </p:nvGraphicFramePr>
        <p:xfrm>
          <a:off x="974915"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D_</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Flat Major Scale (</a:t>
                      </a:r>
                      <a:r>
                        <a:rPr lang="en-US" sz="1600" baseline="-25000" dirty="0" err="1"/>
                        <a:t>ie</a:t>
                      </a:r>
                      <a:r>
                        <a:rPr lang="en-US" sz="1600" baseline="-25000" dirty="0"/>
                        <a:t>.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5" name="Table 28">
            <a:extLst>
              <a:ext uri="{FF2B5EF4-FFF2-40B4-BE49-F238E27FC236}">
                <a16:creationId xmlns:a16="http://schemas.microsoft.com/office/drawing/2014/main" id="{E0A49976-1097-DC45-92E2-6281E60F3B23}"/>
              </a:ext>
            </a:extLst>
          </p:cNvPr>
          <p:cNvGraphicFramePr>
            <a:graphicFrameLocks noGrp="1"/>
          </p:cNvGraphicFramePr>
          <p:nvPr>
            <p:extLst>
              <p:ext uri="{D42A27DB-BD31-4B8C-83A1-F6EECF244321}">
                <p14:modId xmlns:p14="http://schemas.microsoft.com/office/powerpoint/2010/main" val="1808805707"/>
              </p:ext>
            </p:extLst>
          </p:nvPr>
        </p:nvGraphicFramePr>
        <p:xfrm>
          <a:off x="974915"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6" name="Table 28">
            <a:extLst>
              <a:ext uri="{FF2B5EF4-FFF2-40B4-BE49-F238E27FC236}">
                <a16:creationId xmlns:a16="http://schemas.microsoft.com/office/drawing/2014/main" id="{E4CFA5EE-313E-6813-953A-F9677B6B5EC9}"/>
              </a:ext>
            </a:extLst>
          </p:cNvPr>
          <p:cNvGraphicFramePr>
            <a:graphicFrameLocks noGrp="1"/>
          </p:cNvGraphicFramePr>
          <p:nvPr>
            <p:extLst>
              <p:ext uri="{D42A27DB-BD31-4B8C-83A1-F6EECF244321}">
                <p14:modId xmlns:p14="http://schemas.microsoft.com/office/powerpoint/2010/main" val="1880338241"/>
              </p:ext>
            </p:extLst>
          </p:nvPr>
        </p:nvGraphicFramePr>
        <p:xfrm>
          <a:off x="974915"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Flat Major Scale (</a:t>
                      </a:r>
                      <a:r>
                        <a:rPr lang="en-US" sz="1600" baseline="-25000" dirty="0" err="1"/>
                        <a:t>ie</a:t>
                      </a:r>
                      <a:r>
                        <a:rPr lang="en-US" sz="1600" baseline="-25000" dirty="0"/>
                        <a:t>. D #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7" name="Table 28">
            <a:extLst>
              <a:ext uri="{FF2B5EF4-FFF2-40B4-BE49-F238E27FC236}">
                <a16:creationId xmlns:a16="http://schemas.microsoft.com/office/drawing/2014/main" id="{883B7E36-256A-036A-D63B-EF86DD4A77E4}"/>
              </a:ext>
            </a:extLst>
          </p:cNvPr>
          <p:cNvGraphicFramePr>
            <a:graphicFrameLocks noGrp="1"/>
          </p:cNvGraphicFramePr>
          <p:nvPr>
            <p:extLst>
              <p:ext uri="{D42A27DB-BD31-4B8C-83A1-F6EECF244321}">
                <p14:modId xmlns:p14="http://schemas.microsoft.com/office/powerpoint/2010/main" val="2683220922"/>
              </p:ext>
            </p:extLst>
          </p:nvPr>
        </p:nvGraphicFramePr>
        <p:xfrm>
          <a:off x="974915"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8" name="Table 28">
            <a:extLst>
              <a:ext uri="{FF2B5EF4-FFF2-40B4-BE49-F238E27FC236}">
                <a16:creationId xmlns:a16="http://schemas.microsoft.com/office/drawing/2014/main" id="{022FA861-A3CA-8527-607D-651E907BB8AB}"/>
              </a:ext>
            </a:extLst>
          </p:cNvPr>
          <p:cNvGraphicFramePr>
            <a:graphicFrameLocks noGrp="1"/>
          </p:cNvGraphicFramePr>
          <p:nvPr>
            <p:extLst>
              <p:ext uri="{D42A27DB-BD31-4B8C-83A1-F6EECF244321}">
                <p14:modId xmlns:p14="http://schemas.microsoft.com/office/powerpoint/2010/main" val="3471062900"/>
              </p:ext>
            </p:extLst>
          </p:nvPr>
        </p:nvGraphicFramePr>
        <p:xfrm>
          <a:off x="974915"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9" name="Table 28">
            <a:extLst>
              <a:ext uri="{FF2B5EF4-FFF2-40B4-BE49-F238E27FC236}">
                <a16:creationId xmlns:a16="http://schemas.microsoft.com/office/drawing/2014/main" id="{827337BF-2DC3-7C62-7256-A328B8640241}"/>
              </a:ext>
            </a:extLst>
          </p:cNvPr>
          <p:cNvGraphicFramePr>
            <a:graphicFrameLocks noGrp="1"/>
          </p:cNvGraphicFramePr>
          <p:nvPr>
            <p:extLst>
              <p:ext uri="{D42A27DB-BD31-4B8C-83A1-F6EECF244321}">
                <p14:modId xmlns:p14="http://schemas.microsoft.com/office/powerpoint/2010/main" val="3057426613"/>
              </p:ext>
            </p:extLst>
          </p:nvPr>
        </p:nvGraphicFramePr>
        <p:xfrm>
          <a:off x="6007046"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r>
                        <a:rPr lang="en-US" sz="1200" dirty="0"/>
                        <a:t>C_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Flat Major Scale (</a:t>
                      </a:r>
                      <a:r>
                        <a:rPr lang="en-US" sz="1600" baseline="-25000" dirty="0" err="1"/>
                        <a:t>ie</a:t>
                      </a:r>
                      <a:r>
                        <a:rPr lang="en-US" sz="1600" baseline="-25000" dirty="0"/>
                        <a:t>.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0" name="Table 28">
            <a:extLst>
              <a:ext uri="{FF2B5EF4-FFF2-40B4-BE49-F238E27FC236}">
                <a16:creationId xmlns:a16="http://schemas.microsoft.com/office/drawing/2014/main" id="{619CD816-C9C3-0982-624F-F9BCB2DEA7B0}"/>
              </a:ext>
            </a:extLst>
          </p:cNvPr>
          <p:cNvGraphicFramePr>
            <a:graphicFrameLocks noGrp="1"/>
          </p:cNvGraphicFramePr>
          <p:nvPr>
            <p:extLst>
              <p:ext uri="{D42A27DB-BD31-4B8C-83A1-F6EECF244321}">
                <p14:modId xmlns:p14="http://schemas.microsoft.com/office/powerpoint/2010/main" val="4075003590"/>
              </p:ext>
            </p:extLst>
          </p:nvPr>
        </p:nvGraphicFramePr>
        <p:xfrm>
          <a:off x="6007046"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1" name="Table 28">
            <a:extLst>
              <a:ext uri="{FF2B5EF4-FFF2-40B4-BE49-F238E27FC236}">
                <a16:creationId xmlns:a16="http://schemas.microsoft.com/office/drawing/2014/main" id="{FF433E42-3ABE-5875-D261-F2C4B05E7757}"/>
              </a:ext>
            </a:extLst>
          </p:cNvPr>
          <p:cNvGraphicFramePr>
            <a:graphicFrameLocks noGrp="1"/>
          </p:cNvGraphicFramePr>
          <p:nvPr>
            <p:extLst>
              <p:ext uri="{D42A27DB-BD31-4B8C-83A1-F6EECF244321}">
                <p14:modId xmlns:p14="http://schemas.microsoft.com/office/powerpoint/2010/main" val="3995416282"/>
              </p:ext>
            </p:extLst>
          </p:nvPr>
        </p:nvGraphicFramePr>
        <p:xfrm>
          <a:off x="6007046"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Flat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2" name="Table 28">
            <a:extLst>
              <a:ext uri="{FF2B5EF4-FFF2-40B4-BE49-F238E27FC236}">
                <a16:creationId xmlns:a16="http://schemas.microsoft.com/office/drawing/2014/main" id="{26369709-B415-6F4C-0744-130FF6B8E518}"/>
              </a:ext>
            </a:extLst>
          </p:cNvPr>
          <p:cNvGraphicFramePr>
            <a:graphicFrameLocks noGrp="1"/>
          </p:cNvGraphicFramePr>
          <p:nvPr>
            <p:extLst>
              <p:ext uri="{D42A27DB-BD31-4B8C-83A1-F6EECF244321}">
                <p14:modId xmlns:p14="http://schemas.microsoft.com/office/powerpoint/2010/main" val="2883121395"/>
              </p:ext>
            </p:extLst>
          </p:nvPr>
        </p:nvGraphicFramePr>
        <p:xfrm>
          <a:off x="6007046"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3" name="Table 28">
            <a:extLst>
              <a:ext uri="{FF2B5EF4-FFF2-40B4-BE49-F238E27FC236}">
                <a16:creationId xmlns:a16="http://schemas.microsoft.com/office/drawing/2014/main" id="{3233C6EB-D23E-6FD9-59BD-A8B910C87F3F}"/>
              </a:ext>
            </a:extLst>
          </p:cNvPr>
          <p:cNvGraphicFramePr>
            <a:graphicFrameLocks noGrp="1"/>
          </p:cNvGraphicFramePr>
          <p:nvPr>
            <p:extLst>
              <p:ext uri="{D42A27DB-BD31-4B8C-83A1-F6EECF244321}">
                <p14:modId xmlns:p14="http://schemas.microsoft.com/office/powerpoint/2010/main" val="454056294"/>
              </p:ext>
            </p:extLst>
          </p:nvPr>
        </p:nvGraphicFramePr>
        <p:xfrm>
          <a:off x="6007046"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Flat Major Scale (</a:t>
                      </a:r>
                      <a:r>
                        <a:rPr lang="en-US" sz="1600" baseline="-25000" dirty="0" err="1"/>
                        <a:t>ie</a:t>
                      </a:r>
                      <a:r>
                        <a:rPr lang="en-US" sz="1600" baseline="-25000" dirty="0"/>
                        <a:t>.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4" name="Table 28">
            <a:extLst>
              <a:ext uri="{FF2B5EF4-FFF2-40B4-BE49-F238E27FC236}">
                <a16:creationId xmlns:a16="http://schemas.microsoft.com/office/drawing/2014/main" id="{E5EB3557-D0E8-32EF-1EB0-057A7139A46B}"/>
              </a:ext>
            </a:extLst>
          </p:cNvPr>
          <p:cNvGraphicFramePr>
            <a:graphicFrameLocks noGrp="1"/>
          </p:cNvGraphicFramePr>
          <p:nvPr>
            <p:extLst>
              <p:ext uri="{D42A27DB-BD31-4B8C-83A1-F6EECF244321}">
                <p14:modId xmlns:p14="http://schemas.microsoft.com/office/powerpoint/2010/main" val="2092254714"/>
              </p:ext>
            </p:extLst>
          </p:nvPr>
        </p:nvGraphicFramePr>
        <p:xfrm>
          <a:off x="6007046"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
        <p:nvSpPr>
          <p:cNvPr id="55" name="TextBox 54">
            <a:extLst>
              <a:ext uri="{FF2B5EF4-FFF2-40B4-BE49-F238E27FC236}">
                <a16:creationId xmlns:a16="http://schemas.microsoft.com/office/drawing/2014/main" id="{6B9C8CE7-A5DD-5048-D02C-0839D5F17B6C}"/>
              </a:ext>
            </a:extLst>
          </p:cNvPr>
          <p:cNvSpPr txBox="1"/>
          <p:nvPr/>
        </p:nvSpPr>
        <p:spPr>
          <a:xfrm>
            <a:off x="1354016" y="2235143"/>
            <a:ext cx="389850" cy="369332"/>
          </a:xfrm>
          <a:prstGeom prst="rect">
            <a:avLst/>
          </a:prstGeom>
          <a:noFill/>
        </p:spPr>
        <p:txBody>
          <a:bodyPr wrap="none" rtlCol="0">
            <a:spAutoFit/>
          </a:bodyPr>
          <a:lstStyle/>
          <a:p>
            <a:r>
              <a:rPr lang="en-US" dirty="0">
                <a:solidFill>
                  <a:srgbClr val="FF0000"/>
                </a:solidFill>
              </a:rPr>
              <a:t>W</a:t>
            </a:r>
          </a:p>
        </p:txBody>
      </p:sp>
      <p:sp>
        <p:nvSpPr>
          <p:cNvPr id="56" name="TextBox 55">
            <a:extLst>
              <a:ext uri="{FF2B5EF4-FFF2-40B4-BE49-F238E27FC236}">
                <a16:creationId xmlns:a16="http://schemas.microsoft.com/office/drawing/2014/main" id="{F3E42DE2-5B89-3C1C-D110-3375B60EA5AF}"/>
              </a:ext>
            </a:extLst>
          </p:cNvPr>
          <p:cNvSpPr txBox="1"/>
          <p:nvPr/>
        </p:nvSpPr>
        <p:spPr>
          <a:xfrm>
            <a:off x="2149343" y="2227368"/>
            <a:ext cx="389850" cy="369332"/>
          </a:xfrm>
          <a:prstGeom prst="rect">
            <a:avLst/>
          </a:prstGeom>
          <a:noFill/>
        </p:spPr>
        <p:txBody>
          <a:bodyPr wrap="none" rtlCol="0">
            <a:spAutoFit/>
          </a:bodyPr>
          <a:lstStyle/>
          <a:p>
            <a:r>
              <a:rPr lang="en-US" dirty="0">
                <a:solidFill>
                  <a:srgbClr val="FF0000"/>
                </a:solidFill>
              </a:rPr>
              <a:t>W</a:t>
            </a:r>
          </a:p>
        </p:txBody>
      </p:sp>
      <p:sp>
        <p:nvSpPr>
          <p:cNvPr id="57" name="TextBox 56">
            <a:extLst>
              <a:ext uri="{FF2B5EF4-FFF2-40B4-BE49-F238E27FC236}">
                <a16:creationId xmlns:a16="http://schemas.microsoft.com/office/drawing/2014/main" id="{35A929A2-D7C1-3E2A-090D-9D951693638F}"/>
              </a:ext>
            </a:extLst>
          </p:cNvPr>
          <p:cNvSpPr txBox="1"/>
          <p:nvPr/>
        </p:nvSpPr>
        <p:spPr>
          <a:xfrm>
            <a:off x="3344957" y="2244437"/>
            <a:ext cx="389850" cy="369332"/>
          </a:xfrm>
          <a:prstGeom prst="rect">
            <a:avLst/>
          </a:prstGeom>
          <a:noFill/>
        </p:spPr>
        <p:txBody>
          <a:bodyPr wrap="none" rtlCol="0">
            <a:spAutoFit/>
          </a:bodyPr>
          <a:lstStyle/>
          <a:p>
            <a:r>
              <a:rPr lang="en-US" dirty="0">
                <a:solidFill>
                  <a:srgbClr val="FF0000"/>
                </a:solidFill>
              </a:rPr>
              <a:t>W</a:t>
            </a:r>
          </a:p>
        </p:txBody>
      </p:sp>
      <p:sp>
        <p:nvSpPr>
          <p:cNvPr id="58" name="TextBox 57">
            <a:extLst>
              <a:ext uri="{FF2B5EF4-FFF2-40B4-BE49-F238E27FC236}">
                <a16:creationId xmlns:a16="http://schemas.microsoft.com/office/drawing/2014/main" id="{D13B6BA0-C11A-2FA5-4270-1B17D05EA36F}"/>
              </a:ext>
            </a:extLst>
          </p:cNvPr>
          <p:cNvSpPr txBox="1"/>
          <p:nvPr/>
        </p:nvSpPr>
        <p:spPr>
          <a:xfrm>
            <a:off x="4113908" y="2221969"/>
            <a:ext cx="389850" cy="369332"/>
          </a:xfrm>
          <a:prstGeom prst="rect">
            <a:avLst/>
          </a:prstGeom>
          <a:noFill/>
        </p:spPr>
        <p:txBody>
          <a:bodyPr wrap="none" rtlCol="0">
            <a:spAutoFit/>
          </a:bodyPr>
          <a:lstStyle/>
          <a:p>
            <a:r>
              <a:rPr lang="en-US" dirty="0">
                <a:solidFill>
                  <a:srgbClr val="FF0000"/>
                </a:solidFill>
              </a:rPr>
              <a:t>W</a:t>
            </a:r>
          </a:p>
        </p:txBody>
      </p:sp>
      <p:sp>
        <p:nvSpPr>
          <p:cNvPr id="59" name="TextBox 58">
            <a:extLst>
              <a:ext uri="{FF2B5EF4-FFF2-40B4-BE49-F238E27FC236}">
                <a16:creationId xmlns:a16="http://schemas.microsoft.com/office/drawing/2014/main" id="{21F233C1-D518-A34F-EDF8-579DAAD307D9}"/>
              </a:ext>
            </a:extLst>
          </p:cNvPr>
          <p:cNvSpPr txBox="1"/>
          <p:nvPr/>
        </p:nvSpPr>
        <p:spPr>
          <a:xfrm>
            <a:off x="4919672" y="2225977"/>
            <a:ext cx="389850" cy="369332"/>
          </a:xfrm>
          <a:prstGeom prst="rect">
            <a:avLst/>
          </a:prstGeom>
          <a:noFill/>
        </p:spPr>
        <p:txBody>
          <a:bodyPr wrap="none" rtlCol="0">
            <a:spAutoFit/>
          </a:bodyPr>
          <a:lstStyle/>
          <a:p>
            <a:r>
              <a:rPr lang="en-US" dirty="0">
                <a:solidFill>
                  <a:srgbClr val="FF0000"/>
                </a:solidFill>
              </a:rPr>
              <a:t>W</a:t>
            </a:r>
          </a:p>
        </p:txBody>
      </p:sp>
      <p:sp>
        <p:nvSpPr>
          <p:cNvPr id="60" name="TextBox 59">
            <a:extLst>
              <a:ext uri="{FF2B5EF4-FFF2-40B4-BE49-F238E27FC236}">
                <a16:creationId xmlns:a16="http://schemas.microsoft.com/office/drawing/2014/main" id="{24716D38-EFB5-4838-EDB8-C202E2627C7B}"/>
              </a:ext>
            </a:extLst>
          </p:cNvPr>
          <p:cNvSpPr txBox="1"/>
          <p:nvPr/>
        </p:nvSpPr>
        <p:spPr>
          <a:xfrm>
            <a:off x="2775012" y="2220764"/>
            <a:ext cx="328936" cy="369332"/>
          </a:xfrm>
          <a:prstGeom prst="rect">
            <a:avLst/>
          </a:prstGeom>
          <a:noFill/>
        </p:spPr>
        <p:txBody>
          <a:bodyPr wrap="none" rtlCol="0">
            <a:spAutoFit/>
          </a:bodyPr>
          <a:lstStyle/>
          <a:p>
            <a:r>
              <a:rPr lang="en-US" dirty="0">
                <a:solidFill>
                  <a:srgbClr val="FF0000"/>
                </a:solidFill>
              </a:rPr>
              <a:t>H</a:t>
            </a:r>
          </a:p>
        </p:txBody>
      </p:sp>
      <p:sp>
        <p:nvSpPr>
          <p:cNvPr id="61" name="TextBox 60">
            <a:extLst>
              <a:ext uri="{FF2B5EF4-FFF2-40B4-BE49-F238E27FC236}">
                <a16:creationId xmlns:a16="http://schemas.microsoft.com/office/drawing/2014/main" id="{256793A5-A976-8FD1-32B7-969F6C50261F}"/>
              </a:ext>
            </a:extLst>
          </p:cNvPr>
          <p:cNvSpPr txBox="1"/>
          <p:nvPr/>
        </p:nvSpPr>
        <p:spPr>
          <a:xfrm>
            <a:off x="5538552" y="2217322"/>
            <a:ext cx="328936" cy="369332"/>
          </a:xfrm>
          <a:prstGeom prst="rect">
            <a:avLst/>
          </a:prstGeom>
          <a:noFill/>
        </p:spPr>
        <p:txBody>
          <a:bodyPr wrap="none" rtlCol="0">
            <a:spAutoFit/>
          </a:bodyPr>
          <a:lstStyle/>
          <a:p>
            <a:r>
              <a:rPr lang="en-US" dirty="0">
                <a:solidFill>
                  <a:srgbClr val="FF0000"/>
                </a:solidFill>
              </a:rPr>
              <a:t>H</a:t>
            </a:r>
          </a:p>
        </p:txBody>
      </p:sp>
      <p:sp>
        <p:nvSpPr>
          <p:cNvPr id="62" name="TextBox 61">
            <a:extLst>
              <a:ext uri="{FF2B5EF4-FFF2-40B4-BE49-F238E27FC236}">
                <a16:creationId xmlns:a16="http://schemas.microsoft.com/office/drawing/2014/main" id="{81DBBA4E-2C43-7D49-7BB4-C811C36F4FC0}"/>
              </a:ext>
            </a:extLst>
          </p:cNvPr>
          <p:cNvSpPr txBox="1"/>
          <p:nvPr/>
        </p:nvSpPr>
        <p:spPr>
          <a:xfrm>
            <a:off x="6373216" y="2203244"/>
            <a:ext cx="389850" cy="369332"/>
          </a:xfrm>
          <a:prstGeom prst="rect">
            <a:avLst/>
          </a:prstGeom>
          <a:noFill/>
        </p:spPr>
        <p:txBody>
          <a:bodyPr wrap="none" rtlCol="0">
            <a:spAutoFit/>
          </a:bodyPr>
          <a:lstStyle/>
          <a:p>
            <a:r>
              <a:rPr lang="en-US" dirty="0">
                <a:solidFill>
                  <a:srgbClr val="FF0000"/>
                </a:solidFill>
              </a:rPr>
              <a:t>W</a:t>
            </a:r>
          </a:p>
        </p:txBody>
      </p:sp>
      <p:sp>
        <p:nvSpPr>
          <p:cNvPr id="63" name="TextBox 62">
            <a:extLst>
              <a:ext uri="{FF2B5EF4-FFF2-40B4-BE49-F238E27FC236}">
                <a16:creationId xmlns:a16="http://schemas.microsoft.com/office/drawing/2014/main" id="{1E761B5C-0641-0332-74F7-F4DEED5419A2}"/>
              </a:ext>
            </a:extLst>
          </p:cNvPr>
          <p:cNvSpPr txBox="1"/>
          <p:nvPr/>
        </p:nvSpPr>
        <p:spPr>
          <a:xfrm>
            <a:off x="7168543" y="2195469"/>
            <a:ext cx="389850" cy="369332"/>
          </a:xfrm>
          <a:prstGeom prst="rect">
            <a:avLst/>
          </a:prstGeom>
          <a:noFill/>
        </p:spPr>
        <p:txBody>
          <a:bodyPr wrap="none" rtlCol="0">
            <a:spAutoFit/>
          </a:bodyPr>
          <a:lstStyle/>
          <a:p>
            <a:r>
              <a:rPr lang="en-US" dirty="0">
                <a:solidFill>
                  <a:srgbClr val="FF0000"/>
                </a:solidFill>
              </a:rPr>
              <a:t>W</a:t>
            </a:r>
          </a:p>
        </p:txBody>
      </p:sp>
      <p:sp>
        <p:nvSpPr>
          <p:cNvPr id="64" name="TextBox 63">
            <a:extLst>
              <a:ext uri="{FF2B5EF4-FFF2-40B4-BE49-F238E27FC236}">
                <a16:creationId xmlns:a16="http://schemas.microsoft.com/office/drawing/2014/main" id="{04049B26-B52B-024C-1B4E-0B52ADA9DA38}"/>
              </a:ext>
            </a:extLst>
          </p:cNvPr>
          <p:cNvSpPr txBox="1"/>
          <p:nvPr/>
        </p:nvSpPr>
        <p:spPr>
          <a:xfrm>
            <a:off x="8364157" y="2212538"/>
            <a:ext cx="389850" cy="369332"/>
          </a:xfrm>
          <a:prstGeom prst="rect">
            <a:avLst/>
          </a:prstGeom>
          <a:noFill/>
        </p:spPr>
        <p:txBody>
          <a:bodyPr wrap="none" rtlCol="0">
            <a:spAutoFit/>
          </a:bodyPr>
          <a:lstStyle/>
          <a:p>
            <a:r>
              <a:rPr lang="en-US" dirty="0">
                <a:solidFill>
                  <a:srgbClr val="FF0000"/>
                </a:solidFill>
              </a:rPr>
              <a:t>W</a:t>
            </a:r>
          </a:p>
        </p:txBody>
      </p:sp>
      <p:sp>
        <p:nvSpPr>
          <p:cNvPr id="65" name="TextBox 64">
            <a:extLst>
              <a:ext uri="{FF2B5EF4-FFF2-40B4-BE49-F238E27FC236}">
                <a16:creationId xmlns:a16="http://schemas.microsoft.com/office/drawing/2014/main" id="{8FD58374-FF37-45B5-4999-76095626ADA1}"/>
              </a:ext>
            </a:extLst>
          </p:cNvPr>
          <p:cNvSpPr txBox="1"/>
          <p:nvPr/>
        </p:nvSpPr>
        <p:spPr>
          <a:xfrm>
            <a:off x="9133108" y="2190070"/>
            <a:ext cx="389850" cy="369332"/>
          </a:xfrm>
          <a:prstGeom prst="rect">
            <a:avLst/>
          </a:prstGeom>
          <a:noFill/>
        </p:spPr>
        <p:txBody>
          <a:bodyPr wrap="none" rtlCol="0">
            <a:spAutoFit/>
          </a:bodyPr>
          <a:lstStyle/>
          <a:p>
            <a:r>
              <a:rPr lang="en-US" dirty="0">
                <a:solidFill>
                  <a:srgbClr val="FF0000"/>
                </a:solidFill>
              </a:rPr>
              <a:t>W</a:t>
            </a:r>
          </a:p>
        </p:txBody>
      </p:sp>
      <p:sp>
        <p:nvSpPr>
          <p:cNvPr id="66" name="TextBox 65">
            <a:extLst>
              <a:ext uri="{FF2B5EF4-FFF2-40B4-BE49-F238E27FC236}">
                <a16:creationId xmlns:a16="http://schemas.microsoft.com/office/drawing/2014/main" id="{ACE91DD9-F274-155A-F28E-E995C99F96D1}"/>
              </a:ext>
            </a:extLst>
          </p:cNvPr>
          <p:cNvSpPr txBox="1"/>
          <p:nvPr/>
        </p:nvSpPr>
        <p:spPr>
          <a:xfrm>
            <a:off x="9938872" y="2194078"/>
            <a:ext cx="389850" cy="369332"/>
          </a:xfrm>
          <a:prstGeom prst="rect">
            <a:avLst/>
          </a:prstGeom>
          <a:noFill/>
        </p:spPr>
        <p:txBody>
          <a:bodyPr wrap="none" rtlCol="0">
            <a:spAutoFit/>
          </a:bodyPr>
          <a:lstStyle/>
          <a:p>
            <a:r>
              <a:rPr lang="en-US" dirty="0">
                <a:solidFill>
                  <a:srgbClr val="FF0000"/>
                </a:solidFill>
              </a:rPr>
              <a:t>W</a:t>
            </a:r>
          </a:p>
        </p:txBody>
      </p:sp>
      <p:sp>
        <p:nvSpPr>
          <p:cNvPr id="67" name="TextBox 66">
            <a:extLst>
              <a:ext uri="{FF2B5EF4-FFF2-40B4-BE49-F238E27FC236}">
                <a16:creationId xmlns:a16="http://schemas.microsoft.com/office/drawing/2014/main" id="{DEC2F111-8B3B-304D-3621-043255717727}"/>
              </a:ext>
            </a:extLst>
          </p:cNvPr>
          <p:cNvSpPr txBox="1"/>
          <p:nvPr/>
        </p:nvSpPr>
        <p:spPr>
          <a:xfrm>
            <a:off x="7794212" y="2188865"/>
            <a:ext cx="328936" cy="369332"/>
          </a:xfrm>
          <a:prstGeom prst="rect">
            <a:avLst/>
          </a:prstGeom>
          <a:noFill/>
        </p:spPr>
        <p:txBody>
          <a:bodyPr wrap="none" rtlCol="0">
            <a:spAutoFit/>
          </a:bodyPr>
          <a:lstStyle/>
          <a:p>
            <a:r>
              <a:rPr lang="en-US" dirty="0">
                <a:solidFill>
                  <a:srgbClr val="FF0000"/>
                </a:solidFill>
              </a:rPr>
              <a:t>H</a:t>
            </a:r>
          </a:p>
        </p:txBody>
      </p:sp>
      <p:sp>
        <p:nvSpPr>
          <p:cNvPr id="68" name="TextBox 67">
            <a:extLst>
              <a:ext uri="{FF2B5EF4-FFF2-40B4-BE49-F238E27FC236}">
                <a16:creationId xmlns:a16="http://schemas.microsoft.com/office/drawing/2014/main" id="{648D2CB0-AC43-49AC-0E1E-DDE0AD908E65}"/>
              </a:ext>
            </a:extLst>
          </p:cNvPr>
          <p:cNvSpPr txBox="1"/>
          <p:nvPr/>
        </p:nvSpPr>
        <p:spPr>
          <a:xfrm>
            <a:off x="10557752" y="2185423"/>
            <a:ext cx="328936" cy="369332"/>
          </a:xfrm>
          <a:prstGeom prst="rect">
            <a:avLst/>
          </a:prstGeom>
          <a:noFill/>
        </p:spPr>
        <p:txBody>
          <a:bodyPr wrap="none" rtlCol="0">
            <a:spAutoFit/>
          </a:bodyPr>
          <a:lstStyle/>
          <a:p>
            <a:r>
              <a:rPr lang="en-US" dirty="0">
                <a:solidFill>
                  <a:srgbClr val="FF0000"/>
                </a:solidFill>
              </a:rPr>
              <a:t>H</a:t>
            </a:r>
          </a:p>
        </p:txBody>
      </p:sp>
    </p:spTree>
    <p:extLst>
      <p:ext uri="{BB962C8B-B14F-4D97-AF65-F5344CB8AC3E}">
        <p14:creationId xmlns:p14="http://schemas.microsoft.com/office/powerpoint/2010/main" val="357012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2587348" y="597278"/>
            <a:ext cx="6255302" cy="492443"/>
          </a:xfrm>
          <a:prstGeom prst="rect">
            <a:avLst/>
          </a:prstGeom>
          <a:noFill/>
        </p:spPr>
        <p:txBody>
          <a:bodyPr wrap="none" rtlCol="0">
            <a:spAutoFit/>
          </a:bodyPr>
          <a:lstStyle/>
          <a:p>
            <a:r>
              <a:rPr lang="en-US" sz="2600" dirty="0"/>
              <a:t>Diatonic Scale - Major Scale aka Ionian Mode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275767"/>
            <a:ext cx="9723880" cy="923330"/>
          </a:xfrm>
          <a:prstGeom prst="rect">
            <a:avLst/>
          </a:prstGeom>
          <a:noFill/>
        </p:spPr>
        <p:txBody>
          <a:bodyPr wrap="none" rtlCol="0">
            <a:spAutoFit/>
          </a:bodyPr>
          <a:lstStyle/>
          <a:p>
            <a:r>
              <a:rPr lang="en-US" dirty="0"/>
              <a:t>The </a:t>
            </a:r>
            <a:r>
              <a:rPr lang="en-US" b="1" dirty="0">
                <a:solidFill>
                  <a:srgbClr val="FF0000"/>
                </a:solidFill>
              </a:rPr>
              <a:t>W-W-H-W-W-W-H</a:t>
            </a:r>
            <a:r>
              <a:rPr lang="en-US" dirty="0"/>
              <a:t> pattern is so popular that it has two special names.  The most popular name is</a:t>
            </a:r>
            <a:br>
              <a:rPr lang="en-US" dirty="0"/>
            </a:br>
            <a:r>
              <a:rPr lang="en-US" b="1" dirty="0">
                <a:solidFill>
                  <a:srgbClr val="FF0000"/>
                </a:solidFill>
              </a:rPr>
              <a:t>The Major Scale.</a:t>
            </a:r>
            <a:r>
              <a:rPr lang="en-US" dirty="0"/>
              <a:t> The second name it is called is the </a:t>
            </a:r>
            <a:r>
              <a:rPr lang="en-US" b="1" dirty="0">
                <a:solidFill>
                  <a:srgbClr val="FF0000"/>
                </a:solidFill>
              </a:rPr>
              <a:t>Ionian Mode </a:t>
            </a:r>
            <a:r>
              <a:rPr lang="en-US" b="1" dirty="0"/>
              <a:t>of a diatonic scale</a:t>
            </a:r>
            <a:r>
              <a:rPr lang="en-US" dirty="0"/>
              <a:t>.  There are </a:t>
            </a:r>
            <a:r>
              <a:rPr lang="en-US" b="1" dirty="0"/>
              <a:t>12</a:t>
            </a:r>
            <a:br>
              <a:rPr lang="en-US" b="1" dirty="0"/>
            </a:br>
            <a:r>
              <a:rPr lang="en-US" b="1" dirty="0"/>
              <a:t>possible major scales</a:t>
            </a:r>
            <a:r>
              <a:rPr lang="en-US" dirty="0"/>
              <a:t>.  They are all shown below, one for each of the 12 possible notes..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nvGraphicFramePr>
        <p:xfrm>
          <a:off x="974915"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28">
            <a:extLst>
              <a:ext uri="{FF2B5EF4-FFF2-40B4-BE49-F238E27FC236}">
                <a16:creationId xmlns:a16="http://schemas.microsoft.com/office/drawing/2014/main" id="{A87410C6-BF35-9D18-E215-D89A246CED34}"/>
              </a:ext>
            </a:extLst>
          </p:cNvPr>
          <p:cNvGraphicFramePr>
            <a:graphicFrameLocks noGrp="1"/>
          </p:cNvGraphicFramePr>
          <p:nvPr/>
        </p:nvGraphicFramePr>
        <p:xfrm>
          <a:off x="974915"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D_</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Flat Major Scale (</a:t>
                      </a:r>
                      <a:r>
                        <a:rPr lang="en-US" sz="1600" baseline="-25000" dirty="0" err="1"/>
                        <a:t>ie</a:t>
                      </a:r>
                      <a:r>
                        <a:rPr lang="en-US" sz="1600" baseline="-25000" dirty="0"/>
                        <a:t>.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5" name="Table 28">
            <a:extLst>
              <a:ext uri="{FF2B5EF4-FFF2-40B4-BE49-F238E27FC236}">
                <a16:creationId xmlns:a16="http://schemas.microsoft.com/office/drawing/2014/main" id="{E0A49976-1097-DC45-92E2-6281E60F3B23}"/>
              </a:ext>
            </a:extLst>
          </p:cNvPr>
          <p:cNvGraphicFramePr>
            <a:graphicFrameLocks noGrp="1"/>
          </p:cNvGraphicFramePr>
          <p:nvPr/>
        </p:nvGraphicFramePr>
        <p:xfrm>
          <a:off x="974915"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6" name="Table 28">
            <a:extLst>
              <a:ext uri="{FF2B5EF4-FFF2-40B4-BE49-F238E27FC236}">
                <a16:creationId xmlns:a16="http://schemas.microsoft.com/office/drawing/2014/main" id="{E4CFA5EE-313E-6813-953A-F9677B6B5EC9}"/>
              </a:ext>
            </a:extLst>
          </p:cNvPr>
          <p:cNvGraphicFramePr>
            <a:graphicFrameLocks noGrp="1"/>
          </p:cNvGraphicFramePr>
          <p:nvPr/>
        </p:nvGraphicFramePr>
        <p:xfrm>
          <a:off x="974915"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Flat Major Scale (</a:t>
                      </a:r>
                      <a:r>
                        <a:rPr lang="en-US" sz="1600" baseline="-25000" dirty="0" err="1"/>
                        <a:t>ie</a:t>
                      </a:r>
                      <a:r>
                        <a:rPr lang="en-US" sz="1600" baseline="-25000" dirty="0"/>
                        <a:t>. D #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7" name="Table 28">
            <a:extLst>
              <a:ext uri="{FF2B5EF4-FFF2-40B4-BE49-F238E27FC236}">
                <a16:creationId xmlns:a16="http://schemas.microsoft.com/office/drawing/2014/main" id="{883B7E36-256A-036A-D63B-EF86DD4A77E4}"/>
              </a:ext>
            </a:extLst>
          </p:cNvPr>
          <p:cNvGraphicFramePr>
            <a:graphicFrameLocks noGrp="1"/>
          </p:cNvGraphicFramePr>
          <p:nvPr/>
        </p:nvGraphicFramePr>
        <p:xfrm>
          <a:off x="974915"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8" name="Table 28">
            <a:extLst>
              <a:ext uri="{FF2B5EF4-FFF2-40B4-BE49-F238E27FC236}">
                <a16:creationId xmlns:a16="http://schemas.microsoft.com/office/drawing/2014/main" id="{022FA861-A3CA-8527-607D-651E907BB8AB}"/>
              </a:ext>
            </a:extLst>
          </p:cNvPr>
          <p:cNvGraphicFramePr>
            <a:graphicFrameLocks noGrp="1"/>
          </p:cNvGraphicFramePr>
          <p:nvPr/>
        </p:nvGraphicFramePr>
        <p:xfrm>
          <a:off x="974915"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9" name="Table 28">
            <a:extLst>
              <a:ext uri="{FF2B5EF4-FFF2-40B4-BE49-F238E27FC236}">
                <a16:creationId xmlns:a16="http://schemas.microsoft.com/office/drawing/2014/main" id="{827337BF-2DC3-7C62-7256-A328B8640241}"/>
              </a:ext>
            </a:extLst>
          </p:cNvPr>
          <p:cNvGraphicFramePr>
            <a:graphicFrameLocks noGrp="1"/>
          </p:cNvGraphicFramePr>
          <p:nvPr/>
        </p:nvGraphicFramePr>
        <p:xfrm>
          <a:off x="6007046"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r>
                        <a:rPr lang="en-US" sz="1200" dirty="0"/>
                        <a:t>C_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Flat Major Scale (</a:t>
                      </a:r>
                      <a:r>
                        <a:rPr lang="en-US" sz="1600" baseline="-25000" dirty="0" err="1"/>
                        <a:t>ie</a:t>
                      </a:r>
                      <a:r>
                        <a:rPr lang="en-US" sz="1600" baseline="-25000" dirty="0"/>
                        <a:t>.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0" name="Table 28">
            <a:extLst>
              <a:ext uri="{FF2B5EF4-FFF2-40B4-BE49-F238E27FC236}">
                <a16:creationId xmlns:a16="http://schemas.microsoft.com/office/drawing/2014/main" id="{619CD816-C9C3-0982-624F-F9BCB2DEA7B0}"/>
              </a:ext>
            </a:extLst>
          </p:cNvPr>
          <p:cNvGraphicFramePr>
            <a:graphicFrameLocks noGrp="1"/>
          </p:cNvGraphicFramePr>
          <p:nvPr/>
        </p:nvGraphicFramePr>
        <p:xfrm>
          <a:off x="6007046"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1" name="Table 28">
            <a:extLst>
              <a:ext uri="{FF2B5EF4-FFF2-40B4-BE49-F238E27FC236}">
                <a16:creationId xmlns:a16="http://schemas.microsoft.com/office/drawing/2014/main" id="{FF433E42-3ABE-5875-D261-F2C4B05E7757}"/>
              </a:ext>
            </a:extLst>
          </p:cNvPr>
          <p:cNvGraphicFramePr>
            <a:graphicFrameLocks noGrp="1"/>
          </p:cNvGraphicFramePr>
          <p:nvPr/>
        </p:nvGraphicFramePr>
        <p:xfrm>
          <a:off x="6007046"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Flat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2" name="Table 28">
            <a:extLst>
              <a:ext uri="{FF2B5EF4-FFF2-40B4-BE49-F238E27FC236}">
                <a16:creationId xmlns:a16="http://schemas.microsoft.com/office/drawing/2014/main" id="{26369709-B415-6F4C-0744-130FF6B8E518}"/>
              </a:ext>
            </a:extLst>
          </p:cNvPr>
          <p:cNvGraphicFramePr>
            <a:graphicFrameLocks noGrp="1"/>
          </p:cNvGraphicFramePr>
          <p:nvPr/>
        </p:nvGraphicFramePr>
        <p:xfrm>
          <a:off x="6007046"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3" name="Table 28">
            <a:extLst>
              <a:ext uri="{FF2B5EF4-FFF2-40B4-BE49-F238E27FC236}">
                <a16:creationId xmlns:a16="http://schemas.microsoft.com/office/drawing/2014/main" id="{3233C6EB-D23E-6FD9-59BD-A8B910C87F3F}"/>
              </a:ext>
            </a:extLst>
          </p:cNvPr>
          <p:cNvGraphicFramePr>
            <a:graphicFrameLocks noGrp="1"/>
          </p:cNvGraphicFramePr>
          <p:nvPr/>
        </p:nvGraphicFramePr>
        <p:xfrm>
          <a:off x="6007046"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Flat Major Scale (</a:t>
                      </a:r>
                      <a:r>
                        <a:rPr lang="en-US" sz="1600" baseline="-25000" dirty="0" err="1"/>
                        <a:t>ie</a:t>
                      </a:r>
                      <a:r>
                        <a:rPr lang="en-US" sz="1600" baseline="-25000" dirty="0"/>
                        <a:t>.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4" name="Table 28">
            <a:extLst>
              <a:ext uri="{FF2B5EF4-FFF2-40B4-BE49-F238E27FC236}">
                <a16:creationId xmlns:a16="http://schemas.microsoft.com/office/drawing/2014/main" id="{E5EB3557-D0E8-32EF-1EB0-057A7139A46B}"/>
              </a:ext>
            </a:extLst>
          </p:cNvPr>
          <p:cNvGraphicFramePr>
            <a:graphicFrameLocks noGrp="1"/>
          </p:cNvGraphicFramePr>
          <p:nvPr/>
        </p:nvGraphicFramePr>
        <p:xfrm>
          <a:off x="6007046"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
        <p:nvSpPr>
          <p:cNvPr id="55" name="TextBox 54">
            <a:extLst>
              <a:ext uri="{FF2B5EF4-FFF2-40B4-BE49-F238E27FC236}">
                <a16:creationId xmlns:a16="http://schemas.microsoft.com/office/drawing/2014/main" id="{6B9C8CE7-A5DD-5048-D02C-0839D5F17B6C}"/>
              </a:ext>
            </a:extLst>
          </p:cNvPr>
          <p:cNvSpPr txBox="1"/>
          <p:nvPr/>
        </p:nvSpPr>
        <p:spPr>
          <a:xfrm>
            <a:off x="1354016" y="2235143"/>
            <a:ext cx="389850" cy="369332"/>
          </a:xfrm>
          <a:prstGeom prst="rect">
            <a:avLst/>
          </a:prstGeom>
          <a:noFill/>
        </p:spPr>
        <p:txBody>
          <a:bodyPr wrap="none" rtlCol="0">
            <a:spAutoFit/>
          </a:bodyPr>
          <a:lstStyle/>
          <a:p>
            <a:r>
              <a:rPr lang="en-US" dirty="0">
                <a:solidFill>
                  <a:srgbClr val="FF0000"/>
                </a:solidFill>
              </a:rPr>
              <a:t>W</a:t>
            </a:r>
          </a:p>
        </p:txBody>
      </p:sp>
      <p:sp>
        <p:nvSpPr>
          <p:cNvPr id="56" name="TextBox 55">
            <a:extLst>
              <a:ext uri="{FF2B5EF4-FFF2-40B4-BE49-F238E27FC236}">
                <a16:creationId xmlns:a16="http://schemas.microsoft.com/office/drawing/2014/main" id="{F3E42DE2-5B89-3C1C-D110-3375B60EA5AF}"/>
              </a:ext>
            </a:extLst>
          </p:cNvPr>
          <p:cNvSpPr txBox="1"/>
          <p:nvPr/>
        </p:nvSpPr>
        <p:spPr>
          <a:xfrm>
            <a:off x="2149343" y="2227368"/>
            <a:ext cx="389850" cy="369332"/>
          </a:xfrm>
          <a:prstGeom prst="rect">
            <a:avLst/>
          </a:prstGeom>
          <a:noFill/>
        </p:spPr>
        <p:txBody>
          <a:bodyPr wrap="none" rtlCol="0">
            <a:spAutoFit/>
          </a:bodyPr>
          <a:lstStyle/>
          <a:p>
            <a:r>
              <a:rPr lang="en-US" dirty="0">
                <a:solidFill>
                  <a:srgbClr val="FF0000"/>
                </a:solidFill>
              </a:rPr>
              <a:t>W</a:t>
            </a:r>
          </a:p>
        </p:txBody>
      </p:sp>
      <p:sp>
        <p:nvSpPr>
          <p:cNvPr id="57" name="TextBox 56">
            <a:extLst>
              <a:ext uri="{FF2B5EF4-FFF2-40B4-BE49-F238E27FC236}">
                <a16:creationId xmlns:a16="http://schemas.microsoft.com/office/drawing/2014/main" id="{35A929A2-D7C1-3E2A-090D-9D951693638F}"/>
              </a:ext>
            </a:extLst>
          </p:cNvPr>
          <p:cNvSpPr txBox="1"/>
          <p:nvPr/>
        </p:nvSpPr>
        <p:spPr>
          <a:xfrm>
            <a:off x="3344957" y="2244437"/>
            <a:ext cx="389850" cy="369332"/>
          </a:xfrm>
          <a:prstGeom prst="rect">
            <a:avLst/>
          </a:prstGeom>
          <a:noFill/>
        </p:spPr>
        <p:txBody>
          <a:bodyPr wrap="none" rtlCol="0">
            <a:spAutoFit/>
          </a:bodyPr>
          <a:lstStyle/>
          <a:p>
            <a:r>
              <a:rPr lang="en-US" dirty="0">
                <a:solidFill>
                  <a:srgbClr val="FF0000"/>
                </a:solidFill>
              </a:rPr>
              <a:t>W</a:t>
            </a:r>
          </a:p>
        </p:txBody>
      </p:sp>
      <p:sp>
        <p:nvSpPr>
          <p:cNvPr id="58" name="TextBox 57">
            <a:extLst>
              <a:ext uri="{FF2B5EF4-FFF2-40B4-BE49-F238E27FC236}">
                <a16:creationId xmlns:a16="http://schemas.microsoft.com/office/drawing/2014/main" id="{D13B6BA0-C11A-2FA5-4270-1B17D05EA36F}"/>
              </a:ext>
            </a:extLst>
          </p:cNvPr>
          <p:cNvSpPr txBox="1"/>
          <p:nvPr/>
        </p:nvSpPr>
        <p:spPr>
          <a:xfrm>
            <a:off x="4113908" y="2221969"/>
            <a:ext cx="389850" cy="369332"/>
          </a:xfrm>
          <a:prstGeom prst="rect">
            <a:avLst/>
          </a:prstGeom>
          <a:noFill/>
        </p:spPr>
        <p:txBody>
          <a:bodyPr wrap="none" rtlCol="0">
            <a:spAutoFit/>
          </a:bodyPr>
          <a:lstStyle/>
          <a:p>
            <a:r>
              <a:rPr lang="en-US" dirty="0">
                <a:solidFill>
                  <a:srgbClr val="FF0000"/>
                </a:solidFill>
              </a:rPr>
              <a:t>W</a:t>
            </a:r>
          </a:p>
        </p:txBody>
      </p:sp>
      <p:sp>
        <p:nvSpPr>
          <p:cNvPr id="59" name="TextBox 58">
            <a:extLst>
              <a:ext uri="{FF2B5EF4-FFF2-40B4-BE49-F238E27FC236}">
                <a16:creationId xmlns:a16="http://schemas.microsoft.com/office/drawing/2014/main" id="{21F233C1-D518-A34F-EDF8-579DAAD307D9}"/>
              </a:ext>
            </a:extLst>
          </p:cNvPr>
          <p:cNvSpPr txBox="1"/>
          <p:nvPr/>
        </p:nvSpPr>
        <p:spPr>
          <a:xfrm>
            <a:off x="4919672" y="2225977"/>
            <a:ext cx="389850" cy="369332"/>
          </a:xfrm>
          <a:prstGeom prst="rect">
            <a:avLst/>
          </a:prstGeom>
          <a:noFill/>
        </p:spPr>
        <p:txBody>
          <a:bodyPr wrap="none" rtlCol="0">
            <a:spAutoFit/>
          </a:bodyPr>
          <a:lstStyle/>
          <a:p>
            <a:r>
              <a:rPr lang="en-US" dirty="0">
                <a:solidFill>
                  <a:srgbClr val="FF0000"/>
                </a:solidFill>
              </a:rPr>
              <a:t>W</a:t>
            </a:r>
          </a:p>
        </p:txBody>
      </p:sp>
      <p:sp>
        <p:nvSpPr>
          <p:cNvPr id="60" name="TextBox 59">
            <a:extLst>
              <a:ext uri="{FF2B5EF4-FFF2-40B4-BE49-F238E27FC236}">
                <a16:creationId xmlns:a16="http://schemas.microsoft.com/office/drawing/2014/main" id="{24716D38-EFB5-4838-EDB8-C202E2627C7B}"/>
              </a:ext>
            </a:extLst>
          </p:cNvPr>
          <p:cNvSpPr txBox="1"/>
          <p:nvPr/>
        </p:nvSpPr>
        <p:spPr>
          <a:xfrm>
            <a:off x="2775012" y="2220764"/>
            <a:ext cx="328936" cy="369332"/>
          </a:xfrm>
          <a:prstGeom prst="rect">
            <a:avLst/>
          </a:prstGeom>
          <a:noFill/>
        </p:spPr>
        <p:txBody>
          <a:bodyPr wrap="none" rtlCol="0">
            <a:spAutoFit/>
          </a:bodyPr>
          <a:lstStyle/>
          <a:p>
            <a:r>
              <a:rPr lang="en-US" dirty="0">
                <a:solidFill>
                  <a:srgbClr val="FF0000"/>
                </a:solidFill>
              </a:rPr>
              <a:t>H</a:t>
            </a:r>
          </a:p>
        </p:txBody>
      </p:sp>
      <p:sp>
        <p:nvSpPr>
          <p:cNvPr id="61" name="TextBox 60">
            <a:extLst>
              <a:ext uri="{FF2B5EF4-FFF2-40B4-BE49-F238E27FC236}">
                <a16:creationId xmlns:a16="http://schemas.microsoft.com/office/drawing/2014/main" id="{256793A5-A976-8FD1-32B7-969F6C50261F}"/>
              </a:ext>
            </a:extLst>
          </p:cNvPr>
          <p:cNvSpPr txBox="1"/>
          <p:nvPr/>
        </p:nvSpPr>
        <p:spPr>
          <a:xfrm>
            <a:off x="5538552" y="2217322"/>
            <a:ext cx="328936" cy="369332"/>
          </a:xfrm>
          <a:prstGeom prst="rect">
            <a:avLst/>
          </a:prstGeom>
          <a:noFill/>
        </p:spPr>
        <p:txBody>
          <a:bodyPr wrap="none" rtlCol="0">
            <a:spAutoFit/>
          </a:bodyPr>
          <a:lstStyle/>
          <a:p>
            <a:r>
              <a:rPr lang="en-US" dirty="0">
                <a:solidFill>
                  <a:srgbClr val="FF0000"/>
                </a:solidFill>
              </a:rPr>
              <a:t>H</a:t>
            </a:r>
          </a:p>
        </p:txBody>
      </p:sp>
      <p:sp>
        <p:nvSpPr>
          <p:cNvPr id="62" name="TextBox 61">
            <a:extLst>
              <a:ext uri="{FF2B5EF4-FFF2-40B4-BE49-F238E27FC236}">
                <a16:creationId xmlns:a16="http://schemas.microsoft.com/office/drawing/2014/main" id="{81DBBA4E-2C43-7D49-7BB4-C811C36F4FC0}"/>
              </a:ext>
            </a:extLst>
          </p:cNvPr>
          <p:cNvSpPr txBox="1"/>
          <p:nvPr/>
        </p:nvSpPr>
        <p:spPr>
          <a:xfrm>
            <a:off x="6373216" y="2203244"/>
            <a:ext cx="389850" cy="369332"/>
          </a:xfrm>
          <a:prstGeom prst="rect">
            <a:avLst/>
          </a:prstGeom>
          <a:noFill/>
        </p:spPr>
        <p:txBody>
          <a:bodyPr wrap="none" rtlCol="0">
            <a:spAutoFit/>
          </a:bodyPr>
          <a:lstStyle/>
          <a:p>
            <a:r>
              <a:rPr lang="en-US" dirty="0">
                <a:solidFill>
                  <a:srgbClr val="FF0000"/>
                </a:solidFill>
              </a:rPr>
              <a:t>W</a:t>
            </a:r>
          </a:p>
        </p:txBody>
      </p:sp>
      <p:sp>
        <p:nvSpPr>
          <p:cNvPr id="63" name="TextBox 62">
            <a:extLst>
              <a:ext uri="{FF2B5EF4-FFF2-40B4-BE49-F238E27FC236}">
                <a16:creationId xmlns:a16="http://schemas.microsoft.com/office/drawing/2014/main" id="{1E761B5C-0641-0332-74F7-F4DEED5419A2}"/>
              </a:ext>
            </a:extLst>
          </p:cNvPr>
          <p:cNvSpPr txBox="1"/>
          <p:nvPr/>
        </p:nvSpPr>
        <p:spPr>
          <a:xfrm>
            <a:off x="7168543" y="2195469"/>
            <a:ext cx="389850" cy="369332"/>
          </a:xfrm>
          <a:prstGeom prst="rect">
            <a:avLst/>
          </a:prstGeom>
          <a:noFill/>
        </p:spPr>
        <p:txBody>
          <a:bodyPr wrap="none" rtlCol="0">
            <a:spAutoFit/>
          </a:bodyPr>
          <a:lstStyle/>
          <a:p>
            <a:r>
              <a:rPr lang="en-US" dirty="0">
                <a:solidFill>
                  <a:srgbClr val="FF0000"/>
                </a:solidFill>
              </a:rPr>
              <a:t>W</a:t>
            </a:r>
          </a:p>
        </p:txBody>
      </p:sp>
      <p:sp>
        <p:nvSpPr>
          <p:cNvPr id="64" name="TextBox 63">
            <a:extLst>
              <a:ext uri="{FF2B5EF4-FFF2-40B4-BE49-F238E27FC236}">
                <a16:creationId xmlns:a16="http://schemas.microsoft.com/office/drawing/2014/main" id="{04049B26-B52B-024C-1B4E-0B52ADA9DA38}"/>
              </a:ext>
            </a:extLst>
          </p:cNvPr>
          <p:cNvSpPr txBox="1"/>
          <p:nvPr/>
        </p:nvSpPr>
        <p:spPr>
          <a:xfrm>
            <a:off x="8364157" y="2212538"/>
            <a:ext cx="389850" cy="369332"/>
          </a:xfrm>
          <a:prstGeom prst="rect">
            <a:avLst/>
          </a:prstGeom>
          <a:noFill/>
        </p:spPr>
        <p:txBody>
          <a:bodyPr wrap="none" rtlCol="0">
            <a:spAutoFit/>
          </a:bodyPr>
          <a:lstStyle/>
          <a:p>
            <a:r>
              <a:rPr lang="en-US" dirty="0">
                <a:solidFill>
                  <a:srgbClr val="FF0000"/>
                </a:solidFill>
              </a:rPr>
              <a:t>W</a:t>
            </a:r>
          </a:p>
        </p:txBody>
      </p:sp>
      <p:sp>
        <p:nvSpPr>
          <p:cNvPr id="65" name="TextBox 64">
            <a:extLst>
              <a:ext uri="{FF2B5EF4-FFF2-40B4-BE49-F238E27FC236}">
                <a16:creationId xmlns:a16="http://schemas.microsoft.com/office/drawing/2014/main" id="{8FD58374-FF37-45B5-4999-76095626ADA1}"/>
              </a:ext>
            </a:extLst>
          </p:cNvPr>
          <p:cNvSpPr txBox="1"/>
          <p:nvPr/>
        </p:nvSpPr>
        <p:spPr>
          <a:xfrm>
            <a:off x="9133108" y="2190070"/>
            <a:ext cx="389850" cy="369332"/>
          </a:xfrm>
          <a:prstGeom prst="rect">
            <a:avLst/>
          </a:prstGeom>
          <a:noFill/>
        </p:spPr>
        <p:txBody>
          <a:bodyPr wrap="none" rtlCol="0">
            <a:spAutoFit/>
          </a:bodyPr>
          <a:lstStyle/>
          <a:p>
            <a:r>
              <a:rPr lang="en-US" dirty="0">
                <a:solidFill>
                  <a:srgbClr val="FF0000"/>
                </a:solidFill>
              </a:rPr>
              <a:t>W</a:t>
            </a:r>
          </a:p>
        </p:txBody>
      </p:sp>
      <p:sp>
        <p:nvSpPr>
          <p:cNvPr id="66" name="TextBox 65">
            <a:extLst>
              <a:ext uri="{FF2B5EF4-FFF2-40B4-BE49-F238E27FC236}">
                <a16:creationId xmlns:a16="http://schemas.microsoft.com/office/drawing/2014/main" id="{ACE91DD9-F274-155A-F28E-E995C99F96D1}"/>
              </a:ext>
            </a:extLst>
          </p:cNvPr>
          <p:cNvSpPr txBox="1"/>
          <p:nvPr/>
        </p:nvSpPr>
        <p:spPr>
          <a:xfrm>
            <a:off x="9938872" y="2194078"/>
            <a:ext cx="389850" cy="369332"/>
          </a:xfrm>
          <a:prstGeom prst="rect">
            <a:avLst/>
          </a:prstGeom>
          <a:noFill/>
        </p:spPr>
        <p:txBody>
          <a:bodyPr wrap="none" rtlCol="0">
            <a:spAutoFit/>
          </a:bodyPr>
          <a:lstStyle/>
          <a:p>
            <a:r>
              <a:rPr lang="en-US" dirty="0">
                <a:solidFill>
                  <a:srgbClr val="FF0000"/>
                </a:solidFill>
              </a:rPr>
              <a:t>W</a:t>
            </a:r>
          </a:p>
        </p:txBody>
      </p:sp>
      <p:sp>
        <p:nvSpPr>
          <p:cNvPr id="67" name="TextBox 66">
            <a:extLst>
              <a:ext uri="{FF2B5EF4-FFF2-40B4-BE49-F238E27FC236}">
                <a16:creationId xmlns:a16="http://schemas.microsoft.com/office/drawing/2014/main" id="{DEC2F111-8B3B-304D-3621-043255717727}"/>
              </a:ext>
            </a:extLst>
          </p:cNvPr>
          <p:cNvSpPr txBox="1"/>
          <p:nvPr/>
        </p:nvSpPr>
        <p:spPr>
          <a:xfrm>
            <a:off x="7794212" y="2188865"/>
            <a:ext cx="328936" cy="369332"/>
          </a:xfrm>
          <a:prstGeom prst="rect">
            <a:avLst/>
          </a:prstGeom>
          <a:noFill/>
        </p:spPr>
        <p:txBody>
          <a:bodyPr wrap="none" rtlCol="0">
            <a:spAutoFit/>
          </a:bodyPr>
          <a:lstStyle/>
          <a:p>
            <a:r>
              <a:rPr lang="en-US" dirty="0">
                <a:solidFill>
                  <a:srgbClr val="FF0000"/>
                </a:solidFill>
              </a:rPr>
              <a:t>H</a:t>
            </a:r>
          </a:p>
        </p:txBody>
      </p:sp>
      <p:sp>
        <p:nvSpPr>
          <p:cNvPr id="68" name="TextBox 67">
            <a:extLst>
              <a:ext uri="{FF2B5EF4-FFF2-40B4-BE49-F238E27FC236}">
                <a16:creationId xmlns:a16="http://schemas.microsoft.com/office/drawing/2014/main" id="{648D2CB0-AC43-49AC-0E1E-DDE0AD908E65}"/>
              </a:ext>
            </a:extLst>
          </p:cNvPr>
          <p:cNvSpPr txBox="1"/>
          <p:nvPr/>
        </p:nvSpPr>
        <p:spPr>
          <a:xfrm>
            <a:off x="10557752" y="2185423"/>
            <a:ext cx="328936" cy="369332"/>
          </a:xfrm>
          <a:prstGeom prst="rect">
            <a:avLst/>
          </a:prstGeom>
          <a:noFill/>
        </p:spPr>
        <p:txBody>
          <a:bodyPr wrap="none" rtlCol="0">
            <a:spAutoFit/>
          </a:bodyPr>
          <a:lstStyle/>
          <a:p>
            <a:r>
              <a:rPr lang="en-US" dirty="0">
                <a:solidFill>
                  <a:srgbClr val="FF0000"/>
                </a:solidFill>
              </a:rPr>
              <a:t>H</a:t>
            </a:r>
          </a:p>
        </p:txBody>
      </p:sp>
    </p:spTree>
    <p:extLst>
      <p:ext uri="{BB962C8B-B14F-4D97-AF65-F5344CB8AC3E}">
        <p14:creationId xmlns:p14="http://schemas.microsoft.com/office/powerpoint/2010/main" val="18792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9685537" cy="646331"/>
          </a:xfrm>
          <a:prstGeom prst="rect">
            <a:avLst/>
          </a:prstGeom>
          <a:noFill/>
        </p:spPr>
        <p:txBody>
          <a:bodyPr wrap="none" rtlCol="0">
            <a:spAutoFit/>
          </a:bodyPr>
          <a:lstStyle/>
          <a:p>
            <a:r>
              <a:rPr lang="en-US" dirty="0"/>
              <a:t>You can transpose any single Ionian Mode 6 times to reveal 6 other diatonic scales.  Making a total of </a:t>
            </a:r>
            <a:br>
              <a:rPr lang="en-US" dirty="0"/>
            </a:br>
            <a:r>
              <a:rPr lang="en-US" b="1" dirty="0">
                <a:solidFill>
                  <a:srgbClr val="FF0000"/>
                </a:solidFill>
              </a:rPr>
              <a:t>7 modes</a:t>
            </a:r>
            <a:r>
              <a:rPr lang="en-US" dirty="0"/>
              <a:t>.  Let’s demonstrate the 6 other modes of the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170010464"/>
              </p:ext>
            </p:extLst>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C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extLst>
              <p:ext uri="{D42A27DB-BD31-4B8C-83A1-F6EECF244321}">
                <p14:modId xmlns:p14="http://schemas.microsoft.com/office/powerpoint/2010/main" val="2911383177"/>
              </p:ext>
            </p:extLst>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extLst>
              <p:ext uri="{D42A27DB-BD31-4B8C-83A1-F6EECF244321}">
                <p14:modId xmlns:p14="http://schemas.microsoft.com/office/powerpoint/2010/main" val="3394960899"/>
              </p:ext>
            </p:extLst>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A Minor Scale aka A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extLst>
              <p:ext uri="{D42A27DB-BD31-4B8C-83A1-F6EECF244321}">
                <p14:modId xmlns:p14="http://schemas.microsoft.com/office/powerpoint/2010/main" val="2597870753"/>
              </p:ext>
            </p:extLst>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extLst>
              <p:ext uri="{D42A27DB-BD31-4B8C-83A1-F6EECF244321}">
                <p14:modId xmlns:p14="http://schemas.microsoft.com/office/powerpoint/2010/main" val="428801484"/>
              </p:ext>
            </p:extLst>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extLst>
              <p:ext uri="{D42A27DB-BD31-4B8C-83A1-F6EECF244321}">
                <p14:modId xmlns:p14="http://schemas.microsoft.com/office/powerpoint/2010/main" val="502456879"/>
              </p:ext>
            </p:extLst>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extLst>
              <p:ext uri="{D42A27DB-BD31-4B8C-83A1-F6EECF244321}">
                <p14:modId xmlns:p14="http://schemas.microsoft.com/office/powerpoint/2010/main" val="454487914"/>
              </p:ext>
            </p:extLst>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extLst>
              <p:ext uri="{D42A27DB-BD31-4B8C-83A1-F6EECF244321}">
                <p14:modId xmlns:p14="http://schemas.microsoft.com/office/powerpoint/2010/main" val="2772796286"/>
              </p:ext>
            </p:extLst>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0</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78255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2794</Words>
  <Application>Microsoft Office PowerPoint</Application>
  <PresentationFormat>Widescreen</PresentationFormat>
  <Paragraphs>922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Lai</dc:creator>
  <cp:lastModifiedBy>John Lai</cp:lastModifiedBy>
  <cp:revision>78</cp:revision>
  <dcterms:created xsi:type="dcterms:W3CDTF">2023-07-24T12:41:35Z</dcterms:created>
  <dcterms:modified xsi:type="dcterms:W3CDTF">2023-07-25T20:38:48Z</dcterms:modified>
</cp:coreProperties>
</file>