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67DB-30F4-08EB-32C2-6A9134E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49C1B-6CD5-D4E4-0D8A-B2606D371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E391-B310-A273-1689-CCA288EA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CC8-090D-4FBC-9054-A4AA023ECB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5596B-2001-DC1C-41D5-74F89B20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B6E25-04C5-289F-3A1D-1F5D3E90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36F3-E644-46D2-A165-75C88D94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C895-ED03-4260-9EE2-B450318A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B189F-24F6-D6BD-3C38-830B3A098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D12A-D71F-AFCA-0468-D24004A9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CC8-090D-4FBC-9054-A4AA023ECB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83C2-5A3A-B2F3-7AB4-39F26A5E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5F3CD-9256-ADD2-948A-B33A12EF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36F3-E644-46D2-A165-75C88D94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C8566-BB4C-C729-5DA9-F90F856FF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EF500-4337-C4EB-740C-AD7A2BE6D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9035A-572F-9316-181A-CFBF75FF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CC8-090D-4FBC-9054-A4AA023ECB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000A-EB04-B0C8-0A83-D3826440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B18D1-14D5-4FBA-860B-4247E66C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36F3-E644-46D2-A165-75C88D94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9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A19B-D78B-C5F4-DDCF-A7F33386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A5D4-54D3-5BB1-53F1-B1EEB7C9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76DA-C080-7E21-13FE-292977A8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CC8-090D-4FBC-9054-A4AA023ECB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0EAA-6620-4B2E-FF71-D1B92A6F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8D9D-3796-F945-11C3-92159399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36F3-E644-46D2-A165-75C88D94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E307-20F1-11D0-8D0B-91FCC8D1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DD7E-594A-53C4-63F4-7CDACFB0E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5538B-2D34-75D1-F420-F4D6604E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CC8-090D-4FBC-9054-A4AA023ECB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9B10A-3B2A-A55B-A966-C282934C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68FC-8047-8D38-75F7-BE9C4816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36F3-E644-46D2-A165-75C88D94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7581-62BA-4AD2-3082-84BB0864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051D-096F-FCC7-944C-5F9396A23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50DEE-8FDB-C9F4-D911-ECDC5E814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894C1-0A12-B331-4F48-0EA2B85A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CC8-090D-4FBC-9054-A4AA023ECB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2611B-A784-A2D7-1239-3C0E31B4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ECF6F-3BBF-4C00-762E-FA792F97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36F3-E644-46D2-A165-75C88D94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65FE-3E45-0BDE-332C-215A5BBC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5CCD8-56F6-7158-5750-5372DBBE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6AD99-7DCA-EEC8-AB25-5257039E3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0D869-1D42-8A3E-295F-3F437C3A9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6A68A-24ED-9D4E-3F62-9D499BDF8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727FC-A94C-2211-D82E-128CFC83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CC8-090D-4FBC-9054-A4AA023ECB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0392D-517D-97C6-A650-110041C7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1010A-789F-97BA-FD85-0C05B518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36F3-E644-46D2-A165-75C88D94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971A-245D-1CD9-FC67-190CF34F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2BE32-C77F-A8C6-94CB-9713731F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CC8-090D-4FBC-9054-A4AA023ECB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8990F-8589-677A-A232-A53B12E0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BA63F-E54B-8A68-5AB9-70235A7A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36F3-E644-46D2-A165-75C88D94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EBE79-C1EE-8923-CDF1-FC45654A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CC8-090D-4FBC-9054-A4AA023ECB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8DEB4-C8D0-C8A3-4A5B-5FD5DB94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05E84-10D7-1A60-66A0-BCD28F19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36F3-E644-46D2-A165-75C88D94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8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D70B-4292-2F06-D9DA-8AEE97A3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2A9F-E0F1-7D8B-C728-A765B952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C53FC-CDB1-FB9C-C0C5-6E2EB0EDB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D0A3F-785F-4939-AD2C-4E7CED91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CC8-090D-4FBC-9054-A4AA023ECB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CBCC7-B43A-5389-D225-E9E7B8D0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0A4B0-9879-ADB5-6647-A48D586B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36F3-E644-46D2-A165-75C88D94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2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16DC-5F3F-E664-693D-570C3325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DBADD-BB86-3DC3-F255-63A37930D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3F06F-F6D0-69AA-7563-7724A47AD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C9D1D-B9C6-9410-693F-38331BE6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1CC8-090D-4FBC-9054-A4AA023ECB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03993-5DA4-574B-6B26-FA20F1EB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E0B9D-0E8F-1CFB-856F-47BAF129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36F3-E644-46D2-A165-75C88D94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7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BECE4-66A5-61E4-E576-1C353E14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5BFD-F48B-1F28-8B1D-5D6153C5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E632-475D-A51A-F047-78D452FF6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1CC8-090D-4FBC-9054-A4AA023ECBF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E719-D40E-205B-2B30-4117249AE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30FFB-E641-56B7-BC91-FF1BE187F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636F3-E644-46D2-A165-75C88D94E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6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0/folders/1HiYKlgQimoK-Whac75dkcg_lv1HRUJa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5059-F1F4-35D6-0EDA-5BFFDDD42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and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491DF-B888-A1D6-71B1-BF9D47312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Analysis of Suicide Trends in Greece</a:t>
            </a:r>
          </a:p>
          <a:p>
            <a:endParaRPr lang="en-US" dirty="0"/>
          </a:p>
          <a:p>
            <a:r>
              <a:rPr lang="en-US" dirty="0" err="1"/>
              <a:t>Lakkas</a:t>
            </a:r>
            <a:r>
              <a:rPr lang="en-US" dirty="0"/>
              <a:t> </a:t>
            </a:r>
            <a:r>
              <a:rPr lang="en-US" dirty="0" err="1"/>
              <a:t>Ioannis</a:t>
            </a:r>
            <a:endParaRPr lang="en-US" dirty="0"/>
          </a:p>
          <a:p>
            <a:r>
              <a:rPr lang="en-US" dirty="0"/>
              <a:t>https://drive.google.com/drive/u/0/folders/1HiYKlgQimoK-Whac75dkcg_lv1HRUJa0</a:t>
            </a:r>
          </a:p>
        </p:txBody>
      </p:sp>
    </p:spTree>
    <p:extLst>
      <p:ext uri="{BB962C8B-B14F-4D97-AF65-F5344CB8AC3E}">
        <p14:creationId xmlns:p14="http://schemas.microsoft.com/office/powerpoint/2010/main" val="335238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9C3106-DF0D-6088-FCEB-4476599F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101601"/>
            <a:ext cx="11684000" cy="1320799"/>
          </a:xfrm>
        </p:spPr>
        <p:txBody>
          <a:bodyPr/>
          <a:lstStyle/>
          <a:p>
            <a:r>
              <a:rPr lang="en-US" dirty="0"/>
              <a:t>Change in suicide rates between 2000-2019 in EU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2BC1255-C218-9F90-68F3-0049A9FC8B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45030"/>
            <a:ext cx="8186057" cy="547165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00552E-405B-043F-41DD-4F72EF842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55428" y="2365828"/>
            <a:ext cx="4136571" cy="3077029"/>
          </a:xfrm>
        </p:spPr>
        <p:txBody>
          <a:bodyPr>
            <a:normAutofit/>
          </a:bodyPr>
          <a:lstStyle/>
          <a:p>
            <a:r>
              <a:rPr lang="en-US" sz="2000" dirty="0"/>
              <a:t>The line between the two bullet points depicts the difference. The longer the line, the bigger the difference in absolute value.</a:t>
            </a:r>
          </a:p>
          <a:p>
            <a:r>
              <a:rPr lang="en-US" sz="2000" dirty="0"/>
              <a:t>From the beginning of the millennium until 2019, we observe that Greece has the highest difference (1.1) in comparison with the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383088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D757F1-5E35-8D8B-2519-2143DC6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rates among EU countries in 2014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3A836B-8A19-DDFA-C1F7-2B7357E22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1803" y="2532185"/>
            <a:ext cx="3474719" cy="3418449"/>
          </a:xfrm>
        </p:spPr>
        <p:txBody>
          <a:bodyPr>
            <a:normAutofit/>
          </a:bodyPr>
          <a:lstStyle/>
          <a:p>
            <a:r>
              <a:rPr lang="en-US" sz="2000" dirty="0"/>
              <a:t>The year 2014, was selected because then Greece had the highest suicide rate during the period 2011-2019.</a:t>
            </a:r>
          </a:p>
          <a:p>
            <a:r>
              <a:rPr lang="en-US" sz="2000" dirty="0"/>
              <a:t>It can be observed that Greece even in its high peak, is the 3</a:t>
            </a:r>
            <a:r>
              <a:rPr lang="en-US" sz="2000" baseline="30000" dirty="0"/>
              <a:t>rd</a:t>
            </a:r>
            <a:r>
              <a:rPr lang="en-US" sz="2000" dirty="0"/>
              <a:t> lowest rate among the other EU countries.</a:t>
            </a:r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0F5659A7-3571-FC05-9769-75823797BC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33604" cy="5030827"/>
          </a:xfrm>
        </p:spPr>
      </p:pic>
    </p:spTree>
    <p:extLst>
      <p:ext uri="{BB962C8B-B14F-4D97-AF65-F5344CB8AC3E}">
        <p14:creationId xmlns:p14="http://schemas.microsoft.com/office/powerpoint/2010/main" val="388926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8A58E6-3BEC-3876-6DCB-76115389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Trends in EU – Heatmap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BD99F6B-F1F9-B2CD-3E16-EC999CF97D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925"/>
            <a:ext cx="7910286" cy="5496075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5E1009-6FD5-084E-161D-F0C590B74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0286" y="2365829"/>
            <a:ext cx="3443514" cy="3763947"/>
          </a:xfrm>
        </p:spPr>
        <p:txBody>
          <a:bodyPr>
            <a:normAutofit/>
          </a:bodyPr>
          <a:lstStyle/>
          <a:p>
            <a:r>
              <a:rPr lang="en-US" sz="2000" dirty="0"/>
              <a:t>It can be observed that Greece among these years the suicide rates remained stable and in low levels.</a:t>
            </a:r>
          </a:p>
          <a:p>
            <a:r>
              <a:rPr lang="en-US" sz="2000" dirty="0"/>
              <a:t>Actually, its rates are under the value of 5.</a:t>
            </a:r>
          </a:p>
          <a:p>
            <a:r>
              <a:rPr lang="en-US" sz="2000" dirty="0"/>
              <a:t>Greek suicide rates are among the lowest in the EU, a fact that is attributed to </a:t>
            </a:r>
            <a:r>
              <a:rPr lang="en-US" sz="2000" i="0" dirty="0">
                <a:solidFill>
                  <a:srgbClr val="202124"/>
                </a:solidFill>
                <a:effectLst/>
              </a:rPr>
              <a:t>the mentality of the Greek society and the climate of the country.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566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D3FFA2-DE4F-47BC-7F3F-2B282E14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Suicide Rates, 2011-2019 in EU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A9FB5E0-D241-8779-DC3E-F42247F7BD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2" y="1422400"/>
            <a:ext cx="8606971" cy="54356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7A2179-8F28-47CE-EDDC-E1D391F33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79542" y="2336799"/>
            <a:ext cx="3512457" cy="3788229"/>
          </a:xfrm>
        </p:spPr>
        <p:txBody>
          <a:bodyPr>
            <a:normAutofit/>
          </a:bodyPr>
          <a:lstStyle/>
          <a:p>
            <a:r>
              <a:rPr lang="en-US" sz="2000" dirty="0"/>
              <a:t>Greece belongs to the group of countries that have average suicide rates below the EU’s one.</a:t>
            </a:r>
          </a:p>
          <a:p>
            <a:r>
              <a:rPr lang="en-US" sz="2000" dirty="0"/>
              <a:t>Greece’s rate(4.61) is almost three times lower than EU’s average(12.43)</a:t>
            </a:r>
          </a:p>
          <a:p>
            <a:r>
              <a:rPr lang="en-US" sz="2000" dirty="0"/>
              <a:t>In this plot,  it is obvious that Greece has the third lowest average, for this time span.</a:t>
            </a:r>
          </a:p>
        </p:txBody>
      </p:sp>
    </p:spTree>
    <p:extLst>
      <p:ext uri="{BB962C8B-B14F-4D97-AF65-F5344CB8AC3E}">
        <p14:creationId xmlns:p14="http://schemas.microsoft.com/office/powerpoint/2010/main" val="346161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2E58D3-50A4-B89C-590A-9F3D42E0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VS Unemployment in Greece, 2011-2019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B1AD966-9516-0C3F-FF2A-C717F16F4F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926"/>
            <a:ext cx="6918026" cy="4666949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BB0EE5-6232-1956-354A-1C5DE7463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9770" y="1825625"/>
            <a:ext cx="447402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As it was stated above the Greek suicide rates seem to be affected by the economic crisis, during these years.</a:t>
            </a:r>
          </a:p>
          <a:p>
            <a:r>
              <a:rPr lang="en-US" sz="2000" dirty="0"/>
              <a:t>One of the most important outcomes of this crisis, is the high rise in unemployment.</a:t>
            </a:r>
          </a:p>
          <a:p>
            <a:r>
              <a:rPr lang="en-US" sz="2000" dirty="0"/>
              <a:t>Unemployment is defined as the percentage of unemployed people divided by the population in the </a:t>
            </a:r>
            <a:r>
              <a:rPr lang="en-US" sz="2000" dirty="0" err="1"/>
              <a:t>labour</a:t>
            </a:r>
            <a:r>
              <a:rPr lang="en-US" sz="2000" dirty="0"/>
              <a:t> force for the age group of 20-64 years.</a:t>
            </a:r>
          </a:p>
          <a:p>
            <a:r>
              <a:rPr lang="en-US" sz="2000" dirty="0"/>
              <a:t>In this plot, it can be supported that  </a:t>
            </a:r>
            <a:r>
              <a:rPr lang="en" sz="2000" dirty="0"/>
              <a:t>there is a correlation between suicide rate and unemployment.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1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E84FA7-AB8E-3B64-222B-96C68D7B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Συνοδευτικά Αρχεία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50897-B775-B45A-1DB5-C411B2CD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Τα συνοδευτικά αρχεία</a:t>
            </a:r>
            <a:r>
              <a:rPr lang="en-US" dirty="0"/>
              <a:t>(data, r code, tableau notebook)</a:t>
            </a:r>
            <a:r>
              <a:rPr lang="el-GR" dirty="0"/>
              <a:t> βρίσκονται </a:t>
            </a:r>
            <a:r>
              <a:rPr lang="el-GR" dirty="0">
                <a:hlinkClick r:id="rId2"/>
              </a:rPr>
              <a:t>εδώ</a:t>
            </a:r>
            <a:r>
              <a:rPr lang="en-US" dirty="0"/>
              <a:t> (https://drive.google.com/drive/u/0/folders/1HiYKlgQimoK-Whac75dkcg_lv1HRUJa0)</a:t>
            </a:r>
          </a:p>
          <a:p>
            <a:r>
              <a:rPr lang="el-GR" dirty="0"/>
              <a:t>Για την εκτελεσή τους απαιτείται αλλαγή στα </a:t>
            </a:r>
            <a:r>
              <a:rPr lang="en-US" dirty="0"/>
              <a:t>paths.</a:t>
            </a:r>
          </a:p>
        </p:txBody>
      </p:sp>
    </p:spTree>
    <p:extLst>
      <p:ext uri="{BB962C8B-B14F-4D97-AF65-F5344CB8AC3E}">
        <p14:creationId xmlns:p14="http://schemas.microsoft.com/office/powerpoint/2010/main" val="284275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B9D5-90F0-0E2A-B604-1219931D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Trend in Europe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4EA7B4BC-1C79-13AB-A801-54E45A6B6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362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During 2011-2013 the suicide trends remained almost stable .</a:t>
            </a:r>
          </a:p>
          <a:p>
            <a:r>
              <a:rPr lang="en-US" dirty="0"/>
              <a:t>The highest peak of 11.76 in 100k people was observed in 2012.</a:t>
            </a:r>
          </a:p>
          <a:p>
            <a:r>
              <a:rPr lang="en-US" dirty="0"/>
              <a:t>The next years, there was a decline in the rates of suicides.</a:t>
            </a:r>
            <a:endParaRPr lang="el-GR" dirty="0"/>
          </a:p>
          <a:p>
            <a:r>
              <a:rPr lang="el-GR" dirty="0"/>
              <a:t>Τ</a:t>
            </a:r>
            <a:r>
              <a:rPr lang="en-US" dirty="0"/>
              <a:t>he lowest value(10.13) was observed in 2017.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0C74976-0917-454F-6FDB-A818559C7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4" y="827683"/>
            <a:ext cx="5575846" cy="53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3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E774-5CB2-DD76-2119-80D0A620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Trend in Greece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6144ED7-57E4-7968-0A2E-13BD5BE91C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277684"/>
            <a:ext cx="4943803" cy="544721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1F844-C9EC-519D-D222-AC008FB21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3378"/>
            <a:ext cx="5181600" cy="46435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 comparison to EU, there is an increasing trend in suicides in Greece</a:t>
            </a:r>
          </a:p>
          <a:p>
            <a:r>
              <a:rPr lang="en-US" sz="2000" dirty="0"/>
              <a:t>From the 2011 to 2014 there was an increase of 18.52% in suicides over 100.000 inhabitants.</a:t>
            </a:r>
          </a:p>
          <a:p>
            <a:r>
              <a:rPr lang="en-US" sz="2000" dirty="0"/>
              <a:t>The highest peak is observed in 2014 with a value 4.99 (per 100k people)</a:t>
            </a:r>
          </a:p>
          <a:p>
            <a:r>
              <a:rPr lang="en-US" sz="2000" dirty="0"/>
              <a:t>Between 2015-2016 the rate of suicides was decreased </a:t>
            </a:r>
          </a:p>
          <a:p>
            <a:r>
              <a:rPr lang="en-US" sz="2000" dirty="0"/>
              <a:t>In 2018 there was the second highest rate (4.93) of suicides among the years 2011-2019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29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367E-2A87-2C86-2426-DC8BADE5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5521255" cy="1217857"/>
          </a:xfrm>
        </p:spPr>
        <p:txBody>
          <a:bodyPr>
            <a:noAutofit/>
          </a:bodyPr>
          <a:lstStyle/>
          <a:p>
            <a:r>
              <a:rPr lang="en-US" sz="4400" dirty="0"/>
              <a:t>Suicide Trend in Greece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0A37240-0540-3E6E-B7D7-7690074AD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80" y="1675057"/>
            <a:ext cx="7168994" cy="417634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C800F6-15DC-141D-6974-D12F48CB1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860015" cy="38115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the years 1961-2010 the suicide rates varied but without big increases/ declines.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2010, the increase in the </a:t>
            </a:r>
            <a:r>
              <a:rPr lang="en-US" b="0" i="0" dirty="0">
                <a:effectLst/>
              </a:rPr>
              <a:t>suicide mortality rates is huge for Greece.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2010-2014 this increase was 53.1%.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increase, and the high values</a:t>
            </a:r>
            <a:r>
              <a:rPr lang="el-GR" dirty="0"/>
              <a:t> </a:t>
            </a:r>
            <a:r>
              <a:rPr lang="en-US" dirty="0"/>
              <a:t>of the following years, have been attributed by many people to the economic crisis that </a:t>
            </a:r>
            <a:r>
              <a:rPr lang="en-US" b="0" i="0" dirty="0">
                <a:effectLst/>
              </a:rPr>
              <a:t>started in late 2009 and </a:t>
            </a:r>
            <a:r>
              <a:rPr lang="en-US" dirty="0"/>
              <a:t>plagues Greece until today</a:t>
            </a:r>
            <a:r>
              <a:rPr lang="en-US" b="0" i="0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4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9DDE53-AACF-8C9D-323E-3121EFE3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Trend in Greece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17F55EC0-D62B-E7BC-8686-919050784A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90203"/>
            <a:ext cx="5590735" cy="5000035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B4BABB-4F03-3E96-D25D-8946C1CE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0966" y="2637183"/>
            <a:ext cx="4825218" cy="3751779"/>
          </a:xfrm>
        </p:spPr>
        <p:txBody>
          <a:bodyPr>
            <a:normAutofit/>
          </a:bodyPr>
          <a:lstStyle/>
          <a:p>
            <a:r>
              <a:rPr lang="en-US" sz="2000" dirty="0"/>
              <a:t>Among these years, the number of males that suicide is approximately 4 times higher than the number of females</a:t>
            </a:r>
          </a:p>
          <a:p>
            <a:r>
              <a:rPr lang="en-US" sz="2000" dirty="0"/>
              <a:t>The highest number of males’ suicides was observed in 2014.</a:t>
            </a:r>
          </a:p>
          <a:p>
            <a:r>
              <a:rPr lang="en-US" sz="2000" dirty="0"/>
              <a:t>While the highest one for women was observed in 2018.</a:t>
            </a:r>
          </a:p>
        </p:txBody>
      </p:sp>
    </p:spTree>
    <p:extLst>
      <p:ext uri="{BB962C8B-B14F-4D97-AF65-F5344CB8AC3E}">
        <p14:creationId xmlns:p14="http://schemas.microsoft.com/office/powerpoint/2010/main" val="38386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83F6-CD84-9A3A-22C6-40120379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Trend in Greece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B11B3-AFAB-228D-7884-BEFC72C52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4006" y="2564180"/>
            <a:ext cx="3039793" cy="2378882"/>
          </a:xfrm>
        </p:spPr>
        <p:txBody>
          <a:bodyPr>
            <a:normAutofit/>
          </a:bodyPr>
          <a:lstStyle/>
          <a:p>
            <a:r>
              <a:rPr lang="en-US" sz="2000" dirty="0"/>
              <a:t>The more suicides were observed in the 70+ years age group.</a:t>
            </a:r>
          </a:p>
          <a:p>
            <a:r>
              <a:rPr lang="en-US" sz="2000" dirty="0"/>
              <a:t>Then follows the 50-69 group with the second highest number of committed suicides.</a:t>
            </a:r>
          </a:p>
        </p:txBody>
      </p:sp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D5B8BE17-748A-0B5B-B53A-DFFC9B8F45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8" y="1375458"/>
            <a:ext cx="8201118" cy="4926867"/>
          </a:xfrm>
        </p:spPr>
      </p:pic>
    </p:spTree>
    <p:extLst>
      <p:ext uri="{BB962C8B-B14F-4D97-AF65-F5344CB8AC3E}">
        <p14:creationId xmlns:p14="http://schemas.microsoft.com/office/powerpoint/2010/main" val="153839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1BFB-E2D4-F65F-A5CE-0C9CFB49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128" y="365125"/>
            <a:ext cx="10495671" cy="1325563"/>
          </a:xfrm>
        </p:spPr>
        <p:txBody>
          <a:bodyPr/>
          <a:lstStyle/>
          <a:p>
            <a:r>
              <a:rPr lang="en-US" dirty="0"/>
              <a:t>Suicide Trend in Greece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A60C2EB9-0DEC-33FD-964C-7106EDB92E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3" y="1690688"/>
            <a:ext cx="9031458" cy="492176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C5228-85BD-A70F-8860-672AA2282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5601" y="2510971"/>
            <a:ext cx="2833857" cy="3294742"/>
          </a:xfrm>
        </p:spPr>
        <p:txBody>
          <a:bodyPr>
            <a:normAutofit/>
          </a:bodyPr>
          <a:lstStyle/>
          <a:p>
            <a:r>
              <a:rPr lang="en-US" sz="2000" dirty="0"/>
              <a:t>It can be observed that in Greece after 2010, there is an increasing deviation from the mean suicide rate.</a:t>
            </a:r>
          </a:p>
          <a:p>
            <a:r>
              <a:rPr lang="en-US" sz="2000" dirty="0"/>
              <a:t>The grey line, is the rolling 3-year average of this deviation.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44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2B284-2610-577C-ADCC-C004C49A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Trends in Europe by Country and Year</a:t>
            </a:r>
          </a:p>
        </p:txBody>
      </p:sp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FB669509-175C-60D4-E781-1A937DC60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1825624"/>
            <a:ext cx="11466643" cy="4782015"/>
          </a:xfrm>
        </p:spPr>
      </p:pic>
    </p:spTree>
    <p:extLst>
      <p:ext uri="{BB962C8B-B14F-4D97-AF65-F5344CB8AC3E}">
        <p14:creationId xmlns:p14="http://schemas.microsoft.com/office/powerpoint/2010/main" val="224776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1777-E475-8755-4417-4D4689D5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Greece Vs </a:t>
            </a:r>
            <a:r>
              <a:rPr lang="en-US" dirty="0" err="1"/>
              <a:t>Neighbour</a:t>
            </a:r>
            <a:r>
              <a:rPr lang="en-US" dirty="0"/>
              <a:t> Countries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82CD2686-F321-3E99-75E6-ADBA373325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52025"/>
            <a:ext cx="7067843" cy="496273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A33D69-C5D3-0E35-D24C-964B78E43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5193" y="1519312"/>
            <a:ext cx="3685735" cy="4657652"/>
          </a:xfrm>
        </p:spPr>
        <p:txBody>
          <a:bodyPr>
            <a:normAutofit/>
          </a:bodyPr>
          <a:lstStyle/>
          <a:p>
            <a:r>
              <a:rPr lang="en-US" sz="2000" dirty="0"/>
              <a:t>The highest number of suicides among these countries was observed in Italy.</a:t>
            </a:r>
          </a:p>
          <a:p>
            <a:r>
              <a:rPr lang="en-US" sz="2000" dirty="0"/>
              <a:t>In Turkey, there was an apparent increase after the year 2016.</a:t>
            </a:r>
          </a:p>
          <a:p>
            <a:r>
              <a:rPr lang="en-US" sz="2000" dirty="0"/>
              <a:t>The total numbers of committed suicides of Greece and Bulgaria are very close during these years.</a:t>
            </a:r>
          </a:p>
          <a:p>
            <a:r>
              <a:rPr lang="en-US" sz="2000" dirty="0"/>
              <a:t>Among these countries, Greece has the second lowest total number of suicides, after Cyprus.</a:t>
            </a:r>
          </a:p>
        </p:txBody>
      </p:sp>
    </p:spTree>
    <p:extLst>
      <p:ext uri="{BB962C8B-B14F-4D97-AF65-F5344CB8AC3E}">
        <p14:creationId xmlns:p14="http://schemas.microsoft.com/office/powerpoint/2010/main" val="185706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793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Visualization and Communication</vt:lpstr>
      <vt:lpstr>Suicide Trend in Europe</vt:lpstr>
      <vt:lpstr>Suicide Trend in Greece</vt:lpstr>
      <vt:lpstr>Suicide Trend in Greece</vt:lpstr>
      <vt:lpstr>Suicide Trend in Greece</vt:lpstr>
      <vt:lpstr>Suicide Trend in Greece</vt:lpstr>
      <vt:lpstr>Suicide Trend in Greece</vt:lpstr>
      <vt:lpstr>Suicide Trends in Europe by Country and Year</vt:lpstr>
      <vt:lpstr>Greece Vs Neighbour Countries</vt:lpstr>
      <vt:lpstr>Change in suicide rates between 2000-2019 in EU</vt:lpstr>
      <vt:lpstr>Suicide rates among EU countries in 2014</vt:lpstr>
      <vt:lpstr>Suicide Trends in EU – Heatmap</vt:lpstr>
      <vt:lpstr>Average Suicide Rates, 2011-2019 in EU</vt:lpstr>
      <vt:lpstr>Suicide VS Unemployment in Greece, 2011-2019</vt:lpstr>
      <vt:lpstr>Συνοδευτικά Αρχεία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and Communication</dc:title>
  <dc:creator>giannis lak</dc:creator>
  <cp:lastModifiedBy>giannis lak</cp:lastModifiedBy>
  <cp:revision>4</cp:revision>
  <dcterms:created xsi:type="dcterms:W3CDTF">2022-11-27T07:09:12Z</dcterms:created>
  <dcterms:modified xsi:type="dcterms:W3CDTF">2022-11-28T18:01:10Z</dcterms:modified>
</cp:coreProperties>
</file>