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notesSlides/notesSlide24.xml" ContentType="application/vnd.openxmlformats-officedocument.presentationml.notes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11" r:id="rId1"/>
  </p:sldMasterIdLst>
  <p:notesMasterIdLst>
    <p:notesMasterId r:id="rId27"/>
  </p:notesMasterIdLst>
  <p:sldIdLst>
    <p:sldId id="256" r:id="rId2"/>
    <p:sldId id="257" r:id="rId3"/>
    <p:sldId id="278" r:id="rId4"/>
    <p:sldId id="259" r:id="rId5"/>
    <p:sldId id="279" r:id="rId6"/>
    <p:sldId id="260" r:id="rId7"/>
    <p:sldId id="261" r:id="rId8"/>
    <p:sldId id="263" r:id="rId9"/>
    <p:sldId id="267" r:id="rId10"/>
    <p:sldId id="280" r:id="rId11"/>
    <p:sldId id="268" r:id="rId12"/>
    <p:sldId id="270" r:id="rId13"/>
    <p:sldId id="271" r:id="rId14"/>
    <p:sldId id="273" r:id="rId15"/>
    <p:sldId id="274" r:id="rId16"/>
    <p:sldId id="282" r:id="rId17"/>
    <p:sldId id="281" r:id="rId18"/>
    <p:sldId id="283" r:id="rId19"/>
    <p:sldId id="275" r:id="rId20"/>
    <p:sldId id="276" r:id="rId21"/>
    <p:sldId id="277" r:id="rId22"/>
    <p:sldId id="284" r:id="rId23"/>
    <p:sldId id="272" r:id="rId24"/>
    <p:sldId id="285" r:id="rId25"/>
    <p:sldId id="28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11" autoAdjust="0"/>
    <p:restoredTop sz="64115" autoAdjust="0"/>
  </p:normalViewPr>
  <p:slideViewPr>
    <p:cSldViewPr snapToGrid="0" snapToObjects="1">
      <p:cViewPr varScale="1">
        <p:scale>
          <a:sx n="76" d="100"/>
          <a:sy n="76" d="100"/>
        </p:scale>
        <p:origin x="-15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4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074A1-EB78-504E-8BA4-74CE4C327AE8}" type="datetimeFigureOut">
              <a:rPr lang="en-US" smtClean="0"/>
              <a:pPr/>
              <a:t>4/28/12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04D0A-708E-A14D-9EE2-B8BA3E371A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A04D0A-708E-A14D-9EE2-B8BA3E371A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Dictionary maps feature ids back to features (words).</a:t>
            </a:r>
            <a:r>
              <a:rPr lang="en-US" sz="1200" kern="1200" baseline="0" smtClean="0">
                <a:solidFill>
                  <a:schemeClr val="tx1"/>
                </a:solidFill>
                <a:latin typeface="+mn-lt"/>
                <a:ea typeface="+mn-ea"/>
                <a:cs typeface="+mn-cs"/>
              </a:rPr>
              <a:t> The corpus class will generate this for 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a:t>
            </a:r>
            <a:r>
              <a:rPr lang="en-US" sz="1200" kern="1200" baseline="0" smtClean="0">
                <a:solidFill>
                  <a:schemeClr val="tx1"/>
                </a:solidFill>
                <a:latin typeface="+mn-lt"/>
                <a:ea typeface="+mn-ea"/>
                <a:cs typeface="+mn-cs"/>
              </a:rPr>
              <a:t>the vectors indicate the presence of words in particular documents, and the resulting matrix containing these vectors will represent all the words appearing in all the documents. </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do interesting and useful things with semantic similarity, we need a good training or </a:t>
            </a:r>
            <a:r>
              <a:rPr lang="en-US" sz="1200" kern="1200" smtClean="0">
                <a:solidFill>
                  <a:schemeClr val="tx1"/>
                </a:solidFill>
                <a:latin typeface="+mn-lt"/>
                <a:ea typeface="+mn-ea"/>
                <a:cs typeface="+mn-cs"/>
              </a:rPr>
              <a:t>background corpus.</a:t>
            </a:r>
            <a:r>
              <a:rPr lang="en-US" sz="1200" kern="1200" baseline="0" smtClean="0">
                <a:solidFill>
                  <a:schemeClr val="tx1"/>
                </a:solidFill>
                <a:latin typeface="+mn-lt"/>
                <a:ea typeface="+mn-ea"/>
                <a:cs typeface="+mn-cs"/>
              </a:rPr>
              <a:t> Finding a good training corpus is something of an art. You want a large collection of documents (at least ten of thousands) that are representative of your problem domain. it can be difficult to find or build such a corpus. </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click</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t>
            </a:r>
            <a:r>
              <a:rPr lang="en-US" sz="1200" kern="1200" baseline="0" smtClean="0">
                <a:solidFill>
                  <a:schemeClr val="tx1"/>
                </a:solidFill>
                <a:latin typeface="+mn-lt"/>
                <a:ea typeface="+mn-ea"/>
                <a:cs typeface="+mn-cs"/>
              </a:rPr>
              <a:t> you can just use wikipedia. </a:t>
            </a:r>
            <a:r>
              <a:rPr lang="en-US" sz="1200" kern="1200" smtClean="0">
                <a:solidFill>
                  <a:schemeClr val="tx1"/>
                </a:solidFill>
                <a:latin typeface="+mn-lt"/>
                <a:ea typeface="+mn-ea"/>
                <a:cs typeface="+mn-cs"/>
              </a:rPr>
              <a:t>Helpfully</a:t>
            </a:r>
            <a:r>
              <a:rPr lang="en-US" sz="1200" kern="1200" baseline="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for experimenting, </a:t>
            </a:r>
            <a:r>
              <a:rPr lang="en-US" sz="1200" kern="1200" dirty="0" err="1" smtClean="0">
                <a:solidFill>
                  <a:schemeClr val="tx1"/>
                </a:solidFill>
                <a:latin typeface="+mn-lt"/>
                <a:ea typeface="+mn-ea"/>
                <a:cs typeface="+mn-cs"/>
              </a:rPr>
              <a:t>gensim</a:t>
            </a:r>
            <a:r>
              <a:rPr lang="en-US" sz="1200" kern="1200" dirty="0" smtClean="0">
                <a:solidFill>
                  <a:schemeClr val="tx1"/>
                </a:solidFill>
                <a:latin typeface="+mn-lt"/>
                <a:ea typeface="+mn-ea"/>
                <a:cs typeface="+mn-cs"/>
              </a:rPr>
              <a:t> comes with </a:t>
            </a:r>
            <a:r>
              <a:rPr lang="en-US" sz="1200" kern="1200" smtClean="0">
                <a:solidFill>
                  <a:schemeClr val="tx1"/>
                </a:solidFill>
                <a:latin typeface="+mn-lt"/>
                <a:ea typeface="+mn-ea"/>
                <a:cs typeface="+mn-cs"/>
              </a:rPr>
              <a:t>a WikiCorpus class and other code </a:t>
            </a:r>
            <a:r>
              <a:rPr lang="en-US" sz="1200" kern="1200" dirty="0" smtClean="0">
                <a:solidFill>
                  <a:schemeClr val="tx1"/>
                </a:solidFill>
                <a:latin typeface="+mn-lt"/>
                <a:ea typeface="+mn-ea"/>
                <a:cs typeface="+mn-cs"/>
              </a:rPr>
              <a:t>for building a corpus from a</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wikipedia</a:t>
            </a:r>
            <a:r>
              <a:rPr lang="en-US" sz="1200" kern="1200" dirty="0" smtClean="0">
                <a:solidFill>
                  <a:schemeClr val="tx1"/>
                </a:solidFill>
                <a:latin typeface="+mn-lt"/>
                <a:ea typeface="+mn-ea"/>
                <a:cs typeface="+mn-cs"/>
              </a:rPr>
              <a:t> article dump</a:t>
            </a:r>
            <a:r>
              <a:rPr lang="en-US" sz="1200" kern="1200" smtClean="0">
                <a:solidFill>
                  <a:schemeClr val="tx1"/>
                </a:solidFill>
                <a:latin typeface="+mn-lt"/>
                <a:ea typeface="+mn-ea"/>
                <a:cs typeface="+mn-cs"/>
              </a:rPr>
              <a:t>.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click</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Wikicorpus makes two passes, one to extract</a:t>
            </a:r>
            <a:r>
              <a:rPr lang="en-US" sz="1200" kern="1200" baseline="0" smtClean="0">
                <a:solidFill>
                  <a:schemeClr val="tx1"/>
                </a:solidFill>
                <a:latin typeface="+mn-lt"/>
                <a:ea typeface="+mn-ea"/>
                <a:cs typeface="+mn-cs"/>
              </a:rPr>
              <a:t> the dictionary, and another to create and store the sparse vectors. It takes about 10 hours on an i7 to </a:t>
            </a:r>
            <a:r>
              <a:rPr lang="en-US" sz="1200" kern="1200" smtClean="0">
                <a:solidFill>
                  <a:schemeClr val="tx1"/>
                </a:solidFill>
                <a:latin typeface="+mn-lt"/>
                <a:ea typeface="+mn-ea"/>
                <a:cs typeface="+mn-cs"/>
              </a:rPr>
              <a:t>generate and serialize</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corpus and dictionary, though it uses constant memory. The resulting output vectors are</a:t>
            </a:r>
            <a:r>
              <a:rPr lang="en-US" sz="1200" kern="1200" baseline="0" smtClean="0">
                <a:solidFill>
                  <a:schemeClr val="tx1"/>
                </a:solidFill>
                <a:latin typeface="+mn-lt"/>
                <a:ea typeface="+mn-ea"/>
                <a:cs typeface="+mn-cs"/>
              </a:rPr>
              <a:t> about 15 GB uncompressed, about 5 compressed.</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after these operations, wiki_corpus is now a BOW vector space representation of Wikipedia,</a:t>
            </a:r>
            <a:r>
              <a:rPr lang="en-US" sz="1200" kern="1200" baseline="0" smtClean="0">
                <a:solidFill>
                  <a:schemeClr val="tx1"/>
                </a:solidFill>
                <a:latin typeface="+mn-lt"/>
                <a:ea typeface="+mn-ea"/>
                <a:cs typeface="+mn-cs"/>
              </a:rPr>
              <a:t> embodied in a large corpus file in the Matrix Market format (popular matrix file format) and a several megabyte dictionary mapping ids to tokens (words). </a:t>
            </a:r>
            <a:r>
              <a:rPr lang="en-US" sz="1200" b="0" kern="1200" smtClean="0">
                <a:solidFill>
                  <a:schemeClr val="tx1"/>
                </a:solidFill>
                <a:latin typeface="+mn-lt"/>
                <a:ea typeface="+mn-ea"/>
                <a:cs typeface="+mn-cs"/>
              </a:rPr>
              <a:t>What can we do with our corpus? </a:t>
            </a: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smtClean="0">
                <a:solidFill>
                  <a:schemeClr val="tx1"/>
                </a:solidFill>
                <a:latin typeface="+mn-lt"/>
                <a:ea typeface="+mn-ea"/>
                <a:cs typeface="+mn-cs"/>
              </a:rPr>
              <a:t>We can transform corpora from one vector space to another using models. Transformations</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can bring out hidden structure in the corpus,</a:t>
            </a:r>
            <a:r>
              <a:rPr lang="en-US" sz="1200" b="0" kern="1200" baseline="0" smtClean="0">
                <a:solidFill>
                  <a:schemeClr val="tx1"/>
                </a:solidFill>
                <a:latin typeface="+mn-lt"/>
                <a:ea typeface="+mn-ea"/>
                <a:cs typeface="+mn-cs"/>
              </a:rPr>
              <a:t> such as revealing relationships between words and documents. They can also represent the corpus in a more compact way, preserving much information while consuming fewer resources.</a:t>
            </a:r>
            <a:endParaRPr lang="en-US" sz="1200" b="0" kern="1200" smtClean="0">
              <a:solidFill>
                <a:schemeClr val="tx1"/>
              </a:solidFill>
              <a:latin typeface="+mn-lt"/>
              <a:ea typeface="+mn-ea"/>
              <a:cs typeface="+mn-cs"/>
            </a:endParaRPr>
          </a:p>
          <a:p>
            <a:endParaRPr lang="en-US" sz="1200" b="0" kern="1200" smtClean="0">
              <a:solidFill>
                <a:schemeClr val="tx1"/>
              </a:solidFill>
              <a:latin typeface="+mn-lt"/>
              <a:ea typeface="+mn-ea"/>
              <a:cs typeface="+mn-cs"/>
            </a:endParaRPr>
          </a:p>
          <a:p>
            <a:r>
              <a:rPr lang="en-US" sz="1200" b="0" kern="1200" smtClean="0">
                <a:solidFill>
                  <a:schemeClr val="tx1"/>
                </a:solidFill>
                <a:latin typeface="+mn-lt"/>
                <a:ea typeface="+mn-ea"/>
                <a:cs typeface="+mn-cs"/>
              </a:rPr>
              <a:t> In</a:t>
            </a:r>
            <a:r>
              <a:rPr lang="en-US" sz="1200" b="0" kern="1200" baseline="0" smtClean="0">
                <a:solidFill>
                  <a:schemeClr val="tx1"/>
                </a:solidFill>
                <a:latin typeface="+mn-lt"/>
                <a:ea typeface="+mn-ea"/>
                <a:cs typeface="+mn-cs"/>
              </a:rPr>
              <a:t> gensim, “</a:t>
            </a:r>
            <a:r>
              <a:rPr lang="en-US" sz="1200" b="0" kern="1200" smtClean="0">
                <a:solidFill>
                  <a:schemeClr val="tx1"/>
                </a:solidFill>
                <a:latin typeface="+mn-lt"/>
                <a:ea typeface="+mn-ea"/>
                <a:cs typeface="+mn-cs"/>
              </a:rPr>
              <a:t>a 'transformation' is any object which accepts a sparse document via dictionary notation and returns another sparse document.”</a:t>
            </a:r>
          </a:p>
          <a:p>
            <a:endParaRPr lang="en-US" sz="1200" b="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smtClean="0">
                <a:solidFill>
                  <a:schemeClr val="tx1"/>
                </a:solidFill>
                <a:latin typeface="+mn-lt"/>
                <a:ea typeface="+mn-ea"/>
                <a:cs typeface="+mn-cs"/>
              </a:rPr>
              <a:t>One useful</a:t>
            </a:r>
            <a:r>
              <a:rPr lang="en-US" sz="1200" b="0" kern="1200" baseline="0" smtClean="0">
                <a:solidFill>
                  <a:schemeClr val="tx1"/>
                </a:solidFill>
                <a:latin typeface="+mn-lt"/>
                <a:ea typeface="+mn-ea"/>
                <a:cs typeface="+mn-cs"/>
              </a:rPr>
              <a:t> transformation that we can generate from our BOW corpus is term frequency/inverse document frequency (TFIDF). Instead of a count of word appearances in a document, we get a score for each word that also takes into account the global frequency of that word. So a word’s TFIDF value in a given document </a:t>
            </a:r>
            <a:r>
              <a:rPr lang="en-US" sz="1200" kern="1200" smtClean="0">
                <a:solidFill>
                  <a:schemeClr val="tx1"/>
                </a:solidFill>
                <a:latin typeface="+mn-lt"/>
                <a:ea typeface="+mn-ea"/>
                <a:cs typeface="+mn-cs"/>
              </a:rPr>
              <a:t>increases</a:t>
            </a:r>
            <a:r>
              <a:rPr lang="en-US" sz="1200" kern="1200" baseline="0" smtClean="0">
                <a:solidFill>
                  <a:schemeClr val="tx1"/>
                </a:solidFill>
                <a:latin typeface="+mn-lt"/>
                <a:ea typeface="+mn-ea"/>
                <a:cs typeface="+mn-cs"/>
              </a:rPr>
              <a:t> proportionally </a:t>
            </a:r>
            <a:r>
              <a:rPr lang="en-US" sz="1200" kern="1200" smtClean="0">
                <a:solidFill>
                  <a:schemeClr val="tx1"/>
                </a:solidFill>
                <a:latin typeface="+mn-lt"/>
                <a:ea typeface="+mn-ea"/>
                <a:cs typeface="+mn-cs"/>
              </a:rPr>
              <a:t>to the number of times a word appears in </a:t>
            </a:r>
            <a:r>
              <a:rPr lang="en-US" sz="1200" kern="1200" baseline="0" smtClean="0">
                <a:solidFill>
                  <a:schemeClr val="tx1"/>
                </a:solidFill>
                <a:latin typeface="+mn-lt"/>
                <a:ea typeface="+mn-ea"/>
                <a:cs typeface="+mn-cs"/>
              </a:rPr>
              <a:t>that particular </a:t>
            </a:r>
            <a:r>
              <a:rPr lang="en-US" sz="1200" kern="1200" smtClean="0">
                <a:solidFill>
                  <a:schemeClr val="tx1"/>
                </a:solidFill>
                <a:latin typeface="+mn-lt"/>
                <a:ea typeface="+mn-ea"/>
                <a:cs typeface="+mn-cs"/>
              </a:rPr>
              <a:t>document, but is offset by the frequency of the word in the entire corpus, which helps to control for the fact that some words are generally more common than others</a:t>
            </a:r>
            <a:r>
              <a:rPr lang="en-US" sz="1200" kern="1200" baseline="0" smtClean="0">
                <a:solidFill>
                  <a:schemeClr val="tx1"/>
                </a:solidFill>
                <a:latin typeface="+mn-lt"/>
                <a:ea typeface="+mn-ea"/>
                <a:cs typeface="+mn-cs"/>
              </a:rPr>
              <a:t>.</a:t>
            </a:r>
            <a:endParaRPr lang="en-US" sz="1200" b="0" u="none" kern="1200" baseline="0" smtClean="0">
              <a:solidFill>
                <a:schemeClr val="bg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smtClean="0">
                <a:solidFill>
                  <a:schemeClr val="tx1"/>
                </a:solidFill>
                <a:latin typeface="+mn-lt"/>
                <a:ea typeface="+mn-ea"/>
                <a:cs typeface="+mn-cs"/>
              </a:rPr>
              <a:t>Transformations are initialized with a training corpus,</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so we realize a TFIDF transformation from the corpus we just generated (wiki_corpus).</a:t>
            </a:r>
            <a:r>
              <a:rPr lang="en-US" sz="1200" b="0" kern="1200" baseline="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num_docs is number of documents in dictionary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num_nnz is number of non-zeroes in the matrix</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Also takes several hours to generate for wikipedia.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click</a:t>
            </a:r>
          </a:p>
          <a:p>
            <a:endParaRPr lang="en-US" sz="1200" b="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Once our model is generated, we can transform documents represented in one vector space model—the wiki_corpus BOW space--and emit them in another—the wiki_corpus TFIDF space as (word_id, word_weight) tuples where weight is a positive, normalized float. These documents can be anything, new and unseen, as long as they have been tokenized and put into the BOW representation using the same tokenizer and dictionary word-&gt;id mappings that were used for the wiki corpus.</a:t>
            </a:r>
          </a:p>
          <a:p>
            <a:endParaRPr lang="en-US" sz="1200" b="0" kern="1200" baseline="0" smtClean="0">
              <a:solidFill>
                <a:schemeClr val="tx1"/>
              </a:solidFill>
              <a:latin typeface="+mn-lt"/>
              <a:ea typeface="+mn-ea"/>
              <a:cs typeface="+mn-cs"/>
            </a:endParaRPr>
          </a:p>
          <a:p>
            <a:r>
              <a:rPr lang="en-US" sz="1200" b="0" kern="1200" baseline="0" smtClean="0">
                <a:solidFill>
                  <a:schemeClr val="tx1"/>
                </a:solidFill>
                <a:latin typeface="+mn-lt"/>
                <a:ea typeface="+mn-ea"/>
                <a:cs typeface="+mn-cs"/>
              </a:rPr>
              <a:t>click </a:t>
            </a:r>
          </a:p>
          <a:p>
            <a:endParaRPr lang="en-US" sz="1200" b="0" kern="1200" baseline="0" smtClean="0">
              <a:solidFill>
                <a:schemeClr val="tx1"/>
              </a:solidFill>
              <a:latin typeface="+mn-lt"/>
              <a:ea typeface="+mn-ea"/>
              <a:cs typeface="+mn-cs"/>
            </a:endParaRPr>
          </a:p>
          <a:p>
            <a:r>
              <a:rPr lang="en-US" sz="1200" b="0" kern="1200" baseline="0" smtClean="0">
                <a:solidFill>
                  <a:schemeClr val="tx1"/>
                </a:solidFill>
                <a:latin typeface="+mn-lt"/>
                <a:ea typeface="+mn-ea"/>
                <a:cs typeface="+mn-cs"/>
              </a:rPr>
              <a:t>We can emit these new representations right into a fresh MmCorpus, which could also be serialized and persisted on disk (also requiring several GBs). However, </a:t>
            </a:r>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TFIDF corpus itself is not all that interesting except as a stepping stone to another model</a:t>
            </a:r>
            <a:r>
              <a:rPr lang="en-US" sz="1200" kern="1200" baseline="0" smtClean="0">
                <a:solidFill>
                  <a:schemeClr val="tx1"/>
                </a:solidFill>
                <a:latin typeface="+mn-lt"/>
                <a:ea typeface="+mn-ea"/>
                <a:cs typeface="+mn-cs"/>
              </a:rPr>
              <a:t> called</a:t>
            </a:r>
            <a:r>
              <a:rPr lang="en-US" sz="1200" kern="1200" smtClean="0">
                <a:solidFill>
                  <a:schemeClr val="tx1"/>
                </a:solidFill>
                <a:latin typeface="+mn-lt"/>
                <a:ea typeface="+mn-ea"/>
                <a:cs typeface="+mn-cs"/>
              </a:rPr>
              <a:t> LSI.</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Latent semantic indexing/analysis (LSI/LSA) —grandaddy</a:t>
            </a:r>
            <a:r>
              <a:rPr lang="en-US" sz="1200" kern="1200" baseline="0" smtClean="0">
                <a:solidFill>
                  <a:schemeClr val="tx1"/>
                </a:solidFill>
                <a:latin typeface="+mn-lt"/>
                <a:ea typeface="+mn-ea"/>
                <a:cs typeface="+mn-cs"/>
              </a:rPr>
              <a:t> of topic modelling similarity techniques</a:t>
            </a:r>
            <a:r>
              <a:rPr lang="en-US" sz="1200" kern="1200" smtClean="0">
                <a:solidFill>
                  <a:schemeClr val="tx1"/>
                </a:solidFill>
                <a:latin typeface="+mn-lt"/>
                <a:ea typeface="+mn-ea"/>
                <a:cs typeface="+mn-cs"/>
              </a:rPr>
              <a:t>. Original paper is from 1990.</a:t>
            </a:r>
            <a:r>
              <a:rPr lang="en-US" sz="1200" kern="1200" baseline="0" smtClean="0">
                <a:solidFill>
                  <a:schemeClr val="tx1"/>
                </a:solidFill>
                <a:latin typeface="+mn-lt"/>
                <a:ea typeface="+mn-ea"/>
                <a:cs typeface="+mn-cs"/>
              </a:rPr>
              <a:t> It produced the results we saw in the visualization.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smtClean="0">
              <a:solidFill>
                <a:schemeClr val="tx1"/>
              </a:solidFill>
              <a:latin typeface="+mn-lt"/>
              <a:ea typeface="+mn-ea"/>
              <a:cs typeface="+mn-cs"/>
            </a:endParaRPr>
          </a:p>
          <a:p>
            <a:r>
              <a:rPr lang="en-US" sz="1200" b="0" kern="1200" smtClean="0">
                <a:solidFill>
                  <a:schemeClr val="tx1"/>
                </a:solidFill>
                <a:latin typeface="+mn-lt"/>
                <a:ea typeface="+mn-ea"/>
                <a:cs typeface="+mn-cs"/>
              </a:rPr>
              <a:t>We can generate</a:t>
            </a:r>
            <a:r>
              <a:rPr lang="en-US" sz="1200" b="0" kern="1200" baseline="0" smtClean="0">
                <a:solidFill>
                  <a:schemeClr val="tx1"/>
                </a:solidFill>
                <a:latin typeface="+mn-lt"/>
                <a:ea typeface="+mn-ea"/>
                <a:cs typeface="+mn-cs"/>
              </a:rPr>
              <a:t> an LSI model almost the same way we did the TFIDF model, but we do need to provide an extra parameter called num_features, which brings us back to topics...</a:t>
            </a:r>
            <a:endParaRPr lang="en-US" sz="1200" b="0" kern="1200" smtClean="0">
              <a:solidFill>
                <a:schemeClr val="tx1"/>
              </a:solidFill>
              <a:latin typeface="+mn-lt"/>
              <a:ea typeface="+mn-ea"/>
              <a:cs typeface="+mn-cs"/>
            </a:endParaRPr>
          </a:p>
          <a:p>
            <a:endParaRPr lang="en-US" sz="1200" b="0" kern="120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num_features is a parameter to LSI telling it how many topics to make. </a:t>
            </a:r>
            <a:endParaRPr lang="en-US" sz="1200" kern="1200" baseline="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What </a:t>
            </a:r>
            <a:r>
              <a:rPr lang="en-US" sz="1200" i="1" kern="1200" smtClean="0">
                <a:solidFill>
                  <a:schemeClr val="tx1"/>
                </a:solidFill>
                <a:latin typeface="+mn-lt"/>
                <a:ea typeface="+mn-ea"/>
                <a:cs typeface="+mn-cs"/>
              </a:rPr>
              <a:t>are </a:t>
            </a:r>
            <a:r>
              <a:rPr lang="en-US" sz="1200" i="0" kern="1200" smtClean="0">
                <a:solidFill>
                  <a:schemeClr val="tx1"/>
                </a:solidFill>
                <a:latin typeface="+mn-lt"/>
                <a:ea typeface="+mn-ea"/>
                <a:cs typeface="+mn-cs"/>
              </a:rPr>
              <a:t>these topics? In one sense, I don't know. The</a:t>
            </a:r>
            <a:r>
              <a:rPr lang="en-US" sz="1200" i="0" kern="1200" baseline="0" smtClean="0">
                <a:solidFill>
                  <a:schemeClr val="tx1"/>
                </a:solidFill>
                <a:latin typeface="+mn-lt"/>
                <a:ea typeface="+mn-ea"/>
                <a:cs typeface="+mn-cs"/>
              </a:rPr>
              <a:t> “themes” are unclear. </a:t>
            </a:r>
            <a:r>
              <a:rPr lang="en-US" sz="1200" i="0" kern="1200" smtClean="0">
                <a:solidFill>
                  <a:schemeClr val="tx1"/>
                </a:solidFill>
                <a:latin typeface="+mn-lt"/>
                <a:ea typeface="+mn-ea"/>
                <a:cs typeface="+mn-cs"/>
              </a:rPr>
              <a:t>B</a:t>
            </a:r>
            <a:r>
              <a:rPr lang="en-US" sz="1200" i="0" kern="1200" baseline="0" smtClean="0">
                <a:solidFill>
                  <a:schemeClr val="tx1"/>
                </a:solidFill>
                <a:latin typeface="+mn-lt"/>
                <a:ea typeface="+mn-ea"/>
                <a:cs typeface="+mn-cs"/>
              </a:rPr>
              <a:t>ut they are in some sense</a:t>
            </a:r>
            <a:r>
              <a:rPr lang="en-US" sz="1200" i="0" kern="1200" smtClean="0">
                <a:solidFill>
                  <a:schemeClr val="tx1"/>
                </a:solidFill>
                <a:latin typeface="+mn-lt"/>
                <a:ea typeface="+mn-ea"/>
                <a:cs typeface="+mn-cs"/>
              </a:rPr>
              <a:t> the corpora’s "principal components” (And in fact, principal component analysis is similar, if you know what that 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smtClean="0">
                <a:solidFill>
                  <a:schemeClr val="tx1"/>
                </a:solidFill>
                <a:latin typeface="+mn-lt"/>
                <a:ea typeface="+mn-ea"/>
                <a:cs typeface="+mn-cs"/>
              </a:rPr>
              <a:t>Here’s</a:t>
            </a:r>
            <a:r>
              <a:rPr lang="en-US" sz="1200" i="0" kern="1200" baseline="0" smtClean="0">
                <a:solidFill>
                  <a:schemeClr val="tx1"/>
                </a:solidFill>
                <a:latin typeface="+mn-lt"/>
                <a:ea typeface="+mn-ea"/>
                <a:cs typeface="+mn-cs"/>
              </a:rPr>
              <a:t> a brief rundown of how LSI works to calculate these topics...</a:t>
            </a:r>
            <a:endParaRPr lang="en-US" sz="1200" i="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LSI uses a technique called singular value decomposition (SVD) to reduce the original term/document</a:t>
            </a:r>
            <a:r>
              <a:rPr lang="en-US" sz="1200" kern="1200" baseline="0" smtClean="0">
                <a:solidFill>
                  <a:schemeClr val="tx1"/>
                </a:solidFill>
                <a:latin typeface="+mn-lt"/>
                <a:ea typeface="+mn-ea"/>
                <a:cs typeface="+mn-cs"/>
              </a:rPr>
              <a:t> matrix’s</a:t>
            </a:r>
            <a:r>
              <a:rPr lang="en-US" sz="1200" kern="1200" smtClean="0">
                <a:solidFill>
                  <a:schemeClr val="tx1"/>
                </a:solidFill>
                <a:latin typeface="+mn-lt"/>
                <a:ea typeface="+mn-ea"/>
                <a:cs typeface="+mn-cs"/>
              </a:rPr>
              <a:t> number of dimensions and keep the most information for a given number of topics. I don't know the math. When I read the papers I kind of nod</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and almost thinking I understand it, but I haven't studied it. There</a:t>
            </a:r>
            <a:r>
              <a:rPr lang="en-US" sz="1200" kern="1200" baseline="0" smtClean="0">
                <a:solidFill>
                  <a:schemeClr val="tx1"/>
                </a:solidFill>
                <a:latin typeface="+mn-lt"/>
                <a:ea typeface="+mn-ea"/>
                <a:cs typeface="+mn-cs"/>
              </a:rPr>
              <a:t> are plenty of resources online to explain it. Nonetheless, I’ll at least describe it: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Briefly, SVD decomposes the word/document matrix into three simpler matrices.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Full rank SVD recreates the underlying matrix exactly, but LSA uses lower-order SVD, which provides the best (in the sense of least square error) approximation of the matrix. It</a:t>
            </a:r>
            <a:r>
              <a:rPr lang="en-US" sz="1200" kern="1200" smtClean="0">
                <a:solidFill>
                  <a:schemeClr val="tx1"/>
                </a:solidFill>
                <a:latin typeface="+mn-lt"/>
                <a:ea typeface="+mn-ea"/>
                <a:cs typeface="+mn-cs"/>
              </a:rPr>
              <a:t> preserves the most important semantic information in the text while reducing noise, and </a:t>
            </a:r>
            <a:r>
              <a:rPr lang="en-US" sz="1200" kern="1200" baseline="0" smtClean="0">
                <a:solidFill>
                  <a:schemeClr val="tx1"/>
                </a:solidFill>
                <a:latin typeface="+mn-lt"/>
                <a:ea typeface="+mn-ea"/>
                <a:cs typeface="+mn-cs"/>
              </a:rPr>
              <a:t>can uncover interesting relationships among the data of the underlying matrix. By lowering the rank, it </a:t>
            </a:r>
            <a:r>
              <a:rPr lang="en-US" sz="1200" kern="1200" smtClean="0">
                <a:solidFill>
                  <a:schemeClr val="tx1"/>
                </a:solidFill>
                <a:latin typeface="+mn-lt"/>
                <a:ea typeface="+mn-ea"/>
                <a:cs typeface="+mn-cs"/>
              </a:rPr>
              <a:t>merges dimensions associated with terms that have similar meanings</a:t>
            </a:r>
            <a:r>
              <a:rPr lang="en-US" sz="1200" kern="1200" baseline="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Still the meaning</a:t>
            </a:r>
            <a:r>
              <a:rPr lang="en-US" sz="1200" kern="1200" baseline="0" smtClean="0">
                <a:solidFill>
                  <a:schemeClr val="tx1"/>
                </a:solidFill>
                <a:latin typeface="+mn-lt"/>
                <a:ea typeface="+mn-ea"/>
                <a:cs typeface="+mn-cs"/>
              </a:rPr>
              <a:t> of the terms is not really apparent to us. </a:t>
            </a:r>
            <a:r>
              <a:rPr lang="en-US" sz="1200" b="0" kern="1200" baseline="0" smtClean="0">
                <a:solidFill>
                  <a:schemeClr val="tx1"/>
                </a:solidFill>
                <a:latin typeface="+mn-lt"/>
                <a:ea typeface="+mn-ea"/>
                <a:cs typeface="+mn-cs"/>
              </a:rPr>
              <a:t>This is because</a:t>
            </a:r>
            <a:r>
              <a:rPr lang="en-US" sz="1200" b="0" kern="1200" smtClean="0">
                <a:solidFill>
                  <a:schemeClr val="tx1"/>
                </a:solidFill>
                <a:latin typeface="+mn-lt"/>
                <a:ea typeface="+mn-ea"/>
                <a:cs typeface="+mn-cs"/>
              </a:rPr>
              <a:t> a single LSI topic is not about a single thing; they work as a set, </a:t>
            </a:r>
            <a:r>
              <a:rPr lang="en-US" sz="1200" kern="1200" smtClean="0">
                <a:solidFill>
                  <a:schemeClr val="tx1"/>
                </a:solidFill>
                <a:latin typeface="+mn-lt"/>
                <a:ea typeface="+mn-ea"/>
                <a:cs typeface="+mn-cs"/>
              </a:rPr>
              <a:t>The topics contain both positive and </a:t>
            </a:r>
            <a:r>
              <a:rPr lang="en-US" sz="1200" b="0" kern="1200" smtClean="0">
                <a:solidFill>
                  <a:schemeClr val="tx1"/>
                </a:solidFill>
                <a:latin typeface="+mn-lt"/>
                <a:ea typeface="+mn-ea"/>
                <a:cs typeface="+mn-cs"/>
              </a:rPr>
              <a:t>negative values, which cancel each other out delicately when generating vectors for new documents.</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This is one of the reasons LSI topics are hard to interpret.</a:t>
            </a:r>
            <a:r>
              <a:rPr lang="en-US" sz="1200" b="0" kern="1200" baseline="0" smtClean="0">
                <a:solidFill>
                  <a:schemeClr val="tx1"/>
                </a:solidFill>
                <a:latin typeface="+mn-lt"/>
                <a:ea typeface="+mn-ea"/>
                <a:cs typeface="+mn-cs"/>
              </a:rPr>
              <a:t> </a:t>
            </a: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The new dimensionality of the space is the number of topics, and gensim will use these topics to plot the vectors of documents in this space.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original matrix can be too large for the computing resources; in this case, the approximated low rank matrix is interpreted as an approximation (a "least and necessary evil").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original matrix can be noisy: for example, anecdotal instances of terms are to be eliminated. From this point of view, the approximated matrix is interpreted as a de-noisified matrix (a better matrix than the original).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original term-document matrix is presumed overly sparse relative to the "true" term-document matrix. That is, the original matrix lists only the words actually in each document, whereas we might be interested in all words related to each document—generally a much larger set due to synonymy.The consequence of the rank lowering is that some dimensions are combined and depend on more than one term:{(car), (truck), (flower)} --&gt; {(1.3452 * car + 0.2828 * truck), (flower)}This mitigates the problem of identifying synonymy, as the rank lowering is expected to merge the dimensions associated with terms that have similar meanings. It also mitigates the problem with polysemy, since components of polysemous words that point in the "right" direction are added to the components of words that share a similar meaning. Conversely, components that point in other directions tend to either simply cancel out, or, at worst, to be smaller than components in the directions corresponding to the intended sense.</a:t>
            </a: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 = m*n matrix</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 = U * S * V^t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where U is an m*k matrix, V is an n*k matrix, and S is a k*k matrix, and k is the rank of the matrix A. </a:t>
            </a: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As I said, </a:t>
            </a:r>
            <a:r>
              <a:rPr lang="en-US" sz="1200" kern="1200" smtClean="0">
                <a:solidFill>
                  <a:schemeClr val="tx1"/>
                </a:solidFill>
                <a:latin typeface="+mn-lt"/>
                <a:ea typeface="+mn-ea"/>
                <a:cs typeface="+mn-cs"/>
              </a:rPr>
              <a:t>there</a:t>
            </a:r>
            <a:r>
              <a:rPr lang="en-US" sz="1200" kern="1200" baseline="0" smtClean="0">
                <a:solidFill>
                  <a:schemeClr val="tx1"/>
                </a:solidFill>
                <a:latin typeface="+mn-lt"/>
                <a:ea typeface="+mn-ea"/>
                <a:cs typeface="+mn-cs"/>
              </a:rPr>
              <a:t> are plenty of resources online to explain it, so for now I will direct your questions there.</a:t>
            </a: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we generate our somewhat mysterious LSI</a:t>
            </a:r>
            <a:r>
              <a:rPr lang="en-US" sz="1200" kern="1200" baseline="0" smtClean="0">
                <a:solidFill>
                  <a:schemeClr val="tx1"/>
                </a:solidFill>
                <a:latin typeface="+mn-lt"/>
                <a:ea typeface="+mn-ea"/>
                <a:cs typeface="+mn-cs"/>
              </a:rPr>
              <a:t> model, asking for 400 topics (</a:t>
            </a:r>
            <a:r>
              <a:rPr lang="en-US" sz="1200" kern="1200" smtClean="0">
                <a:solidFill>
                  <a:schemeClr val="tx1"/>
                </a:solidFill>
                <a:latin typeface="+mn-lt"/>
                <a:ea typeface="+mn-ea"/>
                <a:cs typeface="+mn-cs"/>
              </a:rPr>
              <a:t>no one has really figured out how to determine the best numer of topics for a given corpus for LSI, but experimentally people</a:t>
            </a:r>
            <a:r>
              <a:rPr lang="en-US" sz="1200" kern="1200" baseline="0" smtClean="0">
                <a:solidFill>
                  <a:schemeClr val="tx1"/>
                </a:solidFill>
                <a:latin typeface="+mn-lt"/>
                <a:ea typeface="+mn-ea"/>
                <a:cs typeface="+mn-cs"/>
              </a:rPr>
              <a:t> have found good results </a:t>
            </a:r>
            <a:r>
              <a:rPr lang="en-US" sz="1200" kern="1200" smtClean="0">
                <a:solidFill>
                  <a:schemeClr val="tx1"/>
                </a:solidFill>
                <a:latin typeface="+mn-lt"/>
                <a:ea typeface="+mn-ea"/>
                <a:cs typeface="+mn-cs"/>
              </a:rPr>
              <a:t>between 200 and 500)</a:t>
            </a: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This will also take several hours. </a:t>
            </a:r>
            <a:r>
              <a:rPr lang="en-US" sz="1200" kern="1200" smtClean="0">
                <a:solidFill>
                  <a:schemeClr val="tx1"/>
                </a:solidFill>
                <a:latin typeface="+mn-lt"/>
                <a:ea typeface="+mn-ea"/>
                <a:cs typeface="+mn-cs"/>
              </a:rPr>
              <a:t>LSI model</a:t>
            </a:r>
            <a:r>
              <a:rPr lang="en-US" sz="1200" kern="1200" baseline="0" smtClean="0">
                <a:solidFill>
                  <a:schemeClr val="tx1"/>
                </a:solidFill>
                <a:latin typeface="+mn-lt"/>
                <a:ea typeface="+mn-ea"/>
                <a:cs typeface="+mn-cs"/>
              </a:rPr>
              <a:t> generation</a:t>
            </a:r>
            <a:r>
              <a:rPr lang="en-US" sz="1200" kern="1200" smtClean="0">
                <a:solidFill>
                  <a:schemeClr val="tx1"/>
                </a:solidFill>
                <a:latin typeface="+mn-lt"/>
                <a:ea typeface="+mn-ea"/>
                <a:cs typeface="+mn-cs"/>
              </a:rPr>
              <a:t> can be distributed to multiple CPUs/machines through a library called Python Remote</a:t>
            </a:r>
            <a:r>
              <a:rPr lang="en-US" sz="1200" kern="1200" baseline="0" smtClean="0">
                <a:solidFill>
                  <a:schemeClr val="tx1"/>
                </a:solidFill>
                <a:latin typeface="+mn-lt"/>
                <a:ea typeface="+mn-ea"/>
                <a:cs typeface="+mn-cs"/>
              </a:rPr>
              <a:t> Objects (</a:t>
            </a:r>
            <a:r>
              <a:rPr lang="en-US" sz="1200" kern="1200" smtClean="0">
                <a:solidFill>
                  <a:schemeClr val="tx1"/>
                </a:solidFill>
                <a:latin typeface="+mn-lt"/>
                <a:ea typeface="+mn-ea"/>
                <a:cs typeface="+mn-cs"/>
              </a:rPr>
              <a:t>Pyro), leading to</a:t>
            </a:r>
            <a:r>
              <a:rPr lang="en-US" sz="1200" kern="1200" baseline="0" smtClean="0">
                <a:solidFill>
                  <a:schemeClr val="tx1"/>
                </a:solidFill>
                <a:latin typeface="+mn-lt"/>
                <a:ea typeface="+mn-ea"/>
                <a:cs typeface="+mn-cs"/>
              </a:rPr>
              <a:t> faster model generation times</a:t>
            </a:r>
            <a:r>
              <a:rPr lang="en-US" sz="1200" kern="1200" smtClean="0">
                <a:solidFill>
                  <a:schemeClr val="tx1"/>
                </a:solidFill>
                <a:latin typeface="+mn-lt"/>
                <a:ea typeface="+mn-ea"/>
                <a:cs typeface="+mn-cs"/>
              </a:rPr>
              <a:t>. </a:t>
            </a: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When it’s done, we have an LSIModel with 100,000 terms—that’s the size of the dictionary we created.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The decay parameter gives more emphasis to new documents if any are added to the model after initial generation.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Because the SVD algorithm is incremental, the memory load is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constant and can be controlled by a chunksize parameter that</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says how many documents are</a:t>
            </a:r>
            <a:r>
              <a:rPr lang="en-US" sz="1200" kern="1200" baseline="0" smtClean="0">
                <a:solidFill>
                  <a:schemeClr val="tx1"/>
                </a:solidFill>
                <a:latin typeface="+mn-lt"/>
                <a:ea typeface="+mn-ea"/>
                <a:cs typeface="+mn-cs"/>
              </a:rPr>
              <a:t> to be</a:t>
            </a:r>
            <a:r>
              <a:rPr lang="en-US" sz="1200" kern="1200" smtClean="0">
                <a:solidFill>
                  <a:schemeClr val="tx1"/>
                </a:solidFill>
                <a:latin typeface="+mn-lt"/>
                <a:ea typeface="+mn-ea"/>
                <a:cs typeface="+mn-cs"/>
              </a:rPr>
              <a:t> loaded into RAM at once. Larger chunks speed things up, but also require more RAM.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Now we</a:t>
            </a:r>
            <a:r>
              <a:rPr lang="en-US" sz="1200" kern="1200" baseline="0" smtClean="0">
                <a:solidFill>
                  <a:schemeClr val="tx1"/>
                </a:solidFill>
                <a:latin typeface="+mn-lt"/>
                <a:ea typeface="+mn-ea"/>
                <a:cs typeface="+mn-cs"/>
              </a:rPr>
              <a:t> get to </a:t>
            </a:r>
            <a:r>
              <a:rPr lang="en-US" sz="1200" kern="1200" smtClean="0">
                <a:solidFill>
                  <a:schemeClr val="tx1"/>
                </a:solidFill>
                <a:latin typeface="+mn-lt"/>
                <a:ea typeface="+mn-ea"/>
                <a:cs typeface="+mn-cs"/>
              </a:rPr>
              <a:t>the best part. With</a:t>
            </a:r>
            <a:r>
              <a:rPr lang="en-US" sz="1200" kern="1200" baseline="0" smtClean="0">
                <a:solidFill>
                  <a:schemeClr val="tx1"/>
                </a:solidFill>
                <a:latin typeface="+mn-lt"/>
                <a:ea typeface="+mn-ea"/>
                <a:cs typeface="+mn-cs"/>
              </a:rPr>
              <a:t> our LSI transformation, </a:t>
            </a:r>
            <a:r>
              <a:rPr lang="en-US" sz="1200" kern="1200" smtClean="0">
                <a:solidFill>
                  <a:schemeClr val="tx1"/>
                </a:solidFill>
                <a:latin typeface="+mn-lt"/>
                <a:ea typeface="+mn-ea"/>
                <a:cs typeface="+mn-cs"/>
              </a:rPr>
              <a:t>we can now use the classes in gensim.similarities to create a</a:t>
            </a:r>
            <a:r>
              <a:rPr lang="en-US" sz="1200" kern="1200" baseline="0" smtClean="0">
                <a:solidFill>
                  <a:schemeClr val="tx1"/>
                </a:solidFill>
                <a:latin typeface="+mn-lt"/>
                <a:ea typeface="+mn-ea"/>
                <a:cs typeface="+mn-cs"/>
              </a:rPr>
              <a:t>n</a:t>
            </a:r>
            <a:r>
              <a:rPr lang="en-US" sz="1200" kern="1200" smtClean="0">
                <a:solidFill>
                  <a:schemeClr val="tx1"/>
                </a:solidFill>
                <a:latin typeface="+mn-lt"/>
                <a:ea typeface="+mn-ea"/>
                <a:cs typeface="+mn-cs"/>
              </a:rPr>
              <a:t> index of all the documents that we want to compare subsequent queries against.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Similarity class uses fixed memory by splitting the index across shards on disk and mmap'ing them in as necessary. output_prefix</a:t>
            </a:r>
            <a:r>
              <a:rPr lang="en-US" sz="1200" kern="1200" baseline="0" smtClean="0">
                <a:solidFill>
                  <a:schemeClr val="tx1"/>
                </a:solidFill>
                <a:latin typeface="+mn-lt"/>
                <a:ea typeface="+mn-ea"/>
                <a:cs typeface="+mn-cs"/>
              </a:rPr>
              <a:t> is for the filenames of the shards.</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What is index_corpus? Could be my original training/universe corpus--Wikipedia. Then the index would tell me which Wikipedia document any new queries are most similar to. But index corpus could also be a set of entirely different documents, for example arbitrary sentences typed in by a group of Python programmers,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and the index will determine which of </a:t>
            </a:r>
            <a:r>
              <a:rPr lang="en-US" sz="1200" i="1" kern="1200" smtClean="0">
                <a:solidFill>
                  <a:schemeClr val="tx1"/>
                </a:solidFill>
                <a:latin typeface="+mn-lt"/>
                <a:ea typeface="+mn-ea"/>
                <a:cs typeface="+mn-cs"/>
              </a:rPr>
              <a:t>those </a:t>
            </a:r>
            <a:r>
              <a:rPr lang="en-US" sz="1200" i="0" kern="1200" smtClean="0">
                <a:solidFill>
                  <a:schemeClr val="tx1"/>
                </a:solidFill>
                <a:latin typeface="+mn-lt"/>
                <a:ea typeface="+mn-ea"/>
                <a:cs typeface="+mn-cs"/>
              </a:rPr>
              <a:t>documents my query is most similar to. You</a:t>
            </a:r>
            <a:r>
              <a:rPr lang="en-US" sz="1200" i="0" kern="1200" baseline="0" smtClean="0">
                <a:solidFill>
                  <a:schemeClr val="tx1"/>
                </a:solidFill>
                <a:latin typeface="+mn-lt"/>
                <a:ea typeface="+mn-ea"/>
                <a:cs typeface="+mn-cs"/>
              </a:rPr>
              <a:t> can even </a:t>
            </a:r>
            <a:r>
              <a:rPr lang="en-US" sz="1200" kern="1200" smtClean="0">
                <a:solidFill>
                  <a:schemeClr val="tx1"/>
                </a:solidFill>
                <a:latin typeface="+mn-lt"/>
                <a:ea typeface="+mn-ea"/>
                <a:cs typeface="+mn-cs"/>
              </a:rPr>
              <a:t>add new documents to an</a:t>
            </a:r>
            <a:r>
              <a:rPr lang="en-US" sz="1200" kern="1200" baseline="0" smtClean="0">
                <a:solidFill>
                  <a:schemeClr val="tx1"/>
                </a:solidFill>
                <a:latin typeface="+mn-lt"/>
                <a:ea typeface="+mn-ea"/>
                <a:cs typeface="+mn-cs"/>
              </a:rPr>
              <a:t> index in realtime.</a:t>
            </a:r>
            <a:endParaRPr lang="en-US" sz="1200" kern="1200" smtClean="0">
              <a:solidFill>
                <a:schemeClr val="tx1"/>
              </a:solidFill>
              <a:latin typeface="+mn-lt"/>
              <a:ea typeface="+mn-ea"/>
              <a:cs typeface="+mn-cs"/>
            </a:endParaRPr>
          </a:p>
          <a:p>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click</a:t>
            </a:r>
          </a:p>
          <a:p>
            <a:endParaRPr lang="en-US" sz="1200" b="0" i="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latin typeface="+mn-lt"/>
                <a:ea typeface="+mn-ea"/>
                <a:cs typeface="+mn-cs"/>
              </a:rPr>
              <a:t>So to calculate similarity of a query, we tokenize and preprocess query the same we treated wiki corpus, then convert to BOW, then do TFIDF transform, then LSI tranform, give that to the index, and we’ll get a list of similarity scores between the query and each document in the index. </a:t>
            </a:r>
            <a:endParaRPr lang="en-US" sz="1200" i="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latin typeface="+mn-lt"/>
                <a:ea typeface="+mn-ea"/>
                <a:cs typeface="+mn-cs"/>
              </a:rPr>
              <a:t>You can also calculate the similarity scores between all documents in the index and get back a 2-dimensional matrix, which is what the visualization app was doing every time a new document was added to the index. </a:t>
            </a:r>
            <a:r>
              <a:rPr lang="en-US" sz="1200" i="0" kern="1200" smtClean="0">
                <a:solidFill>
                  <a:schemeClr val="tx1"/>
                </a:solidFill>
                <a:latin typeface="+mn-lt"/>
                <a:ea typeface="+mn-ea"/>
                <a:cs typeface="+mn-cs"/>
              </a:rPr>
              <a:t>This is what makes realtime similarity comparisons possible, for some value of similar.</a:t>
            </a:r>
            <a:endParaRPr lang="en-US" sz="1200" b="0" i="0" kern="1200" baseline="0" smtClean="0">
              <a:solidFill>
                <a:schemeClr val="tx1"/>
              </a:solidFill>
              <a:latin typeface="+mn-lt"/>
              <a:ea typeface="+mn-ea"/>
              <a:cs typeface="+mn-cs"/>
            </a:endParaRPr>
          </a:p>
          <a:p>
            <a:endParaRPr lang="en-US" sz="1200" b="0" i="0" kern="1200" baseline="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 everyone, thanks for coming.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 going to start off with a</a:t>
            </a:r>
            <a:r>
              <a:rPr lang="en-US" baseline="0" dirty="0" smtClean="0"/>
              <a:t> quick demo app. Please go to the address you see up there. You’ll be invited to submit a sentence, particularly a statement or fact that has a mixture of nouns, verbs, and adjectives. There’s some examples of the kinds of sentence that might work well with this demo, but take a moment to think of a sentence of your own and go ahead and submit. We should see them pop up here on the visualization screen.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idea</a:t>
            </a:r>
            <a:r>
              <a:rPr lang="en-US" baseline="0" dirty="0" smtClean="0"/>
              <a:t> is to </a:t>
            </a:r>
            <a:r>
              <a:rPr lang="en-US" dirty="0" smtClean="0"/>
              <a:t>provide</a:t>
            </a:r>
            <a:r>
              <a:rPr lang="en-US" baseline="0" dirty="0" smtClean="0"/>
              <a:t> a bit of a concrete grounding for the talk, and this will serve as an example of one thing you can do with gensim, or at least the data generated by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do we see? We have a table comparing a number of submitted sentences with what I’m going to call similarity scores between them.  The darker the green, the higher the score. Are there any interesting results?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Here we also have some clustering visualizations that attempt to group the inputs that were found to have highest scores together. How do they cluster together?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click</a:t>
            </a:r>
            <a:endParaRPr lang="en-US" smtClean="0"/>
          </a:p>
          <a:p>
            <a:endParaRPr lang="en-US" smtClean="0"/>
          </a:p>
          <a:p>
            <a:r>
              <a:rPr lang="en-US" sz="1200" kern="1200" smtClean="0">
                <a:solidFill>
                  <a:schemeClr val="tx1"/>
                </a:solidFill>
                <a:latin typeface="+mn-lt"/>
                <a:ea typeface="+mn-ea"/>
                <a:cs typeface="+mn-cs"/>
              </a:rPr>
              <a:t>Hopefully</a:t>
            </a:r>
            <a:r>
              <a:rPr lang="en-US" sz="1200" kern="1200" baseline="0" smtClean="0">
                <a:solidFill>
                  <a:schemeClr val="tx1"/>
                </a:solidFill>
                <a:latin typeface="+mn-lt"/>
                <a:ea typeface="+mn-ea"/>
                <a:cs typeface="+mn-cs"/>
              </a:rPr>
              <a:t> that worked and showed some interesting relationships among the input. (If not, well, I blame the input.)</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gensim, which I’ll be talking about today, was generating all the underlying similarity scores, measuring how similar each sentence was to the other ones. I’m going to explain how to get results like this from gensim.</a:t>
            </a: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A few more things</a:t>
            </a:r>
            <a:r>
              <a:rPr lang="en-US" sz="1200" kern="1200" baseline="0" smtClean="0">
                <a:solidFill>
                  <a:schemeClr val="tx1"/>
                </a:solidFill>
                <a:latin typeface="+mn-lt"/>
                <a:ea typeface="+mn-ea"/>
                <a:cs typeface="+mn-cs"/>
              </a:rPr>
              <a:t> about gensim before I wrap up: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TFIDF and LSI are only two of six models it implements. There are a couple more weighting models and a couple more dimensionality reduction models, each with different properties, but I haven’t had a chance to work with those very much.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click 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gensim’s dependencies are numpy and scipy, and optionally Pyro for distributed model generation and Pattern for additional input processing.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To give credit where credit’s due, I want to say </a:t>
            </a:r>
            <a:r>
              <a:rPr lang="en-US" sz="1200" kern="1200" baseline="0" smtClean="0">
                <a:solidFill>
                  <a:schemeClr val="tx1"/>
                </a:solidFill>
                <a:latin typeface="+mn-lt"/>
                <a:ea typeface="+mn-ea"/>
                <a:cs typeface="+mn-cs"/>
              </a:rPr>
              <a:t>a few words about </a:t>
            </a:r>
            <a:r>
              <a:rPr lang="en-US" sz="1200" kern="1200" smtClean="0">
                <a:solidFill>
                  <a:schemeClr val="tx1"/>
                </a:solidFill>
                <a:latin typeface="+mn-lt"/>
                <a:ea typeface="+mn-ea"/>
                <a:cs typeface="+mn-cs"/>
              </a:rPr>
              <a:t>where </a:t>
            </a:r>
            <a:r>
              <a:rPr lang="en-US" sz="1200" kern="1200" baseline="0" smtClean="0">
                <a:solidFill>
                  <a:schemeClr val="tx1"/>
                </a:solidFill>
                <a:latin typeface="+mn-lt"/>
                <a:ea typeface="+mn-ea"/>
                <a:cs typeface="+mn-cs"/>
              </a:rPr>
              <a:t>gensim comes from.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It</a:t>
            </a:r>
            <a:r>
              <a:rPr lang="en-US" sz="1200" kern="1200" baseline="0" smtClean="0">
                <a:solidFill>
                  <a:schemeClr val="tx1"/>
                </a:solidFill>
                <a:latin typeface="+mn-lt"/>
                <a:ea typeface="+mn-ea"/>
                <a:cs typeface="+mn-cs"/>
              </a:rPr>
              <a:t> was created by a Czech guy named </a:t>
            </a:r>
            <a:r>
              <a:rPr lang="en-US" sz="1200" kern="1200" smtClean="0">
                <a:solidFill>
                  <a:schemeClr val="tx1"/>
                </a:solidFill>
                <a:latin typeface="+mn-lt"/>
                <a:ea typeface="+mn-ea"/>
                <a:cs typeface="+mn-cs"/>
              </a:rPr>
              <a:t>Radim Rehurek, and his work to make the algorithms scalable and online contribute</a:t>
            </a:r>
            <a:r>
              <a:rPr lang="en-US" sz="1200" kern="1200" baseline="0" smtClean="0">
                <a:solidFill>
                  <a:schemeClr val="tx1"/>
                </a:solidFill>
                <a:latin typeface="+mn-lt"/>
                <a:ea typeface="+mn-ea"/>
                <a:cs typeface="+mn-cs"/>
              </a:rPr>
              <a:t>d to his</a:t>
            </a:r>
            <a:r>
              <a:rPr lang="en-US" sz="1200" kern="1200" smtClean="0">
                <a:solidFill>
                  <a:schemeClr val="tx1"/>
                </a:solidFill>
                <a:latin typeface="+mn-lt"/>
                <a:ea typeface="+mn-ea"/>
                <a:cs typeface="+mn-cs"/>
              </a:rPr>
              <a:t> Phd thesis. He is </a:t>
            </a:r>
            <a:r>
              <a:rPr lang="en-US" sz="1200" kern="1200" baseline="0" smtClean="0">
                <a:solidFill>
                  <a:schemeClr val="tx1"/>
                </a:solidFill>
                <a:latin typeface="+mn-lt"/>
                <a:ea typeface="+mn-ea"/>
                <a:cs typeface="+mn-cs"/>
              </a:rPr>
              <a:t>an active developer and is </a:t>
            </a:r>
            <a:r>
              <a:rPr lang="en-US" sz="1200" kern="1200" smtClean="0">
                <a:solidFill>
                  <a:schemeClr val="tx1"/>
                </a:solidFill>
                <a:latin typeface="+mn-lt"/>
                <a:ea typeface="+mn-ea"/>
                <a:cs typeface="+mn-cs"/>
              </a:rPr>
              <a:t>very</a:t>
            </a:r>
            <a:r>
              <a:rPr lang="en-US" sz="1200" kern="1200" baseline="0" smtClean="0">
                <a:solidFill>
                  <a:schemeClr val="tx1"/>
                </a:solidFill>
                <a:latin typeface="+mn-lt"/>
                <a:ea typeface="+mn-ea"/>
                <a:cs typeface="+mn-cs"/>
              </a:rPr>
              <a:t> helpful on the mailing list. He’s working hard to build a community around gensim and make it into a </a:t>
            </a:r>
            <a:r>
              <a:rPr lang="en-US" sz="1200" kern="1200" smtClean="0">
                <a:solidFill>
                  <a:schemeClr val="tx1"/>
                </a:solidFill>
                <a:latin typeface="+mn-lt"/>
                <a:ea typeface="+mn-ea"/>
                <a:cs typeface="+mn-cs"/>
              </a:rPr>
              <a:t>robust open source project (LGPL license).</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I asked him a few questions</a:t>
            </a:r>
            <a:r>
              <a:rPr lang="en-US" sz="1200" kern="1200" baseline="0" smtClean="0">
                <a:solidFill>
                  <a:schemeClr val="tx1"/>
                </a:solidFill>
                <a:latin typeface="+mn-lt"/>
                <a:ea typeface="+mn-ea"/>
                <a:cs typeface="+mn-cs"/>
              </a:rPr>
              <a:t> about his work on gensim; the</a:t>
            </a:r>
            <a:r>
              <a:rPr lang="en-US" sz="1200" kern="1200" smtClean="0">
                <a:solidFill>
                  <a:schemeClr val="tx1"/>
                </a:solidFill>
                <a:latin typeface="+mn-lt"/>
                <a:ea typeface="+mn-ea"/>
                <a:cs typeface="+mn-cs"/>
              </a:rPr>
              <a:t> questions</a:t>
            </a:r>
            <a:r>
              <a:rPr lang="en-US" sz="1200" kern="1200" baseline="0" smtClean="0">
                <a:solidFill>
                  <a:schemeClr val="tx1"/>
                </a:solidFill>
                <a:latin typeface="+mn-lt"/>
                <a:ea typeface="+mn-ea"/>
                <a:cs typeface="+mn-cs"/>
              </a:rPr>
              <a:t> and the answers are up on my personal site, williamjohnbert.com.</a:t>
            </a:r>
            <a:endParaRPr lang="en-US" smtClean="0"/>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Randim says: "Gensim has no ambition to become an all-encompassing production level tool, with robust failure handling and error recoveries.”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But in my experience it has performed</a:t>
            </a:r>
            <a:r>
              <a:rPr lang="en-US" sz="1200" kern="1200" baseline="0" smtClean="0">
                <a:solidFill>
                  <a:schemeClr val="tx1"/>
                </a:solidFill>
                <a:latin typeface="+mn-lt"/>
                <a:ea typeface="+mn-ea"/>
                <a:cs typeface="+mn-cs"/>
              </a:rPr>
              <a:t> well, and Radim mentioned several commercial applications that are using it in addition to universities</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b="0" i="0" kern="120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Thanks</a:t>
            </a:r>
            <a:r>
              <a:rPr lang="en-US" sz="1200" kern="1200" baseline="0" smtClean="0">
                <a:solidFill>
                  <a:schemeClr val="tx1"/>
                </a:solidFill>
                <a:latin typeface="+mn-lt"/>
                <a:ea typeface="+mn-ea"/>
                <a:cs typeface="+mn-cs"/>
              </a:rPr>
              <a:t> for listening. </a:t>
            </a:r>
            <a:r>
              <a:rPr lang="en-US" sz="1200" kern="1200" smtClean="0">
                <a:solidFill>
                  <a:schemeClr val="tx1"/>
                </a:solidFill>
                <a:latin typeface="+mn-lt"/>
                <a:ea typeface="+mn-ea"/>
                <a:cs typeface="+mn-cs"/>
              </a:rPr>
              <a:t>This</a:t>
            </a:r>
            <a:r>
              <a:rPr lang="en-US" sz="1200" kern="1200" baseline="0" smtClean="0">
                <a:solidFill>
                  <a:schemeClr val="tx1"/>
                </a:solidFill>
                <a:latin typeface="+mn-lt"/>
                <a:ea typeface="+mn-ea"/>
                <a:cs typeface="+mn-cs"/>
              </a:rPr>
              <a:t> presentation, some sample, and the demo app are available on my github page, github.com/sandinmyjoints</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 should note that the demo web app and the visualization are actually not part of gensim. </a:t>
            </a:r>
          </a:p>
          <a:p>
            <a:r>
              <a:rPr lang="en-US" sz="1200" kern="1200" smtClean="0">
                <a:solidFill>
                  <a:schemeClr val="tx1"/>
                </a:solidFill>
                <a:latin typeface="+mn-lt"/>
                <a:ea typeface="+mn-ea"/>
                <a:cs typeface="+mn-cs"/>
              </a:rPr>
              <a:t>gensim generated</a:t>
            </a:r>
            <a:r>
              <a:rPr lang="en-US" sz="1200" kern="1200" baseline="0" smtClean="0">
                <a:solidFill>
                  <a:schemeClr val="tx1"/>
                </a:solidFill>
                <a:latin typeface="+mn-lt"/>
                <a:ea typeface="+mn-ea"/>
                <a:cs typeface="+mn-cs"/>
              </a:rPr>
              <a:t> t</a:t>
            </a:r>
            <a:r>
              <a:rPr lang="en-US" sz="1200" kern="1200" smtClean="0">
                <a:solidFill>
                  <a:schemeClr val="tx1"/>
                </a:solidFill>
                <a:latin typeface="+mn-lt"/>
                <a:ea typeface="+mn-ea"/>
                <a:cs typeface="+mn-cs"/>
              </a:rPr>
              <a:t>he data but the app is Flask and hookbox, the clustering is scipy and scikit-learn,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and the visualization is d3.</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questions?</a:t>
            </a:r>
          </a:p>
        </p:txBody>
      </p:sp>
      <p:sp>
        <p:nvSpPr>
          <p:cNvPr id="4" name="Slide Number Placeholder 3"/>
          <p:cNvSpPr>
            <a:spLocks noGrp="1"/>
          </p:cNvSpPr>
          <p:nvPr>
            <p:ph type="sldNum" sz="quarter" idx="10"/>
          </p:nvPr>
        </p:nvSpPr>
        <p:spPr/>
        <p:txBody>
          <a:bodyPr/>
          <a:lstStyle/>
          <a:p>
            <a:fld id="{71A04D0A-708E-A14D-9EE2-B8BA3E371A5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 addition to TFIDF, gensim has implemented several VSM algorithms,</a:t>
            </a:r>
            <a:r>
              <a:rPr lang="en-US" sz="1200" kern="1200" baseline="0" smtClean="0">
                <a:solidFill>
                  <a:schemeClr val="tx1"/>
                </a:solidFill>
                <a:latin typeface="+mn-lt"/>
                <a:ea typeface="+mn-ea"/>
                <a:cs typeface="+mn-cs"/>
              </a:rPr>
              <a:t> most of which I know nothing about, but to do justice to gensim’s capabilities:</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-TFIDF —weights tokens according to importance (local vs global).</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preserves dimensionality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-Log Entropy- another term weighting function that uses log entropy normalization. preserves</a:t>
            </a:r>
            <a:r>
              <a:rPr lang="en-US" sz="1200" kern="1200" baseline="0" smtClean="0">
                <a:solidFill>
                  <a:schemeClr val="tx1"/>
                </a:solidFill>
                <a:latin typeface="+mn-lt"/>
                <a:ea typeface="+mn-ea"/>
                <a:cs typeface="+mn-cs"/>
              </a:rPr>
              <a:t> dimensionality. </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-Random Projections —approximates tfidf distances</a:t>
            </a:r>
            <a:r>
              <a:rPr lang="en-US" sz="1200" kern="1200" baseline="0" smtClean="0">
                <a:solidFill>
                  <a:schemeClr val="tx1"/>
                </a:solidFill>
                <a:latin typeface="+mn-lt"/>
                <a:ea typeface="+mn-ea"/>
                <a:cs typeface="+mn-cs"/>
              </a:rPr>
              <a:t> but less computationally expensive. </a:t>
            </a:r>
            <a:r>
              <a:rPr lang="en-US" sz="1200" kern="1200" smtClean="0">
                <a:solidFill>
                  <a:schemeClr val="tx1"/>
                </a:solidFill>
                <a:latin typeface="+mn-lt"/>
                <a:ea typeface="+mn-ea"/>
                <a:cs typeface="+mn-cs"/>
              </a:rPr>
              <a:t>reduces dimensionality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-Latent Dirichlet Allocations (LDA) — a</a:t>
            </a:r>
            <a:r>
              <a:rPr lang="en-US" sz="1200" kern="1200" baseline="0" smtClean="0">
                <a:solidFill>
                  <a:schemeClr val="tx1"/>
                </a:solidFill>
                <a:latin typeface="+mn-lt"/>
                <a:ea typeface="+mn-ea"/>
                <a:cs typeface="+mn-cs"/>
              </a:rPr>
              <a:t> generative model </a:t>
            </a:r>
            <a:r>
              <a:rPr lang="en-US" sz="1200" kern="1200" smtClean="0">
                <a:solidFill>
                  <a:schemeClr val="tx1"/>
                </a:solidFill>
                <a:latin typeface="+mn-lt"/>
                <a:ea typeface="+mn-ea"/>
                <a:cs typeface="+mn-cs"/>
              </a:rPr>
              <a:t>that</a:t>
            </a:r>
            <a:r>
              <a:rPr lang="en-US" sz="1200" kern="1200" baseline="0" smtClean="0">
                <a:solidFill>
                  <a:schemeClr val="tx1"/>
                </a:solidFill>
                <a:latin typeface="+mn-lt"/>
                <a:ea typeface="+mn-ea"/>
                <a:cs typeface="+mn-cs"/>
              </a:rPr>
              <a:t> produces more human-readable topics. </a:t>
            </a:r>
            <a:r>
              <a:rPr lang="en-US" sz="1200" kern="1200" smtClean="0">
                <a:solidFill>
                  <a:schemeClr val="tx1"/>
                </a:solidFill>
                <a:latin typeface="+mn-lt"/>
                <a:ea typeface="+mn-ea"/>
                <a:cs typeface="+mn-cs"/>
              </a:rPr>
              <a:t>reduces dimensionality.</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-Hierarchical Dirichlet Process (HDP) — very new, first</a:t>
            </a:r>
            <a:r>
              <a:rPr lang="en-US" sz="1200" kern="1200" baseline="0" smtClean="0">
                <a:solidFill>
                  <a:schemeClr val="tx1"/>
                </a:solidFill>
                <a:latin typeface="+mn-lt"/>
                <a:ea typeface="+mn-ea"/>
                <a:cs typeface="+mn-cs"/>
              </a:rPr>
              <a:t> described in a paper from </a:t>
            </a:r>
            <a:r>
              <a:rPr lang="en-US" sz="1200" kern="1200" smtClean="0">
                <a:solidFill>
                  <a:schemeClr val="tx1"/>
                </a:solidFill>
                <a:latin typeface="+mn-lt"/>
                <a:ea typeface="+mn-ea"/>
                <a:cs typeface="+mn-cs"/>
              </a:rPr>
              <a:t>2006, but not all operations</a:t>
            </a:r>
            <a:r>
              <a:rPr lang="en-US" sz="1200" kern="1200" baseline="0" smtClean="0">
                <a:solidFill>
                  <a:schemeClr val="tx1"/>
                </a:solidFill>
                <a:latin typeface="+mn-lt"/>
                <a:ea typeface="+mn-ea"/>
                <a:cs typeface="+mn-cs"/>
              </a:rPr>
              <a:t> are fully implemented in gensim yet.</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-Latent semantic indexing/analysis (LSI/LSA) —grandaddy</a:t>
            </a:r>
            <a:r>
              <a:rPr lang="en-US" sz="1200" kern="1200" baseline="0" smtClean="0">
                <a:solidFill>
                  <a:schemeClr val="tx1"/>
                </a:solidFill>
                <a:latin typeface="+mn-lt"/>
                <a:ea typeface="+mn-ea"/>
                <a:cs typeface="+mn-cs"/>
              </a:rPr>
              <a:t> of topic modelling similarity techniques</a:t>
            </a:r>
            <a:r>
              <a:rPr lang="en-US" sz="1200" kern="1200" smtClean="0">
                <a:solidFill>
                  <a:schemeClr val="tx1"/>
                </a:solidFill>
                <a:latin typeface="+mn-lt"/>
                <a:ea typeface="+mn-ea"/>
                <a:cs typeface="+mn-cs"/>
              </a:rPr>
              <a:t>. reduces dimensionality. Original paper is Deerwester et al 1990.</a:t>
            </a:r>
            <a:r>
              <a:rPr lang="en-US" sz="1200" kern="1200" baseline="0" smtClean="0">
                <a:solidFill>
                  <a:schemeClr val="tx1"/>
                </a:solidFill>
                <a:latin typeface="+mn-lt"/>
                <a:ea typeface="+mn-ea"/>
                <a:cs typeface="+mn-cs"/>
              </a:rPr>
              <a:t> I have used it most.</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Dependencies: numpy and scipy, and optionally Pyro for distributed and Pattern for lemmatization</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data from Lee 2005 and other papers is available in gensim for tests</a:t>
            </a:r>
          </a:p>
        </p:txBody>
      </p:sp>
      <p:sp>
        <p:nvSpPr>
          <p:cNvPr id="4" name="Slide Number Placeholder 3"/>
          <p:cNvSpPr>
            <a:spLocks noGrp="1"/>
          </p:cNvSpPr>
          <p:nvPr>
            <p:ph type="sldNum" sz="quarter" idx="10"/>
          </p:nvPr>
        </p:nvSpPr>
        <p:spPr/>
        <p:txBody>
          <a:bodyPr/>
          <a:lstStyle/>
          <a:p>
            <a:fld id="{71A04D0A-708E-A14D-9EE2-B8BA3E371A52}"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These </a:t>
            </a:r>
            <a:r>
              <a:rPr lang="en-US" sz="1200" kern="1200" smtClean="0">
                <a:solidFill>
                  <a:schemeClr val="tx1"/>
                </a:solidFill>
                <a:latin typeface="+mn-lt"/>
                <a:ea typeface="+mn-ea"/>
                <a:cs typeface="+mn-cs"/>
              </a:rPr>
              <a:t>recurring patterns called topics may or may not correspond to our intuitive notion of a topic. The abbreviated ones</a:t>
            </a:r>
            <a:r>
              <a:rPr lang="en-US" sz="1200" kern="1200" baseline="0" smtClean="0">
                <a:solidFill>
                  <a:schemeClr val="tx1"/>
                </a:solidFill>
                <a:latin typeface="+mn-lt"/>
                <a:ea typeface="+mn-ea"/>
                <a:cs typeface="+mn-cs"/>
              </a:rPr>
              <a:t> printed here were extracted from a large corpora of texts by gensim using a technique called latent dirichlet allocation (LDA) that actually does tend to produce human-readable topics (but not all the techniques do that, and latent semantic analysis, which is what the demo app used and what we’ll be looking at soon, does not)</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Some themes—they appear to be “about” something, with the terms having a decreasing weighting</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A few quick words about me:</a:t>
            </a:r>
            <a:r>
              <a:rPr lang="en-US" baseline="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William Bert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Developer at Carney Labs for about seven months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Carney Labs is basically a startup wholly owned by a larger company in Alexandria called Team Carney.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I use gensim at work developing a conversational tutoring web app.</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Topic modelling is still very new to me and I’m constantly learning more about it so my knowledge is still growing, especially when it comes to the math, but I’m really fascinated by it and trying to learn more by working with it and by doing things like this presentation.</a:t>
            </a:r>
            <a:endParaRPr lang="en-US" sz="1200" kern="1200" smtClean="0">
              <a:solidFill>
                <a:schemeClr val="tx1"/>
              </a:solidFill>
              <a:latin typeface="+mn-lt"/>
              <a:ea typeface="+mn-ea"/>
              <a:cs typeface="+mn-cs"/>
            </a:endParaRP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1A04D0A-708E-A14D-9EE2-B8BA3E371A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gensim is a free Python</a:t>
            </a:r>
            <a:r>
              <a:rPr lang="en-US" sz="1200" kern="1200" baseline="0" smtClean="0">
                <a:solidFill>
                  <a:schemeClr val="tx1"/>
                </a:solidFill>
                <a:latin typeface="+mn-lt"/>
                <a:ea typeface="+mn-ea"/>
                <a:cs typeface="+mn-cs"/>
              </a:rPr>
              <a:t> framework for doing topic modelling. I’m going to blaze through a quick overview of topic modelling, then discuss how gensim uses it to do semantic similarity, generating data like what we saw.</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Topic modelling attempts to uncover the underlying semantic structure of text (or other data)</a:t>
            </a:r>
            <a:r>
              <a:rPr lang="en-US" sz="1200" kern="1200" baseline="0" smtClean="0">
                <a:solidFill>
                  <a:schemeClr val="tx1"/>
                </a:solidFill>
                <a:latin typeface="+mn-lt"/>
                <a:ea typeface="+mn-ea"/>
                <a:cs typeface="+mn-cs"/>
              </a:rPr>
              <a:t> by using statistical techniques to identify abstract,</a:t>
            </a:r>
            <a:r>
              <a:rPr lang="en-US" sz="1200" kern="1200" smtClean="0">
                <a:solidFill>
                  <a:schemeClr val="tx1"/>
                </a:solidFill>
                <a:latin typeface="+mn-lt"/>
                <a:ea typeface="+mn-ea"/>
                <a:cs typeface="+mn-cs"/>
              </a:rPr>
              <a:t> recurring patterns of terms in a set of data.</a:t>
            </a:r>
            <a:r>
              <a:rPr lang="en-US" sz="1200" kern="1200" baseline="0" smtClean="0">
                <a:solidFill>
                  <a:schemeClr val="tx1"/>
                </a:solidFill>
                <a:latin typeface="+mn-lt"/>
                <a:ea typeface="+mn-ea"/>
                <a:cs typeface="+mn-cs"/>
              </a:rPr>
              <a:t> These patterns are called topics. They </a:t>
            </a:r>
            <a:r>
              <a:rPr lang="en-US" sz="1200" kern="1200" smtClean="0">
                <a:solidFill>
                  <a:schemeClr val="tx1"/>
                </a:solidFill>
                <a:latin typeface="+mn-lt"/>
                <a:ea typeface="+mn-ea"/>
                <a:cs typeface="+mn-cs"/>
              </a:rPr>
              <a:t>may or may not correspond to our intuitive notion of a topic. </a:t>
            </a:r>
          </a:p>
          <a:p>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Topic modelling models documents as collections of features</a:t>
            </a:r>
            <a:r>
              <a:rPr lang="en-US" sz="1200" kern="1200" dirty="0" smtClean="0">
                <a:solidFill>
                  <a:schemeClr val="tx1"/>
                </a:solidFill>
                <a:latin typeface="+mn-lt"/>
                <a:ea typeface="+mn-ea"/>
                <a:cs typeface="+mn-cs"/>
              </a:rPr>
              <a:t>, representing the documents as long vectors that indicate the presence/absence of </a:t>
            </a:r>
            <a:r>
              <a:rPr lang="en-US" sz="1200" kern="1200" smtClean="0">
                <a:solidFill>
                  <a:schemeClr val="tx1"/>
                </a:solidFill>
                <a:latin typeface="+mn-lt"/>
                <a:ea typeface="+mn-ea"/>
                <a:cs typeface="+mn-cs"/>
              </a:rPr>
              <a:t>important features, for</a:t>
            </a:r>
            <a:r>
              <a:rPr lang="en-US" sz="1200" kern="1200" baseline="0" smtClean="0">
                <a:solidFill>
                  <a:schemeClr val="tx1"/>
                </a:solidFill>
                <a:latin typeface="+mn-lt"/>
                <a:ea typeface="+mn-ea"/>
                <a:cs typeface="+mn-cs"/>
              </a:rPr>
              <a:t> example, the </a:t>
            </a:r>
            <a:r>
              <a:rPr lang="en-US" sz="1200" kern="1200" smtClean="0">
                <a:solidFill>
                  <a:schemeClr val="tx1"/>
                </a:solidFill>
                <a:latin typeface="+mn-lt"/>
                <a:ea typeface="+mn-ea"/>
                <a:cs typeface="+mn-cs"/>
              </a:rPr>
              <a:t>presence or absence of words in a document. We can use those</a:t>
            </a:r>
            <a:r>
              <a:rPr lang="en-US" sz="1200" kern="1200" baseline="0" smtClean="0">
                <a:solidFill>
                  <a:schemeClr val="tx1"/>
                </a:solidFill>
                <a:latin typeface="+mn-lt"/>
                <a:ea typeface="+mn-ea"/>
                <a:cs typeface="+mn-cs"/>
              </a:rPr>
              <a:t> vectors to create spaces</a:t>
            </a:r>
            <a:r>
              <a:rPr lang="en-US" sz="1200" kern="1200" smtClean="0">
                <a:solidFill>
                  <a:schemeClr val="tx1"/>
                </a:solidFill>
                <a:latin typeface="+mn-lt"/>
                <a:ea typeface="+mn-ea"/>
                <a:cs typeface="+mn-cs"/>
              </a:rPr>
              <a:t> and</a:t>
            </a:r>
            <a:r>
              <a:rPr lang="en-US" sz="1200" kern="1200" baseline="0" smtClean="0">
                <a:solidFill>
                  <a:schemeClr val="tx1"/>
                </a:solidFill>
                <a:latin typeface="+mn-lt"/>
                <a:ea typeface="+mn-ea"/>
                <a:cs typeface="+mn-cs"/>
              </a:rPr>
              <a:t> plot the locations of documents in those spaces and use that as a kind of proxy for their meaning.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What isn't topic </a:t>
            </a:r>
            <a:r>
              <a:rPr lang="en-US" sz="1200" kern="1200" dirty="0" err="1" smtClean="0">
                <a:solidFill>
                  <a:schemeClr val="tx1"/>
                </a:solidFill>
                <a:latin typeface="+mn-lt"/>
                <a:ea typeface="+mn-ea"/>
                <a:cs typeface="+mn-cs"/>
              </a:rPr>
              <a:t>modelling</a:t>
            </a:r>
            <a:r>
              <a:rPr lang="en-US" sz="1200" kern="1200" dirty="0" smtClean="0">
                <a:solidFill>
                  <a:schemeClr val="tx1"/>
                </a:solidFill>
                <a:latin typeface="+mn-lt"/>
                <a:ea typeface="+mn-ea"/>
                <a:cs typeface="+mn-cs"/>
              </a:rPr>
              <a:t>?</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Topic modelling: </a:t>
            </a:r>
          </a:p>
          <a:p>
            <a:r>
              <a:rPr lang="en-US" sz="1200" kern="1200" smtClean="0">
                <a:solidFill>
                  <a:schemeClr val="tx1"/>
                </a:solidFill>
                <a:latin typeface="+mn-lt"/>
                <a:ea typeface="+mn-ea"/>
                <a:cs typeface="+mn-cs"/>
              </a:rPr>
              <a:t>does not parse</a:t>
            </a:r>
            <a:r>
              <a:rPr lang="en-US" sz="1200" kern="1200" dirty="0" smtClean="0">
                <a:solidFill>
                  <a:schemeClr val="tx1"/>
                </a:solidFill>
                <a:latin typeface="+mn-lt"/>
                <a:ea typeface="+mn-ea"/>
                <a:cs typeface="+mn-cs"/>
              </a:rPr>
              <a:t> sentences</a:t>
            </a:r>
            <a:r>
              <a:rPr lang="en-US" sz="1200" kern="120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fact, knows</a:t>
            </a:r>
            <a:r>
              <a:rPr lang="en-US" sz="1200" kern="1200" baseline="0" smtClean="0">
                <a:solidFill>
                  <a:schemeClr val="tx1"/>
                </a:solidFill>
                <a:latin typeface="+mn-lt"/>
                <a:ea typeface="+mn-ea"/>
                <a:cs typeface="+mn-cs"/>
              </a:rPr>
              <a:t> nothing about</a:t>
            </a:r>
            <a:r>
              <a:rPr lang="en-US"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word order</a:t>
            </a:r>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makes no </a:t>
            </a:r>
            <a:r>
              <a:rPr lang="en-US" sz="1200" kern="1200" dirty="0" smtClean="0">
                <a:solidFill>
                  <a:schemeClr val="tx1"/>
                </a:solidFill>
                <a:latin typeface="+mn-lt"/>
                <a:ea typeface="+mn-ea"/>
                <a:cs typeface="+mn-cs"/>
              </a:rPr>
              <a:t>attempt to "understand</a:t>
            </a:r>
            <a:r>
              <a:rPr lang="en-US" sz="1200" kern="1200" smtClean="0">
                <a:solidFill>
                  <a:schemeClr val="tx1"/>
                </a:solidFill>
                <a:latin typeface="+mn-lt"/>
                <a:ea typeface="+mn-ea"/>
                <a:cs typeface="+mn-cs"/>
              </a:rPr>
              <a:t>" grammar</a:t>
            </a:r>
            <a:r>
              <a:rPr lang="en-US" sz="1200" kern="1200" baseline="0" smtClean="0">
                <a:solidFill>
                  <a:schemeClr val="tx1"/>
                </a:solidFill>
                <a:latin typeface="+mn-lt"/>
                <a:ea typeface="+mn-ea"/>
                <a:cs typeface="+mn-cs"/>
              </a:rPr>
              <a:t> or language</a:t>
            </a:r>
            <a:r>
              <a:rPr lang="en-US"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syntax.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What does a topic look like?</a:t>
            </a:r>
          </a:p>
        </p:txBody>
      </p:sp>
      <p:sp>
        <p:nvSpPr>
          <p:cNvPr id="4" name="Slide Number Placeholder 3"/>
          <p:cNvSpPr>
            <a:spLocks noGrp="1"/>
          </p:cNvSpPr>
          <p:nvPr>
            <p:ph type="sldNum" sz="quarter" idx="10"/>
          </p:nvPr>
        </p:nvSpPr>
        <p:spPr/>
        <p:txBody>
          <a:bodyPr/>
          <a:lstStyle/>
          <a:p>
            <a:fld id="{71A04D0A-708E-A14D-9EE2-B8BA3E371A5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Let’s take a quick look at some topics now, and we’ll come back to them again after I walk through how to generate them.</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click</a:t>
            </a:r>
          </a:p>
          <a:p>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These three abbreviated topics </a:t>
            </a:r>
            <a:r>
              <a:rPr lang="en-US" sz="1200" kern="1200" baseline="0" smtClean="0">
                <a:solidFill>
                  <a:schemeClr val="tx1"/>
                </a:solidFill>
                <a:latin typeface="+mn-lt"/>
                <a:ea typeface="+mn-ea"/>
                <a:cs typeface="+mn-cs"/>
              </a:rPr>
              <a:t>were extracted from a large corpora of texts by gensim using a technique called latent semantic analysis (LSA). Just quickly note how they are collections of words that don’t necessarily/intuitively seem to belong together. There are also positive and negative scalar factors for each word, which get smaller in magnitude as the topic goes on. </a:t>
            </a:r>
            <a:r>
              <a:rPr lang="en-US" sz="1200" kern="1200" smtClean="0">
                <a:solidFill>
                  <a:schemeClr val="tx1"/>
                </a:solidFill>
                <a:latin typeface="+mn-lt"/>
                <a:ea typeface="+mn-ea"/>
                <a:cs typeface="+mn-cs"/>
              </a:rPr>
              <a:t>We don't see it here, but each of these topics actually has thousands more terms—these are just the first ten. </a:t>
            </a:r>
            <a:endParaRPr lang="en-US" sz="1200" kern="1200" baseline="0" smtClean="0">
              <a:solidFill>
                <a:schemeClr val="tx1"/>
              </a:solidFill>
              <a:latin typeface="+mn-lt"/>
              <a:ea typeface="+mn-ea"/>
              <a:cs typeface="+mn-cs"/>
            </a:endParaRP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So that’s what a topic looks like when I talk about topics, but the truth is...</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gensim isn’t really about topic modeling, for me anyway. </a:t>
            </a:r>
          </a:p>
          <a:p>
            <a:endParaRPr lang="en-US" dirty="0" smtClean="0"/>
          </a:p>
          <a:p>
            <a:r>
              <a:rPr lang="en-US" dirty="0" smtClean="0"/>
              <a:t>click</a:t>
            </a:r>
            <a:r>
              <a:rPr lang="en-US" baseline="0" dirty="0" smtClean="0"/>
              <a:t> </a:t>
            </a:r>
          </a:p>
          <a:p>
            <a:endParaRPr lang="en-US" dirty="0" smtClean="0"/>
          </a:p>
          <a:p>
            <a:r>
              <a:rPr lang="en-US" dirty="0" smtClean="0"/>
              <a:t>It’s really about similarity. </a:t>
            </a:r>
            <a:r>
              <a:rPr lang="en-US" sz="1200" kern="1200" smtClean="0">
                <a:solidFill>
                  <a:schemeClr val="tx1"/>
                </a:solidFill>
                <a:latin typeface="+mn-lt"/>
                <a:ea typeface="+mn-ea"/>
                <a:cs typeface="+mn-cs"/>
              </a:rPr>
              <a:t>Topics are a means to an</a:t>
            </a:r>
            <a:r>
              <a:rPr lang="en-US" sz="1200" kern="1200" baseline="0" smtClean="0">
                <a:solidFill>
                  <a:schemeClr val="tx1"/>
                </a:solidFill>
                <a:latin typeface="+mn-lt"/>
                <a:ea typeface="+mn-ea"/>
                <a:cs typeface="+mn-cs"/>
              </a:rPr>
              <a:t> end.</a:t>
            </a:r>
            <a:r>
              <a:rPr lang="en-US" sz="1200" kern="1200" smtClean="0">
                <a:solidFill>
                  <a:schemeClr val="tx1"/>
                </a:solidFill>
                <a:latin typeface="+mn-lt"/>
                <a:ea typeface="+mn-ea"/>
                <a:cs typeface="+mn-cs"/>
              </a:rPr>
              <a:t> </a:t>
            </a:r>
            <a:endParaRPr lang="en-US" dirty="0" smtClean="0"/>
          </a:p>
          <a:p>
            <a:endParaRPr lang="en-US" dirty="0" smtClean="0"/>
          </a:p>
          <a:p>
            <a:r>
              <a:rPr lang="en-US" dirty="0" smtClean="0"/>
              <a:t>click</a:t>
            </a:r>
          </a:p>
          <a:p>
            <a:endParaRPr lang="en-US" smtClean="0"/>
          </a:p>
          <a:p>
            <a:r>
              <a:rPr lang="en-US" sz="1200" kern="1200" smtClean="0">
                <a:solidFill>
                  <a:schemeClr val="tx1"/>
                </a:solidFill>
                <a:latin typeface="+mn-lt"/>
                <a:ea typeface="+mn-ea"/>
                <a:cs typeface="+mn-cs"/>
              </a:rPr>
              <a:t>A few words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about </a:t>
            </a:r>
            <a:r>
              <a:rPr lang="en-US" sz="1200" kern="1200" dirty="0" smtClean="0">
                <a:solidFill>
                  <a:schemeClr val="tx1"/>
                </a:solidFill>
                <a:latin typeface="+mn-lt"/>
                <a:ea typeface="+mn-ea"/>
                <a:cs typeface="+mn-cs"/>
              </a:rPr>
              <a:t>similarity, because it can be elusive</a:t>
            </a:r>
            <a:r>
              <a:rPr lang="en-US" sz="1200" kern="1200" smtClean="0">
                <a:solidFill>
                  <a:schemeClr val="tx1"/>
                </a:solidFill>
                <a:latin typeface="+mn-lt"/>
                <a:ea typeface="+mn-ea"/>
                <a:cs typeface="+mn-cs"/>
              </a:rPr>
              <a:t>.</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click</a:t>
            </a:r>
            <a:endParaRPr lang="en-US" smtClean="0"/>
          </a:p>
          <a:p>
            <a:endParaRPr lang="en-US" smtClean="0"/>
          </a:p>
          <a:p>
            <a:r>
              <a:rPr lang="en-US" sz="1200" kern="1200" smtClean="0">
                <a:solidFill>
                  <a:schemeClr val="tx1"/>
                </a:solidFill>
                <a:latin typeface="+mn-lt"/>
                <a:ea typeface="+mn-ea"/>
                <a:cs typeface="+mn-cs"/>
              </a:rPr>
              <a:t>There are different kinds of similarity: </a:t>
            </a:r>
          </a:p>
          <a:p>
            <a:r>
              <a:rPr lang="en-US" sz="1200" kern="1200" smtClean="0">
                <a:solidFill>
                  <a:schemeClr val="tx1"/>
                </a:solidFill>
                <a:latin typeface="+mn-lt"/>
                <a:ea typeface="+mn-ea"/>
                <a:cs typeface="+mn-cs"/>
              </a:rPr>
              <a:t>String matching – how many characters</a:t>
            </a:r>
            <a:r>
              <a:rPr lang="en-US" sz="1200" kern="1200" baseline="0" smtClean="0">
                <a:solidFill>
                  <a:schemeClr val="tx1"/>
                </a:solidFill>
                <a:latin typeface="+mn-lt"/>
                <a:ea typeface="+mn-ea"/>
                <a:cs typeface="+mn-cs"/>
              </a:rPr>
              <a:t> strings have in common</a:t>
            </a:r>
          </a:p>
          <a:p>
            <a:r>
              <a:rPr lang="en-US" sz="1200" kern="1200" smtClean="0">
                <a:solidFill>
                  <a:schemeClr val="tx1"/>
                </a:solidFill>
                <a:latin typeface="+mn-lt"/>
                <a:ea typeface="+mn-ea"/>
                <a:cs typeface="+mn-cs"/>
              </a:rPr>
              <a:t>Stylometry – which is the similarity of style that looks at, say, length of words or sentences, use of function words, ratio of nouns to verbs, etc. Used to identify authors, for</a:t>
            </a:r>
            <a:r>
              <a:rPr lang="en-US" sz="1200" kern="1200" baseline="0" smtClean="0">
                <a:solidFill>
                  <a:schemeClr val="tx1"/>
                </a:solidFill>
                <a:latin typeface="+mn-lt"/>
                <a:ea typeface="+mn-ea"/>
                <a:cs typeface="+mn-cs"/>
              </a:rPr>
              <a:t> example.</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Term frequency – do the documents use the same words the same number of times (when scaled and normalized)?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r>
              <a:rPr lang="en-US" sz="1200" kern="1200" smtClean="0">
                <a:solidFill>
                  <a:schemeClr val="tx1"/>
                </a:solidFill>
                <a:latin typeface="+mn-lt"/>
                <a:ea typeface="+mn-ea"/>
                <a:cs typeface="+mn-cs"/>
              </a:rPr>
              <a:t>The kind of similarity I'm interested in is semantic similarity. Similarity of meanings.</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But what is that?</a:t>
            </a:r>
          </a:p>
        </p:txBody>
      </p:sp>
      <p:sp>
        <p:nvSpPr>
          <p:cNvPr id="4" name="Slide Number Placeholder 3"/>
          <p:cNvSpPr>
            <a:spLocks noGrp="1"/>
          </p:cNvSpPr>
          <p:nvPr>
            <p:ph type="sldNum" sz="quarter" idx="10"/>
          </p:nvPr>
        </p:nvSpPr>
        <p:spPr/>
        <p:txBody>
          <a:bodyPr/>
          <a:lstStyle/>
          <a:p>
            <a:fld id="{71A04D0A-708E-A14D-9EE2-B8BA3E371A5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Take a moment to read these three sentences.</a:t>
            </a:r>
            <a:r>
              <a:rPr lang="en-US" sz="1200" kern="1200" baseline="0" smtClean="0">
                <a:solidFill>
                  <a:schemeClr val="tx1"/>
                </a:solidFill>
                <a:latin typeface="+mn-lt"/>
                <a:ea typeface="+mn-ea"/>
                <a:cs typeface="+mn-cs"/>
              </a:rPr>
              <a:t> </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They might be said to share certain elements: non-earth planets, weather, duration, research and data collection</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How would you quantify their similarity? How would you decide that two are more similar to each other than to the third?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 study done in Australia in 2005 skipped </a:t>
            </a:r>
            <a:r>
              <a:rPr lang="en-US" sz="1200" kern="1200" dirty="0" smtClean="0">
                <a:solidFill>
                  <a:schemeClr val="tx1"/>
                </a:solidFill>
                <a:latin typeface="+mn-lt"/>
                <a:ea typeface="+mn-ea"/>
                <a:cs typeface="+mn-cs"/>
              </a:rPr>
              <a:t>over the question of defining semantic similarity formally and abstractly and instead defined it as what a sample of Australian college students think is similar. They had students read hundreds of paired short excerpts from news articles (and these</a:t>
            </a:r>
            <a:r>
              <a:rPr lang="en-US" sz="1200" kern="1200" baseline="0" dirty="0" smtClean="0">
                <a:solidFill>
                  <a:schemeClr val="tx1"/>
                </a:solidFill>
                <a:latin typeface="+mn-lt"/>
                <a:ea typeface="+mn-ea"/>
                <a:cs typeface="+mn-cs"/>
              </a:rPr>
              <a:t> sentences are excerpted from some of those)</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and rank </a:t>
            </a:r>
            <a:r>
              <a:rPr lang="en-US" sz="1200" kern="1200" dirty="0" smtClean="0">
                <a:solidFill>
                  <a:schemeClr val="tx1"/>
                </a:solidFill>
                <a:latin typeface="+mn-lt"/>
                <a:ea typeface="+mn-ea"/>
                <a:cs typeface="+mn-cs"/>
              </a:rPr>
              <a:t>the pairwise</a:t>
            </a:r>
            <a:r>
              <a:rPr lang="en-US" sz="1200" kern="1200" baseline="0" dirty="0" smtClean="0">
                <a:solidFill>
                  <a:schemeClr val="tx1"/>
                </a:solidFill>
                <a:latin typeface="+mn-lt"/>
                <a:ea typeface="+mn-ea"/>
                <a:cs typeface="+mn-cs"/>
              </a:rPr>
              <a:t> similarity on a scale</a:t>
            </a:r>
            <a:r>
              <a:rPr lang="en-US" sz="1200" kern="1200" dirty="0" smtClean="0">
                <a:solidFill>
                  <a:schemeClr val="tx1"/>
                </a:solidFill>
                <a:latin typeface="+mn-lt"/>
                <a:ea typeface="+mn-ea"/>
                <a:cs typeface="+mn-cs"/>
              </a:rPr>
              <a:t>. They </a:t>
            </a:r>
            <a:r>
              <a:rPr lang="en-US" sz="1200" kern="1200" smtClean="0">
                <a:solidFill>
                  <a:schemeClr val="tx1"/>
                </a:solidFill>
                <a:latin typeface="+mn-lt"/>
                <a:ea typeface="+mn-ea"/>
                <a:cs typeface="+mn-cs"/>
              </a:rPr>
              <a:t>then examined all </a:t>
            </a:r>
            <a:r>
              <a:rPr lang="en-US" sz="1200" kern="1200" dirty="0" smtClean="0">
                <a:solidFill>
                  <a:schemeClr val="tx1"/>
                </a:solidFill>
                <a:latin typeface="+mn-lt"/>
                <a:ea typeface="+mn-ea"/>
                <a:cs typeface="+mn-cs"/>
              </a:rPr>
              <a:t>the classifications, and found that they had a correlation</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0.6. That’s obviously a positive correlation, but not terribly high.</a:t>
            </a:r>
            <a:r>
              <a:rPr lang="en-US" sz="1200" kern="1200" baseline="0" smtClean="0">
                <a:solidFill>
                  <a:schemeClr val="tx1"/>
                </a:solidFill>
                <a:latin typeface="+mn-lt"/>
                <a:ea typeface="+mn-ea"/>
                <a:cs typeface="+mn-cs"/>
              </a:rPr>
              <a:t> So, humans doesn’t necessarily agree with each other about semantic similarity—it’s kind of a fuzzy notion.</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That said, we’re going to try to put a number on it. In fact, the study I mentioned found that a particular topic modelling technique called latent semantic analysis (LSA) could achieve also a 0.6 correlation with the human ratings—correlating with the study participant’s choice about as well as they correlated with each other.</a:t>
            </a:r>
          </a:p>
        </p:txBody>
      </p:sp>
      <p:sp>
        <p:nvSpPr>
          <p:cNvPr id="4" name="Slide Number Placeholder 3"/>
          <p:cNvSpPr>
            <a:spLocks noGrp="1"/>
          </p:cNvSpPr>
          <p:nvPr>
            <p:ph type="sldNum" sz="quarter" idx="10"/>
          </p:nvPr>
        </p:nvSpPr>
        <p:spPr/>
        <p:txBody>
          <a:bodyPr/>
          <a:lstStyle/>
          <a:p>
            <a:fld id="{71A04D0A-708E-A14D-9EE2-B8BA3E371A5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Why do we care about semantic similarity? </a:t>
            </a:r>
          </a:p>
          <a:p>
            <a:r>
              <a:rPr lang="en-US" sz="1200" kern="1200" dirty="0" smtClean="0">
                <a:solidFill>
                  <a:schemeClr val="tx1"/>
                </a:solidFill>
                <a:latin typeface="+mn-lt"/>
                <a:ea typeface="+mn-ea"/>
                <a:cs typeface="+mn-cs"/>
              </a:rPr>
              <a:t>Some </a:t>
            </a:r>
            <a:r>
              <a:rPr lang="en-US" sz="1200" kern="1200" smtClean="0">
                <a:solidFill>
                  <a:schemeClr val="tx1"/>
                </a:solidFill>
                <a:latin typeface="+mn-lt"/>
                <a:ea typeface="+mn-ea"/>
                <a:cs typeface="+mn-cs"/>
              </a:rPr>
              <a:t>use cases</a:t>
            </a:r>
            <a:r>
              <a:rPr lang="en-US" sz="1200" kern="1200" baseline="0" smtClean="0">
                <a:solidFill>
                  <a:schemeClr val="tx1"/>
                </a:solidFill>
                <a:latin typeface="+mn-lt"/>
                <a:ea typeface="+mn-ea"/>
                <a:cs typeface="+mn-cs"/>
              </a:rPr>
              <a:t> for document similarity comparison</a:t>
            </a:r>
            <a:r>
              <a:rPr lang="en-US" sz="1200" kern="120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-Traditionally used on large document collections. </a:t>
            </a:r>
            <a:r>
              <a:rPr lang="en-US" sz="1200" kern="1200" smtClean="0">
                <a:solidFill>
                  <a:schemeClr val="tx1"/>
                </a:solidFill>
                <a:latin typeface="+mn-lt"/>
                <a:ea typeface="+mn-ea"/>
                <a:cs typeface="+mn-cs"/>
              </a:rPr>
              <a:t>Legal discovery.</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Answer questions or aid searching huge </a:t>
            </a:r>
            <a:r>
              <a:rPr lang="en-US" sz="1200" kern="1200" dirty="0" smtClean="0">
                <a:solidFill>
                  <a:schemeClr val="tx1"/>
                </a:solidFill>
                <a:latin typeface="+mn-lt"/>
                <a:ea typeface="+mn-ea"/>
                <a:cs typeface="+mn-cs"/>
              </a:rPr>
              <a:t>corpora like government regulations</a:t>
            </a:r>
            <a:r>
              <a:rPr lang="en-US" sz="1200" kern="1200" smtClean="0">
                <a:solidFill>
                  <a:schemeClr val="tx1"/>
                </a:solidFill>
                <a:latin typeface="+mn-lt"/>
                <a:ea typeface="+mn-ea"/>
                <a:cs typeface="+mn-cs"/>
              </a:rPr>
              <a:t>, manuals, patent databases, etc.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-Automatic metadata: system can intelligently suggest tags and categories for documents based on other</a:t>
            </a:r>
            <a:r>
              <a:rPr lang="en-US" sz="1200" kern="1200" baseline="0" smtClean="0">
                <a:solidFill>
                  <a:schemeClr val="tx1"/>
                </a:solidFill>
                <a:latin typeface="+mn-lt"/>
                <a:ea typeface="+mn-ea"/>
                <a:cs typeface="+mn-cs"/>
              </a:rPr>
              <a:t> documents they’re similar too</a:t>
            </a:r>
            <a:r>
              <a:rPr lang="en-US" sz="1200" kern="120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-Something</a:t>
            </a:r>
            <a:r>
              <a:rPr lang="en-US" sz="1200" kern="1200" baseline="0" smtClean="0">
                <a:solidFill>
                  <a:schemeClr val="tx1"/>
                </a:solidFill>
                <a:latin typeface="+mn-lt"/>
                <a:ea typeface="+mn-ea"/>
                <a:cs typeface="+mn-cs"/>
              </a:rPr>
              <a:t> that came up recently on the gensim google group: in a CMS, when a user creates a new post, they want to see </a:t>
            </a:r>
            <a:r>
              <a:rPr lang="en-US" sz="1200" kern="1200" smtClean="0">
                <a:solidFill>
                  <a:schemeClr val="tx1"/>
                </a:solidFill>
                <a:latin typeface="+mn-lt"/>
                <a:ea typeface="+mn-ea"/>
                <a:cs typeface="+mn-cs"/>
              </a:rPr>
              <a:t>posts</a:t>
            </a:r>
            <a:r>
              <a:rPr lang="en-US" sz="1200" kern="1200" baseline="0" smtClean="0">
                <a:solidFill>
                  <a:schemeClr val="tx1"/>
                </a:solidFill>
                <a:latin typeface="+mn-lt"/>
                <a:ea typeface="+mn-ea"/>
                <a:cs typeface="+mn-cs"/>
              </a:rPr>
              <a:t> that may be similar in content</a:t>
            </a:r>
            <a:r>
              <a:rPr lang="en-US" sz="1200" kern="1200" smtClean="0">
                <a:solidFill>
                  <a:schemeClr val="tx1"/>
                </a:solidFill>
                <a:latin typeface="+mn-lt"/>
                <a:ea typeface="+mn-ea"/>
                <a:cs typeface="+mn-cs"/>
              </a:rPr>
              <a:t>. We</a:t>
            </a:r>
            <a:r>
              <a:rPr lang="en-US" sz="1200" kern="1200" baseline="0" smtClean="0">
                <a:solidFill>
                  <a:schemeClr val="tx1"/>
                </a:solidFill>
                <a:latin typeface="+mn-lt"/>
                <a:ea typeface="+mn-ea"/>
                <a:cs typeface="+mn-cs"/>
              </a:rPr>
              <a:t> can do that with semantic similarity </a:t>
            </a:r>
            <a:r>
              <a:rPr lang="en-US" sz="1200" kern="1200" smtClean="0">
                <a:solidFill>
                  <a:schemeClr val="tx1"/>
                </a:solidFill>
                <a:latin typeface="+mn-lt"/>
                <a:ea typeface="+mn-ea"/>
                <a:cs typeface="+mn-cs"/>
              </a:rPr>
              <a:t>, and in fact, someone</a:t>
            </a:r>
            <a:r>
              <a:rPr lang="en-US" sz="1200" kern="1200" baseline="0" smtClean="0">
                <a:solidFill>
                  <a:schemeClr val="tx1"/>
                </a:solidFill>
                <a:latin typeface="+mn-lt"/>
                <a:ea typeface="+mn-ea"/>
                <a:cs typeface="+mn-cs"/>
              </a:rPr>
              <a:t> actuallly made this into a plugin for plone using gensim.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-Recommendations, plagiarism dectection, exam scoring. And there are a number of other use cases.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There are some new and fast online algorithms that work in</a:t>
            </a:r>
            <a:r>
              <a:rPr lang="en-US" sz="1200" kern="1200" baseline="0" smtClean="0">
                <a:solidFill>
                  <a:schemeClr val="tx1"/>
                </a:solidFill>
                <a:latin typeface="+mn-lt"/>
                <a:ea typeface="+mn-ea"/>
                <a:cs typeface="+mn-cs"/>
              </a:rPr>
              <a:t> realtime</a:t>
            </a:r>
            <a:r>
              <a:rPr lang="en-US" sz="1200" kern="1200" smtClean="0">
                <a:solidFill>
                  <a:schemeClr val="tx1"/>
                </a:solidFill>
                <a:latin typeface="+mn-lt"/>
                <a:ea typeface="+mn-ea"/>
                <a:cs typeface="+mn-cs"/>
              </a:rPr>
              <a:t>, whereas as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previously, work was often done in batches.</a:t>
            </a:r>
            <a:r>
              <a:rPr lang="en-US" sz="1200" kern="1200" baseline="0" smtClean="0">
                <a:solidFill>
                  <a:schemeClr val="tx1"/>
                </a:solidFill>
                <a:latin typeface="+mn-lt"/>
                <a:ea typeface="+mn-ea"/>
                <a:cs typeface="+mn-cs"/>
              </a:rPr>
              <a:t> This </a:t>
            </a:r>
            <a:r>
              <a:rPr lang="en-US" sz="1200" kern="1200" smtClean="0">
                <a:solidFill>
                  <a:schemeClr val="tx1"/>
                </a:solidFill>
                <a:latin typeface="+mn-lt"/>
                <a:ea typeface="+mn-ea"/>
                <a:cs typeface="+mn-cs"/>
              </a:rPr>
              <a:t>brings up another potential use:</a:t>
            </a:r>
          </a:p>
          <a:p>
            <a:r>
              <a:rPr lang="en-US" sz="1200" kern="1200" smtClean="0">
                <a:solidFill>
                  <a:schemeClr val="tx1"/>
                </a:solidFill>
                <a:latin typeface="+mn-lt"/>
                <a:ea typeface="+mn-ea"/>
                <a:cs typeface="+mn-cs"/>
              </a:rPr>
              <a:t>-better HCI. Matching on similarity</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rather than words or with regexes allows us to accept broader ranges of input, in theory.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So</a:t>
            </a:r>
            <a:r>
              <a:rPr lang="en-US" sz="1200" kern="1200" baseline="0" smtClean="0">
                <a:solidFill>
                  <a:schemeClr val="tx1"/>
                </a:solidFill>
                <a:latin typeface="+mn-lt"/>
                <a:ea typeface="+mn-ea"/>
                <a:cs typeface="+mn-cs"/>
              </a:rPr>
              <a:t> to make it happen, </a:t>
            </a:r>
            <a:r>
              <a:rPr lang="en-US" smtClean="0"/>
              <a:t>enter</a:t>
            </a:r>
            <a:r>
              <a:rPr lang="en-US" baseline="0" smtClean="0"/>
              <a:t>...gensim</a:t>
            </a:r>
            <a:endParaRPr lang="en-US" dirty="0"/>
          </a:p>
        </p:txBody>
      </p:sp>
      <p:sp>
        <p:nvSpPr>
          <p:cNvPr id="4" name="Slide Number Placeholder 3"/>
          <p:cNvSpPr>
            <a:spLocks noGrp="1"/>
          </p:cNvSpPr>
          <p:nvPr>
            <p:ph type="sldNum" sz="quarter" idx="10"/>
          </p:nvPr>
        </p:nvSpPr>
        <p:spPr/>
        <p:txBody>
          <a:bodyPr/>
          <a:lstStyle/>
          <a:p>
            <a:fld id="{71A04D0A-708E-A14D-9EE2-B8BA3E371A5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To get our</a:t>
            </a:r>
            <a:r>
              <a:rPr lang="en-US" sz="1200" kern="1200" baseline="0" smtClean="0">
                <a:solidFill>
                  <a:schemeClr val="tx1"/>
                </a:solidFill>
                <a:latin typeface="+mn-lt"/>
                <a:ea typeface="+mn-ea"/>
                <a:cs typeface="+mn-cs"/>
              </a:rPr>
              <a:t> topics that we can then use to compute semantic similarity, we’re going to start by turning a large set of documents, which we’ll call a training/background corpus, into numeric vectors. We’ll use the tools in gensim’s corpora package.</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When I say document, a document can be as short as one word, or as long as many pages of text, or anywhere in between. My examples and the demo app are mostly sentence-size documents.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In gensim, a corpus is an iterable that returns its documents as sparse vectors. (A</a:t>
            </a:r>
            <a:r>
              <a:rPr lang="en-US" sz="1200" kern="1200" baseline="0" smtClean="0">
                <a:solidFill>
                  <a:schemeClr val="tx1"/>
                </a:solidFill>
                <a:latin typeface="+mn-lt"/>
                <a:ea typeface="+mn-ea"/>
                <a:cs typeface="+mn-cs"/>
              </a:rPr>
              <a:t> sparse vector is just a compact way of storing large vectors that are mostly zeroes.)</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Corpus can made from a file, database query, a network stream, etc, as long as you can stream the documents</a:t>
            </a:r>
            <a:r>
              <a:rPr lang="en-US" sz="1200" kern="1200" baseline="0" smtClean="0">
                <a:solidFill>
                  <a:schemeClr val="tx1"/>
                </a:solidFill>
                <a:latin typeface="+mn-lt"/>
                <a:ea typeface="+mn-ea"/>
                <a:cs typeface="+mn-cs"/>
              </a:rPr>
              <a:t> and emit vectors. </a:t>
            </a:r>
            <a:r>
              <a:rPr lang="en-US" sz="1200" kern="1200" smtClean="0">
                <a:solidFill>
                  <a:schemeClr val="tx1"/>
                </a:solidFill>
                <a:latin typeface="+mn-lt"/>
                <a:ea typeface="+mn-ea"/>
                <a:cs typeface="+mn-cs"/>
              </a:rPr>
              <a:t>gensim iterates</a:t>
            </a:r>
            <a:r>
              <a:rPr lang="en-US" sz="1200" kern="1200" baseline="0" smtClean="0">
                <a:solidFill>
                  <a:schemeClr val="tx1"/>
                </a:solidFill>
                <a:latin typeface="+mn-lt"/>
                <a:ea typeface="+mn-ea"/>
                <a:cs typeface="+mn-cs"/>
              </a:rPr>
              <a:t> over the documents in a corpus with generators, so it uses constant memory, which means you can have enormous corpora and indexes.</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How you generate those vectors from the documents is up to you. (So a corpus isn't inherently tied to words or even language, it could be constructed from features of anything such as music or video, if you can figure out what to use as features [like amplitude</a:t>
            </a:r>
            <a:r>
              <a:rPr lang="en-US" sz="1200" kern="1200" baseline="0" smtClean="0">
                <a:solidFill>
                  <a:schemeClr val="tx1"/>
                </a:solidFill>
                <a:latin typeface="+mn-lt"/>
                <a:ea typeface="+mn-ea"/>
                <a:cs typeface="+mn-cs"/>
              </a:rPr>
              <a:t> or  frequencies?] </a:t>
            </a:r>
            <a:r>
              <a:rPr lang="en-US" sz="1200" kern="1200" smtClean="0">
                <a:solidFill>
                  <a:schemeClr val="tx1"/>
                </a:solidFill>
                <a:latin typeface="+mn-lt"/>
                <a:ea typeface="+mn-ea"/>
                <a:cs typeface="+mn-cs"/>
              </a:rPr>
              <a:t>and how to extract them.)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If your features are the presence or absence of words, your corpus is in what's called "bucket of words" (BOW) format. Gensim provides</a:t>
            </a:r>
            <a:r>
              <a:rPr lang="en-US" sz="1200" kern="1200" baseline="0" smtClean="0">
                <a:solidFill>
                  <a:schemeClr val="tx1"/>
                </a:solidFill>
                <a:latin typeface="+mn-lt"/>
                <a:ea typeface="+mn-ea"/>
                <a:cs typeface="+mn-cs"/>
              </a:rPr>
              <a:t> a convenience class called TextCorpus for creating a such corpus from a text file.</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here we have</a:t>
            </a:r>
            <a:r>
              <a:rPr lang="en-US" sz="1200" kern="1200" baseline="0" smtClean="0">
                <a:solidFill>
                  <a:schemeClr val="tx1"/>
                </a:solidFill>
                <a:latin typeface="+mn-lt"/>
                <a:ea typeface="+mn-ea"/>
                <a:cs typeface="+mn-cs"/>
              </a:rPr>
              <a:t> a list of documents, each document is a list of (feature id, count) tuples. </a:t>
            </a:r>
            <a:r>
              <a:rPr lang="en-US" sz="1200" kern="1200" smtClean="0">
                <a:solidFill>
                  <a:schemeClr val="tx1"/>
                </a:solidFill>
                <a:latin typeface="+mn-lt"/>
                <a:ea typeface="+mn-ea"/>
                <a:cs typeface="+mn-cs"/>
              </a:rPr>
              <a:t>F</a:t>
            </a:r>
            <a:r>
              <a:rPr lang="en-US" sz="1200" kern="1200" baseline="0" smtClean="0">
                <a:solidFill>
                  <a:schemeClr val="tx1"/>
                </a:solidFill>
                <a:latin typeface="+mn-lt"/>
                <a:ea typeface="+mn-ea"/>
                <a:cs typeface="+mn-cs"/>
              </a:rPr>
              <a:t>eature #40 appears one time in document #0, etc.</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For BOW, we</a:t>
            </a:r>
            <a:r>
              <a:rPr lang="en-US" sz="1200" kern="1200" baseline="0" smtClean="0">
                <a:solidFill>
                  <a:schemeClr val="tx1"/>
                </a:solidFill>
                <a:latin typeface="+mn-lt"/>
                <a:ea typeface="+mn-ea"/>
                <a:cs typeface="+mn-cs"/>
              </a:rPr>
              <a:t> also need a dictionary...</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A271A1-F6D6-438B-A432-4747EE7ECD40}"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7987DB-B424-824E-8570-E21BFA3B7F84}" type="datetimeFigureOut">
              <a:rPr lang="en-US" smtClean="0"/>
              <a:pPr/>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7987DB-B424-824E-8570-E21BFA3B7F84}" type="datetimeFigureOut">
              <a:rPr lang="en-US" smtClean="0"/>
              <a:pPr/>
              <a:t>4/28/12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7987DB-B424-824E-8570-E21BFA3B7F84}" type="datetimeFigureOut">
              <a:rPr lang="en-US" smtClean="0"/>
              <a:pPr/>
              <a:t>4/28/12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87DB-B424-824E-8570-E21BFA3B7F84}" type="datetimeFigureOut">
              <a:rPr lang="en-US" smtClean="0"/>
              <a:pPr/>
              <a:t>4/28/12</a:t>
            </a:fld>
            <a:endParaRPr lang="en-US"/>
          </a:p>
        </p:txBody>
      </p:sp>
      <p:sp>
        <p:nvSpPr>
          <p:cNvPr id="3" name="Footer Placeholder 2"/>
          <p:cNvSpPr>
            <a:spLocks noGrp="1"/>
          </p:cNvSpPr>
          <p:nvPr>
            <p:ph type="ftr" sz="quarter" idx="11"/>
          </p:nvPr>
        </p:nvSpPr>
        <p:spPr/>
        <p:txBody>
          <a:bodyPr/>
          <a:lstStyle/>
          <a:p>
            <a:r>
              <a:rPr lang="en-US" dirty="0" err="1" smtClean="0"/>
              <a:t>Gensim</a:t>
            </a:r>
            <a:r>
              <a:rPr lang="en-US" dirty="0" smtClean="0"/>
              <a:t> presentation</a:t>
            </a:r>
            <a:endParaRPr lang="en-US" dirty="0"/>
          </a:p>
        </p:txBody>
      </p:sp>
      <p:sp>
        <p:nvSpPr>
          <p:cNvPr id="4" name="Slide Number Placeholder 3"/>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7987DB-B424-824E-8570-E21BFA3B7F84}" type="datetimeFigureOut">
              <a:rPr lang="en-US" smtClean="0"/>
              <a:pPr/>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03396-933C-8F42-BE50-EE32DB90CB7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27987DB-B424-824E-8570-E21BFA3B7F84}" type="datetimeFigureOut">
              <a:rPr lang="en-US" smtClean="0"/>
              <a:pPr/>
              <a:t>4/28/12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62F03396-933C-8F42-BE50-EE32DB90CB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927987DB-B424-824E-8570-E21BFA3B7F84}" type="datetimeFigureOut">
              <a:rPr lang="en-US" smtClean="0"/>
              <a:pPr/>
              <a:t>4/28/12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62F03396-933C-8F42-BE50-EE32DB90CB7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gensim</a:t>
            </a:r>
            <a:endParaRPr lang="en-US" dirty="0"/>
          </a:p>
        </p:txBody>
      </p:sp>
      <p:sp>
        <p:nvSpPr>
          <p:cNvPr id="3" name="Subtitle 2"/>
          <p:cNvSpPr>
            <a:spLocks noGrp="1"/>
          </p:cNvSpPr>
          <p:nvPr>
            <p:ph type="subTitle" idx="1"/>
          </p:nvPr>
        </p:nvSpPr>
        <p:spPr/>
        <p:txBody>
          <a:bodyPr/>
          <a:lstStyle/>
          <a:p>
            <a:r>
              <a:rPr lang="en-US" smtClean="0">
                <a:solidFill>
                  <a:srgbClr val="60B5CC"/>
                </a:solidFill>
              </a:rPr>
              <a:t>topic </a:t>
            </a:r>
            <a:r>
              <a:rPr lang="en-US" dirty="0" err="1" smtClean="0">
                <a:solidFill>
                  <a:srgbClr val="60B5CC"/>
                </a:solidFill>
              </a:rPr>
              <a:t>modeling</a:t>
            </a:r>
            <a:r>
              <a:rPr lang="en-US" dirty="0" smtClean="0">
                <a:solidFill>
                  <a:srgbClr val="60B5CC"/>
                </a:solidFill>
              </a:rPr>
              <a:t> </a:t>
            </a:r>
            <a:r>
              <a:rPr lang="en-US" smtClean="0">
                <a:solidFill>
                  <a:srgbClr val="60B5CC"/>
                </a:solidFill>
              </a:rPr>
              <a:t>for humans</a:t>
            </a:r>
            <a:endParaRPr lang="en-US" dirty="0">
              <a:solidFill>
                <a:srgbClr val="60B5CC"/>
              </a:solidFill>
            </a:endParaRPr>
          </a:p>
        </p:txBody>
      </p:sp>
      <p:sp>
        <p:nvSpPr>
          <p:cNvPr id="4" name="TextBox 3"/>
          <p:cNvSpPr txBox="1"/>
          <p:nvPr/>
        </p:nvSpPr>
        <p:spPr>
          <a:xfrm>
            <a:off x="685800" y="5556250"/>
            <a:ext cx="1999654" cy="923330"/>
          </a:xfrm>
          <a:prstGeom prst="rect">
            <a:avLst/>
          </a:prstGeom>
          <a:noFill/>
        </p:spPr>
        <p:txBody>
          <a:bodyPr wrap="none" rtlCol="0">
            <a:spAutoFit/>
          </a:bodyPr>
          <a:lstStyle/>
          <a:p>
            <a:r>
              <a:rPr lang="en-US" smtClean="0">
                <a:solidFill>
                  <a:srgbClr val="60B5CC"/>
                </a:solidFill>
              </a:rPr>
              <a:t>William Bert</a:t>
            </a:r>
          </a:p>
          <a:p>
            <a:r>
              <a:rPr lang="en-US" smtClean="0">
                <a:solidFill>
                  <a:srgbClr val="60B5CC"/>
                </a:solidFill>
              </a:rPr>
              <a:t>DC Python Meetup</a:t>
            </a:r>
          </a:p>
          <a:p>
            <a:r>
              <a:rPr lang="en-US" smtClean="0">
                <a:solidFill>
                  <a:srgbClr val="60B5CC"/>
                </a:solidFill>
              </a:rPr>
              <a:t>1 May 2012</a:t>
            </a:r>
            <a:endParaRPr lang="en-US">
              <a:solidFill>
                <a:srgbClr val="60B5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1222610" y="3876436"/>
            <a:ext cx="2502157" cy="523220"/>
          </a:xfrm>
          <a:prstGeom prst="rect">
            <a:avLst/>
          </a:prstGeom>
          <a:noFill/>
        </p:spPr>
        <p:txBody>
          <a:bodyPr wrap="none" rtlCol="0">
            <a:spAutoFit/>
          </a:bodyPr>
          <a:lstStyle/>
          <a:p>
            <a:r>
              <a:rPr lang="en-US" sz="2800" smtClean="0">
                <a:solidFill>
                  <a:schemeClr val="accent2"/>
                </a:solidFill>
              </a:rPr>
              <a:t>Dictionary class</a:t>
            </a:r>
            <a:endParaRPr lang="en-US" sz="2800">
              <a:solidFill>
                <a:schemeClr val="accent2"/>
              </a:solidFill>
            </a:endParaRPr>
          </a:p>
        </p:txBody>
      </p:sp>
      <p:sp>
        <p:nvSpPr>
          <p:cNvPr id="8" name="TextBox 7"/>
          <p:cNvSpPr txBox="1"/>
          <p:nvPr/>
        </p:nvSpPr>
        <p:spPr>
          <a:xfrm>
            <a:off x="1231852" y="5323924"/>
            <a:ext cx="7108821" cy="954107"/>
          </a:xfrm>
          <a:prstGeom prst="rect">
            <a:avLst/>
          </a:prstGeom>
          <a:noFill/>
        </p:spPr>
        <p:txBody>
          <a:bodyPr wrap="square" rtlCol="0">
            <a:spAutoFit/>
          </a:bodyPr>
          <a:lstStyle/>
          <a:p>
            <a:r>
              <a:rPr lang="en-US" sz="2800" smtClean="0">
                <a:solidFill>
                  <a:srgbClr val="60B5CC"/>
                </a:solidFill>
              </a:rPr>
              <a:t>dictionary maps features (words) to feature ids (numbers)</a:t>
            </a:r>
            <a:endParaRPr lang="en-US" sz="2800">
              <a:solidFill>
                <a:srgbClr val="60B5CC"/>
              </a:solidFill>
            </a:endParaRPr>
          </a:p>
        </p:txBody>
      </p:sp>
      <p:sp>
        <p:nvSpPr>
          <p:cNvPr id="9" name="TextBox 8"/>
          <p:cNvSpPr txBox="1"/>
          <p:nvPr/>
        </p:nvSpPr>
        <p:spPr>
          <a:xfrm>
            <a:off x="1233714" y="1896607"/>
            <a:ext cx="7262354" cy="523220"/>
          </a:xfrm>
          <a:prstGeom prst="rect">
            <a:avLst/>
          </a:prstGeom>
          <a:noFill/>
        </p:spPr>
        <p:txBody>
          <a:bodyPr wrap="square" rtlCol="0">
            <a:spAutoFit/>
          </a:bodyPr>
          <a:lstStyle/>
          <a:p>
            <a:r>
              <a:rPr lang="en-US" sz="2800" smtClean="0">
                <a:solidFill>
                  <a:srgbClr val="60B5CC"/>
                </a:solidFill>
              </a:rPr>
              <a:t>TextCorpus and other kinds of corpus classes</a:t>
            </a:r>
            <a:endParaRPr lang="en-US" sz="2800" dirty="0">
              <a:solidFill>
                <a:srgbClr val="60B5CC"/>
              </a:solidFill>
            </a:endParaRPr>
          </a:p>
        </p:txBody>
      </p:sp>
      <p:sp>
        <p:nvSpPr>
          <p:cNvPr id="11" name="TextBox 10"/>
          <p:cNvSpPr txBox="1"/>
          <p:nvPr/>
        </p:nvSpPr>
        <p:spPr>
          <a:xfrm>
            <a:off x="1233713" y="2526224"/>
            <a:ext cx="8203547" cy="1323439"/>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corpus </a:t>
            </a:r>
            <a:r>
              <a:rPr lang="en-US" sz="2000">
                <a:latin typeface="Courier New"/>
                <a:cs typeface="Courier New"/>
              </a:rPr>
              <a:t>=</a:t>
            </a:r>
            <a:r>
              <a:rPr lang="en-US" sz="2000" smtClean="0">
                <a:latin typeface="Courier New"/>
                <a:cs typeface="Courier New"/>
              </a:rPr>
              <a:t> TextCorpus(file_like_object)</a:t>
            </a:r>
          </a:p>
          <a:p>
            <a:r>
              <a:rPr lang="en-US" sz="2000" smtClean="0">
                <a:latin typeface="Courier New"/>
                <a:cs typeface="Courier New"/>
              </a:rPr>
              <a:t>&gt;&gt;&gt; [doc for doc in corpus]</a:t>
            </a:r>
          </a:p>
          <a:p>
            <a:r>
              <a:rPr lang="en-US" sz="2000" smtClean="0">
                <a:latin typeface="Courier New"/>
                <a:cs typeface="Courier New"/>
              </a:rPr>
              <a:t>[[(40, 1), (6, 1), (78, 2)], [(39, 1), (58, 1),...]</a:t>
            </a:r>
          </a:p>
          <a:p>
            <a:endParaRPr lang="en-US" sz="2000" dirty="0">
              <a:latin typeface="Courier New"/>
              <a:cs typeface="Courier New"/>
            </a:endParaRPr>
          </a:p>
        </p:txBody>
      </p:sp>
      <p:sp>
        <p:nvSpPr>
          <p:cNvPr id="13" name="TextBox 12"/>
          <p:cNvSpPr txBox="1"/>
          <p:nvPr/>
        </p:nvSpPr>
        <p:spPr>
          <a:xfrm>
            <a:off x="1250423" y="4533352"/>
            <a:ext cx="7910286" cy="707886"/>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print corpus.dictionary</a:t>
            </a:r>
          </a:p>
          <a:p>
            <a:r>
              <a:rPr lang="en-US" sz="2000" smtClean="0">
                <a:latin typeface="Courier New"/>
                <a:cs typeface="Courier New"/>
              </a:rPr>
              <a:t>Dictionary(8472 unique tokens)</a:t>
            </a:r>
            <a:endParaRPr lang="en-US" sz="2000" dirty="0">
              <a:latin typeface="Courier New"/>
              <a:cs typeface="Courier New"/>
            </a:endParaRPr>
          </a:p>
        </p:txBody>
      </p:sp>
      <p:sp>
        <p:nvSpPr>
          <p:cNvPr id="14" name="TextBox 13"/>
          <p:cNvSpPr txBox="1"/>
          <p:nvPr/>
        </p:nvSpPr>
        <p:spPr>
          <a:xfrm>
            <a:off x="1233714" y="1209524"/>
            <a:ext cx="7262354" cy="523220"/>
          </a:xfrm>
          <a:prstGeom prst="rect">
            <a:avLst/>
          </a:prstGeom>
          <a:noFill/>
        </p:spPr>
        <p:txBody>
          <a:bodyPr wrap="square" rtlCol="0">
            <a:spAutoFit/>
          </a:bodyPr>
          <a:lstStyle/>
          <a:p>
            <a:r>
              <a:rPr lang="en-US" sz="2800" b="1" dirty="0" err="1" smtClean="0">
                <a:solidFill>
                  <a:srgbClr val="A0D3E0"/>
                </a:solidFill>
              </a:rPr>
              <a:t>gensim.corpora</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262354" cy="954107"/>
          </a:xfrm>
          <a:prstGeom prst="rect">
            <a:avLst/>
          </a:prstGeom>
          <a:noFill/>
        </p:spPr>
        <p:txBody>
          <a:bodyPr wrap="square" rtlCol="0">
            <a:spAutoFit/>
          </a:bodyPr>
          <a:lstStyle/>
          <a:p>
            <a:r>
              <a:rPr lang="en-US" sz="2800" dirty="0">
                <a:solidFill>
                  <a:srgbClr val="60B5CC"/>
                </a:solidFill>
              </a:rPr>
              <a:t>need massive collection of documents that ostensibly has meaning</a:t>
            </a:r>
          </a:p>
        </p:txBody>
      </p:sp>
      <p:sp>
        <p:nvSpPr>
          <p:cNvPr id="3" name="TextBox 2"/>
          <p:cNvSpPr txBox="1"/>
          <p:nvPr/>
        </p:nvSpPr>
        <p:spPr>
          <a:xfrm>
            <a:off x="1236582" y="2180343"/>
            <a:ext cx="6791268" cy="523220"/>
          </a:xfrm>
          <a:prstGeom prst="rect">
            <a:avLst/>
          </a:prstGeom>
          <a:noFill/>
        </p:spPr>
        <p:txBody>
          <a:bodyPr wrap="square" rtlCol="0">
            <a:spAutoFit/>
          </a:bodyPr>
          <a:lstStyle/>
          <a:p>
            <a:r>
              <a:rPr lang="en-US" sz="2800" dirty="0">
                <a:solidFill>
                  <a:srgbClr val="60B5CC"/>
                </a:solidFill>
              </a:rPr>
              <a:t>sounds like a job for </a:t>
            </a:r>
            <a:r>
              <a:rPr lang="en-US" sz="2800" dirty="0" err="1">
                <a:solidFill>
                  <a:srgbClr val="60B5CC"/>
                </a:solidFill>
              </a:rPr>
              <a:t>wikipedia</a:t>
            </a:r>
            <a:endParaRPr lang="en-US" sz="2800" dirty="0">
              <a:solidFill>
                <a:srgbClr val="60B5CC"/>
              </a:solidFill>
            </a:endParaRPr>
          </a:p>
        </p:txBody>
      </p:sp>
      <p:sp>
        <p:nvSpPr>
          <p:cNvPr id="5" name="TextBox 4"/>
          <p:cNvSpPr txBox="1"/>
          <p:nvPr/>
        </p:nvSpPr>
        <p:spPr>
          <a:xfrm>
            <a:off x="1250423" y="2837259"/>
            <a:ext cx="7910286" cy="3785652"/>
          </a:xfrm>
          <a:prstGeom prst="rect">
            <a:avLst/>
          </a:prstGeom>
          <a:noFill/>
        </p:spPr>
        <p:txBody>
          <a:bodyPr wrap="square" rtlCol="0">
            <a:spAutoFit/>
          </a:bodyPr>
          <a:lstStyle/>
          <a:p>
            <a:r>
              <a:rPr lang="en-US" sz="2000" dirty="0" smtClean="0">
                <a:latin typeface="Courier New"/>
                <a:cs typeface="Courier New"/>
              </a:rPr>
              <a:t>&gt;&gt;&gt; </a:t>
            </a:r>
            <a:r>
              <a:rPr lang="en-US" sz="2000" dirty="0" err="1" smtClean="0">
                <a:latin typeface="Courier New"/>
                <a:cs typeface="Courier New"/>
              </a:rPr>
              <a:t>wiki_corpus</a:t>
            </a:r>
            <a:r>
              <a:rPr lang="en-US" sz="2000" dirty="0" smtClean="0">
                <a:latin typeface="Courier New"/>
                <a:cs typeface="Courier New"/>
              </a:rPr>
              <a:t> </a:t>
            </a:r>
            <a:r>
              <a:rPr lang="en-US" sz="2000" dirty="0">
                <a:latin typeface="Courier New"/>
                <a:cs typeface="Courier New"/>
              </a:rPr>
              <a:t>= </a:t>
            </a:r>
            <a:r>
              <a:rPr lang="en-US" sz="2000" dirty="0" err="1">
                <a:latin typeface="Courier New"/>
                <a:cs typeface="Courier New"/>
              </a:rPr>
              <a:t>WikiCorpus(</a:t>
            </a:r>
            <a:r>
              <a:rPr lang="en-US" sz="2000" err="1">
                <a:latin typeface="Courier New"/>
                <a:cs typeface="Courier New"/>
              </a:rPr>
              <a:t>articles</a:t>
            </a:r>
            <a:r>
              <a:rPr lang="en-US" sz="2000" smtClean="0">
                <a:latin typeface="Courier New"/>
                <a:cs typeface="Courier New"/>
              </a:rPr>
              <a:t>)  # articles is Wikipedia text dump bz2 file. several hours.</a:t>
            </a:r>
          </a:p>
          <a:p>
            <a:endParaRPr lang="en-US" sz="2000" dirty="0" smtClean="0">
              <a:latin typeface="Courier New"/>
              <a:cs typeface="Courier New"/>
            </a:endParaRPr>
          </a:p>
          <a:p>
            <a:r>
              <a:rPr lang="en-US" sz="2000" dirty="0" smtClean="0">
                <a:latin typeface="Courier New"/>
                <a:cs typeface="Courier New"/>
              </a:rPr>
              <a:t>&gt;&gt;&gt; </a:t>
            </a:r>
            <a:r>
              <a:rPr lang="en-US" sz="2000" dirty="0" err="1" smtClean="0">
                <a:latin typeface="Courier New"/>
                <a:cs typeface="Courier New"/>
              </a:rPr>
              <a:t>wiki_corpus.dictionary.save</a:t>
            </a:r>
            <a:r>
              <a:rPr lang="en-US" sz="2000" dirty="0" err="1">
                <a:latin typeface="Courier New"/>
                <a:cs typeface="Courier New"/>
              </a:rPr>
              <a:t>("wiki_dict.dict</a:t>
            </a:r>
            <a:r>
              <a:rPr lang="en-US" sz="2000" dirty="0">
                <a:latin typeface="Courier New"/>
                <a:cs typeface="Courier New"/>
              </a:rPr>
              <a:t>")  </a:t>
            </a:r>
            <a:r>
              <a:rPr lang="en-US" sz="2000">
                <a:latin typeface="Courier New"/>
                <a:cs typeface="Courier New"/>
              </a:rPr>
              <a:t>#</a:t>
            </a:r>
            <a:r>
              <a:rPr lang="en-US" sz="2000" smtClean="0">
                <a:latin typeface="Courier New"/>
                <a:cs typeface="Courier New"/>
              </a:rPr>
              <a:t> persist dictionary</a:t>
            </a:r>
          </a:p>
          <a:p>
            <a:endParaRPr lang="en-US" sz="2000" smtClean="0">
              <a:latin typeface="Courier New"/>
              <a:cs typeface="Courier New"/>
            </a:endParaRPr>
          </a:p>
          <a:p>
            <a:r>
              <a:rPr lang="en-US" sz="2000" smtClean="0">
                <a:latin typeface="Courier New"/>
                <a:cs typeface="Courier New"/>
              </a:rPr>
              <a:t>&gt;</a:t>
            </a:r>
            <a:r>
              <a:rPr lang="en-US" sz="2000" dirty="0" smtClean="0">
                <a:latin typeface="Courier New"/>
                <a:cs typeface="Courier New"/>
              </a:rPr>
              <a:t>&gt;&gt; </a:t>
            </a:r>
            <a:r>
              <a:rPr lang="en-US" sz="2000" dirty="0" err="1" smtClean="0">
                <a:latin typeface="Courier New"/>
                <a:cs typeface="Courier New"/>
              </a:rPr>
              <a:t>MmCorpus.serialize</a:t>
            </a:r>
            <a:r>
              <a:rPr lang="en-US" sz="2000" dirty="0" err="1">
                <a:latin typeface="Courier New"/>
                <a:cs typeface="Courier New"/>
              </a:rPr>
              <a:t>("wiki_corpus.mm</a:t>
            </a:r>
            <a:r>
              <a:rPr lang="en-US" sz="2000" dirty="0">
                <a:latin typeface="Courier New"/>
                <a:cs typeface="Courier New"/>
              </a:rPr>
              <a:t>", </a:t>
            </a:r>
            <a:r>
              <a:rPr lang="en-US" sz="2000" dirty="0" err="1">
                <a:latin typeface="Courier New"/>
                <a:cs typeface="Courier New"/>
              </a:rPr>
              <a:t>wiki_corpus</a:t>
            </a:r>
            <a:r>
              <a:rPr lang="en-US" sz="2000">
                <a:latin typeface="Courier New"/>
                <a:cs typeface="Courier New"/>
              </a:rPr>
              <a:t>)  </a:t>
            </a:r>
            <a:r>
              <a:rPr lang="en-US" sz="2000" smtClean="0">
                <a:latin typeface="Courier New"/>
                <a:cs typeface="Courier New"/>
              </a:rPr>
              <a:t># uses </a:t>
            </a:r>
            <a:r>
              <a:rPr lang="en-US" sz="2000" err="1">
                <a:latin typeface="Courier New"/>
                <a:cs typeface="Courier New"/>
              </a:rPr>
              <a:t>numpy</a:t>
            </a:r>
            <a:r>
              <a:rPr lang="en-US" sz="2000" smtClean="0">
                <a:latin typeface="Courier New"/>
                <a:cs typeface="Courier New"/>
              </a:rPr>
              <a:t> to persist corpus in </a:t>
            </a:r>
            <a:r>
              <a:rPr lang="en-US" sz="2000" dirty="0">
                <a:latin typeface="Courier New"/>
                <a:cs typeface="Courier New"/>
              </a:rPr>
              <a:t>Matrix </a:t>
            </a:r>
            <a:r>
              <a:rPr lang="en-US" sz="2000">
                <a:latin typeface="Courier New"/>
                <a:cs typeface="Courier New"/>
              </a:rPr>
              <a:t>Market </a:t>
            </a:r>
            <a:r>
              <a:rPr lang="en-US" sz="2000" smtClean="0">
                <a:latin typeface="Courier New"/>
                <a:cs typeface="Courier New"/>
              </a:rPr>
              <a:t>format. several GBs. can be BZ2’ed.</a:t>
            </a:r>
          </a:p>
          <a:p>
            <a:endParaRPr lang="en-US" sz="2000" smtClean="0">
              <a:latin typeface="Courier New"/>
              <a:cs typeface="Courier New"/>
            </a:endParaRPr>
          </a:p>
          <a:p>
            <a:r>
              <a:rPr lang="en-US" sz="2000" smtClean="0">
                <a:latin typeface="Courier New"/>
                <a:cs typeface="Courier New"/>
              </a:rPr>
              <a:t>&gt;</a:t>
            </a:r>
            <a:r>
              <a:rPr lang="en-US" sz="2000" dirty="0" smtClean="0">
                <a:latin typeface="Courier New"/>
                <a:cs typeface="Courier New"/>
              </a:rPr>
              <a:t>&gt;&gt; </a:t>
            </a:r>
            <a:r>
              <a:rPr lang="en-US" sz="2000" dirty="0" err="1" smtClean="0">
                <a:latin typeface="Courier New"/>
                <a:cs typeface="Courier New"/>
              </a:rPr>
              <a:t>wiki_corpus</a:t>
            </a:r>
            <a:r>
              <a:rPr lang="en-US" sz="2000" dirty="0" smtClean="0">
                <a:latin typeface="Courier New"/>
                <a:cs typeface="Courier New"/>
              </a:rPr>
              <a:t> </a:t>
            </a:r>
            <a:r>
              <a:rPr lang="en-US" sz="2000" dirty="0">
                <a:latin typeface="Courier New"/>
                <a:cs typeface="Courier New"/>
              </a:rPr>
              <a:t>= </a:t>
            </a:r>
            <a:r>
              <a:rPr lang="en-US" sz="2000" dirty="0" err="1">
                <a:latin typeface="Courier New"/>
                <a:cs typeface="Courier New"/>
              </a:rPr>
              <a:t>MmCorpus("wiki_corpus.mm</a:t>
            </a:r>
            <a:r>
              <a:rPr lang="en-US" sz="2000" dirty="0">
                <a:latin typeface="Courier New"/>
                <a:cs typeface="Courier New"/>
              </a:rPr>
              <a:t>")  # revive </a:t>
            </a:r>
            <a:r>
              <a:rPr lang="en-US" sz="2000">
                <a:latin typeface="Courier New"/>
                <a:cs typeface="Courier New"/>
              </a:rPr>
              <a:t>a </a:t>
            </a:r>
            <a:r>
              <a:rPr lang="en-US" sz="2000" smtClean="0">
                <a:latin typeface="Courier New"/>
                <a:cs typeface="Courier New"/>
              </a:rPr>
              <a:t>corpus</a:t>
            </a:r>
            <a:endParaRPr lang="en-US" sz="2000" dirty="0">
              <a:solidFill>
                <a:srgbClr val="60B5CC"/>
              </a:solidFill>
              <a:latin typeface="Courier New"/>
              <a:cs typeface="Courier New"/>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
        <p:nvSpPr>
          <p:cNvPr id="7" name="TextBox 6"/>
          <p:cNvSpPr txBox="1"/>
          <p:nvPr/>
        </p:nvSpPr>
        <p:spPr>
          <a:xfrm>
            <a:off x="1233714" y="2298216"/>
            <a:ext cx="7262354" cy="523220"/>
          </a:xfrm>
          <a:prstGeom prst="rect">
            <a:avLst/>
          </a:prstGeom>
          <a:noFill/>
        </p:spPr>
        <p:txBody>
          <a:bodyPr wrap="square" rtlCol="0">
            <a:spAutoFit/>
          </a:bodyPr>
          <a:lstStyle/>
          <a:p>
            <a:r>
              <a:rPr lang="en-US" sz="2800" smtClean="0">
                <a:solidFill>
                  <a:srgbClr val="60B5CC"/>
                </a:solidFill>
              </a:rPr>
              <a:t>transform corpora using models classes</a:t>
            </a:r>
            <a:endParaRPr lang="en-US" sz="2800" dirty="0">
              <a:solidFill>
                <a:srgbClr val="60B5CC"/>
              </a:solidFill>
            </a:endParaRPr>
          </a:p>
        </p:txBody>
      </p:sp>
      <p:sp>
        <p:nvSpPr>
          <p:cNvPr id="8" name="TextBox 7"/>
          <p:cNvSpPr txBox="1"/>
          <p:nvPr/>
        </p:nvSpPr>
        <p:spPr>
          <a:xfrm>
            <a:off x="1217005" y="3337186"/>
            <a:ext cx="7262354" cy="954107"/>
          </a:xfrm>
          <a:prstGeom prst="rect">
            <a:avLst/>
          </a:prstGeom>
          <a:noFill/>
        </p:spPr>
        <p:txBody>
          <a:bodyPr wrap="square" rtlCol="0">
            <a:spAutoFit/>
          </a:bodyPr>
          <a:lstStyle/>
          <a:p>
            <a:r>
              <a:rPr lang="en-US" sz="2800" smtClean="0">
                <a:solidFill>
                  <a:srgbClr val="60B5CC"/>
                </a:solidFill>
              </a:rPr>
              <a:t>for example, term frequency/inverse document frequency (TFIDF) transformation</a:t>
            </a:r>
            <a:endParaRPr lang="en-US" sz="2800" dirty="0">
              <a:solidFill>
                <a:srgbClr val="60B5CC"/>
              </a:solidFill>
            </a:endParaRPr>
          </a:p>
        </p:txBody>
      </p:sp>
      <p:sp>
        <p:nvSpPr>
          <p:cNvPr id="9" name="TextBox 8"/>
          <p:cNvSpPr txBox="1"/>
          <p:nvPr/>
        </p:nvSpPr>
        <p:spPr>
          <a:xfrm>
            <a:off x="1233714" y="4853177"/>
            <a:ext cx="7262354" cy="954107"/>
          </a:xfrm>
          <a:prstGeom prst="rect">
            <a:avLst/>
          </a:prstGeom>
          <a:noFill/>
        </p:spPr>
        <p:txBody>
          <a:bodyPr wrap="square" rtlCol="0">
            <a:spAutoFit/>
          </a:bodyPr>
          <a:lstStyle/>
          <a:p>
            <a:r>
              <a:rPr lang="en-US" sz="2800" smtClean="0">
                <a:solidFill>
                  <a:srgbClr val="60B5CC"/>
                </a:solidFill>
              </a:rPr>
              <a:t>reflects importance of a term, not just presence/absence</a:t>
            </a:r>
            <a:endParaRPr lang="en-US" sz="2800" dirty="0">
              <a:solidFill>
                <a:srgbClr val="60B5CC"/>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968087"/>
            <a:ext cx="7565572" cy="1938992"/>
          </a:xfrm>
          <a:prstGeom prst="rect">
            <a:avLst/>
          </a:prstGeom>
          <a:noFill/>
        </p:spPr>
        <p:txBody>
          <a:bodyPr wrap="square" rtlCol="0">
            <a:spAutoFit/>
          </a:bodyPr>
          <a:lstStyle/>
          <a:p>
            <a:r>
              <a:rPr lang="en-US" sz="2000" smtClean="0">
                <a:latin typeface="Courier New"/>
                <a:cs typeface="Courier New"/>
              </a:rPr>
              <a:t>&gt;&gt;&gt; tfidf_trans </a:t>
            </a:r>
            <a:r>
              <a:rPr lang="en-US" sz="2000">
                <a:latin typeface="Courier New"/>
                <a:cs typeface="Courier New"/>
              </a:rPr>
              <a:t>= models.TfidfModel(wiki_corpus, id2word=dictionary)  # TFIDF computes frequencies of all document features in the </a:t>
            </a:r>
            <a:r>
              <a:rPr lang="en-US" sz="2000" smtClean="0">
                <a:latin typeface="Courier New"/>
                <a:cs typeface="Courier New"/>
              </a:rPr>
              <a:t>corpus. several hours.</a:t>
            </a:r>
          </a:p>
          <a:p>
            <a:r>
              <a:rPr lang="en-US" sz="2000" smtClean="0">
                <a:latin typeface="Courier New"/>
                <a:cs typeface="Courier New"/>
              </a:rPr>
              <a:t>TfidfModel(num_docs=3430645, num_nnz=547534266)</a:t>
            </a:r>
          </a:p>
          <a:p>
            <a:endParaRPr lang="en-US" sz="2000" smtClean="0">
              <a:latin typeface="Courier New"/>
              <a:cs typeface="Courier New"/>
            </a:endParaRPr>
          </a:p>
        </p:txBody>
      </p:sp>
      <p:sp>
        <p:nvSpPr>
          <p:cNvPr id="3" name="TextBox 2"/>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
        <p:nvSpPr>
          <p:cNvPr id="5" name="TextBox 4"/>
          <p:cNvSpPr txBox="1"/>
          <p:nvPr/>
        </p:nvSpPr>
        <p:spPr>
          <a:xfrm>
            <a:off x="1253352" y="3651721"/>
            <a:ext cx="7493945" cy="1323439"/>
          </a:xfrm>
          <a:prstGeom prst="rect">
            <a:avLst/>
          </a:prstGeom>
          <a:noFill/>
        </p:spPr>
        <p:txBody>
          <a:bodyPr wrap="square" rtlCol="0">
            <a:spAutoFit/>
          </a:bodyPr>
          <a:lstStyle/>
          <a:p>
            <a:r>
              <a:rPr lang="en-US" sz="2000" smtClean="0">
                <a:latin typeface="Courier New"/>
                <a:cs typeface="Courier New"/>
              </a:rPr>
              <a:t>&gt;&gt;&gt; tfidf_trans[documents]  # emits documents in TFIDF representation. documents must be in the same BOW vector space as wiki_corpus. </a:t>
            </a:r>
          </a:p>
          <a:p>
            <a:r>
              <a:rPr lang="en-US" sz="2000" smtClean="0">
                <a:latin typeface="Courier New"/>
                <a:cs typeface="Courier New"/>
              </a:rPr>
              <a:t>[[(40, 0.23), (6, 0.12), (78, 0.65)], [(39, ...]</a:t>
            </a:r>
          </a:p>
        </p:txBody>
      </p:sp>
      <p:sp>
        <p:nvSpPr>
          <p:cNvPr id="7" name="Rectangle 6"/>
          <p:cNvSpPr/>
          <p:nvPr/>
        </p:nvSpPr>
        <p:spPr>
          <a:xfrm>
            <a:off x="1270855" y="5036742"/>
            <a:ext cx="7565573" cy="1323439"/>
          </a:xfrm>
          <a:prstGeom prst="rect">
            <a:avLst/>
          </a:prstGeom>
        </p:spPr>
        <p:txBody>
          <a:bodyPr wrap="square">
            <a:spAutoFit/>
          </a:bodyPr>
          <a:lstStyle/>
          <a:p>
            <a:r>
              <a:rPr lang="en-US" sz="2000" smtClean="0">
                <a:latin typeface="Courier New"/>
                <a:cs typeface="Courier New"/>
              </a:rPr>
              <a:t>&gt;&gt;&gt; tfidf_corpus = MmCorpus(corpus=tfidf_trans [wiki_corpus], id2word=dictionary)  # builds new corpus by iterating over documents transformed to TFIDF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233714" y="2345764"/>
            <a:ext cx="7910286" cy="2554545"/>
          </a:xfrm>
          <a:prstGeom prst="rect">
            <a:avLst/>
          </a:prstGeom>
          <a:noFill/>
        </p:spPr>
        <p:txBody>
          <a:bodyPr wrap="square" rtlCol="0">
            <a:spAutoFit/>
          </a:bodyPr>
          <a:lstStyle/>
          <a:p>
            <a:endParaRPr lang="en-US" sz="2000" smtClean="0">
              <a:latin typeface="Courier New"/>
              <a:cs typeface="Courier New"/>
            </a:endParaRPr>
          </a:p>
          <a:p>
            <a:r>
              <a:rPr lang="en-US" sz="2000" smtClean="0">
                <a:latin typeface="Courier New"/>
                <a:cs typeface="Courier New"/>
              </a:rPr>
              <a:t>&gt;&gt;&gt; lsi_trans </a:t>
            </a:r>
            <a:r>
              <a:rPr lang="en-US" sz="2000">
                <a:latin typeface="Courier New"/>
                <a:cs typeface="Courier New"/>
              </a:rPr>
              <a:t>= models.LsiModel(corpus=tfidf_corpus, id2word=</a:t>
            </a:r>
            <a:r>
              <a:rPr lang="en-US" sz="2000" smtClean="0">
                <a:latin typeface="Courier New"/>
                <a:cs typeface="Courier New"/>
              </a:rPr>
              <a:t>dictionary, num_features=400)  </a:t>
            </a:r>
            <a:r>
              <a:rPr lang="en-US" sz="2000">
                <a:latin typeface="Courier New"/>
                <a:cs typeface="Courier New"/>
              </a:rPr>
              <a:t># creates LSI transformation model from tfidf corpus </a:t>
            </a:r>
            <a:r>
              <a:rPr lang="en-US" sz="2000" smtClean="0">
                <a:latin typeface="Courier New"/>
                <a:cs typeface="Courier New"/>
              </a:rPr>
              <a:t>representation</a:t>
            </a:r>
          </a:p>
          <a:p>
            <a:endParaRPr lang="en-US" sz="2000" smtClean="0">
              <a:latin typeface="Courier New"/>
              <a:cs typeface="Courier New"/>
            </a:endParaRPr>
          </a:p>
          <a:p>
            <a:endParaRPr lang="en-US" sz="2000" smtClean="0">
              <a:latin typeface="Courier New"/>
              <a:cs typeface="Courier New"/>
            </a:endParaRPr>
          </a:p>
          <a:p>
            <a:endParaRPr lang="en-US" sz="2000" smtClean="0">
              <a:latin typeface="Courier New"/>
              <a:cs typeface="Courier New"/>
            </a:endParaRPr>
          </a:p>
        </p:txBody>
      </p:sp>
      <p:sp>
        <p:nvSpPr>
          <p:cNvPr id="6" name="TextBox 5"/>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a:solidFill>
                  <a:srgbClr val="A0D3E0"/>
                </a:solidFill>
              </a:rPr>
              <a:t>topics again for a </a:t>
            </a:r>
            <a:r>
              <a:rPr lang="en-US" sz="2800" b="1" smtClean="0">
                <a:solidFill>
                  <a:srgbClr val="A0D3E0"/>
                </a:solidFill>
              </a:rPr>
              <a:t>bit</a:t>
            </a:r>
            <a:endParaRPr lang="en-US" sz="2800" b="1" smtClean="0">
              <a:solidFill>
                <a:srgbClr val="A0D3E0"/>
              </a:solidFill>
              <a:cs typeface="Courier New"/>
            </a:endParaRPr>
          </a:p>
        </p:txBody>
      </p:sp>
      <p:sp>
        <p:nvSpPr>
          <p:cNvPr id="6" name="TextBox 5"/>
          <p:cNvSpPr txBox="1"/>
          <p:nvPr/>
        </p:nvSpPr>
        <p:spPr>
          <a:xfrm>
            <a:off x="1358260" y="1732744"/>
            <a:ext cx="7785740" cy="5632311"/>
          </a:xfrm>
          <a:prstGeom prst="rect">
            <a:avLst/>
          </a:prstGeom>
          <a:noFill/>
        </p:spPr>
        <p:txBody>
          <a:bodyPr wrap="square" rtlCol="0">
            <a:spAutoFit/>
          </a:bodyPr>
          <a:lstStyle/>
          <a:p>
            <a:r>
              <a:rPr lang="en-US" sz="2000" smtClean="0">
                <a:latin typeface="Courier New"/>
                <a:cs typeface="Courier New"/>
              </a:rPr>
              <a:t>&gt;&gt;&gt; lsi_model.show_topics()</a:t>
            </a:r>
          </a:p>
          <a:p>
            <a:r>
              <a:rPr lang="en-US" sz="2000" smtClean="0">
                <a:latin typeface="Courier New"/>
                <a:cs typeface="Courier New"/>
              </a:rPr>
              <a:t>'-0.203*"smith" + 0.166*"jan" + 0.132*"soccer" + 0.132*"software" + 0.119*"fort" + -0.119*"nov" + 0.116*"miss" + -0.114*"opera" + -0.112*"oct" + -0.105*"water"',</a:t>
            </a:r>
          </a:p>
          <a:p>
            <a:endParaRPr lang="en-US" sz="2000" smtClean="0">
              <a:latin typeface="Courier New"/>
              <a:cs typeface="Courier New"/>
            </a:endParaRPr>
          </a:p>
          <a:p>
            <a:r>
              <a:rPr lang="en-US" sz="2000" smtClean="0">
                <a:latin typeface="Courier New"/>
                <a:cs typeface="Courier New"/>
              </a:rPr>
              <a:t>'0.179*"squadron" + 0.158*"smith" + -0.140*"creek" + 0.135*"chess" + -0.130*"air" + 0.128*"en" + -0.122*"nov" + -0.120*"fr" + 0.119*"jan" + -0.115*"wales"', </a:t>
            </a:r>
          </a:p>
          <a:p>
            <a:endParaRPr lang="en-US" sz="2000" smtClean="0">
              <a:latin typeface="Courier New"/>
              <a:cs typeface="Courier New"/>
            </a:endParaRPr>
          </a:p>
          <a:p>
            <a:r>
              <a:rPr lang="en-US" sz="2000" smtClean="0">
                <a:latin typeface="Courier New"/>
                <a:cs typeface="Courier New"/>
              </a:rPr>
              <a:t>'0.373*"jan" + -0.236*"chess" + -0.234*"nov" + -0.208*"oct" + 0.151*"dec" + -0.106*"pennsylvania" + 0.096*"view" + -0.092*"fort" + -0.091*"feb" + -0.090*"engineering"',</a:t>
            </a:r>
          </a:p>
          <a:p>
            <a:endParaRPr lang="en-US" sz="2000" smtClean="0">
              <a:latin typeface="Courier New"/>
              <a:cs typeface="Courier New"/>
            </a:endParaRPr>
          </a:p>
          <a:p>
            <a:endParaRPr lang="en-US" sz="2000">
              <a:latin typeface="Courier New"/>
              <a:cs typeface="Courier New"/>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a:solidFill>
                  <a:srgbClr val="A0D3E0"/>
                </a:solidFill>
              </a:rPr>
              <a:t>topics again for a </a:t>
            </a:r>
            <a:r>
              <a:rPr lang="en-US" sz="2800" b="1" smtClean="0">
                <a:solidFill>
                  <a:srgbClr val="A0D3E0"/>
                </a:solidFill>
              </a:rPr>
              <a:t>bit</a:t>
            </a:r>
            <a:endParaRPr lang="en-US" sz="2800" b="1" smtClean="0">
              <a:solidFill>
                <a:srgbClr val="A0D3E0"/>
              </a:solidFill>
              <a:cs typeface="Courier New"/>
            </a:endParaRPr>
          </a:p>
        </p:txBody>
      </p:sp>
      <p:sp>
        <p:nvSpPr>
          <p:cNvPr id="5" name="TextBox 4"/>
          <p:cNvSpPr txBox="1"/>
          <p:nvPr/>
        </p:nvSpPr>
        <p:spPr>
          <a:xfrm>
            <a:off x="1287702" y="1940526"/>
            <a:ext cx="7856298" cy="5663088"/>
          </a:xfrm>
          <a:prstGeom prst="rect">
            <a:avLst/>
          </a:prstGeom>
          <a:noFill/>
        </p:spPr>
        <p:txBody>
          <a:bodyPr wrap="square" rtlCol="0">
            <a:spAutoFit/>
          </a:bodyPr>
          <a:lstStyle/>
          <a:p>
            <a:pPr>
              <a:spcAft>
                <a:spcPts val="1200"/>
              </a:spcAft>
              <a:buFont typeface="Arial"/>
              <a:buChar char="•"/>
              <a:defRPr/>
            </a:pPr>
            <a:r>
              <a:rPr lang="en-US" sz="2400" smtClean="0">
                <a:solidFill>
                  <a:srgbClr val="60B5CC"/>
                </a:solidFill>
              </a:rPr>
              <a:t> SVD decomposes a matrix into three simpler matrices </a:t>
            </a:r>
          </a:p>
          <a:p>
            <a:pPr>
              <a:spcAft>
                <a:spcPts val="1200"/>
              </a:spcAft>
              <a:buFont typeface="Arial"/>
              <a:buChar char="•"/>
              <a:defRPr/>
            </a:pPr>
            <a:r>
              <a:rPr lang="en-US" sz="2400" smtClean="0">
                <a:solidFill>
                  <a:srgbClr val="60B5CC"/>
                </a:solidFill>
              </a:rPr>
              <a:t> full rank SVD would be able to recreate the underlying matrix exactly from those three matrices</a:t>
            </a:r>
          </a:p>
          <a:p>
            <a:pPr>
              <a:spcAft>
                <a:spcPts val="1200"/>
              </a:spcAft>
              <a:buFont typeface="Arial"/>
              <a:buChar char="•"/>
              <a:defRPr/>
            </a:pPr>
            <a:r>
              <a:rPr lang="en-US" sz="2400" smtClean="0">
                <a:solidFill>
                  <a:srgbClr val="60B5CC"/>
                </a:solidFill>
              </a:rPr>
              <a:t> lower-rank SVD provides the best (least square error) approximation of the matrix </a:t>
            </a:r>
          </a:p>
          <a:p>
            <a:pPr>
              <a:spcAft>
                <a:spcPts val="1200"/>
              </a:spcAft>
              <a:buFont typeface="Arial"/>
              <a:buChar char="•"/>
              <a:defRPr/>
            </a:pPr>
            <a:r>
              <a:rPr lang="en-US" sz="2400" smtClean="0">
                <a:solidFill>
                  <a:srgbClr val="60B5CC"/>
                </a:solidFill>
              </a:rPr>
              <a:t> this approximation can find interesting relationships among data</a:t>
            </a:r>
          </a:p>
          <a:p>
            <a:pPr>
              <a:spcAft>
                <a:spcPts val="1200"/>
              </a:spcAft>
              <a:buFont typeface="Arial"/>
              <a:buChar char="•"/>
              <a:defRPr/>
            </a:pPr>
            <a:r>
              <a:rPr lang="en-US" sz="2400" smtClean="0">
                <a:solidFill>
                  <a:srgbClr val="60B5CC"/>
                </a:solidFill>
              </a:rPr>
              <a:t> it preserves most information while reducing noise and merging dimensions associated with terms that have similar meanings</a:t>
            </a:r>
          </a:p>
          <a:p>
            <a:pPr>
              <a:defRPr/>
            </a:pPr>
            <a:endParaRPr lang="en-US" sz="2400" smtClean="0">
              <a:solidFill>
                <a:srgbClr val="60B5CC"/>
              </a:solidFill>
            </a:endParaRPr>
          </a:p>
          <a:p>
            <a:pPr>
              <a:defRPr/>
            </a:pPr>
            <a:r>
              <a:rPr lang="en-US" sz="2400" smtClean="0">
                <a:solidFill>
                  <a:srgbClr val="60B5CC"/>
                </a:solidFill>
              </a:rPr>
              <a:t> </a:t>
            </a:r>
          </a:p>
          <a:p>
            <a:endParaRPr lang="en-US" sz="2400">
              <a:solidFill>
                <a:srgbClr val="60B5CC"/>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a:solidFill>
                  <a:schemeClr val="accent2">
                    <a:lumMod val="60000"/>
                    <a:lumOff val="40000"/>
                  </a:schemeClr>
                </a:solidFill>
              </a:rPr>
              <a:t>topics again for a </a:t>
            </a:r>
            <a:r>
              <a:rPr lang="en-US" sz="2800" b="1" smtClean="0">
                <a:solidFill>
                  <a:schemeClr val="accent2">
                    <a:lumMod val="60000"/>
                    <a:lumOff val="40000"/>
                  </a:schemeClr>
                </a:solidFill>
              </a:rPr>
              <a:t>bit</a:t>
            </a:r>
            <a:endParaRPr lang="en-US" sz="2800" b="1" smtClean="0">
              <a:solidFill>
                <a:schemeClr val="accent2">
                  <a:lumMod val="60000"/>
                  <a:lumOff val="40000"/>
                </a:schemeClr>
              </a:solidFill>
              <a:cs typeface="Courier New"/>
            </a:endParaRPr>
          </a:p>
        </p:txBody>
      </p:sp>
      <p:sp>
        <p:nvSpPr>
          <p:cNvPr id="5" name="TextBox 4"/>
          <p:cNvSpPr txBox="1"/>
          <p:nvPr/>
        </p:nvSpPr>
        <p:spPr>
          <a:xfrm>
            <a:off x="1236466" y="1975642"/>
            <a:ext cx="7907534" cy="4524315"/>
          </a:xfrm>
          <a:prstGeom prst="rect">
            <a:avLst/>
          </a:prstGeom>
          <a:noFill/>
        </p:spPr>
        <p:txBody>
          <a:bodyPr wrap="square" rtlCol="0">
            <a:spAutoFit/>
          </a:bodyPr>
          <a:lstStyle/>
          <a:p>
            <a:pPr>
              <a:buFont typeface="Arial"/>
              <a:buChar char="•"/>
            </a:pPr>
            <a:r>
              <a:rPr lang="en-US" sz="2400" smtClean="0">
                <a:solidFill>
                  <a:schemeClr val="accent2"/>
                </a:solidFill>
              </a:rPr>
              <a:t> SVD: </a:t>
            </a:r>
          </a:p>
          <a:p>
            <a:r>
              <a:rPr lang="en-US" sz="2400" smtClean="0">
                <a:solidFill>
                  <a:schemeClr val="accent2">
                    <a:lumMod val="50000"/>
                  </a:schemeClr>
                </a:solidFill>
              </a:rPr>
              <a:t>alias-i.com/lingpipe/demos/tutorial/svd/read-me.html</a:t>
            </a:r>
          </a:p>
          <a:p>
            <a:pPr>
              <a:buFont typeface="Arial"/>
              <a:buChar char="•"/>
            </a:pPr>
            <a:endParaRPr lang="en-US" sz="2400" smtClean="0">
              <a:solidFill>
                <a:schemeClr val="accent2"/>
              </a:solidFill>
            </a:endParaRPr>
          </a:p>
          <a:p>
            <a:pPr>
              <a:buFont typeface="Arial"/>
              <a:buChar char="•"/>
            </a:pPr>
            <a:r>
              <a:rPr lang="en-US" sz="2400" smtClean="0">
                <a:solidFill>
                  <a:schemeClr val="accent2"/>
                </a:solidFill>
              </a:rPr>
              <a:t>Original paper: </a:t>
            </a:r>
          </a:p>
          <a:p>
            <a:r>
              <a:rPr lang="en-US" sz="2400" smtClean="0">
                <a:solidFill>
                  <a:srgbClr val="246172"/>
                </a:solidFill>
              </a:rPr>
              <a:t>www.cob.unt.edu/itds/faculty/evangelopoulos/dsci5910/LSA_Deerwester1990.pdf</a:t>
            </a:r>
          </a:p>
          <a:p>
            <a:endParaRPr lang="en-US" sz="2400" smtClean="0">
              <a:solidFill>
                <a:schemeClr val="accent2"/>
              </a:solidFill>
            </a:endParaRPr>
          </a:p>
          <a:p>
            <a:pPr>
              <a:buFont typeface="Arial"/>
              <a:buChar char="•"/>
            </a:pPr>
            <a:r>
              <a:rPr lang="en-US" sz="2400" smtClean="0">
                <a:solidFill>
                  <a:schemeClr val="accent2"/>
                </a:solidFill>
              </a:rPr>
              <a:t> General explanation: </a:t>
            </a:r>
          </a:p>
          <a:p>
            <a:r>
              <a:rPr lang="en-US" sz="2400" smtClean="0">
                <a:solidFill>
                  <a:srgbClr val="246172"/>
                </a:solidFill>
              </a:rPr>
              <a:t>tottdp.googlecode.com/files/LandauerFoltz-Laham1998.pdf</a:t>
            </a:r>
          </a:p>
          <a:p>
            <a:pPr>
              <a:buFont typeface="Arial"/>
              <a:buChar char="•"/>
            </a:pPr>
            <a:endParaRPr lang="en-US" sz="2400" smtClean="0">
              <a:solidFill>
                <a:schemeClr val="accent2"/>
              </a:solidFill>
            </a:endParaRPr>
          </a:p>
          <a:p>
            <a:pPr>
              <a:buFont typeface="Arial"/>
              <a:buChar char="•"/>
            </a:pPr>
            <a:r>
              <a:rPr lang="en-US" sz="2400" smtClean="0">
                <a:solidFill>
                  <a:schemeClr val="accent2"/>
                </a:solidFill>
              </a:rPr>
              <a:t> Many more</a:t>
            </a:r>
          </a:p>
          <a:p>
            <a:pPr>
              <a:buFont typeface="Arial"/>
              <a:buChar char="•"/>
            </a:pPr>
            <a:endParaRPr lang="en-US" sz="2400">
              <a:solidFill>
                <a:schemeClr val="accent2"/>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233714" y="2345764"/>
            <a:ext cx="7910286" cy="3785652"/>
          </a:xfrm>
          <a:prstGeom prst="rect">
            <a:avLst/>
          </a:prstGeom>
          <a:noFill/>
        </p:spPr>
        <p:txBody>
          <a:bodyPr wrap="square" rtlCol="0">
            <a:spAutoFit/>
          </a:bodyPr>
          <a:lstStyle/>
          <a:p>
            <a:endParaRPr lang="en-US" sz="2000" smtClean="0">
              <a:latin typeface="Courier New"/>
              <a:cs typeface="Courier New"/>
            </a:endParaRPr>
          </a:p>
          <a:p>
            <a:r>
              <a:rPr lang="en-US" sz="2000" smtClean="0">
                <a:latin typeface="Courier New"/>
                <a:cs typeface="Courier New"/>
              </a:rPr>
              <a:t>&gt;&gt;&gt; lsi_trans </a:t>
            </a:r>
            <a:r>
              <a:rPr lang="en-US" sz="2000">
                <a:latin typeface="Courier New"/>
                <a:cs typeface="Courier New"/>
              </a:rPr>
              <a:t>= models.LsiModel(corpus=tfidf_corpus, id2word=</a:t>
            </a:r>
            <a:r>
              <a:rPr lang="en-US" sz="2000" smtClean="0">
                <a:latin typeface="Courier New"/>
                <a:cs typeface="Courier New"/>
              </a:rPr>
              <a:t>dictionary, num_features=400, decay=1.0, chunksize=20000)  </a:t>
            </a:r>
            <a:r>
              <a:rPr lang="en-US" sz="2000">
                <a:latin typeface="Courier New"/>
                <a:cs typeface="Courier New"/>
              </a:rPr>
              <a:t># creates LSI transformation model from tfidf corpus </a:t>
            </a:r>
            <a:r>
              <a:rPr lang="en-US" sz="2000" smtClean="0">
                <a:latin typeface="Courier New"/>
                <a:cs typeface="Courier New"/>
              </a:rPr>
              <a:t>representation</a:t>
            </a:r>
          </a:p>
          <a:p>
            <a:endParaRPr lang="en-US" sz="2000" smtClean="0">
              <a:latin typeface="Courier New"/>
              <a:cs typeface="Courier New"/>
            </a:endParaRPr>
          </a:p>
          <a:p>
            <a:r>
              <a:rPr lang="en-US" sz="2000" smtClean="0">
                <a:latin typeface="Courier New"/>
                <a:cs typeface="Courier New"/>
              </a:rPr>
              <a:t>&gt;&gt;&gt; print lsi_trans</a:t>
            </a:r>
          </a:p>
          <a:p>
            <a:r>
              <a:rPr lang="en-US" sz="2000" smtClean="0">
                <a:latin typeface="Courier New"/>
                <a:cs typeface="Courier New"/>
              </a:rPr>
              <a:t>LsiModel(num_terms=100000, num_topics=400, decay=1.0, chunksize=20000)</a:t>
            </a:r>
          </a:p>
          <a:p>
            <a:endParaRPr lang="en-US" sz="2000" smtClean="0">
              <a:latin typeface="Courier New"/>
              <a:cs typeface="Courier New"/>
            </a:endParaRPr>
          </a:p>
          <a:p>
            <a:endParaRPr lang="en-US" sz="2000" smtClean="0">
              <a:latin typeface="Courier New"/>
              <a:cs typeface="Courier New"/>
            </a:endParaRPr>
          </a:p>
        </p:txBody>
      </p:sp>
      <p:sp>
        <p:nvSpPr>
          <p:cNvPr id="6" name="TextBox 5"/>
          <p:cNvSpPr txBox="1"/>
          <p:nvPr/>
        </p:nvSpPr>
        <p:spPr>
          <a:xfrm>
            <a:off x="1233714" y="1209524"/>
            <a:ext cx="7262354" cy="523220"/>
          </a:xfrm>
          <a:prstGeom prst="rect">
            <a:avLst/>
          </a:prstGeom>
          <a:noFill/>
        </p:spPr>
        <p:txBody>
          <a:bodyPr wrap="square" rtlCol="0">
            <a:spAutoFit/>
          </a:bodyPr>
          <a:lstStyle/>
          <a:p>
            <a:r>
              <a:rPr lang="en-US" sz="2800" b="1" smtClean="0">
                <a:solidFill>
                  <a:schemeClr val="accent2">
                    <a:lumMod val="60000"/>
                    <a:lumOff val="40000"/>
                  </a:schemeClr>
                </a:solidFill>
              </a:rPr>
              <a:t>gensim.models</a:t>
            </a:r>
            <a:endParaRPr lang="en-US" sz="2800" b="1" dirty="0">
              <a:solidFill>
                <a:schemeClr val="accent2">
                  <a:lumMod val="60000"/>
                  <a:lumOff val="40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954107"/>
          </a:xfrm>
          <a:prstGeom prst="rect">
            <a:avLst/>
          </a:prstGeom>
          <a:noFill/>
        </p:spPr>
        <p:txBody>
          <a:bodyPr wrap="square" rtlCol="0">
            <a:spAutoFit/>
          </a:bodyPr>
          <a:lstStyle/>
          <a:p>
            <a:r>
              <a:rPr lang="en-US" sz="2800" b="1" smtClean="0">
                <a:solidFill>
                  <a:srgbClr val="A0D3E0"/>
                </a:solidFill>
              </a:rPr>
              <a:t>gensim.similarities</a:t>
            </a:r>
          </a:p>
          <a:p>
            <a:r>
              <a:rPr lang="en-US" sz="2800" smtClean="0">
                <a:solidFill>
                  <a:srgbClr val="60B5CC"/>
                </a:solidFill>
                <a:cs typeface="Courier New"/>
              </a:rPr>
              <a:t>(the best part)</a:t>
            </a:r>
          </a:p>
        </p:txBody>
      </p:sp>
      <p:sp>
        <p:nvSpPr>
          <p:cNvPr id="3" name="TextBox 2"/>
          <p:cNvSpPr txBox="1"/>
          <p:nvPr/>
        </p:nvSpPr>
        <p:spPr>
          <a:xfrm>
            <a:off x="1270001" y="2220454"/>
            <a:ext cx="7529286" cy="1015663"/>
          </a:xfrm>
          <a:prstGeom prst="rect">
            <a:avLst/>
          </a:prstGeom>
          <a:noFill/>
        </p:spPr>
        <p:txBody>
          <a:bodyPr wrap="square" rtlCol="0">
            <a:spAutoFit/>
          </a:bodyPr>
          <a:lstStyle/>
          <a:p>
            <a:r>
              <a:rPr lang="en-US" sz="2000" smtClean="0">
                <a:latin typeface="Courier New"/>
                <a:cs typeface="Courier New"/>
              </a:rPr>
              <a:t>&gt;&gt;&gt; index = Similarity(corpus=lsi_transformation[tfidf_transformation[index_corpus]], num_features=400, output_prefix=”/tmp/shard”)</a:t>
            </a:r>
          </a:p>
        </p:txBody>
      </p:sp>
      <p:sp>
        <p:nvSpPr>
          <p:cNvPr id="6" name="TextBox 5"/>
          <p:cNvSpPr txBox="1"/>
          <p:nvPr/>
        </p:nvSpPr>
        <p:spPr>
          <a:xfrm>
            <a:off x="1286593" y="3258222"/>
            <a:ext cx="7773862" cy="1323439"/>
          </a:xfrm>
          <a:prstGeom prst="rect">
            <a:avLst/>
          </a:prstGeom>
          <a:noFill/>
        </p:spPr>
        <p:txBody>
          <a:bodyPr wrap="square" rtlCol="0">
            <a:spAutoFit/>
          </a:bodyPr>
          <a:lstStyle/>
          <a:p>
            <a:r>
              <a:rPr lang="en-US" sz="2000" smtClean="0">
                <a:latin typeface="Courier New"/>
                <a:cs typeface="Courier New"/>
              </a:rPr>
              <a:t>&gt;&gt;&gt; index[lsi_trans[tfidf_trans[dictionary.doc2bow(tokenize(query))]]]  # similarity of each document in the index corpus to a new query document</a:t>
            </a:r>
          </a:p>
        </p:txBody>
      </p:sp>
      <p:sp>
        <p:nvSpPr>
          <p:cNvPr id="5" name="TextBox 4"/>
          <p:cNvSpPr txBox="1"/>
          <p:nvPr/>
        </p:nvSpPr>
        <p:spPr>
          <a:xfrm>
            <a:off x="1233714" y="4575545"/>
            <a:ext cx="7788514" cy="2246769"/>
          </a:xfrm>
          <a:prstGeom prst="rect">
            <a:avLst/>
          </a:prstGeom>
          <a:noFill/>
        </p:spPr>
        <p:txBody>
          <a:bodyPr wrap="square" rtlCol="0">
            <a:spAutoFit/>
          </a:bodyPr>
          <a:lstStyle/>
          <a:p>
            <a:r>
              <a:rPr lang="en-US" sz="2000" smtClean="0">
                <a:latin typeface="Courier New"/>
                <a:cs typeface="Courier New"/>
              </a:rPr>
              <a:t>&gt;&gt;&gt; [s for s in index]  # a matrix of each document’s similarities to all other documents</a:t>
            </a:r>
          </a:p>
          <a:p>
            <a:r>
              <a:rPr lang="en-US" sz="2000" smtClean="0">
                <a:latin typeface="Courier New"/>
                <a:cs typeface="Courier New"/>
              </a:rPr>
              <a:t>[array([ 1.  ,  0.  ,  0.08,  0.01]),</a:t>
            </a:r>
          </a:p>
          <a:p>
            <a:r>
              <a:rPr lang="en-US" sz="2000" smtClean="0">
                <a:latin typeface="Courier New"/>
                <a:cs typeface="Courier New"/>
              </a:rPr>
              <a:t> array([ 0.  ,  1.  ,  0.02, -0.02]),</a:t>
            </a:r>
          </a:p>
          <a:p>
            <a:r>
              <a:rPr lang="en-US" sz="2000" smtClean="0">
                <a:latin typeface="Courier New"/>
                <a:cs typeface="Courier New"/>
              </a:rPr>
              <a:t> array([ 0.08,  0.02,  1.  ,  0.15]),</a:t>
            </a:r>
          </a:p>
          <a:p>
            <a:r>
              <a:rPr lang="en-US" sz="2000" smtClean="0">
                <a:latin typeface="Courier New"/>
                <a:cs typeface="Courier New"/>
              </a:rPr>
              <a:t> array([ 0.01, -0.02,  0.15,  1.  ])]</a:t>
            </a:r>
          </a:p>
          <a:p>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4693061" cy="954107"/>
          </a:xfrm>
          <a:prstGeom prst="rect">
            <a:avLst/>
          </a:prstGeom>
          <a:noFill/>
        </p:spPr>
        <p:txBody>
          <a:bodyPr wrap="none" rtlCol="0">
            <a:spAutoFit/>
          </a:bodyPr>
          <a:lstStyle/>
          <a:p>
            <a:r>
              <a:rPr lang="en-US" sz="2800" b="1" smtClean="0">
                <a:solidFill>
                  <a:srgbClr val="A0D3E0"/>
                </a:solidFill>
              </a:rPr>
              <a:t>please go to http://ADDRESS </a:t>
            </a:r>
          </a:p>
          <a:p>
            <a:r>
              <a:rPr lang="en-US" sz="2800" smtClean="0">
                <a:solidFill>
                  <a:srgbClr val="60B5CC"/>
                </a:solidFill>
              </a:rPr>
              <a:t>and </a:t>
            </a:r>
            <a:r>
              <a:rPr lang="en-US" sz="2800" dirty="0" smtClean="0">
                <a:solidFill>
                  <a:srgbClr val="60B5CC"/>
                </a:solidFill>
              </a:rPr>
              <a:t>enter a sentence	</a:t>
            </a:r>
            <a:endParaRPr lang="en-US" sz="2800" dirty="0">
              <a:solidFill>
                <a:srgbClr val="60B5CC"/>
              </a:solidFill>
            </a:endParaRPr>
          </a:p>
        </p:txBody>
      </p:sp>
      <p:sp>
        <p:nvSpPr>
          <p:cNvPr id="3" name="TextBox 2"/>
          <p:cNvSpPr txBox="1"/>
          <p:nvPr/>
        </p:nvSpPr>
        <p:spPr>
          <a:xfrm>
            <a:off x="1250421" y="3153109"/>
            <a:ext cx="7910288" cy="2246769"/>
          </a:xfrm>
          <a:prstGeom prst="rect">
            <a:avLst/>
          </a:prstGeom>
          <a:noFill/>
        </p:spPr>
        <p:txBody>
          <a:bodyPr wrap="square" rtlCol="0">
            <a:spAutoFit/>
          </a:bodyPr>
          <a:lstStyle/>
          <a:p>
            <a:r>
              <a:rPr lang="en-US" sz="2800" smtClean="0">
                <a:solidFill>
                  <a:srgbClr val="60B5CC"/>
                </a:solidFill>
              </a:rPr>
              <a:t>interesting relationships?</a:t>
            </a:r>
          </a:p>
          <a:p>
            <a:endParaRPr lang="en-US" sz="2800" smtClean="0">
              <a:solidFill>
                <a:srgbClr val="60B5CC"/>
              </a:solidFill>
            </a:endParaRPr>
          </a:p>
          <a:p>
            <a:r>
              <a:rPr lang="en-US" sz="2800" smtClean="0">
                <a:solidFill>
                  <a:srgbClr val="60B5CC"/>
                </a:solidFill>
              </a:rPr>
              <a:t>gensim generated the data for those visualizations by computing the semantic similarity of the input</a:t>
            </a:r>
          </a:p>
          <a:p>
            <a:endParaRPr lang="en-US" sz="2800" smtClean="0">
              <a:solidFill>
                <a:srgbClr val="60B5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smtClean="0">
                <a:solidFill>
                  <a:srgbClr val="A0D3E0"/>
                </a:solidFill>
              </a:rPr>
              <a:t>about gensim</a:t>
            </a:r>
            <a:endParaRPr lang="en-US" sz="2800" b="1" smtClean="0">
              <a:solidFill>
                <a:srgbClr val="A0D3E0"/>
              </a:solidFill>
              <a:cs typeface="Courier New"/>
            </a:endParaRPr>
          </a:p>
        </p:txBody>
      </p:sp>
      <p:sp>
        <p:nvSpPr>
          <p:cNvPr id="5" name="TextBox 4"/>
          <p:cNvSpPr txBox="1"/>
          <p:nvPr/>
        </p:nvSpPr>
        <p:spPr>
          <a:xfrm>
            <a:off x="1233714" y="4273650"/>
            <a:ext cx="7565572" cy="2277547"/>
          </a:xfrm>
          <a:prstGeom prst="rect">
            <a:avLst/>
          </a:prstGeom>
          <a:noFill/>
        </p:spPr>
        <p:txBody>
          <a:bodyPr wrap="square" rtlCol="0">
            <a:spAutoFit/>
          </a:bodyPr>
          <a:lstStyle/>
          <a:p>
            <a:pPr>
              <a:spcAft>
                <a:spcPts val="1200"/>
              </a:spcAft>
            </a:pPr>
            <a:r>
              <a:rPr lang="en-US" sz="2800" smtClean="0">
                <a:solidFill>
                  <a:srgbClr val="60B5CC"/>
                </a:solidFill>
              </a:rPr>
              <a:t>created by Radim Rehurek</a:t>
            </a:r>
          </a:p>
          <a:p>
            <a:pPr>
              <a:spcAft>
                <a:spcPts val="1200"/>
              </a:spcAft>
              <a:buFont typeface="Arial"/>
              <a:buChar char="•"/>
            </a:pPr>
            <a:r>
              <a:rPr lang="en-US" sz="2800" smtClean="0">
                <a:solidFill>
                  <a:srgbClr val="60B5CC"/>
                </a:solidFill>
              </a:rPr>
              <a:t> </a:t>
            </a:r>
            <a:r>
              <a:rPr lang="en-US" sz="2800" smtClean="0">
                <a:solidFill>
                  <a:srgbClr val="246172"/>
                </a:solidFill>
              </a:rPr>
              <a:t>radimrehurek.com</a:t>
            </a:r>
            <a:r>
              <a:rPr lang="en-US" sz="2800">
                <a:solidFill>
                  <a:srgbClr val="246172"/>
                </a:solidFill>
              </a:rPr>
              <a:t>/</a:t>
            </a:r>
            <a:r>
              <a:rPr lang="en-US" sz="2800" smtClean="0">
                <a:solidFill>
                  <a:srgbClr val="246172"/>
                </a:solidFill>
              </a:rPr>
              <a:t>gensim</a:t>
            </a:r>
          </a:p>
          <a:p>
            <a:pPr>
              <a:spcAft>
                <a:spcPts val="1200"/>
              </a:spcAft>
              <a:buFont typeface="Arial"/>
              <a:buChar char="•"/>
            </a:pPr>
            <a:r>
              <a:rPr lang="en-US" sz="2800" smtClean="0">
                <a:solidFill>
                  <a:srgbClr val="60B5CC"/>
                </a:solidFill>
              </a:rPr>
              <a:t> </a:t>
            </a:r>
            <a:r>
              <a:rPr lang="en-US" sz="2800" smtClean="0">
                <a:solidFill>
                  <a:srgbClr val="246172"/>
                </a:solidFill>
              </a:rPr>
              <a:t>github.com/piskvorky/gensim</a:t>
            </a:r>
            <a:endParaRPr lang="en-US" sz="2800" smtClean="0">
              <a:solidFill>
                <a:srgbClr val="246172"/>
              </a:solidFill>
            </a:endParaRPr>
          </a:p>
          <a:p>
            <a:pPr>
              <a:spcAft>
                <a:spcPts val="1200"/>
              </a:spcAft>
              <a:buFont typeface="Arial"/>
              <a:buChar char="•"/>
            </a:pPr>
            <a:r>
              <a:rPr lang="en-US" sz="2800" smtClean="0">
                <a:solidFill>
                  <a:srgbClr val="60B5CC"/>
                </a:solidFill>
                <a:cs typeface="Courier New"/>
              </a:rPr>
              <a:t> </a:t>
            </a:r>
            <a:r>
              <a:rPr lang="en-US" sz="2800" smtClean="0">
                <a:solidFill>
                  <a:srgbClr val="246172"/>
                </a:solidFill>
                <a:cs typeface="Courier New"/>
              </a:rPr>
              <a:t>groups.google.com/group/gensim</a:t>
            </a:r>
          </a:p>
        </p:txBody>
      </p:sp>
      <p:sp>
        <p:nvSpPr>
          <p:cNvPr id="7" name="TextBox 6"/>
          <p:cNvSpPr txBox="1"/>
          <p:nvPr/>
        </p:nvSpPr>
        <p:spPr>
          <a:xfrm>
            <a:off x="1233714" y="1783351"/>
            <a:ext cx="7445857" cy="523220"/>
          </a:xfrm>
          <a:prstGeom prst="rect">
            <a:avLst/>
          </a:prstGeom>
          <a:noFill/>
        </p:spPr>
        <p:txBody>
          <a:bodyPr wrap="square" rtlCol="0">
            <a:spAutoFit/>
          </a:bodyPr>
          <a:lstStyle/>
          <a:p>
            <a:r>
              <a:rPr lang="en-US" sz="2800">
                <a:solidFill>
                  <a:schemeClr val="accent2"/>
                </a:solidFill>
              </a:rPr>
              <a:t>four additional models available</a:t>
            </a:r>
          </a:p>
        </p:txBody>
      </p:sp>
      <p:sp>
        <p:nvSpPr>
          <p:cNvPr id="8" name="TextBox 7"/>
          <p:cNvSpPr txBox="1"/>
          <p:nvPr/>
        </p:nvSpPr>
        <p:spPr>
          <a:xfrm>
            <a:off x="1269941" y="2591864"/>
            <a:ext cx="2334017" cy="1815882"/>
          </a:xfrm>
          <a:prstGeom prst="rect">
            <a:avLst/>
          </a:prstGeom>
          <a:noFill/>
        </p:spPr>
        <p:txBody>
          <a:bodyPr wrap="none" rtlCol="0">
            <a:spAutoFit/>
          </a:bodyPr>
          <a:lstStyle/>
          <a:p>
            <a:r>
              <a:rPr lang="en-US" sz="2800">
                <a:solidFill>
                  <a:schemeClr val="accent2"/>
                </a:solidFill>
              </a:rPr>
              <a:t>dependencies:</a:t>
            </a:r>
          </a:p>
          <a:p>
            <a:r>
              <a:rPr lang="en-US" sz="2800">
                <a:solidFill>
                  <a:schemeClr val="accent2"/>
                </a:solidFill>
              </a:rPr>
              <a:t>numpy</a:t>
            </a:r>
          </a:p>
          <a:p>
            <a:r>
              <a:rPr lang="en-US" sz="2800">
                <a:solidFill>
                  <a:schemeClr val="accent2"/>
                </a:solidFill>
              </a:rPr>
              <a:t>scipy</a:t>
            </a:r>
          </a:p>
          <a:p>
            <a:endParaRPr lang="en-US" sz="2800"/>
          </a:p>
        </p:txBody>
      </p:sp>
      <p:sp>
        <p:nvSpPr>
          <p:cNvPr id="9" name="TextBox 8"/>
          <p:cNvSpPr txBox="1"/>
          <p:nvPr/>
        </p:nvSpPr>
        <p:spPr>
          <a:xfrm>
            <a:off x="4518905" y="2591864"/>
            <a:ext cx="1509448" cy="1384995"/>
          </a:xfrm>
          <a:prstGeom prst="rect">
            <a:avLst/>
          </a:prstGeom>
          <a:noFill/>
        </p:spPr>
        <p:txBody>
          <a:bodyPr wrap="none" rtlCol="0">
            <a:spAutoFit/>
          </a:bodyPr>
          <a:lstStyle/>
          <a:p>
            <a:r>
              <a:rPr lang="en-US" sz="2800">
                <a:solidFill>
                  <a:schemeClr val="accent2"/>
                </a:solidFill>
              </a:rPr>
              <a:t>optional:</a:t>
            </a:r>
          </a:p>
          <a:p>
            <a:r>
              <a:rPr lang="en-US" sz="2800">
                <a:solidFill>
                  <a:schemeClr val="accent2"/>
                </a:solidFill>
              </a:rPr>
              <a:t>Pyro</a:t>
            </a:r>
          </a:p>
          <a:p>
            <a:r>
              <a:rPr lang="en-US" sz="2800">
                <a:solidFill>
                  <a:schemeClr val="accent2"/>
                </a:solidFill>
              </a:rPr>
              <a:t>Pattern</a:t>
            </a:r>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33714" y="2416864"/>
            <a:ext cx="7565572" cy="2677656"/>
          </a:xfrm>
          <a:prstGeom prst="rect">
            <a:avLst/>
          </a:prstGeom>
          <a:noFill/>
        </p:spPr>
        <p:txBody>
          <a:bodyPr wrap="square" rtlCol="0">
            <a:spAutoFit/>
          </a:bodyPr>
          <a:lstStyle/>
          <a:p>
            <a:r>
              <a:rPr lang="en-US" sz="2800" smtClean="0">
                <a:solidFill>
                  <a:srgbClr val="60B5CC"/>
                </a:solidFill>
                <a:cs typeface="Courier New"/>
              </a:rPr>
              <a:t>example code, visualization code, and ppt:</a:t>
            </a:r>
          </a:p>
          <a:p>
            <a:r>
              <a:rPr lang="en-US" sz="2800" smtClean="0">
                <a:solidFill>
                  <a:srgbClr val="246172"/>
                </a:solidFill>
                <a:cs typeface="Courier New"/>
              </a:rPr>
              <a:t>github.com/sandinmyjoints</a:t>
            </a:r>
          </a:p>
          <a:p>
            <a:endParaRPr lang="en-US" sz="2800" smtClean="0">
              <a:solidFill>
                <a:srgbClr val="60B5CC"/>
              </a:solidFill>
              <a:cs typeface="Courier New"/>
            </a:endParaRPr>
          </a:p>
          <a:p>
            <a:r>
              <a:rPr lang="en-US" sz="2800" smtClean="0">
                <a:solidFill>
                  <a:srgbClr val="60B5CC"/>
                </a:solidFill>
                <a:cs typeface="Courier New"/>
              </a:rPr>
              <a:t>interview with Radim:</a:t>
            </a:r>
          </a:p>
          <a:p>
            <a:r>
              <a:rPr lang="en-US" sz="2800" smtClean="0">
                <a:solidFill>
                  <a:srgbClr val="246172"/>
                </a:solidFill>
                <a:cs typeface="Courier New"/>
              </a:rPr>
              <a:t>williamjohnbert.com</a:t>
            </a:r>
          </a:p>
          <a:p>
            <a:endParaRPr lang="en-US" sz="2800" smtClean="0">
              <a:solidFill>
                <a:srgbClr val="60B5CC"/>
              </a:solidFill>
              <a:cs typeface="Courier New"/>
            </a:endParaRPr>
          </a:p>
        </p:txBody>
      </p:sp>
      <p:sp>
        <p:nvSpPr>
          <p:cNvPr id="6" name="TextBox 5"/>
          <p:cNvSpPr txBox="1"/>
          <p:nvPr/>
        </p:nvSpPr>
        <p:spPr>
          <a:xfrm>
            <a:off x="1233714" y="1209524"/>
            <a:ext cx="7565572" cy="523220"/>
          </a:xfrm>
          <a:prstGeom prst="rect">
            <a:avLst/>
          </a:prstGeom>
          <a:noFill/>
        </p:spPr>
        <p:txBody>
          <a:bodyPr wrap="square" rtlCol="0">
            <a:spAutoFit/>
          </a:bodyPr>
          <a:lstStyle/>
          <a:p>
            <a:r>
              <a:rPr lang="en-US" sz="2800" b="1" smtClean="0">
                <a:solidFill>
                  <a:srgbClr val="A0D3E0"/>
                </a:solidFill>
              </a:rPr>
              <a:t>thank you</a:t>
            </a:r>
            <a:endParaRPr lang="en-US" sz="2800" b="1" smtClean="0">
              <a:solidFill>
                <a:srgbClr val="A0D3E0"/>
              </a:solidFill>
              <a:cs typeface="Courier New"/>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3492181" y="2490020"/>
            <a:ext cx="1860455" cy="369332"/>
          </a:xfrm>
          <a:prstGeom prst="rect">
            <a:avLst/>
          </a:prstGeom>
          <a:noFill/>
        </p:spPr>
        <p:txBody>
          <a:bodyPr wrap="none" rtlCol="0">
            <a:spAutoFit/>
          </a:bodyPr>
          <a:lstStyle/>
          <a:p>
            <a:r>
              <a:rPr lang="en-US"/>
              <a:t>(additional slides)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2116939"/>
            <a:ext cx="7565572" cy="4462760"/>
          </a:xfrm>
          <a:prstGeom prst="rect">
            <a:avLst/>
          </a:prstGeom>
          <a:noFill/>
        </p:spPr>
        <p:txBody>
          <a:bodyPr wrap="square" rtlCol="0">
            <a:spAutoFit/>
          </a:bodyPr>
          <a:lstStyle/>
          <a:p>
            <a:pPr>
              <a:spcAft>
                <a:spcPts val="1200"/>
              </a:spcAft>
              <a:buFont typeface="Arial"/>
              <a:buChar char="•"/>
            </a:pPr>
            <a:r>
              <a:rPr lang="en-US" sz="2800" smtClean="0">
                <a:solidFill>
                  <a:srgbClr val="60B5CC"/>
                </a:solidFill>
                <a:cs typeface="Courier New"/>
              </a:rPr>
              <a:t> term frequency/inverse document frequency (TFIDF)</a:t>
            </a:r>
          </a:p>
          <a:p>
            <a:pPr>
              <a:spcAft>
                <a:spcPts val="1200"/>
              </a:spcAft>
              <a:buFont typeface="Arial"/>
              <a:buChar char="•"/>
            </a:pPr>
            <a:r>
              <a:rPr lang="en-US" sz="2800" smtClean="0">
                <a:solidFill>
                  <a:srgbClr val="60B5CC"/>
                </a:solidFill>
                <a:cs typeface="Courier New"/>
              </a:rPr>
              <a:t> log entropy</a:t>
            </a:r>
          </a:p>
          <a:p>
            <a:pPr>
              <a:spcAft>
                <a:spcPts val="1200"/>
              </a:spcAft>
              <a:buFont typeface="Arial"/>
              <a:buChar char="•"/>
            </a:pPr>
            <a:r>
              <a:rPr lang="en-US" sz="2800" smtClean="0">
                <a:solidFill>
                  <a:srgbClr val="60B5CC"/>
                </a:solidFill>
                <a:cs typeface="Courier New"/>
              </a:rPr>
              <a:t> random projections</a:t>
            </a:r>
          </a:p>
          <a:p>
            <a:pPr>
              <a:spcAft>
                <a:spcPts val="1200"/>
              </a:spcAft>
              <a:buFont typeface="Arial"/>
              <a:buChar char="•"/>
            </a:pPr>
            <a:r>
              <a:rPr lang="en-US" sz="2800" smtClean="0">
                <a:solidFill>
                  <a:srgbClr val="60B5CC"/>
                </a:solidFill>
                <a:cs typeface="Courier New"/>
              </a:rPr>
              <a:t> latent dirichlet allocation (LDA)</a:t>
            </a:r>
          </a:p>
          <a:p>
            <a:pPr>
              <a:spcAft>
                <a:spcPts val="1200"/>
              </a:spcAft>
              <a:buFont typeface="Arial"/>
              <a:buChar char="•"/>
            </a:pPr>
            <a:r>
              <a:rPr lang="en-US" sz="2800" smtClean="0">
                <a:solidFill>
                  <a:srgbClr val="60B5CC"/>
                </a:solidFill>
                <a:cs typeface="Courier New"/>
              </a:rPr>
              <a:t> hierarchical dirichlet process (HDP)</a:t>
            </a:r>
          </a:p>
          <a:p>
            <a:pPr>
              <a:spcAft>
                <a:spcPts val="1200"/>
              </a:spcAft>
              <a:buFont typeface="Arial"/>
              <a:buChar char="•"/>
            </a:pPr>
            <a:r>
              <a:rPr lang="en-US" sz="2800" smtClean="0">
                <a:solidFill>
                  <a:srgbClr val="60B5CC"/>
                </a:solidFill>
                <a:cs typeface="Courier New"/>
              </a:rPr>
              <a:t> latent semantic analysis/indexing (LSA/LSI)</a:t>
            </a:r>
          </a:p>
          <a:p>
            <a:pPr>
              <a:spcAft>
                <a:spcPts val="1200"/>
              </a:spcAft>
              <a:buFont typeface="Arial"/>
              <a:buChar char="•"/>
            </a:pPr>
            <a:endParaRPr lang="en-US" sz="2800" smtClean="0">
              <a:solidFill>
                <a:srgbClr val="60B5CC"/>
              </a:solidFill>
              <a:cs typeface="Courier New"/>
            </a:endParaRPr>
          </a:p>
        </p:txBody>
      </p:sp>
      <p:sp>
        <p:nvSpPr>
          <p:cNvPr id="3" name="TextBox 2"/>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2116939"/>
            <a:ext cx="7565572" cy="2246769"/>
          </a:xfrm>
          <a:prstGeom prst="rect">
            <a:avLst/>
          </a:prstGeom>
          <a:noFill/>
        </p:spPr>
        <p:txBody>
          <a:bodyPr wrap="square" rtlCol="0">
            <a:spAutoFit/>
          </a:bodyPr>
          <a:lstStyle/>
          <a:p>
            <a:r>
              <a:rPr lang="en-US" sz="2800" smtClean="0">
                <a:solidFill>
                  <a:srgbClr val="60B5CC"/>
                </a:solidFill>
              </a:rPr>
              <a:t>Dependencies: numpy and scipy, and optionally Pyro for distributed and Pattern for lemmatization</a:t>
            </a:r>
          </a:p>
          <a:p>
            <a:endParaRPr lang="en-US" sz="2800" smtClean="0">
              <a:solidFill>
                <a:srgbClr val="60B5CC"/>
              </a:solidFill>
            </a:endParaRPr>
          </a:p>
          <a:p>
            <a:r>
              <a:rPr lang="en-US" sz="2800" smtClean="0">
                <a:solidFill>
                  <a:srgbClr val="60B5CC"/>
                </a:solidFill>
              </a:rPr>
              <a:t>data from Lee 2005 and other papers is available in gensim for tests</a:t>
            </a:r>
          </a:p>
        </p:txBody>
      </p:sp>
      <p:sp>
        <p:nvSpPr>
          <p:cNvPr id="3" name="TextBox 2"/>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slightly more about gensim</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126152" y="2061568"/>
            <a:ext cx="8017848" cy="4401205"/>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lda_model.show_topics</a:t>
            </a:r>
            <a:r>
              <a:rPr lang="en-US" sz="2000" dirty="0" smtClean="0">
                <a:latin typeface="Courier New"/>
                <a:cs typeface="Courier New"/>
              </a:rPr>
              <a:t>(</a:t>
            </a:r>
            <a:r>
              <a:rPr lang="en-US" sz="2000" smtClean="0">
                <a:latin typeface="Courier New"/>
                <a:cs typeface="Courier New"/>
              </a:rPr>
              <a:t>)</a:t>
            </a:r>
          </a:p>
          <a:p>
            <a:r>
              <a:rPr lang="en-US" sz="2000" smtClean="0">
                <a:latin typeface="Courier New"/>
                <a:cs typeface="Courier New"/>
              </a:rPr>
              <a:t>['0.083*bridge + 0.034*dam + 0.034*river + 0.027*canal + 0.026*construction + 0.014*ferry + 0.013*bridges + 0.013*tunnel + 0.012*trail + 0.012*reservoir',</a:t>
            </a:r>
          </a:p>
          <a:p>
            <a:r>
              <a:rPr lang="en-US" sz="2000" smtClean="0">
                <a:latin typeface="Courier New"/>
                <a:cs typeface="Courier New"/>
              </a:rPr>
              <a:t> '0.044*fight + 0.029*bout + 0.029*via + 0.028*martial + 0.025*boxing + 0.024*submission + 0.021*loss + 0.021*mixed + 0.020*arts + 0.020*fighting',</a:t>
            </a:r>
          </a:p>
          <a:p>
            <a:r>
              <a:rPr lang="en-US" sz="2000" smtClean="0">
                <a:latin typeface="Courier New"/>
                <a:cs typeface="Courier New"/>
              </a:rPr>
              <a:t> '0.086*italian + 0.062*italy + 0.048*di + 0.024*milan + 0.019*rome + 0.014*venice + 0.013*giovanni + 0.012*della + 0.011*florence + 0.011*francesco’]</a:t>
            </a:r>
          </a:p>
          <a:p>
            <a:endParaRPr lang="en-US" sz="2000" dirty="0">
              <a:latin typeface="Courier New"/>
              <a:cs typeface="Courier New"/>
            </a:endParaRPr>
          </a:p>
        </p:txBody>
      </p:sp>
      <p:sp>
        <p:nvSpPr>
          <p:cNvPr id="5" name="TextBox 4"/>
          <p:cNvSpPr txBox="1"/>
          <p:nvPr/>
        </p:nvSpPr>
        <p:spPr>
          <a:xfrm>
            <a:off x="1233714" y="1209524"/>
            <a:ext cx="6070893" cy="523220"/>
          </a:xfrm>
          <a:prstGeom prst="rect">
            <a:avLst/>
          </a:prstGeom>
          <a:noFill/>
        </p:spPr>
        <p:txBody>
          <a:bodyPr wrap="none" rtlCol="0">
            <a:spAutoFit/>
          </a:bodyPr>
          <a:lstStyle/>
          <a:p>
            <a:r>
              <a:rPr lang="en-US" sz="2800" b="1" dirty="0" err="1" smtClean="0">
                <a:solidFill>
                  <a:srgbClr val="A0D3E0"/>
                </a:solidFill>
              </a:rPr>
              <a:t>gensim</a:t>
            </a:r>
            <a:r>
              <a:rPr lang="en-US" sz="2800" b="1" dirty="0" smtClean="0">
                <a:solidFill>
                  <a:srgbClr val="A0D3E0"/>
                </a:solidFill>
              </a:rPr>
              <a:t>: “topic </a:t>
            </a:r>
            <a:r>
              <a:rPr lang="en-US" sz="2800" b="1" dirty="0" err="1" smtClean="0">
                <a:solidFill>
                  <a:srgbClr val="A0D3E0"/>
                </a:solidFill>
              </a:rPr>
              <a:t>modelling</a:t>
            </a:r>
            <a:r>
              <a:rPr lang="en-US" sz="2800" b="1" dirty="0" smtClean="0">
                <a:solidFill>
                  <a:srgbClr val="A0D3E0"/>
                </a:solidFill>
              </a:rPr>
              <a:t> for humans”</a:t>
            </a:r>
            <a:endParaRPr lang="en-US" sz="2800" b="1" dirty="0">
              <a:solidFill>
                <a:srgbClr val="A0D3E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1752453" cy="523220"/>
          </a:xfrm>
          <a:prstGeom prst="rect">
            <a:avLst/>
          </a:prstGeom>
          <a:noFill/>
        </p:spPr>
        <p:txBody>
          <a:bodyPr wrap="none" rtlCol="0">
            <a:spAutoFit/>
          </a:bodyPr>
          <a:lstStyle/>
          <a:p>
            <a:r>
              <a:rPr lang="en-US" sz="2800" b="1" smtClean="0">
                <a:solidFill>
                  <a:schemeClr val="accent2">
                    <a:lumMod val="60000"/>
                    <a:lumOff val="40000"/>
                  </a:schemeClr>
                </a:solidFill>
              </a:rPr>
              <a:t>who am I?</a:t>
            </a:r>
            <a:endParaRPr lang="en-US" sz="2800" b="1" dirty="0">
              <a:solidFill>
                <a:schemeClr val="accent2">
                  <a:lumMod val="60000"/>
                  <a:lumOff val="40000"/>
                </a:schemeClr>
              </a:solidFill>
            </a:endParaRPr>
          </a:p>
        </p:txBody>
      </p:sp>
      <p:sp>
        <p:nvSpPr>
          <p:cNvPr id="3" name="TextBox 2"/>
          <p:cNvSpPr txBox="1"/>
          <p:nvPr/>
        </p:nvSpPr>
        <p:spPr>
          <a:xfrm>
            <a:off x="1233714" y="2752021"/>
            <a:ext cx="6683916" cy="2246769"/>
          </a:xfrm>
          <a:prstGeom prst="rect">
            <a:avLst/>
          </a:prstGeom>
          <a:noFill/>
        </p:spPr>
        <p:txBody>
          <a:bodyPr wrap="none" rtlCol="0">
            <a:spAutoFit/>
          </a:bodyPr>
          <a:lstStyle/>
          <a:p>
            <a:r>
              <a:rPr lang="en-US" sz="2800" smtClean="0">
                <a:solidFill>
                  <a:srgbClr val="60B5CC"/>
                </a:solidFill>
              </a:rPr>
              <a:t>William Bert</a:t>
            </a:r>
          </a:p>
          <a:p>
            <a:r>
              <a:rPr lang="en-US" sz="2800" smtClean="0">
                <a:solidFill>
                  <a:srgbClr val="60B5CC"/>
                </a:solidFill>
              </a:rPr>
              <a:t>developer at Carney Labs (teamcarney.com)</a:t>
            </a:r>
          </a:p>
          <a:p>
            <a:r>
              <a:rPr lang="en-US" sz="2800" smtClean="0">
                <a:solidFill>
                  <a:srgbClr val="60B5CC"/>
                </a:solidFill>
              </a:rPr>
              <a:t>user of gensim</a:t>
            </a:r>
          </a:p>
          <a:p>
            <a:r>
              <a:rPr lang="en-US" sz="2800" smtClean="0">
                <a:solidFill>
                  <a:srgbClr val="60B5CC"/>
                </a:solidFill>
              </a:rPr>
              <a:t>still new to world of topic modelling, </a:t>
            </a:r>
          </a:p>
          <a:p>
            <a:r>
              <a:rPr lang="en-US" sz="2800" smtClean="0">
                <a:solidFill>
                  <a:srgbClr val="60B5CC"/>
                </a:solidFill>
              </a:rPr>
              <a:t>semantic similarity, etc</a:t>
            </a:r>
            <a:endParaRPr lang="en-US" sz="2800" dirty="0">
              <a:solidFill>
                <a:srgbClr val="60B5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6070893" cy="523220"/>
          </a:xfrm>
          <a:prstGeom prst="rect">
            <a:avLst/>
          </a:prstGeom>
          <a:noFill/>
        </p:spPr>
        <p:txBody>
          <a:bodyPr wrap="none" rtlCol="0">
            <a:spAutoFit/>
          </a:bodyPr>
          <a:lstStyle/>
          <a:p>
            <a:r>
              <a:rPr lang="en-US" sz="2800" b="1" dirty="0" err="1" smtClean="0">
                <a:solidFill>
                  <a:srgbClr val="A0D3E0"/>
                </a:solidFill>
              </a:rPr>
              <a:t>gensim</a:t>
            </a:r>
            <a:r>
              <a:rPr lang="en-US" sz="2800" b="1" dirty="0" smtClean="0">
                <a:solidFill>
                  <a:srgbClr val="A0D3E0"/>
                </a:solidFill>
              </a:rPr>
              <a:t>: “topic </a:t>
            </a:r>
            <a:r>
              <a:rPr lang="en-US" sz="2800" b="1" dirty="0" err="1" smtClean="0">
                <a:solidFill>
                  <a:srgbClr val="A0D3E0"/>
                </a:solidFill>
              </a:rPr>
              <a:t>modeling</a:t>
            </a:r>
            <a:r>
              <a:rPr lang="en-US" sz="2800" b="1" dirty="0" smtClean="0">
                <a:solidFill>
                  <a:srgbClr val="A0D3E0"/>
                </a:solidFill>
              </a:rPr>
              <a:t> for humans”</a:t>
            </a:r>
            <a:endParaRPr lang="en-US" sz="2800" b="1" dirty="0">
              <a:solidFill>
                <a:srgbClr val="A0D3E0"/>
              </a:solidFill>
            </a:endParaRPr>
          </a:p>
        </p:txBody>
      </p:sp>
      <p:sp>
        <p:nvSpPr>
          <p:cNvPr id="5" name="TextBox 4"/>
          <p:cNvSpPr txBox="1"/>
          <p:nvPr/>
        </p:nvSpPr>
        <p:spPr>
          <a:xfrm>
            <a:off x="1233714" y="2136890"/>
            <a:ext cx="7127523" cy="3970318"/>
          </a:xfrm>
          <a:prstGeom prst="rect">
            <a:avLst/>
          </a:prstGeom>
          <a:noFill/>
        </p:spPr>
        <p:txBody>
          <a:bodyPr wrap="square" rtlCol="0">
            <a:spAutoFit/>
          </a:bodyPr>
          <a:lstStyle/>
          <a:p>
            <a:r>
              <a:rPr lang="en-US" sz="2800" smtClean="0">
                <a:solidFill>
                  <a:srgbClr val="60B5CC"/>
                </a:solidFill>
              </a:rPr>
              <a:t>topic modeling attempts to uncover the underlying semantic structure of by identifying recurring patterns of terms in a set of data (topics).</a:t>
            </a:r>
          </a:p>
          <a:p>
            <a:endParaRPr lang="en-US" sz="2800" smtClean="0">
              <a:solidFill>
                <a:srgbClr val="60B5CC"/>
              </a:solidFill>
            </a:endParaRPr>
          </a:p>
          <a:p>
            <a:r>
              <a:rPr lang="en-US" sz="2800" smtClean="0">
                <a:solidFill>
                  <a:srgbClr val="60B5CC"/>
                </a:solidFill>
              </a:rPr>
              <a:t>topic modelling </a:t>
            </a:r>
          </a:p>
          <a:p>
            <a:r>
              <a:rPr lang="en-US" sz="2800" smtClean="0">
                <a:solidFill>
                  <a:srgbClr val="60B5CC"/>
                </a:solidFill>
              </a:rPr>
              <a:t>does not parse sentences,</a:t>
            </a:r>
          </a:p>
          <a:p>
            <a:r>
              <a:rPr lang="en-US" sz="2800" smtClean="0">
                <a:solidFill>
                  <a:srgbClr val="60B5CC"/>
                </a:solidFill>
              </a:rPr>
              <a:t>does not care about word order, and</a:t>
            </a:r>
          </a:p>
          <a:p>
            <a:r>
              <a:rPr lang="en-US" sz="2800" smtClean="0">
                <a:solidFill>
                  <a:srgbClr val="60B5CC"/>
                </a:solidFill>
              </a:rPr>
              <a:t>does not "understand" grammar or syntax.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33714" y="1209524"/>
            <a:ext cx="6070893" cy="523220"/>
          </a:xfrm>
          <a:prstGeom prst="rect">
            <a:avLst/>
          </a:prstGeom>
          <a:noFill/>
        </p:spPr>
        <p:txBody>
          <a:bodyPr wrap="none" rtlCol="0">
            <a:spAutoFit/>
          </a:bodyPr>
          <a:lstStyle/>
          <a:p>
            <a:r>
              <a:rPr lang="en-US" sz="2800" b="1" dirty="0" err="1" smtClean="0">
                <a:solidFill>
                  <a:srgbClr val="A0D3E0"/>
                </a:solidFill>
              </a:rPr>
              <a:t>gensim</a:t>
            </a:r>
            <a:r>
              <a:rPr lang="en-US" sz="2800" b="1" dirty="0" smtClean="0">
                <a:solidFill>
                  <a:srgbClr val="A0D3E0"/>
                </a:solidFill>
              </a:rPr>
              <a:t>: “topic </a:t>
            </a:r>
            <a:r>
              <a:rPr lang="en-US" sz="2800" b="1" dirty="0" err="1" smtClean="0">
                <a:solidFill>
                  <a:srgbClr val="A0D3E0"/>
                </a:solidFill>
              </a:rPr>
              <a:t>modeling</a:t>
            </a:r>
            <a:r>
              <a:rPr lang="en-US" sz="2800" b="1" dirty="0" smtClean="0">
                <a:solidFill>
                  <a:srgbClr val="A0D3E0"/>
                </a:solidFill>
              </a:rPr>
              <a:t> for humans”</a:t>
            </a:r>
            <a:endParaRPr lang="en-US" sz="2800" b="1" dirty="0">
              <a:solidFill>
                <a:srgbClr val="A0D3E0"/>
              </a:solidFill>
            </a:endParaRPr>
          </a:p>
        </p:txBody>
      </p:sp>
      <p:sp>
        <p:nvSpPr>
          <p:cNvPr id="4" name="TextBox 3"/>
          <p:cNvSpPr txBox="1"/>
          <p:nvPr/>
        </p:nvSpPr>
        <p:spPr>
          <a:xfrm>
            <a:off x="1274715" y="1732744"/>
            <a:ext cx="7785740" cy="5632311"/>
          </a:xfrm>
          <a:prstGeom prst="rect">
            <a:avLst/>
          </a:prstGeom>
          <a:noFill/>
        </p:spPr>
        <p:txBody>
          <a:bodyPr wrap="square" rtlCol="0">
            <a:spAutoFit/>
          </a:bodyPr>
          <a:lstStyle/>
          <a:p>
            <a:r>
              <a:rPr lang="en-US" sz="2000" smtClean="0">
                <a:latin typeface="Courier New"/>
                <a:cs typeface="Courier New"/>
              </a:rPr>
              <a:t>&gt;&gt;&gt; lsi_model.show_topics()</a:t>
            </a:r>
          </a:p>
          <a:p>
            <a:r>
              <a:rPr lang="en-US" sz="2000" smtClean="0">
                <a:latin typeface="Courier New"/>
                <a:cs typeface="Courier New"/>
              </a:rPr>
              <a:t>'-0.203*"smith" + 0.166*"jan" + 0.132*"soccer" + 0.132*"software" + 0.119*"fort" + -0.119*"nov" + 0.116*"miss" + -0.114*"opera" + -0.112*"oct" + -0.105*"water"',</a:t>
            </a:r>
          </a:p>
          <a:p>
            <a:endParaRPr lang="en-US" sz="2000" smtClean="0">
              <a:latin typeface="Courier New"/>
              <a:cs typeface="Courier New"/>
            </a:endParaRPr>
          </a:p>
          <a:p>
            <a:r>
              <a:rPr lang="en-US" sz="2000" smtClean="0">
                <a:latin typeface="Courier New"/>
                <a:cs typeface="Courier New"/>
              </a:rPr>
              <a:t>'0.179*"squadron" + 0.158*"smith" + -0.140*"creek" + 0.135*"chess" + -0.130*"air" + 0.128*"en" + -0.122*"nov" + -0.120*"fr" + 0.119*"jan" + -0.115*"wales"', </a:t>
            </a:r>
          </a:p>
          <a:p>
            <a:endParaRPr lang="en-US" sz="2000" smtClean="0">
              <a:latin typeface="Courier New"/>
              <a:cs typeface="Courier New"/>
            </a:endParaRPr>
          </a:p>
          <a:p>
            <a:r>
              <a:rPr lang="en-US" sz="2000" smtClean="0">
                <a:latin typeface="Courier New"/>
                <a:cs typeface="Courier New"/>
              </a:rPr>
              <a:t>'0.373*"jan" + -0.236*"chess" + -0.234*"nov" + -0.208*"oct" + 0.151*"dec" + -0.106*"pennsylvania" + 0.096*"view" + -0.092*"fort" + -0.091*"feb" + -0.090*"engineering"',</a:t>
            </a:r>
          </a:p>
          <a:p>
            <a:endParaRPr lang="en-US" sz="2000" smtClean="0">
              <a:latin typeface="Courier New"/>
              <a:cs typeface="Courier New"/>
            </a:endParaRPr>
          </a:p>
          <a:p>
            <a:endParaRPr lang="en-US" sz="200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6541475" cy="954107"/>
          </a:xfrm>
          <a:prstGeom prst="rect">
            <a:avLst/>
          </a:prstGeom>
          <a:noFill/>
        </p:spPr>
        <p:txBody>
          <a:bodyPr wrap="square" rtlCol="0">
            <a:spAutoFit/>
          </a:bodyPr>
          <a:lstStyle/>
          <a:p>
            <a:r>
              <a:rPr lang="en-US" sz="2800" b="1" dirty="0" err="1">
                <a:solidFill>
                  <a:srgbClr val="A0D3E0"/>
                </a:solidFill>
              </a:rPr>
              <a:t>gensim</a:t>
            </a:r>
            <a:r>
              <a:rPr lang="en-US" sz="2800" b="1" dirty="0">
                <a:solidFill>
                  <a:srgbClr val="A0D3E0"/>
                </a:solidFill>
              </a:rPr>
              <a:t> isn't about topic </a:t>
            </a:r>
            <a:r>
              <a:rPr lang="en-US" sz="2800" b="1" dirty="0" err="1" smtClean="0">
                <a:solidFill>
                  <a:srgbClr val="A0D3E0"/>
                </a:solidFill>
              </a:rPr>
              <a:t>modeling</a:t>
            </a:r>
            <a:endParaRPr lang="en-US" sz="2800" b="1" dirty="0" smtClean="0">
              <a:solidFill>
                <a:srgbClr val="A0D3E0"/>
              </a:solidFill>
            </a:endParaRPr>
          </a:p>
          <a:p>
            <a:r>
              <a:rPr lang="en-US" sz="2800" dirty="0" smtClean="0">
                <a:solidFill>
                  <a:srgbClr val="60B5CC"/>
                </a:solidFill>
              </a:rPr>
              <a:t>(</a:t>
            </a:r>
            <a:r>
              <a:rPr lang="en-US" sz="2800" dirty="0">
                <a:solidFill>
                  <a:srgbClr val="60B5CC"/>
                </a:solidFill>
              </a:rPr>
              <a:t>for me, anyway</a:t>
            </a:r>
            <a:r>
              <a:rPr lang="en-US" sz="2800" dirty="0" smtClean="0">
                <a:solidFill>
                  <a:srgbClr val="60B5CC"/>
                </a:solidFill>
              </a:rPr>
              <a:t>)</a:t>
            </a:r>
            <a:endParaRPr lang="en-US" sz="2800" dirty="0">
              <a:solidFill>
                <a:srgbClr val="60B5CC"/>
              </a:solidFill>
            </a:endParaRPr>
          </a:p>
        </p:txBody>
      </p:sp>
      <p:sp>
        <p:nvSpPr>
          <p:cNvPr id="5" name="TextBox 4"/>
          <p:cNvSpPr txBox="1"/>
          <p:nvPr/>
        </p:nvSpPr>
        <p:spPr>
          <a:xfrm>
            <a:off x="1254774" y="2341512"/>
            <a:ext cx="3073027" cy="523220"/>
          </a:xfrm>
          <a:prstGeom prst="rect">
            <a:avLst/>
          </a:prstGeom>
          <a:noFill/>
        </p:spPr>
        <p:txBody>
          <a:bodyPr wrap="none" rtlCol="0">
            <a:spAutoFit/>
          </a:bodyPr>
          <a:lstStyle/>
          <a:p>
            <a:r>
              <a:rPr lang="en-US" sz="2800" dirty="0">
                <a:solidFill>
                  <a:srgbClr val="60B5CC"/>
                </a:solidFill>
              </a:rPr>
              <a:t>It's about similarity.</a:t>
            </a:r>
          </a:p>
        </p:txBody>
      </p:sp>
      <p:sp>
        <p:nvSpPr>
          <p:cNvPr id="6" name="TextBox 5"/>
          <p:cNvSpPr txBox="1"/>
          <p:nvPr/>
        </p:nvSpPr>
        <p:spPr>
          <a:xfrm>
            <a:off x="1254774" y="3003892"/>
            <a:ext cx="2879990" cy="523220"/>
          </a:xfrm>
          <a:prstGeom prst="rect">
            <a:avLst/>
          </a:prstGeom>
          <a:noFill/>
        </p:spPr>
        <p:txBody>
          <a:bodyPr wrap="none" rtlCol="0">
            <a:spAutoFit/>
          </a:bodyPr>
          <a:lstStyle/>
          <a:p>
            <a:r>
              <a:rPr lang="en-US" sz="2800" dirty="0">
                <a:solidFill>
                  <a:srgbClr val="60B5CC"/>
                </a:solidFill>
              </a:rPr>
              <a:t>What is similarity?</a:t>
            </a:r>
          </a:p>
        </p:txBody>
      </p:sp>
      <p:sp>
        <p:nvSpPr>
          <p:cNvPr id="7" name="TextBox 6"/>
          <p:cNvSpPr txBox="1"/>
          <p:nvPr/>
        </p:nvSpPr>
        <p:spPr>
          <a:xfrm>
            <a:off x="1254774" y="3627327"/>
            <a:ext cx="3352200" cy="2246769"/>
          </a:xfrm>
          <a:prstGeom prst="rect">
            <a:avLst/>
          </a:prstGeom>
          <a:noFill/>
        </p:spPr>
        <p:txBody>
          <a:bodyPr wrap="none" rtlCol="0">
            <a:spAutoFit/>
          </a:bodyPr>
          <a:lstStyle/>
          <a:p>
            <a:r>
              <a:rPr lang="en-US" sz="2800" smtClean="0">
                <a:solidFill>
                  <a:schemeClr val="accent2"/>
                </a:solidFill>
              </a:rPr>
              <a:t>Some types:</a:t>
            </a:r>
          </a:p>
          <a:p>
            <a:pPr>
              <a:buFont typeface="Arial"/>
              <a:buChar char="•"/>
            </a:pPr>
            <a:r>
              <a:rPr lang="en-US" sz="2800" smtClean="0">
                <a:solidFill>
                  <a:schemeClr val="accent2"/>
                </a:solidFill>
              </a:rPr>
              <a:t> String matching</a:t>
            </a:r>
          </a:p>
          <a:p>
            <a:pPr>
              <a:buFont typeface="Arial"/>
              <a:buChar char="•"/>
            </a:pPr>
            <a:r>
              <a:rPr lang="en-US" sz="2800" smtClean="0">
                <a:solidFill>
                  <a:schemeClr val="accent2"/>
                </a:solidFill>
              </a:rPr>
              <a:t> Stylometry </a:t>
            </a:r>
          </a:p>
          <a:p>
            <a:pPr>
              <a:buFont typeface="Arial"/>
              <a:buChar char="•"/>
            </a:pPr>
            <a:r>
              <a:rPr lang="en-US" sz="2800" smtClean="0">
                <a:solidFill>
                  <a:schemeClr val="accent2"/>
                </a:solidFill>
              </a:rPr>
              <a:t> Term frequency</a:t>
            </a:r>
          </a:p>
          <a:p>
            <a:pPr>
              <a:buFont typeface="Arial"/>
              <a:buChar char="•"/>
            </a:pPr>
            <a:r>
              <a:rPr lang="en-US" sz="2800" smtClean="0">
                <a:solidFill>
                  <a:schemeClr val="accent2"/>
                </a:solidFill>
              </a:rPr>
              <a:t> Semantic (meaning)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670364"/>
            <a:ext cx="7262354" cy="5693867"/>
          </a:xfrm>
          <a:prstGeom prst="rect">
            <a:avLst/>
          </a:prstGeom>
          <a:noFill/>
        </p:spPr>
        <p:txBody>
          <a:bodyPr wrap="square" rtlCol="0">
            <a:spAutoFit/>
          </a:bodyPr>
          <a:lstStyle/>
          <a:p>
            <a:r>
              <a:rPr lang="en-US" sz="2800">
                <a:solidFill>
                  <a:srgbClr val="60B5CC"/>
                </a:solidFill>
              </a:rPr>
              <a:t>Is</a:t>
            </a:r>
            <a:r>
              <a:rPr lang="en-US" sz="2800" smtClean="0">
                <a:solidFill>
                  <a:srgbClr val="60B5CC"/>
                </a:solidFill>
              </a:rPr>
              <a:t> </a:t>
            </a:r>
          </a:p>
          <a:p>
            <a:r>
              <a:rPr lang="en-US" sz="2800" smtClean="0">
                <a:solidFill>
                  <a:schemeClr val="accent2">
                    <a:lumMod val="40000"/>
                    <a:lumOff val="60000"/>
                  </a:schemeClr>
                </a:solidFill>
              </a:rPr>
              <a:t>A seven-year quest to collect samples from the solar system's formation ended in triumph in a dark and wet Utah desert this weekend.</a:t>
            </a:r>
          </a:p>
          <a:p>
            <a:r>
              <a:rPr lang="en-US" sz="2800" smtClean="0">
                <a:solidFill>
                  <a:srgbClr val="60B5CC"/>
                </a:solidFill>
              </a:rPr>
              <a:t>similar in meaning to </a:t>
            </a:r>
          </a:p>
          <a:p>
            <a:r>
              <a:rPr lang="en-US" sz="2800" smtClean="0">
                <a:solidFill>
                  <a:srgbClr val="BFE1EB"/>
                </a:solidFill>
              </a:rPr>
              <a:t>For a month, a huge storm with massive lightning has been raging on Jupiter under the watchful eye of an orbiting spacecraft. </a:t>
            </a:r>
          </a:p>
          <a:p>
            <a:r>
              <a:rPr lang="en-US" sz="2800" smtClean="0">
                <a:solidFill>
                  <a:srgbClr val="60B5CC"/>
                </a:solidFill>
              </a:rPr>
              <a:t>more </a:t>
            </a:r>
            <a:r>
              <a:rPr lang="en-US" sz="2800" dirty="0">
                <a:solidFill>
                  <a:srgbClr val="60B5CC"/>
                </a:solidFill>
              </a:rPr>
              <a:t>or less than it is similar </a:t>
            </a:r>
            <a:r>
              <a:rPr lang="en-US" sz="2800">
                <a:solidFill>
                  <a:srgbClr val="60B5CC"/>
                </a:solidFill>
              </a:rPr>
              <a:t>to</a:t>
            </a:r>
            <a:r>
              <a:rPr lang="en-US" sz="2800" smtClean="0">
                <a:solidFill>
                  <a:srgbClr val="60B5CC"/>
                </a:solidFill>
              </a:rPr>
              <a:t> </a:t>
            </a:r>
          </a:p>
          <a:p>
            <a:r>
              <a:rPr lang="en-US" sz="2800" smtClean="0">
                <a:solidFill>
                  <a:srgbClr val="BFE1EB"/>
                </a:solidFill>
              </a:rPr>
              <a:t>One of Saturn's moons is spewing a giant plume of water vapour that is feeding the planet's rings, scientists say.</a:t>
            </a:r>
          </a:p>
          <a:p>
            <a:r>
              <a:rPr lang="en-US" sz="2800" smtClean="0">
                <a:solidFill>
                  <a:srgbClr val="60B5CC"/>
                </a:solidFill>
              </a:rPr>
              <a:t>?</a:t>
            </a:r>
            <a:endParaRPr lang="en-US" sz="2800" dirty="0">
              <a:solidFill>
                <a:srgbClr val="60B5CC"/>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262354" cy="523220"/>
          </a:xfrm>
          <a:prstGeom prst="rect">
            <a:avLst/>
          </a:prstGeom>
          <a:noFill/>
        </p:spPr>
        <p:txBody>
          <a:bodyPr wrap="square" rtlCol="0">
            <a:spAutoFit/>
          </a:bodyPr>
          <a:lstStyle/>
          <a:p>
            <a:r>
              <a:rPr lang="en-US" sz="2800" b="1" dirty="0">
                <a:solidFill>
                  <a:srgbClr val="A0D3E0"/>
                </a:solidFill>
              </a:rPr>
              <a:t>Who cares </a:t>
            </a:r>
            <a:r>
              <a:rPr lang="en-US" sz="2800" b="1">
                <a:solidFill>
                  <a:srgbClr val="A0D3E0"/>
                </a:solidFill>
              </a:rPr>
              <a:t>about</a:t>
            </a:r>
            <a:r>
              <a:rPr lang="en-US" sz="2800" b="1" smtClean="0">
                <a:solidFill>
                  <a:srgbClr val="A0D3E0"/>
                </a:solidFill>
              </a:rPr>
              <a:t> semantic similarity? </a:t>
            </a:r>
            <a:endParaRPr lang="en-US" sz="2800" b="1" dirty="0">
              <a:solidFill>
                <a:srgbClr val="A0D3E0"/>
              </a:solidFill>
            </a:endParaRPr>
          </a:p>
        </p:txBody>
      </p:sp>
      <p:sp>
        <p:nvSpPr>
          <p:cNvPr id="5" name="TextBox 4"/>
          <p:cNvSpPr txBox="1"/>
          <p:nvPr/>
        </p:nvSpPr>
        <p:spPr>
          <a:xfrm>
            <a:off x="1386114" y="2387571"/>
            <a:ext cx="7262354" cy="2246769"/>
          </a:xfrm>
          <a:prstGeom prst="rect">
            <a:avLst/>
          </a:prstGeom>
          <a:noFill/>
        </p:spPr>
        <p:txBody>
          <a:bodyPr wrap="square" rtlCol="0">
            <a:spAutoFit/>
          </a:bodyPr>
          <a:lstStyle/>
          <a:p>
            <a:r>
              <a:rPr lang="en-US" sz="2800" smtClean="0">
                <a:solidFill>
                  <a:srgbClr val="60B5CC"/>
                </a:solidFill>
              </a:rPr>
              <a:t>Some use cases:</a:t>
            </a:r>
          </a:p>
          <a:p>
            <a:pPr>
              <a:buFont typeface="Arial"/>
              <a:buChar char="•"/>
            </a:pPr>
            <a:r>
              <a:rPr lang="en-US" sz="2800" smtClean="0">
                <a:solidFill>
                  <a:srgbClr val="60B5CC"/>
                </a:solidFill>
              </a:rPr>
              <a:t> Query large collections of text</a:t>
            </a:r>
          </a:p>
          <a:p>
            <a:pPr>
              <a:buFont typeface="Arial"/>
              <a:buChar char="•"/>
            </a:pPr>
            <a:r>
              <a:rPr lang="en-US" sz="2800" smtClean="0">
                <a:solidFill>
                  <a:srgbClr val="60B5CC"/>
                </a:solidFill>
              </a:rPr>
              <a:t> Automatic metadata</a:t>
            </a:r>
          </a:p>
          <a:p>
            <a:pPr>
              <a:buFont typeface="Arial"/>
              <a:buChar char="•"/>
            </a:pPr>
            <a:r>
              <a:rPr lang="en-US" sz="2800" smtClean="0">
                <a:solidFill>
                  <a:srgbClr val="60B5CC"/>
                </a:solidFill>
              </a:rPr>
              <a:t> Recommendations</a:t>
            </a:r>
          </a:p>
          <a:p>
            <a:pPr>
              <a:buFont typeface="Arial"/>
              <a:buChar char="•"/>
            </a:pPr>
            <a:r>
              <a:rPr lang="en-US" sz="2800" smtClean="0">
                <a:solidFill>
                  <a:srgbClr val="60B5CC"/>
                </a:solidFill>
              </a:rPr>
              <a:t> Better human-computer interaction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1233714" y="1209524"/>
            <a:ext cx="7262354" cy="523220"/>
          </a:xfrm>
          <a:prstGeom prst="rect">
            <a:avLst/>
          </a:prstGeom>
          <a:noFill/>
        </p:spPr>
        <p:txBody>
          <a:bodyPr wrap="square" rtlCol="0">
            <a:spAutoFit/>
          </a:bodyPr>
          <a:lstStyle/>
          <a:p>
            <a:r>
              <a:rPr lang="en-US" sz="2800" b="1" dirty="0" err="1" smtClean="0">
                <a:solidFill>
                  <a:srgbClr val="A0D3E0"/>
                </a:solidFill>
              </a:rPr>
              <a:t>gensim.corpora</a:t>
            </a:r>
            <a:endParaRPr lang="en-US" sz="2800" b="1" dirty="0">
              <a:solidFill>
                <a:srgbClr val="A0D3E0"/>
              </a:solidFill>
            </a:endParaRPr>
          </a:p>
        </p:txBody>
      </p:sp>
      <p:sp>
        <p:nvSpPr>
          <p:cNvPr id="11" name="TextBox 10"/>
          <p:cNvSpPr txBox="1"/>
          <p:nvPr/>
        </p:nvSpPr>
        <p:spPr>
          <a:xfrm>
            <a:off x="1233714" y="3695164"/>
            <a:ext cx="6791268" cy="1815882"/>
          </a:xfrm>
          <a:prstGeom prst="rect">
            <a:avLst/>
          </a:prstGeom>
          <a:noFill/>
        </p:spPr>
        <p:txBody>
          <a:bodyPr wrap="square" rtlCol="0">
            <a:spAutoFit/>
          </a:bodyPr>
          <a:lstStyle/>
          <a:p>
            <a:r>
              <a:rPr lang="en-US" sz="2800" dirty="0" smtClean="0">
                <a:solidFill>
                  <a:srgbClr val="60B5CC"/>
                </a:solidFill>
              </a:rPr>
              <a:t>corpus </a:t>
            </a:r>
            <a:r>
              <a:rPr lang="en-US" sz="2800" dirty="0">
                <a:solidFill>
                  <a:srgbClr val="60B5CC"/>
                </a:solidFill>
              </a:rPr>
              <a:t>= stream of vectors of document </a:t>
            </a:r>
            <a:r>
              <a:rPr lang="en-US" sz="2800">
                <a:solidFill>
                  <a:srgbClr val="60B5CC"/>
                </a:solidFill>
              </a:rPr>
              <a:t>feature </a:t>
            </a:r>
            <a:r>
              <a:rPr lang="en-US" sz="2800" smtClean="0">
                <a:solidFill>
                  <a:srgbClr val="60B5CC"/>
                </a:solidFill>
              </a:rPr>
              <a:t>ids</a:t>
            </a:r>
          </a:p>
          <a:p>
            <a:r>
              <a:rPr lang="en-US" sz="2800" smtClean="0">
                <a:solidFill>
                  <a:srgbClr val="60B5CC"/>
                </a:solidFill>
              </a:rPr>
              <a:t>for example, words in documents are features (</a:t>
            </a:r>
            <a:r>
              <a:rPr lang="en-US" sz="2800" dirty="0" smtClean="0">
                <a:solidFill>
                  <a:srgbClr val="60B5CC"/>
                </a:solidFill>
              </a:rPr>
              <a:t>“bucket of words”)</a:t>
            </a:r>
            <a:endParaRPr lang="en-US" sz="2800" dirty="0">
              <a:solidFill>
                <a:srgbClr val="60B5CC"/>
              </a:solidFill>
            </a:endParaRPr>
          </a:p>
        </p:txBody>
      </p:sp>
      <p:sp>
        <p:nvSpPr>
          <p:cNvPr id="12" name="TextBox 11"/>
          <p:cNvSpPr txBox="1"/>
          <p:nvPr/>
        </p:nvSpPr>
        <p:spPr>
          <a:xfrm>
            <a:off x="1233714" y="1896607"/>
            <a:ext cx="7262354" cy="523220"/>
          </a:xfrm>
          <a:prstGeom prst="rect">
            <a:avLst/>
          </a:prstGeom>
          <a:noFill/>
        </p:spPr>
        <p:txBody>
          <a:bodyPr wrap="square" rtlCol="0">
            <a:spAutoFit/>
          </a:bodyPr>
          <a:lstStyle/>
          <a:p>
            <a:r>
              <a:rPr lang="en-US" sz="2800" smtClean="0">
                <a:solidFill>
                  <a:srgbClr val="60B5CC"/>
                </a:solidFill>
              </a:rPr>
              <a:t>TextCorpus and other kinds of corpus classes</a:t>
            </a:r>
            <a:endParaRPr lang="en-US" sz="2800" dirty="0">
              <a:solidFill>
                <a:srgbClr val="60B5CC"/>
              </a:solidFill>
            </a:endParaRPr>
          </a:p>
        </p:txBody>
      </p:sp>
      <p:sp>
        <p:nvSpPr>
          <p:cNvPr id="13" name="TextBox 12"/>
          <p:cNvSpPr txBox="1"/>
          <p:nvPr/>
        </p:nvSpPr>
        <p:spPr>
          <a:xfrm>
            <a:off x="1233713" y="2526224"/>
            <a:ext cx="8203547" cy="1323439"/>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corpus </a:t>
            </a:r>
            <a:r>
              <a:rPr lang="en-US" sz="2000">
                <a:latin typeface="Courier New"/>
                <a:cs typeface="Courier New"/>
              </a:rPr>
              <a:t>=</a:t>
            </a:r>
            <a:r>
              <a:rPr lang="en-US" sz="2000" smtClean="0">
                <a:latin typeface="Courier New"/>
                <a:cs typeface="Courier New"/>
              </a:rPr>
              <a:t> TextCorpus(file_like_object)</a:t>
            </a:r>
          </a:p>
          <a:p>
            <a:r>
              <a:rPr lang="en-US" sz="2000" smtClean="0">
                <a:latin typeface="Courier New"/>
                <a:cs typeface="Courier New"/>
              </a:rPr>
              <a:t>&gt;&gt;&gt; [doc for doc in corpus]</a:t>
            </a:r>
          </a:p>
          <a:p>
            <a:r>
              <a:rPr lang="en-US" sz="2000" smtClean="0">
                <a:latin typeface="Courier New"/>
                <a:cs typeface="Courier New"/>
              </a:rPr>
              <a:t>[[(40, 1), (6, 1), (78, 2)], [(39, 1), (58, 1),...]</a:t>
            </a:r>
          </a:p>
          <a:p>
            <a:endParaRPr lang="en-US" sz="2000" dirty="0">
              <a:latin typeface="Courier New"/>
              <a:cs typeface="Courier New"/>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3">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9579</TotalTime>
  <Words>5905</Words>
  <Application>Microsoft Macintosh PowerPoint</Application>
  <PresentationFormat>On-screen Show (4:3)</PresentationFormat>
  <Paragraphs>427</Paragraphs>
  <Slides>25</Slides>
  <Notes>24</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Module</vt:lpstr>
      <vt:lpstr>gensim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gensim</dc:title>
  <dc:creator>William Bert</dc:creator>
  <cp:lastModifiedBy>William Bert</cp:lastModifiedBy>
  <cp:revision>107</cp:revision>
  <dcterms:created xsi:type="dcterms:W3CDTF">2012-04-28T16:55:03Z</dcterms:created>
  <dcterms:modified xsi:type="dcterms:W3CDTF">2012-05-01T02:52:59Z</dcterms:modified>
</cp:coreProperties>
</file>