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51"/>
    <p:restoredTop sz="94677"/>
  </p:normalViewPr>
  <p:slideViewPr>
    <p:cSldViewPr snapToGrid="0">
      <p:cViewPr varScale="1">
        <p:scale>
          <a:sx n="210" d="100"/>
          <a:sy n="210" d="100"/>
        </p:scale>
        <p:origin x="46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3.xml.rels><?xml version="1.0" encoding="UTF-8" standalone="yes"?>
<Relationships xmlns="http://schemas.openxmlformats.org/package/2006/relationships"><Relationship Id="rId1" Type="http://schemas.openxmlformats.org/officeDocument/2006/relationships/hyperlink" Target="https://www.kaggle.com/datasets/manjeetsingh/retaildataset?resource=download&amp;select=Features+data+set.csv"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1" Type="http://schemas.openxmlformats.org/officeDocument/2006/relationships/hyperlink" Target="https://www.kaggle.com/datasets/manjeetsingh/retaildataset?resource=download&amp;select=Features+data+set.csv"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82E6C4-B971-491C-9E7D-D423C64A9A8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5D489AB-AE99-4F90-BABE-63C9322C55D2}">
      <dgm:prSet/>
      <dgm:spPr/>
      <dgm:t>
        <a:bodyPr/>
        <a:lstStyle/>
        <a:p>
          <a:pPr>
            <a:lnSpc>
              <a:spcPct val="100000"/>
            </a:lnSpc>
          </a:pPr>
          <a:r>
            <a:rPr lang="en-US"/>
            <a:t>Summary and introduction to case study</a:t>
          </a:r>
        </a:p>
      </dgm:t>
    </dgm:pt>
    <dgm:pt modelId="{0284AB03-8352-4964-BD41-D2FD05A8F8F9}" type="parTrans" cxnId="{66E3D404-F4E2-44C8-BD76-E076C250DF0C}">
      <dgm:prSet/>
      <dgm:spPr/>
      <dgm:t>
        <a:bodyPr/>
        <a:lstStyle/>
        <a:p>
          <a:endParaRPr lang="en-US"/>
        </a:p>
      </dgm:t>
    </dgm:pt>
    <dgm:pt modelId="{75A2125A-487A-4B2E-8B60-DAB602DE6562}" type="sibTrans" cxnId="{66E3D404-F4E2-44C8-BD76-E076C250DF0C}">
      <dgm:prSet/>
      <dgm:spPr/>
      <dgm:t>
        <a:bodyPr/>
        <a:lstStyle/>
        <a:p>
          <a:pPr>
            <a:lnSpc>
              <a:spcPct val="100000"/>
            </a:lnSpc>
          </a:pPr>
          <a:endParaRPr lang="en-US"/>
        </a:p>
      </dgm:t>
    </dgm:pt>
    <dgm:pt modelId="{57E70987-A48E-4914-BA25-D06CD2C559B0}">
      <dgm:prSet/>
      <dgm:spPr/>
      <dgm:t>
        <a:bodyPr/>
        <a:lstStyle/>
        <a:p>
          <a:pPr>
            <a:lnSpc>
              <a:spcPct val="100000"/>
            </a:lnSpc>
          </a:pPr>
          <a:r>
            <a:rPr lang="en-US"/>
            <a:t>Data (endogenous and exogenous) &amp; Tooling</a:t>
          </a:r>
        </a:p>
      </dgm:t>
    </dgm:pt>
    <dgm:pt modelId="{76E78096-BE2A-4499-865E-C1CF8A9EA339}" type="parTrans" cxnId="{3DC1555D-E56A-4AE6-8755-974FACFD88DE}">
      <dgm:prSet/>
      <dgm:spPr/>
      <dgm:t>
        <a:bodyPr/>
        <a:lstStyle/>
        <a:p>
          <a:endParaRPr lang="en-US"/>
        </a:p>
      </dgm:t>
    </dgm:pt>
    <dgm:pt modelId="{FB6BE417-892A-4196-9331-5855F234A461}" type="sibTrans" cxnId="{3DC1555D-E56A-4AE6-8755-974FACFD88DE}">
      <dgm:prSet/>
      <dgm:spPr/>
      <dgm:t>
        <a:bodyPr/>
        <a:lstStyle/>
        <a:p>
          <a:pPr>
            <a:lnSpc>
              <a:spcPct val="100000"/>
            </a:lnSpc>
          </a:pPr>
          <a:endParaRPr lang="en-US"/>
        </a:p>
      </dgm:t>
    </dgm:pt>
    <dgm:pt modelId="{D2B549BF-EE9B-47D7-B195-98E37CF49524}">
      <dgm:prSet/>
      <dgm:spPr/>
      <dgm:t>
        <a:bodyPr/>
        <a:lstStyle/>
        <a:p>
          <a:pPr>
            <a:lnSpc>
              <a:spcPct val="100000"/>
            </a:lnSpc>
          </a:pPr>
          <a:r>
            <a:rPr lang="en-US"/>
            <a:t>Four pillars of analysis</a:t>
          </a:r>
        </a:p>
      </dgm:t>
    </dgm:pt>
    <dgm:pt modelId="{6148ED38-3208-45CA-8FC5-CFD29FE66DF2}" type="parTrans" cxnId="{513169B7-FB02-4DFF-B558-3183B0CB819A}">
      <dgm:prSet/>
      <dgm:spPr/>
      <dgm:t>
        <a:bodyPr/>
        <a:lstStyle/>
        <a:p>
          <a:endParaRPr lang="en-US"/>
        </a:p>
      </dgm:t>
    </dgm:pt>
    <dgm:pt modelId="{F6BDD743-3A54-48C2-99E3-1FF17132C4B6}" type="sibTrans" cxnId="{513169B7-FB02-4DFF-B558-3183B0CB819A}">
      <dgm:prSet/>
      <dgm:spPr/>
      <dgm:t>
        <a:bodyPr/>
        <a:lstStyle/>
        <a:p>
          <a:pPr>
            <a:lnSpc>
              <a:spcPct val="100000"/>
            </a:lnSpc>
          </a:pPr>
          <a:endParaRPr lang="en-US"/>
        </a:p>
      </dgm:t>
    </dgm:pt>
    <dgm:pt modelId="{0A4ADCCA-9775-4CBF-850F-AD40E2CEB23E}">
      <dgm:prSet/>
      <dgm:spPr/>
      <dgm:t>
        <a:bodyPr/>
        <a:lstStyle/>
        <a:p>
          <a:pPr>
            <a:lnSpc>
              <a:spcPct val="100000"/>
            </a:lnSpc>
          </a:pPr>
          <a:r>
            <a:rPr lang="en-US"/>
            <a:t>Plan of Attack</a:t>
          </a:r>
        </a:p>
      </dgm:t>
    </dgm:pt>
    <dgm:pt modelId="{75BD3B6B-6DBA-45CE-962E-C19163453FC4}" type="parTrans" cxnId="{9A7504C1-E4D1-48D1-867A-5969DCEDACA4}">
      <dgm:prSet/>
      <dgm:spPr/>
      <dgm:t>
        <a:bodyPr/>
        <a:lstStyle/>
        <a:p>
          <a:endParaRPr lang="en-US"/>
        </a:p>
      </dgm:t>
    </dgm:pt>
    <dgm:pt modelId="{E34D95EA-0CA2-4E38-8970-651566DA91C2}" type="sibTrans" cxnId="{9A7504C1-E4D1-48D1-867A-5969DCEDACA4}">
      <dgm:prSet/>
      <dgm:spPr/>
      <dgm:t>
        <a:bodyPr/>
        <a:lstStyle/>
        <a:p>
          <a:pPr>
            <a:lnSpc>
              <a:spcPct val="100000"/>
            </a:lnSpc>
          </a:pPr>
          <a:endParaRPr lang="en-US"/>
        </a:p>
      </dgm:t>
    </dgm:pt>
    <dgm:pt modelId="{59FD28ED-8C84-4D33-A07D-F5F1AF46B576}">
      <dgm:prSet/>
      <dgm:spPr/>
      <dgm:t>
        <a:bodyPr/>
        <a:lstStyle/>
        <a:p>
          <a:pPr>
            <a:lnSpc>
              <a:spcPct val="100000"/>
            </a:lnSpc>
          </a:pPr>
          <a:r>
            <a:rPr lang="en-US"/>
            <a:t>Outcomes</a:t>
          </a:r>
        </a:p>
      </dgm:t>
    </dgm:pt>
    <dgm:pt modelId="{511F2F10-E747-4694-B4A4-179A391C1D6E}" type="parTrans" cxnId="{A27164D9-2805-484C-8A67-E2650E70B62A}">
      <dgm:prSet/>
      <dgm:spPr/>
      <dgm:t>
        <a:bodyPr/>
        <a:lstStyle/>
        <a:p>
          <a:endParaRPr lang="en-US"/>
        </a:p>
      </dgm:t>
    </dgm:pt>
    <dgm:pt modelId="{95665B1E-2233-44D1-B0DF-F4100C48D58C}" type="sibTrans" cxnId="{A27164D9-2805-484C-8A67-E2650E70B62A}">
      <dgm:prSet/>
      <dgm:spPr/>
      <dgm:t>
        <a:bodyPr/>
        <a:lstStyle/>
        <a:p>
          <a:pPr>
            <a:lnSpc>
              <a:spcPct val="100000"/>
            </a:lnSpc>
          </a:pPr>
          <a:endParaRPr lang="en-US"/>
        </a:p>
      </dgm:t>
    </dgm:pt>
    <dgm:pt modelId="{C5FE8445-980B-407C-8FBC-DD3A5B5F6418}">
      <dgm:prSet/>
      <dgm:spPr/>
      <dgm:t>
        <a:bodyPr/>
        <a:lstStyle/>
        <a:p>
          <a:pPr>
            <a:lnSpc>
              <a:spcPct val="100000"/>
            </a:lnSpc>
          </a:pPr>
          <a:r>
            <a:rPr lang="en-US"/>
            <a:t>Recommendations</a:t>
          </a:r>
        </a:p>
      </dgm:t>
    </dgm:pt>
    <dgm:pt modelId="{882C8582-A39F-449D-84FB-FC4B1C5CCCAD}" type="parTrans" cxnId="{904A9D2D-E96A-41AD-ABA8-529652A4067B}">
      <dgm:prSet/>
      <dgm:spPr/>
      <dgm:t>
        <a:bodyPr/>
        <a:lstStyle/>
        <a:p>
          <a:endParaRPr lang="en-US"/>
        </a:p>
      </dgm:t>
    </dgm:pt>
    <dgm:pt modelId="{91FDBD01-B361-4C2E-9C4E-2A3583D18537}" type="sibTrans" cxnId="{904A9D2D-E96A-41AD-ABA8-529652A4067B}">
      <dgm:prSet/>
      <dgm:spPr/>
      <dgm:t>
        <a:bodyPr/>
        <a:lstStyle/>
        <a:p>
          <a:pPr>
            <a:lnSpc>
              <a:spcPct val="100000"/>
            </a:lnSpc>
          </a:pPr>
          <a:endParaRPr lang="en-US"/>
        </a:p>
      </dgm:t>
    </dgm:pt>
    <dgm:pt modelId="{7EF3C05D-5D1E-42C8-BE33-BD8E6CC6C63E}">
      <dgm:prSet/>
      <dgm:spPr/>
      <dgm:t>
        <a:bodyPr/>
        <a:lstStyle/>
        <a:p>
          <a:pPr>
            <a:lnSpc>
              <a:spcPct val="100000"/>
            </a:lnSpc>
          </a:pPr>
          <a:r>
            <a:rPr lang="en-US"/>
            <a:t>Conclusion</a:t>
          </a:r>
        </a:p>
      </dgm:t>
    </dgm:pt>
    <dgm:pt modelId="{336B20BB-B871-4680-9896-AA05CE1EA2C9}" type="parTrans" cxnId="{F6FEDD8A-3999-4BC2-88B5-8B827DF3289F}">
      <dgm:prSet/>
      <dgm:spPr/>
      <dgm:t>
        <a:bodyPr/>
        <a:lstStyle/>
        <a:p>
          <a:endParaRPr lang="en-US"/>
        </a:p>
      </dgm:t>
    </dgm:pt>
    <dgm:pt modelId="{A4FD0BC0-AD40-4E28-B3C8-C4174C97B16A}" type="sibTrans" cxnId="{F6FEDD8A-3999-4BC2-88B5-8B827DF3289F}">
      <dgm:prSet/>
      <dgm:spPr/>
      <dgm:t>
        <a:bodyPr/>
        <a:lstStyle/>
        <a:p>
          <a:pPr>
            <a:lnSpc>
              <a:spcPct val="100000"/>
            </a:lnSpc>
          </a:pPr>
          <a:endParaRPr lang="en-US"/>
        </a:p>
      </dgm:t>
    </dgm:pt>
    <dgm:pt modelId="{2D32C9A6-1E13-4450-87E3-7AE342AC7D3F}">
      <dgm:prSet/>
      <dgm:spPr/>
      <dgm:t>
        <a:bodyPr/>
        <a:lstStyle/>
        <a:p>
          <a:pPr>
            <a:lnSpc>
              <a:spcPct val="100000"/>
            </a:lnSpc>
          </a:pPr>
          <a:r>
            <a:rPr lang="en-US"/>
            <a:t>About the author</a:t>
          </a:r>
        </a:p>
      </dgm:t>
    </dgm:pt>
    <dgm:pt modelId="{A61AA272-8693-442D-9F99-C5F4F31B7166}" type="parTrans" cxnId="{A6B7569F-DE44-4388-AF28-9FA400D43CD3}">
      <dgm:prSet/>
      <dgm:spPr/>
      <dgm:t>
        <a:bodyPr/>
        <a:lstStyle/>
        <a:p>
          <a:endParaRPr lang="en-US"/>
        </a:p>
      </dgm:t>
    </dgm:pt>
    <dgm:pt modelId="{B0EB5456-274A-4829-9F38-4B8667601EAE}" type="sibTrans" cxnId="{A6B7569F-DE44-4388-AF28-9FA400D43CD3}">
      <dgm:prSet/>
      <dgm:spPr/>
      <dgm:t>
        <a:bodyPr/>
        <a:lstStyle/>
        <a:p>
          <a:endParaRPr lang="en-US"/>
        </a:p>
      </dgm:t>
    </dgm:pt>
    <dgm:pt modelId="{C61A780D-B455-41F7-95A0-2E3ABD7ACCC9}" type="pres">
      <dgm:prSet presAssocID="{D282E6C4-B971-491C-9E7D-D423C64A9A82}" presName="root" presStyleCnt="0">
        <dgm:presLayoutVars>
          <dgm:dir/>
          <dgm:resizeHandles val="exact"/>
        </dgm:presLayoutVars>
      </dgm:prSet>
      <dgm:spPr/>
    </dgm:pt>
    <dgm:pt modelId="{50782BB9-5859-4D98-A007-58F27B7A5985}" type="pres">
      <dgm:prSet presAssocID="{D282E6C4-B971-491C-9E7D-D423C64A9A82}" presName="container" presStyleCnt="0">
        <dgm:presLayoutVars>
          <dgm:dir/>
          <dgm:resizeHandles val="exact"/>
        </dgm:presLayoutVars>
      </dgm:prSet>
      <dgm:spPr/>
    </dgm:pt>
    <dgm:pt modelId="{C3A95031-AA06-4E25-8198-7D0439E81E2B}" type="pres">
      <dgm:prSet presAssocID="{C5D489AB-AE99-4F90-BABE-63C9322C55D2}" presName="compNode" presStyleCnt="0"/>
      <dgm:spPr/>
    </dgm:pt>
    <dgm:pt modelId="{48F539CB-EB42-4B83-A741-3CACCFDA8DD5}" type="pres">
      <dgm:prSet presAssocID="{C5D489AB-AE99-4F90-BABE-63C9322C55D2}" presName="iconBgRect" presStyleLbl="bgShp" presStyleIdx="0" presStyleCnt="8"/>
      <dgm:spPr/>
    </dgm:pt>
    <dgm:pt modelId="{B4FEA98F-5967-464B-9301-3EAC319106E2}" type="pres">
      <dgm:prSet presAssocID="{C5D489AB-AE99-4F90-BABE-63C9322C55D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acher"/>
        </a:ext>
      </dgm:extLst>
    </dgm:pt>
    <dgm:pt modelId="{F79CA62D-C3EC-41FC-BA56-B082FE4CD15E}" type="pres">
      <dgm:prSet presAssocID="{C5D489AB-AE99-4F90-BABE-63C9322C55D2}" presName="spaceRect" presStyleCnt="0"/>
      <dgm:spPr/>
    </dgm:pt>
    <dgm:pt modelId="{28695CD8-2483-4746-98C7-D9CFECC8D32F}" type="pres">
      <dgm:prSet presAssocID="{C5D489AB-AE99-4F90-BABE-63C9322C55D2}" presName="textRect" presStyleLbl="revTx" presStyleIdx="0" presStyleCnt="8">
        <dgm:presLayoutVars>
          <dgm:chMax val="1"/>
          <dgm:chPref val="1"/>
        </dgm:presLayoutVars>
      </dgm:prSet>
      <dgm:spPr/>
    </dgm:pt>
    <dgm:pt modelId="{5923998B-5FF6-4276-8910-8904797101D2}" type="pres">
      <dgm:prSet presAssocID="{75A2125A-487A-4B2E-8B60-DAB602DE6562}" presName="sibTrans" presStyleLbl="sibTrans2D1" presStyleIdx="0" presStyleCnt="0"/>
      <dgm:spPr/>
    </dgm:pt>
    <dgm:pt modelId="{D7E49B2D-BA32-4FA7-8321-F7433ADD19EA}" type="pres">
      <dgm:prSet presAssocID="{57E70987-A48E-4914-BA25-D06CD2C559B0}" presName="compNode" presStyleCnt="0"/>
      <dgm:spPr/>
    </dgm:pt>
    <dgm:pt modelId="{93F46B26-36B1-41EA-89F5-A1E617D68C86}" type="pres">
      <dgm:prSet presAssocID="{57E70987-A48E-4914-BA25-D06CD2C559B0}" presName="iconBgRect" presStyleLbl="bgShp" presStyleIdx="1" presStyleCnt="8"/>
      <dgm:spPr/>
    </dgm:pt>
    <dgm:pt modelId="{95FE79DC-C6BE-4BEE-ACBF-DE09CD0D7E3F}" type="pres">
      <dgm:prSet presAssocID="{57E70987-A48E-4914-BA25-D06CD2C559B0}"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NA"/>
        </a:ext>
      </dgm:extLst>
    </dgm:pt>
    <dgm:pt modelId="{ACB80DE0-B9BB-4139-BB18-90CFD0D7F268}" type="pres">
      <dgm:prSet presAssocID="{57E70987-A48E-4914-BA25-D06CD2C559B0}" presName="spaceRect" presStyleCnt="0"/>
      <dgm:spPr/>
    </dgm:pt>
    <dgm:pt modelId="{6422DC8A-ECA6-4AE7-A71E-E82E6EFA0BFC}" type="pres">
      <dgm:prSet presAssocID="{57E70987-A48E-4914-BA25-D06CD2C559B0}" presName="textRect" presStyleLbl="revTx" presStyleIdx="1" presStyleCnt="8">
        <dgm:presLayoutVars>
          <dgm:chMax val="1"/>
          <dgm:chPref val="1"/>
        </dgm:presLayoutVars>
      </dgm:prSet>
      <dgm:spPr/>
    </dgm:pt>
    <dgm:pt modelId="{5EB39F01-47F8-4CDF-9858-E3B8CD1D75D4}" type="pres">
      <dgm:prSet presAssocID="{FB6BE417-892A-4196-9331-5855F234A461}" presName="sibTrans" presStyleLbl="sibTrans2D1" presStyleIdx="0" presStyleCnt="0"/>
      <dgm:spPr/>
    </dgm:pt>
    <dgm:pt modelId="{EEA4BCA6-9465-4E38-8FB9-0BCFEFD87667}" type="pres">
      <dgm:prSet presAssocID="{D2B549BF-EE9B-47D7-B195-98E37CF49524}" presName="compNode" presStyleCnt="0"/>
      <dgm:spPr/>
    </dgm:pt>
    <dgm:pt modelId="{33D6B4FF-C282-4704-86A5-81B1BB58FF6F}" type="pres">
      <dgm:prSet presAssocID="{D2B549BF-EE9B-47D7-B195-98E37CF49524}" presName="iconBgRect" presStyleLbl="bgShp" presStyleIdx="2" presStyleCnt="8"/>
      <dgm:spPr/>
    </dgm:pt>
    <dgm:pt modelId="{71438DDC-CD18-4CE5-BA43-24E2F862D1B0}" type="pres">
      <dgm:prSet presAssocID="{D2B549BF-EE9B-47D7-B195-98E37CF4952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B655D004-FC61-45F0-A2B6-21E0E0052A09}" type="pres">
      <dgm:prSet presAssocID="{D2B549BF-EE9B-47D7-B195-98E37CF49524}" presName="spaceRect" presStyleCnt="0"/>
      <dgm:spPr/>
    </dgm:pt>
    <dgm:pt modelId="{DB2EE3AC-AD2C-463F-AACF-DF6D5C2990AF}" type="pres">
      <dgm:prSet presAssocID="{D2B549BF-EE9B-47D7-B195-98E37CF49524}" presName="textRect" presStyleLbl="revTx" presStyleIdx="2" presStyleCnt="8">
        <dgm:presLayoutVars>
          <dgm:chMax val="1"/>
          <dgm:chPref val="1"/>
        </dgm:presLayoutVars>
      </dgm:prSet>
      <dgm:spPr/>
    </dgm:pt>
    <dgm:pt modelId="{D50BC516-1052-44B9-912D-69605152AD39}" type="pres">
      <dgm:prSet presAssocID="{F6BDD743-3A54-48C2-99E3-1FF17132C4B6}" presName="sibTrans" presStyleLbl="sibTrans2D1" presStyleIdx="0" presStyleCnt="0"/>
      <dgm:spPr/>
    </dgm:pt>
    <dgm:pt modelId="{847293A2-3C04-46A2-B3D2-130EBB4A671F}" type="pres">
      <dgm:prSet presAssocID="{0A4ADCCA-9775-4CBF-850F-AD40E2CEB23E}" presName="compNode" presStyleCnt="0"/>
      <dgm:spPr/>
    </dgm:pt>
    <dgm:pt modelId="{62B4431A-41F3-4F18-BCA9-05AF23D17C0E}" type="pres">
      <dgm:prSet presAssocID="{0A4ADCCA-9775-4CBF-850F-AD40E2CEB23E}" presName="iconBgRect" presStyleLbl="bgShp" presStyleIdx="3" presStyleCnt="8"/>
      <dgm:spPr/>
    </dgm:pt>
    <dgm:pt modelId="{380DBC07-F660-4D6C-9D2E-3A63F4565598}" type="pres">
      <dgm:prSet presAssocID="{0A4ADCCA-9775-4CBF-850F-AD40E2CEB23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laybook"/>
        </a:ext>
      </dgm:extLst>
    </dgm:pt>
    <dgm:pt modelId="{6BE543BF-AD48-4936-B406-74C8A270C277}" type="pres">
      <dgm:prSet presAssocID="{0A4ADCCA-9775-4CBF-850F-AD40E2CEB23E}" presName="spaceRect" presStyleCnt="0"/>
      <dgm:spPr/>
    </dgm:pt>
    <dgm:pt modelId="{62FA3F11-AB88-42C6-8C53-79A156F15FF7}" type="pres">
      <dgm:prSet presAssocID="{0A4ADCCA-9775-4CBF-850F-AD40E2CEB23E}" presName="textRect" presStyleLbl="revTx" presStyleIdx="3" presStyleCnt="8">
        <dgm:presLayoutVars>
          <dgm:chMax val="1"/>
          <dgm:chPref val="1"/>
        </dgm:presLayoutVars>
      </dgm:prSet>
      <dgm:spPr/>
    </dgm:pt>
    <dgm:pt modelId="{93706BA7-0216-43B6-9DB4-2C8396A16A53}" type="pres">
      <dgm:prSet presAssocID="{E34D95EA-0CA2-4E38-8970-651566DA91C2}" presName="sibTrans" presStyleLbl="sibTrans2D1" presStyleIdx="0" presStyleCnt="0"/>
      <dgm:spPr/>
    </dgm:pt>
    <dgm:pt modelId="{BBE73DEF-5514-4F45-AED1-33BECF8E67B0}" type="pres">
      <dgm:prSet presAssocID="{59FD28ED-8C84-4D33-A07D-F5F1AF46B576}" presName="compNode" presStyleCnt="0"/>
      <dgm:spPr/>
    </dgm:pt>
    <dgm:pt modelId="{D0E638CA-C56D-4FDB-A2E8-81D23C75247E}" type="pres">
      <dgm:prSet presAssocID="{59FD28ED-8C84-4D33-A07D-F5F1AF46B576}" presName="iconBgRect" presStyleLbl="bgShp" presStyleIdx="4" presStyleCnt="8"/>
      <dgm:spPr/>
    </dgm:pt>
    <dgm:pt modelId="{73697C49-EB65-4F7E-8ECE-C8E48A9024B0}" type="pres">
      <dgm:prSet presAssocID="{59FD28ED-8C84-4D33-A07D-F5F1AF46B57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3195F080-4F0B-491E-B724-98FC044425D5}" type="pres">
      <dgm:prSet presAssocID="{59FD28ED-8C84-4D33-A07D-F5F1AF46B576}" presName="spaceRect" presStyleCnt="0"/>
      <dgm:spPr/>
    </dgm:pt>
    <dgm:pt modelId="{0FBD53E3-9ED8-43FA-9E46-74FF086046A4}" type="pres">
      <dgm:prSet presAssocID="{59FD28ED-8C84-4D33-A07D-F5F1AF46B576}" presName="textRect" presStyleLbl="revTx" presStyleIdx="4" presStyleCnt="8">
        <dgm:presLayoutVars>
          <dgm:chMax val="1"/>
          <dgm:chPref val="1"/>
        </dgm:presLayoutVars>
      </dgm:prSet>
      <dgm:spPr/>
    </dgm:pt>
    <dgm:pt modelId="{FBB9274E-E5E1-4D07-A7FA-877B3EB308A7}" type="pres">
      <dgm:prSet presAssocID="{95665B1E-2233-44D1-B0DF-F4100C48D58C}" presName="sibTrans" presStyleLbl="sibTrans2D1" presStyleIdx="0" presStyleCnt="0"/>
      <dgm:spPr/>
    </dgm:pt>
    <dgm:pt modelId="{C0F608D9-D164-46FC-9A07-29677426929D}" type="pres">
      <dgm:prSet presAssocID="{C5FE8445-980B-407C-8FBC-DD3A5B5F6418}" presName="compNode" presStyleCnt="0"/>
      <dgm:spPr/>
    </dgm:pt>
    <dgm:pt modelId="{0DDD8160-19DF-4B6B-AFF1-1E26A8758EB5}" type="pres">
      <dgm:prSet presAssocID="{C5FE8445-980B-407C-8FBC-DD3A5B5F6418}" presName="iconBgRect" presStyleLbl="bgShp" presStyleIdx="5" presStyleCnt="8"/>
      <dgm:spPr/>
    </dgm:pt>
    <dgm:pt modelId="{E9144441-447F-4534-806D-7CADF7E9EA36}" type="pres">
      <dgm:prSet presAssocID="{C5FE8445-980B-407C-8FBC-DD3A5B5F6418}"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ightbulb"/>
        </a:ext>
      </dgm:extLst>
    </dgm:pt>
    <dgm:pt modelId="{A6F4F01C-0C75-4781-97F5-39AC6F0A57F1}" type="pres">
      <dgm:prSet presAssocID="{C5FE8445-980B-407C-8FBC-DD3A5B5F6418}" presName="spaceRect" presStyleCnt="0"/>
      <dgm:spPr/>
    </dgm:pt>
    <dgm:pt modelId="{4F079EE3-11E8-4EA1-91F1-D288711568A2}" type="pres">
      <dgm:prSet presAssocID="{C5FE8445-980B-407C-8FBC-DD3A5B5F6418}" presName="textRect" presStyleLbl="revTx" presStyleIdx="5" presStyleCnt="8">
        <dgm:presLayoutVars>
          <dgm:chMax val="1"/>
          <dgm:chPref val="1"/>
        </dgm:presLayoutVars>
      </dgm:prSet>
      <dgm:spPr/>
    </dgm:pt>
    <dgm:pt modelId="{AB841EEF-E994-4B6D-A8A5-7CA3F4EB2862}" type="pres">
      <dgm:prSet presAssocID="{91FDBD01-B361-4C2E-9C4E-2A3583D18537}" presName="sibTrans" presStyleLbl="sibTrans2D1" presStyleIdx="0" presStyleCnt="0"/>
      <dgm:spPr/>
    </dgm:pt>
    <dgm:pt modelId="{A63FD2F0-1492-4B4F-B358-07D60B5B2F18}" type="pres">
      <dgm:prSet presAssocID="{7EF3C05D-5D1E-42C8-BE33-BD8E6CC6C63E}" presName="compNode" presStyleCnt="0"/>
      <dgm:spPr/>
    </dgm:pt>
    <dgm:pt modelId="{001BAAFB-01DF-46F6-B30B-8B6A92BE0245}" type="pres">
      <dgm:prSet presAssocID="{7EF3C05D-5D1E-42C8-BE33-BD8E6CC6C63E}" presName="iconBgRect" presStyleLbl="bgShp" presStyleIdx="6" presStyleCnt="8"/>
      <dgm:spPr/>
    </dgm:pt>
    <dgm:pt modelId="{AFB2A50F-9AF6-49D5-8794-337B7878B064}" type="pres">
      <dgm:prSet presAssocID="{7EF3C05D-5D1E-42C8-BE33-BD8E6CC6C63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Gavel"/>
        </a:ext>
      </dgm:extLst>
    </dgm:pt>
    <dgm:pt modelId="{AB164D0D-FA93-43D3-BAF2-0F50567BAEBC}" type="pres">
      <dgm:prSet presAssocID="{7EF3C05D-5D1E-42C8-BE33-BD8E6CC6C63E}" presName="spaceRect" presStyleCnt="0"/>
      <dgm:spPr/>
    </dgm:pt>
    <dgm:pt modelId="{40CA684C-5847-4BB0-95A9-2AD613562711}" type="pres">
      <dgm:prSet presAssocID="{7EF3C05D-5D1E-42C8-BE33-BD8E6CC6C63E}" presName="textRect" presStyleLbl="revTx" presStyleIdx="6" presStyleCnt="8">
        <dgm:presLayoutVars>
          <dgm:chMax val="1"/>
          <dgm:chPref val="1"/>
        </dgm:presLayoutVars>
      </dgm:prSet>
      <dgm:spPr/>
    </dgm:pt>
    <dgm:pt modelId="{BB98EBCB-664A-44EA-997C-477329159DA5}" type="pres">
      <dgm:prSet presAssocID="{A4FD0BC0-AD40-4E28-B3C8-C4174C97B16A}" presName="sibTrans" presStyleLbl="sibTrans2D1" presStyleIdx="0" presStyleCnt="0"/>
      <dgm:spPr/>
    </dgm:pt>
    <dgm:pt modelId="{134B6C1A-DA6D-42F6-9964-E88E83330AE7}" type="pres">
      <dgm:prSet presAssocID="{2D32C9A6-1E13-4450-87E3-7AE342AC7D3F}" presName="compNode" presStyleCnt="0"/>
      <dgm:spPr/>
    </dgm:pt>
    <dgm:pt modelId="{4C30567E-272F-4BF5-BC9C-16AC680275BB}" type="pres">
      <dgm:prSet presAssocID="{2D32C9A6-1E13-4450-87E3-7AE342AC7D3F}" presName="iconBgRect" presStyleLbl="bgShp" presStyleIdx="7" presStyleCnt="8"/>
      <dgm:spPr/>
    </dgm:pt>
    <dgm:pt modelId="{3C04E390-3DA8-4112-B1A5-725BDC52EA4F}" type="pres">
      <dgm:prSet presAssocID="{2D32C9A6-1E13-4450-87E3-7AE342AC7D3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Books"/>
        </a:ext>
      </dgm:extLst>
    </dgm:pt>
    <dgm:pt modelId="{D1C5FDEA-6D5E-4319-A40F-1B7E505567AB}" type="pres">
      <dgm:prSet presAssocID="{2D32C9A6-1E13-4450-87E3-7AE342AC7D3F}" presName="spaceRect" presStyleCnt="0"/>
      <dgm:spPr/>
    </dgm:pt>
    <dgm:pt modelId="{3F677D12-55F6-4B59-A108-B152563D1CB5}" type="pres">
      <dgm:prSet presAssocID="{2D32C9A6-1E13-4450-87E3-7AE342AC7D3F}" presName="textRect" presStyleLbl="revTx" presStyleIdx="7" presStyleCnt="8">
        <dgm:presLayoutVars>
          <dgm:chMax val="1"/>
          <dgm:chPref val="1"/>
        </dgm:presLayoutVars>
      </dgm:prSet>
      <dgm:spPr/>
    </dgm:pt>
  </dgm:ptLst>
  <dgm:cxnLst>
    <dgm:cxn modelId="{66E3D404-F4E2-44C8-BD76-E076C250DF0C}" srcId="{D282E6C4-B971-491C-9E7D-D423C64A9A82}" destId="{C5D489AB-AE99-4F90-BABE-63C9322C55D2}" srcOrd="0" destOrd="0" parTransId="{0284AB03-8352-4964-BD41-D2FD05A8F8F9}" sibTransId="{75A2125A-487A-4B2E-8B60-DAB602DE6562}"/>
    <dgm:cxn modelId="{829E670E-2035-424D-A012-A360B99265E4}" type="presOf" srcId="{7EF3C05D-5D1E-42C8-BE33-BD8E6CC6C63E}" destId="{40CA684C-5847-4BB0-95A9-2AD613562711}" srcOrd="0" destOrd="0" presId="urn:microsoft.com/office/officeart/2018/2/layout/IconCircleList"/>
    <dgm:cxn modelId="{80A67123-1B78-4DCE-AD7F-4F2A63920A83}" type="presOf" srcId="{2D32C9A6-1E13-4450-87E3-7AE342AC7D3F}" destId="{3F677D12-55F6-4B59-A108-B152563D1CB5}" srcOrd="0" destOrd="0" presId="urn:microsoft.com/office/officeart/2018/2/layout/IconCircleList"/>
    <dgm:cxn modelId="{72E94628-8340-4FF0-8CD0-BFDE8CE284CF}" type="presOf" srcId="{57E70987-A48E-4914-BA25-D06CD2C559B0}" destId="{6422DC8A-ECA6-4AE7-A71E-E82E6EFA0BFC}" srcOrd="0" destOrd="0" presId="urn:microsoft.com/office/officeart/2018/2/layout/IconCircleList"/>
    <dgm:cxn modelId="{0847FE2B-531C-4CF3-8572-DDAC37240A00}" type="presOf" srcId="{A4FD0BC0-AD40-4E28-B3C8-C4174C97B16A}" destId="{BB98EBCB-664A-44EA-997C-477329159DA5}" srcOrd="0" destOrd="0" presId="urn:microsoft.com/office/officeart/2018/2/layout/IconCircleList"/>
    <dgm:cxn modelId="{904A9D2D-E96A-41AD-ABA8-529652A4067B}" srcId="{D282E6C4-B971-491C-9E7D-D423C64A9A82}" destId="{C5FE8445-980B-407C-8FBC-DD3A5B5F6418}" srcOrd="5" destOrd="0" parTransId="{882C8582-A39F-449D-84FB-FC4B1C5CCCAD}" sibTransId="{91FDBD01-B361-4C2E-9C4E-2A3583D18537}"/>
    <dgm:cxn modelId="{815F6F3A-1CC3-4C01-B78B-A498B03F5458}" type="presOf" srcId="{E34D95EA-0CA2-4E38-8970-651566DA91C2}" destId="{93706BA7-0216-43B6-9DB4-2C8396A16A53}" srcOrd="0" destOrd="0" presId="urn:microsoft.com/office/officeart/2018/2/layout/IconCircleList"/>
    <dgm:cxn modelId="{9842EE3F-09DE-4087-8D71-9565358C5501}" type="presOf" srcId="{59FD28ED-8C84-4D33-A07D-F5F1AF46B576}" destId="{0FBD53E3-9ED8-43FA-9E46-74FF086046A4}" srcOrd="0" destOrd="0" presId="urn:microsoft.com/office/officeart/2018/2/layout/IconCircleList"/>
    <dgm:cxn modelId="{EE294C5A-16A7-4A28-9449-FB9236FE9D38}" type="presOf" srcId="{95665B1E-2233-44D1-B0DF-F4100C48D58C}" destId="{FBB9274E-E5E1-4D07-A7FA-877B3EB308A7}" srcOrd="0" destOrd="0" presId="urn:microsoft.com/office/officeart/2018/2/layout/IconCircleList"/>
    <dgm:cxn modelId="{3DC1555D-E56A-4AE6-8755-974FACFD88DE}" srcId="{D282E6C4-B971-491C-9E7D-D423C64A9A82}" destId="{57E70987-A48E-4914-BA25-D06CD2C559B0}" srcOrd="1" destOrd="0" parTransId="{76E78096-BE2A-4499-865E-C1CF8A9EA339}" sibTransId="{FB6BE417-892A-4196-9331-5855F234A461}"/>
    <dgm:cxn modelId="{25AD9061-F703-4DE0-8F7E-F9D297CC287A}" type="presOf" srcId="{C5FE8445-980B-407C-8FBC-DD3A5B5F6418}" destId="{4F079EE3-11E8-4EA1-91F1-D288711568A2}" srcOrd="0" destOrd="0" presId="urn:microsoft.com/office/officeart/2018/2/layout/IconCircleList"/>
    <dgm:cxn modelId="{B19C6B74-449D-43B6-828B-6C830973E39E}" type="presOf" srcId="{0A4ADCCA-9775-4CBF-850F-AD40E2CEB23E}" destId="{62FA3F11-AB88-42C6-8C53-79A156F15FF7}" srcOrd="0" destOrd="0" presId="urn:microsoft.com/office/officeart/2018/2/layout/IconCircleList"/>
    <dgm:cxn modelId="{53319777-F58A-4B2C-9B44-CF76F7069134}" type="presOf" srcId="{D2B549BF-EE9B-47D7-B195-98E37CF49524}" destId="{DB2EE3AC-AD2C-463F-AACF-DF6D5C2990AF}" srcOrd="0" destOrd="0" presId="urn:microsoft.com/office/officeart/2018/2/layout/IconCircleList"/>
    <dgm:cxn modelId="{F6FEDD8A-3999-4BC2-88B5-8B827DF3289F}" srcId="{D282E6C4-B971-491C-9E7D-D423C64A9A82}" destId="{7EF3C05D-5D1E-42C8-BE33-BD8E6CC6C63E}" srcOrd="6" destOrd="0" parTransId="{336B20BB-B871-4680-9896-AA05CE1EA2C9}" sibTransId="{A4FD0BC0-AD40-4E28-B3C8-C4174C97B16A}"/>
    <dgm:cxn modelId="{FD5D7E90-AF79-4292-9FEF-BECDD6F6BA95}" type="presOf" srcId="{FB6BE417-892A-4196-9331-5855F234A461}" destId="{5EB39F01-47F8-4CDF-9858-E3B8CD1D75D4}" srcOrd="0" destOrd="0" presId="urn:microsoft.com/office/officeart/2018/2/layout/IconCircleList"/>
    <dgm:cxn modelId="{3F9E4592-198C-452A-9F93-653EC8DB6989}" type="presOf" srcId="{D282E6C4-B971-491C-9E7D-D423C64A9A82}" destId="{C61A780D-B455-41F7-95A0-2E3ABD7ACCC9}" srcOrd="0" destOrd="0" presId="urn:microsoft.com/office/officeart/2018/2/layout/IconCircleList"/>
    <dgm:cxn modelId="{A6B7569F-DE44-4388-AF28-9FA400D43CD3}" srcId="{D282E6C4-B971-491C-9E7D-D423C64A9A82}" destId="{2D32C9A6-1E13-4450-87E3-7AE342AC7D3F}" srcOrd="7" destOrd="0" parTransId="{A61AA272-8693-442D-9F99-C5F4F31B7166}" sibTransId="{B0EB5456-274A-4829-9F38-4B8667601EAE}"/>
    <dgm:cxn modelId="{E40ADAAA-CCE1-4025-BE56-1745DBAC7380}" type="presOf" srcId="{91FDBD01-B361-4C2E-9C4E-2A3583D18537}" destId="{AB841EEF-E994-4B6D-A8A5-7CA3F4EB2862}" srcOrd="0" destOrd="0" presId="urn:microsoft.com/office/officeart/2018/2/layout/IconCircleList"/>
    <dgm:cxn modelId="{6B384AAB-8720-43EF-B2C5-909678244055}" type="presOf" srcId="{F6BDD743-3A54-48C2-99E3-1FF17132C4B6}" destId="{D50BC516-1052-44B9-912D-69605152AD39}" srcOrd="0" destOrd="0" presId="urn:microsoft.com/office/officeart/2018/2/layout/IconCircleList"/>
    <dgm:cxn modelId="{513169B7-FB02-4DFF-B558-3183B0CB819A}" srcId="{D282E6C4-B971-491C-9E7D-D423C64A9A82}" destId="{D2B549BF-EE9B-47D7-B195-98E37CF49524}" srcOrd="2" destOrd="0" parTransId="{6148ED38-3208-45CA-8FC5-CFD29FE66DF2}" sibTransId="{F6BDD743-3A54-48C2-99E3-1FF17132C4B6}"/>
    <dgm:cxn modelId="{9A7504C1-E4D1-48D1-867A-5969DCEDACA4}" srcId="{D282E6C4-B971-491C-9E7D-D423C64A9A82}" destId="{0A4ADCCA-9775-4CBF-850F-AD40E2CEB23E}" srcOrd="3" destOrd="0" parTransId="{75BD3B6B-6DBA-45CE-962E-C19163453FC4}" sibTransId="{E34D95EA-0CA2-4E38-8970-651566DA91C2}"/>
    <dgm:cxn modelId="{A27164D9-2805-484C-8A67-E2650E70B62A}" srcId="{D282E6C4-B971-491C-9E7D-D423C64A9A82}" destId="{59FD28ED-8C84-4D33-A07D-F5F1AF46B576}" srcOrd="4" destOrd="0" parTransId="{511F2F10-E747-4694-B4A4-179A391C1D6E}" sibTransId="{95665B1E-2233-44D1-B0DF-F4100C48D58C}"/>
    <dgm:cxn modelId="{A2D622DB-B78E-413A-AF94-9F57327EDCF2}" type="presOf" srcId="{75A2125A-487A-4B2E-8B60-DAB602DE6562}" destId="{5923998B-5FF6-4276-8910-8904797101D2}" srcOrd="0" destOrd="0" presId="urn:microsoft.com/office/officeart/2018/2/layout/IconCircleList"/>
    <dgm:cxn modelId="{C9B256DB-7440-4966-9233-61E8336E7B49}" type="presOf" srcId="{C5D489AB-AE99-4F90-BABE-63C9322C55D2}" destId="{28695CD8-2483-4746-98C7-D9CFECC8D32F}" srcOrd="0" destOrd="0" presId="urn:microsoft.com/office/officeart/2018/2/layout/IconCircleList"/>
    <dgm:cxn modelId="{7F515670-A7E3-4E89-AE17-6174DD170C35}" type="presParOf" srcId="{C61A780D-B455-41F7-95A0-2E3ABD7ACCC9}" destId="{50782BB9-5859-4D98-A007-58F27B7A5985}" srcOrd="0" destOrd="0" presId="urn:microsoft.com/office/officeart/2018/2/layout/IconCircleList"/>
    <dgm:cxn modelId="{FE5BBA32-A9A5-4A6E-A835-B1054BCB256B}" type="presParOf" srcId="{50782BB9-5859-4D98-A007-58F27B7A5985}" destId="{C3A95031-AA06-4E25-8198-7D0439E81E2B}" srcOrd="0" destOrd="0" presId="urn:microsoft.com/office/officeart/2018/2/layout/IconCircleList"/>
    <dgm:cxn modelId="{054EAA16-88A4-4DFA-856D-3E53E84A5DB1}" type="presParOf" srcId="{C3A95031-AA06-4E25-8198-7D0439E81E2B}" destId="{48F539CB-EB42-4B83-A741-3CACCFDA8DD5}" srcOrd="0" destOrd="0" presId="urn:microsoft.com/office/officeart/2018/2/layout/IconCircleList"/>
    <dgm:cxn modelId="{83BA2D39-8CB0-480F-A163-CFD267582896}" type="presParOf" srcId="{C3A95031-AA06-4E25-8198-7D0439E81E2B}" destId="{B4FEA98F-5967-464B-9301-3EAC319106E2}" srcOrd="1" destOrd="0" presId="urn:microsoft.com/office/officeart/2018/2/layout/IconCircleList"/>
    <dgm:cxn modelId="{02AF499F-6FE4-4946-9868-0A577FC8D37E}" type="presParOf" srcId="{C3A95031-AA06-4E25-8198-7D0439E81E2B}" destId="{F79CA62D-C3EC-41FC-BA56-B082FE4CD15E}" srcOrd="2" destOrd="0" presId="urn:microsoft.com/office/officeart/2018/2/layout/IconCircleList"/>
    <dgm:cxn modelId="{3D160C23-8DEC-41E4-B834-BA898580401C}" type="presParOf" srcId="{C3A95031-AA06-4E25-8198-7D0439E81E2B}" destId="{28695CD8-2483-4746-98C7-D9CFECC8D32F}" srcOrd="3" destOrd="0" presId="urn:microsoft.com/office/officeart/2018/2/layout/IconCircleList"/>
    <dgm:cxn modelId="{50AA2F36-1CB3-4AD4-99BF-E6257047F894}" type="presParOf" srcId="{50782BB9-5859-4D98-A007-58F27B7A5985}" destId="{5923998B-5FF6-4276-8910-8904797101D2}" srcOrd="1" destOrd="0" presId="urn:microsoft.com/office/officeart/2018/2/layout/IconCircleList"/>
    <dgm:cxn modelId="{840EB8EE-AAF7-4701-9460-0D192D8830DE}" type="presParOf" srcId="{50782BB9-5859-4D98-A007-58F27B7A5985}" destId="{D7E49B2D-BA32-4FA7-8321-F7433ADD19EA}" srcOrd="2" destOrd="0" presId="urn:microsoft.com/office/officeart/2018/2/layout/IconCircleList"/>
    <dgm:cxn modelId="{66686E99-556D-4702-9903-BA59C689F364}" type="presParOf" srcId="{D7E49B2D-BA32-4FA7-8321-F7433ADD19EA}" destId="{93F46B26-36B1-41EA-89F5-A1E617D68C86}" srcOrd="0" destOrd="0" presId="urn:microsoft.com/office/officeart/2018/2/layout/IconCircleList"/>
    <dgm:cxn modelId="{46827795-641E-49F9-8015-E1B67333147A}" type="presParOf" srcId="{D7E49B2D-BA32-4FA7-8321-F7433ADD19EA}" destId="{95FE79DC-C6BE-4BEE-ACBF-DE09CD0D7E3F}" srcOrd="1" destOrd="0" presId="urn:microsoft.com/office/officeart/2018/2/layout/IconCircleList"/>
    <dgm:cxn modelId="{AFFA6616-F60E-4368-B78C-E2B5C3E16C28}" type="presParOf" srcId="{D7E49B2D-BA32-4FA7-8321-F7433ADD19EA}" destId="{ACB80DE0-B9BB-4139-BB18-90CFD0D7F268}" srcOrd="2" destOrd="0" presId="urn:microsoft.com/office/officeart/2018/2/layout/IconCircleList"/>
    <dgm:cxn modelId="{1F0F021D-D6B4-420E-ADDF-C2557EA3C17A}" type="presParOf" srcId="{D7E49B2D-BA32-4FA7-8321-F7433ADD19EA}" destId="{6422DC8A-ECA6-4AE7-A71E-E82E6EFA0BFC}" srcOrd="3" destOrd="0" presId="urn:microsoft.com/office/officeart/2018/2/layout/IconCircleList"/>
    <dgm:cxn modelId="{059F3478-C639-4804-9570-C300D49B6304}" type="presParOf" srcId="{50782BB9-5859-4D98-A007-58F27B7A5985}" destId="{5EB39F01-47F8-4CDF-9858-E3B8CD1D75D4}" srcOrd="3" destOrd="0" presId="urn:microsoft.com/office/officeart/2018/2/layout/IconCircleList"/>
    <dgm:cxn modelId="{96050303-EDD6-427A-AD07-623E88B637F7}" type="presParOf" srcId="{50782BB9-5859-4D98-A007-58F27B7A5985}" destId="{EEA4BCA6-9465-4E38-8FB9-0BCFEFD87667}" srcOrd="4" destOrd="0" presId="urn:microsoft.com/office/officeart/2018/2/layout/IconCircleList"/>
    <dgm:cxn modelId="{98C5D058-4333-4DCC-9823-A3F0C0BAED8A}" type="presParOf" srcId="{EEA4BCA6-9465-4E38-8FB9-0BCFEFD87667}" destId="{33D6B4FF-C282-4704-86A5-81B1BB58FF6F}" srcOrd="0" destOrd="0" presId="urn:microsoft.com/office/officeart/2018/2/layout/IconCircleList"/>
    <dgm:cxn modelId="{109426AA-AAF9-478C-B95A-2190907607DF}" type="presParOf" srcId="{EEA4BCA6-9465-4E38-8FB9-0BCFEFD87667}" destId="{71438DDC-CD18-4CE5-BA43-24E2F862D1B0}" srcOrd="1" destOrd="0" presId="urn:microsoft.com/office/officeart/2018/2/layout/IconCircleList"/>
    <dgm:cxn modelId="{812FB299-F480-498E-9F68-A61CA40A2E52}" type="presParOf" srcId="{EEA4BCA6-9465-4E38-8FB9-0BCFEFD87667}" destId="{B655D004-FC61-45F0-A2B6-21E0E0052A09}" srcOrd="2" destOrd="0" presId="urn:microsoft.com/office/officeart/2018/2/layout/IconCircleList"/>
    <dgm:cxn modelId="{AFA7D025-29C6-4E3A-AAE3-DB5FCFC70AF0}" type="presParOf" srcId="{EEA4BCA6-9465-4E38-8FB9-0BCFEFD87667}" destId="{DB2EE3AC-AD2C-463F-AACF-DF6D5C2990AF}" srcOrd="3" destOrd="0" presId="urn:microsoft.com/office/officeart/2018/2/layout/IconCircleList"/>
    <dgm:cxn modelId="{23267946-0946-413F-B690-F8FBDF49B80C}" type="presParOf" srcId="{50782BB9-5859-4D98-A007-58F27B7A5985}" destId="{D50BC516-1052-44B9-912D-69605152AD39}" srcOrd="5" destOrd="0" presId="urn:microsoft.com/office/officeart/2018/2/layout/IconCircleList"/>
    <dgm:cxn modelId="{5BAED91B-0157-4DAB-AF38-5B76D059EE21}" type="presParOf" srcId="{50782BB9-5859-4D98-A007-58F27B7A5985}" destId="{847293A2-3C04-46A2-B3D2-130EBB4A671F}" srcOrd="6" destOrd="0" presId="urn:microsoft.com/office/officeart/2018/2/layout/IconCircleList"/>
    <dgm:cxn modelId="{7FEC3795-7849-490B-9356-96850BB227F1}" type="presParOf" srcId="{847293A2-3C04-46A2-B3D2-130EBB4A671F}" destId="{62B4431A-41F3-4F18-BCA9-05AF23D17C0E}" srcOrd="0" destOrd="0" presId="urn:microsoft.com/office/officeart/2018/2/layout/IconCircleList"/>
    <dgm:cxn modelId="{78F4F15D-143A-41C0-850D-E34E8EDEB40E}" type="presParOf" srcId="{847293A2-3C04-46A2-B3D2-130EBB4A671F}" destId="{380DBC07-F660-4D6C-9D2E-3A63F4565598}" srcOrd="1" destOrd="0" presId="urn:microsoft.com/office/officeart/2018/2/layout/IconCircleList"/>
    <dgm:cxn modelId="{3FDED57C-3167-4424-AFC7-C2FCE6562A45}" type="presParOf" srcId="{847293A2-3C04-46A2-B3D2-130EBB4A671F}" destId="{6BE543BF-AD48-4936-B406-74C8A270C277}" srcOrd="2" destOrd="0" presId="urn:microsoft.com/office/officeart/2018/2/layout/IconCircleList"/>
    <dgm:cxn modelId="{F2E7CE9F-F176-434F-99C6-5F74C642FF6E}" type="presParOf" srcId="{847293A2-3C04-46A2-B3D2-130EBB4A671F}" destId="{62FA3F11-AB88-42C6-8C53-79A156F15FF7}" srcOrd="3" destOrd="0" presId="urn:microsoft.com/office/officeart/2018/2/layout/IconCircleList"/>
    <dgm:cxn modelId="{E8513A5B-7809-42CE-B3D3-DE01DEB11CC8}" type="presParOf" srcId="{50782BB9-5859-4D98-A007-58F27B7A5985}" destId="{93706BA7-0216-43B6-9DB4-2C8396A16A53}" srcOrd="7" destOrd="0" presId="urn:microsoft.com/office/officeart/2018/2/layout/IconCircleList"/>
    <dgm:cxn modelId="{04F625EF-CAAA-4A64-B3CA-EB229FA5B8D2}" type="presParOf" srcId="{50782BB9-5859-4D98-A007-58F27B7A5985}" destId="{BBE73DEF-5514-4F45-AED1-33BECF8E67B0}" srcOrd="8" destOrd="0" presId="urn:microsoft.com/office/officeart/2018/2/layout/IconCircleList"/>
    <dgm:cxn modelId="{B38F5C69-A642-4465-860B-C6A52B013BC2}" type="presParOf" srcId="{BBE73DEF-5514-4F45-AED1-33BECF8E67B0}" destId="{D0E638CA-C56D-4FDB-A2E8-81D23C75247E}" srcOrd="0" destOrd="0" presId="urn:microsoft.com/office/officeart/2018/2/layout/IconCircleList"/>
    <dgm:cxn modelId="{E123B13B-0053-43B7-933C-6F732E9F6B46}" type="presParOf" srcId="{BBE73DEF-5514-4F45-AED1-33BECF8E67B0}" destId="{73697C49-EB65-4F7E-8ECE-C8E48A9024B0}" srcOrd="1" destOrd="0" presId="urn:microsoft.com/office/officeart/2018/2/layout/IconCircleList"/>
    <dgm:cxn modelId="{76762628-61E7-4039-AF98-0143808518BE}" type="presParOf" srcId="{BBE73DEF-5514-4F45-AED1-33BECF8E67B0}" destId="{3195F080-4F0B-491E-B724-98FC044425D5}" srcOrd="2" destOrd="0" presId="urn:microsoft.com/office/officeart/2018/2/layout/IconCircleList"/>
    <dgm:cxn modelId="{010088A3-2826-4CC0-97EC-BEFE7FEF48BF}" type="presParOf" srcId="{BBE73DEF-5514-4F45-AED1-33BECF8E67B0}" destId="{0FBD53E3-9ED8-43FA-9E46-74FF086046A4}" srcOrd="3" destOrd="0" presId="urn:microsoft.com/office/officeart/2018/2/layout/IconCircleList"/>
    <dgm:cxn modelId="{E1D75498-052D-4C06-8AAC-FBFC1EE6308D}" type="presParOf" srcId="{50782BB9-5859-4D98-A007-58F27B7A5985}" destId="{FBB9274E-E5E1-4D07-A7FA-877B3EB308A7}" srcOrd="9" destOrd="0" presId="urn:microsoft.com/office/officeart/2018/2/layout/IconCircleList"/>
    <dgm:cxn modelId="{1F31D84E-05F4-4D03-9209-0A92A21A8E03}" type="presParOf" srcId="{50782BB9-5859-4D98-A007-58F27B7A5985}" destId="{C0F608D9-D164-46FC-9A07-29677426929D}" srcOrd="10" destOrd="0" presId="urn:microsoft.com/office/officeart/2018/2/layout/IconCircleList"/>
    <dgm:cxn modelId="{FCADC914-02D3-4D6E-8CC7-021EC50B6225}" type="presParOf" srcId="{C0F608D9-D164-46FC-9A07-29677426929D}" destId="{0DDD8160-19DF-4B6B-AFF1-1E26A8758EB5}" srcOrd="0" destOrd="0" presId="urn:microsoft.com/office/officeart/2018/2/layout/IconCircleList"/>
    <dgm:cxn modelId="{BE200F1A-0B20-4F64-B648-F878B7237976}" type="presParOf" srcId="{C0F608D9-D164-46FC-9A07-29677426929D}" destId="{E9144441-447F-4534-806D-7CADF7E9EA36}" srcOrd="1" destOrd="0" presId="urn:microsoft.com/office/officeart/2018/2/layout/IconCircleList"/>
    <dgm:cxn modelId="{0FFEB7D2-F7A6-4F47-9C2A-8AC0DCA6C46C}" type="presParOf" srcId="{C0F608D9-D164-46FC-9A07-29677426929D}" destId="{A6F4F01C-0C75-4781-97F5-39AC6F0A57F1}" srcOrd="2" destOrd="0" presId="urn:microsoft.com/office/officeart/2018/2/layout/IconCircleList"/>
    <dgm:cxn modelId="{8123B260-4DAB-43FC-94E6-2713AD2BFFA9}" type="presParOf" srcId="{C0F608D9-D164-46FC-9A07-29677426929D}" destId="{4F079EE3-11E8-4EA1-91F1-D288711568A2}" srcOrd="3" destOrd="0" presId="urn:microsoft.com/office/officeart/2018/2/layout/IconCircleList"/>
    <dgm:cxn modelId="{3B353463-47EA-4313-991A-BF73D9DC5A3E}" type="presParOf" srcId="{50782BB9-5859-4D98-A007-58F27B7A5985}" destId="{AB841EEF-E994-4B6D-A8A5-7CA3F4EB2862}" srcOrd="11" destOrd="0" presId="urn:microsoft.com/office/officeart/2018/2/layout/IconCircleList"/>
    <dgm:cxn modelId="{958D95B3-24D3-474A-9161-0F9077B5C4ED}" type="presParOf" srcId="{50782BB9-5859-4D98-A007-58F27B7A5985}" destId="{A63FD2F0-1492-4B4F-B358-07D60B5B2F18}" srcOrd="12" destOrd="0" presId="urn:microsoft.com/office/officeart/2018/2/layout/IconCircleList"/>
    <dgm:cxn modelId="{DA2969E5-8542-4F01-AB4E-E0F4FD505455}" type="presParOf" srcId="{A63FD2F0-1492-4B4F-B358-07D60B5B2F18}" destId="{001BAAFB-01DF-46F6-B30B-8B6A92BE0245}" srcOrd="0" destOrd="0" presId="urn:microsoft.com/office/officeart/2018/2/layout/IconCircleList"/>
    <dgm:cxn modelId="{ADFDBD27-4A9C-4E0D-8081-7D336C9B482B}" type="presParOf" srcId="{A63FD2F0-1492-4B4F-B358-07D60B5B2F18}" destId="{AFB2A50F-9AF6-49D5-8794-337B7878B064}" srcOrd="1" destOrd="0" presId="urn:microsoft.com/office/officeart/2018/2/layout/IconCircleList"/>
    <dgm:cxn modelId="{36C18790-084C-441C-90E1-604C84BB6668}" type="presParOf" srcId="{A63FD2F0-1492-4B4F-B358-07D60B5B2F18}" destId="{AB164D0D-FA93-43D3-BAF2-0F50567BAEBC}" srcOrd="2" destOrd="0" presId="urn:microsoft.com/office/officeart/2018/2/layout/IconCircleList"/>
    <dgm:cxn modelId="{C8C0FD6E-21BF-4104-9C5D-A7762E991874}" type="presParOf" srcId="{A63FD2F0-1492-4B4F-B358-07D60B5B2F18}" destId="{40CA684C-5847-4BB0-95A9-2AD613562711}" srcOrd="3" destOrd="0" presId="urn:microsoft.com/office/officeart/2018/2/layout/IconCircleList"/>
    <dgm:cxn modelId="{EC3CA459-BC73-48E3-A7F5-FB221D4ED14D}" type="presParOf" srcId="{50782BB9-5859-4D98-A007-58F27B7A5985}" destId="{BB98EBCB-664A-44EA-997C-477329159DA5}" srcOrd="13" destOrd="0" presId="urn:microsoft.com/office/officeart/2018/2/layout/IconCircleList"/>
    <dgm:cxn modelId="{2293BE8E-B621-4544-9C24-D2176221DCA2}" type="presParOf" srcId="{50782BB9-5859-4D98-A007-58F27B7A5985}" destId="{134B6C1A-DA6D-42F6-9964-E88E83330AE7}" srcOrd="14" destOrd="0" presId="urn:microsoft.com/office/officeart/2018/2/layout/IconCircleList"/>
    <dgm:cxn modelId="{C645D34C-F1D3-49A3-946A-C11B87F96F2A}" type="presParOf" srcId="{134B6C1A-DA6D-42F6-9964-E88E83330AE7}" destId="{4C30567E-272F-4BF5-BC9C-16AC680275BB}" srcOrd="0" destOrd="0" presId="urn:microsoft.com/office/officeart/2018/2/layout/IconCircleList"/>
    <dgm:cxn modelId="{4B486732-F889-40EA-B697-7466A9EFB448}" type="presParOf" srcId="{134B6C1A-DA6D-42F6-9964-E88E83330AE7}" destId="{3C04E390-3DA8-4112-B1A5-725BDC52EA4F}" srcOrd="1" destOrd="0" presId="urn:microsoft.com/office/officeart/2018/2/layout/IconCircleList"/>
    <dgm:cxn modelId="{9064B271-B961-464D-89A6-B04E216A98DA}" type="presParOf" srcId="{134B6C1A-DA6D-42F6-9964-E88E83330AE7}" destId="{D1C5FDEA-6D5E-4319-A40F-1B7E505567AB}" srcOrd="2" destOrd="0" presId="urn:microsoft.com/office/officeart/2018/2/layout/IconCircleList"/>
    <dgm:cxn modelId="{0E9F6399-1D09-4387-8CED-B14F79CE5FCB}" type="presParOf" srcId="{134B6C1A-DA6D-42F6-9964-E88E83330AE7}" destId="{3F677D12-55F6-4B59-A108-B152563D1CB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EB4AA0-22CC-4BA7-A59C-555B71CF9F6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177B5D0-8DA6-43D1-BB95-CD2F8423D097}">
      <dgm:prSet/>
      <dgm:spPr/>
      <dgm:t>
        <a:bodyPr/>
        <a:lstStyle/>
        <a:p>
          <a:pPr>
            <a:lnSpc>
              <a:spcPct val="100000"/>
            </a:lnSpc>
          </a:pPr>
          <a:r>
            <a:rPr lang="en-US" dirty="0" err="1"/>
            <a:t>NIKEiD</a:t>
          </a:r>
          <a:r>
            <a:rPr lang="en-US" dirty="0"/>
            <a:t> has missed sales targets for the past two months. This team has been tasked with identifying analytical approaches to identify root causes of the drop in sales as well as recommendations to improve decision-making and insight going forward. </a:t>
          </a:r>
        </a:p>
      </dgm:t>
    </dgm:pt>
    <dgm:pt modelId="{75E720BA-01A2-4337-A6FD-B4EAFE9A7E63}" type="parTrans" cxnId="{C9F02F95-1FD4-42CE-902F-809AB582816E}">
      <dgm:prSet/>
      <dgm:spPr/>
      <dgm:t>
        <a:bodyPr/>
        <a:lstStyle/>
        <a:p>
          <a:endParaRPr lang="en-US"/>
        </a:p>
      </dgm:t>
    </dgm:pt>
    <dgm:pt modelId="{86D1963D-C8B6-4EB2-818A-32DABF9762C5}" type="sibTrans" cxnId="{C9F02F95-1FD4-42CE-902F-809AB582816E}">
      <dgm:prSet/>
      <dgm:spPr/>
      <dgm:t>
        <a:bodyPr/>
        <a:lstStyle/>
        <a:p>
          <a:endParaRPr lang="en-US"/>
        </a:p>
      </dgm:t>
    </dgm:pt>
    <dgm:pt modelId="{D8735E22-21D6-4AB3-8F6A-8C26846A7CC0}">
      <dgm:prSet/>
      <dgm:spPr/>
      <dgm:t>
        <a:bodyPr/>
        <a:lstStyle/>
        <a:p>
          <a:pPr>
            <a:lnSpc>
              <a:spcPct val="100000"/>
            </a:lnSpc>
          </a:pPr>
          <a:r>
            <a:rPr lang="en-US" dirty="0"/>
            <a:t>To meet the tasks on the left, sample retails sales data was sourced (see next slide) to create concrete examples of recommendations. The repo to support what is demonstrated here can be found in my Github: https://</a:t>
          </a:r>
          <a:r>
            <a:rPr lang="en-US" dirty="0" err="1"/>
            <a:t>github.com</a:t>
          </a:r>
          <a:r>
            <a:rPr lang="en-US" dirty="0"/>
            <a:t>/</a:t>
          </a:r>
          <a:r>
            <a:rPr lang="en-US" dirty="0" err="1"/>
            <a:t>johnlbellamy</a:t>
          </a:r>
          <a:r>
            <a:rPr lang="en-US" dirty="0"/>
            <a:t>/Product-Data-Science </a:t>
          </a:r>
        </a:p>
      </dgm:t>
    </dgm:pt>
    <dgm:pt modelId="{3FA51CBE-0BA9-4C6D-A7B8-CD070B69A2BB}" type="parTrans" cxnId="{160C9C8F-ADCA-44D7-A7D6-9CFECE1B9ABA}">
      <dgm:prSet/>
      <dgm:spPr/>
      <dgm:t>
        <a:bodyPr/>
        <a:lstStyle/>
        <a:p>
          <a:endParaRPr lang="en-US"/>
        </a:p>
      </dgm:t>
    </dgm:pt>
    <dgm:pt modelId="{173207A0-53BC-4F60-A7A5-3428475EB6E8}" type="sibTrans" cxnId="{160C9C8F-ADCA-44D7-A7D6-9CFECE1B9ABA}">
      <dgm:prSet/>
      <dgm:spPr/>
      <dgm:t>
        <a:bodyPr/>
        <a:lstStyle/>
        <a:p>
          <a:endParaRPr lang="en-US"/>
        </a:p>
      </dgm:t>
    </dgm:pt>
    <dgm:pt modelId="{6ED1C195-05C3-461B-8093-245CB692B861}" type="pres">
      <dgm:prSet presAssocID="{6AEB4AA0-22CC-4BA7-A59C-555B71CF9F62}" presName="root" presStyleCnt="0">
        <dgm:presLayoutVars>
          <dgm:dir/>
          <dgm:resizeHandles val="exact"/>
        </dgm:presLayoutVars>
      </dgm:prSet>
      <dgm:spPr/>
    </dgm:pt>
    <dgm:pt modelId="{DA65753A-B6C7-48A8-B6F8-734E4B2049C3}" type="pres">
      <dgm:prSet presAssocID="{0177B5D0-8DA6-43D1-BB95-CD2F8423D097}" presName="compNode" presStyleCnt="0"/>
      <dgm:spPr/>
    </dgm:pt>
    <dgm:pt modelId="{C28297AD-75F7-4CFB-8350-669FBC327697}" type="pres">
      <dgm:prSet presAssocID="{0177B5D0-8DA6-43D1-BB95-CD2F8423D09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75E04A0C-9627-4605-BB28-CA40B3970ED8}" type="pres">
      <dgm:prSet presAssocID="{0177B5D0-8DA6-43D1-BB95-CD2F8423D097}" presName="spaceRect" presStyleCnt="0"/>
      <dgm:spPr/>
    </dgm:pt>
    <dgm:pt modelId="{4AE81D4C-8F4B-48CF-8D57-CC39AAF1E77E}" type="pres">
      <dgm:prSet presAssocID="{0177B5D0-8DA6-43D1-BB95-CD2F8423D097}" presName="textRect" presStyleLbl="revTx" presStyleIdx="0" presStyleCnt="2">
        <dgm:presLayoutVars>
          <dgm:chMax val="1"/>
          <dgm:chPref val="1"/>
        </dgm:presLayoutVars>
      </dgm:prSet>
      <dgm:spPr/>
    </dgm:pt>
    <dgm:pt modelId="{7CED1C5C-FC8F-4DA5-ACCF-0EA062F64C04}" type="pres">
      <dgm:prSet presAssocID="{86D1963D-C8B6-4EB2-818A-32DABF9762C5}" presName="sibTrans" presStyleCnt="0"/>
      <dgm:spPr/>
    </dgm:pt>
    <dgm:pt modelId="{AB672064-CD93-43C1-8082-393CBB52B0FD}" type="pres">
      <dgm:prSet presAssocID="{D8735E22-21D6-4AB3-8F6A-8C26846A7CC0}" presName="compNode" presStyleCnt="0"/>
      <dgm:spPr/>
    </dgm:pt>
    <dgm:pt modelId="{E32B1CF1-7DE4-4AE6-BC5B-9CBB05F69197}" type="pres">
      <dgm:prSet presAssocID="{D8735E22-21D6-4AB3-8F6A-8C26846A7C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ement truck"/>
        </a:ext>
      </dgm:extLst>
    </dgm:pt>
    <dgm:pt modelId="{4B84E76E-1633-4310-A14F-881D60BB10F1}" type="pres">
      <dgm:prSet presAssocID="{D8735E22-21D6-4AB3-8F6A-8C26846A7CC0}" presName="spaceRect" presStyleCnt="0"/>
      <dgm:spPr/>
    </dgm:pt>
    <dgm:pt modelId="{DEDFACC0-D124-4672-AB6A-8561F62B6A6C}" type="pres">
      <dgm:prSet presAssocID="{D8735E22-21D6-4AB3-8F6A-8C26846A7CC0}" presName="textRect" presStyleLbl="revTx" presStyleIdx="1" presStyleCnt="2">
        <dgm:presLayoutVars>
          <dgm:chMax val="1"/>
          <dgm:chPref val="1"/>
        </dgm:presLayoutVars>
      </dgm:prSet>
      <dgm:spPr/>
    </dgm:pt>
  </dgm:ptLst>
  <dgm:cxnLst>
    <dgm:cxn modelId="{16B40723-B7E4-4F49-93C9-6008691E3966}" type="presOf" srcId="{D8735E22-21D6-4AB3-8F6A-8C26846A7CC0}" destId="{DEDFACC0-D124-4672-AB6A-8561F62B6A6C}" srcOrd="0" destOrd="0" presId="urn:microsoft.com/office/officeart/2018/2/layout/IconLabelList"/>
    <dgm:cxn modelId="{21B17E39-C262-4B74-B479-100726F3771D}" type="presOf" srcId="{0177B5D0-8DA6-43D1-BB95-CD2F8423D097}" destId="{4AE81D4C-8F4B-48CF-8D57-CC39AAF1E77E}" srcOrd="0" destOrd="0" presId="urn:microsoft.com/office/officeart/2018/2/layout/IconLabelList"/>
    <dgm:cxn modelId="{0216D26F-7B2D-46A1-9015-01BD16B4A750}" type="presOf" srcId="{6AEB4AA0-22CC-4BA7-A59C-555B71CF9F62}" destId="{6ED1C195-05C3-461B-8093-245CB692B861}" srcOrd="0" destOrd="0" presId="urn:microsoft.com/office/officeart/2018/2/layout/IconLabelList"/>
    <dgm:cxn modelId="{160C9C8F-ADCA-44D7-A7D6-9CFECE1B9ABA}" srcId="{6AEB4AA0-22CC-4BA7-A59C-555B71CF9F62}" destId="{D8735E22-21D6-4AB3-8F6A-8C26846A7CC0}" srcOrd="1" destOrd="0" parTransId="{3FA51CBE-0BA9-4C6D-A7B8-CD070B69A2BB}" sibTransId="{173207A0-53BC-4F60-A7A5-3428475EB6E8}"/>
    <dgm:cxn modelId="{C9F02F95-1FD4-42CE-902F-809AB582816E}" srcId="{6AEB4AA0-22CC-4BA7-A59C-555B71CF9F62}" destId="{0177B5D0-8DA6-43D1-BB95-CD2F8423D097}" srcOrd="0" destOrd="0" parTransId="{75E720BA-01A2-4337-A6FD-B4EAFE9A7E63}" sibTransId="{86D1963D-C8B6-4EB2-818A-32DABF9762C5}"/>
    <dgm:cxn modelId="{7CB92B90-5016-4033-A499-14FAE7833016}" type="presParOf" srcId="{6ED1C195-05C3-461B-8093-245CB692B861}" destId="{DA65753A-B6C7-48A8-B6F8-734E4B2049C3}" srcOrd="0" destOrd="0" presId="urn:microsoft.com/office/officeart/2018/2/layout/IconLabelList"/>
    <dgm:cxn modelId="{964282D2-F913-4E13-8F75-16BAA3C30F0E}" type="presParOf" srcId="{DA65753A-B6C7-48A8-B6F8-734E4B2049C3}" destId="{C28297AD-75F7-4CFB-8350-669FBC327697}" srcOrd="0" destOrd="0" presId="urn:microsoft.com/office/officeart/2018/2/layout/IconLabelList"/>
    <dgm:cxn modelId="{B1A22C53-44E0-411B-AF83-685DEDF21D62}" type="presParOf" srcId="{DA65753A-B6C7-48A8-B6F8-734E4B2049C3}" destId="{75E04A0C-9627-4605-BB28-CA40B3970ED8}" srcOrd="1" destOrd="0" presId="urn:microsoft.com/office/officeart/2018/2/layout/IconLabelList"/>
    <dgm:cxn modelId="{E829DDDF-9B0A-4BC8-8CD8-7B3E3E629345}" type="presParOf" srcId="{DA65753A-B6C7-48A8-B6F8-734E4B2049C3}" destId="{4AE81D4C-8F4B-48CF-8D57-CC39AAF1E77E}" srcOrd="2" destOrd="0" presId="urn:microsoft.com/office/officeart/2018/2/layout/IconLabelList"/>
    <dgm:cxn modelId="{43F1D764-E0CC-49C3-AD8C-79BA0922185B}" type="presParOf" srcId="{6ED1C195-05C3-461B-8093-245CB692B861}" destId="{7CED1C5C-FC8F-4DA5-ACCF-0EA062F64C04}" srcOrd="1" destOrd="0" presId="urn:microsoft.com/office/officeart/2018/2/layout/IconLabelList"/>
    <dgm:cxn modelId="{9B9D0EF5-95E5-40C9-A64F-BD7548E061C7}" type="presParOf" srcId="{6ED1C195-05C3-461B-8093-245CB692B861}" destId="{AB672064-CD93-43C1-8082-393CBB52B0FD}" srcOrd="2" destOrd="0" presId="urn:microsoft.com/office/officeart/2018/2/layout/IconLabelList"/>
    <dgm:cxn modelId="{D7A6B909-B6EA-40F1-8C80-A6B8133D663C}" type="presParOf" srcId="{AB672064-CD93-43C1-8082-393CBB52B0FD}" destId="{E32B1CF1-7DE4-4AE6-BC5B-9CBB05F69197}" srcOrd="0" destOrd="0" presId="urn:microsoft.com/office/officeart/2018/2/layout/IconLabelList"/>
    <dgm:cxn modelId="{0F7594C1-C87C-482C-BD27-495EF87A8969}" type="presParOf" srcId="{AB672064-CD93-43C1-8082-393CBB52B0FD}" destId="{4B84E76E-1633-4310-A14F-881D60BB10F1}" srcOrd="1" destOrd="0" presId="urn:microsoft.com/office/officeart/2018/2/layout/IconLabelList"/>
    <dgm:cxn modelId="{E00FAA6E-EF1C-4E20-B5F3-19F9B1AEC44E}" type="presParOf" srcId="{AB672064-CD93-43C1-8082-393CBB52B0FD}" destId="{DEDFACC0-D124-4672-AB6A-8561F62B6A6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977CD2-FB7D-4681-B1CB-10F10F465013}"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EECCE868-9F5B-4266-B7FE-DA1E30C5109D}">
      <dgm:prSet/>
      <dgm:spPr/>
      <dgm:t>
        <a:bodyPr/>
        <a:lstStyle/>
        <a:p>
          <a:r>
            <a:rPr lang="en-US" dirty="0"/>
            <a:t>Because most retail is driven largely by the state of the economy, we can look at both our own internal (endogenous) data and external (exogenous) data. Exogenous data can be data about gas prices, unemployment, the consumer price index (CPI), suppliers or anything else that could affect sales. </a:t>
          </a:r>
        </a:p>
      </dgm:t>
    </dgm:pt>
    <dgm:pt modelId="{CE57B9C0-BCBB-48AC-8280-85C52225D9B4}" type="parTrans" cxnId="{66C4357B-F5D9-4192-ABB9-D04BFE31EFBD}">
      <dgm:prSet/>
      <dgm:spPr/>
      <dgm:t>
        <a:bodyPr/>
        <a:lstStyle/>
        <a:p>
          <a:endParaRPr lang="en-US"/>
        </a:p>
      </dgm:t>
    </dgm:pt>
    <dgm:pt modelId="{3DC22E1D-B0A2-4112-B422-C7B9D4AE8914}" type="sibTrans" cxnId="{66C4357B-F5D9-4192-ABB9-D04BFE31EFBD}">
      <dgm:prSet/>
      <dgm:spPr/>
      <dgm:t>
        <a:bodyPr/>
        <a:lstStyle/>
        <a:p>
          <a:endParaRPr lang="en-US"/>
        </a:p>
      </dgm:t>
    </dgm:pt>
    <dgm:pt modelId="{4BF3CD90-7940-45E5-A863-CFD2D392E5C7}">
      <dgm:prSet/>
      <dgm:spPr/>
      <dgm:t>
        <a:bodyPr/>
        <a:lstStyle/>
        <a:p>
          <a:r>
            <a:rPr lang="en-US" dirty="0"/>
            <a:t>Our example data is taken from Kaggle and represents weekly sales data from a retail chain. Information about store type,  markdowns and other details are provided. In addition, external data in the form of weekly average unemployment rate, CPI and gas prices are also included to test the hypotheses that these factors have affected sales. The datasets are in my Github and were sourced from </a:t>
          </a:r>
          <a:r>
            <a:rPr lang="en-US" dirty="0">
              <a:hlinkClick xmlns:r="http://schemas.openxmlformats.org/officeDocument/2006/relationships" r:id="rId1"/>
            </a:rPr>
            <a:t>Kaggle</a:t>
          </a:r>
          <a:r>
            <a:rPr lang="en-US" dirty="0"/>
            <a:t>.</a:t>
          </a:r>
        </a:p>
      </dgm:t>
    </dgm:pt>
    <dgm:pt modelId="{C27C1B96-70FA-439E-90F1-933E332B14C4}" type="parTrans" cxnId="{14CC5A77-D0B2-4990-BF02-8A0EE6867D18}">
      <dgm:prSet/>
      <dgm:spPr/>
      <dgm:t>
        <a:bodyPr/>
        <a:lstStyle/>
        <a:p>
          <a:endParaRPr lang="en-US"/>
        </a:p>
      </dgm:t>
    </dgm:pt>
    <dgm:pt modelId="{BE14389F-9289-4915-8DC4-A44770F6F5DF}" type="sibTrans" cxnId="{14CC5A77-D0B2-4990-BF02-8A0EE6867D18}">
      <dgm:prSet/>
      <dgm:spPr/>
      <dgm:t>
        <a:bodyPr/>
        <a:lstStyle/>
        <a:p>
          <a:endParaRPr lang="en-US"/>
        </a:p>
      </dgm:t>
    </dgm:pt>
    <dgm:pt modelId="{EF32AB75-D23B-4ED9-B7B3-85549984BBB3}">
      <dgm:prSet/>
      <dgm:spPr/>
      <dgm:t>
        <a:bodyPr/>
        <a:lstStyle/>
        <a:p>
          <a:r>
            <a:rPr lang="en-US" dirty="0"/>
            <a:t>Case study data was viewed and combined and cleaned in </a:t>
          </a:r>
          <a:r>
            <a:rPr lang="en-US" dirty="0" err="1"/>
            <a:t>Jupyter</a:t>
          </a:r>
          <a:r>
            <a:rPr lang="en-US" dirty="0"/>
            <a:t> using Pandas and saved as a csv. This data was further analyzed with data science tools (Scikit-Learn, NumPy, etc.) and loaded into Tableau to create dashboards. Several fields including new calculations </a:t>
          </a:r>
          <a:r>
            <a:rPr lang="en-US" dirty="0" err="1"/>
            <a:t>Weekly_Sales</a:t>
          </a:r>
          <a:r>
            <a:rPr lang="en-US" dirty="0"/>
            <a:t>/Size (sales per sf) and Total Markdowns. </a:t>
          </a:r>
        </a:p>
      </dgm:t>
    </dgm:pt>
    <dgm:pt modelId="{D26D2830-92BE-4A8C-8B6E-7C85984CFAFD}" type="parTrans" cxnId="{AAE17843-95E8-4C28-84DA-2A8491595B2B}">
      <dgm:prSet/>
      <dgm:spPr/>
      <dgm:t>
        <a:bodyPr/>
        <a:lstStyle/>
        <a:p>
          <a:endParaRPr lang="en-US"/>
        </a:p>
      </dgm:t>
    </dgm:pt>
    <dgm:pt modelId="{A7F9B41C-5F4C-4DC2-A6B9-F1A267B09ED5}" type="sibTrans" cxnId="{AAE17843-95E8-4C28-84DA-2A8491595B2B}">
      <dgm:prSet/>
      <dgm:spPr/>
      <dgm:t>
        <a:bodyPr/>
        <a:lstStyle/>
        <a:p>
          <a:endParaRPr lang="en-US"/>
        </a:p>
      </dgm:t>
    </dgm:pt>
    <dgm:pt modelId="{49ECAD0E-38E6-B64E-9BF8-CEEF8C6EA067}" type="pres">
      <dgm:prSet presAssocID="{82977CD2-FB7D-4681-B1CB-10F10F465013}" presName="hierChild1" presStyleCnt="0">
        <dgm:presLayoutVars>
          <dgm:chPref val="1"/>
          <dgm:dir/>
          <dgm:animOne val="branch"/>
          <dgm:animLvl val="lvl"/>
          <dgm:resizeHandles/>
        </dgm:presLayoutVars>
      </dgm:prSet>
      <dgm:spPr/>
    </dgm:pt>
    <dgm:pt modelId="{A3598DA0-D465-964F-BBB8-AC10E4CFEC01}" type="pres">
      <dgm:prSet presAssocID="{EECCE868-9F5B-4266-B7FE-DA1E30C5109D}" presName="hierRoot1" presStyleCnt="0"/>
      <dgm:spPr/>
    </dgm:pt>
    <dgm:pt modelId="{6EC5F838-A2A3-BE49-A584-D440534FD0F8}" type="pres">
      <dgm:prSet presAssocID="{EECCE868-9F5B-4266-B7FE-DA1E30C5109D}" presName="composite" presStyleCnt="0"/>
      <dgm:spPr/>
    </dgm:pt>
    <dgm:pt modelId="{35D7ED11-5116-7E44-BAE9-E09E76DBB2A0}" type="pres">
      <dgm:prSet presAssocID="{EECCE868-9F5B-4266-B7FE-DA1E30C5109D}" presName="background" presStyleLbl="node0" presStyleIdx="0" presStyleCnt="3"/>
      <dgm:spPr/>
    </dgm:pt>
    <dgm:pt modelId="{B8BBDB1F-B3C1-8049-89AF-47F96C196D18}" type="pres">
      <dgm:prSet presAssocID="{EECCE868-9F5B-4266-B7FE-DA1E30C5109D}" presName="text" presStyleLbl="fgAcc0" presStyleIdx="0" presStyleCnt="3">
        <dgm:presLayoutVars>
          <dgm:chPref val="3"/>
        </dgm:presLayoutVars>
      </dgm:prSet>
      <dgm:spPr/>
    </dgm:pt>
    <dgm:pt modelId="{D9AF1927-2DDE-424C-972C-B28CC7A32F56}" type="pres">
      <dgm:prSet presAssocID="{EECCE868-9F5B-4266-B7FE-DA1E30C5109D}" presName="hierChild2" presStyleCnt="0"/>
      <dgm:spPr/>
    </dgm:pt>
    <dgm:pt modelId="{6F33FBE0-F3B0-1549-B5C7-9FC2A11C1C3C}" type="pres">
      <dgm:prSet presAssocID="{4BF3CD90-7940-45E5-A863-CFD2D392E5C7}" presName="hierRoot1" presStyleCnt="0"/>
      <dgm:spPr/>
    </dgm:pt>
    <dgm:pt modelId="{848CD1AB-8BC7-F549-A8CD-E41D329F0DBF}" type="pres">
      <dgm:prSet presAssocID="{4BF3CD90-7940-45E5-A863-CFD2D392E5C7}" presName="composite" presStyleCnt="0"/>
      <dgm:spPr/>
    </dgm:pt>
    <dgm:pt modelId="{D37EF7F5-F38C-CC4E-AA69-C6AB21D757F5}" type="pres">
      <dgm:prSet presAssocID="{4BF3CD90-7940-45E5-A863-CFD2D392E5C7}" presName="background" presStyleLbl="node0" presStyleIdx="1" presStyleCnt="3"/>
      <dgm:spPr/>
    </dgm:pt>
    <dgm:pt modelId="{4D171844-BCAD-CB4C-8650-20B59C8738D1}" type="pres">
      <dgm:prSet presAssocID="{4BF3CD90-7940-45E5-A863-CFD2D392E5C7}" presName="text" presStyleLbl="fgAcc0" presStyleIdx="1" presStyleCnt="3">
        <dgm:presLayoutVars>
          <dgm:chPref val="3"/>
        </dgm:presLayoutVars>
      </dgm:prSet>
      <dgm:spPr/>
    </dgm:pt>
    <dgm:pt modelId="{74A6AE61-0A95-2F42-B4EE-2DA809AD8388}" type="pres">
      <dgm:prSet presAssocID="{4BF3CD90-7940-45E5-A863-CFD2D392E5C7}" presName="hierChild2" presStyleCnt="0"/>
      <dgm:spPr/>
    </dgm:pt>
    <dgm:pt modelId="{C068DAB3-B9A3-E849-A658-444FF3CCAE30}" type="pres">
      <dgm:prSet presAssocID="{EF32AB75-D23B-4ED9-B7B3-85549984BBB3}" presName="hierRoot1" presStyleCnt="0"/>
      <dgm:spPr/>
    </dgm:pt>
    <dgm:pt modelId="{78339906-007D-A148-B9FD-1EBEB6FF45BB}" type="pres">
      <dgm:prSet presAssocID="{EF32AB75-D23B-4ED9-B7B3-85549984BBB3}" presName="composite" presStyleCnt="0"/>
      <dgm:spPr/>
    </dgm:pt>
    <dgm:pt modelId="{A401CB3A-2C36-924C-9F05-6C6D36F0E352}" type="pres">
      <dgm:prSet presAssocID="{EF32AB75-D23B-4ED9-B7B3-85549984BBB3}" presName="background" presStyleLbl="node0" presStyleIdx="2" presStyleCnt="3"/>
      <dgm:spPr/>
    </dgm:pt>
    <dgm:pt modelId="{C54852F2-B324-2F4A-B142-D23F545B9E66}" type="pres">
      <dgm:prSet presAssocID="{EF32AB75-D23B-4ED9-B7B3-85549984BBB3}" presName="text" presStyleLbl="fgAcc0" presStyleIdx="2" presStyleCnt="3">
        <dgm:presLayoutVars>
          <dgm:chPref val="3"/>
        </dgm:presLayoutVars>
      </dgm:prSet>
      <dgm:spPr/>
    </dgm:pt>
    <dgm:pt modelId="{DB7C4A55-5C05-814F-B893-44ABC316670E}" type="pres">
      <dgm:prSet presAssocID="{EF32AB75-D23B-4ED9-B7B3-85549984BBB3}" presName="hierChild2" presStyleCnt="0"/>
      <dgm:spPr/>
    </dgm:pt>
  </dgm:ptLst>
  <dgm:cxnLst>
    <dgm:cxn modelId="{52F18409-2BF8-E045-A263-EA0A9F30A80E}" type="presOf" srcId="{EECCE868-9F5B-4266-B7FE-DA1E30C5109D}" destId="{B8BBDB1F-B3C1-8049-89AF-47F96C196D18}" srcOrd="0" destOrd="0" presId="urn:microsoft.com/office/officeart/2005/8/layout/hierarchy1"/>
    <dgm:cxn modelId="{AAE17843-95E8-4C28-84DA-2A8491595B2B}" srcId="{82977CD2-FB7D-4681-B1CB-10F10F465013}" destId="{EF32AB75-D23B-4ED9-B7B3-85549984BBB3}" srcOrd="2" destOrd="0" parTransId="{D26D2830-92BE-4A8C-8B6E-7C85984CFAFD}" sibTransId="{A7F9B41C-5F4C-4DC2-A6B9-F1A267B09ED5}"/>
    <dgm:cxn modelId="{2DC73573-6564-3E4D-A7A1-8CEBB2238BE8}" type="presOf" srcId="{4BF3CD90-7940-45E5-A863-CFD2D392E5C7}" destId="{4D171844-BCAD-CB4C-8650-20B59C8738D1}" srcOrd="0" destOrd="0" presId="urn:microsoft.com/office/officeart/2005/8/layout/hierarchy1"/>
    <dgm:cxn modelId="{14CC5A77-D0B2-4990-BF02-8A0EE6867D18}" srcId="{82977CD2-FB7D-4681-B1CB-10F10F465013}" destId="{4BF3CD90-7940-45E5-A863-CFD2D392E5C7}" srcOrd="1" destOrd="0" parTransId="{C27C1B96-70FA-439E-90F1-933E332B14C4}" sibTransId="{BE14389F-9289-4915-8DC4-A44770F6F5DF}"/>
    <dgm:cxn modelId="{66C4357B-F5D9-4192-ABB9-D04BFE31EFBD}" srcId="{82977CD2-FB7D-4681-B1CB-10F10F465013}" destId="{EECCE868-9F5B-4266-B7FE-DA1E30C5109D}" srcOrd="0" destOrd="0" parTransId="{CE57B9C0-BCBB-48AC-8280-85C52225D9B4}" sibTransId="{3DC22E1D-B0A2-4112-B422-C7B9D4AE8914}"/>
    <dgm:cxn modelId="{153A73C5-5ED5-F14F-AF3E-9BA43BC2BFE5}" type="presOf" srcId="{EF32AB75-D23B-4ED9-B7B3-85549984BBB3}" destId="{C54852F2-B324-2F4A-B142-D23F545B9E66}" srcOrd="0" destOrd="0" presId="urn:microsoft.com/office/officeart/2005/8/layout/hierarchy1"/>
    <dgm:cxn modelId="{53B2FFDF-A516-A146-A8DF-C824F73023C7}" type="presOf" srcId="{82977CD2-FB7D-4681-B1CB-10F10F465013}" destId="{49ECAD0E-38E6-B64E-9BF8-CEEF8C6EA067}" srcOrd="0" destOrd="0" presId="urn:microsoft.com/office/officeart/2005/8/layout/hierarchy1"/>
    <dgm:cxn modelId="{1FEB744A-E97A-FB42-B8A9-DF63DB675554}" type="presParOf" srcId="{49ECAD0E-38E6-B64E-9BF8-CEEF8C6EA067}" destId="{A3598DA0-D465-964F-BBB8-AC10E4CFEC01}" srcOrd="0" destOrd="0" presId="urn:microsoft.com/office/officeart/2005/8/layout/hierarchy1"/>
    <dgm:cxn modelId="{0821F6E5-C189-8A43-97C4-E28DBD83B042}" type="presParOf" srcId="{A3598DA0-D465-964F-BBB8-AC10E4CFEC01}" destId="{6EC5F838-A2A3-BE49-A584-D440534FD0F8}" srcOrd="0" destOrd="0" presId="urn:microsoft.com/office/officeart/2005/8/layout/hierarchy1"/>
    <dgm:cxn modelId="{DE7EDC85-390A-F747-9E74-2FA764381A6B}" type="presParOf" srcId="{6EC5F838-A2A3-BE49-A584-D440534FD0F8}" destId="{35D7ED11-5116-7E44-BAE9-E09E76DBB2A0}" srcOrd="0" destOrd="0" presId="urn:microsoft.com/office/officeart/2005/8/layout/hierarchy1"/>
    <dgm:cxn modelId="{949BA13B-1A6B-2245-BAC3-76BDD2C52931}" type="presParOf" srcId="{6EC5F838-A2A3-BE49-A584-D440534FD0F8}" destId="{B8BBDB1F-B3C1-8049-89AF-47F96C196D18}" srcOrd="1" destOrd="0" presId="urn:microsoft.com/office/officeart/2005/8/layout/hierarchy1"/>
    <dgm:cxn modelId="{8444AA15-764B-3A4B-A7C8-A9EB9B93A56D}" type="presParOf" srcId="{A3598DA0-D465-964F-BBB8-AC10E4CFEC01}" destId="{D9AF1927-2DDE-424C-972C-B28CC7A32F56}" srcOrd="1" destOrd="0" presId="urn:microsoft.com/office/officeart/2005/8/layout/hierarchy1"/>
    <dgm:cxn modelId="{A3DC0C3F-3F90-344A-A659-122C8D6D2775}" type="presParOf" srcId="{49ECAD0E-38E6-B64E-9BF8-CEEF8C6EA067}" destId="{6F33FBE0-F3B0-1549-B5C7-9FC2A11C1C3C}" srcOrd="1" destOrd="0" presId="urn:microsoft.com/office/officeart/2005/8/layout/hierarchy1"/>
    <dgm:cxn modelId="{D1667B09-223C-ED48-BF79-DAED3C052DC1}" type="presParOf" srcId="{6F33FBE0-F3B0-1549-B5C7-9FC2A11C1C3C}" destId="{848CD1AB-8BC7-F549-A8CD-E41D329F0DBF}" srcOrd="0" destOrd="0" presId="urn:microsoft.com/office/officeart/2005/8/layout/hierarchy1"/>
    <dgm:cxn modelId="{20946662-FFDB-9141-AC55-1B3B284787B4}" type="presParOf" srcId="{848CD1AB-8BC7-F549-A8CD-E41D329F0DBF}" destId="{D37EF7F5-F38C-CC4E-AA69-C6AB21D757F5}" srcOrd="0" destOrd="0" presId="urn:microsoft.com/office/officeart/2005/8/layout/hierarchy1"/>
    <dgm:cxn modelId="{18C2C155-43B3-C447-9C51-CCB7461E1B1E}" type="presParOf" srcId="{848CD1AB-8BC7-F549-A8CD-E41D329F0DBF}" destId="{4D171844-BCAD-CB4C-8650-20B59C8738D1}" srcOrd="1" destOrd="0" presId="urn:microsoft.com/office/officeart/2005/8/layout/hierarchy1"/>
    <dgm:cxn modelId="{226ED216-DC2D-E842-BA52-2505546DABBC}" type="presParOf" srcId="{6F33FBE0-F3B0-1549-B5C7-9FC2A11C1C3C}" destId="{74A6AE61-0A95-2F42-B4EE-2DA809AD8388}" srcOrd="1" destOrd="0" presId="urn:microsoft.com/office/officeart/2005/8/layout/hierarchy1"/>
    <dgm:cxn modelId="{152A1991-CA7C-244D-9E3A-705B7DE2B283}" type="presParOf" srcId="{49ECAD0E-38E6-B64E-9BF8-CEEF8C6EA067}" destId="{C068DAB3-B9A3-E849-A658-444FF3CCAE30}" srcOrd="2" destOrd="0" presId="urn:microsoft.com/office/officeart/2005/8/layout/hierarchy1"/>
    <dgm:cxn modelId="{76A2BB2E-E707-8946-8EA7-A642C78A3EB5}" type="presParOf" srcId="{C068DAB3-B9A3-E849-A658-444FF3CCAE30}" destId="{78339906-007D-A148-B9FD-1EBEB6FF45BB}" srcOrd="0" destOrd="0" presId="urn:microsoft.com/office/officeart/2005/8/layout/hierarchy1"/>
    <dgm:cxn modelId="{02CE5B56-0EF7-C04B-BC15-4735B68202FE}" type="presParOf" srcId="{78339906-007D-A148-B9FD-1EBEB6FF45BB}" destId="{A401CB3A-2C36-924C-9F05-6C6D36F0E352}" srcOrd="0" destOrd="0" presId="urn:microsoft.com/office/officeart/2005/8/layout/hierarchy1"/>
    <dgm:cxn modelId="{065AC480-F71F-1949-8174-192162271ABC}" type="presParOf" srcId="{78339906-007D-A148-B9FD-1EBEB6FF45BB}" destId="{C54852F2-B324-2F4A-B142-D23F545B9E66}" srcOrd="1" destOrd="0" presId="urn:microsoft.com/office/officeart/2005/8/layout/hierarchy1"/>
    <dgm:cxn modelId="{71043769-F9F7-3146-A7E0-B951E07C2318}" type="presParOf" srcId="{C068DAB3-B9A3-E849-A658-444FF3CCAE30}" destId="{DB7C4A55-5C05-814F-B893-44ABC316670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539CB-EB42-4B83-A741-3CACCFDA8DD5}">
      <dsp:nvSpPr>
        <dsp:cNvPr id="0" name=""/>
        <dsp:cNvSpPr/>
      </dsp:nvSpPr>
      <dsp:spPr>
        <a:xfrm>
          <a:off x="682737" y="58233"/>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EA98F-5967-464B-9301-3EAC319106E2}">
      <dsp:nvSpPr>
        <dsp:cNvPr id="0" name=""/>
        <dsp:cNvSpPr/>
      </dsp:nvSpPr>
      <dsp:spPr>
        <a:xfrm>
          <a:off x="838212" y="213707"/>
          <a:ext cx="429405" cy="429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695CD8-2483-4746-98C7-D9CFECC8D32F}">
      <dsp:nvSpPr>
        <dsp:cNvPr id="0" name=""/>
        <dsp:cNvSpPr/>
      </dsp:nvSpPr>
      <dsp:spPr>
        <a:xfrm>
          <a:off x="1581740" y="58233"/>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Summary and introduction to case study</a:t>
          </a:r>
        </a:p>
      </dsp:txBody>
      <dsp:txXfrm>
        <a:off x="1581740" y="58233"/>
        <a:ext cx="1745122" cy="740354"/>
      </dsp:txXfrm>
    </dsp:sp>
    <dsp:sp modelId="{93F46B26-36B1-41EA-89F5-A1E617D68C86}">
      <dsp:nvSpPr>
        <dsp:cNvPr id="0" name=""/>
        <dsp:cNvSpPr/>
      </dsp:nvSpPr>
      <dsp:spPr>
        <a:xfrm>
          <a:off x="3630937" y="58233"/>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E79DC-C6BE-4BEE-ACBF-DE09CD0D7E3F}">
      <dsp:nvSpPr>
        <dsp:cNvPr id="0" name=""/>
        <dsp:cNvSpPr/>
      </dsp:nvSpPr>
      <dsp:spPr>
        <a:xfrm>
          <a:off x="3786411" y="213707"/>
          <a:ext cx="429405" cy="429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22DC8A-ECA6-4AE7-A71E-E82E6EFA0BFC}">
      <dsp:nvSpPr>
        <dsp:cNvPr id="0" name=""/>
        <dsp:cNvSpPr/>
      </dsp:nvSpPr>
      <dsp:spPr>
        <a:xfrm>
          <a:off x="4529939" y="58233"/>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Data (endogenous and exogenous) &amp; Tooling</a:t>
          </a:r>
        </a:p>
      </dsp:txBody>
      <dsp:txXfrm>
        <a:off x="4529939" y="58233"/>
        <a:ext cx="1745122" cy="740354"/>
      </dsp:txXfrm>
    </dsp:sp>
    <dsp:sp modelId="{33D6B4FF-C282-4704-86A5-81B1BB58FF6F}">
      <dsp:nvSpPr>
        <dsp:cNvPr id="0" name=""/>
        <dsp:cNvSpPr/>
      </dsp:nvSpPr>
      <dsp:spPr>
        <a:xfrm>
          <a:off x="6579136" y="58233"/>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438DDC-CD18-4CE5-BA43-24E2F862D1B0}">
      <dsp:nvSpPr>
        <dsp:cNvPr id="0" name=""/>
        <dsp:cNvSpPr/>
      </dsp:nvSpPr>
      <dsp:spPr>
        <a:xfrm>
          <a:off x="6734610" y="213707"/>
          <a:ext cx="429405" cy="429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EE3AC-AD2C-463F-AACF-DF6D5C2990AF}">
      <dsp:nvSpPr>
        <dsp:cNvPr id="0" name=""/>
        <dsp:cNvSpPr/>
      </dsp:nvSpPr>
      <dsp:spPr>
        <a:xfrm>
          <a:off x="7478138" y="58233"/>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Four pillars of analysis</a:t>
          </a:r>
        </a:p>
      </dsp:txBody>
      <dsp:txXfrm>
        <a:off x="7478138" y="58233"/>
        <a:ext cx="1745122" cy="740354"/>
      </dsp:txXfrm>
    </dsp:sp>
    <dsp:sp modelId="{62B4431A-41F3-4F18-BCA9-05AF23D17C0E}">
      <dsp:nvSpPr>
        <dsp:cNvPr id="0" name=""/>
        <dsp:cNvSpPr/>
      </dsp:nvSpPr>
      <dsp:spPr>
        <a:xfrm>
          <a:off x="682737" y="1400679"/>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DBC07-F660-4D6C-9D2E-3A63F4565598}">
      <dsp:nvSpPr>
        <dsp:cNvPr id="0" name=""/>
        <dsp:cNvSpPr/>
      </dsp:nvSpPr>
      <dsp:spPr>
        <a:xfrm>
          <a:off x="838212" y="1556154"/>
          <a:ext cx="429405" cy="4294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FA3F11-AB88-42C6-8C53-79A156F15FF7}">
      <dsp:nvSpPr>
        <dsp:cNvPr id="0" name=""/>
        <dsp:cNvSpPr/>
      </dsp:nvSpPr>
      <dsp:spPr>
        <a:xfrm>
          <a:off x="1581740" y="1400679"/>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Plan of Attack</a:t>
          </a:r>
        </a:p>
      </dsp:txBody>
      <dsp:txXfrm>
        <a:off x="1581740" y="1400679"/>
        <a:ext cx="1745122" cy="740354"/>
      </dsp:txXfrm>
    </dsp:sp>
    <dsp:sp modelId="{D0E638CA-C56D-4FDB-A2E8-81D23C75247E}">
      <dsp:nvSpPr>
        <dsp:cNvPr id="0" name=""/>
        <dsp:cNvSpPr/>
      </dsp:nvSpPr>
      <dsp:spPr>
        <a:xfrm>
          <a:off x="3630937" y="1400679"/>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697C49-EB65-4F7E-8ECE-C8E48A9024B0}">
      <dsp:nvSpPr>
        <dsp:cNvPr id="0" name=""/>
        <dsp:cNvSpPr/>
      </dsp:nvSpPr>
      <dsp:spPr>
        <a:xfrm>
          <a:off x="3786411" y="1556154"/>
          <a:ext cx="429405" cy="4294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BD53E3-9ED8-43FA-9E46-74FF086046A4}">
      <dsp:nvSpPr>
        <dsp:cNvPr id="0" name=""/>
        <dsp:cNvSpPr/>
      </dsp:nvSpPr>
      <dsp:spPr>
        <a:xfrm>
          <a:off x="4529939" y="1400679"/>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Outcomes</a:t>
          </a:r>
        </a:p>
      </dsp:txBody>
      <dsp:txXfrm>
        <a:off x="4529939" y="1400679"/>
        <a:ext cx="1745122" cy="740354"/>
      </dsp:txXfrm>
    </dsp:sp>
    <dsp:sp modelId="{0DDD8160-19DF-4B6B-AFF1-1E26A8758EB5}">
      <dsp:nvSpPr>
        <dsp:cNvPr id="0" name=""/>
        <dsp:cNvSpPr/>
      </dsp:nvSpPr>
      <dsp:spPr>
        <a:xfrm>
          <a:off x="6579136" y="1400679"/>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144441-447F-4534-806D-7CADF7E9EA36}">
      <dsp:nvSpPr>
        <dsp:cNvPr id="0" name=""/>
        <dsp:cNvSpPr/>
      </dsp:nvSpPr>
      <dsp:spPr>
        <a:xfrm>
          <a:off x="6734610" y="1556154"/>
          <a:ext cx="429405" cy="4294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079EE3-11E8-4EA1-91F1-D288711568A2}">
      <dsp:nvSpPr>
        <dsp:cNvPr id="0" name=""/>
        <dsp:cNvSpPr/>
      </dsp:nvSpPr>
      <dsp:spPr>
        <a:xfrm>
          <a:off x="7478138" y="1400679"/>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Recommendations</a:t>
          </a:r>
        </a:p>
      </dsp:txBody>
      <dsp:txXfrm>
        <a:off x="7478138" y="1400679"/>
        <a:ext cx="1745122" cy="740354"/>
      </dsp:txXfrm>
    </dsp:sp>
    <dsp:sp modelId="{001BAAFB-01DF-46F6-B30B-8B6A92BE0245}">
      <dsp:nvSpPr>
        <dsp:cNvPr id="0" name=""/>
        <dsp:cNvSpPr/>
      </dsp:nvSpPr>
      <dsp:spPr>
        <a:xfrm>
          <a:off x="682737" y="2743125"/>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B2A50F-9AF6-49D5-8794-337B7878B064}">
      <dsp:nvSpPr>
        <dsp:cNvPr id="0" name=""/>
        <dsp:cNvSpPr/>
      </dsp:nvSpPr>
      <dsp:spPr>
        <a:xfrm>
          <a:off x="838212" y="2898600"/>
          <a:ext cx="429405" cy="42940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A684C-5847-4BB0-95A9-2AD613562711}">
      <dsp:nvSpPr>
        <dsp:cNvPr id="0" name=""/>
        <dsp:cNvSpPr/>
      </dsp:nvSpPr>
      <dsp:spPr>
        <a:xfrm>
          <a:off x="1581740" y="2743125"/>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Conclusion</a:t>
          </a:r>
        </a:p>
      </dsp:txBody>
      <dsp:txXfrm>
        <a:off x="1581740" y="2743125"/>
        <a:ext cx="1745122" cy="740354"/>
      </dsp:txXfrm>
    </dsp:sp>
    <dsp:sp modelId="{4C30567E-272F-4BF5-BC9C-16AC680275BB}">
      <dsp:nvSpPr>
        <dsp:cNvPr id="0" name=""/>
        <dsp:cNvSpPr/>
      </dsp:nvSpPr>
      <dsp:spPr>
        <a:xfrm>
          <a:off x="3630937" y="2743125"/>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4E390-3DA8-4112-B1A5-725BDC52EA4F}">
      <dsp:nvSpPr>
        <dsp:cNvPr id="0" name=""/>
        <dsp:cNvSpPr/>
      </dsp:nvSpPr>
      <dsp:spPr>
        <a:xfrm>
          <a:off x="3786411" y="2898600"/>
          <a:ext cx="429405" cy="42940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677D12-55F6-4B59-A108-B152563D1CB5}">
      <dsp:nvSpPr>
        <dsp:cNvPr id="0" name=""/>
        <dsp:cNvSpPr/>
      </dsp:nvSpPr>
      <dsp:spPr>
        <a:xfrm>
          <a:off x="4529939" y="2743125"/>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About the author</a:t>
          </a:r>
        </a:p>
      </dsp:txBody>
      <dsp:txXfrm>
        <a:off x="4529939" y="2743125"/>
        <a:ext cx="1745122" cy="740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297AD-75F7-4CFB-8350-669FBC327697}">
      <dsp:nvSpPr>
        <dsp:cNvPr id="0" name=""/>
        <dsp:cNvSpPr/>
      </dsp:nvSpPr>
      <dsp:spPr>
        <a:xfrm>
          <a:off x="1442999" y="20373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E81D4C-8F4B-48CF-8D57-CC39AAF1E77E}">
      <dsp:nvSpPr>
        <dsp:cNvPr id="0" name=""/>
        <dsp:cNvSpPr/>
      </dsp:nvSpPr>
      <dsp:spPr>
        <a:xfrm>
          <a:off x="254999" y="261797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err="1"/>
            <a:t>NIKEiD</a:t>
          </a:r>
          <a:r>
            <a:rPr lang="en-US" sz="1200" kern="1200" dirty="0"/>
            <a:t> has missed sales targets for the past two months. This team has been tasked with identifying analytical approaches to identify root causes of the drop in sales as well as recommendations to improve decision-making and insight going forward. </a:t>
          </a:r>
        </a:p>
      </dsp:txBody>
      <dsp:txXfrm>
        <a:off x="254999" y="2617979"/>
        <a:ext cx="4320000" cy="720000"/>
      </dsp:txXfrm>
    </dsp:sp>
    <dsp:sp modelId="{E32B1CF1-7DE4-4AE6-BC5B-9CBB05F69197}">
      <dsp:nvSpPr>
        <dsp:cNvPr id="0" name=""/>
        <dsp:cNvSpPr/>
      </dsp:nvSpPr>
      <dsp:spPr>
        <a:xfrm>
          <a:off x="6518999" y="20373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DFACC0-D124-4672-AB6A-8561F62B6A6C}">
      <dsp:nvSpPr>
        <dsp:cNvPr id="0" name=""/>
        <dsp:cNvSpPr/>
      </dsp:nvSpPr>
      <dsp:spPr>
        <a:xfrm>
          <a:off x="5330999" y="261797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To meet the tasks on the left, sample retails sales data was sourced (see next slide) to create concrete examples of recommendations. The repo to support what is demonstrated here can be found in my Github: https://</a:t>
          </a:r>
          <a:r>
            <a:rPr lang="en-US" sz="1200" kern="1200" dirty="0" err="1"/>
            <a:t>github.com</a:t>
          </a:r>
          <a:r>
            <a:rPr lang="en-US" sz="1200" kern="1200" dirty="0"/>
            <a:t>/</a:t>
          </a:r>
          <a:r>
            <a:rPr lang="en-US" sz="1200" kern="1200" dirty="0" err="1"/>
            <a:t>johnlbellamy</a:t>
          </a:r>
          <a:r>
            <a:rPr lang="en-US" sz="1200" kern="1200" dirty="0"/>
            <a:t>/Product-Data-Science </a:t>
          </a:r>
        </a:p>
      </dsp:txBody>
      <dsp:txXfrm>
        <a:off x="5330999" y="2617979"/>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7ED11-5116-7E44-BAE9-E09E76DBB2A0}">
      <dsp:nvSpPr>
        <dsp:cNvPr id="0" name=""/>
        <dsp:cNvSpPr/>
      </dsp:nvSpPr>
      <dsp:spPr>
        <a:xfrm>
          <a:off x="0" y="760808"/>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8BBDB1F-B3C1-8049-89AF-47F96C196D18}">
      <dsp:nvSpPr>
        <dsp:cNvPr id="0" name=""/>
        <dsp:cNvSpPr/>
      </dsp:nvSpPr>
      <dsp:spPr>
        <a:xfrm>
          <a:off x="309562" y="1054892"/>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Because most retail is driven largely by the state of the economy, we can look at both our own internal (endogenous) data and external (exogenous) data. Exogenous data can be data about gas prices, unemployment, the consumer price index (CPI), suppliers or anything else that could affect sales. </a:t>
          </a:r>
        </a:p>
      </dsp:txBody>
      <dsp:txXfrm>
        <a:off x="361379" y="1106709"/>
        <a:ext cx="2682428" cy="1665515"/>
      </dsp:txXfrm>
    </dsp:sp>
    <dsp:sp modelId="{D37EF7F5-F38C-CC4E-AA69-C6AB21D757F5}">
      <dsp:nvSpPr>
        <dsp:cNvPr id="0" name=""/>
        <dsp:cNvSpPr/>
      </dsp:nvSpPr>
      <dsp:spPr>
        <a:xfrm>
          <a:off x="3405187" y="760808"/>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171844-BCAD-CB4C-8650-20B59C8738D1}">
      <dsp:nvSpPr>
        <dsp:cNvPr id="0" name=""/>
        <dsp:cNvSpPr/>
      </dsp:nvSpPr>
      <dsp:spPr>
        <a:xfrm>
          <a:off x="3714749" y="1054892"/>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Our example data is taken from Kaggle and represents weekly sales data from a retail chain. Information about store type,  markdowns and other details are provided. In addition, external data in the form of weekly average unemployment rate, CPI and gas prices are also included to test the hypotheses that these factors have affected sales. The datasets are in my Github and were sourced from </a:t>
          </a:r>
          <a:r>
            <a:rPr lang="en-US" sz="1200" kern="1200" dirty="0">
              <a:hlinkClick xmlns:r="http://schemas.openxmlformats.org/officeDocument/2006/relationships" r:id="rId1"/>
            </a:rPr>
            <a:t>Kaggle</a:t>
          </a:r>
          <a:r>
            <a:rPr lang="en-US" sz="1200" kern="1200" dirty="0"/>
            <a:t>.</a:t>
          </a:r>
        </a:p>
      </dsp:txBody>
      <dsp:txXfrm>
        <a:off x="3766566" y="1106709"/>
        <a:ext cx="2682428" cy="1665515"/>
      </dsp:txXfrm>
    </dsp:sp>
    <dsp:sp modelId="{A401CB3A-2C36-924C-9F05-6C6D36F0E352}">
      <dsp:nvSpPr>
        <dsp:cNvPr id="0" name=""/>
        <dsp:cNvSpPr/>
      </dsp:nvSpPr>
      <dsp:spPr>
        <a:xfrm>
          <a:off x="6810374" y="760808"/>
          <a:ext cx="2786062" cy="1769149"/>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54852F2-B324-2F4A-B142-D23F545B9E66}">
      <dsp:nvSpPr>
        <dsp:cNvPr id="0" name=""/>
        <dsp:cNvSpPr/>
      </dsp:nvSpPr>
      <dsp:spPr>
        <a:xfrm>
          <a:off x="7119936" y="1054892"/>
          <a:ext cx="2786062" cy="17691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Case study data was viewed and combined and cleaned in </a:t>
          </a:r>
          <a:r>
            <a:rPr lang="en-US" sz="1200" kern="1200" dirty="0" err="1"/>
            <a:t>Jupyter</a:t>
          </a:r>
          <a:r>
            <a:rPr lang="en-US" sz="1200" kern="1200" dirty="0"/>
            <a:t> using Pandas and saved as a csv. This data was further analyzed with data science tools (Scikit-Learn, NumPy, etc.) and loaded into Tableau to create dashboards. Several fields including new calculations </a:t>
          </a:r>
          <a:r>
            <a:rPr lang="en-US" sz="1200" kern="1200" dirty="0" err="1"/>
            <a:t>Weekly_Sales</a:t>
          </a:r>
          <a:r>
            <a:rPr lang="en-US" sz="1200" kern="1200" dirty="0"/>
            <a:t>/Size (sales per sf) and Total Markdowns. </a:t>
          </a:r>
        </a:p>
      </dsp:txBody>
      <dsp:txXfrm>
        <a:off x="7171753" y="1106709"/>
        <a:ext cx="2682428" cy="16655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10/7/24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10/7/24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BBE4-63F9-067A-AFB1-CA558DF8AA16}"/>
              </a:ext>
            </a:extLst>
          </p:cNvPr>
          <p:cNvSpPr>
            <a:spLocks noGrp="1"/>
          </p:cNvSpPr>
          <p:nvPr>
            <p:ph type="ctrTitle"/>
          </p:nvPr>
        </p:nvSpPr>
        <p:spPr>
          <a:xfrm>
            <a:off x="5291668" y="1215496"/>
            <a:ext cx="5367866" cy="2387600"/>
          </a:xfrm>
        </p:spPr>
        <p:txBody>
          <a:bodyPr>
            <a:normAutofit/>
          </a:bodyPr>
          <a:lstStyle/>
          <a:p>
            <a:r>
              <a:rPr lang="en-US" sz="4400"/>
              <a:t>Nikeid data analytics strategy</a:t>
            </a:r>
          </a:p>
        </p:txBody>
      </p:sp>
      <p:sp>
        <p:nvSpPr>
          <p:cNvPr id="3" name="Subtitle 2">
            <a:extLst>
              <a:ext uri="{FF2B5EF4-FFF2-40B4-BE49-F238E27FC236}">
                <a16:creationId xmlns:a16="http://schemas.microsoft.com/office/drawing/2014/main" id="{4252C6FB-73D6-96F0-19C4-367C6FF00454}"/>
              </a:ext>
            </a:extLst>
          </p:cNvPr>
          <p:cNvSpPr>
            <a:spLocks noGrp="1"/>
          </p:cNvSpPr>
          <p:nvPr>
            <p:ph type="subTitle" idx="1"/>
          </p:nvPr>
        </p:nvSpPr>
        <p:spPr>
          <a:xfrm>
            <a:off x="5291667" y="3602038"/>
            <a:ext cx="5376333" cy="1655762"/>
          </a:xfrm>
        </p:spPr>
        <p:txBody>
          <a:bodyPr>
            <a:normAutofit/>
          </a:bodyPr>
          <a:lstStyle/>
          <a:p>
            <a:r>
              <a:rPr lang="en-US" sz="1800" dirty="0"/>
              <a:t>John Bellamy</a:t>
            </a:r>
          </a:p>
        </p:txBody>
      </p:sp>
      <p:pic>
        <p:nvPicPr>
          <p:cNvPr id="5" name="Picture 4" descr="A person wearing glasses and a white shirt&#10;&#10;Description automatically generated">
            <a:extLst>
              <a:ext uri="{FF2B5EF4-FFF2-40B4-BE49-F238E27FC236}">
                <a16:creationId xmlns:a16="http://schemas.microsoft.com/office/drawing/2014/main" id="{D0CAB937-2B4D-DD7D-B2D8-4A208FB14045}"/>
              </a:ext>
            </a:extLst>
          </p:cNvPr>
          <p:cNvPicPr>
            <a:picLocks noChangeAspect="1"/>
          </p:cNvPicPr>
          <p:nvPr/>
        </p:nvPicPr>
        <p:blipFill>
          <a:blip r:embed="rId3"/>
          <a:stretch>
            <a:fillRect/>
          </a:stretch>
        </p:blipFill>
        <p:spPr>
          <a:xfrm>
            <a:off x="1991679" y="2366765"/>
            <a:ext cx="2124470" cy="212447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914044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67" name="Rectangle 66">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1" name="Group 70">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3"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6"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9"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01"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2"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9"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1"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3"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4"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5"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94A9D66-21DA-376F-063A-AE0A4D2AD38B}"/>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dirty="0">
                <a:solidFill>
                  <a:srgbClr val="FFFFFF"/>
                </a:solidFill>
              </a:rPr>
              <a:t>Outcome (predictive)</a:t>
            </a:r>
          </a:p>
        </p:txBody>
      </p:sp>
      <p:sp useBgFill="1">
        <p:nvSpPr>
          <p:cNvPr id="127"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2FDEE0C-69D5-34B1-3C8E-33E8DDED135B}"/>
              </a:ext>
            </a:extLst>
          </p:cNvPr>
          <p:cNvPicPr>
            <a:picLocks noChangeAspect="1"/>
          </p:cNvPicPr>
          <p:nvPr/>
        </p:nvPicPr>
        <p:blipFill>
          <a:blip r:embed="rId3"/>
          <a:stretch>
            <a:fillRect/>
          </a:stretch>
        </p:blipFill>
        <p:spPr>
          <a:xfrm>
            <a:off x="6421396" y="1426159"/>
            <a:ext cx="4635583" cy="3998190"/>
          </a:xfrm>
          <a:prstGeom prst="rect">
            <a:avLst/>
          </a:prstGeom>
        </p:spPr>
      </p:pic>
      <p:sp>
        <p:nvSpPr>
          <p:cNvPr id="5" name="TextBox 4">
            <a:extLst>
              <a:ext uri="{FF2B5EF4-FFF2-40B4-BE49-F238E27FC236}">
                <a16:creationId xmlns:a16="http://schemas.microsoft.com/office/drawing/2014/main" id="{AD5AF81E-7646-6207-375F-202267A87628}"/>
              </a:ext>
            </a:extLst>
          </p:cNvPr>
          <p:cNvSpPr txBox="1"/>
          <p:nvPr/>
        </p:nvSpPr>
        <p:spPr>
          <a:xfrm>
            <a:off x="1789091" y="3718336"/>
            <a:ext cx="3894178" cy="1200329"/>
          </a:xfrm>
          <a:prstGeom prst="rect">
            <a:avLst/>
          </a:prstGeom>
          <a:noFill/>
        </p:spPr>
        <p:txBody>
          <a:bodyPr wrap="square" rtlCol="0">
            <a:spAutoFit/>
          </a:bodyPr>
          <a:lstStyle/>
          <a:p>
            <a:r>
              <a:rPr lang="en-US" dirty="0">
                <a:solidFill>
                  <a:schemeClr val="bg1"/>
                </a:solidFill>
              </a:rPr>
              <a:t>Create recommenders to show potential customers </a:t>
            </a:r>
            <a:r>
              <a:rPr lang="en-US" dirty="0" err="1">
                <a:solidFill>
                  <a:schemeClr val="bg1"/>
                </a:solidFill>
              </a:rPr>
              <a:t>NIKEiD</a:t>
            </a:r>
            <a:r>
              <a:rPr lang="en-US" dirty="0">
                <a:solidFill>
                  <a:schemeClr val="bg1"/>
                </a:solidFill>
              </a:rPr>
              <a:t>. Also create a recommender to suggest items when users are browsing </a:t>
            </a:r>
            <a:r>
              <a:rPr lang="en-US" dirty="0" err="1">
                <a:solidFill>
                  <a:schemeClr val="bg1"/>
                </a:solidFill>
              </a:rPr>
              <a:t>NIKEiD</a:t>
            </a:r>
            <a:endParaRPr lang="en-US" dirty="0">
              <a:solidFill>
                <a:schemeClr val="bg1"/>
              </a:solidFill>
            </a:endParaRPr>
          </a:p>
        </p:txBody>
      </p:sp>
    </p:spTree>
    <p:extLst>
      <p:ext uri="{BB962C8B-B14F-4D97-AF65-F5344CB8AC3E}">
        <p14:creationId xmlns:p14="http://schemas.microsoft.com/office/powerpoint/2010/main" val="32258819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A02EDDBF-F64E-FC61-6418-DED8EE279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F50076-EC34-127C-4A22-FFF08991BE83}"/>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a:t>Outcomes (Prescriptive)</a:t>
            </a:r>
            <a:endParaRPr lang="en-US" dirty="0"/>
          </a:p>
        </p:txBody>
      </p:sp>
      <p:pic>
        <p:nvPicPr>
          <p:cNvPr id="3" name="Picture 2">
            <a:extLst>
              <a:ext uri="{FF2B5EF4-FFF2-40B4-BE49-F238E27FC236}">
                <a16:creationId xmlns:a16="http://schemas.microsoft.com/office/drawing/2014/main" id="{5019B0AC-337A-80E8-DBD1-C8CD40CA8306}"/>
              </a:ext>
            </a:extLst>
          </p:cNvPr>
          <p:cNvPicPr>
            <a:picLocks noChangeAspect="1"/>
          </p:cNvPicPr>
          <p:nvPr/>
        </p:nvPicPr>
        <p:blipFill>
          <a:blip r:embed="rId3"/>
          <a:stretch>
            <a:fillRect/>
          </a:stretch>
        </p:blipFill>
        <p:spPr>
          <a:xfrm>
            <a:off x="1167129" y="2249487"/>
            <a:ext cx="344316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TextBox 3">
            <a:extLst>
              <a:ext uri="{FF2B5EF4-FFF2-40B4-BE49-F238E27FC236}">
                <a16:creationId xmlns:a16="http://schemas.microsoft.com/office/drawing/2014/main" id="{8119977D-4744-002D-637F-C7C25A211ED5}"/>
              </a:ext>
            </a:extLst>
          </p:cNvPr>
          <p:cNvSpPr txBox="1"/>
          <p:nvPr/>
        </p:nvSpPr>
        <p:spPr>
          <a:xfrm>
            <a:off x="5034579" y="2249487"/>
            <a:ext cx="6012832"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a:t>Assume department 92 is the sales leader for this company. A high percentage of sales occurs in this department, yet there are a few stores that aren’t selling. Why? What can be done to increase sales?</a:t>
            </a:r>
          </a:p>
          <a:p>
            <a:pPr indent="-228600" defTabSz="914400">
              <a:lnSpc>
                <a:spcPct val="120000"/>
              </a:lnSpc>
              <a:spcAft>
                <a:spcPts val="600"/>
              </a:spcAft>
              <a:buSzPct val="125000"/>
              <a:buFont typeface="Arial" panose="020B0604020202020204" pitchFamily="34" charset="0"/>
              <a:buChar char="•"/>
            </a:pPr>
            <a:endParaRPr lang="en-US"/>
          </a:p>
          <a:p>
            <a:pPr indent="-228600" defTabSz="914400">
              <a:lnSpc>
                <a:spcPct val="120000"/>
              </a:lnSpc>
              <a:spcAft>
                <a:spcPts val="600"/>
              </a:spcAft>
              <a:buSzPct val="125000"/>
              <a:buFont typeface="Arial" panose="020B0604020202020204" pitchFamily="34" charset="0"/>
              <a:buChar char="•"/>
            </a:pPr>
            <a:r>
              <a:rPr lang="en-US"/>
              <a:t>We showed that high unemployment affects this company. What can we do to lower costs and pass value down to our shoppers? </a:t>
            </a:r>
          </a:p>
        </p:txBody>
      </p:sp>
    </p:spTree>
    <p:extLst>
      <p:ext uri="{BB962C8B-B14F-4D97-AF65-F5344CB8AC3E}">
        <p14:creationId xmlns:p14="http://schemas.microsoft.com/office/powerpoint/2010/main" val="271145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7256A1AE-177B-D004-A11D-5D55FB33282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1BF628-30DC-CE8C-11F4-F347EE4CC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224B2F4-5981-52E2-73A5-19539552C9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F3F78895-E1E9-4CF8-0637-8D9699047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 name="Freeform 36">
              <a:extLst>
                <a:ext uri="{FF2B5EF4-FFF2-40B4-BE49-F238E27FC236}">
                  <a16:creationId xmlns:a16="http://schemas.microsoft.com/office/drawing/2014/main" id="{72C479C6-95DF-28F9-30E0-660283602D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3" name="Freeform 38">
              <a:extLst>
                <a:ext uri="{FF2B5EF4-FFF2-40B4-BE49-F238E27FC236}">
                  <a16:creationId xmlns:a16="http://schemas.microsoft.com/office/drawing/2014/main" id="{C7AB185D-CAFE-AF53-43F1-23AA0F46D2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 name="Freeform 39">
              <a:extLst>
                <a:ext uri="{FF2B5EF4-FFF2-40B4-BE49-F238E27FC236}">
                  <a16:creationId xmlns:a16="http://schemas.microsoft.com/office/drawing/2014/main" id="{B731682D-1DA9-E4BD-CC1D-8014E889D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 name="Freeform 40">
              <a:extLst>
                <a:ext uri="{FF2B5EF4-FFF2-40B4-BE49-F238E27FC236}">
                  <a16:creationId xmlns:a16="http://schemas.microsoft.com/office/drawing/2014/main" id="{25641315-3D74-05EA-6BA9-2C8857C9D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 name="Rectangle 41">
              <a:extLst>
                <a:ext uri="{FF2B5EF4-FFF2-40B4-BE49-F238E27FC236}">
                  <a16:creationId xmlns:a16="http://schemas.microsoft.com/office/drawing/2014/main" id="{A5C38BF1-6D75-503C-C2F8-A5B7465442E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E0C7F3A1-E0F3-88A0-B96B-05D5EBC103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AC1004B6-632F-92E7-8ECF-B3281CA43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0" name="Freeform 33">
              <a:extLst>
                <a:ext uri="{FF2B5EF4-FFF2-40B4-BE49-F238E27FC236}">
                  <a16:creationId xmlns:a16="http://schemas.microsoft.com/office/drawing/2014/main" id="{2C3C0A7B-EB49-AF54-BD12-ABCCBCA27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1" name="Freeform 34">
              <a:extLst>
                <a:ext uri="{FF2B5EF4-FFF2-40B4-BE49-F238E27FC236}">
                  <a16:creationId xmlns:a16="http://schemas.microsoft.com/office/drawing/2014/main" id="{D7DB13E9-D8F9-617D-494B-FE9085A39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2" name="Freeform 37">
              <a:extLst>
                <a:ext uri="{FF2B5EF4-FFF2-40B4-BE49-F238E27FC236}">
                  <a16:creationId xmlns:a16="http://schemas.microsoft.com/office/drawing/2014/main" id="{F486456B-A771-091A-0E1C-D0D6F730D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72360141-86F9-6BB3-CF93-0099A846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AEB6E265-0AC5-BFAD-3B2F-9113D940B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6" name="Freeform 33">
              <a:extLst>
                <a:ext uri="{FF2B5EF4-FFF2-40B4-BE49-F238E27FC236}">
                  <a16:creationId xmlns:a16="http://schemas.microsoft.com/office/drawing/2014/main" id="{B008BE41-6608-DF5A-3EE2-BF9A5961E5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7" name="Freeform 34">
              <a:extLst>
                <a:ext uri="{FF2B5EF4-FFF2-40B4-BE49-F238E27FC236}">
                  <a16:creationId xmlns:a16="http://schemas.microsoft.com/office/drawing/2014/main" id="{36CD52E2-666A-39E2-CBE1-0ADBEB5C64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Freeform 37">
              <a:extLst>
                <a:ext uri="{FF2B5EF4-FFF2-40B4-BE49-F238E27FC236}">
                  <a16:creationId xmlns:a16="http://schemas.microsoft.com/office/drawing/2014/main" id="{793C802B-F6A2-2E07-E198-F11DE675C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30" name="Group 29">
            <a:extLst>
              <a:ext uri="{FF2B5EF4-FFF2-40B4-BE49-F238E27FC236}">
                <a16:creationId xmlns:a16="http://schemas.microsoft.com/office/drawing/2014/main" id="{2B840064-C2EE-03EF-108C-FC17BF096A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0A42839E-4448-9309-44BE-679021989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2" name="Freeform 36">
              <a:extLst>
                <a:ext uri="{FF2B5EF4-FFF2-40B4-BE49-F238E27FC236}">
                  <a16:creationId xmlns:a16="http://schemas.microsoft.com/office/drawing/2014/main" id="{751533BF-0D9A-C6E8-7716-AEF4778EE5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3" name="Freeform 38">
              <a:extLst>
                <a:ext uri="{FF2B5EF4-FFF2-40B4-BE49-F238E27FC236}">
                  <a16:creationId xmlns:a16="http://schemas.microsoft.com/office/drawing/2014/main" id="{F17E0FEE-4CFD-8F4A-109A-E681270B27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Freeform 39">
              <a:extLst>
                <a:ext uri="{FF2B5EF4-FFF2-40B4-BE49-F238E27FC236}">
                  <a16:creationId xmlns:a16="http://schemas.microsoft.com/office/drawing/2014/main" id="{85872B65-EE61-7AD1-4F2A-6601A383F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5" name="Freeform 40">
              <a:extLst>
                <a:ext uri="{FF2B5EF4-FFF2-40B4-BE49-F238E27FC236}">
                  <a16:creationId xmlns:a16="http://schemas.microsoft.com/office/drawing/2014/main" id="{7DE2BF1A-D16E-12E7-BBD0-941D2AC677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Rectangle 41">
              <a:extLst>
                <a:ext uri="{FF2B5EF4-FFF2-40B4-BE49-F238E27FC236}">
                  <a16:creationId xmlns:a16="http://schemas.microsoft.com/office/drawing/2014/main" id="{074B96FA-D295-17BD-D560-03DC1B2C50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38" name="Rectangle 37">
            <a:extLst>
              <a:ext uri="{FF2B5EF4-FFF2-40B4-BE49-F238E27FC236}">
                <a16:creationId xmlns:a16="http://schemas.microsoft.com/office/drawing/2014/main" id="{B87A5DC7-1A26-C36D-205D-BDD754A9F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5790E543-907D-EEC5-504E-7FE6606A9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79C9D-3E66-ADA6-E211-83DD961A4439}"/>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Final recommendations</a:t>
            </a:r>
          </a:p>
        </p:txBody>
      </p:sp>
      <p:sp>
        <p:nvSpPr>
          <p:cNvPr id="3" name="Content Placeholder 2">
            <a:extLst>
              <a:ext uri="{FF2B5EF4-FFF2-40B4-BE49-F238E27FC236}">
                <a16:creationId xmlns:a16="http://schemas.microsoft.com/office/drawing/2014/main" id="{2CFFBA18-C7F8-204B-E5F9-C0F7B0B508E6}"/>
              </a:ext>
            </a:extLst>
          </p:cNvPr>
          <p:cNvSpPr>
            <a:spLocks noGrp="1"/>
          </p:cNvSpPr>
          <p:nvPr>
            <p:ph idx="1"/>
          </p:nvPr>
        </p:nvSpPr>
        <p:spPr>
          <a:xfrm>
            <a:off x="1577446" y="2413001"/>
            <a:ext cx="9048218" cy="3033180"/>
          </a:xfrm>
        </p:spPr>
        <p:txBody>
          <a:bodyPr anchor="ctr">
            <a:normAutofit/>
          </a:bodyPr>
          <a:lstStyle/>
          <a:p>
            <a:pPr lvl="1">
              <a:lnSpc>
                <a:spcPct val="110000"/>
              </a:lnSpc>
            </a:pPr>
            <a:r>
              <a:rPr lang="en-US" sz="1400" dirty="0">
                <a:solidFill>
                  <a:srgbClr val="FFFFFF"/>
                </a:solidFill>
              </a:rPr>
              <a:t>Check forecast models to make sure they are statistically sound. What are the variables? Have the variables changed? Have assumptions changed? Have external conditions in the world changed? Adjust models, as necessary.</a:t>
            </a:r>
          </a:p>
          <a:p>
            <a:pPr lvl="1">
              <a:lnSpc>
                <a:spcPct val="110000"/>
              </a:lnSpc>
            </a:pPr>
            <a:r>
              <a:rPr lang="en-US" sz="1400" dirty="0">
                <a:solidFill>
                  <a:srgbClr val="FFFFFF"/>
                </a:solidFill>
              </a:rPr>
              <a:t>Develop an A/B testing program to test any website changes creating formal experiments and identifying appropriate metrics. Identify external/internal factors that might affect sales. Test different populations to see if outcomes are statistically due to these factors. </a:t>
            </a:r>
          </a:p>
          <a:p>
            <a:pPr lvl="1">
              <a:lnSpc>
                <a:spcPct val="110000"/>
              </a:lnSpc>
            </a:pPr>
            <a:r>
              <a:rPr lang="en-US" sz="1400" dirty="0">
                <a:solidFill>
                  <a:srgbClr val="FFFFFF"/>
                </a:solidFill>
              </a:rPr>
              <a:t>Make sure current BI program and data engineering program supports dashboarding that will provide the needed descriptive/prescriptive analytics. Create new infrastructure and software, as necessary. Collect appropriate external market and other data to support analysis.</a:t>
            </a:r>
          </a:p>
          <a:p>
            <a:pPr lvl="1">
              <a:lnSpc>
                <a:spcPct val="110000"/>
              </a:lnSpc>
            </a:pPr>
            <a:r>
              <a:rPr lang="en-US" sz="1400" dirty="0">
                <a:solidFill>
                  <a:srgbClr val="FFFFFF"/>
                </a:solidFill>
              </a:rPr>
              <a:t>Evaluate and create new predictive models especially in the areas of product recommendation. </a:t>
            </a:r>
          </a:p>
          <a:p>
            <a:pPr lvl="1">
              <a:lnSpc>
                <a:spcPct val="110000"/>
              </a:lnSpc>
            </a:pPr>
            <a:r>
              <a:rPr lang="en-US" sz="1400" dirty="0">
                <a:solidFill>
                  <a:srgbClr val="FFFFFF"/>
                </a:solidFill>
              </a:rPr>
              <a:t>Finally, when statistical/analytical outcomes occur, make sure all leaders are apprised and able to develop and execute plans to take advantage of opportunities. </a:t>
            </a:r>
          </a:p>
        </p:txBody>
      </p:sp>
    </p:spTree>
    <p:extLst>
      <p:ext uri="{BB962C8B-B14F-4D97-AF65-F5344CB8AC3E}">
        <p14:creationId xmlns:p14="http://schemas.microsoft.com/office/powerpoint/2010/main" val="172424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1AF609E1-F093-D3B0-470D-913B48769C2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8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03BF0-D7FB-A1FF-BD7A-F3B2743C904F}"/>
              </a:ext>
            </a:extLst>
          </p:cNvPr>
          <p:cNvSpPr>
            <a:spLocks noGrp="1"/>
          </p:cNvSpPr>
          <p:nvPr>
            <p:ph type="title"/>
          </p:nvPr>
        </p:nvSpPr>
        <p:spPr>
          <a:xfrm>
            <a:off x="1577445" y="1168078"/>
            <a:ext cx="9048219" cy="1092200"/>
          </a:xfrm>
        </p:spPr>
        <p:txBody>
          <a:bodyPr anchor="ctr">
            <a:normAutofit/>
          </a:bodyPr>
          <a:lstStyle/>
          <a:p>
            <a:pPr algn="ctr"/>
            <a:r>
              <a:rPr lang="en-US">
                <a:solidFill>
                  <a:srgbClr val="FFFFFF"/>
                </a:solidFill>
              </a:rPr>
              <a:t>conclusion</a:t>
            </a:r>
          </a:p>
        </p:txBody>
      </p:sp>
      <p:sp>
        <p:nvSpPr>
          <p:cNvPr id="85" name="Content Placeholder 2">
            <a:extLst>
              <a:ext uri="{FF2B5EF4-FFF2-40B4-BE49-F238E27FC236}">
                <a16:creationId xmlns:a16="http://schemas.microsoft.com/office/drawing/2014/main" id="{763EBF89-85E6-58B6-7620-94CFA34F0761}"/>
              </a:ext>
            </a:extLst>
          </p:cNvPr>
          <p:cNvSpPr>
            <a:spLocks noGrp="1"/>
          </p:cNvSpPr>
          <p:nvPr>
            <p:ph idx="1"/>
          </p:nvPr>
        </p:nvSpPr>
        <p:spPr>
          <a:xfrm>
            <a:off x="1577446" y="2413001"/>
            <a:ext cx="9048218" cy="3033180"/>
          </a:xfrm>
        </p:spPr>
        <p:txBody>
          <a:bodyPr anchor="ctr">
            <a:normAutofit/>
          </a:bodyPr>
          <a:lstStyle/>
          <a:p>
            <a:pPr marL="0" indent="0">
              <a:buNone/>
            </a:pPr>
            <a:r>
              <a:rPr lang="en-US" sz="2000" b="0" i="0" dirty="0">
                <a:solidFill>
                  <a:srgbClr val="FFFFFF"/>
                </a:solidFill>
                <a:effectLst/>
              </a:rPr>
              <a:t>In this presentation I outlined the four pillars of analysis and provided a case study to provide real and fresh examp</a:t>
            </a:r>
            <a:r>
              <a:rPr lang="en-US" sz="2000" dirty="0">
                <a:solidFill>
                  <a:srgbClr val="FFFFFF"/>
                </a:solidFill>
              </a:rPr>
              <a:t>les from each pillar. I finished the presentation by writing up final recommendations for </a:t>
            </a:r>
            <a:r>
              <a:rPr lang="en-US" sz="2000" dirty="0" err="1">
                <a:solidFill>
                  <a:srgbClr val="FFFFFF"/>
                </a:solidFill>
              </a:rPr>
              <a:t>NIKEiD</a:t>
            </a:r>
            <a:r>
              <a:rPr lang="en-US" sz="2000" dirty="0">
                <a:solidFill>
                  <a:srgbClr val="FFFFFF"/>
                </a:solidFill>
              </a:rPr>
              <a:t>. My goal was to hit on the major areas of analytics and provide a holistic solution. </a:t>
            </a:r>
          </a:p>
          <a:p>
            <a:pPr marL="0" indent="0">
              <a:buNone/>
            </a:pPr>
            <a:r>
              <a:rPr lang="en-US" sz="2000" b="0" i="0" dirty="0">
                <a:solidFill>
                  <a:srgbClr val="FFFFFF"/>
                </a:solidFill>
                <a:effectLst/>
              </a:rPr>
              <a:t>Thank you for the opportunity. </a:t>
            </a:r>
            <a:r>
              <a:rPr lang="en-US" sz="2000" dirty="0">
                <a:solidFill>
                  <a:srgbClr val="FFFFFF"/>
                </a:solidFill>
              </a:rPr>
              <a:t>Had fun. </a:t>
            </a:r>
            <a:endParaRPr lang="en-US" sz="2000" b="0" i="0" dirty="0">
              <a:solidFill>
                <a:srgbClr val="FFFFFF"/>
              </a:solidFill>
              <a:effectLst/>
            </a:endParaRPr>
          </a:p>
          <a:p>
            <a:endParaRPr lang="en-US" sz="2000" dirty="0">
              <a:solidFill>
                <a:srgbClr val="FFFFFF"/>
              </a:solidFill>
            </a:endParaRPr>
          </a:p>
        </p:txBody>
      </p:sp>
    </p:spTree>
    <p:extLst>
      <p:ext uri="{BB962C8B-B14F-4D97-AF65-F5344CB8AC3E}">
        <p14:creationId xmlns:p14="http://schemas.microsoft.com/office/powerpoint/2010/main" val="655826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AD239DB3-E16D-5598-764D-9EE0B4E6914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EF47B58-0F86-3CB5-9BD7-492FB0DE6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F4D1E3-DA71-CB61-CD3E-A1BB55771A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84" name="Freeform 35">
              <a:extLst>
                <a:ext uri="{FF2B5EF4-FFF2-40B4-BE49-F238E27FC236}">
                  <a16:creationId xmlns:a16="http://schemas.microsoft.com/office/drawing/2014/main" id="{EA77EA87-865E-2156-B3B8-6452E7067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 name="Freeform 36">
              <a:extLst>
                <a:ext uri="{FF2B5EF4-FFF2-40B4-BE49-F238E27FC236}">
                  <a16:creationId xmlns:a16="http://schemas.microsoft.com/office/drawing/2014/main" id="{49D36392-9DA7-EC58-52D3-45DEAB35BE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3" name="Freeform 38">
              <a:extLst>
                <a:ext uri="{FF2B5EF4-FFF2-40B4-BE49-F238E27FC236}">
                  <a16:creationId xmlns:a16="http://schemas.microsoft.com/office/drawing/2014/main" id="{E7E63AA6-26E9-8F54-1E6D-26C6AABE78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 name="Freeform 39">
              <a:extLst>
                <a:ext uri="{FF2B5EF4-FFF2-40B4-BE49-F238E27FC236}">
                  <a16:creationId xmlns:a16="http://schemas.microsoft.com/office/drawing/2014/main" id="{3AF3BE3A-31F0-03AC-2029-2D8F9E8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 name="Freeform 40">
              <a:extLst>
                <a:ext uri="{FF2B5EF4-FFF2-40B4-BE49-F238E27FC236}">
                  <a16:creationId xmlns:a16="http://schemas.microsoft.com/office/drawing/2014/main" id="{09100D7E-2734-A34C-2C57-E205A13C2C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 name="Rectangle 41">
              <a:extLst>
                <a:ext uri="{FF2B5EF4-FFF2-40B4-BE49-F238E27FC236}">
                  <a16:creationId xmlns:a16="http://schemas.microsoft.com/office/drawing/2014/main" id="{7B07674E-EE55-3FF3-877B-25186DCB7A1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1F7C17C1-F36B-0A19-5EF6-21D7FCE10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4FE39F09-C742-CEBC-3F36-484FE2246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0" name="Freeform 33">
              <a:extLst>
                <a:ext uri="{FF2B5EF4-FFF2-40B4-BE49-F238E27FC236}">
                  <a16:creationId xmlns:a16="http://schemas.microsoft.com/office/drawing/2014/main" id="{D4E5FCDE-B506-AB25-CAF3-F3A23DAF3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1" name="Freeform 34">
              <a:extLst>
                <a:ext uri="{FF2B5EF4-FFF2-40B4-BE49-F238E27FC236}">
                  <a16:creationId xmlns:a16="http://schemas.microsoft.com/office/drawing/2014/main" id="{9BDF7C05-A815-85A3-3708-92F48D894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2" name="Freeform 37">
              <a:extLst>
                <a:ext uri="{FF2B5EF4-FFF2-40B4-BE49-F238E27FC236}">
                  <a16:creationId xmlns:a16="http://schemas.microsoft.com/office/drawing/2014/main" id="{788C7FB9-DF09-55DA-931D-957B06EB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7F7D056A-316B-FD6D-4A8D-34EF24A7A3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11EAD556-8D66-CECC-907F-D935870B4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6" name="Freeform 33">
              <a:extLst>
                <a:ext uri="{FF2B5EF4-FFF2-40B4-BE49-F238E27FC236}">
                  <a16:creationId xmlns:a16="http://schemas.microsoft.com/office/drawing/2014/main" id="{4FE78FEF-80FB-13B9-8260-A9BBF1BF03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7" name="Freeform 34">
              <a:extLst>
                <a:ext uri="{FF2B5EF4-FFF2-40B4-BE49-F238E27FC236}">
                  <a16:creationId xmlns:a16="http://schemas.microsoft.com/office/drawing/2014/main" id="{32B4B29A-9BE6-9FF7-4970-3373CD8271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Freeform 37">
              <a:extLst>
                <a:ext uri="{FF2B5EF4-FFF2-40B4-BE49-F238E27FC236}">
                  <a16:creationId xmlns:a16="http://schemas.microsoft.com/office/drawing/2014/main" id="{AC32D9CB-C56A-E899-9346-4D795D053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30" name="Group 29">
            <a:extLst>
              <a:ext uri="{FF2B5EF4-FFF2-40B4-BE49-F238E27FC236}">
                <a16:creationId xmlns:a16="http://schemas.microsoft.com/office/drawing/2014/main" id="{3EF42FA6-7B9D-72FA-6F44-C5CFDF353C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116D7B81-1913-6560-5F2D-EF8D9C485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2" name="Freeform 36">
              <a:extLst>
                <a:ext uri="{FF2B5EF4-FFF2-40B4-BE49-F238E27FC236}">
                  <a16:creationId xmlns:a16="http://schemas.microsoft.com/office/drawing/2014/main" id="{5BD5F676-395B-671C-C8A8-23B362657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3" name="Freeform 38">
              <a:extLst>
                <a:ext uri="{FF2B5EF4-FFF2-40B4-BE49-F238E27FC236}">
                  <a16:creationId xmlns:a16="http://schemas.microsoft.com/office/drawing/2014/main" id="{23BF69B3-2B50-B1E1-3C6D-CD1547806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Freeform 39">
              <a:extLst>
                <a:ext uri="{FF2B5EF4-FFF2-40B4-BE49-F238E27FC236}">
                  <a16:creationId xmlns:a16="http://schemas.microsoft.com/office/drawing/2014/main" id="{7B7A7F40-20C7-F3E6-BFE3-5BC6524EE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5" name="Freeform 40">
              <a:extLst>
                <a:ext uri="{FF2B5EF4-FFF2-40B4-BE49-F238E27FC236}">
                  <a16:creationId xmlns:a16="http://schemas.microsoft.com/office/drawing/2014/main" id="{8F43ACA1-43DA-04A4-6DC7-9803902525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Rectangle 41">
              <a:extLst>
                <a:ext uri="{FF2B5EF4-FFF2-40B4-BE49-F238E27FC236}">
                  <a16:creationId xmlns:a16="http://schemas.microsoft.com/office/drawing/2014/main" id="{B3398D99-2FDD-A1E4-E4AA-E496D462D1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38" name="Rectangle 37">
            <a:extLst>
              <a:ext uri="{FF2B5EF4-FFF2-40B4-BE49-F238E27FC236}">
                <a16:creationId xmlns:a16="http://schemas.microsoft.com/office/drawing/2014/main" id="{45E718EF-C774-DDFD-1C72-C91B915A2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D74A4CE1-03CB-CBCD-9DED-083918400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4B36B-D3A6-84A9-EB57-F5C31C7BD6B0}"/>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About the author</a:t>
            </a:r>
          </a:p>
        </p:txBody>
      </p:sp>
      <p:sp>
        <p:nvSpPr>
          <p:cNvPr id="85" name="Content Placeholder 2">
            <a:extLst>
              <a:ext uri="{FF2B5EF4-FFF2-40B4-BE49-F238E27FC236}">
                <a16:creationId xmlns:a16="http://schemas.microsoft.com/office/drawing/2014/main" id="{5F21BD54-F647-80AA-E02E-795E03A8C6C2}"/>
              </a:ext>
            </a:extLst>
          </p:cNvPr>
          <p:cNvSpPr>
            <a:spLocks noGrp="1"/>
          </p:cNvSpPr>
          <p:nvPr>
            <p:ph idx="1"/>
          </p:nvPr>
        </p:nvSpPr>
        <p:spPr>
          <a:xfrm>
            <a:off x="1577446" y="2413001"/>
            <a:ext cx="9048218" cy="3294062"/>
          </a:xfrm>
        </p:spPr>
        <p:txBody>
          <a:bodyPr anchor="ctr">
            <a:normAutofit fontScale="32500" lnSpcReduction="20000"/>
          </a:bodyPr>
          <a:lstStyle/>
          <a:p>
            <a:pPr marL="0" indent="0">
              <a:buNone/>
            </a:pPr>
            <a:r>
              <a:rPr lang="en-US" sz="4300" b="0" i="0" dirty="0">
                <a:solidFill>
                  <a:srgbClr val="FFFFFF"/>
                </a:solidFill>
                <a:effectLst/>
              </a:rPr>
              <a:t>John Bellamy is a highly accomplished Data Scientist and Machine Learning Architect with a strong focus on natural language processing (NLP), computer vision (CV), and ML engineering. Throughout his career he has consistently delivered impactful projects, such as developing GPT-powered information retrieval applications with an impressive 98% accuracy and improving security detection by 40% utilizing Vision Transformer (</a:t>
            </a:r>
            <a:r>
              <a:rPr lang="en-US" sz="4300" b="0" i="0" dirty="0" err="1">
                <a:solidFill>
                  <a:srgbClr val="FFFFFF"/>
                </a:solidFill>
                <a:effectLst/>
              </a:rPr>
              <a:t>ViT</a:t>
            </a:r>
            <a:r>
              <a:rPr lang="en-US" sz="4300" b="0" i="0" dirty="0">
                <a:solidFill>
                  <a:srgbClr val="FFFFFF"/>
                </a:solidFill>
                <a:effectLst/>
              </a:rPr>
              <a:t>) models and Bayesian Neural Networks. His expertise spans MLOps practices, where he has reduced model redeployment times drastically, and has led in the areas of automation of machine learning pipelines and XAI. </a:t>
            </a:r>
          </a:p>
          <a:p>
            <a:pPr marL="0" indent="0">
              <a:buNone/>
            </a:pPr>
            <a:r>
              <a:rPr lang="en-US" sz="4300" b="0" i="0" dirty="0">
                <a:solidFill>
                  <a:srgbClr val="FFFFFF"/>
                </a:solidFill>
                <a:effectLst/>
              </a:rPr>
              <a:t>In his various roles, John has demonstrated strong project management and leadership abilities, including managing multidisciplinary teams, driving new product offerings, and expanding client expenditures. His technical acumen is showcased by his proficiency in key technologies like Python, BERT, Kubernetes, AWS, and more, along with hands-on experience in creating and deploying NLP applications, anomaly detection models, and cloud-native solutions. John's career is marked by a series of key accomplishments, including the successful deployment of Kubernetes clusters in classified environments, reducing product support tickets, and developing scalable ML applications that significantly improved operational efficiency and data-driven decision-making across organizations.</a:t>
            </a:r>
          </a:p>
          <a:p>
            <a:endParaRPr lang="en-US" sz="2000" dirty="0">
              <a:solidFill>
                <a:srgbClr val="FFFFFF"/>
              </a:solidFill>
            </a:endParaRPr>
          </a:p>
        </p:txBody>
      </p:sp>
    </p:spTree>
    <p:extLst>
      <p:ext uri="{BB962C8B-B14F-4D97-AF65-F5344CB8AC3E}">
        <p14:creationId xmlns:p14="http://schemas.microsoft.com/office/powerpoint/2010/main" val="419821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E628-71A3-C2FE-9B68-0E7F1738FC5F}"/>
              </a:ext>
            </a:extLst>
          </p:cNvPr>
          <p:cNvSpPr>
            <a:spLocks noGrp="1"/>
          </p:cNvSpPr>
          <p:nvPr>
            <p:ph type="title"/>
          </p:nvPr>
        </p:nvSpPr>
        <p:spPr/>
        <p:txBody>
          <a:bodyPr/>
          <a:lstStyle/>
          <a:p>
            <a:r>
              <a:rPr lang="en-US" dirty="0"/>
              <a:t>agenda</a:t>
            </a:r>
          </a:p>
        </p:txBody>
      </p:sp>
      <p:graphicFrame>
        <p:nvGraphicFramePr>
          <p:cNvPr id="5" name="Content Placeholder 2">
            <a:extLst>
              <a:ext uri="{FF2B5EF4-FFF2-40B4-BE49-F238E27FC236}">
                <a16:creationId xmlns:a16="http://schemas.microsoft.com/office/drawing/2014/main" id="{0E5186CF-71C6-3591-9E47-CA4A0F5533C5}"/>
              </a:ext>
            </a:extLst>
          </p:cNvPr>
          <p:cNvGraphicFramePr>
            <a:graphicFrameLocks noGrp="1"/>
          </p:cNvGraphicFramePr>
          <p:nvPr>
            <p:ph idx="1"/>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067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0858-CE8A-84C5-68F7-89BB428BD80E}"/>
              </a:ext>
            </a:extLst>
          </p:cNvPr>
          <p:cNvSpPr>
            <a:spLocks noGrp="1"/>
          </p:cNvSpPr>
          <p:nvPr>
            <p:ph type="title"/>
          </p:nvPr>
        </p:nvSpPr>
        <p:spPr/>
        <p:txBody>
          <a:bodyPr/>
          <a:lstStyle/>
          <a:p>
            <a:r>
              <a:rPr lang="en-US" dirty="0"/>
              <a:t>Summary &amp; intro to case study</a:t>
            </a:r>
          </a:p>
        </p:txBody>
      </p:sp>
      <p:graphicFrame>
        <p:nvGraphicFramePr>
          <p:cNvPr id="5" name="Content Placeholder 2">
            <a:extLst>
              <a:ext uri="{FF2B5EF4-FFF2-40B4-BE49-F238E27FC236}">
                <a16:creationId xmlns:a16="http://schemas.microsoft.com/office/drawing/2014/main" id="{BC2DCC60-B606-06B4-0EB8-02E3CFB8F109}"/>
              </a:ext>
            </a:extLst>
          </p:cNvPr>
          <p:cNvGraphicFramePr>
            <a:graphicFrameLocks noGrp="1"/>
          </p:cNvGraphicFramePr>
          <p:nvPr>
            <p:ph idx="1"/>
            <p:extLst>
              <p:ext uri="{D42A27DB-BD31-4B8C-83A1-F6EECF244321}">
                <p14:modId xmlns:p14="http://schemas.microsoft.com/office/powerpoint/2010/main" val="2113876977"/>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040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id="{4ADAFCAA-E923-6B5C-8D57-86F6B0B0BC5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57CF4-F0B4-C159-23B6-B3EB5E44F1E0}"/>
              </a:ext>
            </a:extLst>
          </p:cNvPr>
          <p:cNvSpPr>
            <a:spLocks noGrp="1"/>
          </p:cNvSpPr>
          <p:nvPr>
            <p:ph type="title"/>
          </p:nvPr>
        </p:nvSpPr>
        <p:spPr>
          <a:xfrm>
            <a:off x="1141413" y="618518"/>
            <a:ext cx="9905998" cy="1478570"/>
          </a:xfrm>
        </p:spPr>
        <p:txBody>
          <a:bodyPr>
            <a:normAutofit/>
          </a:bodyPr>
          <a:lstStyle/>
          <a:p>
            <a:r>
              <a:rPr lang="en-US"/>
              <a:t>Data (endogenous and exogenous) &amp; Tooling</a:t>
            </a:r>
            <a:endParaRPr lang="en-US" dirty="0"/>
          </a:p>
        </p:txBody>
      </p:sp>
      <p:graphicFrame>
        <p:nvGraphicFramePr>
          <p:cNvPr id="168" name="Content Placeholder 2">
            <a:extLst>
              <a:ext uri="{FF2B5EF4-FFF2-40B4-BE49-F238E27FC236}">
                <a16:creationId xmlns:a16="http://schemas.microsoft.com/office/drawing/2014/main" id="{60CD6200-4C3E-FAEF-3989-FD52A1041D24}"/>
              </a:ext>
            </a:extLst>
          </p:cNvPr>
          <p:cNvGraphicFramePr>
            <a:graphicFrameLocks noGrp="1"/>
          </p:cNvGraphicFramePr>
          <p:nvPr>
            <p:ph idx="1"/>
            <p:extLst>
              <p:ext uri="{D42A27DB-BD31-4B8C-83A1-F6EECF244321}">
                <p14:modId xmlns:p14="http://schemas.microsoft.com/office/powerpoint/2010/main" val="3807058164"/>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794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7FC18328-22BE-687A-A701-3359C2551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03746-B68C-A01A-72AE-1CD2F7429E07}"/>
              </a:ext>
            </a:extLst>
          </p:cNvPr>
          <p:cNvSpPr>
            <a:spLocks noGrp="1"/>
          </p:cNvSpPr>
          <p:nvPr>
            <p:ph type="title"/>
          </p:nvPr>
        </p:nvSpPr>
        <p:spPr>
          <a:xfrm>
            <a:off x="1141413" y="618518"/>
            <a:ext cx="9905998" cy="1478570"/>
          </a:xfrm>
        </p:spPr>
        <p:txBody>
          <a:bodyPr>
            <a:normAutofit/>
          </a:bodyPr>
          <a:lstStyle/>
          <a:p>
            <a:r>
              <a:rPr lang="en-US" dirty="0"/>
              <a:t>Four pillars of analysis</a:t>
            </a:r>
          </a:p>
        </p:txBody>
      </p:sp>
      <p:pic>
        <p:nvPicPr>
          <p:cNvPr id="7" name="Graphic 6" descr="Statistics">
            <a:extLst>
              <a:ext uri="{FF2B5EF4-FFF2-40B4-BE49-F238E27FC236}">
                <a16:creationId xmlns:a16="http://schemas.microsoft.com/office/drawing/2014/main" id="{BDA4FE36-688B-1895-1EC1-EE127A7C81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B1D038BA-10C2-5A2A-C2CC-5EBE6DF66D00}"/>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en-US" sz="1300" b="0" i="0" dirty="0">
                <a:effectLst/>
              </a:rPr>
              <a:t>The four main types of analysis are:</a:t>
            </a:r>
          </a:p>
          <a:p>
            <a:pPr lvl="1">
              <a:lnSpc>
                <a:spcPct val="110000"/>
              </a:lnSpc>
            </a:pPr>
            <a:r>
              <a:rPr lang="en-US" sz="1300" b="1" i="0" dirty="0">
                <a:effectLst/>
              </a:rPr>
              <a:t>Descriptive</a:t>
            </a:r>
            <a:r>
              <a:rPr lang="en-US" sz="1300" b="0" i="0" dirty="0">
                <a:effectLst/>
              </a:rPr>
              <a:t>: Summarizes and describes past events. Examples are feature analysis and dashboards.</a:t>
            </a:r>
          </a:p>
          <a:p>
            <a:pPr lvl="1">
              <a:lnSpc>
                <a:spcPct val="110000"/>
              </a:lnSpc>
            </a:pPr>
            <a:r>
              <a:rPr lang="en-US" sz="1300" b="1" i="0" dirty="0">
                <a:effectLst/>
              </a:rPr>
              <a:t>Diagnostic</a:t>
            </a:r>
            <a:r>
              <a:rPr lang="en-US" sz="1300" b="0" i="0" dirty="0">
                <a:effectLst/>
              </a:rPr>
              <a:t>: Examines past performance to find causes. A/B testing. Testing hypotheses about differences in population; high-gas prices result in lower sales, etc.</a:t>
            </a:r>
          </a:p>
          <a:p>
            <a:pPr lvl="1">
              <a:lnSpc>
                <a:spcPct val="110000"/>
              </a:lnSpc>
            </a:pPr>
            <a:r>
              <a:rPr lang="en-US" sz="1300" b="1" i="0" dirty="0">
                <a:effectLst/>
              </a:rPr>
              <a:t>Predictive</a:t>
            </a:r>
            <a:r>
              <a:rPr lang="en-US" sz="1300" b="0" i="0" dirty="0">
                <a:effectLst/>
              </a:rPr>
              <a:t>: Forecasts future events using historical data and models/ML. What we think of when we say AI. Computer vision, generative AI, recommenders, etc. </a:t>
            </a:r>
          </a:p>
          <a:p>
            <a:pPr lvl="1">
              <a:lnSpc>
                <a:spcPct val="110000"/>
              </a:lnSpc>
            </a:pPr>
            <a:r>
              <a:rPr lang="en-US" sz="1300" b="1" i="0" dirty="0">
                <a:effectLst/>
              </a:rPr>
              <a:t>Prescriptive</a:t>
            </a:r>
            <a:r>
              <a:rPr lang="en-US" sz="1300" b="0" i="0" dirty="0">
                <a:effectLst/>
              </a:rPr>
              <a:t>: Recommends specific actions based on data analysis. Gauging metrics and adjusting inputs/outputs in response. We see some reality and how do we continue this trend or reverse it.</a:t>
            </a:r>
          </a:p>
          <a:p>
            <a:pPr>
              <a:lnSpc>
                <a:spcPct val="110000"/>
              </a:lnSpc>
            </a:pPr>
            <a:endParaRPr lang="en-US" sz="1300" dirty="0"/>
          </a:p>
        </p:txBody>
      </p:sp>
    </p:spTree>
    <p:extLst>
      <p:ext uri="{BB962C8B-B14F-4D97-AF65-F5344CB8AC3E}">
        <p14:creationId xmlns:p14="http://schemas.microsoft.com/office/powerpoint/2010/main" val="303248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B44F6-B87B-32AB-8B9A-E5F9EEEF6724}"/>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Plan of attack</a:t>
            </a:r>
          </a:p>
        </p:txBody>
      </p:sp>
      <p:sp>
        <p:nvSpPr>
          <p:cNvPr id="3" name="Content Placeholder 2">
            <a:extLst>
              <a:ext uri="{FF2B5EF4-FFF2-40B4-BE49-F238E27FC236}">
                <a16:creationId xmlns:a16="http://schemas.microsoft.com/office/drawing/2014/main" id="{B0E29E24-00DF-3AA2-5D8D-2E7A6480B6EB}"/>
              </a:ext>
            </a:extLst>
          </p:cNvPr>
          <p:cNvSpPr>
            <a:spLocks noGrp="1"/>
          </p:cNvSpPr>
          <p:nvPr>
            <p:ph idx="1"/>
          </p:nvPr>
        </p:nvSpPr>
        <p:spPr>
          <a:xfrm>
            <a:off x="1577446" y="2413001"/>
            <a:ext cx="9048218" cy="3033180"/>
          </a:xfrm>
        </p:spPr>
        <p:txBody>
          <a:bodyPr anchor="ctr">
            <a:normAutofit lnSpcReduction="10000"/>
          </a:bodyPr>
          <a:lstStyle/>
          <a:p>
            <a:pPr marL="0" indent="0">
              <a:lnSpc>
                <a:spcPct val="110000"/>
              </a:lnSpc>
              <a:buNone/>
            </a:pPr>
            <a:r>
              <a:rPr lang="en-US" sz="1400" dirty="0">
                <a:solidFill>
                  <a:srgbClr val="FFFFFF"/>
                </a:solidFill>
              </a:rPr>
              <a:t>Look at internal and external data points using the 4 pillars to create “Outcomes” as the foundation of recommendations for Nike:</a:t>
            </a:r>
          </a:p>
          <a:p>
            <a:pPr lvl="1">
              <a:lnSpc>
                <a:spcPct val="110000"/>
              </a:lnSpc>
            </a:pPr>
            <a:r>
              <a:rPr lang="en-US" sz="1400" dirty="0">
                <a:solidFill>
                  <a:srgbClr val="FFFFFF"/>
                </a:solidFill>
              </a:rPr>
              <a:t>Descriptive: We can create dashboards to slice and dice data. Are sales down across all venues or only some?</a:t>
            </a:r>
          </a:p>
          <a:p>
            <a:pPr lvl="1">
              <a:lnSpc>
                <a:spcPct val="110000"/>
              </a:lnSpc>
            </a:pPr>
            <a:r>
              <a:rPr lang="en-US" sz="1400" dirty="0">
                <a:solidFill>
                  <a:srgbClr val="FFFFFF"/>
                </a:solidFill>
              </a:rPr>
              <a:t>Diagnostic: Have any changes occurred on the website within last few months and if so test whether these changes might have affected sales. We can also create new A/B testing experiments. We can look at exogenous data and test if external economic/supply factors affected sales. </a:t>
            </a:r>
          </a:p>
          <a:p>
            <a:pPr lvl="1">
              <a:lnSpc>
                <a:spcPct val="110000"/>
              </a:lnSpc>
            </a:pPr>
            <a:r>
              <a:rPr lang="en-US" sz="1400" dirty="0">
                <a:solidFill>
                  <a:srgbClr val="FFFFFF"/>
                </a:solidFill>
              </a:rPr>
              <a:t>Predictive: Recommend </a:t>
            </a:r>
            <a:r>
              <a:rPr lang="en-US" sz="1400" dirty="0" err="1">
                <a:solidFill>
                  <a:srgbClr val="FFFFFF"/>
                </a:solidFill>
              </a:rPr>
              <a:t>NIKEiD</a:t>
            </a:r>
            <a:r>
              <a:rPr lang="en-US" sz="1400" dirty="0">
                <a:solidFill>
                  <a:srgbClr val="FFFFFF"/>
                </a:solidFill>
              </a:rPr>
              <a:t> shoes to the target demographic and those most likely to buy the brand. Also create a recommender to recommend other products a </a:t>
            </a:r>
            <a:r>
              <a:rPr lang="en-US" sz="1400" dirty="0" err="1">
                <a:solidFill>
                  <a:srgbClr val="FFFFFF"/>
                </a:solidFill>
              </a:rPr>
              <a:t>NIKEiD</a:t>
            </a:r>
            <a:r>
              <a:rPr lang="en-US" sz="1400" dirty="0">
                <a:solidFill>
                  <a:srgbClr val="FFFFFF"/>
                </a:solidFill>
              </a:rPr>
              <a:t> purchaser might like to increase overall sales. Create new or improve old forecast models.</a:t>
            </a:r>
          </a:p>
          <a:p>
            <a:pPr lvl="1">
              <a:lnSpc>
                <a:spcPct val="110000"/>
              </a:lnSpc>
            </a:pPr>
            <a:r>
              <a:rPr lang="en-US" sz="1400" b="0" i="0" dirty="0">
                <a:solidFill>
                  <a:srgbClr val="FFFFFF"/>
                </a:solidFill>
                <a:effectLst/>
              </a:rPr>
              <a:t>Prescriptive: Are some retailers under-performing? Are some regions underperforming? Are some retailers/regions over-performing? We can learn from both cases and try to bring positive outcomes through discoveries.</a:t>
            </a:r>
          </a:p>
          <a:p>
            <a:pPr lvl="1">
              <a:lnSpc>
                <a:spcPct val="110000"/>
              </a:lnSpc>
            </a:pPr>
            <a:r>
              <a:rPr lang="en-US" sz="1400" dirty="0">
                <a:solidFill>
                  <a:srgbClr val="FFFFFF"/>
                </a:solidFill>
              </a:rPr>
              <a:t>The following slides show the outcomes on real data for the four pillars followed by final recommendations.</a:t>
            </a:r>
          </a:p>
          <a:p>
            <a:pPr lvl="1">
              <a:lnSpc>
                <a:spcPct val="110000"/>
              </a:lnSpc>
            </a:pPr>
            <a:endParaRPr lang="en-US" sz="1400" dirty="0">
              <a:solidFill>
                <a:srgbClr val="FFFFFF"/>
              </a:solidFill>
            </a:endParaRPr>
          </a:p>
        </p:txBody>
      </p:sp>
    </p:spTree>
    <p:extLst>
      <p:ext uri="{BB962C8B-B14F-4D97-AF65-F5344CB8AC3E}">
        <p14:creationId xmlns:p14="http://schemas.microsoft.com/office/powerpoint/2010/main" val="416962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A2797-615A-2398-B9E5-5C62104EC1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3C43A-CE2A-8372-45F6-5E5B5215C665}"/>
              </a:ext>
            </a:extLst>
          </p:cNvPr>
          <p:cNvSpPr>
            <a:spLocks noGrp="1"/>
          </p:cNvSpPr>
          <p:nvPr>
            <p:ph type="title"/>
          </p:nvPr>
        </p:nvSpPr>
        <p:spPr/>
        <p:txBody>
          <a:bodyPr/>
          <a:lstStyle/>
          <a:p>
            <a:r>
              <a:rPr lang="en-US" dirty="0"/>
              <a:t>Outcomes (Descriptive)</a:t>
            </a:r>
          </a:p>
        </p:txBody>
      </p:sp>
      <p:pic>
        <p:nvPicPr>
          <p:cNvPr id="6" name="Picture 5">
            <a:extLst>
              <a:ext uri="{FF2B5EF4-FFF2-40B4-BE49-F238E27FC236}">
                <a16:creationId xmlns:a16="http://schemas.microsoft.com/office/drawing/2014/main" id="{7D4B10AC-7B32-B99F-BA55-83E4A04A86B1}"/>
              </a:ext>
            </a:extLst>
          </p:cNvPr>
          <p:cNvPicPr>
            <a:picLocks noChangeAspect="1"/>
          </p:cNvPicPr>
          <p:nvPr/>
        </p:nvPicPr>
        <p:blipFill>
          <a:blip r:embed="rId2"/>
          <a:stretch>
            <a:fillRect/>
          </a:stretch>
        </p:blipFill>
        <p:spPr>
          <a:xfrm>
            <a:off x="1586228" y="1976557"/>
            <a:ext cx="9461183" cy="3888985"/>
          </a:xfrm>
          <a:prstGeom prst="rect">
            <a:avLst/>
          </a:prstGeom>
        </p:spPr>
      </p:pic>
    </p:spTree>
    <p:extLst>
      <p:ext uri="{BB962C8B-B14F-4D97-AF65-F5344CB8AC3E}">
        <p14:creationId xmlns:p14="http://schemas.microsoft.com/office/powerpoint/2010/main" val="394428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8C25F-19EA-6841-1127-341324E190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4CAFB5-DBAF-0765-F986-3316DCA925AC}"/>
              </a:ext>
            </a:extLst>
          </p:cNvPr>
          <p:cNvSpPr>
            <a:spLocks noGrp="1"/>
          </p:cNvSpPr>
          <p:nvPr>
            <p:ph type="title"/>
          </p:nvPr>
        </p:nvSpPr>
        <p:spPr/>
        <p:txBody>
          <a:bodyPr/>
          <a:lstStyle/>
          <a:p>
            <a:r>
              <a:rPr lang="en-US" dirty="0"/>
              <a:t>Outcomes (Descriptive)</a:t>
            </a:r>
          </a:p>
        </p:txBody>
      </p:sp>
      <p:pic>
        <p:nvPicPr>
          <p:cNvPr id="6" name="Picture 5">
            <a:extLst>
              <a:ext uri="{FF2B5EF4-FFF2-40B4-BE49-F238E27FC236}">
                <a16:creationId xmlns:a16="http://schemas.microsoft.com/office/drawing/2014/main" id="{7C957A13-B17F-4B86-C457-A813BC877F86}"/>
              </a:ext>
            </a:extLst>
          </p:cNvPr>
          <p:cNvPicPr>
            <a:picLocks noChangeAspect="1"/>
          </p:cNvPicPr>
          <p:nvPr/>
        </p:nvPicPr>
        <p:blipFill>
          <a:blip r:embed="rId2"/>
          <a:srcRect/>
          <a:stretch/>
        </p:blipFill>
        <p:spPr>
          <a:xfrm>
            <a:off x="1601151" y="1976557"/>
            <a:ext cx="9431337" cy="3888985"/>
          </a:xfrm>
          <a:prstGeom prst="rect">
            <a:avLst/>
          </a:prstGeom>
        </p:spPr>
      </p:pic>
    </p:spTree>
    <p:extLst>
      <p:ext uri="{BB962C8B-B14F-4D97-AF65-F5344CB8AC3E}">
        <p14:creationId xmlns:p14="http://schemas.microsoft.com/office/powerpoint/2010/main" val="322432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EF73-D693-9A3B-2909-375429552CFA}"/>
              </a:ext>
            </a:extLst>
          </p:cNvPr>
          <p:cNvSpPr>
            <a:spLocks noGrp="1"/>
          </p:cNvSpPr>
          <p:nvPr>
            <p:ph type="title"/>
          </p:nvPr>
        </p:nvSpPr>
        <p:spPr/>
        <p:txBody>
          <a:bodyPr/>
          <a:lstStyle/>
          <a:p>
            <a:r>
              <a:rPr lang="en-US" dirty="0"/>
              <a:t>Outcome (diagnostic)</a:t>
            </a:r>
          </a:p>
        </p:txBody>
      </p:sp>
      <p:pic>
        <p:nvPicPr>
          <p:cNvPr id="4" name="Picture 3">
            <a:extLst>
              <a:ext uri="{FF2B5EF4-FFF2-40B4-BE49-F238E27FC236}">
                <a16:creationId xmlns:a16="http://schemas.microsoft.com/office/drawing/2014/main" id="{AC58D975-77A1-6518-47D7-4B0EC73CD2C2}"/>
              </a:ext>
            </a:extLst>
          </p:cNvPr>
          <p:cNvPicPr>
            <a:picLocks noChangeAspect="1"/>
          </p:cNvPicPr>
          <p:nvPr/>
        </p:nvPicPr>
        <p:blipFill>
          <a:blip r:embed="rId2"/>
          <a:srcRect/>
          <a:stretch/>
        </p:blipFill>
        <p:spPr>
          <a:xfrm>
            <a:off x="2208212" y="3354427"/>
            <a:ext cx="7772400" cy="1146128"/>
          </a:xfrm>
          <a:prstGeom prst="rect">
            <a:avLst/>
          </a:prstGeom>
        </p:spPr>
      </p:pic>
      <p:pic>
        <p:nvPicPr>
          <p:cNvPr id="5" name="Picture 4">
            <a:extLst>
              <a:ext uri="{FF2B5EF4-FFF2-40B4-BE49-F238E27FC236}">
                <a16:creationId xmlns:a16="http://schemas.microsoft.com/office/drawing/2014/main" id="{62C28B7E-CF2E-50C4-BF8E-3CFF4C1DE1CA}"/>
              </a:ext>
            </a:extLst>
          </p:cNvPr>
          <p:cNvPicPr>
            <a:picLocks noChangeAspect="1"/>
          </p:cNvPicPr>
          <p:nvPr/>
        </p:nvPicPr>
        <p:blipFill>
          <a:blip r:embed="rId3"/>
          <a:srcRect/>
          <a:stretch/>
        </p:blipFill>
        <p:spPr>
          <a:xfrm>
            <a:off x="2208212" y="2023623"/>
            <a:ext cx="7772400" cy="1280469"/>
          </a:xfrm>
          <a:prstGeom prst="rect">
            <a:avLst/>
          </a:prstGeom>
        </p:spPr>
      </p:pic>
      <p:pic>
        <p:nvPicPr>
          <p:cNvPr id="6" name="Picture 5">
            <a:extLst>
              <a:ext uri="{FF2B5EF4-FFF2-40B4-BE49-F238E27FC236}">
                <a16:creationId xmlns:a16="http://schemas.microsoft.com/office/drawing/2014/main" id="{E447A2B7-94E6-E2ED-86AF-880F741A3A9B}"/>
              </a:ext>
            </a:extLst>
          </p:cNvPr>
          <p:cNvPicPr>
            <a:picLocks noChangeAspect="1"/>
          </p:cNvPicPr>
          <p:nvPr/>
        </p:nvPicPr>
        <p:blipFill>
          <a:blip r:embed="rId4"/>
          <a:srcRect/>
          <a:stretch/>
        </p:blipFill>
        <p:spPr>
          <a:xfrm>
            <a:off x="2208212" y="4559585"/>
            <a:ext cx="7772400" cy="1027704"/>
          </a:xfrm>
          <a:prstGeom prst="rect">
            <a:avLst/>
          </a:prstGeom>
        </p:spPr>
      </p:pic>
      <p:sp>
        <p:nvSpPr>
          <p:cNvPr id="7" name="TextBox 6">
            <a:extLst>
              <a:ext uri="{FF2B5EF4-FFF2-40B4-BE49-F238E27FC236}">
                <a16:creationId xmlns:a16="http://schemas.microsoft.com/office/drawing/2014/main" id="{FDF733DE-F442-F453-6AE5-4BB204519772}"/>
              </a:ext>
            </a:extLst>
          </p:cNvPr>
          <p:cNvSpPr txBox="1"/>
          <p:nvPr/>
        </p:nvSpPr>
        <p:spPr>
          <a:xfrm>
            <a:off x="2208212" y="5837626"/>
            <a:ext cx="7772400" cy="369332"/>
          </a:xfrm>
          <a:prstGeom prst="rect">
            <a:avLst/>
          </a:prstGeom>
          <a:noFill/>
        </p:spPr>
        <p:txBody>
          <a:bodyPr wrap="square" rtlCol="0">
            <a:spAutoFit/>
          </a:bodyPr>
          <a:lstStyle/>
          <a:p>
            <a:pPr algn="ctr"/>
            <a:r>
              <a:rPr lang="en-US" dirty="0"/>
              <a:t>.0014 &lt; .05 so we must reject the null and accept the alternative.</a:t>
            </a:r>
          </a:p>
        </p:txBody>
      </p:sp>
    </p:spTree>
    <p:extLst>
      <p:ext uri="{BB962C8B-B14F-4D97-AF65-F5344CB8AC3E}">
        <p14:creationId xmlns:p14="http://schemas.microsoft.com/office/powerpoint/2010/main" val="4118806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2853</TotalTime>
  <Words>1230</Words>
  <Application>Microsoft Macintosh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Nikeid data analytics strategy</vt:lpstr>
      <vt:lpstr>agenda</vt:lpstr>
      <vt:lpstr>Summary &amp; intro to case study</vt:lpstr>
      <vt:lpstr>Data (endogenous and exogenous) &amp; Tooling</vt:lpstr>
      <vt:lpstr>Four pillars of analysis</vt:lpstr>
      <vt:lpstr>Plan of attack</vt:lpstr>
      <vt:lpstr>Outcomes (Descriptive)</vt:lpstr>
      <vt:lpstr>Outcomes (Descriptive)</vt:lpstr>
      <vt:lpstr>Outcome (diagnostic)</vt:lpstr>
      <vt:lpstr>Outcome (predictive)</vt:lpstr>
      <vt:lpstr>Outcomes (Prescriptive)</vt:lpstr>
      <vt:lpstr>Final recommendations</vt:lpstr>
      <vt:lpstr>conclusion</vt:lpstr>
      <vt:lpstr>About the author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Bellamy</dc:creator>
  <cp:lastModifiedBy>John Bellamy</cp:lastModifiedBy>
  <cp:revision>6</cp:revision>
  <dcterms:created xsi:type="dcterms:W3CDTF">2024-10-07T20:35:05Z</dcterms:created>
  <dcterms:modified xsi:type="dcterms:W3CDTF">2024-10-09T20:08:39Z</dcterms:modified>
</cp:coreProperties>
</file>