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media/image11.svg" ContentType="image/svg"/>
  <Override PartName="/ppt/media/image13.svg" ContentType="image/svg"/>
  <Override PartName="/ppt/media/image9.svg" ContentType="image/svg"/>
  <Override PartName="/ppt/media/image12.png" ContentType="image/png"/>
  <Override PartName="/ppt/media/image8.png" ContentType="image/png"/>
  <Override PartName="/ppt/media/image18.jpeg" ContentType="image/jpeg"/>
  <Override PartName="/ppt/media/image17.svg" ContentType="image/svg"/>
  <Override PartName="/ppt/media/image15.svg" ContentType="image/svg"/>
  <Override PartName="/ppt/media/image1.jpeg" ContentType="image/jpeg"/>
  <Override PartName="/ppt/media/image3.svg" ContentType="image/svg"/>
  <Override PartName="/ppt/media/image6.png" ContentType="image/png"/>
  <Override PartName="/ppt/media/image10.png" ContentType="image/png"/>
  <Override PartName="/ppt/media/image2.png" ContentType="image/png"/>
  <Override PartName="/ppt/media/image4.jpeg" ContentType="image/jpeg"/>
  <Override PartName="/ppt/media/image14.png" ContentType="image/png"/>
  <Override PartName="/ppt/media/image5.png" ContentType="image/png"/>
  <Override PartName="/ppt/media/image16.png" ContentType="image/png"/>
  <Override PartName="/ppt/media/image7.png" ContentType="image/png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1BA37E-38E3-43F2-B8B8-346F688997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CAD344-0B83-45E6-8C9E-1FFCDBE041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CD40C0B-301F-4AE8-937B-B894B94AD4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DA9F246-8579-49B7-9D53-1582C7889B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DD5E2F6-71DB-4CD8-B07B-A485A6B452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E17BB52-9CB3-44A2-B060-55CFA184DC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CB0DB1ED-F798-4B8C-BEE0-09FCEC2357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32E330A-732B-4597-AE30-18CB02EA55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3AA1D5A-E4B9-46FC-98DF-AF9FDB81E0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svg"/><Relationship Id="rId16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Relationship Id="rId4" Type="http://schemas.openxmlformats.org/officeDocument/2006/relationships/image" Target="../media/image4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1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4114800"/>
            <a:ext cx="9144000" cy="95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000" y="468000"/>
            <a:ext cx="9144000" cy="36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2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A4878BED-2246-405C-A6D1-1EB26D0117A1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28" name="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29" name=""/>
              <p:cNvSpPr/>
              <p:nvPr/>
            </p:nvSpPr>
            <p:spPr>
              <a:xfrm flipV="1" rot="21598800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0" name=""/>
              <p:cNvSpPr/>
              <p:nvPr/>
            </p:nvSpPr>
            <p:spPr>
              <a:xfrm flipV="1" rot="21598800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1" name=""/>
              <p:cNvSpPr/>
              <p:nvPr/>
            </p:nvSpPr>
            <p:spPr>
              <a:xfrm flipV="1" rot="21598800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2" name=""/>
              <p:cNvSpPr/>
              <p:nvPr/>
            </p:nvSpPr>
            <p:spPr>
              <a:xfrm flipV="1" rot="21598800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5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3" name=""/>
              <p:cNvSpPr/>
              <p:nvPr/>
            </p:nvSpPr>
            <p:spPr>
              <a:xfrm flipV="1" rot="21598800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6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4" name=""/>
              <p:cNvSpPr/>
              <p:nvPr/>
            </p:nvSpPr>
            <p:spPr>
              <a:xfrm flipV="1" rot="21598800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7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5" name=""/>
              <p:cNvSpPr/>
              <p:nvPr/>
            </p:nvSpPr>
            <p:spPr>
              <a:xfrm flipV="1" rot="21598800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8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6" name=""/>
              <p:cNvSpPr/>
              <p:nvPr/>
            </p:nvSpPr>
            <p:spPr>
              <a:xfrm flipV="1" rot="21598800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9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7" name=""/>
              <p:cNvSpPr/>
              <p:nvPr/>
            </p:nvSpPr>
            <p:spPr>
              <a:xfrm flipV="1" rot="21598800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10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8" name=""/>
              <p:cNvSpPr/>
              <p:nvPr/>
            </p:nvSpPr>
            <p:spPr>
              <a:xfrm flipV="1" rot="21598800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11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9" name=""/>
              <p:cNvSpPr/>
              <p:nvPr/>
            </p:nvSpPr>
            <p:spPr>
              <a:xfrm flipV="1" rot="21598800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1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40" name=""/>
              <p:cNvSpPr/>
              <p:nvPr/>
            </p:nvSpPr>
            <p:spPr>
              <a:xfrm flipV="1" rot="21598800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1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</p:grpSp>
      </p:grpSp>
      <p:sp>
        <p:nvSpPr>
          <p:cNvPr id="41" name="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" name="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" name="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61632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4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5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6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0805F768-C11F-4422-B521-F967568E8FFE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53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4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5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6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7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8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59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 u="wavyHeavy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en-US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dt" idx="7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ftr" idx="8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sldNum" idx="9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56AA7294-5BF2-45A6-9C13-040FC4292B89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8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5" name="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rect l="0" t="0" r="r" b="b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rect l="0" t="0" r="r" b="b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rect l="0" t="0" r="r" b="b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0" name="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1" name="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10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11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3D83348F-2B0F-4AFB-B382-A4A165413D60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0" name="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1" name="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2" name="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grpSp>
        <p:nvGrpSpPr>
          <p:cNvPr id="93" name=""/>
          <p:cNvGrpSpPr/>
          <p:nvPr/>
        </p:nvGrpSpPr>
        <p:grpSpPr>
          <a:xfrm>
            <a:off x="3918240" y="1136520"/>
            <a:ext cx="2433600" cy="4339080"/>
            <a:chOff x="3918240" y="1136520"/>
            <a:chExt cx="2433600" cy="4339080"/>
          </a:xfrm>
        </p:grpSpPr>
        <p:sp>
          <p:nvSpPr>
            <p:cNvPr id="94" name=""/>
            <p:cNvSpPr/>
            <p:nvPr/>
          </p:nvSpPr>
          <p:spPr>
            <a:xfrm flipH="1" flipV="1" rot="5330400">
              <a:off x="4853880" y="37389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5" name=""/>
            <p:cNvSpPr/>
            <p:nvPr/>
          </p:nvSpPr>
          <p:spPr>
            <a:xfrm flipH="1" flipV="1" rot="5330400">
              <a:off x="4023360" y="27007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6" name=""/>
            <p:cNvSpPr/>
            <p:nvPr/>
          </p:nvSpPr>
          <p:spPr>
            <a:xfrm flipH="1" flipV="1" rot="5330400">
              <a:off x="4920480" y="243648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7" name=""/>
            <p:cNvSpPr/>
            <p:nvPr/>
          </p:nvSpPr>
          <p:spPr>
            <a:xfrm flipH="1" flipV="1" rot="5330400">
              <a:off x="3977280" y="13428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98" name=""/>
            <p:cNvSpPr/>
            <p:nvPr/>
          </p:nvSpPr>
          <p:spPr>
            <a:xfrm flipH="1" flipV="1" rot="5330400">
              <a:off x="4911480" y="11048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99" name=""/>
            <p:cNvSpPr/>
            <p:nvPr/>
          </p:nvSpPr>
          <p:spPr>
            <a:xfrm flipH="1" flipV="1" rot="5330400">
              <a:off x="4032000" y="40431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 idx="13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ftr" idx="14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C4F9249A-3814-4284-90CC-39E4E55D829F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"/>
          <p:cNvSpPr/>
          <p:nvPr/>
        </p:nvSpPr>
        <p:spPr>
          <a:xfrm>
            <a:off x="677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8" name="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9" name="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0" name="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1" name="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2" name="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rect l="0" t="0" r="r" b="b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3" name="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4" name="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rect l="0" t="0" r="r" b="b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5" name="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6" name="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 idx="16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ftr" idx="17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sldNum" idx="18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61D7899D-DDC8-4B49-B725-ACD4AFE83F56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"/>
          <p:cNvGrpSpPr/>
          <p:nvPr/>
        </p:nvGrpSpPr>
        <p:grpSpPr>
          <a:xfrm>
            <a:off x="2982960" y="1585440"/>
            <a:ext cx="5982480" cy="3150000"/>
            <a:chOff x="2982960" y="1585440"/>
            <a:chExt cx="5982480" cy="3150000"/>
          </a:xfrm>
        </p:grpSpPr>
        <p:sp>
          <p:nvSpPr>
            <p:cNvPr id="125" name=""/>
            <p:cNvSpPr/>
            <p:nvPr/>
          </p:nvSpPr>
          <p:spPr>
            <a:xfrm>
              <a:off x="3570480" y="188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6" name=""/>
            <p:cNvSpPr/>
            <p:nvPr/>
          </p:nvSpPr>
          <p:spPr>
            <a:xfrm>
              <a:off x="3763800" y="158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7" name=""/>
            <p:cNvSpPr txBox="1"/>
            <p:nvPr/>
          </p:nvSpPr>
          <p:spPr>
            <a:xfrm>
              <a:off x="3844800" y="1768320"/>
              <a:ext cx="1097280" cy="1474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US" sz="8000" spc="-1" strike="noStrike">
                  <a:solidFill>
                    <a:srgbClr val="000000"/>
                  </a:solidFill>
                  <a:latin typeface="Noto Sans"/>
                </a:rPr>
                <a:t>“</a:t>
              </a:r>
              <a:endParaRPr b="0" lang="en-US" sz="80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8" name=""/>
            <p:cNvSpPr txBox="1"/>
            <p:nvPr/>
          </p:nvSpPr>
          <p:spPr>
            <a:xfrm>
              <a:off x="7868160" y="3399840"/>
              <a:ext cx="1097280" cy="1335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US" sz="7200" spc="-1" strike="noStrike">
                  <a:solidFill>
                    <a:srgbClr val="000000"/>
                  </a:solidFill>
                  <a:latin typeface="Noto Sans"/>
                </a:rPr>
                <a:t>”</a:t>
              </a:r>
              <a:endParaRPr b="0" lang="en-US" sz="72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9" name=""/>
            <p:cNvSpPr/>
            <p:nvPr/>
          </p:nvSpPr>
          <p:spPr>
            <a:xfrm>
              <a:off x="2982960" y="4117320"/>
              <a:ext cx="1044720" cy="30276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130" name="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131" name="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2" name="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3" name="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4" name="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5" name="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6" name="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7" name="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8" name="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9" name="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0" name="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1" name="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2" name="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3" name="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4" name="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5" name=""/>
            <p:cNvSpPr/>
            <p:nvPr/>
          </p:nvSpPr>
          <p:spPr>
            <a:xfrm flipH="1" rot="16242000">
              <a:off x="-232200" y="179388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6" name=""/>
            <p:cNvSpPr/>
            <p:nvPr/>
          </p:nvSpPr>
          <p:spPr>
            <a:xfrm flipH="1" rot="16242000">
              <a:off x="419760" y="246996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7" name=""/>
            <p:cNvSpPr/>
            <p:nvPr/>
          </p:nvSpPr>
          <p:spPr>
            <a:xfrm flipH="1">
              <a:off x="-246600" y="2462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8" name="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9" name="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0" name="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1" name="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2" name="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3" name="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4" name="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5" name="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6" name="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8" name="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0" name="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1" name="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2" name="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63" name="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4" name="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</p:grpSp>
      <p:sp>
        <p:nvSpPr>
          <p:cNvPr id="165" name="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6" name="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67" name="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40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2000" cy="194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18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dt" idx="19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ftr" idx="20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sldNum" idx="21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D0591536-23A3-4444-90A5-0A6334DE6077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8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76" name="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grpSp>
        <p:nvGrpSpPr>
          <p:cNvPr id="177" name=""/>
          <p:cNvGrpSpPr/>
          <p:nvPr/>
        </p:nvGrpSpPr>
        <p:grpSpPr>
          <a:xfrm>
            <a:off x="-147600" y="-296280"/>
            <a:ext cx="915840" cy="1281240"/>
            <a:chOff x="-147600" y="-296280"/>
            <a:chExt cx="915840" cy="1281240"/>
          </a:xfrm>
        </p:grpSpPr>
        <p:sp>
          <p:nvSpPr>
            <p:cNvPr id="178" name=""/>
            <p:cNvSpPr/>
            <p:nvPr/>
          </p:nvSpPr>
          <p:spPr>
            <a:xfrm flipV="1" rot="5395800">
              <a:off x="219240" y="80100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9" name=""/>
            <p:cNvSpPr/>
            <p:nvPr/>
          </p:nvSpPr>
          <p:spPr>
            <a:xfrm flipV="1" rot="5395800">
              <a:off x="218880" y="4352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0" name=""/>
            <p:cNvSpPr/>
            <p:nvPr/>
          </p:nvSpPr>
          <p:spPr>
            <a:xfrm flipV="1" rot="5395800">
              <a:off x="218520" y="698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1" name=""/>
            <p:cNvSpPr/>
            <p:nvPr/>
          </p:nvSpPr>
          <p:spPr>
            <a:xfrm flipV="1" rot="5395800">
              <a:off x="217800" y="-29592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2" name=""/>
            <p:cNvSpPr/>
            <p:nvPr/>
          </p:nvSpPr>
          <p:spPr>
            <a:xfrm flipV="1" rot="5395800">
              <a:off x="583920" y="-29628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3" name=""/>
            <p:cNvSpPr/>
            <p:nvPr/>
          </p:nvSpPr>
          <p:spPr>
            <a:xfrm flipV="1" rot="5395800">
              <a:off x="584280" y="6912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4" name=""/>
            <p:cNvSpPr/>
            <p:nvPr/>
          </p:nvSpPr>
          <p:spPr>
            <a:xfrm flipV="1" rot="5395800">
              <a:off x="584280" y="43488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5" name=""/>
            <p:cNvSpPr/>
            <p:nvPr/>
          </p:nvSpPr>
          <p:spPr>
            <a:xfrm flipV="1" rot="5395800">
              <a:off x="585000" y="80100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6" name=""/>
            <p:cNvSpPr/>
            <p:nvPr/>
          </p:nvSpPr>
          <p:spPr>
            <a:xfrm flipV="1" rot="5395800">
              <a:off x="-146160" y="80136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7" name=""/>
            <p:cNvSpPr/>
            <p:nvPr/>
          </p:nvSpPr>
          <p:spPr>
            <a:xfrm flipV="1" rot="5395800">
              <a:off x="-146880" y="435960"/>
              <a:ext cx="182880" cy="182880"/>
            </a:xfrm>
            <a:prstGeom prst="ellipse">
              <a:avLst/>
            </a:prstGeom>
            <a:blipFill rotWithShape="0">
              <a:blip r:embed="rId11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8" name=""/>
            <p:cNvSpPr/>
            <p:nvPr/>
          </p:nvSpPr>
          <p:spPr>
            <a:xfrm flipV="1" rot="5395800">
              <a:off x="-146880" y="69840"/>
              <a:ext cx="182880" cy="182880"/>
            </a:xfrm>
            <a:prstGeom prst="ellipse">
              <a:avLst/>
            </a:prstGeom>
            <a:blipFill rotWithShape="0">
              <a:blip r:embed="rId1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9" name=""/>
            <p:cNvSpPr/>
            <p:nvPr/>
          </p:nvSpPr>
          <p:spPr>
            <a:xfrm flipV="1" rot="5395800">
              <a:off x="-147240" y="-295560"/>
              <a:ext cx="182880" cy="182880"/>
            </a:xfrm>
            <a:prstGeom prst="ellipse">
              <a:avLst/>
            </a:prstGeom>
            <a:blipFill rotWithShape="0">
              <a:blip r:embed="rId1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190" name=""/>
          <p:cNvGrpSpPr/>
          <p:nvPr/>
        </p:nvGrpSpPr>
        <p:grpSpPr>
          <a:xfrm>
            <a:off x="9545040" y="4645800"/>
            <a:ext cx="915840" cy="1281240"/>
            <a:chOff x="9545040" y="4645800"/>
            <a:chExt cx="915840" cy="1281240"/>
          </a:xfrm>
        </p:grpSpPr>
        <p:sp>
          <p:nvSpPr>
            <p:cNvPr id="191" name=""/>
            <p:cNvSpPr/>
            <p:nvPr/>
          </p:nvSpPr>
          <p:spPr>
            <a:xfrm flipV="1" rot="5395800">
              <a:off x="9911880" y="57430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2" name=""/>
            <p:cNvSpPr/>
            <p:nvPr/>
          </p:nvSpPr>
          <p:spPr>
            <a:xfrm flipV="1" rot="5395800">
              <a:off x="9911520" y="537732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3" name=""/>
            <p:cNvSpPr/>
            <p:nvPr/>
          </p:nvSpPr>
          <p:spPr>
            <a:xfrm flipV="1" rot="5395800">
              <a:off x="9911160" y="5011920"/>
              <a:ext cx="182880" cy="182880"/>
            </a:xfrm>
            <a:prstGeom prst="ellipse">
              <a:avLst/>
            </a:prstGeom>
            <a:blipFill rotWithShape="0">
              <a:blip r:embed="rId1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4" name=""/>
            <p:cNvSpPr/>
            <p:nvPr/>
          </p:nvSpPr>
          <p:spPr>
            <a:xfrm flipV="1" rot="5395800">
              <a:off x="9910440" y="4645800"/>
              <a:ext cx="182880" cy="182880"/>
            </a:xfrm>
            <a:prstGeom prst="ellipse">
              <a:avLst/>
            </a:prstGeom>
            <a:blipFill rotWithShape="0">
              <a:blip r:embed="rId1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5" name=""/>
            <p:cNvSpPr/>
            <p:nvPr/>
          </p:nvSpPr>
          <p:spPr>
            <a:xfrm flipV="1" rot="5395800">
              <a:off x="10276560" y="4645440"/>
              <a:ext cx="182880" cy="182880"/>
            </a:xfrm>
            <a:prstGeom prst="ellipse">
              <a:avLst/>
            </a:prstGeom>
            <a:blipFill rotWithShape="0">
              <a:blip r:embed="rId1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6" name=""/>
            <p:cNvSpPr/>
            <p:nvPr/>
          </p:nvSpPr>
          <p:spPr>
            <a:xfrm flipV="1" rot="5395800">
              <a:off x="10276920" y="5011200"/>
              <a:ext cx="182880" cy="182880"/>
            </a:xfrm>
            <a:prstGeom prst="ellipse">
              <a:avLst/>
            </a:prstGeom>
            <a:blipFill rotWithShape="0">
              <a:blip r:embed="rId1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7" name=""/>
            <p:cNvSpPr/>
            <p:nvPr/>
          </p:nvSpPr>
          <p:spPr>
            <a:xfrm flipV="1" rot="5395800">
              <a:off x="10276920" y="5376960"/>
              <a:ext cx="182880" cy="182880"/>
            </a:xfrm>
            <a:prstGeom prst="ellipse">
              <a:avLst/>
            </a:prstGeom>
            <a:blipFill rotWithShape="0">
              <a:blip r:embed="rId20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8" name=""/>
            <p:cNvSpPr/>
            <p:nvPr/>
          </p:nvSpPr>
          <p:spPr>
            <a:xfrm flipV="1" rot="5395800">
              <a:off x="10277640" y="5743080"/>
              <a:ext cx="182880" cy="182880"/>
            </a:xfrm>
            <a:prstGeom prst="ellipse">
              <a:avLst/>
            </a:prstGeom>
            <a:blipFill rotWithShape="0">
              <a:blip r:embed="rId21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9" name=""/>
            <p:cNvSpPr/>
            <p:nvPr/>
          </p:nvSpPr>
          <p:spPr>
            <a:xfrm flipV="1" rot="5395800">
              <a:off x="9546120" y="5743440"/>
              <a:ext cx="182880" cy="182880"/>
            </a:xfrm>
            <a:prstGeom prst="ellipse">
              <a:avLst/>
            </a:prstGeom>
            <a:blipFill rotWithShape="0">
              <a:blip r:embed="rId2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0" name=""/>
            <p:cNvSpPr/>
            <p:nvPr/>
          </p:nvSpPr>
          <p:spPr>
            <a:xfrm flipV="1" rot="5395800">
              <a:off x="9545400" y="5378040"/>
              <a:ext cx="182880" cy="182880"/>
            </a:xfrm>
            <a:prstGeom prst="ellipse">
              <a:avLst/>
            </a:prstGeom>
            <a:blipFill rotWithShape="0">
              <a:blip r:embed="rId2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1" name=""/>
            <p:cNvSpPr/>
            <p:nvPr/>
          </p:nvSpPr>
          <p:spPr>
            <a:xfrm flipV="1" rot="5395800">
              <a:off x="9545400" y="5011920"/>
              <a:ext cx="182880" cy="182880"/>
            </a:xfrm>
            <a:prstGeom prst="ellipse">
              <a:avLst/>
            </a:prstGeom>
            <a:blipFill rotWithShape="0">
              <a:blip r:embed="rId2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2" name=""/>
            <p:cNvSpPr/>
            <p:nvPr/>
          </p:nvSpPr>
          <p:spPr>
            <a:xfrm flipV="1" rot="5395800">
              <a:off x="9545040" y="4646160"/>
              <a:ext cx="182880" cy="182880"/>
            </a:xfrm>
            <a:prstGeom prst="ellipse">
              <a:avLst/>
            </a:prstGeom>
            <a:blipFill rotWithShape="0">
              <a:blip r:embed="rId2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3" name="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dt" idx="2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ftr" idx="2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sldNum" idx="2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67AAB12F-DFDC-437E-95E5-F10628430A8C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6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2" name="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3" name="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4" name="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5" name="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6" name="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7" name="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dt" idx="25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ftr" idx="26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sldNum" idx="27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D4E1084A-C567-4837-ACD0-AC9D594CA48A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0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svg"/><Relationship Id="rId3" Type="http://schemas.openxmlformats.org/officeDocument/2006/relationships/image" Target="../media/image10.png"/><Relationship Id="rId4" Type="http://schemas.openxmlformats.org/officeDocument/2006/relationships/image" Target="../media/image11.svg"/><Relationship Id="rId5" Type="http://schemas.openxmlformats.org/officeDocument/2006/relationships/image" Target="../media/image12.png"/><Relationship Id="rId6" Type="http://schemas.openxmlformats.org/officeDocument/2006/relationships/image" Target="../media/image13.svg"/><Relationship Id="rId7" Type="http://schemas.openxmlformats.org/officeDocument/2006/relationships/slideLayout" Target="../slideLayouts/slideLayout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svg"/><Relationship Id="rId3" Type="http://schemas.openxmlformats.org/officeDocument/2006/relationships/image" Target="../media/image16.png"/><Relationship Id="rId4" Type="http://schemas.openxmlformats.org/officeDocument/2006/relationships/image" Target="../media/image17.svg"/><Relationship Id="rId5" Type="http://schemas.openxmlformats.org/officeDocument/2006/relationships/image" Target="../media/image10.png"/><Relationship Id="rId6" Type="http://schemas.openxmlformats.org/officeDocument/2006/relationships/image" Target="../media/image11.svg"/><Relationship Id="rId7" Type="http://schemas.openxmlformats.org/officeDocument/2006/relationships/slideLayout" Target="../slideLayouts/slideLayout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"/>
          <p:cNvSpPr txBox="1"/>
          <p:nvPr/>
        </p:nvSpPr>
        <p:spPr>
          <a:xfrm>
            <a:off x="7315200" y="4629240"/>
            <a:ext cx="2377440" cy="49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300" spc="-1" strike="noStrike">
                <a:solidFill>
                  <a:srgbClr val="000000"/>
                </a:solidFill>
                <a:latin typeface="Noto Sans"/>
              </a:rPr>
              <a:t>John Bellamy</a:t>
            </a:r>
            <a:endParaRPr b="0" lang="en-US" sz="1300" spc="-1" strike="noStrike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Noto Sans"/>
              </a:rPr>
              <a:t>2/21/2024</a:t>
            </a:r>
            <a:endParaRPr b="0" lang="en-US" sz="105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182880" y="5198400"/>
            <a:ext cx="1371600" cy="300960"/>
          </a:xfrm>
          <a:prstGeom prst="rect">
            <a:avLst/>
          </a:prstGeom>
          <a:ln w="0">
            <a:noFill/>
          </a:ln>
        </p:spPr>
      </p:pic>
      <p:sp>
        <p:nvSpPr>
          <p:cNvPr id="227" name=""/>
          <p:cNvSpPr/>
          <p:nvPr/>
        </p:nvSpPr>
        <p:spPr>
          <a:xfrm>
            <a:off x="7132320" y="437544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85800" y="3849480"/>
            <a:ext cx="621000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GPT ARCHITECTURE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 u="wavyHeavy">
                <a:solidFill>
                  <a:srgbClr val="000000"/>
                </a:solidFill>
                <a:uFillTx/>
                <a:latin typeface="Noto Sans"/>
              </a:rPr>
              <a:t>Generative NN Architecture</a:t>
            </a:r>
            <a:endParaRPr b="1" lang="en-US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3886200" y="3429000"/>
            <a:ext cx="4800600" cy="150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Decoding: </a:t>
            </a:r>
            <a:r>
              <a:rPr b="0" lang="en-US" sz="1600" spc="-1" strike="noStrike">
                <a:solidFill>
                  <a:srgbClr val="000000"/>
                </a:solidFill>
                <a:latin typeface="Noto Sans"/>
              </a:rPr>
              <a:t>The output from normalization is then decoded from the embeddings we learned. Then softmax is applied to return the probabilities of each word. A top word is usually chosen.</a:t>
            </a:r>
            <a:endParaRPr b="0" lang="en-US" sz="16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1828800" y="1371600"/>
            <a:ext cx="1600200" cy="403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"/>
          <p:cNvSpPr txBox="1"/>
          <p:nvPr/>
        </p:nvSpPr>
        <p:spPr>
          <a:xfrm>
            <a:off x="91440" y="115884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1463040" y="73152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Lorem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109800" y="2639520"/>
            <a:ext cx="3383280" cy="106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1481400" y="221220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Ipsum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91440" y="409788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1463040" y="367056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Dolor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6672240" y="444708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6672240" y="401976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Consectetur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6672240" y="299052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6672240" y="256320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Amet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6672240" y="143316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6672240" y="100584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Sit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1188720" y="2783880"/>
            <a:ext cx="782280" cy="782280"/>
          </a:xfrm>
          <a:prstGeom prst="rect">
            <a:avLst/>
          </a:prstGeom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</p:pic>
      <p:sp>
        <p:nvSpPr>
          <p:cNvPr id="276" name=""/>
          <p:cNvSpPr txBox="1"/>
          <p:nvPr/>
        </p:nvSpPr>
        <p:spPr>
          <a:xfrm>
            <a:off x="2651760" y="446760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2651760" y="404028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03 Dolor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180000" y="1250280"/>
            <a:ext cx="3477600" cy="98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9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1645920" y="82296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01 Lorem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4854240" y="1774080"/>
            <a:ext cx="943200" cy="1045440"/>
          </a:xfrm>
          <a:prstGeom prst="rect">
            <a:avLst/>
          </a:prstGeom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</p:pic>
      <p:pic>
        <p:nvPicPr>
          <p:cNvPr id="282" name="" descr="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>
          <a:xfrm>
            <a:off x="6884640" y="3486960"/>
            <a:ext cx="924480" cy="847440"/>
          </a:xfrm>
          <a:prstGeom prst="rect">
            <a:avLst/>
          </a:prstGeom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</p:pic>
      <p:sp>
        <p:nvSpPr>
          <p:cNvPr id="283" name=""/>
          <p:cNvSpPr txBox="1"/>
          <p:nvPr/>
        </p:nvSpPr>
        <p:spPr>
          <a:xfrm>
            <a:off x="6309360" y="1856520"/>
            <a:ext cx="2743200" cy="91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7040880" y="142920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02 Ipsum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"/>
          <p:cNvSpPr txBox="1"/>
          <p:nvPr/>
        </p:nvSpPr>
        <p:spPr>
          <a:xfrm>
            <a:off x="953280" y="1524240"/>
            <a:ext cx="3200400" cy="113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1604520" y="1113840"/>
            <a:ext cx="1554480" cy="4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Lorem</a:t>
            </a:r>
            <a:endParaRPr b="0" lang="en-US" sz="2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2873520" y="4037760"/>
            <a:ext cx="3200400" cy="113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3524760" y="3627360"/>
            <a:ext cx="1554480" cy="4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Ipsum</a:t>
            </a:r>
            <a:endParaRPr b="0" lang="en-US" sz="2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6714000" y="4084560"/>
            <a:ext cx="3200400" cy="113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7365240" y="3674160"/>
            <a:ext cx="1554480" cy="4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Sit</a:t>
            </a:r>
            <a:endParaRPr b="0" lang="en-US" sz="2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5068080" y="1524240"/>
            <a:ext cx="3200400" cy="113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5719320" y="1113840"/>
            <a:ext cx="1554480" cy="4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Dolor</a:t>
            </a:r>
            <a:endParaRPr b="0" lang="en-US" sz="2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496080" y="51840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01</a:t>
            </a:r>
            <a:endParaRPr b="0" lang="en-US" sz="6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2416320" y="307872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02</a:t>
            </a:r>
            <a:endParaRPr b="0" lang="en-US" sz="6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4610880" y="57744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03</a:t>
            </a:r>
            <a:endParaRPr b="0" lang="en-US" sz="6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6256800" y="313776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04</a:t>
            </a:r>
            <a:endParaRPr b="0" lang="en-US" sz="6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"/>
          <p:cNvSpPr txBox="1"/>
          <p:nvPr/>
        </p:nvSpPr>
        <p:spPr>
          <a:xfrm>
            <a:off x="4297680" y="2371680"/>
            <a:ext cx="3840480" cy="133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4317120" y="3748320"/>
            <a:ext cx="1554480" cy="36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solidFill>
                  <a:srgbClr val="000000"/>
                </a:solidFill>
                <a:latin typeface="Noto Sans"/>
              </a:rPr>
              <a:t>- Loremus</a:t>
            </a:r>
            <a:endParaRPr b="0" lang="en-US" sz="16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"/>
          <p:cNvGrpSpPr/>
          <p:nvPr/>
        </p:nvGrpSpPr>
        <p:grpSpPr>
          <a:xfrm>
            <a:off x="914400" y="2103120"/>
            <a:ext cx="1463040" cy="1463040"/>
            <a:chOff x="914400" y="2103120"/>
            <a:chExt cx="1463040" cy="1463040"/>
          </a:xfrm>
        </p:grpSpPr>
        <p:sp>
          <p:nvSpPr>
            <p:cNvPr id="300" name=""/>
            <p:cNvSpPr/>
            <p:nvPr/>
          </p:nvSpPr>
          <p:spPr>
            <a:xfrm>
              <a:off x="914400" y="2103120"/>
              <a:ext cx="1463040" cy="146304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pic>
          <p:nvPicPr>
            <p:cNvPr id="301" name="" descr=""/>
            <p:cNvPicPr/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/>
          </p:blipFill>
          <p:spPr>
            <a:xfrm>
              <a:off x="1188720" y="2377440"/>
              <a:ext cx="914400" cy="914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02" name=""/>
          <p:cNvGrpSpPr/>
          <p:nvPr/>
        </p:nvGrpSpPr>
        <p:grpSpPr>
          <a:xfrm>
            <a:off x="4297680" y="2103120"/>
            <a:ext cx="1463040" cy="1463040"/>
            <a:chOff x="4297680" y="2103120"/>
            <a:chExt cx="1463040" cy="1463040"/>
          </a:xfrm>
        </p:grpSpPr>
        <p:sp>
          <p:nvSpPr>
            <p:cNvPr id="303" name=""/>
            <p:cNvSpPr/>
            <p:nvPr/>
          </p:nvSpPr>
          <p:spPr>
            <a:xfrm>
              <a:off x="4297680" y="2103120"/>
              <a:ext cx="1463040" cy="14630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pic>
          <p:nvPicPr>
            <p:cNvPr id="304" name="" descr=""/>
            <p:cNvPicPr/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/>
          </p:blipFill>
          <p:spPr>
            <a:xfrm>
              <a:off x="4572000" y="2370600"/>
              <a:ext cx="921240" cy="921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05" name=""/>
          <p:cNvGrpSpPr/>
          <p:nvPr/>
        </p:nvGrpSpPr>
        <p:grpSpPr>
          <a:xfrm>
            <a:off x="7570080" y="2103120"/>
            <a:ext cx="1463040" cy="1463040"/>
            <a:chOff x="7570080" y="2103120"/>
            <a:chExt cx="1463040" cy="1463040"/>
          </a:xfrm>
        </p:grpSpPr>
        <p:sp>
          <p:nvSpPr>
            <p:cNvPr id="306" name=""/>
            <p:cNvSpPr/>
            <p:nvPr/>
          </p:nvSpPr>
          <p:spPr>
            <a:xfrm>
              <a:off x="7570080" y="2103120"/>
              <a:ext cx="1463040" cy="146304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pic>
          <p:nvPicPr>
            <p:cNvPr id="307" name="" descr=""/>
            <p:cNvPicPr/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/>
          </p:blipFill>
          <p:spPr>
            <a:xfrm>
              <a:off x="7844400" y="2286000"/>
              <a:ext cx="993240" cy="993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08" name=""/>
          <p:cNvSpPr txBox="1"/>
          <p:nvPr/>
        </p:nvSpPr>
        <p:spPr>
          <a:xfrm>
            <a:off x="1005840" y="3736440"/>
            <a:ext cx="128016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Lorem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4389120" y="3768480"/>
            <a:ext cx="128016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Ipsum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7661520" y="3749040"/>
            <a:ext cx="128016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Dolor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365760" y="4088520"/>
            <a:ext cx="2874240" cy="165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3600000" y="4088880"/>
            <a:ext cx="2782080" cy="165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6840000" y="4089240"/>
            <a:ext cx="2818080" cy="165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5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314" name=""/>
          <p:cNvGrpSpPr/>
          <p:nvPr/>
        </p:nvGrpSpPr>
        <p:grpSpPr>
          <a:xfrm>
            <a:off x="4445640" y="1542960"/>
            <a:ext cx="1188720" cy="274320"/>
            <a:chOff x="4445640" y="1542960"/>
            <a:chExt cx="1188720" cy="274320"/>
          </a:xfrm>
        </p:grpSpPr>
        <p:sp>
          <p:nvSpPr>
            <p:cNvPr id="315" name=""/>
            <p:cNvSpPr/>
            <p:nvPr/>
          </p:nvSpPr>
          <p:spPr>
            <a:xfrm>
              <a:off x="4445640" y="1542960"/>
              <a:ext cx="274320" cy="27432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16" name=""/>
            <p:cNvSpPr/>
            <p:nvPr/>
          </p:nvSpPr>
          <p:spPr>
            <a:xfrm>
              <a:off x="4902840" y="1542960"/>
              <a:ext cx="274320" cy="2743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317" name=""/>
            <p:cNvSpPr/>
            <p:nvPr/>
          </p:nvSpPr>
          <p:spPr>
            <a:xfrm>
              <a:off x="5360040" y="1542960"/>
              <a:ext cx="274320" cy="27432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</p:grpSp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"/>
          <p:cNvSpPr/>
          <p:nvPr/>
        </p:nvSpPr>
        <p:spPr>
          <a:xfrm>
            <a:off x="5873400" y="1190520"/>
            <a:ext cx="4094280" cy="4094280"/>
          </a:xfrm>
          <a:custGeom>
            <a:avLst/>
            <a:gdLst/>
            <a:ahLst/>
            <a:rect l="0" t="0" r="r" b="b"/>
            <a:pathLst>
              <a:path w="11373" h="11373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1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61632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Agenda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57200" y="1512360"/>
            <a:ext cx="61632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What is GPT?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Inputs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Outputs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Full architecture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But, OpenAI!?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Types of GPT models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 u="wavyHeavy">
                <a:solidFill>
                  <a:srgbClr val="000000"/>
                </a:solidFill>
                <a:uFillTx/>
                <a:latin typeface="Noto Sans"/>
              </a:rPr>
              <a:t>Inputs</a:t>
            </a:r>
            <a:endParaRPr b="1" lang="en-US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1828800" y="1352880"/>
            <a:ext cx="1980720" cy="3676320"/>
          </a:xfrm>
          <a:prstGeom prst="rect">
            <a:avLst/>
          </a:prstGeom>
          <a:ln w="0">
            <a:noFill/>
          </a:ln>
        </p:spPr>
      </p:pic>
      <p:sp>
        <p:nvSpPr>
          <p:cNvPr id="234" name=""/>
          <p:cNvSpPr txBox="1"/>
          <p:nvPr/>
        </p:nvSpPr>
        <p:spPr>
          <a:xfrm>
            <a:off x="4114800" y="3886200"/>
            <a:ext cx="4800600" cy="133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Encoding: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Words are tokenized and encoded into “one-hot” vector where each word is assigned a number. Usually we only do this up to our vocabulary size. 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 u="wavyHeavy">
                <a:solidFill>
                  <a:srgbClr val="000000"/>
                </a:solidFill>
                <a:uFillTx/>
                <a:latin typeface="Noto Sans"/>
              </a:rPr>
              <a:t>Inputs</a:t>
            </a:r>
            <a:endParaRPr b="1" lang="en-US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1828800" y="1352880"/>
            <a:ext cx="1980720" cy="3676320"/>
          </a:xfrm>
          <a:prstGeom prst="rect">
            <a:avLst/>
          </a:prstGeom>
          <a:ln w="0">
            <a:noFill/>
          </a:ln>
        </p:spPr>
      </p:pic>
      <p:sp>
        <p:nvSpPr>
          <p:cNvPr id="238" name=""/>
          <p:cNvSpPr txBox="1"/>
          <p:nvPr/>
        </p:nvSpPr>
        <p:spPr>
          <a:xfrm>
            <a:off x="4114800" y="3886200"/>
            <a:ext cx="4800600" cy="133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Embedding: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Words or pieces of words in GPT3 are then “embedded” in a new latent space where the embedding layer determines each word’s place.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 u="wavyHeavy">
                <a:solidFill>
                  <a:srgbClr val="000000"/>
                </a:solidFill>
                <a:uFillTx/>
                <a:latin typeface="Noto Sans"/>
              </a:rPr>
              <a:t>Inputs</a:t>
            </a:r>
            <a:endParaRPr b="1" lang="en-US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1828800" y="1352880"/>
            <a:ext cx="1980720" cy="3676320"/>
          </a:xfrm>
          <a:prstGeom prst="rect">
            <a:avLst/>
          </a:prstGeom>
          <a:ln w="0">
            <a:noFill/>
          </a:ln>
        </p:spPr>
      </p:pic>
      <p:sp>
        <p:nvSpPr>
          <p:cNvPr id="242" name=""/>
          <p:cNvSpPr txBox="1"/>
          <p:nvPr/>
        </p:nvSpPr>
        <p:spPr>
          <a:xfrm>
            <a:off x="4114800" y="3886200"/>
            <a:ext cx="4800600" cy="102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Positional Encoding: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Using sinusoidal functions, each word is encoded again to reflect it’s position in the embeddings.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 u="wavyHeavy">
                <a:solidFill>
                  <a:srgbClr val="000000"/>
                </a:solidFill>
                <a:uFillTx/>
                <a:latin typeface="Noto Sans"/>
              </a:rPr>
              <a:t>Inputs</a:t>
            </a:r>
            <a:endParaRPr b="1" lang="en-US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1828800" y="1352880"/>
            <a:ext cx="1980720" cy="3676320"/>
          </a:xfrm>
          <a:prstGeom prst="rect">
            <a:avLst/>
          </a:prstGeom>
          <a:ln w="0">
            <a:noFill/>
          </a:ln>
        </p:spPr>
      </p:pic>
      <p:sp>
        <p:nvSpPr>
          <p:cNvPr id="246" name=""/>
          <p:cNvSpPr txBox="1"/>
          <p:nvPr/>
        </p:nvSpPr>
        <p:spPr>
          <a:xfrm>
            <a:off x="4114800" y="3886200"/>
            <a:ext cx="480060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Final output of input layer to model: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Embedding matrix + positional matrix.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 u="wavyHeavy">
                <a:solidFill>
                  <a:srgbClr val="000000"/>
                </a:solidFill>
                <a:uFillTx/>
                <a:latin typeface="Noto Sans"/>
              </a:rPr>
              <a:t>Generative NN Architecture</a:t>
            </a:r>
            <a:endParaRPr b="1" lang="en-US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3886200" y="3429000"/>
            <a:ext cx="4800600" cy="205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Multi-head attention: </a:t>
            </a:r>
            <a:r>
              <a:rPr b="0" lang="en-US" sz="1600" spc="-1" strike="noStrike">
                <a:solidFill>
                  <a:srgbClr val="000000"/>
                </a:solidFill>
                <a:latin typeface="Noto Sans"/>
              </a:rPr>
              <a:t>Each head creates several matrices that include matrices of keys, values and queries. The only row-wise operation in GPT is the keys and queries form which the row-wise multiplication is ran through softmax. This resulting matrix is multiplied by the values matrix. </a:t>
            </a:r>
            <a:endParaRPr b="0" lang="en-US" sz="16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1828800" y="1371600"/>
            <a:ext cx="1600200" cy="403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 u="wavyHeavy">
                <a:solidFill>
                  <a:srgbClr val="000000"/>
                </a:solidFill>
                <a:uFillTx/>
                <a:latin typeface="Noto Sans"/>
              </a:rPr>
              <a:t>Generative NN Architecture</a:t>
            </a:r>
            <a:endParaRPr b="1" lang="en-US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3886200" y="3429000"/>
            <a:ext cx="4800600" cy="95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Feed forward: </a:t>
            </a:r>
            <a:r>
              <a:rPr b="0" lang="en-US" sz="1600" spc="-1" strike="noStrike">
                <a:solidFill>
                  <a:srgbClr val="000000"/>
                </a:solidFill>
                <a:latin typeface="Noto Sans"/>
              </a:rPr>
              <a:t>The matrix from the multi-head attention represents learned weights and biases. </a:t>
            </a:r>
            <a:endParaRPr b="0" lang="en-US" sz="16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1828800" y="1371600"/>
            <a:ext cx="1600200" cy="403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 u="wavyHeavy">
                <a:solidFill>
                  <a:srgbClr val="000000"/>
                </a:solidFill>
                <a:uFillTx/>
                <a:latin typeface="Noto Sans"/>
              </a:rPr>
              <a:t>Generative NN Architecture</a:t>
            </a:r>
            <a:endParaRPr b="1" lang="en-US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3886200" y="3429000"/>
            <a:ext cx="4800600" cy="95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Add and norm: </a:t>
            </a:r>
            <a:r>
              <a:rPr b="0" lang="en-US" sz="1600" spc="-1" strike="noStrike">
                <a:solidFill>
                  <a:srgbClr val="000000"/>
                </a:solidFill>
                <a:latin typeface="Noto Sans"/>
              </a:rPr>
              <a:t>The output from the FF NN and the MH attention are added through normalization and output to last layer.</a:t>
            </a:r>
            <a:endParaRPr b="0" lang="en-US" sz="16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1828800" y="1371600"/>
            <a:ext cx="1600200" cy="403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LibreOffice/24.2.0.3$Linux_X86_64 LibreOffice_project/da48488a73ddd66ea24cf16bbc4f7b9c08e9bea1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2024-02-21T11:51:55Z</dcterms:created>
  <dc:creator/>
  <dc:description>Credits:
Illustrations by Pixeltrue https://icons8.com/illustrations/author/5ec7b0e101d0360016f3d1b3 on icon8 (master slide "Table of content")
Photo by Dave Hoefler https://unsplash.com/fr/@iamthedave on Unsplash https://unsplash.com/fr/licence (slide 9)
    </dc:description>
  <dc:language>en-US</dc:language>
  <cp:lastModifiedBy/>
  <dcterms:modified xsi:type="dcterms:W3CDTF">2024-02-21T12:35:36Z</dcterms:modified>
  <cp:revision>3</cp:revision>
  <dc:subject/>
  <dc:title>Grey Elegant</dc:title>
</cp:coreProperties>
</file>