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8" r:id="rId13"/>
    <p:sldId id="267" r:id="rId14"/>
    <p:sldId id="270" r:id="rId15"/>
    <p:sldId id="271" r:id="rId16"/>
    <p:sldId id="272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9F3A3-C6AF-2527-6825-80BB7061D0CE}" v="958" dt="2024-12-20T05:21:46.716"/>
    <p1510:client id="{C95367E1-CDB1-9A27-68C3-ED704BA43455}" v="39" dt="2024-12-19T11:40:44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3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1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2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5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08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9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4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03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2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8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2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1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6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Loan Defaulters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996" y="4933352"/>
            <a:ext cx="8825658" cy="82893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Predicting loan defaulters using 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57974-020B-4C85-A4E3-7F2E0DAFE00D}"/>
              </a:ext>
            </a:extLst>
          </p:cNvPr>
          <p:cNvSpPr txBox="1"/>
          <p:nvPr/>
        </p:nvSpPr>
        <p:spPr>
          <a:xfrm>
            <a:off x="8525688" y="5797190"/>
            <a:ext cx="3966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Oluwasola</a:t>
            </a:r>
            <a:r>
              <a:rPr lang="en-US" sz="2400" dirty="0"/>
              <a:t> </a:t>
            </a:r>
            <a:r>
              <a:rPr lang="en-US" sz="2400" dirty="0" err="1"/>
              <a:t>Oluwaseun</a:t>
            </a:r>
            <a:endParaRPr lang="en-US" sz="2400" dirty="0"/>
          </a:p>
          <a:p>
            <a:r>
              <a:rPr lang="en-US" sz="2400" dirty="0"/>
              <a:t>         231229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D89-855D-E276-28EF-CD24A313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Feature Importance by Age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A4F4-668D-FEE1-F26A-3F71EC72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Segregation by Age: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Grouped applicants by age ranges.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Re-trained models for each age group.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Key Observations: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Different age groups showed almost the same feature importance.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Example: Credit type and Employment Status was major  feature across all group age.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7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9C798-1C9F-7C35-42FF-8F86B94A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Challenges and 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2289-7797-9C11-F795-27A20051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Challenges Faced: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Handling significant missing data without introducing bias.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Trade-off between precision and recall in oversampling.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Limitations: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Synthetic data from SMOTE may introduce noise.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Group-based analysis didn’t show any significant result.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9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DE7CE-D49D-456D-8CA5-BC32465A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" y="2294661"/>
            <a:ext cx="4133850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300DA-43EC-4C60-A996-9FCA4094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57" y="2294661"/>
            <a:ext cx="4267200" cy="3362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A8A09-76B2-4241-8B93-1501BDF10283}"/>
              </a:ext>
            </a:extLst>
          </p:cNvPr>
          <p:cNvSpPr txBox="1"/>
          <p:nvPr/>
        </p:nvSpPr>
        <p:spPr>
          <a:xfrm>
            <a:off x="688931" y="638827"/>
            <a:ext cx="775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A3B19-ECBD-4ED4-91AF-B5D277812DB6}"/>
              </a:ext>
            </a:extLst>
          </p:cNvPr>
          <p:cNvSpPr txBox="1"/>
          <p:nvPr/>
        </p:nvSpPr>
        <p:spPr>
          <a:xfrm>
            <a:off x="6383969" y="1640910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 Oversampling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69F4A-7E8A-425D-BDF1-9044F00E7A27}"/>
              </a:ext>
            </a:extLst>
          </p:cNvPr>
          <p:cNvSpPr txBox="1"/>
          <p:nvPr/>
        </p:nvSpPr>
        <p:spPr>
          <a:xfrm>
            <a:off x="688931" y="1654023"/>
            <a:ext cx="2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 Oversampling </a:t>
            </a:r>
          </a:p>
        </p:txBody>
      </p:sp>
    </p:spTree>
    <p:extLst>
      <p:ext uri="{BB962C8B-B14F-4D97-AF65-F5344CB8AC3E}">
        <p14:creationId xmlns:p14="http://schemas.microsoft.com/office/powerpoint/2010/main" val="218777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F7F54B-7790-4E78-8A84-2E4DB603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791" y="1949557"/>
            <a:ext cx="4210050" cy="410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3EAEB-FED3-4ACC-819E-DEF58D7A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3" y="1949557"/>
            <a:ext cx="4133850" cy="408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406246-49F5-42AC-A454-F95704F59C3A}"/>
              </a:ext>
            </a:extLst>
          </p:cNvPr>
          <p:cNvSpPr txBox="1"/>
          <p:nvPr/>
        </p:nvSpPr>
        <p:spPr>
          <a:xfrm>
            <a:off x="776614" y="1466132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69AF8-2012-497B-821B-E708A495850E}"/>
              </a:ext>
            </a:extLst>
          </p:cNvPr>
          <p:cNvSpPr txBox="1"/>
          <p:nvPr/>
        </p:nvSpPr>
        <p:spPr>
          <a:xfrm>
            <a:off x="6480134" y="1466132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BCB58-34FE-4FFB-B828-18653B8FA674}"/>
              </a:ext>
            </a:extLst>
          </p:cNvPr>
          <p:cNvSpPr txBox="1"/>
          <p:nvPr/>
        </p:nvSpPr>
        <p:spPr>
          <a:xfrm>
            <a:off x="776614" y="572335"/>
            <a:ext cx="589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Confusion Matrix before oversampling</a:t>
            </a:r>
          </a:p>
        </p:txBody>
      </p:sp>
    </p:spTree>
    <p:extLst>
      <p:ext uri="{BB962C8B-B14F-4D97-AF65-F5344CB8AC3E}">
        <p14:creationId xmlns:p14="http://schemas.microsoft.com/office/powerpoint/2010/main" val="75148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2ACDF-7F7A-4045-A954-6F580AB2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9" y="1949755"/>
            <a:ext cx="4238625" cy="421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F55F9-B7F7-4B8B-ABC5-D0F08540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53" y="1949755"/>
            <a:ext cx="4210050" cy="413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1A41D-64AE-4E03-9525-929E31C18071}"/>
              </a:ext>
            </a:extLst>
          </p:cNvPr>
          <p:cNvSpPr txBox="1"/>
          <p:nvPr/>
        </p:nvSpPr>
        <p:spPr>
          <a:xfrm>
            <a:off x="6684594" y="1415441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97B37-6F52-4FFE-AAD5-9B1245CDBC29}"/>
              </a:ext>
            </a:extLst>
          </p:cNvPr>
          <p:cNvSpPr txBox="1"/>
          <p:nvPr/>
        </p:nvSpPr>
        <p:spPr>
          <a:xfrm>
            <a:off x="814192" y="1415441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8A5D8-8EC6-4C00-B470-99F194B9AB78}"/>
              </a:ext>
            </a:extLst>
          </p:cNvPr>
          <p:cNvSpPr txBox="1"/>
          <p:nvPr/>
        </p:nvSpPr>
        <p:spPr>
          <a:xfrm>
            <a:off x="814192" y="513529"/>
            <a:ext cx="672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Confusion Matrix after oversampling</a:t>
            </a:r>
          </a:p>
        </p:txBody>
      </p:sp>
    </p:spTree>
    <p:extLst>
      <p:ext uri="{BB962C8B-B14F-4D97-AF65-F5344CB8AC3E}">
        <p14:creationId xmlns:p14="http://schemas.microsoft.com/office/powerpoint/2010/main" val="157744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FD11-1BBE-4E6B-8343-1F973CE2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2" y="1766822"/>
            <a:ext cx="4648200" cy="448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B2681-3711-4640-A946-421732D0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22" y="1809684"/>
            <a:ext cx="4457700" cy="440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133D7-62AC-4886-BBE7-6509374BF3A2}"/>
              </a:ext>
            </a:extLst>
          </p:cNvPr>
          <p:cNvSpPr txBox="1"/>
          <p:nvPr/>
        </p:nvSpPr>
        <p:spPr>
          <a:xfrm>
            <a:off x="726510" y="1307105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06696-067F-4684-9BDE-37384F4B2E37}"/>
              </a:ext>
            </a:extLst>
          </p:cNvPr>
          <p:cNvSpPr txBox="1"/>
          <p:nvPr/>
        </p:nvSpPr>
        <p:spPr>
          <a:xfrm>
            <a:off x="6480134" y="1281466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B0D24-4879-45C6-90F5-31DA2F1E3B30}"/>
              </a:ext>
            </a:extLst>
          </p:cNvPr>
          <p:cNvSpPr txBox="1"/>
          <p:nvPr/>
        </p:nvSpPr>
        <p:spPr>
          <a:xfrm>
            <a:off x="864297" y="453640"/>
            <a:ext cx="537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8781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DB0D24-4879-45C6-90F5-31DA2F1E3B30}"/>
              </a:ext>
            </a:extLst>
          </p:cNvPr>
          <p:cNvSpPr txBox="1"/>
          <p:nvPr/>
        </p:nvSpPr>
        <p:spPr>
          <a:xfrm>
            <a:off x="563671" y="453640"/>
            <a:ext cx="567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terms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12C8B-5151-4382-8BFB-93037F56F573}"/>
              </a:ext>
            </a:extLst>
          </p:cNvPr>
          <p:cNvSpPr txBox="1"/>
          <p:nvPr/>
        </p:nvSpPr>
        <p:spPr>
          <a:xfrm>
            <a:off x="688932" y="1377343"/>
            <a:ext cx="8166970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Accuracy: tells how well the model performs overall. However, it can be misleading for imbalanced datasets because it doesn’t account for class distribution.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Precision: when the model predicts a defaulter, it is often correct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Recall(sensitivity): how well the model correctly identifies most of the defaulters.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F1 score: gives a single measure of a model's performance on the defaulters.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Oversampling(smote):creates new synthetic data points for the minority class(defaulters) without discarding any data from the majority class(non defaulter), preserving the dataset's richness and diversity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DB0D24-4879-45C6-90F5-31DA2F1E3B30}"/>
              </a:ext>
            </a:extLst>
          </p:cNvPr>
          <p:cNvSpPr txBox="1"/>
          <p:nvPr/>
        </p:nvSpPr>
        <p:spPr>
          <a:xfrm>
            <a:off x="563671" y="453640"/>
            <a:ext cx="567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B2CA5-BBEE-4614-BE1D-08E6432EC977}"/>
              </a:ext>
            </a:extLst>
          </p:cNvPr>
          <p:cNvSpPr txBox="1"/>
          <p:nvPr/>
        </p:nvSpPr>
        <p:spPr>
          <a:xfrm>
            <a:off x="363253" y="1039659"/>
            <a:ext cx="8329810" cy="73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Non Defa</a:t>
            </a:r>
            <a:r>
              <a:rPr lang="en-US" altLang="en-US" b="1" dirty="0">
                <a:latin typeface="+mj-lt"/>
              </a:rPr>
              <a:t>ulters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(Majority Class):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Both models perform well in terms of precision, recall, and F1-score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 achieves better recall (1.00) for non defaulters, but at the cost of worse performance on defaulters.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Defaulters (Minority Class):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Logistic regression has a better balance between precision and recall for defaulters , leading to a better F1-score.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 shows high precision but poor recall, meaning it predicts very few instances of class 1.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Accuracy: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 has slightly higher accuracy overall, but this is mainly due to its performance on non defaulters.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7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E02C2-4E9F-CFD8-5B64-72C9EEC1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 and Recommendation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AD7F-DC9A-27A2-C7D6-C36D637A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Conclusion: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Logistic Regression with SMOTE effectively balanced precision and recall.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Random forest is really struggling in terms of recall even after oversampling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Age-specific models revealed no specific feature importance across groups.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Recommendations: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If Identifying defaulters is our goal, logistic regression is preferable because it has a better F1-score for defaulters.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over accuracy and non defaulter performance  more critical, Random forest may be a better choice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5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B920B-15F9-4258-D733-1CAB850D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1AB2-893A-8361-813C-3D6D519C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Objective</a:t>
            </a:r>
            <a:r>
              <a:rPr lang="en-US">
                <a:solidFill>
                  <a:schemeClr val="tx1"/>
                </a:solidFill>
              </a:rPr>
              <a:t> 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develop a predictive model to classify loan applicants as defaulters (1) or non-defaulters (0)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Scope: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Clean and preprocess the data.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Handle missing values and imbalanced classes.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Train and evaluate models.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Analyze results and highlight feature importance by age groups.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3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5D39F-A850-8A19-163F-FFF28A7F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950-6915-19BF-F8B2-8DE2C565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Source: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Loan default Database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Shape of Data: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148670 rows and 35 columns</a:t>
            </a: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Key Features: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Age, Interest rate, Loan Amount, credit type, etc.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Target Variable: “Status” (Defaulter = 1, Non-Defaulter = 0)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Challenges: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Missing values in key features.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Imbalanced dataset (Class 0 &gt; Class 1).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Multicollinearity among dependent features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5D39F-A850-8A19-163F-FFF28A7F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Exploratory Data Analysis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950-6915-19BF-F8B2-8DE2C565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7901"/>
            <a:ext cx="8182191" cy="358196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Step 1: Inspect all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Drop redundant variables [ID, year, @]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justification: Variables has no relevance in predicting defaulters.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Step 2: Separating Variables (Categorical &amp;Quantitative)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Check for multicollinearity among quantitative variables 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Check for cardinality level and value count in each Categorical values.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Reason:</a:t>
            </a:r>
            <a:r>
              <a:rPr lang="en-US" dirty="0">
                <a:solidFill>
                  <a:schemeClr val="tx1"/>
                </a:solidFill>
              </a:rPr>
              <a:t> Preserves data distribution and ensures no bias.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Step 3: Handling missing values among features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Could not drop missing values because when I did it had all the minority class completely wipe out from our dataset which will be useless for our model.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5D39F-A850-8A19-163F-FFF28A7F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Preprocessing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4794950-6915-19BF-F8B2-8DE2C565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Step 1: Removing Nuisance Variables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Using a threshold of 95%  for feature imbalance in categorical features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Dropped features with excessive Imbalance above threshold.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Justification: Model is unlikely to differentiate between defaulters and non.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Step 2: Handling Missing Values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Numerical Features: Imputed with median values.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Categorical Features: Imputed with the constant “missing.”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Reason: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Preserves data distribution and ensures no bias.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Step 3: Scaling and Encoding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Standardized numerical features using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StandardScaler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Ordinal encoded categorical features.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5D39F-A850-8A19-163F-FFF28A7F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Handling class Imbalance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950-6915-19BF-F8B2-8DE2C565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Techniques Used: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Baseline Model: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Trained on the imbalanced dataset.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Oversampling: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Used SMOTE to balance minority and majority classes.</a:t>
            </a:r>
          </a:p>
          <a:p>
            <a:pPr lvl="1"/>
            <a:r>
              <a:rPr lang="en-US" b="1" dirty="0"/>
              <a:t>Justification</a:t>
            </a:r>
            <a:r>
              <a:rPr lang="en-US" dirty="0"/>
              <a:t>: SMOTE helps balance the class distribution by generating synthetic examples of the minority class, ensuring the model gets enough data to learn patterns from both classes effectively.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Results: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Improved recall for defaulters after applying SMOTE.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Trade-off observed in precision and overall accuracy.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3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5D39F-A850-8A19-163F-FFF28A7F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Model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950-6915-19BF-F8B2-8DE2C565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Models Evaluated: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Logistic Regression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Random Forest Classifier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Training Pipeline: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Preprocessing applied using ColumnTransformer.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Models trained with cross-validation to ensure robustness.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Evaluation Metrics: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Accuracy, Precision, Recall, F1-Score, ROC-AUC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6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9BD27-4208-C86F-2390-F56C9F24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 Logistic Regression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DE9-C9B0-4E20-1D03-A616DB3F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Before Oversampling: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High accuracy but poor recall for defaulters (Class 1).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Precision: 95%, Recall: 46% for Class 1.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After Oversampling: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Balanced recall and precision for both classes.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Precision: 63%, Recall: 65% for Class 1.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Conclusion: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Oversampling improved minority class detection.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2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9BD27-4208-C86F-2390-F56C9F24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 Random Forest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DE9-C9B0-4E20-1D03-A616DB3F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Before Oversampling: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High accuracy but poor recall for defaulters (Class 1).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Precision: 100%, Recall: 33% for Class 1.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This may be due to overfitting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After Oversampling: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Balanced recall and precision for both classes.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Precision: 100%, Recall: 43% for Class 1.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Conclusion: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Oversampling moderately improved recall for minority class detection.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55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</TotalTime>
  <Words>981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Wingdings 3</vt:lpstr>
      <vt:lpstr>Ion Boardroom</vt:lpstr>
      <vt:lpstr>Loan Defaulters</vt:lpstr>
      <vt:lpstr>Project Overview</vt:lpstr>
      <vt:lpstr>Exploratory Data analysis</vt:lpstr>
      <vt:lpstr> Exploratory Data Analysis </vt:lpstr>
      <vt:lpstr>Data Preprocessing</vt:lpstr>
      <vt:lpstr>Handling class Imbalance</vt:lpstr>
      <vt:lpstr>Model  </vt:lpstr>
      <vt:lpstr>Result Logistic Regression</vt:lpstr>
      <vt:lpstr>Result Random Forest</vt:lpstr>
      <vt:lpstr>Feature Importance by Age group</vt:lpstr>
      <vt:lpstr>Challenges and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Defaulters</dc:title>
  <dc:creator>John Ajayi</dc:creator>
  <cp:lastModifiedBy>John</cp:lastModifiedBy>
  <cp:revision>298</cp:revision>
  <dcterms:created xsi:type="dcterms:W3CDTF">2024-12-19T11:37:41Z</dcterms:created>
  <dcterms:modified xsi:type="dcterms:W3CDTF">2024-12-21T17:56:49Z</dcterms:modified>
</cp:coreProperties>
</file>