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5"/>
  </p:notesMasterIdLst>
  <p:handoutMasterIdLst>
    <p:handoutMasterId r:id="rId46"/>
  </p:handoutMasterIdLst>
  <p:sldIdLst>
    <p:sldId id="622" r:id="rId2"/>
    <p:sldId id="473" r:id="rId3"/>
    <p:sldId id="409" r:id="rId4"/>
    <p:sldId id="623" r:id="rId5"/>
    <p:sldId id="657" r:id="rId6"/>
    <p:sldId id="624" r:id="rId7"/>
    <p:sldId id="686" r:id="rId8"/>
    <p:sldId id="615" r:id="rId9"/>
    <p:sldId id="673" r:id="rId10"/>
    <p:sldId id="671" r:id="rId11"/>
    <p:sldId id="670" r:id="rId12"/>
    <p:sldId id="417" r:id="rId13"/>
    <p:sldId id="562" r:id="rId14"/>
    <p:sldId id="687" r:id="rId15"/>
    <p:sldId id="625" r:id="rId16"/>
    <p:sldId id="652" r:id="rId17"/>
    <p:sldId id="674" r:id="rId18"/>
    <p:sldId id="685" r:id="rId19"/>
    <p:sldId id="662" r:id="rId20"/>
    <p:sldId id="684" r:id="rId21"/>
    <p:sldId id="661" r:id="rId22"/>
    <p:sldId id="648" r:id="rId23"/>
    <p:sldId id="646" r:id="rId24"/>
    <p:sldId id="644" r:id="rId25"/>
    <p:sldId id="645" r:id="rId26"/>
    <p:sldId id="633" r:id="rId27"/>
    <p:sldId id="632" r:id="rId28"/>
    <p:sldId id="618" r:id="rId29"/>
    <p:sldId id="630" r:id="rId30"/>
    <p:sldId id="422" r:id="rId31"/>
    <p:sldId id="659" r:id="rId32"/>
    <p:sldId id="619" r:id="rId33"/>
    <p:sldId id="680" r:id="rId34"/>
    <p:sldId id="682" r:id="rId35"/>
    <p:sldId id="658" r:id="rId36"/>
    <p:sldId id="664" r:id="rId37"/>
    <p:sldId id="666" r:id="rId38"/>
    <p:sldId id="672" r:id="rId39"/>
    <p:sldId id="688" r:id="rId40"/>
    <p:sldId id="689" r:id="rId41"/>
    <p:sldId id="683" r:id="rId42"/>
    <p:sldId id="679" r:id="rId43"/>
    <p:sldId id="678" r:id="rId44"/>
  </p:sldIdLst>
  <p:sldSz cx="9144000" cy="6858000" type="letter"/>
  <p:notesSz cx="7010400" cy="9296400"/>
  <p:defaultTextStyle>
    <a:defPPr>
      <a:defRPr lang="fr-CH"/>
    </a:defPPr>
    <a:lvl1pPr algn="l" rtl="0" eaLnBrk="0" fontAlgn="base" hangingPunct="0">
      <a:spcBef>
        <a:spcPct val="0"/>
      </a:spcBef>
      <a:spcAft>
        <a:spcPct val="0"/>
      </a:spcAft>
      <a:defRPr sz="1000" b="1" kern="1200">
        <a:solidFill>
          <a:srgbClr val="037C03"/>
        </a:solidFill>
        <a:latin typeface="Arial" pitchFamily="34" charset="0"/>
        <a:ea typeface="+mn-ea"/>
        <a:cs typeface="+mn-cs"/>
      </a:defRPr>
    </a:lvl1pPr>
    <a:lvl2pPr marL="457200" algn="l" rtl="0" eaLnBrk="0" fontAlgn="base" hangingPunct="0">
      <a:spcBef>
        <a:spcPct val="0"/>
      </a:spcBef>
      <a:spcAft>
        <a:spcPct val="0"/>
      </a:spcAft>
      <a:defRPr sz="1000" b="1" kern="1200">
        <a:solidFill>
          <a:srgbClr val="037C03"/>
        </a:solidFill>
        <a:latin typeface="Arial" pitchFamily="34" charset="0"/>
        <a:ea typeface="+mn-ea"/>
        <a:cs typeface="+mn-cs"/>
      </a:defRPr>
    </a:lvl2pPr>
    <a:lvl3pPr marL="914400" algn="l" rtl="0" eaLnBrk="0" fontAlgn="base" hangingPunct="0">
      <a:spcBef>
        <a:spcPct val="0"/>
      </a:spcBef>
      <a:spcAft>
        <a:spcPct val="0"/>
      </a:spcAft>
      <a:defRPr sz="1000" b="1" kern="1200">
        <a:solidFill>
          <a:srgbClr val="037C03"/>
        </a:solidFill>
        <a:latin typeface="Arial" pitchFamily="34" charset="0"/>
        <a:ea typeface="+mn-ea"/>
        <a:cs typeface="+mn-cs"/>
      </a:defRPr>
    </a:lvl3pPr>
    <a:lvl4pPr marL="1371600" algn="l" rtl="0" eaLnBrk="0" fontAlgn="base" hangingPunct="0">
      <a:spcBef>
        <a:spcPct val="0"/>
      </a:spcBef>
      <a:spcAft>
        <a:spcPct val="0"/>
      </a:spcAft>
      <a:defRPr sz="1000" b="1" kern="1200">
        <a:solidFill>
          <a:srgbClr val="037C03"/>
        </a:solidFill>
        <a:latin typeface="Arial" pitchFamily="34" charset="0"/>
        <a:ea typeface="+mn-ea"/>
        <a:cs typeface="+mn-cs"/>
      </a:defRPr>
    </a:lvl4pPr>
    <a:lvl5pPr marL="1828800" algn="l" rtl="0" eaLnBrk="0" fontAlgn="base" hangingPunct="0">
      <a:spcBef>
        <a:spcPct val="0"/>
      </a:spcBef>
      <a:spcAft>
        <a:spcPct val="0"/>
      </a:spcAft>
      <a:defRPr sz="1000" b="1" kern="1200">
        <a:solidFill>
          <a:srgbClr val="037C03"/>
        </a:solidFill>
        <a:latin typeface="Arial" pitchFamily="34" charset="0"/>
        <a:ea typeface="+mn-ea"/>
        <a:cs typeface="+mn-cs"/>
      </a:defRPr>
    </a:lvl5pPr>
    <a:lvl6pPr marL="2286000" algn="l" defTabSz="914400" rtl="0" eaLnBrk="1" latinLnBrk="0" hangingPunct="1">
      <a:defRPr sz="1000" b="1" kern="1200">
        <a:solidFill>
          <a:srgbClr val="037C03"/>
        </a:solidFill>
        <a:latin typeface="Arial" pitchFamily="34" charset="0"/>
        <a:ea typeface="+mn-ea"/>
        <a:cs typeface="+mn-cs"/>
      </a:defRPr>
    </a:lvl6pPr>
    <a:lvl7pPr marL="2743200" algn="l" defTabSz="914400" rtl="0" eaLnBrk="1" latinLnBrk="0" hangingPunct="1">
      <a:defRPr sz="1000" b="1" kern="1200">
        <a:solidFill>
          <a:srgbClr val="037C03"/>
        </a:solidFill>
        <a:latin typeface="Arial" pitchFamily="34" charset="0"/>
        <a:ea typeface="+mn-ea"/>
        <a:cs typeface="+mn-cs"/>
      </a:defRPr>
    </a:lvl7pPr>
    <a:lvl8pPr marL="3200400" algn="l" defTabSz="914400" rtl="0" eaLnBrk="1" latinLnBrk="0" hangingPunct="1">
      <a:defRPr sz="1000" b="1" kern="1200">
        <a:solidFill>
          <a:srgbClr val="037C03"/>
        </a:solidFill>
        <a:latin typeface="Arial" pitchFamily="34" charset="0"/>
        <a:ea typeface="+mn-ea"/>
        <a:cs typeface="+mn-cs"/>
      </a:defRPr>
    </a:lvl8pPr>
    <a:lvl9pPr marL="3657600" algn="l" defTabSz="914400" rtl="0" eaLnBrk="1" latinLnBrk="0" hangingPunct="1">
      <a:defRPr sz="1000" b="1" kern="1200">
        <a:solidFill>
          <a:srgbClr val="037C03"/>
        </a:solidFill>
        <a:latin typeface="Arial"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F7F1D"/>
    <a:srgbClr val="0600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1096"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10968"/>
    </p:cViewPr>
  </p:sorterViewPr>
  <p:notesViewPr>
    <p:cSldViewPr>
      <p:cViewPr>
        <p:scale>
          <a:sx n="66" d="100"/>
          <a:sy n="66" d="100"/>
        </p:scale>
        <p:origin x="-1602" y="-7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19412" tIns="0" rIns="19412" bIns="0" numCol="1" anchor="t" anchorCtr="0" compatLnSpc="1">
            <a:prstTxWarp prst="textNoShape">
              <a:avLst/>
            </a:prstTxWarp>
          </a:bodyPr>
          <a:lstStyle>
            <a:lvl1pPr>
              <a:defRPr b="0" i="1">
                <a:latin typeface="Arial" pitchFamily="34" charset="0"/>
              </a:defRPr>
            </a:lvl1pPr>
          </a:lstStyle>
          <a:p>
            <a:pPr>
              <a:defRPr/>
            </a:pPr>
            <a:endParaRPr lang="fr-CH"/>
          </a:p>
        </p:txBody>
      </p:sp>
      <p:sp>
        <p:nvSpPr>
          <p:cNvPr id="3075"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19412" tIns="0" rIns="19412" bIns="0" numCol="1" anchor="t" anchorCtr="0" compatLnSpc="1">
            <a:prstTxWarp prst="textNoShape">
              <a:avLst/>
            </a:prstTxWarp>
          </a:bodyPr>
          <a:lstStyle>
            <a:lvl1pPr algn="r">
              <a:defRPr b="0" i="1">
                <a:latin typeface="Arial" pitchFamily="34" charset="0"/>
              </a:defRPr>
            </a:lvl1pPr>
          </a:lstStyle>
          <a:p>
            <a:pPr>
              <a:defRPr/>
            </a:pPr>
            <a:endParaRPr lang="fr-CH"/>
          </a:p>
        </p:txBody>
      </p:sp>
      <p:sp>
        <p:nvSpPr>
          <p:cNvPr id="3076"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19412" tIns="0" rIns="19412" bIns="0" numCol="1" anchor="b" anchorCtr="0" compatLnSpc="1">
            <a:prstTxWarp prst="textNoShape">
              <a:avLst/>
            </a:prstTxWarp>
          </a:bodyPr>
          <a:lstStyle>
            <a:lvl1pPr>
              <a:defRPr b="0" i="1">
                <a:latin typeface="Arial" pitchFamily="34" charset="0"/>
              </a:defRPr>
            </a:lvl1pPr>
          </a:lstStyle>
          <a:p>
            <a:pPr>
              <a:defRPr/>
            </a:pPr>
            <a:endParaRPr lang="fr-CH"/>
          </a:p>
        </p:txBody>
      </p:sp>
      <p:sp>
        <p:nvSpPr>
          <p:cNvPr id="307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19412" tIns="0" rIns="19412" bIns="0" numCol="1" anchor="b" anchorCtr="0" compatLnSpc="1">
            <a:prstTxWarp prst="textNoShape">
              <a:avLst/>
            </a:prstTxWarp>
          </a:bodyPr>
          <a:lstStyle>
            <a:lvl1pPr algn="r">
              <a:defRPr b="0" i="1" smtClean="0"/>
            </a:lvl1pPr>
          </a:lstStyle>
          <a:p>
            <a:pPr>
              <a:defRPr/>
            </a:pPr>
            <a:fld id="{85969CB1-8355-4174-B754-49D3A293A892}" type="slidenum">
              <a:rPr lang="fr-CH" altLang="fr-FR"/>
              <a:pPr>
                <a:defRPr/>
              </a:pPr>
              <a:t>‹#›</a:t>
            </a:fld>
            <a:endParaRPr lang="fr-CH" altLang="fr-FR"/>
          </a:p>
        </p:txBody>
      </p:sp>
      <p:sp>
        <p:nvSpPr>
          <p:cNvPr id="47110" name="Rectangle 6"/>
          <p:cNvSpPr>
            <a:spLocks noChangeArrowheads="1"/>
          </p:cNvSpPr>
          <p:nvPr/>
        </p:nvSpPr>
        <p:spPr bwMode="auto">
          <a:xfrm>
            <a:off x="3074988" y="8855075"/>
            <a:ext cx="862012"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971" tIns="45295" rIns="88971" bIns="45295">
            <a:spAutoFit/>
          </a:bodyPr>
          <a:lstStyle/>
          <a:p>
            <a:pPr algn="ctr" defTabSz="868363">
              <a:lnSpc>
                <a:spcPct val="90000"/>
              </a:lnSpc>
            </a:pPr>
            <a:r>
              <a:rPr lang="fr-CH" altLang="fr-FR" sz="1200" b="0">
                <a:solidFill>
                  <a:schemeClr val="tx1"/>
                </a:solidFill>
              </a:rPr>
              <a:t>Page </a:t>
            </a:r>
            <a:fld id="{63C5E49B-984C-40E6-BC6D-9C3C957ACD69}" type="slidenum">
              <a:rPr lang="fr-CH" altLang="fr-FR" sz="1200" b="0">
                <a:solidFill>
                  <a:schemeClr val="tx1"/>
                </a:solidFill>
              </a:rPr>
              <a:pPr algn="ctr" defTabSz="868363">
                <a:lnSpc>
                  <a:spcPct val="90000"/>
                </a:lnSpc>
              </a:pPr>
              <a:t>‹#›</a:t>
            </a:fld>
            <a:endParaRPr lang="fr-CH" altLang="fr-FR" sz="1200" b="0">
              <a:solidFill>
                <a:schemeClr val="tx1"/>
              </a:solidFill>
            </a:endParaRPr>
          </a:p>
        </p:txBody>
      </p:sp>
    </p:spTree>
    <p:extLst>
      <p:ext uri="{BB962C8B-B14F-4D97-AF65-F5344CB8AC3E}">
        <p14:creationId xmlns:p14="http://schemas.microsoft.com/office/powerpoint/2010/main" val="26521420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19412" tIns="0" rIns="19412" bIns="0" numCol="1" anchor="t" anchorCtr="0" compatLnSpc="1">
            <a:prstTxWarp prst="textNoShape">
              <a:avLst/>
            </a:prstTxWarp>
          </a:bodyPr>
          <a:lstStyle>
            <a:lvl1pPr defTabSz="776478">
              <a:defRPr b="0" i="1">
                <a:solidFill>
                  <a:schemeClr val="tx1"/>
                </a:solidFill>
                <a:latin typeface="Times New Roman" pitchFamily="18" charset="0"/>
              </a:defRPr>
            </a:lvl1pPr>
          </a:lstStyle>
          <a:p>
            <a:pPr>
              <a:defRPr/>
            </a:pPr>
            <a:endParaRPr lang="fr-CH"/>
          </a:p>
        </p:txBody>
      </p:sp>
      <p:sp>
        <p:nvSpPr>
          <p:cNvPr id="2051"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19412" tIns="0" rIns="19412" bIns="0" numCol="1" anchor="t" anchorCtr="0" compatLnSpc="1">
            <a:prstTxWarp prst="textNoShape">
              <a:avLst/>
            </a:prstTxWarp>
          </a:bodyPr>
          <a:lstStyle>
            <a:lvl1pPr algn="r" defTabSz="776478">
              <a:defRPr b="0" i="1">
                <a:solidFill>
                  <a:schemeClr val="tx1"/>
                </a:solidFill>
                <a:latin typeface="Times New Roman" pitchFamily="18" charset="0"/>
              </a:defRPr>
            </a:lvl1pPr>
          </a:lstStyle>
          <a:p>
            <a:pPr>
              <a:defRPr/>
            </a:pPr>
            <a:endParaRPr lang="fr-CH"/>
          </a:p>
        </p:txBody>
      </p:sp>
      <p:sp>
        <p:nvSpPr>
          <p:cNvPr id="2052" name="Rectangle 4"/>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19412" tIns="0" rIns="19412" bIns="0" numCol="1" anchor="b" anchorCtr="0" compatLnSpc="1">
            <a:prstTxWarp prst="textNoShape">
              <a:avLst/>
            </a:prstTxWarp>
          </a:bodyPr>
          <a:lstStyle>
            <a:lvl1pPr defTabSz="776478">
              <a:defRPr b="0" i="1">
                <a:solidFill>
                  <a:schemeClr val="tx1"/>
                </a:solidFill>
                <a:latin typeface="Times New Roman" pitchFamily="18" charset="0"/>
              </a:defRPr>
            </a:lvl1pPr>
          </a:lstStyle>
          <a:p>
            <a:pPr>
              <a:defRPr/>
            </a:pPr>
            <a:endParaRPr lang="fr-CH"/>
          </a:p>
        </p:txBody>
      </p:sp>
      <p:sp>
        <p:nvSpPr>
          <p:cNvPr id="2053" name="Rectangle 5"/>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19412" tIns="0" rIns="19412" bIns="0" numCol="1" anchor="b" anchorCtr="0" compatLnSpc="1">
            <a:prstTxWarp prst="textNoShape">
              <a:avLst/>
            </a:prstTxWarp>
          </a:bodyPr>
          <a:lstStyle>
            <a:lvl1pPr algn="r" defTabSz="776288">
              <a:defRPr b="0" i="1" smtClean="0">
                <a:solidFill>
                  <a:schemeClr val="tx1"/>
                </a:solidFill>
                <a:latin typeface="Times New Roman" pitchFamily="18" charset="0"/>
              </a:defRPr>
            </a:lvl1pPr>
          </a:lstStyle>
          <a:p>
            <a:pPr>
              <a:defRPr/>
            </a:pPr>
            <a:fld id="{296D2417-5996-4C8A-89F1-8383D22BBE9F}" type="slidenum">
              <a:rPr lang="fr-CH" altLang="fr-FR"/>
              <a:pPr>
                <a:defRPr/>
              </a:pPr>
              <a:t>‹#›</a:t>
            </a:fld>
            <a:endParaRPr lang="fr-CH" altLang="fr-FR"/>
          </a:p>
        </p:txBody>
      </p:sp>
      <p:sp>
        <p:nvSpPr>
          <p:cNvPr id="46086" name="Rectangle 6"/>
          <p:cNvSpPr>
            <a:spLocks noChangeArrowheads="1"/>
          </p:cNvSpPr>
          <p:nvPr/>
        </p:nvSpPr>
        <p:spPr bwMode="auto">
          <a:xfrm>
            <a:off x="3073400" y="8855075"/>
            <a:ext cx="86201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971" tIns="45295" rIns="88971" bIns="45295">
            <a:spAutoFit/>
          </a:bodyPr>
          <a:lstStyle/>
          <a:p>
            <a:pPr algn="ctr" defTabSz="868363">
              <a:lnSpc>
                <a:spcPct val="90000"/>
              </a:lnSpc>
            </a:pPr>
            <a:r>
              <a:rPr lang="fr-CH" altLang="fr-FR" sz="1200" b="0">
                <a:solidFill>
                  <a:schemeClr val="tx1"/>
                </a:solidFill>
              </a:rPr>
              <a:t>Page </a:t>
            </a:r>
            <a:fld id="{68E0821B-CE28-40C0-AB6C-F877410D2BF2}" type="slidenum">
              <a:rPr lang="fr-CH" altLang="fr-FR" sz="1200" b="0">
                <a:solidFill>
                  <a:schemeClr val="tx1"/>
                </a:solidFill>
              </a:rPr>
              <a:pPr algn="ctr" defTabSz="868363">
                <a:lnSpc>
                  <a:spcPct val="90000"/>
                </a:lnSpc>
              </a:pPr>
              <a:t>‹#›</a:t>
            </a:fld>
            <a:endParaRPr lang="fr-CH" altLang="fr-FR" sz="1200" b="0">
              <a:solidFill>
                <a:schemeClr val="tx1"/>
              </a:solidFill>
            </a:endParaRPr>
          </a:p>
        </p:txBody>
      </p:sp>
      <p:sp>
        <p:nvSpPr>
          <p:cNvPr id="46087" name="Rectangle 7"/>
          <p:cNvSpPr>
            <a:spLocks noChangeArrowheads="1" noTextEdit="1"/>
          </p:cNvSpPr>
          <p:nvPr>
            <p:ph type="sldImg" idx="2"/>
          </p:nvPr>
        </p:nvSpPr>
        <p:spPr bwMode="auto">
          <a:xfrm>
            <a:off x="1189038" y="703263"/>
            <a:ext cx="4632325" cy="34734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824" tIns="46913" rIns="93824" bIns="46913" numCol="1" anchor="t" anchorCtr="0" compatLnSpc="1">
            <a:prstTxWarp prst="textNoShape">
              <a:avLst/>
            </a:prstTxWarp>
          </a:bodyPr>
          <a:lstStyle/>
          <a:p>
            <a:pPr lvl="0"/>
            <a:r>
              <a:rPr lang="fr-CH" noProof="0"/>
              <a:t>Body Text</a:t>
            </a:r>
          </a:p>
          <a:p>
            <a:pPr lvl="1"/>
            <a:r>
              <a:rPr lang="fr-CH" noProof="0"/>
              <a:t>Second Level</a:t>
            </a:r>
          </a:p>
          <a:p>
            <a:pPr lvl="2"/>
            <a:r>
              <a:rPr lang="fr-CH" noProof="0"/>
              <a:t>Third Level</a:t>
            </a:r>
          </a:p>
          <a:p>
            <a:pPr lvl="3"/>
            <a:r>
              <a:rPr lang="fr-CH" noProof="0"/>
              <a:t>Fourth Level</a:t>
            </a:r>
          </a:p>
          <a:p>
            <a:pPr lvl="4"/>
            <a:r>
              <a:rPr lang="fr-CH" noProof="0"/>
              <a:t>Fifth Level</a:t>
            </a:r>
          </a:p>
        </p:txBody>
      </p:sp>
    </p:spTree>
    <p:extLst>
      <p:ext uri="{BB962C8B-B14F-4D97-AF65-F5344CB8AC3E}">
        <p14:creationId xmlns:p14="http://schemas.microsoft.com/office/powerpoint/2010/main" val="88471841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endParaRPr lang="fr-CA"/>
          </a:p>
        </p:txBody>
      </p:sp>
      <p:sp>
        <p:nvSpPr>
          <p:cNvPr id="4" name="Rectangle 2"/>
          <p:cNvSpPr>
            <a:spLocks noGrp="1" noChangeArrowheads="1"/>
          </p:cNvSpPr>
          <p:nvPr>
            <p:ph type="dt" sz="half" idx="10"/>
          </p:nvPr>
        </p:nvSpPr>
        <p:spPr>
          <a:ln/>
        </p:spPr>
        <p:txBody>
          <a:bodyPr/>
          <a:lstStyle>
            <a:lvl1pPr>
              <a:defRPr/>
            </a:lvl1pPr>
          </a:lstStyle>
          <a:p>
            <a:pPr>
              <a:defRPr/>
            </a:pPr>
            <a:endParaRPr lang="fr-FR"/>
          </a:p>
        </p:txBody>
      </p:sp>
      <p:sp>
        <p:nvSpPr>
          <p:cNvPr id="5" name="Rectangle 3"/>
          <p:cNvSpPr>
            <a:spLocks noGrp="1" noChangeArrowheads="1"/>
          </p:cNvSpPr>
          <p:nvPr>
            <p:ph type="ftr" sz="quarter" idx="11"/>
          </p:nvPr>
        </p:nvSpPr>
        <p:spPr>
          <a:ln/>
        </p:spPr>
        <p:txBody>
          <a:bodyPr/>
          <a:lstStyle>
            <a:lvl1pPr>
              <a:defRPr/>
            </a:lvl1pPr>
          </a:lstStyle>
          <a:p>
            <a:pPr>
              <a:defRPr/>
            </a:pPr>
            <a:endParaRPr lang="fr-FR"/>
          </a:p>
        </p:txBody>
      </p:sp>
      <p:sp>
        <p:nvSpPr>
          <p:cNvPr id="6" name="Rectangle 4"/>
          <p:cNvSpPr>
            <a:spLocks noGrp="1" noChangeArrowheads="1"/>
          </p:cNvSpPr>
          <p:nvPr>
            <p:ph type="sldNum" sz="quarter" idx="12"/>
          </p:nvPr>
        </p:nvSpPr>
        <p:spPr>
          <a:ln/>
        </p:spPr>
        <p:txBody>
          <a:bodyPr/>
          <a:lstStyle>
            <a:lvl1pPr>
              <a:defRPr/>
            </a:lvl1pPr>
          </a:lstStyle>
          <a:p>
            <a:pPr>
              <a:defRPr/>
            </a:pPr>
            <a:fld id="{69582111-5F6B-4FB1-945E-E7D173CAF45F}" type="slidenum">
              <a:rPr lang="fr-CH" altLang="fr-FR"/>
              <a:pPr>
                <a:defRPr/>
              </a:pPr>
              <a:t>‹#›</a:t>
            </a:fld>
            <a:endParaRPr lang="fr-CH" altLang="fr-FR"/>
          </a:p>
        </p:txBody>
      </p:sp>
    </p:spTree>
    <p:extLst>
      <p:ext uri="{BB962C8B-B14F-4D97-AF65-F5344CB8AC3E}">
        <p14:creationId xmlns:p14="http://schemas.microsoft.com/office/powerpoint/2010/main" val="1245541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2"/>
          <p:cNvSpPr>
            <a:spLocks noGrp="1" noChangeArrowheads="1"/>
          </p:cNvSpPr>
          <p:nvPr>
            <p:ph type="dt" sz="half" idx="10"/>
          </p:nvPr>
        </p:nvSpPr>
        <p:spPr>
          <a:ln/>
        </p:spPr>
        <p:txBody>
          <a:bodyPr/>
          <a:lstStyle>
            <a:lvl1pPr>
              <a:defRPr/>
            </a:lvl1pPr>
          </a:lstStyle>
          <a:p>
            <a:pPr>
              <a:defRPr/>
            </a:pPr>
            <a:endParaRPr lang="fr-FR"/>
          </a:p>
        </p:txBody>
      </p:sp>
      <p:sp>
        <p:nvSpPr>
          <p:cNvPr id="5" name="Rectangle 3"/>
          <p:cNvSpPr>
            <a:spLocks noGrp="1" noChangeArrowheads="1"/>
          </p:cNvSpPr>
          <p:nvPr>
            <p:ph type="ftr" sz="quarter" idx="11"/>
          </p:nvPr>
        </p:nvSpPr>
        <p:spPr>
          <a:ln/>
        </p:spPr>
        <p:txBody>
          <a:bodyPr/>
          <a:lstStyle>
            <a:lvl1pPr>
              <a:defRPr/>
            </a:lvl1pPr>
          </a:lstStyle>
          <a:p>
            <a:pPr>
              <a:defRPr/>
            </a:pPr>
            <a:endParaRPr lang="fr-FR"/>
          </a:p>
        </p:txBody>
      </p:sp>
      <p:sp>
        <p:nvSpPr>
          <p:cNvPr id="6" name="Rectangle 4"/>
          <p:cNvSpPr>
            <a:spLocks noGrp="1" noChangeArrowheads="1"/>
          </p:cNvSpPr>
          <p:nvPr>
            <p:ph type="sldNum" sz="quarter" idx="12"/>
          </p:nvPr>
        </p:nvSpPr>
        <p:spPr>
          <a:ln/>
        </p:spPr>
        <p:txBody>
          <a:bodyPr/>
          <a:lstStyle>
            <a:lvl1pPr>
              <a:defRPr/>
            </a:lvl1pPr>
          </a:lstStyle>
          <a:p>
            <a:pPr>
              <a:defRPr/>
            </a:pPr>
            <a:fld id="{992BCEBF-7383-4BEC-B72C-675728E9383F}" type="slidenum">
              <a:rPr lang="fr-CH" altLang="fr-FR"/>
              <a:pPr>
                <a:defRPr/>
              </a:pPr>
              <a:t>‹#›</a:t>
            </a:fld>
            <a:endParaRPr lang="fr-CH" altLang="fr-FR"/>
          </a:p>
        </p:txBody>
      </p:sp>
    </p:spTree>
    <p:extLst>
      <p:ext uri="{BB962C8B-B14F-4D97-AF65-F5344CB8AC3E}">
        <p14:creationId xmlns:p14="http://schemas.microsoft.com/office/powerpoint/2010/main" val="175586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80200" y="609600"/>
            <a:ext cx="2082800" cy="5562600"/>
          </a:xfrm>
        </p:spPr>
        <p:txBody>
          <a:bodyPr vert="eaVert"/>
          <a:lstStyle/>
          <a:p>
            <a:r>
              <a:rPr lang="fr-FR"/>
              <a:t>Cliquez pour modifier le style du titre</a:t>
            </a:r>
            <a:endParaRPr lang="fr-CA"/>
          </a:p>
        </p:txBody>
      </p:sp>
      <p:sp>
        <p:nvSpPr>
          <p:cNvPr id="3" name="Espace réservé du texte vertical 2"/>
          <p:cNvSpPr>
            <a:spLocks noGrp="1"/>
          </p:cNvSpPr>
          <p:nvPr>
            <p:ph type="body" orient="vert" idx="1"/>
          </p:nvPr>
        </p:nvSpPr>
        <p:spPr>
          <a:xfrm>
            <a:off x="431800" y="609600"/>
            <a:ext cx="6096000" cy="5562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2"/>
          <p:cNvSpPr>
            <a:spLocks noGrp="1" noChangeArrowheads="1"/>
          </p:cNvSpPr>
          <p:nvPr>
            <p:ph type="dt" sz="half" idx="10"/>
          </p:nvPr>
        </p:nvSpPr>
        <p:spPr>
          <a:ln/>
        </p:spPr>
        <p:txBody>
          <a:bodyPr/>
          <a:lstStyle>
            <a:lvl1pPr>
              <a:defRPr/>
            </a:lvl1pPr>
          </a:lstStyle>
          <a:p>
            <a:pPr>
              <a:defRPr/>
            </a:pPr>
            <a:endParaRPr lang="fr-FR"/>
          </a:p>
        </p:txBody>
      </p:sp>
      <p:sp>
        <p:nvSpPr>
          <p:cNvPr id="5" name="Rectangle 3"/>
          <p:cNvSpPr>
            <a:spLocks noGrp="1" noChangeArrowheads="1"/>
          </p:cNvSpPr>
          <p:nvPr>
            <p:ph type="ftr" sz="quarter" idx="11"/>
          </p:nvPr>
        </p:nvSpPr>
        <p:spPr>
          <a:ln/>
        </p:spPr>
        <p:txBody>
          <a:bodyPr/>
          <a:lstStyle>
            <a:lvl1pPr>
              <a:defRPr/>
            </a:lvl1pPr>
          </a:lstStyle>
          <a:p>
            <a:pPr>
              <a:defRPr/>
            </a:pPr>
            <a:endParaRPr lang="fr-FR"/>
          </a:p>
        </p:txBody>
      </p:sp>
      <p:sp>
        <p:nvSpPr>
          <p:cNvPr id="6" name="Rectangle 4"/>
          <p:cNvSpPr>
            <a:spLocks noGrp="1" noChangeArrowheads="1"/>
          </p:cNvSpPr>
          <p:nvPr>
            <p:ph type="sldNum" sz="quarter" idx="12"/>
          </p:nvPr>
        </p:nvSpPr>
        <p:spPr>
          <a:ln/>
        </p:spPr>
        <p:txBody>
          <a:bodyPr/>
          <a:lstStyle>
            <a:lvl1pPr>
              <a:defRPr/>
            </a:lvl1pPr>
          </a:lstStyle>
          <a:p>
            <a:pPr>
              <a:defRPr/>
            </a:pPr>
            <a:fld id="{89D0DD1F-2571-4935-8F15-5973D938B789}" type="slidenum">
              <a:rPr lang="fr-CH" altLang="fr-FR"/>
              <a:pPr>
                <a:defRPr/>
              </a:pPr>
              <a:t>‹#›</a:t>
            </a:fld>
            <a:endParaRPr lang="fr-CH" altLang="fr-FR"/>
          </a:p>
        </p:txBody>
      </p:sp>
    </p:spTree>
    <p:extLst>
      <p:ext uri="{BB962C8B-B14F-4D97-AF65-F5344CB8AC3E}">
        <p14:creationId xmlns:p14="http://schemas.microsoft.com/office/powerpoint/2010/main" val="160651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re. Image de la bibliothèque et texte">
    <p:spTree>
      <p:nvGrpSpPr>
        <p:cNvPr id="1" name=""/>
        <p:cNvGrpSpPr/>
        <p:nvPr/>
      </p:nvGrpSpPr>
      <p:grpSpPr>
        <a:xfrm>
          <a:off x="0" y="0"/>
          <a:ext cx="0" cy="0"/>
          <a:chOff x="0" y="0"/>
          <a:chExt cx="0" cy="0"/>
        </a:xfrm>
      </p:grpSpPr>
      <p:sp>
        <p:nvSpPr>
          <p:cNvPr id="2" name="Titre 1"/>
          <p:cNvSpPr>
            <a:spLocks noGrp="1"/>
          </p:cNvSpPr>
          <p:nvPr>
            <p:ph type="title"/>
          </p:nvPr>
        </p:nvSpPr>
        <p:spPr>
          <a:xfrm>
            <a:off x="431800" y="609600"/>
            <a:ext cx="8305800" cy="762000"/>
          </a:xfrm>
        </p:spPr>
        <p:txBody>
          <a:bodyPr/>
          <a:lstStyle/>
          <a:p>
            <a:r>
              <a:rPr lang="fr-FR"/>
              <a:t>Cliquez pour modifier le style du titre</a:t>
            </a:r>
            <a:endParaRPr lang="fr-CA"/>
          </a:p>
        </p:txBody>
      </p:sp>
      <p:sp>
        <p:nvSpPr>
          <p:cNvPr id="3" name="Espace réservé de l'image de la bibliothèque 2"/>
          <p:cNvSpPr>
            <a:spLocks noGrp="1"/>
          </p:cNvSpPr>
          <p:nvPr>
            <p:ph type="clipArt" sz="half" idx="1"/>
          </p:nvPr>
        </p:nvSpPr>
        <p:spPr>
          <a:xfrm>
            <a:off x="457200" y="1524000"/>
            <a:ext cx="4076700" cy="4648200"/>
          </a:xfrm>
        </p:spPr>
        <p:txBody>
          <a:bodyPr/>
          <a:lstStyle/>
          <a:p>
            <a:pPr lvl="0"/>
            <a:endParaRPr lang="fr-CA" noProof="0"/>
          </a:p>
        </p:txBody>
      </p:sp>
      <p:sp>
        <p:nvSpPr>
          <p:cNvPr id="4" name="Espace réservé du texte 3"/>
          <p:cNvSpPr>
            <a:spLocks noGrp="1"/>
          </p:cNvSpPr>
          <p:nvPr>
            <p:ph type="body" sz="half" idx="2"/>
          </p:nvPr>
        </p:nvSpPr>
        <p:spPr>
          <a:xfrm>
            <a:off x="4686300" y="1524000"/>
            <a:ext cx="4076700" cy="464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Rectangle 2"/>
          <p:cNvSpPr>
            <a:spLocks noGrp="1" noChangeArrowheads="1"/>
          </p:cNvSpPr>
          <p:nvPr>
            <p:ph type="dt" sz="half" idx="10"/>
          </p:nvPr>
        </p:nvSpPr>
        <p:spPr>
          <a:ln/>
        </p:spPr>
        <p:txBody>
          <a:bodyPr/>
          <a:lstStyle>
            <a:lvl1pPr>
              <a:defRPr/>
            </a:lvl1pPr>
          </a:lstStyle>
          <a:p>
            <a:pPr>
              <a:defRPr/>
            </a:pPr>
            <a:endParaRPr lang="fr-FR"/>
          </a:p>
        </p:txBody>
      </p:sp>
      <p:sp>
        <p:nvSpPr>
          <p:cNvPr id="6" name="Rectangle 3"/>
          <p:cNvSpPr>
            <a:spLocks noGrp="1" noChangeArrowheads="1"/>
          </p:cNvSpPr>
          <p:nvPr>
            <p:ph type="ftr" sz="quarter" idx="11"/>
          </p:nvPr>
        </p:nvSpPr>
        <p:spPr>
          <a:ln/>
        </p:spPr>
        <p:txBody>
          <a:bodyPr/>
          <a:lstStyle>
            <a:lvl1pPr>
              <a:defRPr/>
            </a:lvl1pPr>
          </a:lstStyle>
          <a:p>
            <a:pPr>
              <a:defRPr/>
            </a:pPr>
            <a:endParaRPr lang="fr-FR"/>
          </a:p>
        </p:txBody>
      </p:sp>
      <p:sp>
        <p:nvSpPr>
          <p:cNvPr id="7" name="Rectangle 4"/>
          <p:cNvSpPr>
            <a:spLocks noGrp="1" noChangeArrowheads="1"/>
          </p:cNvSpPr>
          <p:nvPr>
            <p:ph type="sldNum" sz="quarter" idx="12"/>
          </p:nvPr>
        </p:nvSpPr>
        <p:spPr>
          <a:ln/>
        </p:spPr>
        <p:txBody>
          <a:bodyPr/>
          <a:lstStyle>
            <a:lvl1pPr>
              <a:defRPr/>
            </a:lvl1pPr>
          </a:lstStyle>
          <a:p>
            <a:pPr>
              <a:defRPr/>
            </a:pPr>
            <a:fld id="{CE7BF677-42EC-4059-86BD-8FBB662BA042}" type="slidenum">
              <a:rPr lang="fr-CH" altLang="fr-FR"/>
              <a:pPr>
                <a:defRPr/>
              </a:pPr>
              <a:t>‹#›</a:t>
            </a:fld>
            <a:endParaRPr lang="fr-CH" altLang="fr-FR"/>
          </a:p>
        </p:txBody>
      </p:sp>
    </p:spTree>
    <p:extLst>
      <p:ext uri="{BB962C8B-B14F-4D97-AF65-F5344CB8AC3E}">
        <p14:creationId xmlns:p14="http://schemas.microsoft.com/office/powerpoint/2010/main" val="378035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2"/>
          <p:cNvSpPr>
            <a:spLocks noGrp="1" noChangeArrowheads="1"/>
          </p:cNvSpPr>
          <p:nvPr>
            <p:ph type="dt" sz="half" idx="10"/>
          </p:nvPr>
        </p:nvSpPr>
        <p:spPr>
          <a:ln/>
        </p:spPr>
        <p:txBody>
          <a:bodyPr/>
          <a:lstStyle>
            <a:lvl1pPr>
              <a:defRPr/>
            </a:lvl1pPr>
          </a:lstStyle>
          <a:p>
            <a:pPr>
              <a:defRPr/>
            </a:pPr>
            <a:endParaRPr lang="fr-FR"/>
          </a:p>
        </p:txBody>
      </p:sp>
      <p:sp>
        <p:nvSpPr>
          <p:cNvPr id="5" name="Rectangle 3"/>
          <p:cNvSpPr>
            <a:spLocks noGrp="1" noChangeArrowheads="1"/>
          </p:cNvSpPr>
          <p:nvPr>
            <p:ph type="ftr" sz="quarter" idx="11"/>
          </p:nvPr>
        </p:nvSpPr>
        <p:spPr>
          <a:ln/>
        </p:spPr>
        <p:txBody>
          <a:bodyPr/>
          <a:lstStyle>
            <a:lvl1pPr>
              <a:defRPr/>
            </a:lvl1pPr>
          </a:lstStyle>
          <a:p>
            <a:pPr>
              <a:defRPr/>
            </a:pPr>
            <a:endParaRPr lang="fr-FR"/>
          </a:p>
        </p:txBody>
      </p:sp>
      <p:sp>
        <p:nvSpPr>
          <p:cNvPr id="6" name="Rectangle 4"/>
          <p:cNvSpPr>
            <a:spLocks noGrp="1" noChangeArrowheads="1"/>
          </p:cNvSpPr>
          <p:nvPr>
            <p:ph type="sldNum" sz="quarter" idx="12"/>
          </p:nvPr>
        </p:nvSpPr>
        <p:spPr>
          <a:ln/>
        </p:spPr>
        <p:txBody>
          <a:bodyPr/>
          <a:lstStyle>
            <a:lvl1pPr>
              <a:defRPr/>
            </a:lvl1pPr>
          </a:lstStyle>
          <a:p>
            <a:pPr>
              <a:defRPr/>
            </a:pPr>
            <a:fld id="{6FCF19B1-C29B-4150-8632-60254B41B114}" type="slidenum">
              <a:rPr lang="fr-CH" altLang="fr-FR"/>
              <a:pPr>
                <a:defRPr/>
              </a:pPr>
              <a:t>‹#›</a:t>
            </a:fld>
            <a:endParaRPr lang="fr-CH" altLang="fr-FR"/>
          </a:p>
        </p:txBody>
      </p:sp>
    </p:spTree>
    <p:extLst>
      <p:ext uri="{BB962C8B-B14F-4D97-AF65-F5344CB8AC3E}">
        <p14:creationId xmlns:p14="http://schemas.microsoft.com/office/powerpoint/2010/main" val="62063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2"/>
          <p:cNvSpPr>
            <a:spLocks noGrp="1" noChangeArrowheads="1"/>
          </p:cNvSpPr>
          <p:nvPr>
            <p:ph type="dt" sz="half" idx="10"/>
          </p:nvPr>
        </p:nvSpPr>
        <p:spPr>
          <a:ln/>
        </p:spPr>
        <p:txBody>
          <a:bodyPr/>
          <a:lstStyle>
            <a:lvl1pPr>
              <a:defRPr/>
            </a:lvl1pPr>
          </a:lstStyle>
          <a:p>
            <a:pPr>
              <a:defRPr/>
            </a:pPr>
            <a:endParaRPr lang="fr-FR"/>
          </a:p>
        </p:txBody>
      </p:sp>
      <p:sp>
        <p:nvSpPr>
          <p:cNvPr id="5" name="Rectangle 3"/>
          <p:cNvSpPr>
            <a:spLocks noGrp="1" noChangeArrowheads="1"/>
          </p:cNvSpPr>
          <p:nvPr>
            <p:ph type="ftr" sz="quarter" idx="11"/>
          </p:nvPr>
        </p:nvSpPr>
        <p:spPr>
          <a:ln/>
        </p:spPr>
        <p:txBody>
          <a:bodyPr/>
          <a:lstStyle>
            <a:lvl1pPr>
              <a:defRPr/>
            </a:lvl1pPr>
          </a:lstStyle>
          <a:p>
            <a:pPr>
              <a:defRPr/>
            </a:pPr>
            <a:endParaRPr lang="fr-FR"/>
          </a:p>
        </p:txBody>
      </p:sp>
      <p:sp>
        <p:nvSpPr>
          <p:cNvPr id="6" name="Rectangle 4"/>
          <p:cNvSpPr>
            <a:spLocks noGrp="1" noChangeArrowheads="1"/>
          </p:cNvSpPr>
          <p:nvPr>
            <p:ph type="sldNum" sz="quarter" idx="12"/>
          </p:nvPr>
        </p:nvSpPr>
        <p:spPr>
          <a:ln/>
        </p:spPr>
        <p:txBody>
          <a:bodyPr/>
          <a:lstStyle>
            <a:lvl1pPr>
              <a:defRPr/>
            </a:lvl1pPr>
          </a:lstStyle>
          <a:p>
            <a:pPr>
              <a:defRPr/>
            </a:pPr>
            <a:fld id="{90CE4705-6349-492A-B100-0878020E908A}" type="slidenum">
              <a:rPr lang="fr-CH" altLang="fr-FR"/>
              <a:pPr>
                <a:defRPr/>
              </a:pPr>
              <a:t>‹#›</a:t>
            </a:fld>
            <a:endParaRPr lang="fr-CH" altLang="fr-FR"/>
          </a:p>
        </p:txBody>
      </p:sp>
    </p:spTree>
    <p:extLst>
      <p:ext uri="{BB962C8B-B14F-4D97-AF65-F5344CB8AC3E}">
        <p14:creationId xmlns:p14="http://schemas.microsoft.com/office/powerpoint/2010/main" val="3736971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u contenu 2"/>
          <p:cNvSpPr>
            <a:spLocks noGrp="1"/>
          </p:cNvSpPr>
          <p:nvPr>
            <p:ph sz="half" idx="1"/>
          </p:nvPr>
        </p:nvSpPr>
        <p:spPr>
          <a:xfrm>
            <a:off x="457200" y="1524000"/>
            <a:ext cx="40767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686300" y="1524000"/>
            <a:ext cx="40767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Rectangle 2"/>
          <p:cNvSpPr>
            <a:spLocks noGrp="1" noChangeArrowheads="1"/>
          </p:cNvSpPr>
          <p:nvPr>
            <p:ph type="dt" sz="half" idx="10"/>
          </p:nvPr>
        </p:nvSpPr>
        <p:spPr>
          <a:ln/>
        </p:spPr>
        <p:txBody>
          <a:bodyPr/>
          <a:lstStyle>
            <a:lvl1pPr>
              <a:defRPr/>
            </a:lvl1pPr>
          </a:lstStyle>
          <a:p>
            <a:pPr>
              <a:defRPr/>
            </a:pPr>
            <a:endParaRPr lang="fr-FR"/>
          </a:p>
        </p:txBody>
      </p:sp>
      <p:sp>
        <p:nvSpPr>
          <p:cNvPr id="6" name="Rectangle 3"/>
          <p:cNvSpPr>
            <a:spLocks noGrp="1" noChangeArrowheads="1"/>
          </p:cNvSpPr>
          <p:nvPr>
            <p:ph type="ftr" sz="quarter" idx="11"/>
          </p:nvPr>
        </p:nvSpPr>
        <p:spPr>
          <a:ln/>
        </p:spPr>
        <p:txBody>
          <a:bodyPr/>
          <a:lstStyle>
            <a:lvl1pPr>
              <a:defRPr/>
            </a:lvl1pPr>
          </a:lstStyle>
          <a:p>
            <a:pPr>
              <a:defRPr/>
            </a:pPr>
            <a:endParaRPr lang="fr-FR"/>
          </a:p>
        </p:txBody>
      </p:sp>
      <p:sp>
        <p:nvSpPr>
          <p:cNvPr id="7" name="Rectangle 4"/>
          <p:cNvSpPr>
            <a:spLocks noGrp="1" noChangeArrowheads="1"/>
          </p:cNvSpPr>
          <p:nvPr>
            <p:ph type="sldNum" sz="quarter" idx="12"/>
          </p:nvPr>
        </p:nvSpPr>
        <p:spPr>
          <a:ln/>
        </p:spPr>
        <p:txBody>
          <a:bodyPr/>
          <a:lstStyle>
            <a:lvl1pPr>
              <a:defRPr/>
            </a:lvl1pPr>
          </a:lstStyle>
          <a:p>
            <a:pPr>
              <a:defRPr/>
            </a:pPr>
            <a:fld id="{A5A33975-67ED-421B-AF1A-CAA14E7B530C}" type="slidenum">
              <a:rPr lang="fr-CH" altLang="fr-FR"/>
              <a:pPr>
                <a:defRPr/>
              </a:pPr>
              <a:t>‹#›</a:t>
            </a:fld>
            <a:endParaRPr lang="fr-CH" altLang="fr-FR"/>
          </a:p>
        </p:txBody>
      </p:sp>
    </p:spTree>
    <p:extLst>
      <p:ext uri="{BB962C8B-B14F-4D97-AF65-F5344CB8AC3E}">
        <p14:creationId xmlns:p14="http://schemas.microsoft.com/office/powerpoint/2010/main" val="210106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Rectangle 2"/>
          <p:cNvSpPr>
            <a:spLocks noGrp="1" noChangeArrowheads="1"/>
          </p:cNvSpPr>
          <p:nvPr>
            <p:ph type="dt" sz="half" idx="10"/>
          </p:nvPr>
        </p:nvSpPr>
        <p:spPr>
          <a:ln/>
        </p:spPr>
        <p:txBody>
          <a:bodyPr/>
          <a:lstStyle>
            <a:lvl1pPr>
              <a:defRPr/>
            </a:lvl1pPr>
          </a:lstStyle>
          <a:p>
            <a:pPr>
              <a:defRPr/>
            </a:pPr>
            <a:endParaRPr lang="fr-FR"/>
          </a:p>
        </p:txBody>
      </p:sp>
      <p:sp>
        <p:nvSpPr>
          <p:cNvPr id="8" name="Rectangle 3"/>
          <p:cNvSpPr>
            <a:spLocks noGrp="1" noChangeArrowheads="1"/>
          </p:cNvSpPr>
          <p:nvPr>
            <p:ph type="ftr" sz="quarter" idx="11"/>
          </p:nvPr>
        </p:nvSpPr>
        <p:spPr>
          <a:ln/>
        </p:spPr>
        <p:txBody>
          <a:bodyPr/>
          <a:lstStyle>
            <a:lvl1pPr>
              <a:defRPr/>
            </a:lvl1pPr>
          </a:lstStyle>
          <a:p>
            <a:pPr>
              <a:defRPr/>
            </a:pPr>
            <a:endParaRPr lang="fr-FR"/>
          </a:p>
        </p:txBody>
      </p:sp>
      <p:sp>
        <p:nvSpPr>
          <p:cNvPr id="9" name="Rectangle 4"/>
          <p:cNvSpPr>
            <a:spLocks noGrp="1" noChangeArrowheads="1"/>
          </p:cNvSpPr>
          <p:nvPr>
            <p:ph type="sldNum" sz="quarter" idx="12"/>
          </p:nvPr>
        </p:nvSpPr>
        <p:spPr>
          <a:ln/>
        </p:spPr>
        <p:txBody>
          <a:bodyPr/>
          <a:lstStyle>
            <a:lvl1pPr>
              <a:defRPr/>
            </a:lvl1pPr>
          </a:lstStyle>
          <a:p>
            <a:pPr>
              <a:defRPr/>
            </a:pPr>
            <a:fld id="{84AC0995-A70E-44F5-AB55-99B41EE97C31}" type="slidenum">
              <a:rPr lang="fr-CH" altLang="fr-FR"/>
              <a:pPr>
                <a:defRPr/>
              </a:pPr>
              <a:t>‹#›</a:t>
            </a:fld>
            <a:endParaRPr lang="fr-CH" altLang="fr-FR"/>
          </a:p>
        </p:txBody>
      </p:sp>
    </p:spTree>
    <p:extLst>
      <p:ext uri="{BB962C8B-B14F-4D97-AF65-F5344CB8AC3E}">
        <p14:creationId xmlns:p14="http://schemas.microsoft.com/office/powerpoint/2010/main" val="6272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Rectangle 2"/>
          <p:cNvSpPr>
            <a:spLocks noGrp="1" noChangeArrowheads="1"/>
          </p:cNvSpPr>
          <p:nvPr>
            <p:ph type="dt" sz="half" idx="10"/>
          </p:nvPr>
        </p:nvSpPr>
        <p:spPr>
          <a:ln/>
        </p:spPr>
        <p:txBody>
          <a:bodyPr/>
          <a:lstStyle>
            <a:lvl1pPr>
              <a:defRPr/>
            </a:lvl1pPr>
          </a:lstStyle>
          <a:p>
            <a:pPr>
              <a:defRPr/>
            </a:pPr>
            <a:endParaRPr lang="fr-FR"/>
          </a:p>
        </p:txBody>
      </p:sp>
      <p:sp>
        <p:nvSpPr>
          <p:cNvPr id="4" name="Rectangle 3"/>
          <p:cNvSpPr>
            <a:spLocks noGrp="1" noChangeArrowheads="1"/>
          </p:cNvSpPr>
          <p:nvPr>
            <p:ph type="ftr" sz="quarter" idx="11"/>
          </p:nvPr>
        </p:nvSpPr>
        <p:spPr>
          <a:ln/>
        </p:spPr>
        <p:txBody>
          <a:bodyPr/>
          <a:lstStyle>
            <a:lvl1pPr>
              <a:defRPr/>
            </a:lvl1pPr>
          </a:lstStyle>
          <a:p>
            <a:pPr>
              <a:defRPr/>
            </a:pPr>
            <a:endParaRPr lang="fr-FR"/>
          </a:p>
        </p:txBody>
      </p:sp>
      <p:sp>
        <p:nvSpPr>
          <p:cNvPr id="5" name="Rectangle 4"/>
          <p:cNvSpPr>
            <a:spLocks noGrp="1" noChangeArrowheads="1"/>
          </p:cNvSpPr>
          <p:nvPr>
            <p:ph type="sldNum" sz="quarter" idx="12"/>
          </p:nvPr>
        </p:nvSpPr>
        <p:spPr>
          <a:ln/>
        </p:spPr>
        <p:txBody>
          <a:bodyPr/>
          <a:lstStyle>
            <a:lvl1pPr>
              <a:defRPr/>
            </a:lvl1pPr>
          </a:lstStyle>
          <a:p>
            <a:pPr>
              <a:defRPr/>
            </a:pPr>
            <a:fld id="{7558672F-408C-4F2E-8114-83933255D57F}" type="slidenum">
              <a:rPr lang="fr-CH" altLang="fr-FR"/>
              <a:pPr>
                <a:defRPr/>
              </a:pPr>
              <a:t>‹#›</a:t>
            </a:fld>
            <a:endParaRPr lang="fr-CH" altLang="fr-FR"/>
          </a:p>
        </p:txBody>
      </p:sp>
    </p:spTree>
    <p:extLst>
      <p:ext uri="{BB962C8B-B14F-4D97-AF65-F5344CB8AC3E}">
        <p14:creationId xmlns:p14="http://schemas.microsoft.com/office/powerpoint/2010/main" val="209454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fr-FR"/>
          </a:p>
        </p:txBody>
      </p:sp>
      <p:sp>
        <p:nvSpPr>
          <p:cNvPr id="3" name="Rectangle 3"/>
          <p:cNvSpPr>
            <a:spLocks noGrp="1" noChangeArrowheads="1"/>
          </p:cNvSpPr>
          <p:nvPr>
            <p:ph type="ftr" sz="quarter" idx="11"/>
          </p:nvPr>
        </p:nvSpPr>
        <p:spPr>
          <a:ln/>
        </p:spPr>
        <p:txBody>
          <a:bodyPr/>
          <a:lstStyle>
            <a:lvl1pPr>
              <a:defRPr/>
            </a:lvl1pPr>
          </a:lstStyle>
          <a:p>
            <a:pPr>
              <a:defRPr/>
            </a:pPr>
            <a:endParaRPr lang="fr-FR"/>
          </a:p>
        </p:txBody>
      </p:sp>
      <p:sp>
        <p:nvSpPr>
          <p:cNvPr id="4" name="Rectangle 4"/>
          <p:cNvSpPr>
            <a:spLocks noGrp="1" noChangeArrowheads="1"/>
          </p:cNvSpPr>
          <p:nvPr>
            <p:ph type="sldNum" sz="quarter" idx="12"/>
          </p:nvPr>
        </p:nvSpPr>
        <p:spPr>
          <a:ln/>
        </p:spPr>
        <p:txBody>
          <a:bodyPr/>
          <a:lstStyle>
            <a:lvl1pPr>
              <a:defRPr/>
            </a:lvl1pPr>
          </a:lstStyle>
          <a:p>
            <a:pPr>
              <a:defRPr/>
            </a:pPr>
            <a:fld id="{96C9EF4D-65EB-43B8-9183-E7ED58C7CFE2}" type="slidenum">
              <a:rPr lang="fr-CH" altLang="fr-FR"/>
              <a:pPr>
                <a:defRPr/>
              </a:pPr>
              <a:t>‹#›</a:t>
            </a:fld>
            <a:endParaRPr lang="fr-CH" altLang="fr-FR"/>
          </a:p>
        </p:txBody>
      </p:sp>
    </p:spTree>
    <p:extLst>
      <p:ext uri="{BB962C8B-B14F-4D97-AF65-F5344CB8AC3E}">
        <p14:creationId xmlns:p14="http://schemas.microsoft.com/office/powerpoint/2010/main" val="1957302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
          <p:cNvSpPr>
            <a:spLocks noGrp="1" noChangeArrowheads="1"/>
          </p:cNvSpPr>
          <p:nvPr>
            <p:ph type="dt" sz="half" idx="10"/>
          </p:nvPr>
        </p:nvSpPr>
        <p:spPr>
          <a:ln/>
        </p:spPr>
        <p:txBody>
          <a:bodyPr/>
          <a:lstStyle>
            <a:lvl1pPr>
              <a:defRPr/>
            </a:lvl1pPr>
          </a:lstStyle>
          <a:p>
            <a:pPr>
              <a:defRPr/>
            </a:pPr>
            <a:endParaRPr lang="fr-FR"/>
          </a:p>
        </p:txBody>
      </p:sp>
      <p:sp>
        <p:nvSpPr>
          <p:cNvPr id="6" name="Rectangle 3"/>
          <p:cNvSpPr>
            <a:spLocks noGrp="1" noChangeArrowheads="1"/>
          </p:cNvSpPr>
          <p:nvPr>
            <p:ph type="ftr" sz="quarter" idx="11"/>
          </p:nvPr>
        </p:nvSpPr>
        <p:spPr>
          <a:ln/>
        </p:spPr>
        <p:txBody>
          <a:bodyPr/>
          <a:lstStyle>
            <a:lvl1pPr>
              <a:defRPr/>
            </a:lvl1pPr>
          </a:lstStyle>
          <a:p>
            <a:pPr>
              <a:defRPr/>
            </a:pPr>
            <a:endParaRPr lang="fr-FR"/>
          </a:p>
        </p:txBody>
      </p:sp>
      <p:sp>
        <p:nvSpPr>
          <p:cNvPr id="7" name="Rectangle 4"/>
          <p:cNvSpPr>
            <a:spLocks noGrp="1" noChangeArrowheads="1"/>
          </p:cNvSpPr>
          <p:nvPr>
            <p:ph type="sldNum" sz="quarter" idx="12"/>
          </p:nvPr>
        </p:nvSpPr>
        <p:spPr>
          <a:ln/>
        </p:spPr>
        <p:txBody>
          <a:bodyPr/>
          <a:lstStyle>
            <a:lvl1pPr>
              <a:defRPr/>
            </a:lvl1pPr>
          </a:lstStyle>
          <a:p>
            <a:pPr>
              <a:defRPr/>
            </a:pPr>
            <a:fld id="{6401794A-68F3-4CFF-B7F1-7B1D50C61113}" type="slidenum">
              <a:rPr lang="fr-CH" altLang="fr-FR"/>
              <a:pPr>
                <a:defRPr/>
              </a:pPr>
              <a:t>‹#›</a:t>
            </a:fld>
            <a:endParaRPr lang="fr-CH" altLang="fr-FR"/>
          </a:p>
        </p:txBody>
      </p:sp>
    </p:spTree>
    <p:extLst>
      <p:ext uri="{BB962C8B-B14F-4D97-AF65-F5344CB8AC3E}">
        <p14:creationId xmlns:p14="http://schemas.microsoft.com/office/powerpoint/2010/main" val="1735361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
          <p:cNvSpPr>
            <a:spLocks noGrp="1" noChangeArrowheads="1"/>
          </p:cNvSpPr>
          <p:nvPr>
            <p:ph type="dt" sz="half" idx="10"/>
          </p:nvPr>
        </p:nvSpPr>
        <p:spPr>
          <a:ln/>
        </p:spPr>
        <p:txBody>
          <a:bodyPr/>
          <a:lstStyle>
            <a:lvl1pPr>
              <a:defRPr/>
            </a:lvl1pPr>
          </a:lstStyle>
          <a:p>
            <a:pPr>
              <a:defRPr/>
            </a:pPr>
            <a:endParaRPr lang="fr-FR"/>
          </a:p>
        </p:txBody>
      </p:sp>
      <p:sp>
        <p:nvSpPr>
          <p:cNvPr id="6" name="Rectangle 3"/>
          <p:cNvSpPr>
            <a:spLocks noGrp="1" noChangeArrowheads="1"/>
          </p:cNvSpPr>
          <p:nvPr>
            <p:ph type="ftr" sz="quarter" idx="11"/>
          </p:nvPr>
        </p:nvSpPr>
        <p:spPr>
          <a:ln/>
        </p:spPr>
        <p:txBody>
          <a:bodyPr/>
          <a:lstStyle>
            <a:lvl1pPr>
              <a:defRPr/>
            </a:lvl1pPr>
          </a:lstStyle>
          <a:p>
            <a:pPr>
              <a:defRPr/>
            </a:pPr>
            <a:endParaRPr lang="fr-FR"/>
          </a:p>
        </p:txBody>
      </p:sp>
      <p:sp>
        <p:nvSpPr>
          <p:cNvPr id="7" name="Rectangle 4"/>
          <p:cNvSpPr>
            <a:spLocks noGrp="1" noChangeArrowheads="1"/>
          </p:cNvSpPr>
          <p:nvPr>
            <p:ph type="sldNum" sz="quarter" idx="12"/>
          </p:nvPr>
        </p:nvSpPr>
        <p:spPr>
          <a:ln/>
        </p:spPr>
        <p:txBody>
          <a:bodyPr/>
          <a:lstStyle>
            <a:lvl1pPr>
              <a:defRPr/>
            </a:lvl1pPr>
          </a:lstStyle>
          <a:p>
            <a:pPr>
              <a:defRPr/>
            </a:pPr>
            <a:fld id="{C50C508F-3ABD-4F07-9C7A-CD55B81C145A}" type="slidenum">
              <a:rPr lang="fr-CH" altLang="fr-FR"/>
              <a:pPr>
                <a:defRPr/>
              </a:pPr>
              <a:t>‹#›</a:t>
            </a:fld>
            <a:endParaRPr lang="fr-CH" altLang="fr-FR"/>
          </a:p>
        </p:txBody>
      </p:sp>
    </p:spTree>
    <p:extLst>
      <p:ext uri="{BB962C8B-B14F-4D97-AF65-F5344CB8AC3E}">
        <p14:creationId xmlns:p14="http://schemas.microsoft.com/office/powerpoint/2010/main" val="1867455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FFFFFF"/>
            </a:gs>
          </a:gsLst>
          <a:path path="rect">
            <a:fillToRect t="100000" r="10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b="0">
                <a:solidFill>
                  <a:schemeClr val="tx1"/>
                </a:solidFill>
                <a:latin typeface="Times New Roman" pitchFamily="18" charset="0"/>
              </a:defRPr>
            </a:lvl1pPr>
          </a:lstStyle>
          <a:p>
            <a:pPr>
              <a:defRPr/>
            </a:pPr>
            <a:endParaRPr lang="fr-F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b="0">
                <a:solidFill>
                  <a:schemeClr val="tx1"/>
                </a:solidFill>
                <a:latin typeface="Times New Roman" pitchFamily="18" charset="0"/>
              </a:defRPr>
            </a:lvl1pPr>
          </a:lstStyle>
          <a:p>
            <a:pPr>
              <a:defRPr/>
            </a:pPr>
            <a:endParaRPr lang="fr-FR"/>
          </a:p>
        </p:txBody>
      </p:sp>
      <p:sp>
        <p:nvSpPr>
          <p:cNvPr id="1028" name="Rectangle 4"/>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smtClean="0">
                <a:solidFill>
                  <a:schemeClr val="tx1"/>
                </a:solidFill>
                <a:latin typeface="Times New Roman" pitchFamily="18" charset="0"/>
              </a:defRPr>
            </a:lvl1pPr>
          </a:lstStyle>
          <a:p>
            <a:pPr>
              <a:defRPr/>
            </a:pPr>
            <a:fld id="{7EAB5FAC-FFA4-4994-84AE-9E199AC216BD}" type="slidenum">
              <a:rPr lang="fr-CH" altLang="fr-FR"/>
              <a:pPr>
                <a:defRPr/>
              </a:pPr>
              <a:t>‹#›</a:t>
            </a:fld>
            <a:endParaRPr lang="fr-CH" altLang="fr-FR"/>
          </a:p>
        </p:txBody>
      </p:sp>
      <p:sp>
        <p:nvSpPr>
          <p:cNvPr id="1029" name="Rectangle 5"/>
          <p:cNvSpPr>
            <a:spLocks noGrp="1" noChangeArrowheads="1"/>
          </p:cNvSpPr>
          <p:nvPr>
            <p:ph type="title"/>
          </p:nvPr>
        </p:nvSpPr>
        <p:spPr bwMode="auto">
          <a:xfrm>
            <a:off x="431800" y="6096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fr-CH" altLang="fr-FR" smtClean="0"/>
              <a:t>Slide Title</a:t>
            </a:r>
          </a:p>
        </p:txBody>
      </p:sp>
      <p:sp>
        <p:nvSpPr>
          <p:cNvPr id="1030" name="Rectangle 6"/>
          <p:cNvSpPr>
            <a:spLocks noGrp="1" noChangeArrowheads="1"/>
          </p:cNvSpPr>
          <p:nvPr>
            <p:ph type="body" idx="1"/>
          </p:nvPr>
        </p:nvSpPr>
        <p:spPr bwMode="auto">
          <a:xfrm>
            <a:off x="457200" y="1524000"/>
            <a:ext cx="8305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fr-CH" altLang="fr-FR" smtClean="0"/>
              <a:t>Body Text</a:t>
            </a:r>
          </a:p>
          <a:p>
            <a:pPr lvl="1"/>
            <a:r>
              <a:rPr lang="fr-CH" altLang="fr-FR" smtClean="0"/>
              <a:t>Second Level</a:t>
            </a:r>
          </a:p>
          <a:p>
            <a:pPr lvl="2"/>
            <a:r>
              <a:rPr lang="fr-CH" altLang="fr-FR" smtClean="0"/>
              <a:t>Third Level</a:t>
            </a:r>
          </a:p>
          <a:p>
            <a:pPr lvl="3"/>
            <a:r>
              <a:rPr lang="fr-CH" altLang="fr-FR" smtClean="0"/>
              <a:t>Fourth Level</a:t>
            </a:r>
          </a:p>
          <a:p>
            <a:pPr lvl="4"/>
            <a:r>
              <a:rPr lang="fr-CH" altLang="fr-FR" smtClean="0"/>
              <a:t>Fifth Level</a:t>
            </a:r>
          </a:p>
        </p:txBody>
      </p:sp>
      <p:sp>
        <p:nvSpPr>
          <p:cNvPr id="1031" name="Line 7"/>
          <p:cNvSpPr>
            <a:spLocks noChangeShapeType="1"/>
          </p:cNvSpPr>
          <p:nvPr/>
        </p:nvSpPr>
        <p:spPr bwMode="auto">
          <a:xfrm>
            <a:off x="457200" y="1447800"/>
            <a:ext cx="830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nvGrpSpPr>
          <p:cNvPr id="1032" name="Group 14"/>
          <p:cNvGrpSpPr>
            <a:grpSpLocks/>
          </p:cNvGrpSpPr>
          <p:nvPr/>
        </p:nvGrpSpPr>
        <p:grpSpPr bwMode="auto">
          <a:xfrm>
            <a:off x="0" y="219075"/>
            <a:ext cx="1627188" cy="209550"/>
            <a:chOff x="0" y="138"/>
            <a:chExt cx="1025" cy="132"/>
          </a:xfrm>
        </p:grpSpPr>
        <p:sp>
          <p:nvSpPr>
            <p:cNvPr id="1039" name="Freeform 8"/>
            <p:cNvSpPr>
              <a:spLocks/>
            </p:cNvSpPr>
            <p:nvPr/>
          </p:nvSpPr>
          <p:spPr bwMode="auto">
            <a:xfrm>
              <a:off x="0" y="138"/>
              <a:ext cx="414" cy="132"/>
            </a:xfrm>
            <a:custGeom>
              <a:avLst/>
              <a:gdLst>
                <a:gd name="T0" fmla="*/ 0 w 414"/>
                <a:gd name="T1" fmla="*/ 0 h 132"/>
                <a:gd name="T2" fmla="*/ 413 w 414"/>
                <a:gd name="T3" fmla="*/ 0 h 132"/>
                <a:gd name="T4" fmla="*/ 364 w 414"/>
                <a:gd name="T5" fmla="*/ 131 h 132"/>
                <a:gd name="T6" fmla="*/ 0 w 414"/>
                <a:gd name="T7" fmla="*/ 131 h 132"/>
                <a:gd name="T8" fmla="*/ 0 w 414"/>
                <a:gd name="T9" fmla="*/ 0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4" h="132">
                  <a:moveTo>
                    <a:pt x="0" y="0"/>
                  </a:moveTo>
                  <a:lnTo>
                    <a:pt x="413" y="0"/>
                  </a:lnTo>
                  <a:lnTo>
                    <a:pt x="364" y="131"/>
                  </a:lnTo>
                  <a:lnTo>
                    <a:pt x="0" y="131"/>
                  </a:lnTo>
                  <a:lnTo>
                    <a:pt x="0" y="0"/>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40" name="Freeform 9"/>
            <p:cNvSpPr>
              <a:spLocks/>
            </p:cNvSpPr>
            <p:nvPr/>
          </p:nvSpPr>
          <p:spPr bwMode="auto">
            <a:xfrm>
              <a:off x="397" y="138"/>
              <a:ext cx="244" cy="132"/>
            </a:xfrm>
            <a:custGeom>
              <a:avLst/>
              <a:gdLst>
                <a:gd name="T0" fmla="*/ 49 w 244"/>
                <a:gd name="T1" fmla="*/ 0 h 132"/>
                <a:gd name="T2" fmla="*/ 0 w 244"/>
                <a:gd name="T3" fmla="*/ 131 h 132"/>
                <a:gd name="T4" fmla="*/ 194 w 244"/>
                <a:gd name="T5" fmla="*/ 131 h 132"/>
                <a:gd name="T6" fmla="*/ 243 w 244"/>
                <a:gd name="T7" fmla="*/ 0 h 132"/>
                <a:gd name="T8" fmla="*/ 49 w 244"/>
                <a:gd name="T9" fmla="*/ 0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4" h="132">
                  <a:moveTo>
                    <a:pt x="49" y="0"/>
                  </a:moveTo>
                  <a:lnTo>
                    <a:pt x="0" y="131"/>
                  </a:lnTo>
                  <a:lnTo>
                    <a:pt x="194" y="131"/>
                  </a:lnTo>
                  <a:lnTo>
                    <a:pt x="243" y="0"/>
                  </a:lnTo>
                  <a:lnTo>
                    <a:pt x="49" y="0"/>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41" name="Freeform 10"/>
            <p:cNvSpPr>
              <a:spLocks/>
            </p:cNvSpPr>
            <p:nvPr/>
          </p:nvSpPr>
          <p:spPr bwMode="auto">
            <a:xfrm>
              <a:off x="620" y="138"/>
              <a:ext cx="194" cy="132"/>
            </a:xfrm>
            <a:custGeom>
              <a:avLst/>
              <a:gdLst>
                <a:gd name="T0" fmla="*/ 48 w 194"/>
                <a:gd name="T1" fmla="*/ 0 h 132"/>
                <a:gd name="T2" fmla="*/ 0 w 194"/>
                <a:gd name="T3" fmla="*/ 131 h 132"/>
                <a:gd name="T4" fmla="*/ 145 w 194"/>
                <a:gd name="T5" fmla="*/ 131 h 132"/>
                <a:gd name="T6" fmla="*/ 193 w 194"/>
                <a:gd name="T7" fmla="*/ 0 h 132"/>
                <a:gd name="T8" fmla="*/ 48 w 194"/>
                <a:gd name="T9" fmla="*/ 0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132">
                  <a:moveTo>
                    <a:pt x="48" y="0"/>
                  </a:moveTo>
                  <a:lnTo>
                    <a:pt x="0" y="131"/>
                  </a:lnTo>
                  <a:lnTo>
                    <a:pt x="145" y="131"/>
                  </a:lnTo>
                  <a:lnTo>
                    <a:pt x="193" y="0"/>
                  </a:lnTo>
                  <a:lnTo>
                    <a:pt x="48" y="0"/>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42" name="Freeform 11"/>
            <p:cNvSpPr>
              <a:spLocks/>
            </p:cNvSpPr>
            <p:nvPr/>
          </p:nvSpPr>
          <p:spPr bwMode="auto">
            <a:xfrm>
              <a:off x="788" y="138"/>
              <a:ext cx="149" cy="132"/>
            </a:xfrm>
            <a:custGeom>
              <a:avLst/>
              <a:gdLst>
                <a:gd name="T0" fmla="*/ 49 w 149"/>
                <a:gd name="T1" fmla="*/ 0 h 132"/>
                <a:gd name="T2" fmla="*/ 0 w 149"/>
                <a:gd name="T3" fmla="*/ 131 h 132"/>
                <a:gd name="T4" fmla="*/ 99 w 149"/>
                <a:gd name="T5" fmla="*/ 131 h 132"/>
                <a:gd name="T6" fmla="*/ 148 w 149"/>
                <a:gd name="T7" fmla="*/ 0 h 132"/>
                <a:gd name="T8" fmla="*/ 49 w 149"/>
                <a:gd name="T9" fmla="*/ 0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9" h="132">
                  <a:moveTo>
                    <a:pt x="49" y="0"/>
                  </a:moveTo>
                  <a:lnTo>
                    <a:pt x="0" y="131"/>
                  </a:lnTo>
                  <a:lnTo>
                    <a:pt x="99" y="131"/>
                  </a:lnTo>
                  <a:lnTo>
                    <a:pt x="148" y="0"/>
                  </a:lnTo>
                  <a:lnTo>
                    <a:pt x="49" y="0"/>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43" name="Freeform 12"/>
            <p:cNvSpPr>
              <a:spLocks/>
            </p:cNvSpPr>
            <p:nvPr/>
          </p:nvSpPr>
          <p:spPr bwMode="auto">
            <a:xfrm>
              <a:off x="903" y="138"/>
              <a:ext cx="97" cy="132"/>
            </a:xfrm>
            <a:custGeom>
              <a:avLst/>
              <a:gdLst>
                <a:gd name="T0" fmla="*/ 48 w 97"/>
                <a:gd name="T1" fmla="*/ 0 h 132"/>
                <a:gd name="T2" fmla="*/ 48 w 97"/>
                <a:gd name="T3" fmla="*/ 0 h 132"/>
                <a:gd name="T4" fmla="*/ 0 w 97"/>
                <a:gd name="T5" fmla="*/ 131 h 132"/>
                <a:gd name="T6" fmla="*/ 48 w 97"/>
                <a:gd name="T7" fmla="*/ 131 h 132"/>
                <a:gd name="T8" fmla="*/ 96 w 97"/>
                <a:gd name="T9" fmla="*/ 0 h 132"/>
                <a:gd name="T10" fmla="*/ 48 w 97"/>
                <a:gd name="T11" fmla="*/ 0 h 1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 h="132">
                  <a:moveTo>
                    <a:pt x="48" y="0"/>
                  </a:moveTo>
                  <a:lnTo>
                    <a:pt x="48" y="0"/>
                  </a:lnTo>
                  <a:lnTo>
                    <a:pt x="0" y="131"/>
                  </a:lnTo>
                  <a:lnTo>
                    <a:pt x="48" y="131"/>
                  </a:lnTo>
                  <a:lnTo>
                    <a:pt x="96" y="0"/>
                  </a:lnTo>
                  <a:lnTo>
                    <a:pt x="48" y="0"/>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44" name="Freeform 13"/>
            <p:cNvSpPr>
              <a:spLocks/>
            </p:cNvSpPr>
            <p:nvPr/>
          </p:nvSpPr>
          <p:spPr bwMode="auto">
            <a:xfrm>
              <a:off x="960" y="138"/>
              <a:ext cx="65" cy="132"/>
            </a:xfrm>
            <a:custGeom>
              <a:avLst/>
              <a:gdLst>
                <a:gd name="T0" fmla="*/ 49 w 65"/>
                <a:gd name="T1" fmla="*/ 0 h 132"/>
                <a:gd name="T2" fmla="*/ 0 w 65"/>
                <a:gd name="T3" fmla="*/ 131 h 132"/>
                <a:gd name="T4" fmla="*/ 15 w 65"/>
                <a:gd name="T5" fmla="*/ 131 h 132"/>
                <a:gd name="T6" fmla="*/ 64 w 65"/>
                <a:gd name="T7" fmla="*/ 0 h 132"/>
                <a:gd name="T8" fmla="*/ 49 w 65"/>
                <a:gd name="T9" fmla="*/ 0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132">
                  <a:moveTo>
                    <a:pt x="49" y="0"/>
                  </a:moveTo>
                  <a:lnTo>
                    <a:pt x="0" y="131"/>
                  </a:lnTo>
                  <a:lnTo>
                    <a:pt x="15" y="131"/>
                  </a:lnTo>
                  <a:lnTo>
                    <a:pt x="64" y="0"/>
                  </a:lnTo>
                  <a:lnTo>
                    <a:pt x="49" y="0"/>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grpSp>
      <p:grpSp>
        <p:nvGrpSpPr>
          <p:cNvPr id="1033" name="Group 18"/>
          <p:cNvGrpSpPr>
            <a:grpSpLocks/>
          </p:cNvGrpSpPr>
          <p:nvPr/>
        </p:nvGrpSpPr>
        <p:grpSpPr bwMode="auto">
          <a:xfrm>
            <a:off x="1625600" y="6278563"/>
            <a:ext cx="7507288" cy="219075"/>
            <a:chOff x="1024" y="3955"/>
            <a:chExt cx="4729" cy="138"/>
          </a:xfrm>
        </p:grpSpPr>
        <p:sp>
          <p:nvSpPr>
            <p:cNvPr id="1036" name="Freeform 15"/>
            <p:cNvSpPr>
              <a:spLocks/>
            </p:cNvSpPr>
            <p:nvPr/>
          </p:nvSpPr>
          <p:spPr bwMode="auto">
            <a:xfrm>
              <a:off x="1024" y="4058"/>
              <a:ext cx="4729" cy="35"/>
            </a:xfrm>
            <a:custGeom>
              <a:avLst/>
              <a:gdLst>
                <a:gd name="T0" fmla="*/ 0 w 4729"/>
                <a:gd name="T1" fmla="*/ 34 h 35"/>
                <a:gd name="T2" fmla="*/ 4728 w 4729"/>
                <a:gd name="T3" fmla="*/ 34 h 35"/>
                <a:gd name="T4" fmla="*/ 4728 w 4729"/>
                <a:gd name="T5" fmla="*/ 0 h 35"/>
                <a:gd name="T6" fmla="*/ 12 w 4729"/>
                <a:gd name="T7" fmla="*/ 0 h 35"/>
                <a:gd name="T8" fmla="*/ 0 w 4729"/>
                <a:gd name="T9" fmla="*/ 34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29" h="35">
                  <a:moveTo>
                    <a:pt x="0" y="34"/>
                  </a:moveTo>
                  <a:lnTo>
                    <a:pt x="4728" y="34"/>
                  </a:lnTo>
                  <a:lnTo>
                    <a:pt x="4728" y="0"/>
                  </a:lnTo>
                  <a:lnTo>
                    <a:pt x="12" y="0"/>
                  </a:lnTo>
                  <a:lnTo>
                    <a:pt x="0" y="34"/>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37" name="Freeform 16"/>
            <p:cNvSpPr>
              <a:spLocks/>
            </p:cNvSpPr>
            <p:nvPr/>
          </p:nvSpPr>
          <p:spPr bwMode="auto">
            <a:xfrm>
              <a:off x="1043" y="4007"/>
              <a:ext cx="4710" cy="34"/>
            </a:xfrm>
            <a:custGeom>
              <a:avLst/>
              <a:gdLst>
                <a:gd name="T0" fmla="*/ 0 w 4710"/>
                <a:gd name="T1" fmla="*/ 33 h 34"/>
                <a:gd name="T2" fmla="*/ 4709 w 4710"/>
                <a:gd name="T3" fmla="*/ 33 h 34"/>
                <a:gd name="T4" fmla="*/ 4709 w 4710"/>
                <a:gd name="T5" fmla="*/ 0 h 34"/>
                <a:gd name="T6" fmla="*/ 12 w 4710"/>
                <a:gd name="T7" fmla="*/ 0 h 34"/>
                <a:gd name="T8" fmla="*/ 0 w 4710"/>
                <a:gd name="T9" fmla="*/ 33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0" h="34">
                  <a:moveTo>
                    <a:pt x="0" y="33"/>
                  </a:moveTo>
                  <a:lnTo>
                    <a:pt x="4709" y="33"/>
                  </a:lnTo>
                  <a:lnTo>
                    <a:pt x="4709" y="0"/>
                  </a:lnTo>
                  <a:lnTo>
                    <a:pt x="12" y="0"/>
                  </a:lnTo>
                  <a:lnTo>
                    <a:pt x="0" y="33"/>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38" name="Freeform 17"/>
            <p:cNvSpPr>
              <a:spLocks/>
            </p:cNvSpPr>
            <p:nvPr/>
          </p:nvSpPr>
          <p:spPr bwMode="auto">
            <a:xfrm>
              <a:off x="1060" y="3955"/>
              <a:ext cx="4693" cy="36"/>
            </a:xfrm>
            <a:custGeom>
              <a:avLst/>
              <a:gdLst>
                <a:gd name="T0" fmla="*/ 0 w 4693"/>
                <a:gd name="T1" fmla="*/ 35 h 36"/>
                <a:gd name="T2" fmla="*/ 4692 w 4693"/>
                <a:gd name="T3" fmla="*/ 33 h 36"/>
                <a:gd name="T4" fmla="*/ 4692 w 4693"/>
                <a:gd name="T5" fmla="*/ 4 h 36"/>
                <a:gd name="T6" fmla="*/ 12 w 4693"/>
                <a:gd name="T7" fmla="*/ 0 h 36"/>
                <a:gd name="T8" fmla="*/ 0 w 4693"/>
                <a:gd name="T9" fmla="*/ 35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93" h="36">
                  <a:moveTo>
                    <a:pt x="0" y="35"/>
                  </a:moveTo>
                  <a:lnTo>
                    <a:pt x="4692" y="33"/>
                  </a:lnTo>
                  <a:lnTo>
                    <a:pt x="4692" y="4"/>
                  </a:lnTo>
                  <a:lnTo>
                    <a:pt x="12" y="0"/>
                  </a:lnTo>
                  <a:lnTo>
                    <a:pt x="0" y="35"/>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grpSp>
      <p:sp>
        <p:nvSpPr>
          <p:cNvPr id="1034" name="Rectangle 20"/>
          <p:cNvSpPr>
            <a:spLocks noChangeArrowheads="1"/>
          </p:cNvSpPr>
          <p:nvPr/>
        </p:nvSpPr>
        <p:spPr bwMode="auto">
          <a:xfrm>
            <a:off x="1762125" y="6545263"/>
            <a:ext cx="869950" cy="274637"/>
          </a:xfrm>
          <a:prstGeom prst="rect">
            <a:avLst/>
          </a:prstGeom>
          <a:noFill/>
          <a:ln>
            <a:noFill/>
          </a:ln>
        </p:spPr>
        <p:txBody>
          <a:bodyPr wrap="none" lIns="92075" tIns="46038" rIns="92075" bIns="46038">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pPr>
              <a:defRPr/>
            </a:pPr>
            <a:fld id="{6FA38608-627E-4C7C-AD4C-8A336DAC5757}" type="datetime1">
              <a:rPr lang="fr-CH" altLang="fr-FR" sz="1200" smtClean="0">
                <a:solidFill>
                  <a:schemeClr val="tx1"/>
                </a:solidFill>
                <a:latin typeface="Book Antiqua" pitchFamily="18" charset="0"/>
              </a:rPr>
              <a:pPr>
                <a:defRPr/>
              </a:pPr>
              <a:t>17.04.2025</a:t>
            </a:fld>
            <a:endParaRPr lang="fr-CH" altLang="fr-FR" sz="1200">
              <a:solidFill>
                <a:schemeClr val="tx1"/>
              </a:solidFill>
              <a:latin typeface="Book Antiqua" pitchFamily="18" charset="0"/>
            </a:endParaRPr>
          </a:p>
        </p:txBody>
      </p:sp>
      <p:sp>
        <p:nvSpPr>
          <p:cNvPr id="1035" name="Rectangle 21"/>
          <p:cNvSpPr>
            <a:spLocks noChangeArrowheads="1"/>
          </p:cNvSpPr>
          <p:nvPr/>
        </p:nvSpPr>
        <p:spPr bwMode="auto">
          <a:xfrm>
            <a:off x="8242300" y="6556375"/>
            <a:ext cx="690563"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fr-CH" altLang="fr-FR" sz="900">
                <a:solidFill>
                  <a:schemeClr val="tx1"/>
                </a:solidFill>
                <a:latin typeface="Book Antiqua" pitchFamily="18" charset="0"/>
              </a:rPr>
              <a:t>Page </a:t>
            </a:r>
            <a:fld id="{C090AB07-C2CD-4F4D-B137-AD3ADB02E497}" type="slidenum">
              <a:rPr lang="fr-CH" altLang="fr-FR" sz="900">
                <a:solidFill>
                  <a:schemeClr val="tx1"/>
                </a:solidFill>
                <a:latin typeface="Book Antiqua" pitchFamily="18" charset="0"/>
              </a:rPr>
              <a:pPr/>
              <a:t>‹#›</a:t>
            </a:fld>
            <a:endParaRPr lang="fr-CH" altLang="fr-FR" sz="900">
              <a:solidFill>
                <a:schemeClr val="tx1"/>
              </a:solidFill>
              <a:latin typeface="Book Antiqua"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lnSpc>
          <a:spcPct val="90000"/>
        </a:lnSpc>
        <a:spcBef>
          <a:spcPct val="0"/>
        </a:spcBef>
        <a:spcAft>
          <a:spcPct val="0"/>
        </a:spcAft>
        <a:defRPr sz="2800" b="1">
          <a:solidFill>
            <a:schemeClr val="accent1"/>
          </a:solidFill>
          <a:latin typeface="+mj-lt"/>
          <a:ea typeface="+mj-ea"/>
          <a:cs typeface="+mj-cs"/>
        </a:defRPr>
      </a:lvl1pPr>
      <a:lvl2pPr algn="ctr" rtl="0" eaLnBrk="0" fontAlgn="base" hangingPunct="0">
        <a:lnSpc>
          <a:spcPct val="90000"/>
        </a:lnSpc>
        <a:spcBef>
          <a:spcPct val="0"/>
        </a:spcBef>
        <a:spcAft>
          <a:spcPct val="0"/>
        </a:spcAft>
        <a:defRPr sz="2800" b="1">
          <a:solidFill>
            <a:schemeClr val="accent1"/>
          </a:solidFill>
          <a:latin typeface="Times New Roman" pitchFamily="18" charset="0"/>
        </a:defRPr>
      </a:lvl2pPr>
      <a:lvl3pPr algn="ctr" rtl="0" eaLnBrk="0" fontAlgn="base" hangingPunct="0">
        <a:lnSpc>
          <a:spcPct val="90000"/>
        </a:lnSpc>
        <a:spcBef>
          <a:spcPct val="0"/>
        </a:spcBef>
        <a:spcAft>
          <a:spcPct val="0"/>
        </a:spcAft>
        <a:defRPr sz="2800" b="1">
          <a:solidFill>
            <a:schemeClr val="accent1"/>
          </a:solidFill>
          <a:latin typeface="Times New Roman" pitchFamily="18" charset="0"/>
        </a:defRPr>
      </a:lvl3pPr>
      <a:lvl4pPr algn="ctr" rtl="0" eaLnBrk="0" fontAlgn="base" hangingPunct="0">
        <a:lnSpc>
          <a:spcPct val="90000"/>
        </a:lnSpc>
        <a:spcBef>
          <a:spcPct val="0"/>
        </a:spcBef>
        <a:spcAft>
          <a:spcPct val="0"/>
        </a:spcAft>
        <a:defRPr sz="2800" b="1">
          <a:solidFill>
            <a:schemeClr val="accent1"/>
          </a:solidFill>
          <a:latin typeface="Times New Roman" pitchFamily="18" charset="0"/>
        </a:defRPr>
      </a:lvl4pPr>
      <a:lvl5pPr algn="ctr" rtl="0" eaLnBrk="0" fontAlgn="base" hangingPunct="0">
        <a:lnSpc>
          <a:spcPct val="90000"/>
        </a:lnSpc>
        <a:spcBef>
          <a:spcPct val="0"/>
        </a:spcBef>
        <a:spcAft>
          <a:spcPct val="0"/>
        </a:spcAft>
        <a:defRPr sz="2800" b="1">
          <a:solidFill>
            <a:schemeClr val="accent1"/>
          </a:solidFill>
          <a:latin typeface="Times New Roman" pitchFamily="18" charset="0"/>
        </a:defRPr>
      </a:lvl5pPr>
      <a:lvl6pPr marL="457200" algn="ctr" rtl="0" eaLnBrk="0" fontAlgn="base" hangingPunct="0">
        <a:lnSpc>
          <a:spcPct val="90000"/>
        </a:lnSpc>
        <a:spcBef>
          <a:spcPct val="0"/>
        </a:spcBef>
        <a:spcAft>
          <a:spcPct val="0"/>
        </a:spcAft>
        <a:defRPr sz="2800" b="1">
          <a:solidFill>
            <a:schemeClr val="accent1"/>
          </a:solidFill>
          <a:latin typeface="Times New Roman" pitchFamily="18" charset="0"/>
        </a:defRPr>
      </a:lvl6pPr>
      <a:lvl7pPr marL="914400" algn="ctr" rtl="0" eaLnBrk="0" fontAlgn="base" hangingPunct="0">
        <a:lnSpc>
          <a:spcPct val="90000"/>
        </a:lnSpc>
        <a:spcBef>
          <a:spcPct val="0"/>
        </a:spcBef>
        <a:spcAft>
          <a:spcPct val="0"/>
        </a:spcAft>
        <a:defRPr sz="2800" b="1">
          <a:solidFill>
            <a:schemeClr val="accent1"/>
          </a:solidFill>
          <a:latin typeface="Times New Roman" pitchFamily="18" charset="0"/>
        </a:defRPr>
      </a:lvl7pPr>
      <a:lvl8pPr marL="1371600" algn="ctr" rtl="0" eaLnBrk="0" fontAlgn="base" hangingPunct="0">
        <a:lnSpc>
          <a:spcPct val="90000"/>
        </a:lnSpc>
        <a:spcBef>
          <a:spcPct val="0"/>
        </a:spcBef>
        <a:spcAft>
          <a:spcPct val="0"/>
        </a:spcAft>
        <a:defRPr sz="2800" b="1">
          <a:solidFill>
            <a:schemeClr val="accent1"/>
          </a:solidFill>
          <a:latin typeface="Times New Roman" pitchFamily="18" charset="0"/>
        </a:defRPr>
      </a:lvl8pPr>
      <a:lvl9pPr marL="1828800" algn="ctr" rtl="0" eaLnBrk="0" fontAlgn="base" hangingPunct="0">
        <a:lnSpc>
          <a:spcPct val="90000"/>
        </a:lnSpc>
        <a:spcBef>
          <a:spcPct val="0"/>
        </a:spcBef>
        <a:spcAft>
          <a:spcPct val="0"/>
        </a:spcAft>
        <a:defRPr sz="2800" b="1">
          <a:solidFill>
            <a:schemeClr val="accent1"/>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100000"/>
        <a:buChar char="•"/>
        <a:defRPr b="1">
          <a:solidFill>
            <a:srgbClr val="06009C"/>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1600" b="1">
          <a:solidFill>
            <a:srgbClr val="06009C"/>
          </a:solidFill>
          <a:latin typeface="+mn-lt"/>
        </a:defRPr>
      </a:lvl2pPr>
      <a:lvl3pPr marL="1143000" indent="-228600" algn="l" rtl="0" eaLnBrk="0" fontAlgn="base" hangingPunct="0">
        <a:lnSpc>
          <a:spcPct val="90000"/>
        </a:lnSpc>
        <a:spcBef>
          <a:spcPct val="30000"/>
        </a:spcBef>
        <a:spcAft>
          <a:spcPct val="0"/>
        </a:spcAft>
        <a:buSzPct val="100000"/>
        <a:buChar char="»"/>
        <a:defRPr sz="1600" b="1">
          <a:solidFill>
            <a:srgbClr val="06009C"/>
          </a:solidFill>
          <a:latin typeface="+mn-lt"/>
        </a:defRPr>
      </a:lvl3pPr>
      <a:lvl4pPr marL="1543050" indent="-171450" algn="l" rtl="0" eaLnBrk="0" fontAlgn="base" hangingPunct="0">
        <a:lnSpc>
          <a:spcPct val="90000"/>
        </a:lnSpc>
        <a:spcBef>
          <a:spcPct val="30000"/>
        </a:spcBef>
        <a:spcAft>
          <a:spcPct val="0"/>
        </a:spcAft>
        <a:buSzPct val="100000"/>
        <a:buChar char="•"/>
        <a:defRPr sz="1200" b="1">
          <a:solidFill>
            <a:srgbClr val="06009C"/>
          </a:solidFill>
          <a:latin typeface="+mn-lt"/>
        </a:defRPr>
      </a:lvl4pPr>
      <a:lvl5pPr marL="2000250" indent="-171450" algn="l" rtl="0" eaLnBrk="0" fontAlgn="base" hangingPunct="0">
        <a:lnSpc>
          <a:spcPct val="90000"/>
        </a:lnSpc>
        <a:spcBef>
          <a:spcPct val="30000"/>
        </a:spcBef>
        <a:spcAft>
          <a:spcPct val="0"/>
        </a:spcAft>
        <a:buSzPct val="100000"/>
        <a:buChar char="–"/>
        <a:defRPr sz="1200" b="1">
          <a:solidFill>
            <a:srgbClr val="06009C"/>
          </a:solidFill>
          <a:latin typeface="+mn-lt"/>
        </a:defRPr>
      </a:lvl5pPr>
      <a:lvl6pPr marL="2457450" indent="-171450" algn="l" rtl="0" eaLnBrk="0" fontAlgn="base" hangingPunct="0">
        <a:lnSpc>
          <a:spcPct val="90000"/>
        </a:lnSpc>
        <a:spcBef>
          <a:spcPct val="30000"/>
        </a:spcBef>
        <a:spcAft>
          <a:spcPct val="0"/>
        </a:spcAft>
        <a:buSzPct val="100000"/>
        <a:buChar char="–"/>
        <a:defRPr sz="1200" b="1">
          <a:solidFill>
            <a:srgbClr val="06009C"/>
          </a:solidFill>
          <a:latin typeface="+mn-lt"/>
        </a:defRPr>
      </a:lvl6pPr>
      <a:lvl7pPr marL="2914650" indent="-171450" algn="l" rtl="0" eaLnBrk="0" fontAlgn="base" hangingPunct="0">
        <a:lnSpc>
          <a:spcPct val="90000"/>
        </a:lnSpc>
        <a:spcBef>
          <a:spcPct val="30000"/>
        </a:spcBef>
        <a:spcAft>
          <a:spcPct val="0"/>
        </a:spcAft>
        <a:buSzPct val="100000"/>
        <a:buChar char="–"/>
        <a:defRPr sz="1200" b="1">
          <a:solidFill>
            <a:srgbClr val="06009C"/>
          </a:solidFill>
          <a:latin typeface="+mn-lt"/>
        </a:defRPr>
      </a:lvl7pPr>
      <a:lvl8pPr marL="3371850" indent="-171450" algn="l" rtl="0" eaLnBrk="0" fontAlgn="base" hangingPunct="0">
        <a:lnSpc>
          <a:spcPct val="90000"/>
        </a:lnSpc>
        <a:spcBef>
          <a:spcPct val="30000"/>
        </a:spcBef>
        <a:spcAft>
          <a:spcPct val="0"/>
        </a:spcAft>
        <a:buSzPct val="100000"/>
        <a:buChar char="–"/>
        <a:defRPr sz="1200" b="1">
          <a:solidFill>
            <a:srgbClr val="06009C"/>
          </a:solidFill>
          <a:latin typeface="+mn-lt"/>
        </a:defRPr>
      </a:lvl8pPr>
      <a:lvl9pPr marL="3829050" indent="-171450" algn="l" rtl="0" eaLnBrk="0" fontAlgn="base" hangingPunct="0">
        <a:lnSpc>
          <a:spcPct val="90000"/>
        </a:lnSpc>
        <a:spcBef>
          <a:spcPct val="30000"/>
        </a:spcBef>
        <a:spcAft>
          <a:spcPct val="0"/>
        </a:spcAft>
        <a:buSzPct val="100000"/>
        <a:buChar char="–"/>
        <a:defRPr sz="1200" b="1">
          <a:solidFill>
            <a:srgbClr val="06009C"/>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email.mckinsey.com/1b37747c6layfousiby2ztyaaaaaabzdmonsc66lzfqyaaaaa"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artner.com/en" TargetMode="External"/><Relationship Id="rId2" Type="http://schemas.openxmlformats.org/officeDocument/2006/relationships/hyperlink" Target="https://www.gartner.com/en/information-technology/role/it-data-analytics-leaders" TargetMode="External"/><Relationship Id="rId1" Type="http://schemas.openxmlformats.org/officeDocument/2006/relationships/slideLayout" Target="../slideLayouts/slideLayout2.xml"/><Relationship Id="rId5" Type="http://schemas.openxmlformats.org/officeDocument/2006/relationships/hyperlink" Target="https://www.mckinsey.com/" TargetMode="External"/><Relationship Id="rId4" Type="http://schemas.openxmlformats.org/officeDocument/2006/relationships/hyperlink" Target="https://www.mckinsey.com/business-functions/mckinsey-digital/how-we-help-clients"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110"/>
          <p:cNvSpPr>
            <a:spLocks noGrp="1" noChangeArrowheads="1"/>
          </p:cNvSpPr>
          <p:nvPr>
            <p:ph type="ctrTitle"/>
          </p:nvPr>
        </p:nvSpPr>
        <p:spPr>
          <a:xfrm>
            <a:off x="4797425" y="3073400"/>
            <a:ext cx="4032250" cy="1268413"/>
          </a:xfrm>
          <a:noFill/>
        </p:spPr>
        <p:txBody>
          <a:bodyPr/>
          <a:lstStyle/>
          <a:p>
            <a:pPr algn="l"/>
            <a:r>
              <a:rPr lang="es-UY" altLang="fr-FR" sz="3200" smtClean="0">
                <a:solidFill>
                  <a:schemeClr val="tx1"/>
                </a:solidFill>
              </a:rPr>
              <a:t>Intelligence d’affaires</a:t>
            </a:r>
            <a:br>
              <a:rPr lang="es-UY" altLang="fr-FR" sz="3200" smtClean="0">
                <a:solidFill>
                  <a:schemeClr val="tx1"/>
                </a:solidFill>
              </a:rPr>
            </a:br>
            <a:r>
              <a:rPr lang="en-US" altLang="fr-FR" sz="1800" smtClean="0"/>
              <a:t>Intro BI and Business strategy</a:t>
            </a:r>
            <a:endParaRPr lang="es-ES" altLang="fr-FR" sz="1800" smtClean="0">
              <a:solidFill>
                <a:schemeClr val="tx1"/>
              </a:solidFill>
            </a:endParaRPr>
          </a:p>
        </p:txBody>
      </p:sp>
      <p:sp>
        <p:nvSpPr>
          <p:cNvPr id="2051" name="Rectangle 117"/>
          <p:cNvSpPr>
            <a:spLocks noChangeArrowheads="1"/>
          </p:cNvSpPr>
          <p:nvPr/>
        </p:nvSpPr>
        <p:spPr bwMode="auto">
          <a:xfrm>
            <a:off x="4787900" y="5300663"/>
            <a:ext cx="3455988" cy="54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r>
              <a:rPr lang="es-UY" altLang="fr-FR" sz="1800"/>
              <a:t/>
            </a:r>
            <a:br>
              <a:rPr lang="es-UY" altLang="fr-FR" sz="1800"/>
            </a:br>
            <a:r>
              <a:rPr lang="es-UY" altLang="fr-FR" sz="1800"/>
              <a:t/>
            </a:r>
            <a:br>
              <a:rPr lang="es-UY" altLang="fr-FR" sz="1800"/>
            </a:br>
            <a:endParaRPr lang="es-ES" altLang="fr-FR" sz="1800"/>
          </a:p>
        </p:txBody>
      </p:sp>
      <p:pic>
        <p:nvPicPr>
          <p:cNvPr id="4" name="Image 3" descr="cube B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89550" y="188913"/>
            <a:ext cx="2963863" cy="313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125538"/>
            <a:ext cx="3324225" cy="38957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4" name="Rectangle 2"/>
          <p:cNvSpPr txBox="1">
            <a:spLocks noChangeArrowheads="1"/>
          </p:cNvSpPr>
          <p:nvPr/>
        </p:nvSpPr>
        <p:spPr bwMode="auto">
          <a:xfrm>
            <a:off x="901700" y="551656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pPr>
              <a:lnSpc>
                <a:spcPct val="90000"/>
              </a:lnSpc>
            </a:pPr>
            <a:r>
              <a:rPr lang="fr-CA" altLang="fr-FR" sz="2000">
                <a:solidFill>
                  <a:schemeClr val="accent1"/>
                </a:solidFill>
                <a:latin typeface="Times New Roman" pitchFamily="18" charset="0"/>
              </a:rPr>
              <a:t>Titre du cours	: Intelligence d'affaires: principes et méthodes</a:t>
            </a:r>
            <a:br>
              <a:rPr lang="fr-CA" altLang="fr-FR" sz="2000">
                <a:solidFill>
                  <a:schemeClr val="accent1"/>
                </a:solidFill>
                <a:latin typeface="Times New Roman" pitchFamily="18" charset="0"/>
              </a:rPr>
            </a:br>
            <a:r>
              <a:rPr lang="fr-FR" altLang="fr-FR" sz="2000">
                <a:solidFill>
                  <a:schemeClr val="accent1"/>
                </a:solidFill>
                <a:latin typeface="Times New Roman" pitchFamily="18" charset="0"/>
              </a:rPr>
              <a:t/>
            </a:r>
            <a:br>
              <a:rPr lang="fr-FR" altLang="fr-FR" sz="2000">
                <a:solidFill>
                  <a:schemeClr val="accent1"/>
                </a:solidFill>
                <a:latin typeface="Times New Roman" pitchFamily="18" charset="0"/>
              </a:rPr>
            </a:br>
            <a:r>
              <a:rPr lang="fr-CA" altLang="fr-FR" sz="2000">
                <a:solidFill>
                  <a:schemeClr val="accent1"/>
                </a:solidFill>
                <a:latin typeface="Times New Roman" pitchFamily="18" charset="0"/>
              </a:rPr>
              <a:t>2025</a:t>
            </a:r>
            <a:br>
              <a:rPr lang="fr-CA" altLang="fr-FR" sz="2000">
                <a:solidFill>
                  <a:schemeClr val="accent1"/>
                </a:solidFill>
                <a:latin typeface="Times New Roman" pitchFamily="18" charset="0"/>
              </a:rPr>
            </a:br>
            <a:endParaRPr lang="en-US" altLang="fr-FR" sz="2000">
              <a:solidFill>
                <a:schemeClr val="accent1"/>
              </a:solidFill>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style.rotation</p:attrName>
                                        </p:attrNameLst>
                                      </p:cBhvr>
                                      <p:tavLst>
                                        <p:tav tm="0">
                                          <p:val>
                                            <p:fltVal val="720"/>
                                          </p:val>
                                        </p:tav>
                                        <p:tav tm="100000">
                                          <p:val>
                                            <p:fltVal val="0"/>
                                          </p:val>
                                        </p:tav>
                                      </p:tavLst>
                                    </p:anim>
                                    <p:anim calcmode="lin" valueType="num">
                                      <p:cBhvr>
                                        <p:cTn id="9" dur="2000" fill="hold"/>
                                        <p:tgtEl>
                                          <p:spTgt spid="4"/>
                                        </p:tgtEl>
                                        <p:attrNameLst>
                                          <p:attrName>ppt_h</p:attrName>
                                        </p:attrNameLst>
                                      </p:cBhvr>
                                      <p:tavLst>
                                        <p:tav tm="0">
                                          <p:val>
                                            <p:fltVal val="0"/>
                                          </p:val>
                                        </p:tav>
                                        <p:tav tm="100000">
                                          <p:val>
                                            <p:strVal val="#ppt_h"/>
                                          </p:val>
                                        </p:tav>
                                      </p:tavLst>
                                    </p:anim>
                                    <p:anim calcmode="lin" valueType="num">
                                      <p:cBhvr>
                                        <p:cTn id="10" dur="2000" fill="hold"/>
                                        <p:tgtEl>
                                          <p:spTgt spid="4"/>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noChangeArrowheads="1"/>
          </p:cNvSpPr>
          <p:nvPr>
            <p:ph type="title"/>
          </p:nvPr>
        </p:nvSpPr>
        <p:spPr>
          <a:xfrm>
            <a:off x="431800" y="476250"/>
            <a:ext cx="8305800" cy="895350"/>
          </a:xfrm>
        </p:spPr>
        <p:txBody>
          <a:bodyPr/>
          <a:lstStyle/>
          <a:p>
            <a:r>
              <a:rPr lang="fr-FR" altLang="fr-FR" sz="1800" smtClean="0"/>
              <a:t>Peter Drucker a écrit 36 livres : </a:t>
            </a:r>
            <a:br>
              <a:rPr lang="fr-FR" altLang="fr-FR" sz="1800" smtClean="0"/>
            </a:br>
            <a:r>
              <a:rPr lang="fr-FR" altLang="fr-FR" sz="1400" smtClean="0"/>
              <a:t>15 sur le management dont les 2 célèbres </a:t>
            </a:r>
            <a:r>
              <a:rPr lang="fr-FR" altLang="fr-FR" sz="1400" i="1" smtClean="0"/>
              <a:t>The Practice of Management</a:t>
            </a:r>
            <a:r>
              <a:rPr lang="fr-FR" altLang="fr-FR" sz="1400" smtClean="0"/>
              <a:t> (traduit :) et </a:t>
            </a:r>
            <a:r>
              <a:rPr lang="fr-FR" altLang="fr-FR" sz="1400" i="1" smtClean="0"/>
              <a:t>The Effective Executive</a:t>
            </a:r>
            <a:r>
              <a:rPr lang="fr-FR" altLang="fr-FR" sz="1400" smtClean="0"/>
              <a:t> </a:t>
            </a:r>
            <a:r>
              <a:rPr lang="fr-FR" altLang="fr-FR" sz="1800" smtClean="0"/>
              <a:t/>
            </a:r>
            <a:br>
              <a:rPr lang="fr-FR" altLang="fr-FR" sz="1800" smtClean="0"/>
            </a:br>
            <a:endParaRPr lang="fr-CA" altLang="fr-FR" sz="1800" smtClean="0"/>
          </a:p>
        </p:txBody>
      </p:sp>
      <p:sp>
        <p:nvSpPr>
          <p:cNvPr id="11267" name="Espace réservé du contenu 2"/>
          <p:cNvSpPr>
            <a:spLocks noGrp="1" noChangeArrowheads="1"/>
          </p:cNvSpPr>
          <p:nvPr>
            <p:ph idx="1"/>
          </p:nvPr>
        </p:nvSpPr>
        <p:spPr/>
        <p:txBody>
          <a:bodyPr/>
          <a:lstStyle/>
          <a:p>
            <a:r>
              <a:rPr lang="en-CA" altLang="fr-FR" smtClean="0"/>
              <a:t>4 pilliers</a:t>
            </a:r>
          </a:p>
          <a:p>
            <a:pPr lvl="1"/>
            <a:r>
              <a:rPr lang="en-CA" altLang="fr-FR" smtClean="0"/>
              <a:t>Ressouces humaines</a:t>
            </a:r>
          </a:p>
          <a:p>
            <a:pPr lvl="1"/>
            <a:r>
              <a:rPr lang="en-CA" altLang="fr-FR" smtClean="0"/>
              <a:t>Ressources financières</a:t>
            </a:r>
          </a:p>
          <a:p>
            <a:pPr lvl="1"/>
            <a:r>
              <a:rPr lang="en-CA" altLang="fr-FR" smtClean="0"/>
              <a:t>Ressources matériels (actifs)</a:t>
            </a:r>
          </a:p>
          <a:p>
            <a:pPr lvl="1"/>
            <a:r>
              <a:rPr lang="en-CA" altLang="fr-FR" sz="2000" u="sng" smtClean="0"/>
              <a:t>Ressources Informationnelles</a:t>
            </a:r>
          </a:p>
          <a:p>
            <a:pPr lvl="1"/>
            <a:endParaRPr lang="en-CA" altLang="fr-FR" sz="2000" u="sng" smtClean="0"/>
          </a:p>
          <a:p>
            <a:pPr lvl="1"/>
            <a:endParaRPr lang="en-CA" altLang="fr-FR" sz="2000" u="sng" smtClean="0"/>
          </a:p>
          <a:p>
            <a:pPr lvl="1"/>
            <a:r>
              <a:rPr lang="fr-CA" altLang="fr-FR" sz="2000" u="sng" smtClean="0"/>
              <a:t>Les entreprises compétitions pour ce qu’elles connaissent non pas pour ce qu’elles possèdent</a:t>
            </a:r>
            <a:endParaRPr lang="fr-CA" altLang="fr-FR" sz="2000" smtClean="0"/>
          </a:p>
          <a:p>
            <a:pPr lvl="1"/>
            <a:endParaRPr lang="fr-CA" altLang="fr-FR" smtClean="0"/>
          </a:p>
        </p:txBody>
      </p:sp>
      <p:pic>
        <p:nvPicPr>
          <p:cNvPr id="11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950" y="4149725"/>
            <a:ext cx="1654175" cy="2028825"/>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re 1"/>
          <p:cNvSpPr>
            <a:spLocks noGrp="1" noChangeArrowheads="1"/>
          </p:cNvSpPr>
          <p:nvPr>
            <p:ph type="title"/>
          </p:nvPr>
        </p:nvSpPr>
        <p:spPr>
          <a:xfrm>
            <a:off x="431800" y="476250"/>
            <a:ext cx="8305800" cy="895350"/>
          </a:xfrm>
        </p:spPr>
        <p:txBody>
          <a:bodyPr/>
          <a:lstStyle/>
          <a:p>
            <a:r>
              <a:rPr lang="fr-FR" altLang="fr-FR" sz="1800" smtClean="0"/>
              <a:t>Peter Drucker a écrit 36 livres : </a:t>
            </a:r>
            <a:br>
              <a:rPr lang="fr-FR" altLang="fr-FR" sz="1800" smtClean="0"/>
            </a:br>
            <a:r>
              <a:rPr lang="fr-FR" altLang="fr-FR" sz="1400" smtClean="0"/>
              <a:t>15 sur le management dont les 2 célèbres </a:t>
            </a:r>
            <a:r>
              <a:rPr lang="fr-FR" altLang="fr-FR" sz="1400" i="1" smtClean="0"/>
              <a:t>The Practice of Management</a:t>
            </a:r>
            <a:r>
              <a:rPr lang="fr-FR" altLang="fr-FR" sz="1400" smtClean="0"/>
              <a:t> (traduit :) et </a:t>
            </a:r>
            <a:r>
              <a:rPr lang="fr-FR" altLang="fr-FR" sz="1400" i="1" smtClean="0"/>
              <a:t>The Effective Executive</a:t>
            </a:r>
            <a:r>
              <a:rPr lang="fr-FR" altLang="fr-FR" sz="1400" smtClean="0"/>
              <a:t> </a:t>
            </a:r>
            <a:r>
              <a:rPr lang="fr-FR" altLang="fr-FR" sz="1800" smtClean="0"/>
              <a:t/>
            </a:r>
            <a:br>
              <a:rPr lang="fr-FR" altLang="fr-FR" sz="1800" smtClean="0"/>
            </a:br>
            <a:endParaRPr lang="fr-CA" altLang="fr-FR" sz="1800" smtClean="0"/>
          </a:p>
        </p:txBody>
      </p:sp>
      <p:sp>
        <p:nvSpPr>
          <p:cNvPr id="12291" name="Espace réservé du contenu 2"/>
          <p:cNvSpPr>
            <a:spLocks noGrp="1" noChangeArrowheads="1"/>
          </p:cNvSpPr>
          <p:nvPr>
            <p:ph idx="1"/>
          </p:nvPr>
        </p:nvSpPr>
        <p:spPr/>
        <p:txBody>
          <a:bodyPr/>
          <a:lstStyle/>
          <a:p>
            <a:endParaRPr lang="fr-CA" altLang="fr-FR" smtClean="0"/>
          </a:p>
        </p:txBody>
      </p:sp>
      <p:pic>
        <p:nvPicPr>
          <p:cNvPr id="122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1487488"/>
            <a:ext cx="3816350" cy="4676775"/>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68313" y="260350"/>
            <a:ext cx="8305800" cy="762000"/>
          </a:xfrm>
        </p:spPr>
        <p:txBody>
          <a:bodyPr/>
          <a:lstStyle/>
          <a:p>
            <a:r>
              <a:rPr lang="en-CA" altLang="fr-FR" smtClean="0"/>
              <a:t>http://www.techno-science.net/</a:t>
            </a:r>
          </a:p>
        </p:txBody>
      </p:sp>
      <p:sp>
        <p:nvSpPr>
          <p:cNvPr id="13315" name="Rectangle 3"/>
          <p:cNvSpPr>
            <a:spLocks noGrp="1" noChangeArrowheads="1"/>
          </p:cNvSpPr>
          <p:nvPr>
            <p:ph type="body" idx="1"/>
          </p:nvPr>
        </p:nvSpPr>
        <p:spPr>
          <a:xfrm>
            <a:off x="250825" y="1484313"/>
            <a:ext cx="8713788" cy="4648200"/>
          </a:xfrm>
        </p:spPr>
        <p:txBody>
          <a:bodyPr/>
          <a:lstStyle/>
          <a:p>
            <a:pPr>
              <a:lnSpc>
                <a:spcPct val="95000"/>
              </a:lnSpc>
              <a:buFontTx/>
              <a:buNone/>
            </a:pPr>
            <a:r>
              <a:rPr lang="en-CA" altLang="fr-FR" sz="1200" smtClean="0"/>
              <a:t> </a:t>
            </a:r>
            <a:r>
              <a:rPr lang="en-CA" altLang="fr-FR" sz="1600" b="0" i="1" smtClean="0"/>
              <a:t>La stratégie - du grec stratos qui signifie « armée » et ageîn qui signifie « conduire » - est :</a:t>
            </a:r>
            <a:endParaRPr lang="en-CA" altLang="fr-FR" sz="1600" b="0" smtClean="0"/>
          </a:p>
          <a:p>
            <a:pPr lvl="1">
              <a:lnSpc>
                <a:spcPct val="70000"/>
              </a:lnSpc>
            </a:pPr>
            <a:r>
              <a:rPr lang="en-CA" altLang="fr-FR" sz="1400" b="0" smtClean="0"/>
              <a:t>l'art de coordonner l'action de l' des forces de la Nation - politiques, militaires, économiques, financières, morales… - pour conduire une guerre, gérer une crise ou préserver la paix, «</a:t>
            </a:r>
            <a:r>
              <a:rPr lang="en-CA" altLang="fr-FR" sz="1400" b="0" i="1" smtClean="0"/>
              <a:t>La stratégie est de la compétence du gouvernement et de celle du haut-commandement des forces armées.</a:t>
            </a:r>
            <a:r>
              <a:rPr lang="en-CA" altLang="fr-FR" sz="1400" b="0" smtClean="0"/>
              <a:t>» Charles de Gaulle </a:t>
            </a:r>
          </a:p>
          <a:p>
            <a:pPr lvl="1">
              <a:lnSpc>
                <a:spcPct val="70000"/>
              </a:lnSpc>
            </a:pPr>
            <a:endParaRPr lang="en-CA" altLang="fr-FR" sz="1400" b="0" smtClean="0"/>
          </a:p>
          <a:p>
            <a:pPr lvl="1">
              <a:lnSpc>
                <a:spcPct val="70000"/>
              </a:lnSpc>
            </a:pPr>
            <a:r>
              <a:rPr lang="en-CA" altLang="fr-FR" sz="1800" i="1" u="sng" smtClean="0"/>
              <a:t>La stratégie consiste à la définition d'actions cohérentes intervenant selon une logique séquentielle pour réaliser ou pour atteindre un ou des objectifs. Elle se traduit ensuite, au niveau opérationnel en plans d'actions par domaines et par périodes, y compris éventuellement des plans alternatifs utilisables en cas d'évènements changeant fortement la situation</a:t>
            </a:r>
            <a:r>
              <a:rPr lang="en-CA" altLang="fr-FR" i="1" u="sng" smtClean="0"/>
              <a:t>.</a:t>
            </a:r>
          </a:p>
          <a:p>
            <a:pPr lvl="1">
              <a:lnSpc>
                <a:spcPct val="70000"/>
              </a:lnSpc>
            </a:pPr>
            <a:endParaRPr lang="en-CA" altLang="fr-FR" sz="1400" i="1" u="sng" smtClean="0"/>
          </a:p>
          <a:p>
            <a:pPr lvl="1">
              <a:lnSpc>
                <a:spcPct val="70000"/>
              </a:lnSpc>
            </a:pPr>
            <a:r>
              <a:rPr lang="en-CA" altLang="fr-FR" sz="1400" b="0" i="1" smtClean="0"/>
              <a:t>En contraste à la tactique dont l'enjeu est local et limité dans le  (gagner des combats à l'intérieur d'une bataille), la stratégie à un objectif global et à plus long terme (gagner la bataille à l'intérieur d'une guerre qui est du ressort de la politique). En effet, il appartient à la politique le choix de la paix ou de la guerre et l'attribution des ressources mises en œuvre par des stratégies militaires sur le champ de bataille ou diplomatiques dans des négociations</a:t>
            </a:r>
          </a:p>
          <a:p>
            <a:pPr lvl="1">
              <a:lnSpc>
                <a:spcPct val="70000"/>
              </a:lnSpc>
            </a:pPr>
            <a:endParaRPr lang="en-CA" altLang="fr-FR" sz="1400" b="0" i="1" smtClean="0"/>
          </a:p>
          <a:p>
            <a:pPr lvl="1">
              <a:lnSpc>
                <a:spcPct val="70000"/>
              </a:lnSpc>
            </a:pPr>
            <a:r>
              <a:rPr lang="en-CA" altLang="fr-FR" sz="1400" b="0" i="1" smtClean="0"/>
              <a:t>En fait, les militaires considèrent, dans cet art de combiner ses moyens et ses ressources en fonction des contingences, trois niveaux :</a:t>
            </a:r>
            <a:endParaRPr lang="en-CA" altLang="fr-FR" sz="1400" b="0" smtClean="0"/>
          </a:p>
          <a:p>
            <a:pPr lvl="2">
              <a:lnSpc>
                <a:spcPct val="70000"/>
              </a:lnSpc>
            </a:pPr>
            <a:r>
              <a:rPr lang="en-CA" altLang="fr-FR" sz="1200" b="0" u="sng" smtClean="0"/>
              <a:t>le niveau stratégique,</a:t>
            </a:r>
            <a:r>
              <a:rPr lang="en-CA" altLang="fr-FR" sz="1200" b="0" smtClean="0"/>
              <a:t> ou plus couramment aujourd'hui politico-militaire, au plus haut niveau de l'État, dans un dialogue itératif entre responsables politiques, diplomatiques et militaires ; </a:t>
            </a:r>
          </a:p>
          <a:p>
            <a:pPr lvl="2">
              <a:lnSpc>
                <a:spcPct val="70000"/>
              </a:lnSpc>
            </a:pPr>
            <a:r>
              <a:rPr lang="en-CA" altLang="fr-FR" sz="1200" b="0" u="sng" smtClean="0"/>
              <a:t>le niveau tactique</a:t>
            </a:r>
            <a:r>
              <a:rPr lang="en-CA" altLang="fr-FR" sz="1200" b="0" smtClean="0"/>
              <a:t>, entre le haut-commandement militaire et le commandant d'un théâtre d'opération ; </a:t>
            </a:r>
          </a:p>
          <a:p>
            <a:pPr lvl="2">
              <a:lnSpc>
                <a:spcPct val="70000"/>
              </a:lnSpc>
            </a:pPr>
            <a:r>
              <a:rPr lang="en-CA" altLang="fr-FR" sz="1200" b="0" u="sng" smtClean="0"/>
              <a:t>le niveau opérationnel</a:t>
            </a:r>
            <a:r>
              <a:rPr lang="en-CA" altLang="fr-FR" sz="1200" b="0" smtClean="0"/>
              <a:t>, qui est celui, local, du commandant d'unité engagé dans une action particulière</a:t>
            </a:r>
          </a:p>
          <a:p>
            <a:pPr lvl="1">
              <a:lnSpc>
                <a:spcPct val="70000"/>
              </a:lnSpc>
            </a:pPr>
            <a:endParaRPr lang="en-CA" altLang="fr-FR" sz="1200" b="0" smtClean="0"/>
          </a:p>
        </p:txBody>
      </p:sp>
      <p:sp>
        <p:nvSpPr>
          <p:cNvPr id="13316" name="Rectangle 4"/>
          <p:cNvSpPr>
            <a:spLocks noChangeArrowheads="1"/>
          </p:cNvSpPr>
          <p:nvPr/>
        </p:nvSpPr>
        <p:spPr bwMode="auto">
          <a:xfrm>
            <a:off x="0" y="0"/>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r>
              <a:rPr lang="fr-CH" altLang="fr-FR" sz="2400" b="0">
                <a:solidFill>
                  <a:schemeClr val="tx1"/>
                </a:solidFill>
                <a:latin typeface="Times New Roman" pitchFamily="18" charset="0"/>
              </a:rPr>
              <a:t> </a:t>
            </a:r>
          </a:p>
        </p:txBody>
      </p:sp>
      <p:sp>
        <p:nvSpPr>
          <p:cNvPr id="13317" name="Rectangle 5"/>
          <p:cNvSpPr>
            <a:spLocks noChangeArrowheads="1"/>
          </p:cNvSpPr>
          <p:nvPr/>
        </p:nvSpPr>
        <p:spPr bwMode="auto">
          <a:xfrm>
            <a:off x="0" y="0"/>
            <a:ext cx="260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p>
            <a:r>
              <a:rPr lang="fr-CH" altLang="fr-FR" sz="2400" b="0">
                <a:solidFill>
                  <a:schemeClr val="tx1"/>
                </a:solidFill>
                <a:latin typeface="Times New Roman" pitchFamily="18"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ver54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 Box 3"/>
          <p:cNvSpPr txBox="1">
            <a:spLocks noChangeArrowheads="1"/>
          </p:cNvSpPr>
          <p:nvPr/>
        </p:nvSpPr>
        <p:spPr bwMode="auto">
          <a:xfrm>
            <a:off x="2784475" y="374650"/>
            <a:ext cx="357505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defTabSz="393700">
              <a:defRPr sz="1000" b="1">
                <a:solidFill>
                  <a:srgbClr val="037C03"/>
                </a:solidFill>
                <a:latin typeface="Arial" pitchFamily="34" charset="0"/>
              </a:defRPr>
            </a:lvl1pPr>
            <a:lvl2pPr marL="742950" indent="-285750" defTabSz="393700">
              <a:defRPr sz="1000" b="1">
                <a:solidFill>
                  <a:srgbClr val="037C03"/>
                </a:solidFill>
                <a:latin typeface="Arial" pitchFamily="34" charset="0"/>
              </a:defRPr>
            </a:lvl2pPr>
            <a:lvl3pPr marL="1143000" indent="-228600" defTabSz="393700">
              <a:defRPr sz="1000" b="1">
                <a:solidFill>
                  <a:srgbClr val="037C03"/>
                </a:solidFill>
                <a:latin typeface="Arial" pitchFamily="34" charset="0"/>
              </a:defRPr>
            </a:lvl3pPr>
            <a:lvl4pPr marL="1600200" indent="-228600" defTabSz="393700">
              <a:defRPr sz="1000" b="1">
                <a:solidFill>
                  <a:srgbClr val="037C03"/>
                </a:solidFill>
                <a:latin typeface="Arial" pitchFamily="34" charset="0"/>
              </a:defRPr>
            </a:lvl4pPr>
            <a:lvl5pPr marL="2057400" indent="-228600" defTabSz="393700">
              <a:defRPr sz="1000" b="1">
                <a:solidFill>
                  <a:srgbClr val="037C03"/>
                </a:solidFill>
                <a:latin typeface="Arial" pitchFamily="34" charset="0"/>
              </a:defRPr>
            </a:lvl5pPr>
            <a:lvl6pPr marL="2514600" indent="-228600" defTabSz="393700" eaLnBrk="0" fontAlgn="base" hangingPunct="0">
              <a:spcBef>
                <a:spcPct val="0"/>
              </a:spcBef>
              <a:spcAft>
                <a:spcPct val="0"/>
              </a:spcAft>
              <a:defRPr sz="1000" b="1">
                <a:solidFill>
                  <a:srgbClr val="037C03"/>
                </a:solidFill>
                <a:latin typeface="Arial" pitchFamily="34" charset="0"/>
              </a:defRPr>
            </a:lvl6pPr>
            <a:lvl7pPr marL="2971800" indent="-228600" defTabSz="393700" eaLnBrk="0" fontAlgn="base" hangingPunct="0">
              <a:spcBef>
                <a:spcPct val="0"/>
              </a:spcBef>
              <a:spcAft>
                <a:spcPct val="0"/>
              </a:spcAft>
              <a:defRPr sz="1000" b="1">
                <a:solidFill>
                  <a:srgbClr val="037C03"/>
                </a:solidFill>
                <a:latin typeface="Arial" pitchFamily="34" charset="0"/>
              </a:defRPr>
            </a:lvl7pPr>
            <a:lvl8pPr marL="3429000" indent="-228600" defTabSz="393700" eaLnBrk="0" fontAlgn="base" hangingPunct="0">
              <a:spcBef>
                <a:spcPct val="0"/>
              </a:spcBef>
              <a:spcAft>
                <a:spcPct val="0"/>
              </a:spcAft>
              <a:defRPr sz="1000" b="1">
                <a:solidFill>
                  <a:srgbClr val="037C03"/>
                </a:solidFill>
                <a:latin typeface="Arial" pitchFamily="34" charset="0"/>
              </a:defRPr>
            </a:lvl8pPr>
            <a:lvl9pPr marL="3886200" indent="-228600" defTabSz="393700" eaLnBrk="0" fontAlgn="base" hangingPunct="0">
              <a:spcBef>
                <a:spcPct val="0"/>
              </a:spcBef>
              <a:spcAft>
                <a:spcPct val="0"/>
              </a:spcAft>
              <a:defRPr sz="1000" b="1">
                <a:solidFill>
                  <a:srgbClr val="037C03"/>
                </a:solidFill>
                <a:latin typeface="Arial" pitchFamily="34" charset="0"/>
              </a:defRPr>
            </a:lvl9pPr>
          </a:lstStyle>
          <a:p>
            <a:pPr eaLnBrk="1" hangingPunct="1"/>
            <a:r>
              <a:rPr lang="en-CA" altLang="fr-FR" sz="2300" i="1">
                <a:solidFill>
                  <a:srgbClr val="000000"/>
                </a:solidFill>
                <a:latin typeface="Times New Roman" pitchFamily="18" charset="0"/>
              </a:rPr>
              <a:t>Michael Porter - Big Ideas</a:t>
            </a:r>
            <a:endParaRPr lang="en-CA" altLang="fr-FR" sz="800" b="0">
              <a:solidFill>
                <a:schemeClr val="tx1"/>
              </a:solidFill>
              <a:latin typeface="Times New Roman" pitchFamily="18" charset="0"/>
            </a:endParaRPr>
          </a:p>
          <a:p>
            <a:pPr eaLnBrk="1" hangingPunct="1"/>
            <a:endParaRPr lang="en-CA" altLang="fr-FR" sz="800" b="0">
              <a:solidFill>
                <a:schemeClr val="tx1"/>
              </a:solidFill>
            </a:endParaRPr>
          </a:p>
        </p:txBody>
      </p:sp>
      <p:sp>
        <p:nvSpPr>
          <p:cNvPr id="14340" name="Text Box 4"/>
          <p:cNvSpPr txBox="1">
            <a:spLocks noChangeArrowheads="1"/>
          </p:cNvSpPr>
          <p:nvPr/>
        </p:nvSpPr>
        <p:spPr bwMode="auto">
          <a:xfrm>
            <a:off x="647700" y="1022350"/>
            <a:ext cx="6645275" cy="16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defTabSz="393700">
              <a:defRPr sz="1000" b="1">
                <a:solidFill>
                  <a:srgbClr val="037C03"/>
                </a:solidFill>
                <a:latin typeface="Arial" pitchFamily="34" charset="0"/>
              </a:defRPr>
            </a:lvl1pPr>
            <a:lvl2pPr marL="742950" indent="-285750" defTabSz="393700">
              <a:defRPr sz="1000" b="1">
                <a:solidFill>
                  <a:srgbClr val="037C03"/>
                </a:solidFill>
                <a:latin typeface="Arial" pitchFamily="34" charset="0"/>
              </a:defRPr>
            </a:lvl2pPr>
            <a:lvl3pPr marL="1143000" indent="-228600" defTabSz="393700">
              <a:defRPr sz="1000" b="1">
                <a:solidFill>
                  <a:srgbClr val="037C03"/>
                </a:solidFill>
                <a:latin typeface="Arial" pitchFamily="34" charset="0"/>
              </a:defRPr>
            </a:lvl3pPr>
            <a:lvl4pPr marL="1600200" indent="-228600" defTabSz="393700">
              <a:defRPr sz="1000" b="1">
                <a:solidFill>
                  <a:srgbClr val="037C03"/>
                </a:solidFill>
                <a:latin typeface="Arial" pitchFamily="34" charset="0"/>
              </a:defRPr>
            </a:lvl4pPr>
            <a:lvl5pPr marL="2057400" indent="-228600" defTabSz="393700">
              <a:defRPr sz="1000" b="1">
                <a:solidFill>
                  <a:srgbClr val="037C03"/>
                </a:solidFill>
                <a:latin typeface="Arial" pitchFamily="34" charset="0"/>
              </a:defRPr>
            </a:lvl5pPr>
            <a:lvl6pPr marL="2514600" indent="-228600" defTabSz="393700" eaLnBrk="0" fontAlgn="base" hangingPunct="0">
              <a:spcBef>
                <a:spcPct val="0"/>
              </a:spcBef>
              <a:spcAft>
                <a:spcPct val="0"/>
              </a:spcAft>
              <a:defRPr sz="1000" b="1">
                <a:solidFill>
                  <a:srgbClr val="037C03"/>
                </a:solidFill>
                <a:latin typeface="Arial" pitchFamily="34" charset="0"/>
              </a:defRPr>
            </a:lvl6pPr>
            <a:lvl7pPr marL="2971800" indent="-228600" defTabSz="393700" eaLnBrk="0" fontAlgn="base" hangingPunct="0">
              <a:spcBef>
                <a:spcPct val="0"/>
              </a:spcBef>
              <a:spcAft>
                <a:spcPct val="0"/>
              </a:spcAft>
              <a:defRPr sz="1000" b="1">
                <a:solidFill>
                  <a:srgbClr val="037C03"/>
                </a:solidFill>
                <a:latin typeface="Arial" pitchFamily="34" charset="0"/>
              </a:defRPr>
            </a:lvl7pPr>
            <a:lvl8pPr marL="3429000" indent="-228600" defTabSz="393700" eaLnBrk="0" fontAlgn="base" hangingPunct="0">
              <a:spcBef>
                <a:spcPct val="0"/>
              </a:spcBef>
              <a:spcAft>
                <a:spcPct val="0"/>
              </a:spcAft>
              <a:defRPr sz="1000" b="1">
                <a:solidFill>
                  <a:srgbClr val="037C03"/>
                </a:solidFill>
                <a:latin typeface="Arial" pitchFamily="34" charset="0"/>
              </a:defRPr>
            </a:lvl8pPr>
            <a:lvl9pPr marL="3886200" indent="-228600" defTabSz="393700" eaLnBrk="0" fontAlgn="base" hangingPunct="0">
              <a:spcBef>
                <a:spcPct val="0"/>
              </a:spcBef>
              <a:spcAft>
                <a:spcPct val="0"/>
              </a:spcAft>
              <a:defRPr sz="1000" b="1">
                <a:solidFill>
                  <a:srgbClr val="037C03"/>
                </a:solidFill>
                <a:latin typeface="Arial" pitchFamily="34" charset="0"/>
              </a:defRPr>
            </a:lvl9pPr>
          </a:lstStyle>
          <a:p>
            <a:pPr eaLnBrk="1" hangingPunct="1"/>
            <a:r>
              <a:rPr lang="en-CA" altLang="fr-FR" sz="1600">
                <a:solidFill>
                  <a:srgbClr val="000000"/>
                </a:solidFill>
                <a:latin typeface="Times New Roman" pitchFamily="18" charset="0"/>
              </a:rPr>
              <a:t>- Strategy is about </a:t>
            </a:r>
            <a:r>
              <a:rPr lang="en-CA" altLang="fr-FR" sz="1600" u="sng">
                <a:solidFill>
                  <a:srgbClr val="000000"/>
                </a:solidFill>
                <a:latin typeface="Times New Roman" pitchFamily="18" charset="0"/>
              </a:rPr>
              <a:t>making choices</a:t>
            </a:r>
            <a:r>
              <a:rPr lang="en-CA" altLang="fr-FR" sz="1600">
                <a:solidFill>
                  <a:srgbClr val="000000"/>
                </a:solidFill>
                <a:latin typeface="Times New Roman" pitchFamily="18" charset="0"/>
              </a:rPr>
              <a:t>, trade-offs; it's about deliberatly</a:t>
            </a:r>
            <a:endParaRPr lang="en-CA" altLang="fr-FR" sz="800" b="0">
              <a:solidFill>
                <a:schemeClr val="tx1"/>
              </a:solidFill>
              <a:latin typeface="Times New Roman" pitchFamily="18" charset="0"/>
            </a:endParaRPr>
          </a:p>
          <a:p>
            <a:pPr eaLnBrk="1" hangingPunct="1"/>
            <a:r>
              <a:rPr lang="en-CA" altLang="fr-FR" sz="1600">
                <a:solidFill>
                  <a:srgbClr val="000000"/>
                </a:solidFill>
                <a:latin typeface="Times New Roman" pitchFamily="18" charset="0"/>
              </a:rPr>
              <a:t>  choosing to be different.</a:t>
            </a:r>
            <a:endParaRPr lang="en-CA" altLang="fr-FR" sz="800" b="0">
              <a:solidFill>
                <a:schemeClr val="tx1"/>
              </a:solidFill>
              <a:latin typeface="Times New Roman" pitchFamily="18" charset="0"/>
            </a:endParaRPr>
          </a:p>
          <a:p>
            <a:pPr eaLnBrk="1" hangingPunct="1"/>
            <a:r>
              <a:rPr lang="en-CA" altLang="fr-FR" sz="1600">
                <a:solidFill>
                  <a:srgbClr val="000000"/>
                </a:solidFill>
                <a:latin typeface="Times New Roman" pitchFamily="18" charset="0"/>
              </a:rPr>
              <a:t>- A strategy delineates a territory in wich a company </a:t>
            </a:r>
            <a:r>
              <a:rPr lang="en-CA" altLang="fr-FR" sz="1600" u="sng">
                <a:solidFill>
                  <a:srgbClr val="000000"/>
                </a:solidFill>
                <a:latin typeface="Times New Roman" pitchFamily="18" charset="0"/>
              </a:rPr>
              <a:t>seeks to be unique</a:t>
            </a:r>
            <a:r>
              <a:rPr lang="en-CA" altLang="fr-FR" sz="1600">
                <a:solidFill>
                  <a:srgbClr val="000000"/>
                </a:solidFill>
                <a:latin typeface="Times New Roman" pitchFamily="18" charset="0"/>
              </a:rPr>
              <a:t>.</a:t>
            </a:r>
            <a:endParaRPr lang="en-CA" altLang="fr-FR" sz="800" b="0">
              <a:solidFill>
                <a:schemeClr val="tx1"/>
              </a:solidFill>
              <a:latin typeface="Times New Roman" pitchFamily="18" charset="0"/>
            </a:endParaRPr>
          </a:p>
          <a:p>
            <a:pPr eaLnBrk="1" hangingPunct="1"/>
            <a:r>
              <a:rPr lang="en-CA" altLang="fr-FR" sz="1600">
                <a:solidFill>
                  <a:srgbClr val="000000"/>
                </a:solidFill>
                <a:latin typeface="Times New Roman" pitchFamily="18" charset="0"/>
              </a:rPr>
              <a:t>  </a:t>
            </a:r>
            <a:r>
              <a:rPr lang="en-CA" altLang="fr-FR" sz="1600" u="sng">
                <a:solidFill>
                  <a:srgbClr val="000000"/>
                </a:solidFill>
                <a:latin typeface="Times New Roman" pitchFamily="18" charset="0"/>
              </a:rPr>
              <a:t>Strategy 101 is about choices</a:t>
            </a:r>
            <a:r>
              <a:rPr lang="en-CA" altLang="fr-FR" sz="1600">
                <a:solidFill>
                  <a:srgbClr val="000000"/>
                </a:solidFill>
                <a:latin typeface="Times New Roman" pitchFamily="18" charset="0"/>
              </a:rPr>
              <a:t>: You can't be all things to all people.</a:t>
            </a:r>
            <a:endParaRPr lang="en-CA" altLang="fr-FR" sz="800" b="0">
              <a:solidFill>
                <a:schemeClr val="tx1"/>
              </a:solidFill>
              <a:latin typeface="Times New Roman" pitchFamily="18" charset="0"/>
            </a:endParaRPr>
          </a:p>
          <a:p>
            <a:pPr eaLnBrk="1" hangingPunct="1"/>
            <a:r>
              <a:rPr lang="en-CA" altLang="fr-FR" sz="1600">
                <a:solidFill>
                  <a:srgbClr val="000000"/>
                </a:solidFill>
                <a:latin typeface="Times New Roman" pitchFamily="18" charset="0"/>
              </a:rPr>
              <a:t>- The essence of strategy is that you must </a:t>
            </a:r>
            <a:r>
              <a:rPr lang="en-CA" altLang="fr-FR" sz="1600" u="sng">
                <a:solidFill>
                  <a:srgbClr val="000000"/>
                </a:solidFill>
                <a:latin typeface="Times New Roman" pitchFamily="18" charset="0"/>
              </a:rPr>
              <a:t>set limits on what you're</a:t>
            </a:r>
            <a:endParaRPr lang="en-CA" altLang="fr-FR" sz="800" b="0" u="sng">
              <a:solidFill>
                <a:schemeClr val="tx1"/>
              </a:solidFill>
              <a:latin typeface="Times New Roman" pitchFamily="18" charset="0"/>
            </a:endParaRPr>
          </a:p>
          <a:p>
            <a:pPr eaLnBrk="1" hangingPunct="1"/>
            <a:r>
              <a:rPr lang="en-CA" altLang="fr-FR" sz="1600" u="sng">
                <a:solidFill>
                  <a:srgbClr val="000000"/>
                </a:solidFill>
                <a:latin typeface="Times New Roman" pitchFamily="18" charset="0"/>
              </a:rPr>
              <a:t>  trying to accomplish.</a:t>
            </a:r>
            <a:endParaRPr lang="en-CA" altLang="fr-FR" sz="800" b="0" u="sng">
              <a:solidFill>
                <a:schemeClr val="tx1"/>
              </a:solidFill>
              <a:latin typeface="Times New Roman" pitchFamily="18" charset="0"/>
            </a:endParaRPr>
          </a:p>
          <a:p>
            <a:pPr eaLnBrk="1" hangingPunct="1"/>
            <a:endParaRPr lang="en-CA" altLang="fr-FR" sz="800" b="0">
              <a:solidFill>
                <a:schemeClr val="tx1"/>
              </a:solidFill>
            </a:endParaRPr>
          </a:p>
        </p:txBody>
      </p:sp>
      <p:sp>
        <p:nvSpPr>
          <p:cNvPr id="14341" name="Text Box 5"/>
          <p:cNvSpPr txBox="1">
            <a:spLocks noChangeArrowheads="1"/>
          </p:cNvSpPr>
          <p:nvPr/>
        </p:nvSpPr>
        <p:spPr bwMode="auto">
          <a:xfrm>
            <a:off x="854075" y="2840038"/>
            <a:ext cx="7780338"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defTabSz="393700">
              <a:defRPr sz="1000" b="1">
                <a:solidFill>
                  <a:srgbClr val="037C03"/>
                </a:solidFill>
                <a:latin typeface="Arial" pitchFamily="34" charset="0"/>
              </a:defRPr>
            </a:lvl1pPr>
            <a:lvl2pPr marL="742950" indent="-285750" defTabSz="393700">
              <a:defRPr sz="1000" b="1">
                <a:solidFill>
                  <a:srgbClr val="037C03"/>
                </a:solidFill>
                <a:latin typeface="Arial" pitchFamily="34" charset="0"/>
              </a:defRPr>
            </a:lvl2pPr>
            <a:lvl3pPr marL="1143000" indent="-228600" defTabSz="393700">
              <a:defRPr sz="1000" b="1">
                <a:solidFill>
                  <a:srgbClr val="037C03"/>
                </a:solidFill>
                <a:latin typeface="Arial" pitchFamily="34" charset="0"/>
              </a:defRPr>
            </a:lvl3pPr>
            <a:lvl4pPr marL="1600200" indent="-228600" defTabSz="393700">
              <a:defRPr sz="1000" b="1">
                <a:solidFill>
                  <a:srgbClr val="037C03"/>
                </a:solidFill>
                <a:latin typeface="Arial" pitchFamily="34" charset="0"/>
              </a:defRPr>
            </a:lvl4pPr>
            <a:lvl5pPr marL="2057400" indent="-228600" defTabSz="393700">
              <a:defRPr sz="1000" b="1">
                <a:solidFill>
                  <a:srgbClr val="037C03"/>
                </a:solidFill>
                <a:latin typeface="Arial" pitchFamily="34" charset="0"/>
              </a:defRPr>
            </a:lvl5pPr>
            <a:lvl6pPr marL="2514600" indent="-228600" defTabSz="393700" eaLnBrk="0" fontAlgn="base" hangingPunct="0">
              <a:spcBef>
                <a:spcPct val="0"/>
              </a:spcBef>
              <a:spcAft>
                <a:spcPct val="0"/>
              </a:spcAft>
              <a:defRPr sz="1000" b="1">
                <a:solidFill>
                  <a:srgbClr val="037C03"/>
                </a:solidFill>
                <a:latin typeface="Arial" pitchFamily="34" charset="0"/>
              </a:defRPr>
            </a:lvl6pPr>
            <a:lvl7pPr marL="2971800" indent="-228600" defTabSz="393700" eaLnBrk="0" fontAlgn="base" hangingPunct="0">
              <a:spcBef>
                <a:spcPct val="0"/>
              </a:spcBef>
              <a:spcAft>
                <a:spcPct val="0"/>
              </a:spcAft>
              <a:defRPr sz="1000" b="1">
                <a:solidFill>
                  <a:srgbClr val="037C03"/>
                </a:solidFill>
                <a:latin typeface="Arial" pitchFamily="34" charset="0"/>
              </a:defRPr>
            </a:lvl7pPr>
            <a:lvl8pPr marL="3429000" indent="-228600" defTabSz="393700" eaLnBrk="0" fontAlgn="base" hangingPunct="0">
              <a:spcBef>
                <a:spcPct val="0"/>
              </a:spcBef>
              <a:spcAft>
                <a:spcPct val="0"/>
              </a:spcAft>
              <a:defRPr sz="1000" b="1">
                <a:solidFill>
                  <a:srgbClr val="037C03"/>
                </a:solidFill>
                <a:latin typeface="Arial" pitchFamily="34" charset="0"/>
              </a:defRPr>
            </a:lvl8pPr>
            <a:lvl9pPr marL="3886200" indent="-228600" defTabSz="393700" eaLnBrk="0" fontAlgn="base" hangingPunct="0">
              <a:spcBef>
                <a:spcPct val="0"/>
              </a:spcBef>
              <a:spcAft>
                <a:spcPct val="0"/>
              </a:spcAft>
              <a:defRPr sz="1000" b="1">
                <a:solidFill>
                  <a:srgbClr val="037C03"/>
                </a:solidFill>
                <a:latin typeface="Arial" pitchFamily="34" charset="0"/>
              </a:defRPr>
            </a:lvl9pPr>
          </a:lstStyle>
          <a:p>
            <a:pPr eaLnBrk="1" hangingPunct="1"/>
            <a:r>
              <a:rPr lang="en-CA" altLang="fr-FR" sz="1600">
                <a:solidFill>
                  <a:srgbClr val="000000"/>
                </a:solidFill>
                <a:latin typeface="Times New Roman" pitchFamily="18" charset="0"/>
              </a:rPr>
              <a:t>Technology changes, strategy doesn't</a:t>
            </a:r>
            <a:endParaRPr lang="en-CA" altLang="fr-FR" sz="800" b="0">
              <a:solidFill>
                <a:schemeClr val="tx1"/>
              </a:solidFill>
              <a:latin typeface="Times New Roman" pitchFamily="18" charset="0"/>
            </a:endParaRPr>
          </a:p>
          <a:p>
            <a:pPr eaLnBrk="1" hangingPunct="1"/>
            <a:r>
              <a:rPr lang="en-CA" altLang="fr-FR" sz="1600">
                <a:solidFill>
                  <a:srgbClr val="000000"/>
                </a:solidFill>
                <a:latin typeface="Times New Roman" pitchFamily="18" charset="0"/>
              </a:rPr>
              <a:t>        </a:t>
            </a:r>
            <a:r>
              <a:rPr lang="en-CA" altLang="fr-FR" sz="1600" b="0">
                <a:solidFill>
                  <a:srgbClr val="000000"/>
                </a:solidFill>
                <a:latin typeface="Times New Roman" pitchFamily="18" charset="0"/>
              </a:rPr>
              <a:t>- The underlying principles of strategy are enduring, regardless of technology or</a:t>
            </a:r>
            <a:endParaRPr lang="en-CA" altLang="fr-FR" sz="800" b="0">
              <a:solidFill>
                <a:schemeClr val="tx1"/>
              </a:solidFill>
              <a:latin typeface="Times New Roman" pitchFamily="18" charset="0"/>
            </a:endParaRPr>
          </a:p>
          <a:p>
            <a:pPr eaLnBrk="1" hangingPunct="1"/>
            <a:r>
              <a:rPr lang="en-CA" altLang="fr-FR" sz="1600" b="0">
                <a:solidFill>
                  <a:srgbClr val="000000"/>
                </a:solidFill>
                <a:latin typeface="Times New Roman" pitchFamily="18" charset="0"/>
              </a:rPr>
              <a:t>          the pace of change.</a:t>
            </a:r>
            <a:endParaRPr lang="en-CA" altLang="fr-FR" sz="800" b="0">
              <a:solidFill>
                <a:schemeClr val="tx1"/>
              </a:solidFill>
              <a:latin typeface="Times New Roman" pitchFamily="18" charset="0"/>
            </a:endParaRPr>
          </a:p>
          <a:p>
            <a:pPr eaLnBrk="1" hangingPunct="1"/>
            <a:endParaRPr lang="en-CA" altLang="fr-FR" sz="800" b="0">
              <a:solidFill>
                <a:schemeClr val="tx1"/>
              </a:solidFill>
            </a:endParaRPr>
          </a:p>
        </p:txBody>
      </p:sp>
      <p:sp>
        <p:nvSpPr>
          <p:cNvPr id="14342" name="Text Box 6"/>
          <p:cNvSpPr txBox="1">
            <a:spLocks noChangeArrowheads="1"/>
          </p:cNvSpPr>
          <p:nvPr/>
        </p:nvSpPr>
        <p:spPr bwMode="auto">
          <a:xfrm>
            <a:off x="854075" y="3846513"/>
            <a:ext cx="7880350"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defTabSz="393700">
              <a:defRPr sz="1000" b="1">
                <a:solidFill>
                  <a:srgbClr val="037C03"/>
                </a:solidFill>
                <a:latin typeface="Arial" pitchFamily="34" charset="0"/>
              </a:defRPr>
            </a:lvl1pPr>
            <a:lvl2pPr marL="742950" indent="-285750" defTabSz="393700">
              <a:defRPr sz="1000" b="1">
                <a:solidFill>
                  <a:srgbClr val="037C03"/>
                </a:solidFill>
                <a:latin typeface="Arial" pitchFamily="34" charset="0"/>
              </a:defRPr>
            </a:lvl2pPr>
            <a:lvl3pPr marL="1143000" indent="-228600" defTabSz="393700">
              <a:defRPr sz="1000" b="1">
                <a:solidFill>
                  <a:srgbClr val="037C03"/>
                </a:solidFill>
                <a:latin typeface="Arial" pitchFamily="34" charset="0"/>
              </a:defRPr>
            </a:lvl3pPr>
            <a:lvl4pPr marL="1600200" indent="-228600" defTabSz="393700">
              <a:defRPr sz="1000" b="1">
                <a:solidFill>
                  <a:srgbClr val="037C03"/>
                </a:solidFill>
                <a:latin typeface="Arial" pitchFamily="34" charset="0"/>
              </a:defRPr>
            </a:lvl4pPr>
            <a:lvl5pPr marL="2057400" indent="-228600" defTabSz="393700">
              <a:defRPr sz="1000" b="1">
                <a:solidFill>
                  <a:srgbClr val="037C03"/>
                </a:solidFill>
                <a:latin typeface="Arial" pitchFamily="34" charset="0"/>
              </a:defRPr>
            </a:lvl5pPr>
            <a:lvl6pPr marL="2514600" indent="-228600" defTabSz="393700" eaLnBrk="0" fontAlgn="base" hangingPunct="0">
              <a:spcBef>
                <a:spcPct val="0"/>
              </a:spcBef>
              <a:spcAft>
                <a:spcPct val="0"/>
              </a:spcAft>
              <a:defRPr sz="1000" b="1">
                <a:solidFill>
                  <a:srgbClr val="037C03"/>
                </a:solidFill>
                <a:latin typeface="Arial" pitchFamily="34" charset="0"/>
              </a:defRPr>
            </a:lvl6pPr>
            <a:lvl7pPr marL="2971800" indent="-228600" defTabSz="393700" eaLnBrk="0" fontAlgn="base" hangingPunct="0">
              <a:spcBef>
                <a:spcPct val="0"/>
              </a:spcBef>
              <a:spcAft>
                <a:spcPct val="0"/>
              </a:spcAft>
              <a:defRPr sz="1000" b="1">
                <a:solidFill>
                  <a:srgbClr val="037C03"/>
                </a:solidFill>
                <a:latin typeface="Arial" pitchFamily="34" charset="0"/>
              </a:defRPr>
            </a:lvl7pPr>
            <a:lvl8pPr marL="3429000" indent="-228600" defTabSz="393700" eaLnBrk="0" fontAlgn="base" hangingPunct="0">
              <a:spcBef>
                <a:spcPct val="0"/>
              </a:spcBef>
              <a:spcAft>
                <a:spcPct val="0"/>
              </a:spcAft>
              <a:defRPr sz="1000" b="1">
                <a:solidFill>
                  <a:srgbClr val="037C03"/>
                </a:solidFill>
                <a:latin typeface="Arial" pitchFamily="34" charset="0"/>
              </a:defRPr>
            </a:lvl8pPr>
            <a:lvl9pPr marL="3886200" indent="-228600" defTabSz="393700" eaLnBrk="0" fontAlgn="base" hangingPunct="0">
              <a:spcBef>
                <a:spcPct val="0"/>
              </a:spcBef>
              <a:spcAft>
                <a:spcPct val="0"/>
              </a:spcAft>
              <a:defRPr sz="1000" b="1">
                <a:solidFill>
                  <a:srgbClr val="037C03"/>
                </a:solidFill>
                <a:latin typeface="Arial" pitchFamily="34" charset="0"/>
              </a:defRPr>
            </a:lvl9pPr>
          </a:lstStyle>
          <a:p>
            <a:pPr eaLnBrk="1" hangingPunct="1"/>
            <a:r>
              <a:rPr lang="en-CA" altLang="fr-FR" sz="1600">
                <a:solidFill>
                  <a:srgbClr val="000000"/>
                </a:solidFill>
                <a:latin typeface="Times New Roman" pitchFamily="18" charset="0"/>
              </a:rPr>
              <a:t>Strategy hasn't change, but change has</a:t>
            </a:r>
            <a:endParaRPr lang="en-CA" altLang="fr-FR" sz="800" b="0">
              <a:solidFill>
                <a:schemeClr val="tx1"/>
              </a:solidFill>
              <a:latin typeface="Times New Roman" pitchFamily="18" charset="0"/>
            </a:endParaRPr>
          </a:p>
          <a:p>
            <a:pPr eaLnBrk="1" hangingPunct="1"/>
            <a:r>
              <a:rPr lang="en-CA" altLang="fr-FR" sz="1600">
                <a:solidFill>
                  <a:srgbClr val="000000"/>
                </a:solidFill>
                <a:latin typeface="Times New Roman" pitchFamily="18" charset="0"/>
              </a:rPr>
              <a:t>         </a:t>
            </a:r>
            <a:r>
              <a:rPr lang="en-CA" altLang="fr-FR" sz="1600" b="0">
                <a:solidFill>
                  <a:srgbClr val="000000"/>
                </a:solidFill>
                <a:latin typeface="Times New Roman" pitchFamily="18" charset="0"/>
              </a:rPr>
              <a:t>- On the other hand, I agree that the half-life of everything has shortened.</a:t>
            </a:r>
            <a:endParaRPr lang="en-CA" altLang="fr-FR" sz="800" b="0">
              <a:solidFill>
                <a:schemeClr val="tx1"/>
              </a:solidFill>
              <a:latin typeface="Times New Roman" pitchFamily="18" charset="0"/>
            </a:endParaRPr>
          </a:p>
          <a:p>
            <a:pPr eaLnBrk="1" hangingPunct="1"/>
            <a:r>
              <a:rPr lang="en-CA" altLang="fr-FR" sz="1600" b="0">
                <a:solidFill>
                  <a:srgbClr val="000000"/>
                </a:solidFill>
                <a:latin typeface="Times New Roman" pitchFamily="18" charset="0"/>
              </a:rPr>
              <a:t>           setting strategy has become a little more complicated. In the old days, maybe 20</a:t>
            </a:r>
            <a:endParaRPr lang="en-CA" altLang="fr-FR" sz="800" b="0">
              <a:solidFill>
                <a:schemeClr val="tx1"/>
              </a:solidFill>
              <a:latin typeface="Times New Roman" pitchFamily="18" charset="0"/>
            </a:endParaRPr>
          </a:p>
          <a:p>
            <a:pPr eaLnBrk="1" hangingPunct="1"/>
            <a:r>
              <a:rPr lang="en-CA" altLang="fr-FR" sz="1600" b="0">
                <a:solidFill>
                  <a:srgbClr val="000000"/>
                </a:solidFill>
                <a:latin typeface="Times New Roman" pitchFamily="18" charset="0"/>
              </a:rPr>
              <a:t>           years ago, you could set a direction for your</a:t>
            </a:r>
            <a:endParaRPr lang="en-CA" altLang="fr-FR" sz="800" b="0">
              <a:solidFill>
                <a:schemeClr val="tx1"/>
              </a:solidFill>
              <a:latin typeface="Times New Roman" pitchFamily="18" charset="0"/>
            </a:endParaRPr>
          </a:p>
          <a:p>
            <a:pPr eaLnBrk="1" hangingPunct="1"/>
            <a:endParaRPr lang="en-CA" altLang="fr-FR" sz="800" b="0">
              <a:solidFill>
                <a:schemeClr val="tx1"/>
              </a:solidFill>
            </a:endParaRPr>
          </a:p>
        </p:txBody>
      </p:sp>
      <p:sp>
        <p:nvSpPr>
          <p:cNvPr id="14343" name="Text Box 7"/>
          <p:cNvSpPr txBox="1">
            <a:spLocks noChangeArrowheads="1"/>
          </p:cNvSpPr>
          <p:nvPr/>
        </p:nvSpPr>
        <p:spPr bwMode="auto">
          <a:xfrm>
            <a:off x="509588" y="5056188"/>
            <a:ext cx="8423275"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defTabSz="393700">
              <a:defRPr sz="1000" b="1">
                <a:solidFill>
                  <a:srgbClr val="037C03"/>
                </a:solidFill>
                <a:latin typeface="Arial" pitchFamily="34" charset="0"/>
              </a:defRPr>
            </a:lvl1pPr>
            <a:lvl2pPr marL="742950" indent="-285750" defTabSz="393700">
              <a:defRPr sz="1000" b="1">
                <a:solidFill>
                  <a:srgbClr val="037C03"/>
                </a:solidFill>
                <a:latin typeface="Arial" pitchFamily="34" charset="0"/>
              </a:defRPr>
            </a:lvl2pPr>
            <a:lvl3pPr marL="1143000" indent="-228600" defTabSz="393700">
              <a:defRPr sz="1000" b="1">
                <a:solidFill>
                  <a:srgbClr val="037C03"/>
                </a:solidFill>
                <a:latin typeface="Arial" pitchFamily="34" charset="0"/>
              </a:defRPr>
            </a:lvl3pPr>
            <a:lvl4pPr marL="1600200" indent="-228600" defTabSz="393700">
              <a:defRPr sz="1000" b="1">
                <a:solidFill>
                  <a:srgbClr val="037C03"/>
                </a:solidFill>
                <a:latin typeface="Arial" pitchFamily="34" charset="0"/>
              </a:defRPr>
            </a:lvl4pPr>
            <a:lvl5pPr marL="2057400" indent="-228600" defTabSz="393700">
              <a:defRPr sz="1000" b="1">
                <a:solidFill>
                  <a:srgbClr val="037C03"/>
                </a:solidFill>
                <a:latin typeface="Arial" pitchFamily="34" charset="0"/>
              </a:defRPr>
            </a:lvl5pPr>
            <a:lvl6pPr marL="2514600" indent="-228600" defTabSz="393700" eaLnBrk="0" fontAlgn="base" hangingPunct="0">
              <a:spcBef>
                <a:spcPct val="0"/>
              </a:spcBef>
              <a:spcAft>
                <a:spcPct val="0"/>
              </a:spcAft>
              <a:defRPr sz="1000" b="1">
                <a:solidFill>
                  <a:srgbClr val="037C03"/>
                </a:solidFill>
                <a:latin typeface="Arial" pitchFamily="34" charset="0"/>
              </a:defRPr>
            </a:lvl6pPr>
            <a:lvl7pPr marL="2971800" indent="-228600" defTabSz="393700" eaLnBrk="0" fontAlgn="base" hangingPunct="0">
              <a:spcBef>
                <a:spcPct val="0"/>
              </a:spcBef>
              <a:spcAft>
                <a:spcPct val="0"/>
              </a:spcAft>
              <a:defRPr sz="1000" b="1">
                <a:solidFill>
                  <a:srgbClr val="037C03"/>
                </a:solidFill>
                <a:latin typeface="Arial" pitchFamily="34" charset="0"/>
              </a:defRPr>
            </a:lvl7pPr>
            <a:lvl8pPr marL="3429000" indent="-228600" defTabSz="393700" eaLnBrk="0" fontAlgn="base" hangingPunct="0">
              <a:spcBef>
                <a:spcPct val="0"/>
              </a:spcBef>
              <a:spcAft>
                <a:spcPct val="0"/>
              </a:spcAft>
              <a:defRPr sz="1000" b="1">
                <a:solidFill>
                  <a:srgbClr val="037C03"/>
                </a:solidFill>
                <a:latin typeface="Arial" pitchFamily="34" charset="0"/>
              </a:defRPr>
            </a:lvl8pPr>
            <a:lvl9pPr marL="3886200" indent="-228600" defTabSz="393700" eaLnBrk="0" fontAlgn="base" hangingPunct="0">
              <a:spcBef>
                <a:spcPct val="0"/>
              </a:spcBef>
              <a:spcAft>
                <a:spcPct val="0"/>
              </a:spcAft>
              <a:defRPr sz="1000" b="1">
                <a:solidFill>
                  <a:srgbClr val="037C03"/>
                </a:solidFill>
                <a:latin typeface="Arial" pitchFamily="34" charset="0"/>
              </a:defRPr>
            </a:lvl9pPr>
          </a:lstStyle>
          <a:p>
            <a:pPr eaLnBrk="1" hangingPunct="1"/>
            <a:r>
              <a:rPr lang="en-CA" altLang="fr-FR" sz="1600">
                <a:solidFill>
                  <a:srgbClr val="000000"/>
                </a:solidFill>
                <a:latin typeface="Times New Roman" pitchFamily="18" charset="0"/>
              </a:rPr>
              <a:t>Great strategies are a cause</a:t>
            </a:r>
            <a:endParaRPr lang="en-CA" altLang="fr-FR" sz="800" b="0">
              <a:solidFill>
                <a:schemeClr val="tx1"/>
              </a:solidFill>
              <a:latin typeface="Times New Roman" pitchFamily="18" charset="0"/>
            </a:endParaRPr>
          </a:p>
          <a:p>
            <a:pPr eaLnBrk="1" hangingPunct="1"/>
            <a:r>
              <a:rPr lang="en-CA" altLang="fr-FR" sz="1600">
                <a:solidFill>
                  <a:srgbClr val="000000"/>
                </a:solidFill>
                <a:latin typeface="Times New Roman" pitchFamily="18" charset="0"/>
              </a:rPr>
              <a:t>         </a:t>
            </a:r>
            <a:r>
              <a:rPr lang="en-CA" altLang="fr-FR" sz="1600" b="0">
                <a:solidFill>
                  <a:srgbClr val="000000"/>
                </a:solidFill>
                <a:latin typeface="Times New Roman" pitchFamily="18" charset="0"/>
              </a:rPr>
              <a:t>-The </a:t>
            </a:r>
            <a:r>
              <a:rPr lang="en-CA" altLang="fr-FR" sz="1600">
                <a:solidFill>
                  <a:srgbClr val="000000"/>
                </a:solidFill>
                <a:latin typeface="Times New Roman" pitchFamily="18" charset="0"/>
              </a:rPr>
              <a:t>best CEOs I know are teachers and at the core of what teach is strategy. </a:t>
            </a:r>
            <a:r>
              <a:rPr lang="en-CA" altLang="fr-FR" sz="1600" b="0">
                <a:solidFill>
                  <a:srgbClr val="000000"/>
                </a:solidFill>
                <a:latin typeface="Times New Roman" pitchFamily="18" charset="0"/>
              </a:rPr>
              <a:t>They</a:t>
            </a:r>
            <a:endParaRPr lang="en-CA" altLang="fr-FR" sz="800" b="0">
              <a:solidFill>
                <a:schemeClr val="tx1"/>
              </a:solidFill>
              <a:latin typeface="Times New Roman" pitchFamily="18" charset="0"/>
            </a:endParaRPr>
          </a:p>
          <a:p>
            <a:pPr eaLnBrk="1" hangingPunct="1"/>
            <a:r>
              <a:rPr lang="en-CA" altLang="fr-FR" sz="1600" b="0">
                <a:solidFill>
                  <a:srgbClr val="000000"/>
                </a:solidFill>
                <a:latin typeface="Times New Roman" pitchFamily="18" charset="0"/>
              </a:rPr>
              <a:t>          go out to employees, to suppliers, and to customers, and they repeat, </a:t>
            </a:r>
            <a:r>
              <a:rPr lang="en-CA" altLang="fr-FR" sz="1600">
                <a:solidFill>
                  <a:srgbClr val="000000"/>
                </a:solidFill>
                <a:latin typeface="Times New Roman" pitchFamily="18" charset="0"/>
              </a:rPr>
              <a:t>“ This is what</a:t>
            </a:r>
            <a:endParaRPr lang="en-CA" altLang="fr-FR" sz="800" b="0">
              <a:solidFill>
                <a:schemeClr val="tx1"/>
              </a:solidFill>
              <a:latin typeface="Times New Roman" pitchFamily="18" charset="0"/>
            </a:endParaRPr>
          </a:p>
          <a:p>
            <a:pPr eaLnBrk="1" hangingPunct="1"/>
            <a:r>
              <a:rPr lang="en-CA" altLang="fr-FR" sz="1600">
                <a:solidFill>
                  <a:srgbClr val="000000"/>
                </a:solidFill>
                <a:latin typeface="Times New Roman" pitchFamily="18" charset="0"/>
              </a:rPr>
              <a:t>          we stand for, this is what we stand for .” </a:t>
            </a:r>
            <a:r>
              <a:rPr lang="en-CA" altLang="fr-FR" sz="1600" b="0">
                <a:solidFill>
                  <a:srgbClr val="000000"/>
                </a:solidFill>
                <a:latin typeface="Times New Roman" pitchFamily="18" charset="0"/>
              </a:rPr>
              <a:t>So everyone understands it.</a:t>
            </a:r>
            <a:endParaRPr lang="en-CA" altLang="fr-FR" sz="800" b="0">
              <a:solidFill>
                <a:schemeClr val="tx1"/>
              </a:solidFill>
              <a:latin typeface="Times New Roman" pitchFamily="18" charset="0"/>
            </a:endParaRPr>
          </a:p>
          <a:p>
            <a:pPr eaLnBrk="1" hangingPunct="1"/>
            <a:r>
              <a:rPr lang="en-CA" altLang="fr-FR" sz="1600" b="0">
                <a:solidFill>
                  <a:srgbClr val="000000"/>
                </a:solidFill>
                <a:latin typeface="Times New Roman" pitchFamily="18" charset="0"/>
              </a:rPr>
              <a:t>          This is what leaders do.</a:t>
            </a:r>
            <a:endParaRPr lang="en-CA" altLang="fr-FR" sz="800" b="0">
              <a:solidFill>
                <a:schemeClr val="tx1"/>
              </a:solidFill>
              <a:latin typeface="Times New Roman" pitchFamily="18" charset="0"/>
            </a:endParaRPr>
          </a:p>
          <a:p>
            <a:pPr eaLnBrk="1" hangingPunct="1"/>
            <a:endParaRPr lang="en-CA" altLang="fr-FR" sz="800" b="0">
              <a:solidFill>
                <a:schemeClr val="tx1"/>
              </a:solidFill>
            </a:endParaRPr>
          </a:p>
        </p:txBody>
      </p:sp>
      <p:sp>
        <p:nvSpPr>
          <p:cNvPr id="14344" name="Text Box 8"/>
          <p:cNvSpPr txBox="1">
            <a:spLocks noChangeArrowheads="1"/>
          </p:cNvSpPr>
          <p:nvPr/>
        </p:nvSpPr>
        <p:spPr bwMode="auto">
          <a:xfrm>
            <a:off x="6672263" y="6261100"/>
            <a:ext cx="1058862" cy="13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defTabSz="393700">
              <a:defRPr sz="1000" b="1">
                <a:solidFill>
                  <a:srgbClr val="037C03"/>
                </a:solidFill>
                <a:latin typeface="Arial" pitchFamily="34" charset="0"/>
              </a:defRPr>
            </a:lvl1pPr>
            <a:lvl2pPr marL="742950" indent="-285750" defTabSz="393700">
              <a:defRPr sz="1000" b="1">
                <a:solidFill>
                  <a:srgbClr val="037C03"/>
                </a:solidFill>
                <a:latin typeface="Arial" pitchFamily="34" charset="0"/>
              </a:defRPr>
            </a:lvl2pPr>
            <a:lvl3pPr marL="1143000" indent="-228600" defTabSz="393700">
              <a:defRPr sz="1000" b="1">
                <a:solidFill>
                  <a:srgbClr val="037C03"/>
                </a:solidFill>
                <a:latin typeface="Arial" pitchFamily="34" charset="0"/>
              </a:defRPr>
            </a:lvl3pPr>
            <a:lvl4pPr marL="1600200" indent="-228600" defTabSz="393700">
              <a:defRPr sz="1000" b="1">
                <a:solidFill>
                  <a:srgbClr val="037C03"/>
                </a:solidFill>
                <a:latin typeface="Arial" pitchFamily="34" charset="0"/>
              </a:defRPr>
            </a:lvl4pPr>
            <a:lvl5pPr marL="2057400" indent="-228600" defTabSz="393700">
              <a:defRPr sz="1000" b="1">
                <a:solidFill>
                  <a:srgbClr val="037C03"/>
                </a:solidFill>
                <a:latin typeface="Arial" pitchFamily="34" charset="0"/>
              </a:defRPr>
            </a:lvl5pPr>
            <a:lvl6pPr marL="2514600" indent="-228600" defTabSz="393700" eaLnBrk="0" fontAlgn="base" hangingPunct="0">
              <a:spcBef>
                <a:spcPct val="0"/>
              </a:spcBef>
              <a:spcAft>
                <a:spcPct val="0"/>
              </a:spcAft>
              <a:defRPr sz="1000" b="1">
                <a:solidFill>
                  <a:srgbClr val="037C03"/>
                </a:solidFill>
                <a:latin typeface="Arial" pitchFamily="34" charset="0"/>
              </a:defRPr>
            </a:lvl6pPr>
            <a:lvl7pPr marL="2971800" indent="-228600" defTabSz="393700" eaLnBrk="0" fontAlgn="base" hangingPunct="0">
              <a:spcBef>
                <a:spcPct val="0"/>
              </a:spcBef>
              <a:spcAft>
                <a:spcPct val="0"/>
              </a:spcAft>
              <a:defRPr sz="1000" b="1">
                <a:solidFill>
                  <a:srgbClr val="037C03"/>
                </a:solidFill>
                <a:latin typeface="Arial" pitchFamily="34" charset="0"/>
              </a:defRPr>
            </a:lvl7pPr>
            <a:lvl8pPr marL="3429000" indent="-228600" defTabSz="393700" eaLnBrk="0" fontAlgn="base" hangingPunct="0">
              <a:spcBef>
                <a:spcPct val="0"/>
              </a:spcBef>
              <a:spcAft>
                <a:spcPct val="0"/>
              </a:spcAft>
              <a:defRPr sz="1000" b="1">
                <a:solidFill>
                  <a:srgbClr val="037C03"/>
                </a:solidFill>
                <a:latin typeface="Arial" pitchFamily="34" charset="0"/>
              </a:defRPr>
            </a:lvl8pPr>
            <a:lvl9pPr marL="3886200" indent="-228600" defTabSz="393700" eaLnBrk="0" fontAlgn="base" hangingPunct="0">
              <a:spcBef>
                <a:spcPct val="0"/>
              </a:spcBef>
              <a:spcAft>
                <a:spcPct val="0"/>
              </a:spcAft>
              <a:defRPr sz="1000" b="1">
                <a:solidFill>
                  <a:srgbClr val="037C03"/>
                </a:solidFill>
                <a:latin typeface="Arial" pitchFamily="34" charset="0"/>
              </a:defRPr>
            </a:lvl9pPr>
          </a:lstStyle>
          <a:p>
            <a:pPr eaLnBrk="1" hangingPunct="1"/>
            <a:r>
              <a:rPr lang="en-CA" altLang="fr-FR" sz="1200" b="0">
                <a:solidFill>
                  <a:srgbClr val="000000"/>
                </a:solidFill>
                <a:latin typeface="Times New Roman" pitchFamily="18" charset="0"/>
              </a:rPr>
              <a:t>March 2001</a:t>
            </a:r>
            <a:endParaRPr lang="en-CA" altLang="fr-FR" sz="800" b="0">
              <a:solidFill>
                <a:schemeClr val="tx1"/>
              </a:solidFill>
              <a:latin typeface="Times New Roman" pitchFamily="18" charset="0"/>
            </a:endParaRPr>
          </a:p>
          <a:p>
            <a:pPr eaLnBrk="1" hangingPunct="1"/>
            <a:endParaRPr lang="en-CA" altLang="fr-FR" sz="800" b="0">
              <a:solidFill>
                <a:schemeClr val="tx1"/>
              </a:solidFill>
            </a:endParaRPr>
          </a:p>
        </p:txBody>
      </p:sp>
      <p:sp>
        <p:nvSpPr>
          <p:cNvPr id="521225" name="AutoShape 9"/>
          <p:cNvSpPr>
            <a:spLocks noChangeArrowheads="1"/>
          </p:cNvSpPr>
          <p:nvPr/>
        </p:nvSpPr>
        <p:spPr bwMode="auto">
          <a:xfrm>
            <a:off x="7596188" y="2565400"/>
            <a:ext cx="755650" cy="576263"/>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
        <p:nvSpPr>
          <p:cNvPr id="521226" name="AutoShape 10"/>
          <p:cNvSpPr>
            <a:spLocks noChangeArrowheads="1"/>
          </p:cNvSpPr>
          <p:nvPr/>
        </p:nvSpPr>
        <p:spPr bwMode="auto">
          <a:xfrm>
            <a:off x="7956550" y="2636838"/>
            <a:ext cx="755650" cy="576262"/>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
        <p:nvSpPr>
          <p:cNvPr id="521227" name="AutoShape 11"/>
          <p:cNvSpPr>
            <a:spLocks noChangeArrowheads="1"/>
          </p:cNvSpPr>
          <p:nvPr/>
        </p:nvSpPr>
        <p:spPr bwMode="auto">
          <a:xfrm>
            <a:off x="8243888" y="2852738"/>
            <a:ext cx="755650" cy="576262"/>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362" name="Imag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3038"/>
            <a:ext cx="8496300" cy="635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noChangeArrowheads="1"/>
          </p:cNvSpPr>
          <p:nvPr/>
        </p:nvSpPr>
        <p:spPr bwMode="auto">
          <a:xfrm>
            <a:off x="1476375" y="1628775"/>
            <a:ext cx="6551613" cy="5200650"/>
          </a:xfrm>
          <a:prstGeom prst="rect">
            <a:avLst/>
          </a:prstGeom>
          <a:noFill/>
          <a:ln>
            <a:noFill/>
          </a:ln>
        </p:spPr>
        <p:txBody>
          <a:bodyPr>
            <a:spAutoFit/>
          </a:bodyPr>
          <a:lstStyle>
            <a:lvl1pPr>
              <a:defRPr sz="1000" b="1">
                <a:solidFill>
                  <a:srgbClr val="037C03"/>
                </a:solidFill>
                <a:latin typeface="Arial" panose="020B0604020202020204" pitchFamily="34" charset="0"/>
              </a:defRPr>
            </a:lvl1pPr>
            <a:lvl2pPr marL="742950" indent="-285750">
              <a:defRPr sz="1000" b="1">
                <a:solidFill>
                  <a:srgbClr val="037C03"/>
                </a:solidFill>
                <a:latin typeface="Arial" panose="020B0604020202020204" pitchFamily="34" charset="0"/>
              </a:defRPr>
            </a:lvl2pPr>
            <a:lvl3pPr marL="1143000" indent="-228600">
              <a:defRPr sz="1000" b="1">
                <a:solidFill>
                  <a:srgbClr val="037C03"/>
                </a:solidFill>
                <a:latin typeface="Arial" panose="020B0604020202020204" pitchFamily="34" charset="0"/>
              </a:defRPr>
            </a:lvl3pPr>
            <a:lvl4pPr marL="1600200" indent="-228600">
              <a:defRPr sz="1000" b="1">
                <a:solidFill>
                  <a:srgbClr val="037C03"/>
                </a:solidFill>
                <a:latin typeface="Arial" panose="020B0604020202020204" pitchFamily="34" charset="0"/>
              </a:defRPr>
            </a:lvl4pPr>
            <a:lvl5pPr marL="2057400" indent="-228600">
              <a:defRPr sz="1000" b="1">
                <a:solidFill>
                  <a:srgbClr val="037C03"/>
                </a:solidFill>
                <a:latin typeface="Arial" panose="020B0604020202020204" pitchFamily="34" charset="0"/>
              </a:defRPr>
            </a:lvl5pPr>
            <a:lvl6pPr marL="2514600" indent="-228600" eaLnBrk="0" fontAlgn="base" hangingPunct="0">
              <a:spcBef>
                <a:spcPct val="0"/>
              </a:spcBef>
              <a:spcAft>
                <a:spcPct val="0"/>
              </a:spcAft>
              <a:defRPr sz="1000" b="1">
                <a:solidFill>
                  <a:srgbClr val="037C03"/>
                </a:solidFill>
                <a:latin typeface="Arial" panose="020B0604020202020204" pitchFamily="34" charset="0"/>
              </a:defRPr>
            </a:lvl6pPr>
            <a:lvl7pPr marL="2971800" indent="-228600" eaLnBrk="0" fontAlgn="base" hangingPunct="0">
              <a:spcBef>
                <a:spcPct val="0"/>
              </a:spcBef>
              <a:spcAft>
                <a:spcPct val="0"/>
              </a:spcAft>
              <a:defRPr sz="1000" b="1">
                <a:solidFill>
                  <a:srgbClr val="037C03"/>
                </a:solidFill>
                <a:latin typeface="Arial" panose="020B0604020202020204" pitchFamily="34" charset="0"/>
              </a:defRPr>
            </a:lvl7pPr>
            <a:lvl8pPr marL="3429000" indent="-228600" eaLnBrk="0" fontAlgn="base" hangingPunct="0">
              <a:spcBef>
                <a:spcPct val="0"/>
              </a:spcBef>
              <a:spcAft>
                <a:spcPct val="0"/>
              </a:spcAft>
              <a:defRPr sz="1000" b="1">
                <a:solidFill>
                  <a:srgbClr val="037C03"/>
                </a:solidFill>
                <a:latin typeface="Arial" panose="020B0604020202020204" pitchFamily="34" charset="0"/>
              </a:defRPr>
            </a:lvl8pPr>
            <a:lvl9pPr marL="3886200" indent="-228600" eaLnBrk="0" fontAlgn="base" hangingPunct="0">
              <a:spcBef>
                <a:spcPct val="0"/>
              </a:spcBef>
              <a:spcAft>
                <a:spcPct val="0"/>
              </a:spcAft>
              <a:defRPr sz="1000" b="1">
                <a:solidFill>
                  <a:srgbClr val="037C03"/>
                </a:solidFill>
                <a:latin typeface="Arial" panose="020B0604020202020204" pitchFamily="34" charset="0"/>
              </a:defRPr>
            </a:lvl9pPr>
          </a:lstStyle>
          <a:p>
            <a:pPr>
              <a:defRPr/>
            </a:pPr>
            <a:endParaRPr lang="en-US" altLang="fr-FR" sz="2000" dirty="0"/>
          </a:p>
          <a:p>
            <a:pPr>
              <a:defRPr/>
            </a:pPr>
            <a:endParaRPr lang="en-US" altLang="fr-FR" sz="2000" dirty="0"/>
          </a:p>
          <a:p>
            <a:pPr>
              <a:defRPr/>
            </a:pPr>
            <a:endParaRPr lang="en-US" altLang="fr-FR" sz="2000" dirty="0"/>
          </a:p>
          <a:p>
            <a:pPr>
              <a:defRPr/>
            </a:pPr>
            <a:r>
              <a:rPr lang="en-US" altLang="fr-FR" sz="2000" dirty="0"/>
              <a:t>Recherche  sur Gartner  pour </a:t>
            </a:r>
            <a:r>
              <a:rPr lang="en-US" altLang="fr-FR" sz="2000" dirty="0" err="1"/>
              <a:t>effectuer</a:t>
            </a:r>
            <a:r>
              <a:rPr lang="en-US" altLang="fr-FR" sz="2000" dirty="0"/>
              <a:t> de </a:t>
            </a:r>
            <a:r>
              <a:rPr lang="en-US" altLang="fr-FR" sz="2000" dirty="0" err="1"/>
              <a:t>l’Intelligence</a:t>
            </a:r>
            <a:r>
              <a:rPr lang="en-US" altLang="fr-FR" sz="2000" dirty="0"/>
              <a:t> Affaires</a:t>
            </a:r>
          </a:p>
          <a:p>
            <a:pPr>
              <a:defRPr/>
            </a:pPr>
            <a:endParaRPr lang="en-US" altLang="fr-FR" sz="2000" dirty="0"/>
          </a:p>
          <a:p>
            <a:pPr algn="ctr">
              <a:defRPr/>
            </a:pPr>
            <a:r>
              <a:rPr lang="en-US" altLang="fr-FR" sz="2000" dirty="0" err="1"/>
              <a:t>Exemple</a:t>
            </a:r>
            <a:r>
              <a:rPr lang="en-US" altLang="fr-FR" sz="2000" dirty="0"/>
              <a:t> …</a:t>
            </a:r>
          </a:p>
          <a:p>
            <a:pPr algn="ctr">
              <a:defRPr/>
            </a:pPr>
            <a:r>
              <a:rPr lang="en-US" altLang="fr-FR" sz="2000" dirty="0"/>
              <a:t>Je </a:t>
            </a:r>
            <a:r>
              <a:rPr lang="en-US" altLang="fr-FR" sz="2000" dirty="0" err="1"/>
              <a:t>suis</a:t>
            </a:r>
            <a:r>
              <a:rPr lang="en-US" altLang="fr-FR" sz="2000" dirty="0"/>
              <a:t>, </a:t>
            </a:r>
            <a:r>
              <a:rPr lang="en-US" altLang="fr-FR" sz="2000" dirty="0" err="1"/>
              <a:t>vous</a:t>
            </a:r>
            <a:r>
              <a:rPr lang="en-US" altLang="fr-FR" sz="2000" dirty="0"/>
              <a:t> </a:t>
            </a:r>
            <a:r>
              <a:rPr lang="en-US" altLang="fr-FR" sz="2000" dirty="0" err="1"/>
              <a:t>êtes</a:t>
            </a:r>
            <a:r>
              <a:rPr lang="en-US" altLang="fr-FR" sz="2000" dirty="0"/>
              <a:t> CIO </a:t>
            </a:r>
            <a:r>
              <a:rPr lang="en-US" altLang="fr-FR" sz="2000" dirty="0" err="1"/>
              <a:t>d’une</a:t>
            </a:r>
            <a:r>
              <a:rPr lang="en-US" altLang="fr-FR" sz="2000" dirty="0"/>
              <a:t> </a:t>
            </a:r>
            <a:r>
              <a:rPr lang="en-US" altLang="fr-FR" sz="2000" dirty="0" err="1"/>
              <a:t>entreprise</a:t>
            </a:r>
            <a:r>
              <a:rPr lang="en-US" altLang="fr-FR" sz="2000" dirty="0"/>
              <a:t> !</a:t>
            </a:r>
          </a:p>
          <a:p>
            <a:pPr algn="ctr">
              <a:defRPr/>
            </a:pPr>
            <a:r>
              <a:rPr lang="en-US" altLang="fr-FR" sz="2000" dirty="0" err="1"/>
              <a:t>Votre</a:t>
            </a:r>
            <a:r>
              <a:rPr lang="en-US" altLang="fr-FR" sz="2000" dirty="0"/>
              <a:t> role ? </a:t>
            </a:r>
          </a:p>
          <a:p>
            <a:pPr>
              <a:defRPr/>
            </a:pPr>
            <a:r>
              <a:rPr lang="en-US" altLang="fr-FR" sz="2000" u="sng" dirty="0">
                <a:effectLst>
                  <a:outerShdw blurRad="38100" dist="38100" dir="2700000" algn="tl">
                    <a:srgbClr val="000000">
                      <a:alpha val="43137"/>
                    </a:srgbClr>
                  </a:outerShdw>
                </a:effectLst>
              </a:rPr>
              <a:t>En </a:t>
            </a:r>
            <a:r>
              <a:rPr lang="en-US" altLang="fr-FR" sz="2000" u="sng" dirty="0" err="1">
                <a:effectLst>
                  <a:outerShdw blurRad="38100" dist="38100" dir="2700000" algn="tl">
                    <a:srgbClr val="000000">
                      <a:alpha val="43137"/>
                    </a:srgbClr>
                  </a:outerShdw>
                </a:effectLst>
              </a:rPr>
              <a:t>grande</a:t>
            </a:r>
            <a:r>
              <a:rPr lang="en-US" altLang="fr-FR" sz="2000" u="sng" dirty="0">
                <a:effectLst>
                  <a:outerShdw blurRad="38100" dist="38100" dir="2700000" algn="tl">
                    <a:srgbClr val="000000">
                      <a:alpha val="43137"/>
                    </a:srgbClr>
                  </a:outerShdw>
                </a:effectLst>
              </a:rPr>
              <a:t> </a:t>
            </a:r>
            <a:r>
              <a:rPr lang="en-US" altLang="fr-FR" sz="2000" u="sng" dirty="0" err="1">
                <a:effectLst>
                  <a:outerShdw blurRad="38100" dist="38100" dir="2700000" algn="tl">
                    <a:srgbClr val="000000">
                      <a:alpha val="43137"/>
                    </a:srgbClr>
                  </a:outerShdw>
                </a:effectLst>
              </a:rPr>
              <a:t>partie</a:t>
            </a:r>
            <a:r>
              <a:rPr lang="en-US" altLang="fr-FR" sz="2000" u="sng" dirty="0">
                <a:effectLst>
                  <a:outerShdw blurRad="38100" dist="38100" dir="2700000" algn="tl">
                    <a:srgbClr val="000000">
                      <a:alpha val="43137"/>
                    </a:srgbClr>
                  </a:outerShdw>
                </a:effectLst>
              </a:rPr>
              <a:t> faire de </a:t>
            </a:r>
            <a:r>
              <a:rPr lang="en-US" altLang="fr-FR" sz="2000" u="sng" dirty="0" err="1"/>
              <a:t>l’Intelligence</a:t>
            </a:r>
            <a:r>
              <a:rPr lang="en-US" altLang="fr-FR" sz="2000" u="sng" dirty="0"/>
              <a:t> Affaires</a:t>
            </a:r>
          </a:p>
          <a:p>
            <a:pPr>
              <a:defRPr/>
            </a:pPr>
            <a:endParaRPr lang="en-US" altLang="fr-FR" sz="2000" dirty="0"/>
          </a:p>
          <a:p>
            <a:pPr>
              <a:defRPr/>
            </a:pPr>
            <a:endParaRPr lang="en-CA" altLang="fr-FR" sz="2000" dirty="0"/>
          </a:p>
          <a:p>
            <a:pPr>
              <a:defRPr/>
            </a:pPr>
            <a:endParaRPr lang="en-CA" altLang="fr-FR" sz="2000" dirty="0"/>
          </a:p>
          <a:p>
            <a:pPr>
              <a:defRPr/>
            </a:pPr>
            <a:endParaRPr lang="en-CA" altLang="fr-FR" sz="2000" dirty="0"/>
          </a:p>
          <a:p>
            <a:pPr>
              <a:defRPr/>
            </a:pPr>
            <a:endParaRPr lang="en-CA" altLang="fr-FR" sz="1600" i="1" dirty="0"/>
          </a:p>
          <a:p>
            <a:pPr>
              <a:defRPr/>
            </a:pPr>
            <a:r>
              <a:rPr lang="en-US" altLang="fr-FR" sz="1600" i="1" dirty="0"/>
              <a:t>Gartner's  CIO Survey Provides Keys of BI </a:t>
            </a:r>
            <a:r>
              <a:rPr lang="en-US" altLang="fr-FR" sz="1600" i="1" dirty="0" err="1"/>
              <a:t>informations</a:t>
            </a:r>
            <a:endParaRPr lang="en-US" altLang="fr-FR" sz="1600" i="1" dirty="0"/>
          </a:p>
          <a:p>
            <a:pPr>
              <a:defRPr/>
            </a:pPr>
            <a:endParaRPr lang="fr-CA" altLang="fr-FR" sz="2000" dirty="0"/>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re 1"/>
          <p:cNvSpPr>
            <a:spLocks noGrp="1" noChangeArrowheads="1"/>
          </p:cNvSpPr>
          <p:nvPr>
            <p:ph type="title"/>
          </p:nvPr>
        </p:nvSpPr>
        <p:spPr>
          <a:xfrm>
            <a:off x="179388" y="609600"/>
            <a:ext cx="8713787" cy="762000"/>
          </a:xfrm>
        </p:spPr>
        <p:txBody>
          <a:bodyPr/>
          <a:lstStyle/>
          <a:p>
            <a:r>
              <a:rPr lang="en-US" altLang="fr-FR" b="0" smtClean="0"/>
              <a:t>Agenda Overview for the Agenda for the </a:t>
            </a:r>
            <a:r>
              <a:rPr lang="fr-CA" altLang="fr-FR" b="0" smtClean="0"/>
              <a:t>Future, 2015..30</a:t>
            </a:r>
            <a:endParaRPr lang="fr-CA" altLang="fr-FR" smtClean="0"/>
          </a:p>
        </p:txBody>
      </p:sp>
      <p:pic>
        <p:nvPicPr>
          <p:cNvPr id="17411" name="Imag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524000"/>
            <a:ext cx="68453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re 1"/>
          <p:cNvSpPr>
            <a:spLocks noGrp="1" noChangeArrowheads="1"/>
          </p:cNvSpPr>
          <p:nvPr>
            <p:ph type="title"/>
          </p:nvPr>
        </p:nvSpPr>
        <p:spPr/>
        <p:txBody>
          <a:bodyPr/>
          <a:lstStyle/>
          <a:p>
            <a:r>
              <a:rPr lang="fr-CA" altLang="fr-FR" sz="1800" b="0" smtClean="0">
                <a:solidFill>
                  <a:srgbClr val="B7006D"/>
                </a:solidFill>
                <a:latin typeface="ChronicleDisplay-Light"/>
              </a:rPr>
              <a:t>The case for digital</a:t>
            </a:r>
            <a:br>
              <a:rPr lang="fr-CA" altLang="fr-FR" sz="1800" b="0" smtClean="0">
                <a:solidFill>
                  <a:srgbClr val="B7006D"/>
                </a:solidFill>
                <a:latin typeface="ChronicleDisplay-Light"/>
              </a:rPr>
            </a:br>
            <a:r>
              <a:rPr lang="fr-CA" altLang="fr-FR" sz="1800" b="0" smtClean="0">
                <a:solidFill>
                  <a:srgbClr val="B7006D"/>
                </a:solidFill>
                <a:latin typeface="ChronicleDisplay-Light"/>
              </a:rPr>
              <a:t>reinvention; Mckinsey</a:t>
            </a:r>
            <a:endParaRPr lang="fr-CA" altLang="fr-FR" smtClean="0"/>
          </a:p>
        </p:txBody>
      </p:sp>
      <p:sp>
        <p:nvSpPr>
          <p:cNvPr id="18435" name="Espace réservé du contenu 2"/>
          <p:cNvSpPr>
            <a:spLocks noGrp="1" noChangeArrowheads="1"/>
          </p:cNvSpPr>
          <p:nvPr>
            <p:ph idx="1"/>
          </p:nvPr>
        </p:nvSpPr>
        <p:spPr/>
        <p:txBody>
          <a:bodyPr/>
          <a:lstStyle/>
          <a:p>
            <a:endParaRPr lang="fr-CA" altLang="fr-FR" smtClean="0"/>
          </a:p>
        </p:txBody>
      </p:sp>
      <p:pic>
        <p:nvPicPr>
          <p:cNvPr id="18436" name="Imag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688" y="1371600"/>
            <a:ext cx="7885112" cy="499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re 1"/>
          <p:cNvSpPr>
            <a:spLocks noGrp="1" noChangeArrowheads="1"/>
          </p:cNvSpPr>
          <p:nvPr>
            <p:ph type="title"/>
          </p:nvPr>
        </p:nvSpPr>
        <p:spPr/>
        <p:txBody>
          <a:bodyPr/>
          <a:lstStyle/>
          <a:p>
            <a:endParaRPr lang="fr-CA" altLang="fr-FR" smtClean="0"/>
          </a:p>
        </p:txBody>
      </p:sp>
      <p:sp>
        <p:nvSpPr>
          <p:cNvPr id="19459" name="Espace réservé du contenu 2"/>
          <p:cNvSpPr>
            <a:spLocks noGrp="1" noChangeArrowheads="1"/>
          </p:cNvSpPr>
          <p:nvPr>
            <p:ph idx="1"/>
          </p:nvPr>
        </p:nvSpPr>
        <p:spPr/>
        <p:txBody>
          <a:bodyPr/>
          <a:lstStyle/>
          <a:p>
            <a:endParaRPr lang="fr-CA" altLang="fr-FR" smtClean="0"/>
          </a:p>
        </p:txBody>
      </p:sp>
      <p:pic>
        <p:nvPicPr>
          <p:cNvPr id="19460" name="Imag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8" y="188913"/>
            <a:ext cx="9194801" cy="634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itre 1"/>
          <p:cNvSpPr>
            <a:spLocks noGrp="1" noChangeArrowheads="1"/>
          </p:cNvSpPr>
          <p:nvPr>
            <p:ph type="title"/>
          </p:nvPr>
        </p:nvSpPr>
        <p:spPr/>
        <p:txBody>
          <a:bodyPr/>
          <a:lstStyle/>
          <a:p>
            <a:endParaRPr lang="fr-CA" altLang="fr-FR" smtClean="0"/>
          </a:p>
        </p:txBody>
      </p:sp>
      <p:sp>
        <p:nvSpPr>
          <p:cNvPr id="20483" name="Espace réservé du contenu 2"/>
          <p:cNvSpPr>
            <a:spLocks noGrp="1" noChangeArrowheads="1"/>
          </p:cNvSpPr>
          <p:nvPr>
            <p:ph idx="1"/>
          </p:nvPr>
        </p:nvSpPr>
        <p:spPr/>
        <p:txBody>
          <a:bodyPr/>
          <a:lstStyle/>
          <a:p>
            <a:endParaRPr lang="fr-CA" altLang="fr-FR" smtClean="0"/>
          </a:p>
        </p:txBody>
      </p:sp>
      <p:pic>
        <p:nvPicPr>
          <p:cNvPr id="204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0"/>
            <a:ext cx="8953500" cy="6858000"/>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fr-CA" altLang="fr-FR" smtClean="0"/>
              <a:t>Agenda</a:t>
            </a:r>
            <a:endParaRPr lang="en-CA" altLang="fr-FR" smtClean="0"/>
          </a:p>
        </p:txBody>
      </p:sp>
      <p:sp>
        <p:nvSpPr>
          <p:cNvPr id="5123" name="Rectangle 3"/>
          <p:cNvSpPr>
            <a:spLocks noGrp="1" noChangeArrowheads="1"/>
          </p:cNvSpPr>
          <p:nvPr>
            <p:ph type="body" idx="1"/>
          </p:nvPr>
        </p:nvSpPr>
        <p:spPr/>
        <p:txBody>
          <a:bodyPr/>
          <a:lstStyle/>
          <a:p>
            <a:pPr>
              <a:lnSpc>
                <a:spcPct val="80000"/>
              </a:lnSpc>
              <a:defRPr/>
            </a:pPr>
            <a:endParaRPr lang="fr-CA" altLang="fr-FR" sz="2400" dirty="0"/>
          </a:p>
          <a:p>
            <a:pPr marL="0" indent="0">
              <a:lnSpc>
                <a:spcPct val="80000"/>
              </a:lnSpc>
              <a:buFontTx/>
              <a:buNone/>
              <a:defRPr/>
            </a:pPr>
            <a:endParaRPr lang="en-US" altLang="fr-FR" sz="2400" dirty="0">
              <a:cs typeface="Arial" panose="020B0604020202020204" pitchFamily="34" charset="0"/>
            </a:endParaRPr>
          </a:p>
          <a:p>
            <a:pPr>
              <a:lnSpc>
                <a:spcPct val="80000"/>
              </a:lnSpc>
              <a:defRPr/>
            </a:pPr>
            <a:r>
              <a:rPr lang="en-US" altLang="fr-FR" sz="2400" dirty="0">
                <a:cs typeface="Arial" panose="020B0604020202020204" pitchFamily="34" charset="0"/>
              </a:rPr>
              <a:t>Intro BI and Business strategy</a:t>
            </a:r>
          </a:p>
          <a:p>
            <a:pPr>
              <a:lnSpc>
                <a:spcPct val="80000"/>
              </a:lnSpc>
              <a:defRPr/>
            </a:pPr>
            <a:endParaRPr lang="en-US" altLang="fr-FR" sz="2400" dirty="0">
              <a:cs typeface="Arial" panose="020B0604020202020204" pitchFamily="34" charset="0"/>
            </a:endParaRPr>
          </a:p>
          <a:p>
            <a:pPr>
              <a:lnSpc>
                <a:spcPct val="80000"/>
              </a:lnSpc>
              <a:defRPr/>
            </a:pPr>
            <a:r>
              <a:rPr lang="en-US" altLang="fr-FR" sz="2400" dirty="0" err="1">
                <a:cs typeface="Arial" panose="020B0604020202020204" pitchFamily="34" charset="0"/>
              </a:rPr>
              <a:t>Exemple</a:t>
            </a:r>
            <a:r>
              <a:rPr lang="en-US" altLang="fr-FR" sz="2400" dirty="0">
                <a:cs typeface="Arial" panose="020B0604020202020204" pitchFamily="34" charset="0"/>
              </a:rPr>
              <a:t>; BI </a:t>
            </a:r>
          </a:p>
          <a:p>
            <a:pPr>
              <a:lnSpc>
                <a:spcPct val="80000"/>
              </a:lnSpc>
              <a:defRPr/>
            </a:pPr>
            <a:endParaRPr lang="en-US" altLang="fr-FR" sz="2000" dirty="0">
              <a:cs typeface="Arial" panose="020B0604020202020204" pitchFamily="34" charset="0"/>
            </a:endParaRPr>
          </a:p>
          <a:p>
            <a:pPr lvl="1">
              <a:lnSpc>
                <a:spcPct val="80000"/>
              </a:lnSpc>
              <a:defRPr/>
            </a:pPr>
            <a:endParaRPr lang="en-CA" altLang="fr-FR" dirty="0"/>
          </a:p>
          <a:p>
            <a:pPr marL="457200" lvl="1" indent="0">
              <a:lnSpc>
                <a:spcPct val="80000"/>
              </a:lnSpc>
              <a:buFontTx/>
              <a:buNone/>
              <a:defRPr/>
            </a:pPr>
            <a:r>
              <a:rPr lang="en-CA" altLang="fr-FR" dirty="0"/>
              <a:t/>
            </a:r>
            <a:br>
              <a:rPr lang="en-CA" altLang="fr-FR" dirty="0"/>
            </a:br>
            <a:endParaRPr lang="fr-CA" altLang="fr-FR" dirty="0"/>
          </a:p>
          <a:p>
            <a:pPr>
              <a:lnSpc>
                <a:spcPct val="80000"/>
              </a:lnSpc>
              <a:defRPr/>
            </a:pPr>
            <a:endParaRPr lang="en-CA" altLang="fr-F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p:cNvSpPr>
            <a:spLocks noGrp="1" noChangeArrowheads="1"/>
          </p:cNvSpPr>
          <p:nvPr>
            <p:ph type="title"/>
          </p:nvPr>
        </p:nvSpPr>
        <p:spPr/>
        <p:txBody>
          <a:bodyPr/>
          <a:lstStyle/>
          <a:p>
            <a:endParaRPr lang="fr-CA" altLang="fr-FR" smtClean="0"/>
          </a:p>
        </p:txBody>
      </p:sp>
      <p:sp>
        <p:nvSpPr>
          <p:cNvPr id="21507" name="Espace réservé du contenu 2"/>
          <p:cNvSpPr>
            <a:spLocks noGrp="1" noChangeArrowheads="1"/>
          </p:cNvSpPr>
          <p:nvPr>
            <p:ph idx="1"/>
          </p:nvPr>
        </p:nvSpPr>
        <p:spPr/>
        <p:txBody>
          <a:bodyPr/>
          <a:lstStyle/>
          <a:p>
            <a:endParaRPr lang="fr-CA" altLang="fr-FR" smtClean="0"/>
          </a:p>
        </p:txBody>
      </p:sp>
      <p:pic>
        <p:nvPicPr>
          <p:cNvPr id="21508" name="Imag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8" y="115888"/>
            <a:ext cx="9082088" cy="640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725" y="1179513"/>
            <a:ext cx="8804275" cy="5692775"/>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2531" name="Rectangle 1"/>
          <p:cNvSpPr>
            <a:spLocks noChangeArrowheads="1"/>
          </p:cNvSpPr>
          <p:nvPr/>
        </p:nvSpPr>
        <p:spPr bwMode="auto">
          <a:xfrm>
            <a:off x="2268538" y="549275"/>
            <a:ext cx="5426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CA" altLang="fr-FR" sz="1800" u="sng">
                <a:solidFill>
                  <a:schemeClr val="accent1"/>
                </a:solidFill>
              </a:rPr>
              <a:t>Strategic Planning Assumptions (Gartner 202X</a:t>
            </a:r>
            <a:r>
              <a:rPr lang="en-CA" altLang="fr-FR" u="sng">
                <a:solidFill>
                  <a:schemeClr val="accent1"/>
                </a:solidFill>
              </a:rPr>
              <a:t>)</a:t>
            </a:r>
          </a:p>
        </p:txBody>
      </p:sp>
      <p:sp>
        <p:nvSpPr>
          <p:cNvPr id="22532" name="Flèche gauche 4"/>
          <p:cNvSpPr>
            <a:spLocks noChangeArrowheads="1"/>
          </p:cNvSpPr>
          <p:nvPr/>
        </p:nvSpPr>
        <p:spPr bwMode="auto">
          <a:xfrm>
            <a:off x="8123238" y="5229225"/>
            <a:ext cx="971550" cy="287338"/>
          </a:xfrm>
          <a:prstGeom prst="leftArrow">
            <a:avLst>
              <a:gd name="adj1" fmla="val 50000"/>
              <a:gd name="adj2" fmla="val 50123"/>
            </a:avLst>
          </a:prstGeom>
          <a:solidFill>
            <a:schemeClr val="hlink"/>
          </a:solidFill>
          <a:ln w="12700" algn="ctr">
            <a:solidFill>
              <a:schemeClr val="tx1"/>
            </a:solidFill>
            <a:round/>
            <a:headEnd type="none" w="sm" len="sm"/>
            <a:tailEnd type="none" w="sm" len="sm"/>
          </a:ln>
        </p:spPr>
        <p:txBody>
          <a:bodyPr/>
          <a:lstStyle/>
          <a:p>
            <a:endParaRPr lang="fr-CA" altLang="fr-FR"/>
          </a:p>
        </p:txBody>
      </p:sp>
      <p:sp>
        <p:nvSpPr>
          <p:cNvPr id="22533" name="Flèche gauche 5"/>
          <p:cNvSpPr>
            <a:spLocks noChangeArrowheads="1"/>
          </p:cNvSpPr>
          <p:nvPr/>
        </p:nvSpPr>
        <p:spPr bwMode="auto">
          <a:xfrm>
            <a:off x="8172450" y="2636838"/>
            <a:ext cx="971550" cy="287337"/>
          </a:xfrm>
          <a:prstGeom prst="leftArrow">
            <a:avLst>
              <a:gd name="adj1" fmla="val 50000"/>
              <a:gd name="adj2" fmla="val 50123"/>
            </a:avLst>
          </a:prstGeom>
          <a:solidFill>
            <a:schemeClr val="hlink"/>
          </a:solidFill>
          <a:ln w="12700" algn="ctr">
            <a:solidFill>
              <a:schemeClr val="tx1"/>
            </a:solidFill>
            <a:round/>
            <a:headEnd type="none" w="sm" len="sm"/>
            <a:tailEnd type="none" w="sm" len="sm"/>
          </a:ln>
        </p:spPr>
        <p:txBody>
          <a:bodyPr/>
          <a:lstStyle/>
          <a:p>
            <a:endParaRPr lang="fr-CA" altLang="fr-F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Rectangle 1"/>
          <p:cNvSpPr>
            <a:spLocks noChangeArrowheads="1"/>
          </p:cNvSpPr>
          <p:nvPr/>
        </p:nvSpPr>
        <p:spPr bwMode="auto">
          <a:xfrm>
            <a:off x="0" y="44450"/>
            <a:ext cx="9142413" cy="701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CA" altLang="fr-FR" sz="1800" u="sng">
                <a:solidFill>
                  <a:schemeClr val="accent1"/>
                </a:solidFill>
              </a:rPr>
              <a:t>Strategic Planning Assumptions (Gartner 202X)</a:t>
            </a:r>
          </a:p>
          <a:p>
            <a:pPr lvl="1"/>
            <a:endParaRPr lang="fr-CA" altLang="fr-FR" sz="1600"/>
          </a:p>
          <a:p>
            <a:pPr lvl="1"/>
            <a:r>
              <a:rPr lang="en-CA" altLang="fr-FR" sz="1600" u="sng"/>
              <a:t>By 2019, digital business will require 50% fewer business process workers and 500% more key digital business jobs, compared with traditional models.  </a:t>
            </a:r>
          </a:p>
          <a:p>
            <a:pPr lvl="1"/>
            <a:endParaRPr lang="fr-CA" altLang="fr-FR" sz="1400"/>
          </a:p>
          <a:p>
            <a:pPr lvl="1"/>
            <a:r>
              <a:rPr lang="en-CA" altLang="fr-FR" sz="1400" u="sng"/>
              <a:t>By 20XX, a significant and disruptive digital business will be launched that was conceived by a computer algorithm.   </a:t>
            </a:r>
            <a:r>
              <a:rPr lang="en-CA" altLang="fr-FR" sz="1400"/>
              <a:t>Remote control (tower watch)</a:t>
            </a:r>
          </a:p>
          <a:p>
            <a:pPr lvl="1"/>
            <a:endParaRPr lang="fr-CA" altLang="fr-FR" sz="1600"/>
          </a:p>
          <a:p>
            <a:pPr lvl="1"/>
            <a:r>
              <a:rPr lang="en-CA" altLang="fr-FR" sz="1600" u="sng"/>
              <a:t>By 2019, the total cost of ownership for business operations will be reduced by 30% through smart machines and industrialized services. </a:t>
            </a:r>
            <a:r>
              <a:rPr lang="en-CA" altLang="fr-FR" sz="1400" u="sng"/>
              <a:t> Automation + BI +Big DATA</a:t>
            </a:r>
          </a:p>
          <a:p>
            <a:pPr lvl="1"/>
            <a:endParaRPr lang="fr-CA" altLang="fr-FR" sz="1400"/>
          </a:p>
          <a:p>
            <a:pPr lvl="1"/>
            <a:r>
              <a:rPr lang="en-CA" altLang="fr-FR" sz="1400"/>
              <a:t>By 2020, developed world life expectancy will increase by a half-year, due to the widespread adoption of wireless health monitoring technology.   Mobile application</a:t>
            </a:r>
          </a:p>
          <a:p>
            <a:pPr lvl="1"/>
            <a:endParaRPr lang="fr-CA" altLang="fr-FR" sz="1400"/>
          </a:p>
          <a:p>
            <a:pPr lvl="1"/>
            <a:r>
              <a:rPr lang="en-CA" altLang="fr-FR" sz="1400"/>
              <a:t>By 20XX, more than $2 billion in online shopping will be performed exclusively by mobile digital assistants. </a:t>
            </a:r>
          </a:p>
          <a:p>
            <a:pPr lvl="1"/>
            <a:endParaRPr lang="fr-CA" altLang="fr-FR" sz="1400"/>
          </a:p>
          <a:p>
            <a:pPr lvl="1"/>
            <a:r>
              <a:rPr lang="en-CA" altLang="fr-FR" sz="1400" b="0"/>
              <a:t>By 20XX, U.S. customers' mobile engagement behavior will drive mobile commerce revenue in the U.S. to 50% of U.S. digital commerce revenue. </a:t>
            </a:r>
          </a:p>
          <a:p>
            <a:pPr lvl="1"/>
            <a:endParaRPr lang="fr-CA" altLang="fr-FR" sz="1400" b="0"/>
          </a:p>
          <a:p>
            <a:pPr lvl="1"/>
            <a:r>
              <a:rPr lang="en-CA" altLang="fr-FR" sz="1400" b="0"/>
              <a:t>By 20XX, 70% of successful digital business models will rely on deliberately unstable processes designed to shift as customers' needs shift. </a:t>
            </a:r>
          </a:p>
          <a:p>
            <a:pPr lvl="1"/>
            <a:endParaRPr lang="fr-CA" altLang="fr-FR" sz="1400" b="0"/>
          </a:p>
          <a:p>
            <a:pPr lvl="1"/>
            <a:r>
              <a:rPr lang="en-CA" altLang="fr-FR" sz="1400" b="0"/>
              <a:t>By 20XX, 50% of consumer product investments will be redirected to customer experience innovations. </a:t>
            </a:r>
          </a:p>
          <a:p>
            <a:pPr lvl="1"/>
            <a:endParaRPr lang="fr-CA" altLang="fr-FR" sz="1400"/>
          </a:p>
          <a:p>
            <a:pPr lvl="1"/>
            <a:r>
              <a:rPr lang="en-CA" altLang="fr-FR" sz="1400" b="0"/>
              <a:t>By 2019, nearly 20% of durable goods "e-tailers" will use 3D printing to create personalized product offerings. </a:t>
            </a:r>
          </a:p>
          <a:p>
            <a:pPr lvl="1"/>
            <a:endParaRPr lang="fr-CA" altLang="fr-FR" sz="1400"/>
          </a:p>
          <a:p>
            <a:pPr lvl="1"/>
            <a:r>
              <a:rPr lang="en-CA" altLang="fr-FR" sz="1400" b="0"/>
              <a:t>By 2020, retail businesses that use targeted messaging in combination with internal positioning systems will see a 5% increase in sales. </a:t>
            </a:r>
            <a:endParaRPr lang="fr-CA" altLang="fr-FR" sz="1400" b="0"/>
          </a:p>
          <a:p>
            <a:r>
              <a:rPr lang="en-CA" altLang="fr-FR" sz="1400"/>
              <a:t> </a:t>
            </a:r>
            <a:endParaRPr lang="fr-CA" altLang="fr-FR" sz="1400"/>
          </a:p>
        </p:txBody>
      </p:sp>
      <p:sp>
        <p:nvSpPr>
          <p:cNvPr id="23555" name="Rectangle avec flèche vers la gauche 2"/>
          <p:cNvSpPr>
            <a:spLocks noChangeArrowheads="1"/>
          </p:cNvSpPr>
          <p:nvPr/>
        </p:nvSpPr>
        <p:spPr bwMode="auto">
          <a:xfrm>
            <a:off x="6372225" y="0"/>
            <a:ext cx="2771775" cy="620713"/>
          </a:xfrm>
          <a:prstGeom prst="leftArrowCallout">
            <a:avLst>
              <a:gd name="adj1" fmla="val 25000"/>
              <a:gd name="adj2" fmla="val 25000"/>
              <a:gd name="adj3" fmla="val 24994"/>
              <a:gd name="adj4" fmla="val 64977"/>
            </a:avLst>
          </a:prstGeom>
          <a:solidFill>
            <a:schemeClr val="bg1"/>
          </a:solidFill>
          <a:ln w="12700" algn="ctr">
            <a:solidFill>
              <a:schemeClr val="tx1"/>
            </a:solidFill>
            <a:round/>
            <a:headEnd type="none" w="sm" len="sm"/>
            <a:tailEnd type="none" w="sm" len="sm"/>
          </a:ln>
        </p:spPr>
        <p:txBody>
          <a:bodyPr/>
          <a:lstStyle/>
          <a:p>
            <a:r>
              <a:rPr lang="en-CA" altLang="fr-FR" sz="1200"/>
              <a:t>Le plus important c’est que ca aide à faire des </a:t>
            </a:r>
            <a:r>
              <a:rPr lang="en-CA" altLang="fr-FR" sz="1600" u="sng"/>
              <a:t>choix</a:t>
            </a:r>
            <a:endParaRPr lang="fr-CA" altLang="fr-FR" sz="1600" u="sng"/>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8" y="1125538"/>
            <a:ext cx="9332912" cy="5832475"/>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4579" name="Rectangle 1"/>
          <p:cNvSpPr>
            <a:spLocks noChangeArrowheads="1"/>
          </p:cNvSpPr>
          <p:nvPr/>
        </p:nvSpPr>
        <p:spPr bwMode="auto">
          <a:xfrm>
            <a:off x="250825" y="6308725"/>
            <a:ext cx="8893175" cy="549275"/>
          </a:xfrm>
          <a:prstGeom prst="rect">
            <a:avLst/>
          </a:prstGeom>
          <a:solidFill>
            <a:schemeClr val="bg1"/>
          </a:solidFill>
          <a:ln w="12700" algn="ctr">
            <a:solidFill>
              <a:schemeClr val="tx1"/>
            </a:solidFill>
            <a:round/>
            <a:headEnd type="none" w="sm" len="sm"/>
            <a:tailEnd type="none" w="sm" len="sm"/>
          </a:ln>
        </p:spPr>
        <p:txBody>
          <a:bodyPr/>
          <a:lstStyle/>
          <a:p>
            <a:r>
              <a:rPr lang="en-CA" altLang="fr-FR" sz="1400"/>
              <a:t>Le plus important c’est que ça aide à faire des </a:t>
            </a:r>
            <a:r>
              <a:rPr lang="en-CA" altLang="fr-FR" sz="1800" u="sng"/>
              <a:t>choix.   Supporter des choix stratégiques</a:t>
            </a:r>
            <a:endParaRPr lang="fr-CA" altLang="fr-FR" sz="1800" u="sng"/>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5602" name="Image 1"/>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34925" y="41275"/>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ZoneTexte 2"/>
          <p:cNvSpPr txBox="1">
            <a:spLocks noChangeArrowheads="1"/>
          </p:cNvSpPr>
          <p:nvPr/>
        </p:nvSpPr>
        <p:spPr bwMode="auto">
          <a:xfrm>
            <a:off x="2238375" y="528638"/>
            <a:ext cx="5011738"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700">
                <a:solidFill>
                  <a:srgbClr val="FFFFFF"/>
                </a:solidFill>
                <a:latin typeface="Times New Roman" pitchFamily="18" charset="0"/>
              </a:rPr>
              <a:t>This research note is restricted to the personal use of michel.martel@riotinto.com</a:t>
            </a:r>
          </a:p>
          <a:p>
            <a:endParaRPr lang="fr-CA" altLang="fr-FR">
              <a:solidFill>
                <a:schemeClr val="tx1"/>
              </a:solidFill>
              <a:latin typeface="Calibri" pitchFamily="34" charset="0"/>
            </a:endParaRPr>
          </a:p>
        </p:txBody>
      </p:sp>
      <p:sp>
        <p:nvSpPr>
          <p:cNvPr id="25604" name="ZoneTexte 3"/>
          <p:cNvSpPr txBox="1">
            <a:spLocks noChangeArrowheads="1"/>
          </p:cNvSpPr>
          <p:nvPr/>
        </p:nvSpPr>
        <p:spPr bwMode="auto">
          <a:xfrm>
            <a:off x="889000" y="719138"/>
            <a:ext cx="70135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1200">
                <a:solidFill>
                  <a:srgbClr val="5B686F"/>
                </a:solidFill>
                <a:latin typeface="Times New Roman" pitchFamily="18" charset="0"/>
              </a:rPr>
              <a:t>CIOs recognize that new skills and approaches are needed in order for the IT</a:t>
            </a:r>
          </a:p>
          <a:p>
            <a:r>
              <a:rPr lang="en-US" altLang="fr-FR" sz="1200">
                <a:solidFill>
                  <a:srgbClr val="5B686F"/>
                </a:solidFill>
                <a:latin typeface="Times New Roman" pitchFamily="18" charset="0"/>
              </a:rPr>
              <a:t>organization to deliver business value</a:t>
            </a:r>
          </a:p>
          <a:p>
            <a:endParaRPr lang="fr-CA" altLang="fr-FR">
              <a:solidFill>
                <a:schemeClr val="tx1"/>
              </a:solidFill>
              <a:latin typeface="Calibri" pitchFamily="34" charset="0"/>
            </a:endParaRPr>
          </a:p>
        </p:txBody>
      </p:sp>
      <p:sp>
        <p:nvSpPr>
          <p:cNvPr id="25605" name="ZoneTexte 4"/>
          <p:cNvSpPr txBox="1">
            <a:spLocks noChangeArrowheads="1"/>
          </p:cNvSpPr>
          <p:nvPr/>
        </p:nvSpPr>
        <p:spPr bwMode="auto">
          <a:xfrm>
            <a:off x="889000" y="1068388"/>
            <a:ext cx="7616825" cy="102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323232"/>
                </a:solidFill>
                <a:latin typeface="Times New Roman" pitchFamily="18" charset="0"/>
              </a:rPr>
              <a:t>A challenge for CIOs and enterprise architects is how to build the competencies needed to support</a:t>
            </a:r>
          </a:p>
          <a:p>
            <a:r>
              <a:rPr lang="en-US" altLang="fr-FR" sz="900">
                <a:solidFill>
                  <a:srgbClr val="323232"/>
                </a:solidFill>
                <a:latin typeface="Times New Roman" pitchFamily="18" charset="0"/>
              </a:rPr>
              <a:t>these new roles of hunting and harvesting (Figure 8). Over 50% of CIOs report that a lack of EA,</a:t>
            </a:r>
          </a:p>
          <a:p>
            <a:r>
              <a:rPr lang="en-US" altLang="fr-FR" sz="900">
                <a:solidFill>
                  <a:srgbClr val="323232"/>
                </a:solidFill>
                <a:latin typeface="Times New Roman" pitchFamily="18" charset="0"/>
              </a:rPr>
              <a:t>business intelligence and analytics, and security and risk management talent is having a negative</a:t>
            </a:r>
          </a:p>
          <a:p>
            <a:r>
              <a:rPr lang="en-US" altLang="fr-FR" sz="900">
                <a:solidFill>
                  <a:srgbClr val="323232"/>
                </a:solidFill>
                <a:latin typeface="Times New Roman" pitchFamily="18" charset="0"/>
              </a:rPr>
              <a:t>impact on their organizations. Within EA in particular, there is an increasing emphasis on business</a:t>
            </a:r>
          </a:p>
          <a:p>
            <a:r>
              <a:rPr lang="en-US" altLang="fr-FR" sz="900">
                <a:solidFill>
                  <a:srgbClr val="323232"/>
                </a:solidFill>
                <a:latin typeface="Times New Roman" pitchFamily="18" charset="0"/>
              </a:rPr>
              <a:t>and information architecture skills, which are often hard to find (see "Make Enterprise Architect a</a:t>
            </a:r>
          </a:p>
          <a:p>
            <a:r>
              <a:rPr lang="en-US" altLang="fr-FR" sz="900">
                <a:solidFill>
                  <a:srgbClr val="323232"/>
                </a:solidFill>
                <a:latin typeface="Times New Roman" pitchFamily="18" charset="0"/>
              </a:rPr>
              <a:t>Career, Not Just a Job Title").</a:t>
            </a:r>
          </a:p>
          <a:p>
            <a:endParaRPr lang="fr-CA" altLang="fr-FR">
              <a:solidFill>
                <a:schemeClr val="tx1"/>
              </a:solidFill>
              <a:latin typeface="Calibri" pitchFamily="34" charset="0"/>
            </a:endParaRPr>
          </a:p>
        </p:txBody>
      </p:sp>
      <p:sp>
        <p:nvSpPr>
          <p:cNvPr id="25606" name="ZoneTexte 5"/>
          <p:cNvSpPr txBox="1">
            <a:spLocks noChangeArrowheads="1"/>
          </p:cNvSpPr>
          <p:nvPr/>
        </p:nvSpPr>
        <p:spPr bwMode="auto">
          <a:xfrm>
            <a:off x="896938" y="1890713"/>
            <a:ext cx="361473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FA6501"/>
                </a:solidFill>
                <a:latin typeface="Times New Roman" pitchFamily="18" charset="0"/>
              </a:rPr>
              <a:t>Figure 8. Building the Talent to Hunt and Harvest</a:t>
            </a:r>
          </a:p>
          <a:p>
            <a:endParaRPr lang="fr-CA" altLang="fr-FR">
              <a:solidFill>
                <a:schemeClr val="tx1"/>
              </a:solidFill>
              <a:latin typeface="Calibri" pitchFamily="34" charset="0"/>
            </a:endParaRPr>
          </a:p>
        </p:txBody>
      </p:sp>
      <p:sp>
        <p:nvSpPr>
          <p:cNvPr id="25607" name="ZoneTexte 6"/>
          <p:cNvSpPr txBox="1">
            <a:spLocks noChangeArrowheads="1"/>
          </p:cNvSpPr>
          <p:nvPr/>
        </p:nvSpPr>
        <p:spPr bwMode="auto">
          <a:xfrm>
            <a:off x="2028825" y="2144713"/>
            <a:ext cx="1722438"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Enterprise Architecture</a:t>
            </a:r>
          </a:p>
          <a:p>
            <a:endParaRPr lang="fr-CA" altLang="fr-FR">
              <a:solidFill>
                <a:schemeClr val="tx1"/>
              </a:solidFill>
              <a:latin typeface="Calibri" pitchFamily="34" charset="0"/>
            </a:endParaRPr>
          </a:p>
        </p:txBody>
      </p:sp>
      <p:sp>
        <p:nvSpPr>
          <p:cNvPr id="25608" name="ZoneTexte 7"/>
          <p:cNvSpPr txBox="1">
            <a:spLocks noChangeArrowheads="1"/>
          </p:cNvSpPr>
          <p:nvPr/>
        </p:nvSpPr>
        <p:spPr bwMode="auto">
          <a:xfrm>
            <a:off x="1298575" y="2311400"/>
            <a:ext cx="2452688"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Business Intelligence and Analytics</a:t>
            </a:r>
          </a:p>
          <a:p>
            <a:endParaRPr lang="fr-CA" altLang="fr-FR">
              <a:solidFill>
                <a:schemeClr val="tx1"/>
              </a:solidFill>
              <a:latin typeface="Calibri" pitchFamily="34" charset="0"/>
            </a:endParaRPr>
          </a:p>
        </p:txBody>
      </p:sp>
      <p:sp>
        <p:nvSpPr>
          <p:cNvPr id="25609" name="ZoneTexte 8"/>
          <p:cNvSpPr txBox="1">
            <a:spLocks noChangeArrowheads="1"/>
          </p:cNvSpPr>
          <p:nvPr/>
        </p:nvSpPr>
        <p:spPr bwMode="auto">
          <a:xfrm>
            <a:off x="1527175" y="2476500"/>
            <a:ext cx="22161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Security and Risk Management</a:t>
            </a:r>
          </a:p>
          <a:p>
            <a:endParaRPr lang="fr-CA" altLang="fr-FR">
              <a:solidFill>
                <a:schemeClr val="tx1"/>
              </a:solidFill>
              <a:latin typeface="Calibri" pitchFamily="34" charset="0"/>
            </a:endParaRPr>
          </a:p>
        </p:txBody>
      </p:sp>
      <p:sp>
        <p:nvSpPr>
          <p:cNvPr id="25610" name="ZoneTexte 9"/>
          <p:cNvSpPr txBox="1">
            <a:spLocks noChangeArrowheads="1"/>
          </p:cNvSpPr>
          <p:nvPr/>
        </p:nvSpPr>
        <p:spPr bwMode="auto">
          <a:xfrm>
            <a:off x="1914525" y="2643188"/>
            <a:ext cx="18288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IT Strategy and Planning</a:t>
            </a:r>
          </a:p>
          <a:p>
            <a:endParaRPr lang="fr-CA" altLang="fr-FR">
              <a:solidFill>
                <a:schemeClr val="tx1"/>
              </a:solidFill>
              <a:latin typeface="Calibri" pitchFamily="34" charset="0"/>
            </a:endParaRPr>
          </a:p>
        </p:txBody>
      </p:sp>
      <p:sp>
        <p:nvSpPr>
          <p:cNvPr id="25611" name="ZoneTexte 10"/>
          <p:cNvSpPr txBox="1">
            <a:spLocks noChangeArrowheads="1"/>
          </p:cNvSpPr>
          <p:nvPr/>
        </p:nvSpPr>
        <p:spPr bwMode="auto">
          <a:xfrm>
            <a:off x="1908175" y="2805113"/>
            <a:ext cx="18351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Application Development</a:t>
            </a:r>
          </a:p>
          <a:p>
            <a:endParaRPr lang="fr-CA" altLang="fr-FR">
              <a:solidFill>
                <a:schemeClr val="tx1"/>
              </a:solidFill>
              <a:latin typeface="Calibri" pitchFamily="34" charset="0"/>
            </a:endParaRPr>
          </a:p>
        </p:txBody>
      </p:sp>
      <p:sp>
        <p:nvSpPr>
          <p:cNvPr id="25612" name="ZoneTexte 11"/>
          <p:cNvSpPr txBox="1">
            <a:spLocks noChangeArrowheads="1"/>
          </p:cNvSpPr>
          <p:nvPr/>
        </p:nvSpPr>
        <p:spPr bwMode="auto">
          <a:xfrm>
            <a:off x="1506538" y="2971800"/>
            <a:ext cx="22367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Business Process Management</a:t>
            </a:r>
          </a:p>
          <a:p>
            <a:endParaRPr lang="fr-CA" altLang="fr-FR">
              <a:solidFill>
                <a:schemeClr val="tx1"/>
              </a:solidFill>
              <a:latin typeface="Calibri" pitchFamily="34" charset="0"/>
            </a:endParaRPr>
          </a:p>
        </p:txBody>
      </p:sp>
      <p:sp>
        <p:nvSpPr>
          <p:cNvPr id="25613" name="ZoneTexte 12"/>
          <p:cNvSpPr txBox="1">
            <a:spLocks noChangeArrowheads="1"/>
          </p:cNvSpPr>
          <p:nvPr/>
        </p:nvSpPr>
        <p:spPr bwMode="auto">
          <a:xfrm>
            <a:off x="1341438" y="3138488"/>
            <a:ext cx="2401887"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Program and Project Management</a:t>
            </a:r>
          </a:p>
          <a:p>
            <a:endParaRPr lang="fr-CA" altLang="fr-FR">
              <a:solidFill>
                <a:schemeClr val="tx1"/>
              </a:solidFill>
              <a:latin typeface="Calibri" pitchFamily="34" charset="0"/>
            </a:endParaRPr>
          </a:p>
        </p:txBody>
      </p:sp>
      <p:sp>
        <p:nvSpPr>
          <p:cNvPr id="25614" name="ZoneTexte 13"/>
          <p:cNvSpPr txBox="1">
            <a:spLocks noChangeArrowheads="1"/>
          </p:cNvSpPr>
          <p:nvPr/>
        </p:nvSpPr>
        <p:spPr bwMode="auto">
          <a:xfrm>
            <a:off x="1255713" y="3303588"/>
            <a:ext cx="24955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Business Relationship Management</a:t>
            </a:r>
          </a:p>
          <a:p>
            <a:endParaRPr lang="fr-CA" altLang="fr-FR">
              <a:solidFill>
                <a:schemeClr val="tx1"/>
              </a:solidFill>
              <a:latin typeface="Calibri" pitchFamily="34" charset="0"/>
            </a:endParaRPr>
          </a:p>
        </p:txBody>
      </p:sp>
      <p:sp>
        <p:nvSpPr>
          <p:cNvPr id="25615" name="ZoneTexte 14"/>
          <p:cNvSpPr txBox="1">
            <a:spLocks noChangeArrowheads="1"/>
          </p:cNvSpPr>
          <p:nvPr/>
        </p:nvSpPr>
        <p:spPr bwMode="auto">
          <a:xfrm>
            <a:off x="1649413" y="3470275"/>
            <a:ext cx="21018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Infrastructure and Operations</a:t>
            </a:r>
          </a:p>
          <a:p>
            <a:endParaRPr lang="fr-CA" altLang="fr-FR">
              <a:solidFill>
                <a:schemeClr val="tx1"/>
              </a:solidFill>
              <a:latin typeface="Calibri" pitchFamily="34" charset="0"/>
            </a:endParaRPr>
          </a:p>
        </p:txBody>
      </p:sp>
      <p:sp>
        <p:nvSpPr>
          <p:cNvPr id="25616" name="ZoneTexte 15"/>
          <p:cNvSpPr txBox="1">
            <a:spLocks noChangeArrowheads="1"/>
          </p:cNvSpPr>
          <p:nvPr/>
        </p:nvSpPr>
        <p:spPr bwMode="auto">
          <a:xfrm>
            <a:off x="2044700" y="3632200"/>
            <a:ext cx="17065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Sourcing Management</a:t>
            </a:r>
          </a:p>
          <a:p>
            <a:endParaRPr lang="fr-CA" altLang="fr-FR">
              <a:solidFill>
                <a:schemeClr val="tx1"/>
              </a:solidFill>
              <a:latin typeface="Calibri" pitchFamily="34" charset="0"/>
            </a:endParaRPr>
          </a:p>
        </p:txBody>
      </p:sp>
      <p:sp>
        <p:nvSpPr>
          <p:cNvPr id="25617" name="ZoneTexte 16"/>
          <p:cNvSpPr txBox="1">
            <a:spLocks noChangeArrowheads="1"/>
          </p:cNvSpPr>
          <p:nvPr/>
        </p:nvSpPr>
        <p:spPr bwMode="auto">
          <a:xfrm>
            <a:off x="2136775" y="3798888"/>
            <a:ext cx="16065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Vendor Management</a:t>
            </a:r>
          </a:p>
          <a:p>
            <a:endParaRPr lang="fr-CA" altLang="fr-FR">
              <a:solidFill>
                <a:schemeClr val="tx1"/>
              </a:solidFill>
              <a:latin typeface="Calibri" pitchFamily="34" charset="0"/>
            </a:endParaRPr>
          </a:p>
        </p:txBody>
      </p:sp>
      <p:sp>
        <p:nvSpPr>
          <p:cNvPr id="25618" name="ZoneTexte 17"/>
          <p:cNvSpPr txBox="1">
            <a:spLocks noChangeArrowheads="1"/>
          </p:cNvSpPr>
          <p:nvPr/>
        </p:nvSpPr>
        <p:spPr bwMode="auto">
          <a:xfrm>
            <a:off x="2754313" y="3965575"/>
            <a:ext cx="989012"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IT Finance</a:t>
            </a:r>
          </a:p>
          <a:p>
            <a:endParaRPr lang="fr-CA" altLang="fr-FR">
              <a:solidFill>
                <a:schemeClr val="tx1"/>
              </a:solidFill>
              <a:latin typeface="Calibri" pitchFamily="34" charset="0"/>
            </a:endParaRPr>
          </a:p>
        </p:txBody>
      </p:sp>
      <p:sp>
        <p:nvSpPr>
          <p:cNvPr id="25619" name="ZoneTexte 18"/>
          <p:cNvSpPr txBox="1">
            <a:spLocks noChangeArrowheads="1"/>
          </p:cNvSpPr>
          <p:nvPr/>
        </p:nvSpPr>
        <p:spPr bwMode="auto">
          <a:xfrm>
            <a:off x="2122488" y="4130675"/>
            <a:ext cx="162083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IT Human Resources</a:t>
            </a:r>
          </a:p>
          <a:p>
            <a:endParaRPr lang="fr-CA" altLang="fr-FR">
              <a:solidFill>
                <a:schemeClr val="tx1"/>
              </a:solidFill>
              <a:latin typeface="Calibri" pitchFamily="34" charset="0"/>
            </a:endParaRPr>
          </a:p>
        </p:txBody>
      </p:sp>
      <p:sp>
        <p:nvSpPr>
          <p:cNvPr id="25620" name="ZoneTexte 19"/>
          <p:cNvSpPr txBox="1">
            <a:spLocks noChangeArrowheads="1"/>
          </p:cNvSpPr>
          <p:nvPr/>
        </p:nvSpPr>
        <p:spPr bwMode="auto">
          <a:xfrm>
            <a:off x="1671638" y="4297363"/>
            <a:ext cx="2071687"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Customer Service/Help Desk</a:t>
            </a:r>
          </a:p>
          <a:p>
            <a:endParaRPr lang="fr-CA" altLang="fr-FR">
              <a:solidFill>
                <a:schemeClr val="tx1"/>
              </a:solidFill>
              <a:latin typeface="Calibri" pitchFamily="34" charset="0"/>
            </a:endParaRPr>
          </a:p>
        </p:txBody>
      </p:sp>
      <p:sp>
        <p:nvSpPr>
          <p:cNvPr id="25621" name="ZoneTexte 20"/>
          <p:cNvSpPr txBox="1">
            <a:spLocks noChangeArrowheads="1"/>
          </p:cNvSpPr>
          <p:nvPr/>
        </p:nvSpPr>
        <p:spPr bwMode="auto">
          <a:xfrm>
            <a:off x="3421063" y="4479925"/>
            <a:ext cx="5524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0%</a:t>
            </a:r>
          </a:p>
          <a:p>
            <a:endParaRPr lang="fr-CA" altLang="fr-FR">
              <a:solidFill>
                <a:schemeClr val="tx1"/>
              </a:solidFill>
              <a:latin typeface="Calibri" pitchFamily="34" charset="0"/>
            </a:endParaRPr>
          </a:p>
        </p:txBody>
      </p:sp>
      <p:sp>
        <p:nvSpPr>
          <p:cNvPr id="25622" name="ZoneTexte 21"/>
          <p:cNvSpPr txBox="1">
            <a:spLocks noChangeArrowheads="1"/>
          </p:cNvSpPr>
          <p:nvPr/>
        </p:nvSpPr>
        <p:spPr bwMode="auto">
          <a:xfrm>
            <a:off x="1871663" y="4746625"/>
            <a:ext cx="2093912"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Negative Impact on Business</a:t>
            </a:r>
          </a:p>
          <a:p>
            <a:endParaRPr lang="fr-CA" altLang="fr-FR">
              <a:solidFill>
                <a:schemeClr val="tx1"/>
              </a:solidFill>
              <a:latin typeface="Calibri" pitchFamily="34" charset="0"/>
            </a:endParaRPr>
          </a:p>
        </p:txBody>
      </p:sp>
      <p:sp>
        <p:nvSpPr>
          <p:cNvPr id="25623" name="ZoneTexte 22"/>
          <p:cNvSpPr txBox="1">
            <a:spLocks noChangeArrowheads="1"/>
          </p:cNvSpPr>
          <p:nvPr/>
        </p:nvSpPr>
        <p:spPr bwMode="auto">
          <a:xfrm>
            <a:off x="1871663" y="4883150"/>
            <a:ext cx="1262062"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Sufficient Skills</a:t>
            </a:r>
          </a:p>
          <a:p>
            <a:endParaRPr lang="fr-CA" altLang="fr-FR">
              <a:solidFill>
                <a:schemeClr val="tx1"/>
              </a:solidFill>
              <a:latin typeface="Calibri" pitchFamily="34" charset="0"/>
            </a:endParaRPr>
          </a:p>
        </p:txBody>
      </p:sp>
      <p:sp>
        <p:nvSpPr>
          <p:cNvPr id="25624" name="ZoneTexte 23"/>
          <p:cNvSpPr txBox="1">
            <a:spLocks noChangeArrowheads="1"/>
          </p:cNvSpPr>
          <p:nvPr/>
        </p:nvSpPr>
        <p:spPr bwMode="auto">
          <a:xfrm>
            <a:off x="889000" y="5087938"/>
            <a:ext cx="1814513"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sz="700">
                <a:solidFill>
                  <a:srgbClr val="323232"/>
                </a:solidFill>
                <a:latin typeface="Times New Roman" pitchFamily="18" charset="0"/>
              </a:rPr>
              <a:t>Source: Gartner (July 2013)</a:t>
            </a:r>
          </a:p>
          <a:p>
            <a:endParaRPr lang="fr-CA" altLang="fr-FR">
              <a:solidFill>
                <a:schemeClr val="tx1"/>
              </a:solidFill>
              <a:latin typeface="Calibri" pitchFamily="34" charset="0"/>
            </a:endParaRPr>
          </a:p>
        </p:txBody>
      </p:sp>
      <p:sp>
        <p:nvSpPr>
          <p:cNvPr id="25625" name="ZoneTexte 24"/>
          <p:cNvSpPr txBox="1">
            <a:spLocks noChangeArrowheads="1"/>
          </p:cNvSpPr>
          <p:nvPr/>
        </p:nvSpPr>
        <p:spPr bwMode="auto">
          <a:xfrm>
            <a:off x="4187825" y="4479925"/>
            <a:ext cx="21955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25%50%75%</a:t>
            </a:r>
          </a:p>
          <a:p>
            <a:r>
              <a:rPr lang="fr-CA" altLang="fr-FR">
                <a:solidFill>
                  <a:srgbClr val="000000"/>
                </a:solidFill>
              </a:rPr>
              <a:t> Distribution of Responses</a:t>
            </a:r>
          </a:p>
          <a:p>
            <a:endParaRPr lang="fr-CA" altLang="fr-FR">
              <a:solidFill>
                <a:schemeClr val="tx1"/>
              </a:solidFill>
              <a:latin typeface="Calibri" pitchFamily="34" charset="0"/>
            </a:endParaRPr>
          </a:p>
        </p:txBody>
      </p:sp>
      <p:sp>
        <p:nvSpPr>
          <p:cNvPr id="25626" name="ZoneTexte 25"/>
          <p:cNvSpPr txBox="1">
            <a:spLocks noChangeArrowheads="1"/>
          </p:cNvSpPr>
          <p:nvPr/>
        </p:nvSpPr>
        <p:spPr bwMode="auto">
          <a:xfrm>
            <a:off x="4238625" y="4746625"/>
            <a:ext cx="224472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Short-Term Impact on Business</a:t>
            </a:r>
          </a:p>
          <a:p>
            <a:endParaRPr lang="fr-CA" altLang="fr-FR">
              <a:solidFill>
                <a:schemeClr val="tx1"/>
              </a:solidFill>
              <a:latin typeface="Calibri" pitchFamily="34" charset="0"/>
            </a:endParaRPr>
          </a:p>
        </p:txBody>
      </p:sp>
      <p:sp>
        <p:nvSpPr>
          <p:cNvPr id="25627" name="ZoneTexte 26"/>
          <p:cNvSpPr txBox="1">
            <a:spLocks noChangeArrowheads="1"/>
          </p:cNvSpPr>
          <p:nvPr/>
        </p:nvSpPr>
        <p:spPr bwMode="auto">
          <a:xfrm>
            <a:off x="4238625" y="4883150"/>
            <a:ext cx="1147763"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Do Not Know</a:t>
            </a:r>
          </a:p>
          <a:p>
            <a:endParaRPr lang="fr-CA" altLang="fr-FR">
              <a:solidFill>
                <a:schemeClr val="tx1"/>
              </a:solidFill>
              <a:latin typeface="Calibri" pitchFamily="34" charset="0"/>
            </a:endParaRPr>
          </a:p>
        </p:txBody>
      </p:sp>
      <p:sp>
        <p:nvSpPr>
          <p:cNvPr id="25628" name="ZoneTexte 27"/>
          <p:cNvSpPr txBox="1">
            <a:spLocks noChangeArrowheads="1"/>
          </p:cNvSpPr>
          <p:nvPr/>
        </p:nvSpPr>
        <p:spPr bwMode="auto">
          <a:xfrm>
            <a:off x="6519863" y="4479925"/>
            <a:ext cx="7016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100%</a:t>
            </a:r>
          </a:p>
          <a:p>
            <a:endParaRPr lang="fr-CA" altLang="fr-FR">
              <a:solidFill>
                <a:schemeClr val="tx1"/>
              </a:solidFill>
              <a:latin typeface="Calibri" pitchFamily="34" charset="0"/>
            </a:endParaRPr>
          </a:p>
        </p:txBody>
      </p:sp>
      <p:sp>
        <p:nvSpPr>
          <p:cNvPr id="25629" name="ZoneTexte 28"/>
          <p:cNvSpPr txBox="1">
            <a:spLocks noChangeArrowheads="1"/>
          </p:cNvSpPr>
          <p:nvPr/>
        </p:nvSpPr>
        <p:spPr bwMode="auto">
          <a:xfrm>
            <a:off x="896938" y="5414963"/>
            <a:ext cx="7586662"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323232"/>
                </a:solidFill>
                <a:latin typeface="Times New Roman" pitchFamily="18" charset="0"/>
              </a:rPr>
              <a:t>We recently spoke to the CIO of an insurance company based in Asia/Pacific. The company's</a:t>
            </a:r>
          </a:p>
          <a:p>
            <a:r>
              <a:rPr lang="en-US" altLang="fr-FR" sz="900">
                <a:solidFill>
                  <a:srgbClr val="323232"/>
                </a:solidFill>
                <a:latin typeface="Times New Roman" pitchFamily="18" charset="0"/>
              </a:rPr>
              <a:t>strategy is to create a set of interrelated insurance products, with a multichannel delivery model as</a:t>
            </a:r>
          </a:p>
          <a:p>
            <a:r>
              <a:rPr lang="en-US" altLang="fr-FR" sz="900">
                <a:solidFill>
                  <a:srgbClr val="323232"/>
                </a:solidFill>
                <a:latin typeface="Times New Roman" pitchFamily="18" charset="0"/>
              </a:rPr>
              <a:t>a basis for expanding across the region. The IT organization and EA team had, up to this point,</a:t>
            </a:r>
          </a:p>
          <a:p>
            <a:r>
              <a:rPr lang="en-US" altLang="fr-FR" sz="900">
                <a:solidFill>
                  <a:srgbClr val="323232"/>
                </a:solidFill>
                <a:latin typeface="Times New Roman" pitchFamily="18" charset="0"/>
              </a:rPr>
              <a:t>been quite traditional, with the EA team focusing largely on technical architecture. The CIO wanted</a:t>
            </a:r>
          </a:p>
          <a:p>
            <a:r>
              <a:rPr lang="en-US" altLang="fr-FR" sz="900">
                <a:solidFill>
                  <a:srgbClr val="323232"/>
                </a:solidFill>
                <a:latin typeface="Times New Roman" pitchFamily="18" charset="0"/>
              </a:rPr>
              <a:t>EA to focus on business and information architecture, and so was recruiting an individual into the</a:t>
            </a:r>
          </a:p>
          <a:p>
            <a:r>
              <a:rPr lang="en-US" altLang="fr-FR" sz="900">
                <a:solidFill>
                  <a:srgbClr val="323232"/>
                </a:solidFill>
                <a:latin typeface="Times New Roman" pitchFamily="18" charset="0"/>
              </a:rPr>
              <a:t>chief architect role from a large management consultancy, as well as many new EA team members</a:t>
            </a:r>
          </a:p>
          <a:p>
            <a:endParaRPr lang="fr-CA" altLang="fr-FR">
              <a:solidFill>
                <a:schemeClr val="tx1"/>
              </a:solidFill>
              <a:latin typeface="Calibri" pitchFamily="34" charset="0"/>
            </a:endParaRPr>
          </a:p>
        </p:txBody>
      </p:sp>
      <p:sp>
        <p:nvSpPr>
          <p:cNvPr id="25630" name="ZoneTexte 29"/>
          <p:cNvSpPr txBox="1">
            <a:spLocks noChangeArrowheads="1"/>
          </p:cNvSpPr>
          <p:nvPr/>
        </p:nvSpPr>
        <p:spPr bwMode="auto">
          <a:xfrm>
            <a:off x="530225" y="6496050"/>
            <a:ext cx="17367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sz="700">
                <a:solidFill>
                  <a:srgbClr val="323232"/>
                </a:solidFill>
                <a:latin typeface="Times New Roman" pitchFamily="18" charset="0"/>
              </a:rPr>
              <a:t>Gartner, Inc. | G00252281</a:t>
            </a:r>
          </a:p>
          <a:p>
            <a:endParaRPr lang="fr-CA" altLang="fr-FR">
              <a:solidFill>
                <a:schemeClr val="tx1"/>
              </a:solidFill>
              <a:latin typeface="Calibri" pitchFamily="34" charset="0"/>
            </a:endParaRPr>
          </a:p>
        </p:txBody>
      </p:sp>
      <p:sp>
        <p:nvSpPr>
          <p:cNvPr id="25631" name="ZoneTexte 30"/>
          <p:cNvSpPr txBox="1">
            <a:spLocks noChangeArrowheads="1"/>
          </p:cNvSpPr>
          <p:nvPr/>
        </p:nvSpPr>
        <p:spPr bwMode="auto">
          <a:xfrm>
            <a:off x="2238375" y="6721475"/>
            <a:ext cx="50117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700">
                <a:solidFill>
                  <a:srgbClr val="000000"/>
                </a:solidFill>
                <a:latin typeface="Times New Roman" pitchFamily="18" charset="0"/>
              </a:rPr>
              <a:t>This research note is restricted to the personal use of michel.martel@riotinto.com</a:t>
            </a:r>
          </a:p>
          <a:p>
            <a:endParaRPr lang="fr-CA" altLang="fr-FR">
              <a:solidFill>
                <a:schemeClr val="tx1"/>
              </a:solidFill>
              <a:latin typeface="Calibri" pitchFamily="34" charset="0"/>
            </a:endParaRPr>
          </a:p>
        </p:txBody>
      </p:sp>
      <p:sp>
        <p:nvSpPr>
          <p:cNvPr id="25632" name="ZoneTexte 31"/>
          <p:cNvSpPr txBox="1">
            <a:spLocks noChangeArrowheads="1"/>
          </p:cNvSpPr>
          <p:nvPr/>
        </p:nvSpPr>
        <p:spPr bwMode="auto">
          <a:xfrm>
            <a:off x="7767638" y="6488113"/>
            <a:ext cx="119062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323232"/>
                </a:solidFill>
                <a:latin typeface="Times New Roman" pitchFamily="18" charset="0"/>
              </a:rPr>
              <a:t>Page 11 of 14</a:t>
            </a:r>
          </a:p>
          <a:p>
            <a:endParaRPr lang="fr-CA" altLang="fr-FR">
              <a:solidFill>
                <a:schemeClr val="tx1"/>
              </a:solidFill>
              <a:latin typeface="Calibri" pitchFamily="34" charset="0"/>
            </a:endParaRPr>
          </a:p>
        </p:txBody>
      </p:sp>
      <p:sp>
        <p:nvSpPr>
          <p:cNvPr id="3" name="Flèche droite 2"/>
          <p:cNvSpPr/>
          <p:nvPr/>
        </p:nvSpPr>
        <p:spPr bwMode="auto">
          <a:xfrm>
            <a:off x="42863" y="1954213"/>
            <a:ext cx="1290637" cy="879475"/>
          </a:xfrm>
          <a:prstGeom prst="rightArrow">
            <a:avLst/>
          </a:prstGeom>
          <a:solidFill>
            <a:schemeClr val="hlink"/>
          </a:solidFill>
          <a:ln w="12700" cap="flat" cmpd="sng" algn="ctr">
            <a:solidFill>
              <a:schemeClr val="tx1"/>
            </a:solidFill>
            <a:prstDash val="solid"/>
            <a:round/>
            <a:headEnd type="none" w="sm" len="sm"/>
            <a:tailEnd type="none" w="sm" len="sm"/>
          </a:ln>
          <a:effectLst/>
        </p:spPr>
        <p:txBody>
          <a:bodyPr/>
          <a:lstStyle/>
          <a:p>
            <a:pPr>
              <a:defRPr/>
            </a:pPr>
            <a:r>
              <a:rPr lang="en-CA" sz="1050" dirty="0" err="1"/>
              <a:t>Manque</a:t>
            </a:r>
            <a:r>
              <a:rPr lang="en-CA" sz="1050" dirty="0"/>
              <a:t> de </a:t>
            </a:r>
            <a:r>
              <a:rPr lang="en-CA" sz="1050" dirty="0" err="1"/>
              <a:t>compétences</a:t>
            </a:r>
            <a:endParaRPr lang="fr-CA" sz="1050" dirty="0"/>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6626" name="Image 1"/>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ZoneTexte 2"/>
          <p:cNvSpPr txBox="1">
            <a:spLocks noChangeArrowheads="1"/>
          </p:cNvSpPr>
          <p:nvPr/>
        </p:nvSpPr>
        <p:spPr bwMode="auto">
          <a:xfrm>
            <a:off x="2238375" y="528638"/>
            <a:ext cx="5011738"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700">
                <a:solidFill>
                  <a:srgbClr val="FFFFFF"/>
                </a:solidFill>
                <a:latin typeface="Times New Roman" pitchFamily="18" charset="0"/>
              </a:rPr>
              <a:t>This research note is restricted to the personal use of michel.martel@riotinto.com</a:t>
            </a:r>
          </a:p>
          <a:p>
            <a:endParaRPr lang="fr-CA" altLang="fr-FR">
              <a:solidFill>
                <a:schemeClr val="tx1"/>
              </a:solidFill>
              <a:latin typeface="Calibri" pitchFamily="34" charset="0"/>
            </a:endParaRPr>
          </a:p>
        </p:txBody>
      </p:sp>
      <p:sp>
        <p:nvSpPr>
          <p:cNvPr id="26628" name="ZoneTexte 3"/>
          <p:cNvSpPr txBox="1">
            <a:spLocks noChangeArrowheads="1"/>
          </p:cNvSpPr>
          <p:nvPr/>
        </p:nvSpPr>
        <p:spPr bwMode="auto">
          <a:xfrm>
            <a:off x="889000" y="723900"/>
            <a:ext cx="7608888"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323232"/>
                </a:solidFill>
                <a:latin typeface="Times New Roman" pitchFamily="18" charset="0"/>
              </a:rPr>
              <a:t>from roles as business analysts within the company. This would give the EA team the business and</a:t>
            </a:r>
          </a:p>
          <a:p>
            <a:r>
              <a:rPr lang="en-US" altLang="fr-FR" sz="900">
                <a:solidFill>
                  <a:srgbClr val="323232"/>
                </a:solidFill>
                <a:latin typeface="Times New Roman" pitchFamily="18" charset="0"/>
              </a:rPr>
              <a:t>behavioral profile the CIO was looking for. As this case illustrates, new competencies will be</a:t>
            </a:r>
          </a:p>
          <a:p>
            <a:r>
              <a:rPr lang="en-US" altLang="fr-FR" sz="900">
                <a:solidFill>
                  <a:srgbClr val="323232"/>
                </a:solidFill>
                <a:latin typeface="Times New Roman" pitchFamily="18" charset="0"/>
              </a:rPr>
              <a:t>required as the IT organization adapts (see Figure 9).</a:t>
            </a:r>
          </a:p>
          <a:p>
            <a:endParaRPr lang="fr-CA" altLang="fr-FR">
              <a:solidFill>
                <a:schemeClr val="tx1"/>
              </a:solidFill>
              <a:latin typeface="Calibri" pitchFamily="34" charset="0"/>
            </a:endParaRPr>
          </a:p>
        </p:txBody>
      </p:sp>
      <p:sp>
        <p:nvSpPr>
          <p:cNvPr id="26629" name="ZoneTexte 4"/>
          <p:cNvSpPr txBox="1">
            <a:spLocks noChangeArrowheads="1"/>
          </p:cNvSpPr>
          <p:nvPr/>
        </p:nvSpPr>
        <p:spPr bwMode="auto">
          <a:xfrm>
            <a:off x="896938" y="1184275"/>
            <a:ext cx="3513137"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FA6501"/>
                </a:solidFill>
                <a:latin typeface="Times New Roman" pitchFamily="18" charset="0"/>
              </a:rPr>
              <a:t>Figure 9. Changes to the IT Organization's Role</a:t>
            </a:r>
          </a:p>
          <a:p>
            <a:endParaRPr lang="fr-CA" altLang="fr-FR">
              <a:solidFill>
                <a:schemeClr val="tx1"/>
              </a:solidFill>
              <a:latin typeface="Calibri" pitchFamily="34" charset="0"/>
            </a:endParaRPr>
          </a:p>
        </p:txBody>
      </p:sp>
      <p:sp>
        <p:nvSpPr>
          <p:cNvPr id="26630" name="ZoneTexte 5"/>
          <p:cNvSpPr txBox="1">
            <a:spLocks noChangeArrowheads="1"/>
          </p:cNvSpPr>
          <p:nvPr/>
        </p:nvSpPr>
        <p:spPr bwMode="auto">
          <a:xfrm>
            <a:off x="6875463" y="1125538"/>
            <a:ext cx="10763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Leadership</a:t>
            </a:r>
          </a:p>
          <a:p>
            <a:r>
              <a:rPr lang="fr-CA" altLang="fr-FR">
                <a:solidFill>
                  <a:srgbClr val="000000"/>
                </a:solidFill>
              </a:rPr>
              <a:t>   Role</a:t>
            </a:r>
          </a:p>
          <a:p>
            <a:endParaRPr lang="fr-CA" altLang="fr-FR">
              <a:solidFill>
                <a:schemeClr val="tx1"/>
              </a:solidFill>
              <a:latin typeface="Calibri" pitchFamily="34" charset="0"/>
            </a:endParaRPr>
          </a:p>
        </p:txBody>
      </p:sp>
      <p:sp>
        <p:nvSpPr>
          <p:cNvPr id="26631" name="ZoneTexte 6"/>
          <p:cNvSpPr txBox="1">
            <a:spLocks noChangeArrowheads="1"/>
          </p:cNvSpPr>
          <p:nvPr/>
        </p:nvSpPr>
        <p:spPr bwMode="auto">
          <a:xfrm>
            <a:off x="2825750" y="1412875"/>
            <a:ext cx="306228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a:solidFill>
                  <a:srgbClr val="000000"/>
                </a:solidFill>
              </a:rPr>
              <a:t>Participation    No Change in    Participation</a:t>
            </a:r>
          </a:p>
          <a:p>
            <a:r>
              <a:rPr lang="en-US" altLang="fr-FR">
                <a:solidFill>
                  <a:srgbClr val="000000"/>
                </a:solidFill>
              </a:rPr>
              <a:t> Increasing     Participation       Decreasing</a:t>
            </a:r>
          </a:p>
          <a:p>
            <a:endParaRPr lang="fr-CA" altLang="fr-FR">
              <a:solidFill>
                <a:schemeClr val="tx1"/>
              </a:solidFill>
              <a:latin typeface="Calibri" pitchFamily="34" charset="0"/>
            </a:endParaRPr>
          </a:p>
        </p:txBody>
      </p:sp>
      <p:sp>
        <p:nvSpPr>
          <p:cNvPr id="26632" name="ZoneTexte 7"/>
          <p:cNvSpPr txBox="1">
            <a:spLocks noChangeArrowheads="1"/>
          </p:cNvSpPr>
          <p:nvPr/>
        </p:nvSpPr>
        <p:spPr bwMode="auto">
          <a:xfrm>
            <a:off x="982663" y="1895475"/>
            <a:ext cx="15271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Business Strategy</a:t>
            </a:r>
          </a:p>
          <a:p>
            <a:r>
              <a:rPr lang="fr-CA" altLang="fr-FR">
                <a:solidFill>
                  <a:srgbClr val="000000"/>
                </a:solidFill>
              </a:rPr>
              <a:t>Formulation</a:t>
            </a:r>
          </a:p>
          <a:p>
            <a:endParaRPr lang="fr-CA" altLang="fr-FR">
              <a:solidFill>
                <a:schemeClr val="tx1"/>
              </a:solidFill>
              <a:latin typeface="Calibri" pitchFamily="34" charset="0"/>
            </a:endParaRPr>
          </a:p>
        </p:txBody>
      </p:sp>
      <p:sp>
        <p:nvSpPr>
          <p:cNvPr id="26633" name="ZoneTexte 8"/>
          <p:cNvSpPr txBox="1">
            <a:spLocks noChangeArrowheads="1"/>
          </p:cNvSpPr>
          <p:nvPr/>
        </p:nvSpPr>
        <p:spPr bwMode="auto">
          <a:xfrm>
            <a:off x="982663" y="2170113"/>
            <a:ext cx="15271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Business Strategy</a:t>
            </a:r>
          </a:p>
          <a:p>
            <a:r>
              <a:rPr lang="fr-CA" altLang="fr-FR">
                <a:solidFill>
                  <a:srgbClr val="000000"/>
                </a:solidFill>
              </a:rPr>
              <a:t>Execution</a:t>
            </a:r>
          </a:p>
          <a:p>
            <a:endParaRPr lang="fr-CA" altLang="fr-FR">
              <a:solidFill>
                <a:schemeClr val="tx1"/>
              </a:solidFill>
              <a:latin typeface="Calibri" pitchFamily="34" charset="0"/>
            </a:endParaRPr>
          </a:p>
        </p:txBody>
      </p:sp>
      <p:sp>
        <p:nvSpPr>
          <p:cNvPr id="26634" name="ZoneTexte 9"/>
          <p:cNvSpPr txBox="1">
            <a:spLocks noChangeArrowheads="1"/>
          </p:cNvSpPr>
          <p:nvPr/>
        </p:nvSpPr>
        <p:spPr bwMode="auto">
          <a:xfrm>
            <a:off x="982663" y="2447925"/>
            <a:ext cx="16716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a:solidFill>
                  <a:srgbClr val="000000"/>
                </a:solidFill>
              </a:rPr>
              <a:t>Digital Business and</a:t>
            </a:r>
          </a:p>
          <a:p>
            <a:r>
              <a:rPr lang="en-US" altLang="fr-FR">
                <a:solidFill>
                  <a:srgbClr val="000000"/>
                </a:solidFill>
              </a:rPr>
              <a:t>Digital Channels</a:t>
            </a:r>
          </a:p>
          <a:p>
            <a:endParaRPr lang="fr-CA" altLang="fr-FR">
              <a:solidFill>
                <a:schemeClr val="tx1"/>
              </a:solidFill>
              <a:latin typeface="Calibri" pitchFamily="34" charset="0"/>
            </a:endParaRPr>
          </a:p>
        </p:txBody>
      </p:sp>
      <p:sp>
        <p:nvSpPr>
          <p:cNvPr id="26635" name="ZoneTexte 10"/>
          <p:cNvSpPr txBox="1">
            <a:spLocks noChangeArrowheads="1"/>
          </p:cNvSpPr>
          <p:nvPr/>
        </p:nvSpPr>
        <p:spPr bwMode="auto">
          <a:xfrm>
            <a:off x="982663" y="2768600"/>
            <a:ext cx="1706562"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Business Innovation</a:t>
            </a:r>
          </a:p>
          <a:p>
            <a:endParaRPr lang="fr-CA" altLang="fr-FR">
              <a:solidFill>
                <a:schemeClr val="tx1"/>
              </a:solidFill>
              <a:latin typeface="Calibri" pitchFamily="34" charset="0"/>
            </a:endParaRPr>
          </a:p>
        </p:txBody>
      </p:sp>
      <p:sp>
        <p:nvSpPr>
          <p:cNvPr id="26636" name="ZoneTexte 11"/>
          <p:cNvSpPr txBox="1">
            <a:spLocks noChangeArrowheads="1"/>
          </p:cNvSpPr>
          <p:nvPr/>
        </p:nvSpPr>
        <p:spPr bwMode="auto">
          <a:xfrm>
            <a:off x="982663" y="3000375"/>
            <a:ext cx="195738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a:solidFill>
                  <a:srgbClr val="000000"/>
                </a:solidFill>
              </a:rPr>
              <a:t>Product or Service</a:t>
            </a:r>
          </a:p>
          <a:p>
            <a:r>
              <a:rPr lang="en-US" altLang="fr-FR">
                <a:solidFill>
                  <a:srgbClr val="000000"/>
                </a:solidFill>
              </a:rPr>
              <a:t>Design and Development</a:t>
            </a:r>
          </a:p>
          <a:p>
            <a:endParaRPr lang="fr-CA" altLang="fr-FR">
              <a:solidFill>
                <a:schemeClr val="tx1"/>
              </a:solidFill>
              <a:latin typeface="Calibri" pitchFamily="34" charset="0"/>
            </a:endParaRPr>
          </a:p>
        </p:txBody>
      </p:sp>
      <p:sp>
        <p:nvSpPr>
          <p:cNvPr id="26637" name="ZoneTexte 12"/>
          <p:cNvSpPr txBox="1">
            <a:spLocks noChangeArrowheads="1"/>
          </p:cNvSpPr>
          <p:nvPr/>
        </p:nvSpPr>
        <p:spPr bwMode="auto">
          <a:xfrm>
            <a:off x="982663" y="3279775"/>
            <a:ext cx="204311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a:solidFill>
                  <a:srgbClr val="000000"/>
                </a:solidFill>
              </a:rPr>
              <a:t>Business Process</a:t>
            </a:r>
          </a:p>
          <a:p>
            <a:r>
              <a:rPr lang="en-US" altLang="fr-FR">
                <a:solidFill>
                  <a:srgbClr val="000000"/>
                </a:solidFill>
              </a:rPr>
              <a:t>Analysis and Management</a:t>
            </a:r>
          </a:p>
          <a:p>
            <a:endParaRPr lang="fr-CA" altLang="fr-FR">
              <a:solidFill>
                <a:schemeClr val="tx1"/>
              </a:solidFill>
              <a:latin typeface="Calibri" pitchFamily="34" charset="0"/>
            </a:endParaRPr>
          </a:p>
        </p:txBody>
      </p:sp>
      <p:sp>
        <p:nvSpPr>
          <p:cNvPr id="26638" name="ZoneTexte 13"/>
          <p:cNvSpPr txBox="1">
            <a:spLocks noChangeArrowheads="1"/>
          </p:cNvSpPr>
          <p:nvPr/>
        </p:nvSpPr>
        <p:spPr bwMode="auto">
          <a:xfrm>
            <a:off x="982663" y="3557588"/>
            <a:ext cx="15494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Enterprise Change</a:t>
            </a:r>
          </a:p>
          <a:p>
            <a:r>
              <a:rPr lang="fr-CA" altLang="fr-FR">
                <a:solidFill>
                  <a:srgbClr val="000000"/>
                </a:solidFill>
              </a:rPr>
              <a:t>Execution</a:t>
            </a:r>
          </a:p>
          <a:p>
            <a:endParaRPr lang="fr-CA" altLang="fr-FR">
              <a:solidFill>
                <a:schemeClr val="tx1"/>
              </a:solidFill>
              <a:latin typeface="Calibri" pitchFamily="34" charset="0"/>
            </a:endParaRPr>
          </a:p>
        </p:txBody>
      </p:sp>
      <p:sp>
        <p:nvSpPr>
          <p:cNvPr id="26639" name="ZoneTexte 14"/>
          <p:cNvSpPr txBox="1">
            <a:spLocks noChangeArrowheads="1"/>
          </p:cNvSpPr>
          <p:nvPr/>
        </p:nvSpPr>
        <p:spPr bwMode="auto">
          <a:xfrm>
            <a:off x="982663" y="3832225"/>
            <a:ext cx="1671637"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Enterprise Program</a:t>
            </a:r>
          </a:p>
          <a:p>
            <a:r>
              <a:rPr lang="fr-CA" altLang="fr-FR">
                <a:solidFill>
                  <a:srgbClr val="000000"/>
                </a:solidFill>
              </a:rPr>
              <a:t>Project Management</a:t>
            </a:r>
          </a:p>
          <a:p>
            <a:endParaRPr lang="fr-CA" altLang="fr-FR">
              <a:solidFill>
                <a:schemeClr val="tx1"/>
              </a:solidFill>
              <a:latin typeface="Calibri" pitchFamily="34" charset="0"/>
            </a:endParaRPr>
          </a:p>
        </p:txBody>
      </p:sp>
      <p:sp>
        <p:nvSpPr>
          <p:cNvPr id="26640" name="ZoneTexte 15"/>
          <p:cNvSpPr txBox="1">
            <a:spLocks noChangeArrowheads="1"/>
          </p:cNvSpPr>
          <p:nvPr/>
        </p:nvSpPr>
        <p:spPr bwMode="auto">
          <a:xfrm>
            <a:off x="982663" y="4152900"/>
            <a:ext cx="20002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Mergers and Acquisitions</a:t>
            </a:r>
          </a:p>
          <a:p>
            <a:endParaRPr lang="fr-CA" altLang="fr-FR">
              <a:solidFill>
                <a:schemeClr val="tx1"/>
              </a:solidFill>
              <a:latin typeface="Calibri" pitchFamily="34" charset="0"/>
            </a:endParaRPr>
          </a:p>
        </p:txBody>
      </p:sp>
      <p:sp>
        <p:nvSpPr>
          <p:cNvPr id="26641" name="ZoneTexte 16"/>
          <p:cNvSpPr txBox="1">
            <a:spLocks noChangeArrowheads="1"/>
          </p:cNvSpPr>
          <p:nvPr/>
        </p:nvSpPr>
        <p:spPr bwMode="auto">
          <a:xfrm>
            <a:off x="982663" y="4430713"/>
            <a:ext cx="18351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Postmerger Integration</a:t>
            </a:r>
          </a:p>
          <a:p>
            <a:endParaRPr lang="fr-CA" altLang="fr-FR">
              <a:solidFill>
                <a:schemeClr val="tx1"/>
              </a:solidFill>
              <a:latin typeface="Calibri" pitchFamily="34" charset="0"/>
            </a:endParaRPr>
          </a:p>
        </p:txBody>
      </p:sp>
      <p:sp>
        <p:nvSpPr>
          <p:cNvPr id="26642" name="ZoneTexte 17"/>
          <p:cNvSpPr txBox="1">
            <a:spLocks noChangeArrowheads="1"/>
          </p:cNvSpPr>
          <p:nvPr/>
        </p:nvSpPr>
        <p:spPr bwMode="auto">
          <a:xfrm>
            <a:off x="889000" y="4687888"/>
            <a:ext cx="181451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sz="700">
                <a:solidFill>
                  <a:srgbClr val="323232"/>
                </a:solidFill>
                <a:latin typeface="Times New Roman" pitchFamily="18" charset="0"/>
              </a:rPr>
              <a:t>Source: Gartner (July 2013)</a:t>
            </a:r>
          </a:p>
          <a:p>
            <a:endParaRPr lang="fr-CA" altLang="fr-FR">
              <a:solidFill>
                <a:schemeClr val="tx1"/>
              </a:solidFill>
              <a:latin typeface="Calibri" pitchFamily="34" charset="0"/>
            </a:endParaRPr>
          </a:p>
        </p:txBody>
      </p:sp>
      <p:sp>
        <p:nvSpPr>
          <p:cNvPr id="26643" name="ZoneTexte 18"/>
          <p:cNvSpPr txBox="1">
            <a:spLocks noChangeArrowheads="1"/>
          </p:cNvSpPr>
          <p:nvPr/>
        </p:nvSpPr>
        <p:spPr bwMode="auto">
          <a:xfrm>
            <a:off x="5794375" y="1484313"/>
            <a:ext cx="94773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Does Not</a:t>
            </a:r>
          </a:p>
          <a:p>
            <a:r>
              <a:rPr lang="fr-CA" altLang="fr-FR">
                <a:solidFill>
                  <a:srgbClr val="000000"/>
                </a:solidFill>
              </a:rPr>
              <a:t> Apply</a:t>
            </a:r>
          </a:p>
          <a:p>
            <a:endParaRPr lang="fr-CA" altLang="fr-FR">
              <a:solidFill>
                <a:schemeClr val="tx1"/>
              </a:solidFill>
              <a:latin typeface="Calibri" pitchFamily="34" charset="0"/>
            </a:endParaRPr>
          </a:p>
        </p:txBody>
      </p:sp>
      <p:sp>
        <p:nvSpPr>
          <p:cNvPr id="26644" name="ZoneTexte 19"/>
          <p:cNvSpPr txBox="1">
            <a:spLocks noChangeArrowheads="1"/>
          </p:cNvSpPr>
          <p:nvPr/>
        </p:nvSpPr>
        <p:spPr bwMode="auto">
          <a:xfrm>
            <a:off x="5988050" y="1941513"/>
            <a:ext cx="5524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2%</a:t>
            </a:r>
          </a:p>
          <a:p>
            <a:endParaRPr lang="fr-CA" altLang="fr-FR">
              <a:solidFill>
                <a:schemeClr val="tx1"/>
              </a:solidFill>
              <a:latin typeface="Calibri" pitchFamily="34" charset="0"/>
            </a:endParaRPr>
          </a:p>
        </p:txBody>
      </p:sp>
      <p:sp>
        <p:nvSpPr>
          <p:cNvPr id="26645" name="ZoneTexte 20"/>
          <p:cNvSpPr txBox="1">
            <a:spLocks noChangeArrowheads="1"/>
          </p:cNvSpPr>
          <p:nvPr/>
        </p:nvSpPr>
        <p:spPr bwMode="auto">
          <a:xfrm>
            <a:off x="5988050" y="2219325"/>
            <a:ext cx="5524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1%</a:t>
            </a:r>
          </a:p>
          <a:p>
            <a:endParaRPr lang="fr-CA" altLang="fr-FR">
              <a:solidFill>
                <a:schemeClr val="tx1"/>
              </a:solidFill>
              <a:latin typeface="Calibri" pitchFamily="34" charset="0"/>
            </a:endParaRPr>
          </a:p>
        </p:txBody>
      </p:sp>
      <p:sp>
        <p:nvSpPr>
          <p:cNvPr id="26646" name="ZoneTexte 21"/>
          <p:cNvSpPr txBox="1">
            <a:spLocks noChangeArrowheads="1"/>
          </p:cNvSpPr>
          <p:nvPr/>
        </p:nvSpPr>
        <p:spPr bwMode="auto">
          <a:xfrm>
            <a:off x="5953125" y="2493963"/>
            <a:ext cx="623888"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13%</a:t>
            </a:r>
          </a:p>
          <a:p>
            <a:endParaRPr lang="fr-CA" altLang="fr-FR">
              <a:solidFill>
                <a:schemeClr val="tx1"/>
              </a:solidFill>
              <a:latin typeface="Calibri" pitchFamily="34" charset="0"/>
            </a:endParaRPr>
          </a:p>
        </p:txBody>
      </p:sp>
      <p:sp>
        <p:nvSpPr>
          <p:cNvPr id="26647" name="ZoneTexte 22"/>
          <p:cNvSpPr txBox="1">
            <a:spLocks noChangeArrowheads="1"/>
          </p:cNvSpPr>
          <p:nvPr/>
        </p:nvSpPr>
        <p:spPr bwMode="auto">
          <a:xfrm>
            <a:off x="5988050" y="2771775"/>
            <a:ext cx="5524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2%</a:t>
            </a:r>
          </a:p>
          <a:p>
            <a:endParaRPr lang="fr-CA" altLang="fr-FR">
              <a:solidFill>
                <a:schemeClr val="tx1"/>
              </a:solidFill>
              <a:latin typeface="Calibri" pitchFamily="34" charset="0"/>
            </a:endParaRPr>
          </a:p>
        </p:txBody>
      </p:sp>
      <p:sp>
        <p:nvSpPr>
          <p:cNvPr id="26648" name="ZoneTexte 23"/>
          <p:cNvSpPr txBox="1">
            <a:spLocks noChangeArrowheads="1"/>
          </p:cNvSpPr>
          <p:nvPr/>
        </p:nvSpPr>
        <p:spPr bwMode="auto">
          <a:xfrm>
            <a:off x="5988050" y="3051175"/>
            <a:ext cx="5524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7%</a:t>
            </a:r>
          </a:p>
          <a:p>
            <a:endParaRPr lang="fr-CA" altLang="fr-FR">
              <a:solidFill>
                <a:schemeClr val="tx1"/>
              </a:solidFill>
              <a:latin typeface="Calibri" pitchFamily="34" charset="0"/>
            </a:endParaRPr>
          </a:p>
        </p:txBody>
      </p:sp>
      <p:sp>
        <p:nvSpPr>
          <p:cNvPr id="26649" name="ZoneTexte 24"/>
          <p:cNvSpPr txBox="1">
            <a:spLocks noChangeArrowheads="1"/>
          </p:cNvSpPr>
          <p:nvPr/>
        </p:nvSpPr>
        <p:spPr bwMode="auto">
          <a:xfrm>
            <a:off x="5988050" y="3325813"/>
            <a:ext cx="5524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1%</a:t>
            </a:r>
          </a:p>
          <a:p>
            <a:endParaRPr lang="fr-CA" altLang="fr-FR">
              <a:solidFill>
                <a:schemeClr val="tx1"/>
              </a:solidFill>
              <a:latin typeface="Calibri" pitchFamily="34" charset="0"/>
            </a:endParaRPr>
          </a:p>
        </p:txBody>
      </p:sp>
      <p:sp>
        <p:nvSpPr>
          <p:cNvPr id="26650" name="ZoneTexte 25"/>
          <p:cNvSpPr txBox="1">
            <a:spLocks noChangeArrowheads="1"/>
          </p:cNvSpPr>
          <p:nvPr/>
        </p:nvSpPr>
        <p:spPr bwMode="auto">
          <a:xfrm>
            <a:off x="5988050" y="3603625"/>
            <a:ext cx="5524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1%</a:t>
            </a:r>
          </a:p>
          <a:p>
            <a:endParaRPr lang="fr-CA" altLang="fr-FR">
              <a:solidFill>
                <a:schemeClr val="tx1"/>
              </a:solidFill>
              <a:latin typeface="Calibri" pitchFamily="34" charset="0"/>
            </a:endParaRPr>
          </a:p>
        </p:txBody>
      </p:sp>
      <p:sp>
        <p:nvSpPr>
          <p:cNvPr id="26651" name="ZoneTexte 26"/>
          <p:cNvSpPr txBox="1">
            <a:spLocks noChangeArrowheads="1"/>
          </p:cNvSpPr>
          <p:nvPr/>
        </p:nvSpPr>
        <p:spPr bwMode="auto">
          <a:xfrm>
            <a:off x="5988050" y="3878263"/>
            <a:ext cx="5524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1%</a:t>
            </a:r>
          </a:p>
          <a:p>
            <a:endParaRPr lang="fr-CA" altLang="fr-FR">
              <a:solidFill>
                <a:schemeClr val="tx1"/>
              </a:solidFill>
              <a:latin typeface="Calibri" pitchFamily="34" charset="0"/>
            </a:endParaRPr>
          </a:p>
        </p:txBody>
      </p:sp>
      <p:sp>
        <p:nvSpPr>
          <p:cNvPr id="26652" name="ZoneTexte 27"/>
          <p:cNvSpPr txBox="1">
            <a:spLocks noChangeArrowheads="1"/>
          </p:cNvSpPr>
          <p:nvPr/>
        </p:nvSpPr>
        <p:spPr bwMode="auto">
          <a:xfrm>
            <a:off x="5953125" y="4156075"/>
            <a:ext cx="623888"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29%</a:t>
            </a:r>
          </a:p>
          <a:p>
            <a:endParaRPr lang="fr-CA" altLang="fr-FR">
              <a:solidFill>
                <a:schemeClr val="tx1"/>
              </a:solidFill>
              <a:latin typeface="Calibri" pitchFamily="34" charset="0"/>
            </a:endParaRPr>
          </a:p>
        </p:txBody>
      </p:sp>
      <p:sp>
        <p:nvSpPr>
          <p:cNvPr id="26653" name="ZoneTexte 28"/>
          <p:cNvSpPr txBox="1">
            <a:spLocks noChangeArrowheads="1"/>
          </p:cNvSpPr>
          <p:nvPr/>
        </p:nvSpPr>
        <p:spPr bwMode="auto">
          <a:xfrm>
            <a:off x="5953125" y="4435475"/>
            <a:ext cx="623888"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30%</a:t>
            </a:r>
          </a:p>
          <a:p>
            <a:endParaRPr lang="fr-CA" altLang="fr-FR">
              <a:solidFill>
                <a:schemeClr val="tx1"/>
              </a:solidFill>
              <a:latin typeface="Calibri" pitchFamily="34" charset="0"/>
            </a:endParaRPr>
          </a:p>
        </p:txBody>
      </p:sp>
      <p:sp>
        <p:nvSpPr>
          <p:cNvPr id="26654" name="ZoneTexte 29"/>
          <p:cNvSpPr txBox="1">
            <a:spLocks noChangeArrowheads="1"/>
          </p:cNvSpPr>
          <p:nvPr/>
        </p:nvSpPr>
        <p:spPr bwMode="auto">
          <a:xfrm>
            <a:off x="6784975" y="1484313"/>
            <a:ext cx="75247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Past 3</a:t>
            </a:r>
          </a:p>
          <a:p>
            <a:r>
              <a:rPr lang="fr-CA" altLang="fr-FR">
                <a:solidFill>
                  <a:srgbClr val="000000"/>
                </a:solidFill>
              </a:rPr>
              <a:t>Years</a:t>
            </a:r>
          </a:p>
          <a:p>
            <a:endParaRPr lang="fr-CA" altLang="fr-FR">
              <a:solidFill>
                <a:schemeClr val="tx1"/>
              </a:solidFill>
              <a:latin typeface="Calibri" pitchFamily="34" charset="0"/>
            </a:endParaRPr>
          </a:p>
        </p:txBody>
      </p:sp>
      <p:sp>
        <p:nvSpPr>
          <p:cNvPr id="26655" name="ZoneTexte 30"/>
          <p:cNvSpPr txBox="1">
            <a:spLocks noChangeArrowheads="1"/>
          </p:cNvSpPr>
          <p:nvPr/>
        </p:nvSpPr>
        <p:spPr bwMode="auto">
          <a:xfrm>
            <a:off x="6848475" y="1941513"/>
            <a:ext cx="623888"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14%</a:t>
            </a:r>
          </a:p>
          <a:p>
            <a:endParaRPr lang="fr-CA" altLang="fr-FR">
              <a:solidFill>
                <a:schemeClr val="tx1"/>
              </a:solidFill>
              <a:latin typeface="Calibri" pitchFamily="34" charset="0"/>
            </a:endParaRPr>
          </a:p>
        </p:txBody>
      </p:sp>
      <p:sp>
        <p:nvSpPr>
          <p:cNvPr id="26656" name="ZoneTexte 31"/>
          <p:cNvSpPr txBox="1">
            <a:spLocks noChangeArrowheads="1"/>
          </p:cNvSpPr>
          <p:nvPr/>
        </p:nvSpPr>
        <p:spPr bwMode="auto">
          <a:xfrm>
            <a:off x="6848475" y="2219325"/>
            <a:ext cx="623888"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19%</a:t>
            </a:r>
          </a:p>
          <a:p>
            <a:endParaRPr lang="fr-CA" altLang="fr-FR">
              <a:solidFill>
                <a:schemeClr val="tx1"/>
              </a:solidFill>
              <a:latin typeface="Calibri" pitchFamily="34" charset="0"/>
            </a:endParaRPr>
          </a:p>
        </p:txBody>
      </p:sp>
      <p:sp>
        <p:nvSpPr>
          <p:cNvPr id="26657" name="ZoneTexte 32"/>
          <p:cNvSpPr txBox="1">
            <a:spLocks noChangeArrowheads="1"/>
          </p:cNvSpPr>
          <p:nvPr/>
        </p:nvSpPr>
        <p:spPr bwMode="auto">
          <a:xfrm>
            <a:off x="6848475" y="2493963"/>
            <a:ext cx="623888"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18%</a:t>
            </a:r>
          </a:p>
          <a:p>
            <a:endParaRPr lang="fr-CA" altLang="fr-FR">
              <a:solidFill>
                <a:schemeClr val="tx1"/>
              </a:solidFill>
              <a:latin typeface="Calibri" pitchFamily="34" charset="0"/>
            </a:endParaRPr>
          </a:p>
        </p:txBody>
      </p:sp>
      <p:sp>
        <p:nvSpPr>
          <p:cNvPr id="26658" name="ZoneTexte 33"/>
          <p:cNvSpPr txBox="1">
            <a:spLocks noChangeArrowheads="1"/>
          </p:cNvSpPr>
          <p:nvPr/>
        </p:nvSpPr>
        <p:spPr bwMode="auto">
          <a:xfrm>
            <a:off x="6848475" y="2771775"/>
            <a:ext cx="623888"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22%</a:t>
            </a:r>
          </a:p>
          <a:p>
            <a:endParaRPr lang="fr-CA" altLang="fr-FR">
              <a:solidFill>
                <a:schemeClr val="tx1"/>
              </a:solidFill>
              <a:latin typeface="Calibri" pitchFamily="34" charset="0"/>
            </a:endParaRPr>
          </a:p>
        </p:txBody>
      </p:sp>
      <p:sp>
        <p:nvSpPr>
          <p:cNvPr id="26659" name="ZoneTexte 34"/>
          <p:cNvSpPr txBox="1">
            <a:spLocks noChangeArrowheads="1"/>
          </p:cNvSpPr>
          <p:nvPr/>
        </p:nvSpPr>
        <p:spPr bwMode="auto">
          <a:xfrm>
            <a:off x="6848475" y="3051175"/>
            <a:ext cx="623888"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14%</a:t>
            </a:r>
          </a:p>
          <a:p>
            <a:endParaRPr lang="fr-CA" altLang="fr-FR">
              <a:solidFill>
                <a:schemeClr val="tx1"/>
              </a:solidFill>
              <a:latin typeface="Calibri" pitchFamily="34" charset="0"/>
            </a:endParaRPr>
          </a:p>
        </p:txBody>
      </p:sp>
      <p:sp>
        <p:nvSpPr>
          <p:cNvPr id="26660" name="ZoneTexte 35"/>
          <p:cNvSpPr txBox="1">
            <a:spLocks noChangeArrowheads="1"/>
          </p:cNvSpPr>
          <p:nvPr/>
        </p:nvSpPr>
        <p:spPr bwMode="auto">
          <a:xfrm>
            <a:off x="6848475" y="3325813"/>
            <a:ext cx="623888"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28%</a:t>
            </a:r>
          </a:p>
          <a:p>
            <a:endParaRPr lang="fr-CA" altLang="fr-FR">
              <a:solidFill>
                <a:schemeClr val="tx1"/>
              </a:solidFill>
              <a:latin typeface="Calibri" pitchFamily="34" charset="0"/>
            </a:endParaRPr>
          </a:p>
        </p:txBody>
      </p:sp>
      <p:sp>
        <p:nvSpPr>
          <p:cNvPr id="26661" name="ZoneTexte 36"/>
          <p:cNvSpPr txBox="1">
            <a:spLocks noChangeArrowheads="1"/>
          </p:cNvSpPr>
          <p:nvPr/>
        </p:nvSpPr>
        <p:spPr bwMode="auto">
          <a:xfrm>
            <a:off x="6848475" y="3603625"/>
            <a:ext cx="623888"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26%</a:t>
            </a:r>
          </a:p>
          <a:p>
            <a:endParaRPr lang="fr-CA" altLang="fr-FR">
              <a:solidFill>
                <a:schemeClr val="tx1"/>
              </a:solidFill>
              <a:latin typeface="Calibri" pitchFamily="34" charset="0"/>
            </a:endParaRPr>
          </a:p>
        </p:txBody>
      </p:sp>
      <p:sp>
        <p:nvSpPr>
          <p:cNvPr id="26662" name="ZoneTexte 37"/>
          <p:cNvSpPr txBox="1">
            <a:spLocks noChangeArrowheads="1"/>
          </p:cNvSpPr>
          <p:nvPr/>
        </p:nvSpPr>
        <p:spPr bwMode="auto">
          <a:xfrm>
            <a:off x="6848475" y="3881438"/>
            <a:ext cx="623888"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41%</a:t>
            </a:r>
          </a:p>
          <a:p>
            <a:endParaRPr lang="fr-CA" altLang="fr-FR">
              <a:solidFill>
                <a:schemeClr val="tx1"/>
              </a:solidFill>
              <a:latin typeface="Calibri" pitchFamily="34" charset="0"/>
            </a:endParaRPr>
          </a:p>
        </p:txBody>
      </p:sp>
      <p:sp>
        <p:nvSpPr>
          <p:cNvPr id="26663" name="ZoneTexte 38"/>
          <p:cNvSpPr txBox="1">
            <a:spLocks noChangeArrowheads="1"/>
          </p:cNvSpPr>
          <p:nvPr/>
        </p:nvSpPr>
        <p:spPr bwMode="auto">
          <a:xfrm>
            <a:off x="6884988" y="4156075"/>
            <a:ext cx="5524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8%</a:t>
            </a:r>
          </a:p>
          <a:p>
            <a:endParaRPr lang="fr-CA" altLang="fr-FR">
              <a:solidFill>
                <a:schemeClr val="tx1"/>
              </a:solidFill>
              <a:latin typeface="Calibri" pitchFamily="34" charset="0"/>
            </a:endParaRPr>
          </a:p>
        </p:txBody>
      </p:sp>
      <p:sp>
        <p:nvSpPr>
          <p:cNvPr id="26664" name="ZoneTexte 39"/>
          <p:cNvSpPr txBox="1">
            <a:spLocks noChangeArrowheads="1"/>
          </p:cNvSpPr>
          <p:nvPr/>
        </p:nvSpPr>
        <p:spPr bwMode="auto">
          <a:xfrm>
            <a:off x="6848475" y="4435475"/>
            <a:ext cx="623888"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18%</a:t>
            </a:r>
          </a:p>
          <a:p>
            <a:endParaRPr lang="fr-CA" altLang="fr-FR">
              <a:solidFill>
                <a:schemeClr val="tx1"/>
              </a:solidFill>
              <a:latin typeface="Calibri" pitchFamily="34" charset="0"/>
            </a:endParaRPr>
          </a:p>
        </p:txBody>
      </p:sp>
      <p:sp>
        <p:nvSpPr>
          <p:cNvPr id="26665" name="ZoneTexte 40"/>
          <p:cNvSpPr txBox="1">
            <a:spLocks noChangeArrowheads="1"/>
          </p:cNvSpPr>
          <p:nvPr/>
        </p:nvSpPr>
        <p:spPr bwMode="auto">
          <a:xfrm>
            <a:off x="7372350" y="1484313"/>
            <a:ext cx="7604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Next 3</a:t>
            </a:r>
          </a:p>
          <a:p>
            <a:r>
              <a:rPr lang="fr-CA" altLang="fr-FR">
                <a:solidFill>
                  <a:srgbClr val="000000"/>
                </a:solidFill>
              </a:rPr>
              <a:t>Years</a:t>
            </a:r>
          </a:p>
          <a:p>
            <a:endParaRPr lang="fr-CA" altLang="fr-FR">
              <a:solidFill>
                <a:schemeClr val="tx1"/>
              </a:solidFill>
              <a:latin typeface="Calibri" pitchFamily="34" charset="0"/>
            </a:endParaRPr>
          </a:p>
        </p:txBody>
      </p:sp>
      <p:sp>
        <p:nvSpPr>
          <p:cNvPr id="26666" name="ZoneTexte 41"/>
          <p:cNvSpPr txBox="1">
            <a:spLocks noChangeArrowheads="1"/>
          </p:cNvSpPr>
          <p:nvPr/>
        </p:nvSpPr>
        <p:spPr bwMode="auto">
          <a:xfrm>
            <a:off x="7437438" y="1941513"/>
            <a:ext cx="623887"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26%</a:t>
            </a:r>
          </a:p>
          <a:p>
            <a:endParaRPr lang="fr-CA" altLang="fr-FR">
              <a:solidFill>
                <a:schemeClr val="tx1"/>
              </a:solidFill>
              <a:latin typeface="Calibri" pitchFamily="34" charset="0"/>
            </a:endParaRPr>
          </a:p>
        </p:txBody>
      </p:sp>
      <p:sp>
        <p:nvSpPr>
          <p:cNvPr id="26667" name="ZoneTexte 42"/>
          <p:cNvSpPr txBox="1">
            <a:spLocks noChangeArrowheads="1"/>
          </p:cNvSpPr>
          <p:nvPr/>
        </p:nvSpPr>
        <p:spPr bwMode="auto">
          <a:xfrm>
            <a:off x="7437438" y="2219325"/>
            <a:ext cx="6238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34%</a:t>
            </a:r>
          </a:p>
          <a:p>
            <a:endParaRPr lang="fr-CA" altLang="fr-FR">
              <a:solidFill>
                <a:schemeClr val="tx1"/>
              </a:solidFill>
              <a:latin typeface="Calibri" pitchFamily="34" charset="0"/>
            </a:endParaRPr>
          </a:p>
        </p:txBody>
      </p:sp>
      <p:sp>
        <p:nvSpPr>
          <p:cNvPr id="26668" name="ZoneTexte 43"/>
          <p:cNvSpPr txBox="1">
            <a:spLocks noChangeArrowheads="1"/>
          </p:cNvSpPr>
          <p:nvPr/>
        </p:nvSpPr>
        <p:spPr bwMode="auto">
          <a:xfrm>
            <a:off x="7437438" y="2493963"/>
            <a:ext cx="623887"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32%</a:t>
            </a:r>
          </a:p>
          <a:p>
            <a:endParaRPr lang="fr-CA" altLang="fr-FR">
              <a:solidFill>
                <a:schemeClr val="tx1"/>
              </a:solidFill>
              <a:latin typeface="Calibri" pitchFamily="34" charset="0"/>
            </a:endParaRPr>
          </a:p>
        </p:txBody>
      </p:sp>
      <p:sp>
        <p:nvSpPr>
          <p:cNvPr id="26669" name="ZoneTexte 44"/>
          <p:cNvSpPr txBox="1">
            <a:spLocks noChangeArrowheads="1"/>
          </p:cNvSpPr>
          <p:nvPr/>
        </p:nvSpPr>
        <p:spPr bwMode="auto">
          <a:xfrm>
            <a:off x="7437438" y="2771775"/>
            <a:ext cx="6238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41%</a:t>
            </a:r>
          </a:p>
          <a:p>
            <a:endParaRPr lang="fr-CA" altLang="fr-FR">
              <a:solidFill>
                <a:schemeClr val="tx1"/>
              </a:solidFill>
              <a:latin typeface="Calibri" pitchFamily="34" charset="0"/>
            </a:endParaRPr>
          </a:p>
        </p:txBody>
      </p:sp>
      <p:sp>
        <p:nvSpPr>
          <p:cNvPr id="26670" name="ZoneTexte 45"/>
          <p:cNvSpPr txBox="1">
            <a:spLocks noChangeArrowheads="1"/>
          </p:cNvSpPr>
          <p:nvPr/>
        </p:nvSpPr>
        <p:spPr bwMode="auto">
          <a:xfrm>
            <a:off x="7437438" y="3051175"/>
            <a:ext cx="6238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25%</a:t>
            </a:r>
          </a:p>
          <a:p>
            <a:endParaRPr lang="fr-CA" altLang="fr-FR">
              <a:solidFill>
                <a:schemeClr val="tx1"/>
              </a:solidFill>
              <a:latin typeface="Calibri" pitchFamily="34" charset="0"/>
            </a:endParaRPr>
          </a:p>
        </p:txBody>
      </p:sp>
      <p:sp>
        <p:nvSpPr>
          <p:cNvPr id="26671" name="ZoneTexte 46"/>
          <p:cNvSpPr txBox="1">
            <a:spLocks noChangeArrowheads="1"/>
          </p:cNvSpPr>
          <p:nvPr/>
        </p:nvSpPr>
        <p:spPr bwMode="auto">
          <a:xfrm>
            <a:off x="7437438" y="3325813"/>
            <a:ext cx="62388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44%</a:t>
            </a:r>
          </a:p>
          <a:p>
            <a:endParaRPr lang="fr-CA" altLang="fr-FR">
              <a:solidFill>
                <a:schemeClr val="tx1"/>
              </a:solidFill>
              <a:latin typeface="Calibri" pitchFamily="34" charset="0"/>
            </a:endParaRPr>
          </a:p>
        </p:txBody>
      </p:sp>
      <p:sp>
        <p:nvSpPr>
          <p:cNvPr id="26672" name="ZoneTexte 47"/>
          <p:cNvSpPr txBox="1">
            <a:spLocks noChangeArrowheads="1"/>
          </p:cNvSpPr>
          <p:nvPr/>
        </p:nvSpPr>
        <p:spPr bwMode="auto">
          <a:xfrm>
            <a:off x="7437438" y="3603625"/>
            <a:ext cx="6238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38%</a:t>
            </a:r>
          </a:p>
          <a:p>
            <a:endParaRPr lang="fr-CA" altLang="fr-FR">
              <a:solidFill>
                <a:schemeClr val="tx1"/>
              </a:solidFill>
              <a:latin typeface="Calibri" pitchFamily="34" charset="0"/>
            </a:endParaRPr>
          </a:p>
        </p:txBody>
      </p:sp>
      <p:sp>
        <p:nvSpPr>
          <p:cNvPr id="26673" name="ZoneTexte 48"/>
          <p:cNvSpPr txBox="1">
            <a:spLocks noChangeArrowheads="1"/>
          </p:cNvSpPr>
          <p:nvPr/>
        </p:nvSpPr>
        <p:spPr bwMode="auto">
          <a:xfrm>
            <a:off x="7437438" y="3881438"/>
            <a:ext cx="623887"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51%</a:t>
            </a:r>
          </a:p>
          <a:p>
            <a:endParaRPr lang="fr-CA" altLang="fr-FR">
              <a:solidFill>
                <a:schemeClr val="tx1"/>
              </a:solidFill>
              <a:latin typeface="Calibri" pitchFamily="34" charset="0"/>
            </a:endParaRPr>
          </a:p>
        </p:txBody>
      </p:sp>
      <p:sp>
        <p:nvSpPr>
          <p:cNvPr id="26674" name="ZoneTexte 49"/>
          <p:cNvSpPr txBox="1">
            <a:spLocks noChangeArrowheads="1"/>
          </p:cNvSpPr>
          <p:nvPr/>
        </p:nvSpPr>
        <p:spPr bwMode="auto">
          <a:xfrm>
            <a:off x="7437438" y="4156075"/>
            <a:ext cx="6238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12%</a:t>
            </a:r>
          </a:p>
          <a:p>
            <a:endParaRPr lang="fr-CA" altLang="fr-FR">
              <a:solidFill>
                <a:schemeClr val="tx1"/>
              </a:solidFill>
              <a:latin typeface="Calibri" pitchFamily="34" charset="0"/>
            </a:endParaRPr>
          </a:p>
        </p:txBody>
      </p:sp>
      <p:sp>
        <p:nvSpPr>
          <p:cNvPr id="26675" name="ZoneTexte 50"/>
          <p:cNvSpPr txBox="1">
            <a:spLocks noChangeArrowheads="1"/>
          </p:cNvSpPr>
          <p:nvPr/>
        </p:nvSpPr>
        <p:spPr bwMode="auto">
          <a:xfrm>
            <a:off x="7437438" y="4435475"/>
            <a:ext cx="6238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24%</a:t>
            </a:r>
          </a:p>
          <a:p>
            <a:endParaRPr lang="fr-CA" altLang="fr-FR">
              <a:solidFill>
                <a:schemeClr val="tx1"/>
              </a:solidFill>
              <a:latin typeface="Calibri" pitchFamily="34" charset="0"/>
            </a:endParaRPr>
          </a:p>
        </p:txBody>
      </p:sp>
      <p:sp>
        <p:nvSpPr>
          <p:cNvPr id="26676" name="ZoneTexte 51"/>
          <p:cNvSpPr txBox="1">
            <a:spLocks noChangeArrowheads="1"/>
          </p:cNvSpPr>
          <p:nvPr/>
        </p:nvSpPr>
        <p:spPr bwMode="auto">
          <a:xfrm>
            <a:off x="3084513" y="1941513"/>
            <a:ext cx="623887"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41%</a:t>
            </a:r>
          </a:p>
          <a:p>
            <a:endParaRPr lang="fr-CA" altLang="fr-FR">
              <a:solidFill>
                <a:schemeClr val="tx1"/>
              </a:solidFill>
              <a:latin typeface="Calibri" pitchFamily="34" charset="0"/>
            </a:endParaRPr>
          </a:p>
        </p:txBody>
      </p:sp>
      <p:sp>
        <p:nvSpPr>
          <p:cNvPr id="26677" name="ZoneTexte 52"/>
          <p:cNvSpPr txBox="1">
            <a:spLocks noChangeArrowheads="1"/>
          </p:cNvSpPr>
          <p:nvPr/>
        </p:nvSpPr>
        <p:spPr bwMode="auto">
          <a:xfrm>
            <a:off x="3084513" y="2219325"/>
            <a:ext cx="6238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38%</a:t>
            </a:r>
          </a:p>
          <a:p>
            <a:endParaRPr lang="fr-CA" altLang="fr-FR">
              <a:solidFill>
                <a:schemeClr val="tx1"/>
              </a:solidFill>
              <a:latin typeface="Calibri" pitchFamily="34" charset="0"/>
            </a:endParaRPr>
          </a:p>
        </p:txBody>
      </p:sp>
      <p:sp>
        <p:nvSpPr>
          <p:cNvPr id="26678" name="ZoneTexte 53"/>
          <p:cNvSpPr txBox="1">
            <a:spLocks noChangeArrowheads="1"/>
          </p:cNvSpPr>
          <p:nvPr/>
        </p:nvSpPr>
        <p:spPr bwMode="auto">
          <a:xfrm>
            <a:off x="3084513" y="2493963"/>
            <a:ext cx="623887"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29%</a:t>
            </a:r>
          </a:p>
          <a:p>
            <a:endParaRPr lang="fr-CA" altLang="fr-FR">
              <a:solidFill>
                <a:schemeClr val="tx1"/>
              </a:solidFill>
              <a:latin typeface="Calibri" pitchFamily="34" charset="0"/>
            </a:endParaRPr>
          </a:p>
        </p:txBody>
      </p:sp>
      <p:sp>
        <p:nvSpPr>
          <p:cNvPr id="26679" name="ZoneTexte 54"/>
          <p:cNvSpPr txBox="1">
            <a:spLocks noChangeArrowheads="1"/>
          </p:cNvSpPr>
          <p:nvPr/>
        </p:nvSpPr>
        <p:spPr bwMode="auto">
          <a:xfrm>
            <a:off x="3084513" y="2771775"/>
            <a:ext cx="6238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41%</a:t>
            </a:r>
          </a:p>
          <a:p>
            <a:endParaRPr lang="fr-CA" altLang="fr-FR">
              <a:solidFill>
                <a:schemeClr val="tx1"/>
              </a:solidFill>
              <a:latin typeface="Calibri" pitchFamily="34" charset="0"/>
            </a:endParaRPr>
          </a:p>
        </p:txBody>
      </p:sp>
      <p:sp>
        <p:nvSpPr>
          <p:cNvPr id="26680" name="ZoneTexte 55"/>
          <p:cNvSpPr txBox="1">
            <a:spLocks noChangeArrowheads="1"/>
          </p:cNvSpPr>
          <p:nvPr/>
        </p:nvSpPr>
        <p:spPr bwMode="auto">
          <a:xfrm>
            <a:off x="3084513" y="3051175"/>
            <a:ext cx="6238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35%</a:t>
            </a:r>
          </a:p>
          <a:p>
            <a:endParaRPr lang="fr-CA" altLang="fr-FR">
              <a:solidFill>
                <a:schemeClr val="tx1"/>
              </a:solidFill>
              <a:latin typeface="Calibri" pitchFamily="34" charset="0"/>
            </a:endParaRPr>
          </a:p>
        </p:txBody>
      </p:sp>
      <p:sp>
        <p:nvSpPr>
          <p:cNvPr id="26681" name="ZoneTexte 56"/>
          <p:cNvSpPr txBox="1">
            <a:spLocks noChangeArrowheads="1"/>
          </p:cNvSpPr>
          <p:nvPr/>
        </p:nvSpPr>
        <p:spPr bwMode="auto">
          <a:xfrm>
            <a:off x="3084513" y="3325813"/>
            <a:ext cx="62388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36%</a:t>
            </a:r>
          </a:p>
          <a:p>
            <a:endParaRPr lang="fr-CA" altLang="fr-FR">
              <a:solidFill>
                <a:schemeClr val="tx1"/>
              </a:solidFill>
              <a:latin typeface="Calibri" pitchFamily="34" charset="0"/>
            </a:endParaRPr>
          </a:p>
        </p:txBody>
      </p:sp>
      <p:sp>
        <p:nvSpPr>
          <p:cNvPr id="26682" name="ZoneTexte 57"/>
          <p:cNvSpPr txBox="1">
            <a:spLocks noChangeArrowheads="1"/>
          </p:cNvSpPr>
          <p:nvPr/>
        </p:nvSpPr>
        <p:spPr bwMode="auto">
          <a:xfrm>
            <a:off x="3084513" y="3603625"/>
            <a:ext cx="6238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29%</a:t>
            </a:r>
          </a:p>
          <a:p>
            <a:endParaRPr lang="fr-CA" altLang="fr-FR">
              <a:solidFill>
                <a:schemeClr val="tx1"/>
              </a:solidFill>
              <a:latin typeface="Calibri" pitchFamily="34" charset="0"/>
            </a:endParaRPr>
          </a:p>
        </p:txBody>
      </p:sp>
      <p:sp>
        <p:nvSpPr>
          <p:cNvPr id="26683" name="ZoneTexte 58"/>
          <p:cNvSpPr txBox="1">
            <a:spLocks noChangeArrowheads="1"/>
          </p:cNvSpPr>
          <p:nvPr/>
        </p:nvSpPr>
        <p:spPr bwMode="auto">
          <a:xfrm>
            <a:off x="3084513" y="3878263"/>
            <a:ext cx="623887"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27%</a:t>
            </a:r>
          </a:p>
          <a:p>
            <a:endParaRPr lang="fr-CA" altLang="fr-FR">
              <a:solidFill>
                <a:schemeClr val="tx1"/>
              </a:solidFill>
              <a:latin typeface="Calibri" pitchFamily="34" charset="0"/>
            </a:endParaRPr>
          </a:p>
        </p:txBody>
      </p:sp>
      <p:sp>
        <p:nvSpPr>
          <p:cNvPr id="26684" name="ZoneTexte 59"/>
          <p:cNvSpPr txBox="1">
            <a:spLocks noChangeArrowheads="1"/>
          </p:cNvSpPr>
          <p:nvPr/>
        </p:nvSpPr>
        <p:spPr bwMode="auto">
          <a:xfrm>
            <a:off x="3084513" y="4156075"/>
            <a:ext cx="6238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18%</a:t>
            </a:r>
          </a:p>
          <a:p>
            <a:endParaRPr lang="fr-CA" altLang="fr-FR">
              <a:solidFill>
                <a:schemeClr val="tx1"/>
              </a:solidFill>
              <a:latin typeface="Calibri" pitchFamily="34" charset="0"/>
            </a:endParaRPr>
          </a:p>
        </p:txBody>
      </p:sp>
      <p:sp>
        <p:nvSpPr>
          <p:cNvPr id="26685" name="ZoneTexte 60"/>
          <p:cNvSpPr txBox="1">
            <a:spLocks noChangeArrowheads="1"/>
          </p:cNvSpPr>
          <p:nvPr/>
        </p:nvSpPr>
        <p:spPr bwMode="auto">
          <a:xfrm>
            <a:off x="3084513" y="4435475"/>
            <a:ext cx="6238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15%</a:t>
            </a:r>
          </a:p>
          <a:p>
            <a:endParaRPr lang="fr-CA" altLang="fr-FR">
              <a:solidFill>
                <a:schemeClr val="tx1"/>
              </a:solidFill>
              <a:latin typeface="Calibri" pitchFamily="34" charset="0"/>
            </a:endParaRPr>
          </a:p>
        </p:txBody>
      </p:sp>
      <p:sp>
        <p:nvSpPr>
          <p:cNvPr id="26686" name="ZoneTexte 61"/>
          <p:cNvSpPr txBox="1">
            <a:spLocks noChangeArrowheads="1"/>
          </p:cNvSpPr>
          <p:nvPr/>
        </p:nvSpPr>
        <p:spPr bwMode="auto">
          <a:xfrm>
            <a:off x="4037013" y="1941513"/>
            <a:ext cx="623887"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54%</a:t>
            </a:r>
          </a:p>
          <a:p>
            <a:endParaRPr lang="fr-CA" altLang="fr-FR">
              <a:solidFill>
                <a:schemeClr val="tx1"/>
              </a:solidFill>
              <a:latin typeface="Calibri" pitchFamily="34" charset="0"/>
            </a:endParaRPr>
          </a:p>
        </p:txBody>
      </p:sp>
      <p:sp>
        <p:nvSpPr>
          <p:cNvPr id="26687" name="ZoneTexte 62"/>
          <p:cNvSpPr txBox="1">
            <a:spLocks noChangeArrowheads="1"/>
          </p:cNvSpPr>
          <p:nvPr/>
        </p:nvSpPr>
        <p:spPr bwMode="auto">
          <a:xfrm>
            <a:off x="4037013" y="2219325"/>
            <a:ext cx="6238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56%</a:t>
            </a:r>
          </a:p>
          <a:p>
            <a:endParaRPr lang="fr-CA" altLang="fr-FR">
              <a:solidFill>
                <a:schemeClr val="tx1"/>
              </a:solidFill>
              <a:latin typeface="Calibri" pitchFamily="34" charset="0"/>
            </a:endParaRPr>
          </a:p>
        </p:txBody>
      </p:sp>
      <p:sp>
        <p:nvSpPr>
          <p:cNvPr id="26688" name="ZoneTexte 63"/>
          <p:cNvSpPr txBox="1">
            <a:spLocks noChangeArrowheads="1"/>
          </p:cNvSpPr>
          <p:nvPr/>
        </p:nvSpPr>
        <p:spPr bwMode="auto">
          <a:xfrm>
            <a:off x="4037013" y="2493963"/>
            <a:ext cx="623887"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50%</a:t>
            </a:r>
          </a:p>
          <a:p>
            <a:endParaRPr lang="fr-CA" altLang="fr-FR">
              <a:solidFill>
                <a:schemeClr val="tx1"/>
              </a:solidFill>
              <a:latin typeface="Calibri" pitchFamily="34" charset="0"/>
            </a:endParaRPr>
          </a:p>
        </p:txBody>
      </p:sp>
      <p:sp>
        <p:nvSpPr>
          <p:cNvPr id="26689" name="ZoneTexte 64"/>
          <p:cNvSpPr txBox="1">
            <a:spLocks noChangeArrowheads="1"/>
          </p:cNvSpPr>
          <p:nvPr/>
        </p:nvSpPr>
        <p:spPr bwMode="auto">
          <a:xfrm>
            <a:off x="4037013" y="2771775"/>
            <a:ext cx="6238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52%</a:t>
            </a:r>
          </a:p>
          <a:p>
            <a:endParaRPr lang="fr-CA" altLang="fr-FR">
              <a:solidFill>
                <a:schemeClr val="tx1"/>
              </a:solidFill>
              <a:latin typeface="Calibri" pitchFamily="34" charset="0"/>
            </a:endParaRPr>
          </a:p>
        </p:txBody>
      </p:sp>
      <p:sp>
        <p:nvSpPr>
          <p:cNvPr id="26690" name="ZoneTexte 65"/>
          <p:cNvSpPr txBox="1">
            <a:spLocks noChangeArrowheads="1"/>
          </p:cNvSpPr>
          <p:nvPr/>
        </p:nvSpPr>
        <p:spPr bwMode="auto">
          <a:xfrm>
            <a:off x="4037013" y="3051175"/>
            <a:ext cx="6238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52%</a:t>
            </a:r>
          </a:p>
          <a:p>
            <a:endParaRPr lang="fr-CA" altLang="fr-FR">
              <a:solidFill>
                <a:schemeClr val="tx1"/>
              </a:solidFill>
              <a:latin typeface="Calibri" pitchFamily="34" charset="0"/>
            </a:endParaRPr>
          </a:p>
        </p:txBody>
      </p:sp>
      <p:sp>
        <p:nvSpPr>
          <p:cNvPr id="26691" name="ZoneTexte 66"/>
          <p:cNvSpPr txBox="1">
            <a:spLocks noChangeArrowheads="1"/>
          </p:cNvSpPr>
          <p:nvPr/>
        </p:nvSpPr>
        <p:spPr bwMode="auto">
          <a:xfrm>
            <a:off x="4037013" y="3325813"/>
            <a:ext cx="623887"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56%</a:t>
            </a:r>
          </a:p>
          <a:p>
            <a:endParaRPr lang="fr-CA" altLang="fr-FR">
              <a:solidFill>
                <a:schemeClr val="tx1"/>
              </a:solidFill>
              <a:latin typeface="Calibri" pitchFamily="34" charset="0"/>
            </a:endParaRPr>
          </a:p>
        </p:txBody>
      </p:sp>
      <p:sp>
        <p:nvSpPr>
          <p:cNvPr id="26692" name="ZoneTexte 67"/>
          <p:cNvSpPr txBox="1">
            <a:spLocks noChangeArrowheads="1"/>
          </p:cNvSpPr>
          <p:nvPr/>
        </p:nvSpPr>
        <p:spPr bwMode="auto">
          <a:xfrm>
            <a:off x="4037013" y="3603625"/>
            <a:ext cx="6238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62%</a:t>
            </a:r>
          </a:p>
          <a:p>
            <a:endParaRPr lang="fr-CA" altLang="fr-FR">
              <a:solidFill>
                <a:schemeClr val="tx1"/>
              </a:solidFill>
              <a:latin typeface="Calibri" pitchFamily="34" charset="0"/>
            </a:endParaRPr>
          </a:p>
        </p:txBody>
      </p:sp>
      <p:sp>
        <p:nvSpPr>
          <p:cNvPr id="26693" name="ZoneTexte 68"/>
          <p:cNvSpPr txBox="1">
            <a:spLocks noChangeArrowheads="1"/>
          </p:cNvSpPr>
          <p:nvPr/>
        </p:nvSpPr>
        <p:spPr bwMode="auto">
          <a:xfrm>
            <a:off x="4037013" y="3878263"/>
            <a:ext cx="623887"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66%</a:t>
            </a:r>
          </a:p>
          <a:p>
            <a:endParaRPr lang="fr-CA" altLang="fr-FR">
              <a:solidFill>
                <a:schemeClr val="tx1"/>
              </a:solidFill>
              <a:latin typeface="Calibri" pitchFamily="34" charset="0"/>
            </a:endParaRPr>
          </a:p>
        </p:txBody>
      </p:sp>
      <p:sp>
        <p:nvSpPr>
          <p:cNvPr id="26694" name="ZoneTexte 69"/>
          <p:cNvSpPr txBox="1">
            <a:spLocks noChangeArrowheads="1"/>
          </p:cNvSpPr>
          <p:nvPr/>
        </p:nvSpPr>
        <p:spPr bwMode="auto">
          <a:xfrm>
            <a:off x="4037013" y="4156075"/>
            <a:ext cx="6238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47%</a:t>
            </a:r>
          </a:p>
          <a:p>
            <a:endParaRPr lang="fr-CA" altLang="fr-FR">
              <a:solidFill>
                <a:schemeClr val="tx1"/>
              </a:solidFill>
              <a:latin typeface="Calibri" pitchFamily="34" charset="0"/>
            </a:endParaRPr>
          </a:p>
        </p:txBody>
      </p:sp>
      <p:sp>
        <p:nvSpPr>
          <p:cNvPr id="26695" name="ZoneTexte 70"/>
          <p:cNvSpPr txBox="1">
            <a:spLocks noChangeArrowheads="1"/>
          </p:cNvSpPr>
          <p:nvPr/>
        </p:nvSpPr>
        <p:spPr bwMode="auto">
          <a:xfrm>
            <a:off x="4037013" y="4435475"/>
            <a:ext cx="62388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46%</a:t>
            </a:r>
          </a:p>
          <a:p>
            <a:endParaRPr lang="fr-CA" altLang="fr-FR">
              <a:solidFill>
                <a:schemeClr val="tx1"/>
              </a:solidFill>
              <a:latin typeface="Calibri" pitchFamily="34" charset="0"/>
            </a:endParaRPr>
          </a:p>
        </p:txBody>
      </p:sp>
      <p:sp>
        <p:nvSpPr>
          <p:cNvPr id="26696" name="ZoneTexte 71"/>
          <p:cNvSpPr txBox="1">
            <a:spLocks noChangeArrowheads="1"/>
          </p:cNvSpPr>
          <p:nvPr/>
        </p:nvSpPr>
        <p:spPr bwMode="auto">
          <a:xfrm>
            <a:off x="5027613" y="1941513"/>
            <a:ext cx="5524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3%</a:t>
            </a:r>
          </a:p>
          <a:p>
            <a:endParaRPr lang="fr-CA" altLang="fr-FR">
              <a:solidFill>
                <a:schemeClr val="tx1"/>
              </a:solidFill>
              <a:latin typeface="Calibri" pitchFamily="34" charset="0"/>
            </a:endParaRPr>
          </a:p>
        </p:txBody>
      </p:sp>
      <p:sp>
        <p:nvSpPr>
          <p:cNvPr id="26697" name="ZoneTexte 72"/>
          <p:cNvSpPr txBox="1">
            <a:spLocks noChangeArrowheads="1"/>
          </p:cNvSpPr>
          <p:nvPr/>
        </p:nvSpPr>
        <p:spPr bwMode="auto">
          <a:xfrm>
            <a:off x="5027613" y="2219325"/>
            <a:ext cx="5524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5%</a:t>
            </a:r>
          </a:p>
          <a:p>
            <a:endParaRPr lang="fr-CA" altLang="fr-FR">
              <a:solidFill>
                <a:schemeClr val="tx1"/>
              </a:solidFill>
              <a:latin typeface="Calibri" pitchFamily="34" charset="0"/>
            </a:endParaRPr>
          </a:p>
        </p:txBody>
      </p:sp>
      <p:sp>
        <p:nvSpPr>
          <p:cNvPr id="26698" name="ZoneTexte 73"/>
          <p:cNvSpPr txBox="1">
            <a:spLocks noChangeArrowheads="1"/>
          </p:cNvSpPr>
          <p:nvPr/>
        </p:nvSpPr>
        <p:spPr bwMode="auto">
          <a:xfrm>
            <a:off x="5027613" y="2493963"/>
            <a:ext cx="5524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8%</a:t>
            </a:r>
          </a:p>
          <a:p>
            <a:endParaRPr lang="fr-CA" altLang="fr-FR">
              <a:solidFill>
                <a:schemeClr val="tx1"/>
              </a:solidFill>
              <a:latin typeface="Calibri" pitchFamily="34" charset="0"/>
            </a:endParaRPr>
          </a:p>
        </p:txBody>
      </p:sp>
      <p:sp>
        <p:nvSpPr>
          <p:cNvPr id="26699" name="ZoneTexte 74"/>
          <p:cNvSpPr txBox="1">
            <a:spLocks noChangeArrowheads="1"/>
          </p:cNvSpPr>
          <p:nvPr/>
        </p:nvSpPr>
        <p:spPr bwMode="auto">
          <a:xfrm>
            <a:off x="5027613" y="2771775"/>
            <a:ext cx="5524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5%</a:t>
            </a:r>
          </a:p>
          <a:p>
            <a:endParaRPr lang="fr-CA" altLang="fr-FR">
              <a:solidFill>
                <a:schemeClr val="tx1"/>
              </a:solidFill>
              <a:latin typeface="Calibri" pitchFamily="34" charset="0"/>
            </a:endParaRPr>
          </a:p>
        </p:txBody>
      </p:sp>
      <p:sp>
        <p:nvSpPr>
          <p:cNvPr id="26700" name="ZoneTexte 75"/>
          <p:cNvSpPr txBox="1">
            <a:spLocks noChangeArrowheads="1"/>
          </p:cNvSpPr>
          <p:nvPr/>
        </p:nvSpPr>
        <p:spPr bwMode="auto">
          <a:xfrm>
            <a:off x="5027613" y="3051175"/>
            <a:ext cx="5524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6%</a:t>
            </a:r>
          </a:p>
          <a:p>
            <a:endParaRPr lang="fr-CA" altLang="fr-FR">
              <a:solidFill>
                <a:schemeClr val="tx1"/>
              </a:solidFill>
              <a:latin typeface="Calibri" pitchFamily="34" charset="0"/>
            </a:endParaRPr>
          </a:p>
        </p:txBody>
      </p:sp>
      <p:sp>
        <p:nvSpPr>
          <p:cNvPr id="26701" name="ZoneTexte 76"/>
          <p:cNvSpPr txBox="1">
            <a:spLocks noChangeArrowheads="1"/>
          </p:cNvSpPr>
          <p:nvPr/>
        </p:nvSpPr>
        <p:spPr bwMode="auto">
          <a:xfrm>
            <a:off x="5027613" y="3325813"/>
            <a:ext cx="55245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7%</a:t>
            </a:r>
          </a:p>
          <a:p>
            <a:endParaRPr lang="fr-CA" altLang="fr-FR">
              <a:solidFill>
                <a:schemeClr val="tx1"/>
              </a:solidFill>
              <a:latin typeface="Calibri" pitchFamily="34" charset="0"/>
            </a:endParaRPr>
          </a:p>
        </p:txBody>
      </p:sp>
      <p:sp>
        <p:nvSpPr>
          <p:cNvPr id="26702" name="ZoneTexte 77"/>
          <p:cNvSpPr txBox="1">
            <a:spLocks noChangeArrowheads="1"/>
          </p:cNvSpPr>
          <p:nvPr/>
        </p:nvSpPr>
        <p:spPr bwMode="auto">
          <a:xfrm>
            <a:off x="5027613" y="3603625"/>
            <a:ext cx="5524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8%</a:t>
            </a:r>
          </a:p>
          <a:p>
            <a:endParaRPr lang="fr-CA" altLang="fr-FR">
              <a:solidFill>
                <a:schemeClr val="tx1"/>
              </a:solidFill>
              <a:latin typeface="Calibri" pitchFamily="34" charset="0"/>
            </a:endParaRPr>
          </a:p>
        </p:txBody>
      </p:sp>
      <p:sp>
        <p:nvSpPr>
          <p:cNvPr id="26703" name="ZoneTexte 78"/>
          <p:cNvSpPr txBox="1">
            <a:spLocks noChangeArrowheads="1"/>
          </p:cNvSpPr>
          <p:nvPr/>
        </p:nvSpPr>
        <p:spPr bwMode="auto">
          <a:xfrm>
            <a:off x="5027613" y="3878263"/>
            <a:ext cx="55245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6%</a:t>
            </a:r>
          </a:p>
          <a:p>
            <a:endParaRPr lang="fr-CA" altLang="fr-FR">
              <a:solidFill>
                <a:schemeClr val="tx1"/>
              </a:solidFill>
              <a:latin typeface="Calibri" pitchFamily="34" charset="0"/>
            </a:endParaRPr>
          </a:p>
        </p:txBody>
      </p:sp>
      <p:sp>
        <p:nvSpPr>
          <p:cNvPr id="26704" name="ZoneTexte 79"/>
          <p:cNvSpPr txBox="1">
            <a:spLocks noChangeArrowheads="1"/>
          </p:cNvSpPr>
          <p:nvPr/>
        </p:nvSpPr>
        <p:spPr bwMode="auto">
          <a:xfrm>
            <a:off x="5027613" y="4156075"/>
            <a:ext cx="5524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6%</a:t>
            </a:r>
          </a:p>
          <a:p>
            <a:endParaRPr lang="fr-CA" altLang="fr-FR">
              <a:solidFill>
                <a:schemeClr val="tx1"/>
              </a:solidFill>
              <a:latin typeface="Calibri" pitchFamily="34" charset="0"/>
            </a:endParaRPr>
          </a:p>
        </p:txBody>
      </p:sp>
      <p:sp>
        <p:nvSpPr>
          <p:cNvPr id="26705" name="ZoneTexte 80"/>
          <p:cNvSpPr txBox="1">
            <a:spLocks noChangeArrowheads="1"/>
          </p:cNvSpPr>
          <p:nvPr/>
        </p:nvSpPr>
        <p:spPr bwMode="auto">
          <a:xfrm>
            <a:off x="5027613" y="4435475"/>
            <a:ext cx="55245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000000"/>
                </a:solidFill>
              </a:rPr>
              <a:t>9%</a:t>
            </a:r>
          </a:p>
          <a:p>
            <a:endParaRPr lang="fr-CA" altLang="fr-FR">
              <a:solidFill>
                <a:schemeClr val="tx1"/>
              </a:solidFill>
              <a:latin typeface="Calibri" pitchFamily="34" charset="0"/>
            </a:endParaRPr>
          </a:p>
        </p:txBody>
      </p:sp>
      <p:sp>
        <p:nvSpPr>
          <p:cNvPr id="26706" name="ZoneTexte 81"/>
          <p:cNvSpPr txBox="1">
            <a:spLocks noChangeArrowheads="1"/>
          </p:cNvSpPr>
          <p:nvPr/>
        </p:nvSpPr>
        <p:spPr bwMode="auto">
          <a:xfrm>
            <a:off x="896938" y="5016500"/>
            <a:ext cx="7702550"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323232"/>
                </a:solidFill>
                <a:latin typeface="Times New Roman" pitchFamily="18" charset="0"/>
              </a:rPr>
              <a:t>Key EA competencies include business strategy formulation, business innovation, and business</a:t>
            </a:r>
          </a:p>
          <a:p>
            <a:r>
              <a:rPr lang="en-US" altLang="fr-FR" sz="900">
                <a:solidFill>
                  <a:srgbClr val="323232"/>
                </a:solidFill>
                <a:latin typeface="Times New Roman" pitchFamily="18" charset="0"/>
              </a:rPr>
              <a:t>strategy execution, as well as behavioral skills — such as the ability to establish and maintain good</a:t>
            </a:r>
          </a:p>
          <a:p>
            <a:r>
              <a:rPr lang="en-US" altLang="fr-FR" sz="900">
                <a:solidFill>
                  <a:srgbClr val="323232"/>
                </a:solidFill>
                <a:latin typeface="Times New Roman" pitchFamily="18" charset="0"/>
              </a:rPr>
              <a:t>working relationships with a wide range of stakeholders. This represents a significant opportunity for</a:t>
            </a:r>
          </a:p>
          <a:p>
            <a:r>
              <a:rPr lang="en-US" altLang="fr-FR" sz="900">
                <a:solidFill>
                  <a:srgbClr val="323232"/>
                </a:solidFill>
                <a:latin typeface="Times New Roman" pitchFamily="18" charset="0"/>
              </a:rPr>
              <a:t>enterprise architects to make their role more strategic, by focusing on business growth and</a:t>
            </a:r>
          </a:p>
          <a:p>
            <a:r>
              <a:rPr lang="en-US" altLang="fr-FR" sz="900">
                <a:solidFill>
                  <a:srgbClr val="323232"/>
                </a:solidFill>
                <a:latin typeface="Times New Roman" pitchFamily="18" charset="0"/>
              </a:rPr>
              <a:t>innovation, and by using business-outcome-driven EA to support these areas. This opportunity</a:t>
            </a:r>
          </a:p>
          <a:p>
            <a:r>
              <a:rPr lang="en-US" altLang="fr-FR" sz="900">
                <a:solidFill>
                  <a:srgbClr val="323232"/>
                </a:solidFill>
                <a:latin typeface="Times New Roman" pitchFamily="18" charset="0"/>
              </a:rPr>
              <a:t>should not be missed, as it's unlikely to come along again.</a:t>
            </a:r>
          </a:p>
          <a:p>
            <a:endParaRPr lang="fr-CA" altLang="fr-FR">
              <a:solidFill>
                <a:schemeClr val="tx1"/>
              </a:solidFill>
              <a:latin typeface="Calibri" pitchFamily="34" charset="0"/>
            </a:endParaRPr>
          </a:p>
        </p:txBody>
      </p:sp>
      <p:sp>
        <p:nvSpPr>
          <p:cNvPr id="26707" name="ZoneTexte 82"/>
          <p:cNvSpPr txBox="1">
            <a:spLocks noChangeArrowheads="1"/>
          </p:cNvSpPr>
          <p:nvPr/>
        </p:nvSpPr>
        <p:spPr bwMode="auto">
          <a:xfrm>
            <a:off x="896938" y="5840413"/>
            <a:ext cx="7688262"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323232"/>
                </a:solidFill>
                <a:latin typeface="Times New Roman" pitchFamily="18" charset="0"/>
              </a:rPr>
              <a:t>These competencies must be combined with more-agile approaches to innovation, such as being</a:t>
            </a:r>
          </a:p>
          <a:p>
            <a:r>
              <a:rPr lang="en-US" altLang="fr-FR" sz="900">
                <a:solidFill>
                  <a:srgbClr val="323232"/>
                </a:solidFill>
                <a:latin typeface="Times New Roman" pitchFamily="18" charset="0"/>
              </a:rPr>
              <a:t>able to run experiments. The ability to identify an opportunity, quickly set it up and pilot it, assess</a:t>
            </a:r>
          </a:p>
          <a:p>
            <a:r>
              <a:rPr lang="en-US" altLang="fr-FR" sz="900">
                <a:solidFill>
                  <a:srgbClr val="323232"/>
                </a:solidFill>
                <a:latin typeface="Times New Roman" pitchFamily="18" charset="0"/>
              </a:rPr>
              <a:t>the results and decide to expand into another cycle or kill off is needed to support both Hunting and</a:t>
            </a:r>
          </a:p>
          <a:p>
            <a:r>
              <a:rPr lang="en-US" altLang="fr-FR" sz="900">
                <a:solidFill>
                  <a:srgbClr val="323232"/>
                </a:solidFill>
                <a:latin typeface="Times New Roman" pitchFamily="18" charset="0"/>
              </a:rPr>
              <a:t>Harvesting. Enterprise architecture can support this by providing the enabling and diagnostics</a:t>
            </a:r>
          </a:p>
          <a:p>
            <a:endParaRPr lang="fr-CA" altLang="fr-FR">
              <a:solidFill>
                <a:schemeClr val="tx1"/>
              </a:solidFill>
              <a:latin typeface="Calibri" pitchFamily="34" charset="0"/>
            </a:endParaRPr>
          </a:p>
        </p:txBody>
      </p:sp>
      <p:sp>
        <p:nvSpPr>
          <p:cNvPr id="26708" name="ZoneTexte 83"/>
          <p:cNvSpPr txBox="1">
            <a:spLocks noChangeArrowheads="1"/>
          </p:cNvSpPr>
          <p:nvPr/>
        </p:nvSpPr>
        <p:spPr bwMode="auto">
          <a:xfrm>
            <a:off x="530225" y="6488113"/>
            <a:ext cx="1190625"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a:solidFill>
                  <a:srgbClr val="323232"/>
                </a:solidFill>
                <a:latin typeface="Times New Roman" pitchFamily="18" charset="0"/>
              </a:rPr>
              <a:t>Page 12 of 14</a:t>
            </a:r>
          </a:p>
          <a:p>
            <a:endParaRPr lang="fr-CA" altLang="fr-FR">
              <a:solidFill>
                <a:schemeClr val="tx1"/>
              </a:solidFill>
              <a:latin typeface="Calibri" pitchFamily="34" charset="0"/>
            </a:endParaRPr>
          </a:p>
        </p:txBody>
      </p:sp>
      <p:sp>
        <p:nvSpPr>
          <p:cNvPr id="26709" name="ZoneTexte 84"/>
          <p:cNvSpPr txBox="1">
            <a:spLocks noChangeArrowheads="1"/>
          </p:cNvSpPr>
          <p:nvPr/>
        </p:nvSpPr>
        <p:spPr bwMode="auto">
          <a:xfrm>
            <a:off x="2238375" y="6721475"/>
            <a:ext cx="5011738"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700">
                <a:solidFill>
                  <a:srgbClr val="000000"/>
                </a:solidFill>
                <a:latin typeface="Times New Roman" pitchFamily="18" charset="0"/>
              </a:rPr>
              <a:t>This research note is restricted to the personal use of michel.martel@riotinto.com</a:t>
            </a:r>
          </a:p>
          <a:p>
            <a:endParaRPr lang="fr-CA" altLang="fr-FR">
              <a:solidFill>
                <a:schemeClr val="tx1"/>
              </a:solidFill>
              <a:latin typeface="Calibri" pitchFamily="34" charset="0"/>
            </a:endParaRPr>
          </a:p>
        </p:txBody>
      </p:sp>
      <p:sp>
        <p:nvSpPr>
          <p:cNvPr id="26710" name="ZoneTexte 85"/>
          <p:cNvSpPr txBox="1">
            <a:spLocks noChangeArrowheads="1"/>
          </p:cNvSpPr>
          <p:nvPr/>
        </p:nvSpPr>
        <p:spPr bwMode="auto">
          <a:xfrm>
            <a:off x="7221538" y="6496050"/>
            <a:ext cx="1736725"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CA" altLang="fr-FR" sz="700">
                <a:solidFill>
                  <a:srgbClr val="323232"/>
                </a:solidFill>
                <a:latin typeface="Times New Roman" pitchFamily="18" charset="0"/>
              </a:rPr>
              <a:t>Gartner, Inc. | G00252281</a:t>
            </a:r>
          </a:p>
          <a:p>
            <a:endParaRPr lang="fr-CA" altLang="fr-FR">
              <a:solidFill>
                <a:schemeClr val="tx1"/>
              </a:solidFill>
              <a:latin typeface="Calibri" pitchFamily="34" charset="0"/>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re 1"/>
          <p:cNvSpPr>
            <a:spLocks noGrp="1" noChangeArrowheads="1"/>
          </p:cNvSpPr>
          <p:nvPr>
            <p:ph type="title"/>
          </p:nvPr>
        </p:nvSpPr>
        <p:spPr/>
        <p:txBody>
          <a:bodyPr/>
          <a:lstStyle/>
          <a:p>
            <a:endParaRPr lang="fr-CA" altLang="fr-FR" smtClean="0"/>
          </a:p>
        </p:txBody>
      </p:sp>
      <p:sp>
        <p:nvSpPr>
          <p:cNvPr id="27651" name="Espace réservé du contenu 2"/>
          <p:cNvSpPr>
            <a:spLocks noGrp="1" noChangeArrowheads="1"/>
          </p:cNvSpPr>
          <p:nvPr>
            <p:ph idx="1"/>
          </p:nvPr>
        </p:nvSpPr>
        <p:spPr/>
        <p:txBody>
          <a:bodyPr/>
          <a:lstStyle/>
          <a:p>
            <a:endParaRPr lang="fr-CA" altLang="fr-FR" smtClean="0"/>
          </a:p>
        </p:txBody>
      </p:sp>
      <p:pic>
        <p:nvPicPr>
          <p:cNvPr id="2765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0"/>
            <a:ext cx="9144000" cy="6710363"/>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27653" name="Flèche droite 2"/>
          <p:cNvSpPr>
            <a:spLocks noChangeArrowheads="1"/>
          </p:cNvSpPr>
          <p:nvPr/>
        </p:nvSpPr>
        <p:spPr bwMode="auto">
          <a:xfrm rot="-1929415">
            <a:off x="5314950" y="4583113"/>
            <a:ext cx="3222625" cy="746125"/>
          </a:xfrm>
          <a:prstGeom prst="rightArrow">
            <a:avLst>
              <a:gd name="adj1" fmla="val 50000"/>
              <a:gd name="adj2" fmla="val 49970"/>
            </a:avLst>
          </a:prstGeom>
          <a:solidFill>
            <a:schemeClr val="bg1"/>
          </a:solidFill>
          <a:ln w="12700" algn="ctr">
            <a:solidFill>
              <a:schemeClr val="tx1"/>
            </a:solidFill>
            <a:round/>
            <a:headEnd type="none" w="sm" len="sm"/>
            <a:tailEnd type="none" w="sm" len="sm"/>
          </a:ln>
        </p:spPr>
        <p:txBody>
          <a:bodyPr/>
          <a:lstStyle/>
          <a:p>
            <a:r>
              <a:rPr lang="en-CA" altLang="fr-FR" sz="1600"/>
              <a:t>Du physique à L’information </a:t>
            </a:r>
            <a:endParaRPr lang="fr-CA" altLang="fr-FR" sz="16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itre 1"/>
          <p:cNvSpPr>
            <a:spLocks noGrp="1" noChangeArrowheads="1"/>
          </p:cNvSpPr>
          <p:nvPr>
            <p:ph type="title"/>
          </p:nvPr>
        </p:nvSpPr>
        <p:spPr>
          <a:xfrm>
            <a:off x="250825" y="115888"/>
            <a:ext cx="8713788" cy="1111250"/>
          </a:xfrm>
        </p:spPr>
        <p:txBody>
          <a:bodyPr/>
          <a:lstStyle/>
          <a:p>
            <a:pPr algn="l"/>
            <a:r>
              <a:rPr lang="fr-CA" altLang="fr-FR" sz="1800" b="0" smtClean="0">
                <a:solidFill>
                  <a:schemeClr val="tx1"/>
                </a:solidFill>
              </a:rPr>
              <a:t>2. </a:t>
            </a:r>
            <a:r>
              <a:rPr lang="fr-CA" altLang="fr-FR" sz="1800" b="0" smtClean="0">
                <a:solidFill>
                  <a:schemeClr val="tx1"/>
                </a:solidFill>
                <a:hlinkClick r:id="rId2" tooltip="Big data: The next frontier for innovation, competition and productivity"/>
              </a:rPr>
              <a:t>Big data: The next frontier for innovation, competition and </a:t>
            </a:r>
            <a:r>
              <a:rPr lang="fr-CA" altLang="fr-FR" sz="1400" b="0" smtClean="0">
                <a:solidFill>
                  <a:schemeClr val="tx1"/>
                </a:solidFill>
                <a:hlinkClick r:id="rId2" tooltip="Big data: The next frontier for innovation, competition and productivity"/>
              </a:rPr>
              <a:t>productivity</a:t>
            </a:r>
            <a:r>
              <a:rPr lang="fr-CA" altLang="fr-FR" sz="1800" b="0" smtClean="0">
                <a:solidFill>
                  <a:schemeClr val="tx1"/>
                </a:solidFill>
              </a:rPr>
              <a:t> </a:t>
            </a:r>
            <a:r>
              <a:rPr lang="fr-CA" altLang="fr-FR" sz="1600" smtClean="0"/>
              <a:t/>
            </a:r>
            <a:br>
              <a:rPr lang="fr-CA" altLang="fr-FR" sz="1600" smtClean="0"/>
            </a:br>
            <a:r>
              <a:rPr lang="fr-CA" altLang="fr-FR" sz="1600" smtClean="0"/>
              <a:t>Big data will become a key basis of competition, underpinning new waves of productivity growth, innovation, and consumer surplus—as long as the right policies and enablers are in place. The accompanying interactive examines the state of digital data and the value that can potentially be unlocked</a:t>
            </a:r>
            <a:r>
              <a:rPr lang="fr-CA" altLang="fr-FR" sz="2000" smtClean="0"/>
              <a:t>. Mckinsey 201X..2X</a:t>
            </a:r>
          </a:p>
        </p:txBody>
      </p:sp>
      <p:pic>
        <p:nvPicPr>
          <p:cNvPr id="2867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1352550"/>
            <a:ext cx="6264275" cy="5505450"/>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Image 1" descr="ver78.tmp.png"/>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ZoneTexte 2"/>
          <p:cNvSpPr txBox="1">
            <a:spLocks noChangeArrowheads="1"/>
          </p:cNvSpPr>
          <p:nvPr/>
        </p:nvSpPr>
        <p:spPr bwMode="auto">
          <a:xfrm>
            <a:off x="595313" y="300038"/>
            <a:ext cx="415925" cy="30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700">
                <a:solidFill>
                  <a:srgbClr val="7A7778"/>
                </a:solidFill>
                <a:latin typeface="Georgia" pitchFamily="18" charset="0"/>
              </a:rPr>
              <a:t>7</a:t>
            </a:r>
          </a:p>
          <a:p>
            <a:endParaRPr lang="en-US" altLang="fr-FR">
              <a:solidFill>
                <a:schemeClr val="tx1"/>
              </a:solidFill>
              <a:latin typeface="Calibri" pitchFamily="34" charset="0"/>
            </a:endParaRPr>
          </a:p>
        </p:txBody>
      </p:sp>
      <p:sp>
        <p:nvSpPr>
          <p:cNvPr id="29700" name="ZoneTexte 3"/>
          <p:cNvSpPr txBox="1">
            <a:spLocks noChangeArrowheads="1"/>
          </p:cNvSpPr>
          <p:nvPr/>
        </p:nvSpPr>
        <p:spPr bwMode="auto">
          <a:xfrm>
            <a:off x="1139825" y="566738"/>
            <a:ext cx="3348038" cy="25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1400">
                <a:solidFill>
                  <a:srgbClr val="595657"/>
                </a:solidFill>
                <a:latin typeface="Georgia" pitchFamily="18" charset="0"/>
              </a:rPr>
              <a:t>McKinsey Quarterly; Big data</a:t>
            </a:r>
            <a:endParaRPr lang="en-US" altLang="fr-FR" sz="2000">
              <a:solidFill>
                <a:schemeClr val="tx1"/>
              </a:solidFill>
              <a:latin typeface="Calibri" pitchFamily="34" charset="0"/>
            </a:endParaRPr>
          </a:p>
        </p:txBody>
      </p:sp>
      <p:sp>
        <p:nvSpPr>
          <p:cNvPr id="29701" name="ZoneTexte 4"/>
          <p:cNvSpPr txBox="1">
            <a:spLocks noChangeArrowheads="1"/>
          </p:cNvSpPr>
          <p:nvPr/>
        </p:nvSpPr>
        <p:spPr bwMode="auto">
          <a:xfrm>
            <a:off x="1619250" y="1101725"/>
            <a:ext cx="954088"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5300">
                <a:solidFill>
                  <a:srgbClr val="231F1F"/>
                </a:solidFill>
                <a:latin typeface="Times New Roman" pitchFamily="18" charset="0"/>
              </a:rPr>
              <a:t>5</a:t>
            </a:r>
          </a:p>
          <a:p>
            <a:endParaRPr lang="en-US" altLang="fr-FR">
              <a:solidFill>
                <a:schemeClr val="tx1"/>
              </a:solidFill>
              <a:latin typeface="Calibri" pitchFamily="34" charset="0"/>
            </a:endParaRPr>
          </a:p>
        </p:txBody>
      </p:sp>
      <p:sp>
        <p:nvSpPr>
          <p:cNvPr id="29702" name="ZoneTexte 5"/>
          <p:cNvSpPr txBox="1">
            <a:spLocks noChangeArrowheads="1"/>
          </p:cNvSpPr>
          <p:nvPr/>
        </p:nvSpPr>
        <p:spPr bwMode="auto">
          <a:xfrm>
            <a:off x="2322513" y="1474788"/>
            <a:ext cx="31273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4F9D99"/>
                </a:solidFill>
                <a:latin typeface="Times New Roman" pitchFamily="18" charset="0"/>
              </a:rPr>
              <a:t>Experimentation and big data</a:t>
            </a:r>
          </a:p>
          <a:p>
            <a:endParaRPr lang="en-US" altLang="fr-FR" sz="900">
              <a:solidFill>
                <a:schemeClr val="tx1"/>
              </a:solidFill>
              <a:latin typeface="Calibri" pitchFamily="34" charset="0"/>
            </a:endParaRPr>
          </a:p>
        </p:txBody>
      </p:sp>
      <p:sp>
        <p:nvSpPr>
          <p:cNvPr id="29703" name="ZoneTexte 6"/>
          <p:cNvSpPr txBox="1">
            <a:spLocks noChangeArrowheads="1"/>
          </p:cNvSpPr>
          <p:nvPr/>
        </p:nvSpPr>
        <p:spPr bwMode="auto">
          <a:xfrm>
            <a:off x="5154613" y="1795463"/>
            <a:ext cx="341471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Web-based companies, such as Amazon.com, eBay,</a:t>
            </a:r>
          </a:p>
          <a:p>
            <a:endParaRPr lang="en-US" altLang="fr-FR" sz="900">
              <a:solidFill>
                <a:schemeClr val="tx1"/>
              </a:solidFill>
              <a:latin typeface="Calibri" pitchFamily="34" charset="0"/>
            </a:endParaRPr>
          </a:p>
        </p:txBody>
      </p:sp>
      <p:sp>
        <p:nvSpPr>
          <p:cNvPr id="29704" name="ZoneTexte 7"/>
          <p:cNvSpPr txBox="1">
            <a:spLocks noChangeArrowheads="1"/>
          </p:cNvSpPr>
          <p:nvPr/>
        </p:nvSpPr>
        <p:spPr bwMode="auto">
          <a:xfrm>
            <a:off x="5170488" y="1916113"/>
            <a:ext cx="32337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and Google, have been early leaders, testing fac-</a:t>
            </a:r>
          </a:p>
          <a:p>
            <a:endParaRPr lang="en-US" altLang="fr-FR" sz="900">
              <a:solidFill>
                <a:schemeClr val="tx1"/>
              </a:solidFill>
              <a:latin typeface="Calibri" pitchFamily="34" charset="0"/>
            </a:endParaRPr>
          </a:p>
        </p:txBody>
      </p:sp>
      <p:sp>
        <p:nvSpPr>
          <p:cNvPr id="29705" name="ZoneTexte 8"/>
          <p:cNvSpPr txBox="1">
            <a:spLocks noChangeArrowheads="1"/>
          </p:cNvSpPr>
          <p:nvPr/>
        </p:nvSpPr>
        <p:spPr bwMode="auto">
          <a:xfrm>
            <a:off x="5162550" y="2036763"/>
            <a:ext cx="3313113"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tors that drive performance—from where to place</a:t>
            </a:r>
          </a:p>
          <a:p>
            <a:endParaRPr lang="en-US" altLang="fr-FR" sz="900">
              <a:solidFill>
                <a:schemeClr val="tx1"/>
              </a:solidFill>
              <a:latin typeface="Calibri" pitchFamily="34" charset="0"/>
            </a:endParaRPr>
          </a:p>
        </p:txBody>
      </p:sp>
      <p:sp>
        <p:nvSpPr>
          <p:cNvPr id="29706" name="ZoneTexte 9"/>
          <p:cNvSpPr txBox="1">
            <a:spLocks noChangeArrowheads="1"/>
          </p:cNvSpPr>
          <p:nvPr/>
        </p:nvSpPr>
        <p:spPr bwMode="auto">
          <a:xfrm>
            <a:off x="5170488" y="2157413"/>
            <a:ext cx="329882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buttons on a Web page to the sequence of content</a:t>
            </a:r>
          </a:p>
          <a:p>
            <a:endParaRPr lang="en-US" altLang="fr-FR" sz="900">
              <a:solidFill>
                <a:schemeClr val="tx1"/>
              </a:solidFill>
              <a:latin typeface="Calibri" pitchFamily="34" charset="0"/>
            </a:endParaRPr>
          </a:p>
        </p:txBody>
      </p:sp>
      <p:sp>
        <p:nvSpPr>
          <p:cNvPr id="29707" name="ZoneTexte 10"/>
          <p:cNvSpPr txBox="1">
            <a:spLocks noChangeArrowheads="1"/>
          </p:cNvSpPr>
          <p:nvPr/>
        </p:nvSpPr>
        <p:spPr bwMode="auto">
          <a:xfrm>
            <a:off x="5170488" y="2281238"/>
            <a:ext cx="325596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displayed—to determine what will increase sales</a:t>
            </a:r>
          </a:p>
          <a:p>
            <a:endParaRPr lang="en-US" altLang="fr-FR" sz="900">
              <a:solidFill>
                <a:schemeClr val="tx1"/>
              </a:solidFill>
              <a:latin typeface="Calibri" pitchFamily="34" charset="0"/>
            </a:endParaRPr>
          </a:p>
        </p:txBody>
      </p:sp>
      <p:sp>
        <p:nvSpPr>
          <p:cNvPr id="29708" name="ZoneTexte 11"/>
          <p:cNvSpPr txBox="1">
            <a:spLocks noChangeArrowheads="1"/>
          </p:cNvSpPr>
          <p:nvPr/>
        </p:nvSpPr>
        <p:spPr bwMode="auto">
          <a:xfrm>
            <a:off x="5170488" y="2401888"/>
            <a:ext cx="32194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and user engagement. Financial institutions are</a:t>
            </a:r>
          </a:p>
          <a:p>
            <a:endParaRPr lang="en-US" altLang="fr-FR" sz="900">
              <a:solidFill>
                <a:schemeClr val="tx1"/>
              </a:solidFill>
              <a:latin typeface="Calibri" pitchFamily="34" charset="0"/>
            </a:endParaRPr>
          </a:p>
        </p:txBody>
      </p:sp>
      <p:sp>
        <p:nvSpPr>
          <p:cNvPr id="29709" name="ZoneTexte 12"/>
          <p:cNvSpPr txBox="1">
            <a:spLocks noChangeArrowheads="1"/>
          </p:cNvSpPr>
          <p:nvPr/>
        </p:nvSpPr>
        <p:spPr bwMode="auto">
          <a:xfrm>
            <a:off x="5170488" y="2522538"/>
            <a:ext cx="325596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active experimenters as well. Capital One, which</a:t>
            </a:r>
          </a:p>
          <a:p>
            <a:endParaRPr lang="en-US" altLang="fr-FR" sz="900">
              <a:solidFill>
                <a:schemeClr val="tx1"/>
              </a:solidFill>
              <a:latin typeface="Calibri" pitchFamily="34" charset="0"/>
            </a:endParaRPr>
          </a:p>
        </p:txBody>
      </p:sp>
      <p:sp>
        <p:nvSpPr>
          <p:cNvPr id="29710" name="ZoneTexte 13"/>
          <p:cNvSpPr txBox="1">
            <a:spLocks noChangeArrowheads="1"/>
          </p:cNvSpPr>
          <p:nvPr/>
        </p:nvSpPr>
        <p:spPr bwMode="auto">
          <a:xfrm>
            <a:off x="5162550" y="2643188"/>
            <a:ext cx="300513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was early to the game, continues to refine its</a:t>
            </a:r>
          </a:p>
          <a:p>
            <a:endParaRPr lang="en-US" altLang="fr-FR" sz="900">
              <a:solidFill>
                <a:schemeClr val="tx1"/>
              </a:solidFill>
              <a:latin typeface="Calibri" pitchFamily="34" charset="0"/>
            </a:endParaRPr>
          </a:p>
        </p:txBody>
      </p:sp>
      <p:sp>
        <p:nvSpPr>
          <p:cNvPr id="29711" name="ZoneTexte 14"/>
          <p:cNvSpPr txBox="1">
            <a:spLocks noChangeArrowheads="1"/>
          </p:cNvSpPr>
          <p:nvPr/>
        </p:nvSpPr>
        <p:spPr bwMode="auto">
          <a:xfrm>
            <a:off x="5170488" y="2763838"/>
            <a:ext cx="340518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methods for segmenting credit card customers and</a:t>
            </a:r>
          </a:p>
          <a:p>
            <a:endParaRPr lang="en-US" altLang="fr-FR" sz="900">
              <a:solidFill>
                <a:schemeClr val="tx1"/>
              </a:solidFill>
              <a:latin typeface="Calibri" pitchFamily="34" charset="0"/>
            </a:endParaRPr>
          </a:p>
        </p:txBody>
      </p:sp>
      <p:sp>
        <p:nvSpPr>
          <p:cNvPr id="29712" name="ZoneTexte 15"/>
          <p:cNvSpPr txBox="1">
            <a:spLocks noChangeArrowheads="1"/>
          </p:cNvSpPr>
          <p:nvPr/>
        </p:nvSpPr>
        <p:spPr bwMode="auto">
          <a:xfrm>
            <a:off x="5170488" y="2884488"/>
            <a:ext cx="32194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for tailoring products to individual risk profiles.</a:t>
            </a:r>
          </a:p>
          <a:p>
            <a:endParaRPr lang="en-US" altLang="fr-FR" sz="900">
              <a:solidFill>
                <a:schemeClr val="tx1"/>
              </a:solidFill>
              <a:latin typeface="Calibri" pitchFamily="34" charset="0"/>
            </a:endParaRPr>
          </a:p>
        </p:txBody>
      </p:sp>
      <p:sp>
        <p:nvSpPr>
          <p:cNvPr id="29713" name="ZoneTexte 16"/>
          <p:cNvSpPr txBox="1">
            <a:spLocks noChangeArrowheads="1"/>
          </p:cNvSpPr>
          <p:nvPr/>
        </p:nvSpPr>
        <p:spPr bwMode="auto">
          <a:xfrm>
            <a:off x="5162550" y="3009900"/>
            <a:ext cx="3170238"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According to Nigel Morris, one of Capital One’s</a:t>
            </a:r>
          </a:p>
          <a:p>
            <a:endParaRPr lang="en-US" altLang="fr-FR" sz="900">
              <a:solidFill>
                <a:schemeClr val="tx1"/>
              </a:solidFill>
              <a:latin typeface="Calibri" pitchFamily="34" charset="0"/>
            </a:endParaRPr>
          </a:p>
        </p:txBody>
      </p:sp>
      <p:sp>
        <p:nvSpPr>
          <p:cNvPr id="29714" name="ZoneTexte 17"/>
          <p:cNvSpPr txBox="1">
            <a:spLocks noChangeArrowheads="1"/>
          </p:cNvSpPr>
          <p:nvPr/>
        </p:nvSpPr>
        <p:spPr bwMode="auto">
          <a:xfrm>
            <a:off x="5170488" y="3128963"/>
            <a:ext cx="331946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cofounders, the company’s multifunctional teams</a:t>
            </a:r>
          </a:p>
          <a:p>
            <a:endParaRPr lang="en-US" altLang="fr-FR" sz="900">
              <a:solidFill>
                <a:schemeClr val="tx1"/>
              </a:solidFill>
              <a:latin typeface="Calibri" pitchFamily="34" charset="0"/>
            </a:endParaRPr>
          </a:p>
        </p:txBody>
      </p:sp>
      <p:sp>
        <p:nvSpPr>
          <p:cNvPr id="29715" name="ZoneTexte 18"/>
          <p:cNvSpPr txBox="1">
            <a:spLocks noChangeArrowheads="1"/>
          </p:cNvSpPr>
          <p:nvPr/>
        </p:nvSpPr>
        <p:spPr bwMode="auto">
          <a:xfrm>
            <a:off x="5170488" y="3249613"/>
            <a:ext cx="33623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of financial analysts, IT specialists, and marketers</a:t>
            </a:r>
          </a:p>
          <a:p>
            <a:endParaRPr lang="en-US" altLang="fr-FR" sz="900">
              <a:solidFill>
                <a:schemeClr val="tx1"/>
              </a:solidFill>
              <a:latin typeface="Calibri" pitchFamily="34" charset="0"/>
            </a:endParaRPr>
          </a:p>
        </p:txBody>
      </p:sp>
      <p:sp>
        <p:nvSpPr>
          <p:cNvPr id="29716" name="ZoneTexte 19"/>
          <p:cNvSpPr txBox="1">
            <a:spLocks noChangeArrowheads="1"/>
          </p:cNvSpPr>
          <p:nvPr/>
        </p:nvSpPr>
        <p:spPr bwMode="auto">
          <a:xfrm>
            <a:off x="5170488" y="3370263"/>
            <a:ext cx="33623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conduct more than 65,000 tests each year, experi-</a:t>
            </a:r>
          </a:p>
          <a:p>
            <a:endParaRPr lang="en-US" altLang="fr-FR" sz="900">
              <a:solidFill>
                <a:schemeClr val="tx1"/>
              </a:solidFill>
              <a:latin typeface="Calibri" pitchFamily="34" charset="0"/>
            </a:endParaRPr>
          </a:p>
        </p:txBody>
      </p:sp>
      <p:sp>
        <p:nvSpPr>
          <p:cNvPr id="29717" name="ZoneTexte 20"/>
          <p:cNvSpPr txBox="1">
            <a:spLocks noChangeArrowheads="1"/>
          </p:cNvSpPr>
          <p:nvPr/>
        </p:nvSpPr>
        <p:spPr bwMode="auto">
          <a:xfrm>
            <a:off x="5170488" y="3490913"/>
            <a:ext cx="321151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menting with combinations of market segments</a:t>
            </a:r>
          </a:p>
          <a:p>
            <a:endParaRPr lang="en-US" altLang="fr-FR" sz="900">
              <a:solidFill>
                <a:schemeClr val="tx1"/>
              </a:solidFill>
              <a:latin typeface="Calibri" pitchFamily="34" charset="0"/>
            </a:endParaRPr>
          </a:p>
        </p:txBody>
      </p:sp>
      <p:sp>
        <p:nvSpPr>
          <p:cNvPr id="29718" name="ZoneTexte 21"/>
          <p:cNvSpPr txBox="1">
            <a:spLocks noChangeArrowheads="1"/>
          </p:cNvSpPr>
          <p:nvPr/>
        </p:nvSpPr>
        <p:spPr bwMode="auto">
          <a:xfrm>
            <a:off x="5170488" y="3611563"/>
            <a:ext cx="1455737"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and new products.</a:t>
            </a:r>
          </a:p>
          <a:p>
            <a:endParaRPr lang="en-US" altLang="fr-FR" sz="900">
              <a:solidFill>
                <a:schemeClr val="tx1"/>
              </a:solidFill>
              <a:latin typeface="Calibri" pitchFamily="34" charset="0"/>
            </a:endParaRPr>
          </a:p>
        </p:txBody>
      </p:sp>
      <p:sp>
        <p:nvSpPr>
          <p:cNvPr id="29719" name="ZoneTexte 22"/>
          <p:cNvSpPr txBox="1">
            <a:spLocks noChangeArrowheads="1"/>
          </p:cNvSpPr>
          <p:nvPr/>
        </p:nvSpPr>
        <p:spPr bwMode="auto">
          <a:xfrm>
            <a:off x="5170488" y="3857625"/>
            <a:ext cx="3405187"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Companies selling physical products are also using</a:t>
            </a:r>
          </a:p>
          <a:p>
            <a:endParaRPr lang="en-US" altLang="fr-FR" sz="900">
              <a:solidFill>
                <a:schemeClr val="tx1"/>
              </a:solidFill>
              <a:latin typeface="Calibri" pitchFamily="34" charset="0"/>
            </a:endParaRPr>
          </a:p>
        </p:txBody>
      </p:sp>
      <p:sp>
        <p:nvSpPr>
          <p:cNvPr id="29720" name="ZoneTexte 23"/>
          <p:cNvSpPr txBox="1">
            <a:spLocks noChangeArrowheads="1"/>
          </p:cNvSpPr>
          <p:nvPr/>
        </p:nvSpPr>
        <p:spPr bwMode="auto">
          <a:xfrm>
            <a:off x="5170488" y="3978275"/>
            <a:ext cx="3205162"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big data for rigorous experimentation. The abil-</a:t>
            </a:r>
          </a:p>
          <a:p>
            <a:endParaRPr lang="en-US" altLang="fr-FR" sz="900">
              <a:solidFill>
                <a:schemeClr val="tx1"/>
              </a:solidFill>
              <a:latin typeface="Calibri" pitchFamily="34" charset="0"/>
            </a:endParaRPr>
          </a:p>
        </p:txBody>
      </p:sp>
      <p:sp>
        <p:nvSpPr>
          <p:cNvPr id="29721" name="ZoneTexte 24"/>
          <p:cNvSpPr txBox="1">
            <a:spLocks noChangeArrowheads="1"/>
          </p:cNvSpPr>
          <p:nvPr/>
        </p:nvSpPr>
        <p:spPr bwMode="auto">
          <a:xfrm>
            <a:off x="5170488" y="4098925"/>
            <a:ext cx="3211512"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ity to marshal customer data has kept Tesco, for</a:t>
            </a:r>
          </a:p>
          <a:p>
            <a:endParaRPr lang="en-US" altLang="fr-FR" sz="900">
              <a:solidFill>
                <a:schemeClr val="tx1"/>
              </a:solidFill>
              <a:latin typeface="Calibri" pitchFamily="34" charset="0"/>
            </a:endParaRPr>
          </a:p>
        </p:txBody>
      </p:sp>
      <p:sp>
        <p:nvSpPr>
          <p:cNvPr id="29722" name="ZoneTexte 25"/>
          <p:cNvSpPr txBox="1">
            <a:spLocks noChangeArrowheads="1"/>
          </p:cNvSpPr>
          <p:nvPr/>
        </p:nvSpPr>
        <p:spPr bwMode="auto">
          <a:xfrm>
            <a:off x="5170488" y="4217988"/>
            <a:ext cx="331311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example, in the ranks of leading UK grocers. This</a:t>
            </a:r>
          </a:p>
          <a:p>
            <a:endParaRPr lang="en-US" altLang="fr-FR" sz="900">
              <a:solidFill>
                <a:schemeClr val="tx1"/>
              </a:solidFill>
              <a:latin typeface="Calibri" pitchFamily="34" charset="0"/>
            </a:endParaRPr>
          </a:p>
        </p:txBody>
      </p:sp>
      <p:sp>
        <p:nvSpPr>
          <p:cNvPr id="29723" name="ZoneTexte 26"/>
          <p:cNvSpPr txBox="1">
            <a:spLocks noChangeArrowheads="1"/>
          </p:cNvSpPr>
          <p:nvPr/>
        </p:nvSpPr>
        <p:spPr bwMode="auto">
          <a:xfrm>
            <a:off x="1920875" y="1795463"/>
            <a:ext cx="274637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Could the enterprise become a full-time</a:t>
            </a:r>
          </a:p>
          <a:p>
            <a:endParaRPr lang="en-US" altLang="fr-FR" sz="900">
              <a:solidFill>
                <a:schemeClr val="tx1"/>
              </a:solidFill>
              <a:latin typeface="Calibri" pitchFamily="34" charset="0"/>
            </a:endParaRPr>
          </a:p>
        </p:txBody>
      </p:sp>
      <p:sp>
        <p:nvSpPr>
          <p:cNvPr id="29724" name="ZoneTexte 27"/>
          <p:cNvSpPr txBox="1">
            <a:spLocks noChangeArrowheads="1"/>
          </p:cNvSpPr>
          <p:nvPr/>
        </p:nvSpPr>
        <p:spPr bwMode="auto">
          <a:xfrm>
            <a:off x="1912938" y="1916113"/>
            <a:ext cx="297656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laboratory? What if you could analyze every</a:t>
            </a:r>
          </a:p>
          <a:p>
            <a:endParaRPr lang="en-US" altLang="fr-FR" sz="900">
              <a:solidFill>
                <a:schemeClr val="tx1"/>
              </a:solidFill>
              <a:latin typeface="Calibri" pitchFamily="34" charset="0"/>
            </a:endParaRPr>
          </a:p>
        </p:txBody>
      </p:sp>
      <p:sp>
        <p:nvSpPr>
          <p:cNvPr id="29725" name="ZoneTexte 28"/>
          <p:cNvSpPr txBox="1">
            <a:spLocks noChangeArrowheads="1"/>
          </p:cNvSpPr>
          <p:nvPr/>
        </p:nvSpPr>
        <p:spPr bwMode="auto">
          <a:xfrm>
            <a:off x="1912938" y="2036763"/>
            <a:ext cx="3357562"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transaction, capture insights from every customer</a:t>
            </a:r>
          </a:p>
          <a:p>
            <a:endParaRPr lang="en-US" altLang="fr-FR" sz="900">
              <a:solidFill>
                <a:schemeClr val="tx1"/>
              </a:solidFill>
              <a:latin typeface="Calibri" pitchFamily="34" charset="0"/>
            </a:endParaRPr>
          </a:p>
        </p:txBody>
      </p:sp>
      <p:sp>
        <p:nvSpPr>
          <p:cNvPr id="29726" name="ZoneTexte 29"/>
          <p:cNvSpPr txBox="1">
            <a:spLocks noChangeArrowheads="1"/>
          </p:cNvSpPr>
          <p:nvPr/>
        </p:nvSpPr>
        <p:spPr bwMode="auto">
          <a:xfrm>
            <a:off x="1912938" y="2157413"/>
            <a:ext cx="3135312"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interaction, and didn’t have to wait for months</a:t>
            </a:r>
          </a:p>
          <a:p>
            <a:endParaRPr lang="en-US" altLang="fr-FR" sz="900">
              <a:solidFill>
                <a:schemeClr val="tx1"/>
              </a:solidFill>
              <a:latin typeface="Calibri" pitchFamily="34" charset="0"/>
            </a:endParaRPr>
          </a:p>
        </p:txBody>
      </p:sp>
      <p:sp>
        <p:nvSpPr>
          <p:cNvPr id="29727" name="ZoneTexte 30"/>
          <p:cNvSpPr txBox="1">
            <a:spLocks noChangeArrowheads="1"/>
          </p:cNvSpPr>
          <p:nvPr/>
        </p:nvSpPr>
        <p:spPr bwMode="auto">
          <a:xfrm>
            <a:off x="1912938" y="2281238"/>
            <a:ext cx="314166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to get data from the field? </a:t>
            </a:r>
            <a:r>
              <a:rPr lang="en-US" altLang="fr-FR" sz="900" i="1">
                <a:solidFill>
                  <a:srgbClr val="231F1F"/>
                </a:solidFill>
                <a:latin typeface="Georgia" pitchFamily="18" charset="0"/>
              </a:rPr>
              <a:t>What if . . . ? </a:t>
            </a:r>
            <a:r>
              <a:rPr lang="en-US" altLang="fr-FR" sz="900">
                <a:solidFill>
                  <a:srgbClr val="231F1F"/>
                </a:solidFill>
                <a:latin typeface="Georgia" pitchFamily="18" charset="0"/>
              </a:rPr>
              <a:t>Data are</a:t>
            </a:r>
          </a:p>
          <a:p>
            <a:endParaRPr lang="en-US" altLang="fr-FR" sz="900">
              <a:solidFill>
                <a:schemeClr val="tx1"/>
              </a:solidFill>
              <a:latin typeface="Calibri" pitchFamily="34" charset="0"/>
            </a:endParaRPr>
          </a:p>
        </p:txBody>
      </p:sp>
      <p:sp>
        <p:nvSpPr>
          <p:cNvPr id="29728" name="ZoneTexte 31"/>
          <p:cNvSpPr txBox="1">
            <a:spLocks noChangeArrowheads="1"/>
          </p:cNvSpPr>
          <p:nvPr/>
        </p:nvSpPr>
        <p:spPr bwMode="auto">
          <a:xfrm>
            <a:off x="1912938" y="2401888"/>
            <a:ext cx="32067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flooding in at rates never seen before—doubling</a:t>
            </a:r>
          </a:p>
          <a:p>
            <a:endParaRPr lang="en-US" altLang="fr-FR" sz="900">
              <a:solidFill>
                <a:schemeClr val="tx1"/>
              </a:solidFill>
              <a:latin typeface="Calibri" pitchFamily="34" charset="0"/>
            </a:endParaRPr>
          </a:p>
        </p:txBody>
      </p:sp>
      <p:sp>
        <p:nvSpPr>
          <p:cNvPr id="29729" name="ZoneTexte 32"/>
          <p:cNvSpPr txBox="1">
            <a:spLocks noChangeArrowheads="1"/>
          </p:cNvSpPr>
          <p:nvPr/>
        </p:nvSpPr>
        <p:spPr bwMode="auto">
          <a:xfrm>
            <a:off x="1920875" y="2522538"/>
            <a:ext cx="3084513"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every 18 months—as a result of greater access</a:t>
            </a:r>
          </a:p>
          <a:p>
            <a:endParaRPr lang="en-US" altLang="fr-FR" sz="900">
              <a:solidFill>
                <a:schemeClr val="tx1"/>
              </a:solidFill>
              <a:latin typeface="Calibri" pitchFamily="34" charset="0"/>
            </a:endParaRPr>
          </a:p>
        </p:txBody>
      </p:sp>
      <p:sp>
        <p:nvSpPr>
          <p:cNvPr id="29730" name="ZoneTexte 33"/>
          <p:cNvSpPr txBox="1">
            <a:spLocks noChangeArrowheads="1"/>
          </p:cNvSpPr>
          <p:nvPr/>
        </p:nvSpPr>
        <p:spPr bwMode="auto">
          <a:xfrm>
            <a:off x="1912938" y="2643188"/>
            <a:ext cx="313531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to customer data from public, proprietary, and</a:t>
            </a:r>
          </a:p>
          <a:p>
            <a:endParaRPr lang="en-US" altLang="fr-FR" sz="900">
              <a:solidFill>
                <a:schemeClr val="tx1"/>
              </a:solidFill>
              <a:latin typeface="Calibri" pitchFamily="34" charset="0"/>
            </a:endParaRPr>
          </a:p>
        </p:txBody>
      </p:sp>
      <p:sp>
        <p:nvSpPr>
          <p:cNvPr id="29731" name="ZoneTexte 34"/>
          <p:cNvSpPr txBox="1">
            <a:spLocks noChangeArrowheads="1"/>
          </p:cNvSpPr>
          <p:nvPr/>
        </p:nvSpPr>
        <p:spPr bwMode="auto">
          <a:xfrm>
            <a:off x="1912938" y="2763838"/>
            <a:ext cx="314166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purchased sources, as well as new information</a:t>
            </a:r>
          </a:p>
          <a:p>
            <a:endParaRPr lang="en-US" altLang="fr-FR" sz="900">
              <a:solidFill>
                <a:schemeClr val="tx1"/>
              </a:solidFill>
              <a:latin typeface="Calibri" pitchFamily="34" charset="0"/>
            </a:endParaRPr>
          </a:p>
        </p:txBody>
      </p:sp>
      <p:sp>
        <p:nvSpPr>
          <p:cNvPr id="29732" name="ZoneTexte 35"/>
          <p:cNvSpPr txBox="1">
            <a:spLocks noChangeArrowheads="1"/>
          </p:cNvSpPr>
          <p:nvPr/>
        </p:nvSpPr>
        <p:spPr bwMode="auto">
          <a:xfrm>
            <a:off x="1920875" y="2884488"/>
            <a:ext cx="29686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gathered from Web communities and newly</a:t>
            </a:r>
          </a:p>
          <a:p>
            <a:endParaRPr lang="en-US" altLang="fr-FR" sz="900">
              <a:solidFill>
                <a:schemeClr val="tx1"/>
              </a:solidFill>
              <a:latin typeface="Calibri" pitchFamily="34" charset="0"/>
            </a:endParaRPr>
          </a:p>
        </p:txBody>
      </p:sp>
      <p:sp>
        <p:nvSpPr>
          <p:cNvPr id="29733" name="ZoneTexte 36"/>
          <p:cNvSpPr txBox="1">
            <a:spLocks noChangeArrowheads="1"/>
          </p:cNvSpPr>
          <p:nvPr/>
        </p:nvSpPr>
        <p:spPr bwMode="auto">
          <a:xfrm>
            <a:off x="1920875" y="3009900"/>
            <a:ext cx="3233738"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deployed smart assets. These trends are broadly</a:t>
            </a:r>
          </a:p>
          <a:p>
            <a:endParaRPr lang="en-US" altLang="fr-FR" sz="900">
              <a:solidFill>
                <a:schemeClr val="tx1"/>
              </a:solidFill>
              <a:latin typeface="Calibri" pitchFamily="34" charset="0"/>
            </a:endParaRPr>
          </a:p>
        </p:txBody>
      </p:sp>
      <p:sp>
        <p:nvSpPr>
          <p:cNvPr id="29734" name="ZoneTexte 37"/>
          <p:cNvSpPr txBox="1">
            <a:spLocks noChangeArrowheads="1"/>
          </p:cNvSpPr>
          <p:nvPr/>
        </p:nvSpPr>
        <p:spPr bwMode="auto">
          <a:xfrm>
            <a:off x="1912938" y="3128963"/>
            <a:ext cx="31210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known as “big data.” Technology for capturing</a:t>
            </a:r>
          </a:p>
          <a:p>
            <a:endParaRPr lang="en-US" altLang="fr-FR" sz="900">
              <a:solidFill>
                <a:schemeClr val="tx1"/>
              </a:solidFill>
              <a:latin typeface="Calibri" pitchFamily="34" charset="0"/>
            </a:endParaRPr>
          </a:p>
        </p:txBody>
      </p:sp>
      <p:sp>
        <p:nvSpPr>
          <p:cNvPr id="29735" name="ZoneTexte 38"/>
          <p:cNvSpPr txBox="1">
            <a:spLocks noChangeArrowheads="1"/>
          </p:cNvSpPr>
          <p:nvPr/>
        </p:nvSpPr>
        <p:spPr bwMode="auto">
          <a:xfrm>
            <a:off x="1920875" y="3249613"/>
            <a:ext cx="32194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and analyzing information is widely available at</a:t>
            </a:r>
          </a:p>
          <a:p>
            <a:endParaRPr lang="en-US" altLang="fr-FR" sz="900">
              <a:solidFill>
                <a:schemeClr val="tx1"/>
              </a:solidFill>
              <a:latin typeface="Calibri" pitchFamily="34" charset="0"/>
            </a:endParaRPr>
          </a:p>
        </p:txBody>
      </p:sp>
      <p:sp>
        <p:nvSpPr>
          <p:cNvPr id="29736" name="ZoneTexte 39"/>
          <p:cNvSpPr txBox="1">
            <a:spLocks noChangeArrowheads="1"/>
          </p:cNvSpPr>
          <p:nvPr/>
        </p:nvSpPr>
        <p:spPr bwMode="auto">
          <a:xfrm>
            <a:off x="1920875" y="3370263"/>
            <a:ext cx="328453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ever-lower price points. But many companies are</a:t>
            </a:r>
          </a:p>
          <a:p>
            <a:endParaRPr lang="en-US" altLang="fr-FR" sz="900">
              <a:solidFill>
                <a:schemeClr val="tx1"/>
              </a:solidFill>
              <a:latin typeface="Calibri" pitchFamily="34" charset="0"/>
            </a:endParaRPr>
          </a:p>
        </p:txBody>
      </p:sp>
      <p:sp>
        <p:nvSpPr>
          <p:cNvPr id="29737" name="ZoneTexte 40"/>
          <p:cNvSpPr txBox="1">
            <a:spLocks noChangeArrowheads="1"/>
          </p:cNvSpPr>
          <p:nvPr/>
        </p:nvSpPr>
        <p:spPr bwMode="auto">
          <a:xfrm>
            <a:off x="1912938" y="3490913"/>
            <a:ext cx="32861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taking data use to new levels, using IT to support</a:t>
            </a:r>
          </a:p>
          <a:p>
            <a:endParaRPr lang="en-US" altLang="fr-FR" sz="900">
              <a:solidFill>
                <a:schemeClr val="tx1"/>
              </a:solidFill>
              <a:latin typeface="Calibri" pitchFamily="34" charset="0"/>
            </a:endParaRPr>
          </a:p>
        </p:txBody>
      </p:sp>
      <p:sp>
        <p:nvSpPr>
          <p:cNvPr id="29738" name="ZoneTexte 41"/>
          <p:cNvSpPr txBox="1">
            <a:spLocks noChangeArrowheads="1"/>
          </p:cNvSpPr>
          <p:nvPr/>
        </p:nvSpPr>
        <p:spPr bwMode="auto">
          <a:xfrm>
            <a:off x="1912938" y="3611563"/>
            <a:ext cx="3306762"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rigorous, constant business experimentation that</a:t>
            </a:r>
          </a:p>
          <a:p>
            <a:endParaRPr lang="en-US" altLang="fr-FR" sz="900">
              <a:solidFill>
                <a:schemeClr val="tx1"/>
              </a:solidFill>
              <a:latin typeface="Calibri" pitchFamily="34" charset="0"/>
            </a:endParaRPr>
          </a:p>
        </p:txBody>
      </p:sp>
      <p:sp>
        <p:nvSpPr>
          <p:cNvPr id="29739" name="ZoneTexte 42"/>
          <p:cNvSpPr txBox="1">
            <a:spLocks noChangeArrowheads="1"/>
          </p:cNvSpPr>
          <p:nvPr/>
        </p:nvSpPr>
        <p:spPr bwMode="auto">
          <a:xfrm>
            <a:off x="1920875" y="3736975"/>
            <a:ext cx="3421063"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guides decisions and to test new products, business</a:t>
            </a:r>
          </a:p>
          <a:p>
            <a:endParaRPr lang="en-US" altLang="fr-FR" sz="900">
              <a:solidFill>
                <a:schemeClr val="tx1"/>
              </a:solidFill>
              <a:latin typeface="Calibri" pitchFamily="34" charset="0"/>
            </a:endParaRPr>
          </a:p>
        </p:txBody>
      </p:sp>
      <p:sp>
        <p:nvSpPr>
          <p:cNvPr id="29740" name="ZoneTexte 43"/>
          <p:cNvSpPr txBox="1">
            <a:spLocks noChangeArrowheads="1"/>
          </p:cNvSpPr>
          <p:nvPr/>
        </p:nvSpPr>
        <p:spPr bwMode="auto">
          <a:xfrm>
            <a:off x="1912938" y="3857625"/>
            <a:ext cx="32924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models, and innovations in customer experience.</a:t>
            </a:r>
          </a:p>
          <a:p>
            <a:endParaRPr lang="en-US" altLang="fr-FR" sz="900">
              <a:solidFill>
                <a:schemeClr val="tx1"/>
              </a:solidFill>
              <a:latin typeface="Calibri" pitchFamily="34" charset="0"/>
            </a:endParaRPr>
          </a:p>
        </p:txBody>
      </p:sp>
      <p:sp>
        <p:nvSpPr>
          <p:cNvPr id="29741" name="ZoneTexte 44"/>
          <p:cNvSpPr txBox="1">
            <a:spLocks noChangeArrowheads="1"/>
          </p:cNvSpPr>
          <p:nvPr/>
        </p:nvSpPr>
        <p:spPr bwMode="auto">
          <a:xfrm>
            <a:off x="1912938" y="3978275"/>
            <a:ext cx="34067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In some cases, the new approaches help companies</a:t>
            </a:r>
          </a:p>
          <a:p>
            <a:endParaRPr lang="en-US" altLang="fr-FR" sz="900">
              <a:solidFill>
                <a:schemeClr val="tx1"/>
              </a:solidFill>
              <a:latin typeface="Calibri" pitchFamily="34" charset="0"/>
            </a:endParaRPr>
          </a:p>
        </p:txBody>
      </p:sp>
      <p:sp>
        <p:nvSpPr>
          <p:cNvPr id="29742" name="ZoneTexte 45"/>
          <p:cNvSpPr txBox="1">
            <a:spLocks noChangeArrowheads="1"/>
          </p:cNvSpPr>
          <p:nvPr/>
        </p:nvSpPr>
        <p:spPr bwMode="auto">
          <a:xfrm>
            <a:off x="1912938" y="4098925"/>
            <a:ext cx="315595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make decisions in real time. This trend has the</a:t>
            </a:r>
          </a:p>
          <a:p>
            <a:endParaRPr lang="en-US" altLang="fr-FR" sz="900">
              <a:solidFill>
                <a:schemeClr val="tx1"/>
              </a:solidFill>
              <a:latin typeface="Calibri" pitchFamily="34" charset="0"/>
            </a:endParaRPr>
          </a:p>
        </p:txBody>
      </p:sp>
      <p:sp>
        <p:nvSpPr>
          <p:cNvPr id="29743" name="ZoneTexte 46"/>
          <p:cNvSpPr txBox="1">
            <a:spLocks noChangeArrowheads="1"/>
          </p:cNvSpPr>
          <p:nvPr/>
        </p:nvSpPr>
        <p:spPr bwMode="auto">
          <a:xfrm>
            <a:off x="1912938" y="4217988"/>
            <a:ext cx="30416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potential to drive a radical transformation in</a:t>
            </a:r>
          </a:p>
          <a:p>
            <a:endParaRPr lang="en-US" altLang="fr-FR" sz="900">
              <a:solidFill>
                <a:schemeClr val="tx1"/>
              </a:solidFill>
              <a:latin typeface="Calibri" pitchFamily="34" charset="0"/>
            </a:endParaRPr>
          </a:p>
        </p:txBody>
      </p:sp>
      <p:sp>
        <p:nvSpPr>
          <p:cNvPr id="29744" name="ZoneTexte 47"/>
          <p:cNvSpPr txBox="1">
            <a:spLocks noChangeArrowheads="1"/>
          </p:cNvSpPr>
          <p:nvPr/>
        </p:nvSpPr>
        <p:spPr bwMode="auto">
          <a:xfrm>
            <a:off x="1912938" y="4338638"/>
            <a:ext cx="25749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9383" tIns="19692" rIns="39383" bIns="19692">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en-US" altLang="fr-FR" sz="900">
                <a:solidFill>
                  <a:srgbClr val="231F1F"/>
                </a:solidFill>
                <a:latin typeface="Georgia" pitchFamily="18" charset="0"/>
              </a:rPr>
              <a:t>research, innovation, and marketing.</a:t>
            </a:r>
          </a:p>
          <a:p>
            <a:endParaRPr lang="en-US" altLang="fr-FR" sz="900">
              <a:solidFill>
                <a:schemeClr val="tx1"/>
              </a:solidFill>
              <a:latin typeface="Calibri" pitchFamily="34" charset="0"/>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Espace réservé du contenu 2"/>
          <p:cNvSpPr>
            <a:spLocks noGrp="1" noChangeArrowheads="1"/>
          </p:cNvSpPr>
          <p:nvPr>
            <p:ph idx="1"/>
          </p:nvPr>
        </p:nvSpPr>
        <p:spPr>
          <a:xfrm>
            <a:off x="-211138" y="333375"/>
            <a:ext cx="8305801" cy="4648200"/>
          </a:xfrm>
        </p:spPr>
        <p:txBody>
          <a:bodyPr/>
          <a:lstStyle/>
          <a:p>
            <a:r>
              <a:rPr lang="en-CA" altLang="fr-FR" sz="1600" smtClean="0"/>
              <a:t>Perturber  l’évolution Technologique</a:t>
            </a:r>
            <a:endParaRPr lang="fr-CA" altLang="fr-FR" sz="1600" smtClean="0"/>
          </a:p>
        </p:txBody>
      </p:sp>
      <p:pic>
        <p:nvPicPr>
          <p:cNvPr id="3072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1763" y="-90488"/>
            <a:ext cx="5202237" cy="6948488"/>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307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 y="2200275"/>
            <a:ext cx="3925888" cy="3165475"/>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
        <p:nvSpPr>
          <p:cNvPr id="30725" name="Rectangle 1"/>
          <p:cNvSpPr>
            <a:spLocks noChangeArrowheads="1"/>
          </p:cNvSpPr>
          <p:nvPr/>
        </p:nvSpPr>
        <p:spPr bwMode="auto">
          <a:xfrm>
            <a:off x="15875" y="3644900"/>
            <a:ext cx="3925888" cy="138113"/>
          </a:xfrm>
          <a:prstGeom prst="rect">
            <a:avLst/>
          </a:prstGeom>
          <a:solidFill>
            <a:schemeClr val="hlink"/>
          </a:solidFill>
          <a:ln w="12700" algn="ctr">
            <a:solidFill>
              <a:schemeClr val="tx1"/>
            </a:solidFill>
            <a:round/>
            <a:headEnd type="none" w="sm" len="sm"/>
            <a:tailEnd type="none" w="sm" len="sm"/>
          </a:ln>
        </p:spPr>
        <p:txBody>
          <a:bodyPr/>
          <a:lstStyle/>
          <a:p>
            <a:endParaRPr lang="fr-CA" altLang="fr-F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395288" y="620713"/>
            <a:ext cx="8305800" cy="762000"/>
          </a:xfrm>
        </p:spPr>
        <p:txBody>
          <a:bodyPr/>
          <a:lstStyle/>
          <a:p>
            <a:r>
              <a:rPr lang="fr-CA" altLang="fr-FR" smtClean="0"/>
              <a:t>Objectifs du cours </a:t>
            </a:r>
            <a:r>
              <a:rPr lang="en-US" altLang="fr-FR" smtClean="0"/>
              <a:t>Intro BI and Business strategy</a:t>
            </a:r>
            <a:endParaRPr lang="fr-CA" altLang="fr-FR" smtClean="0"/>
          </a:p>
        </p:txBody>
      </p:sp>
      <p:sp>
        <p:nvSpPr>
          <p:cNvPr id="4099" name="Rectangle 3"/>
          <p:cNvSpPr>
            <a:spLocks noGrp="1" noChangeArrowheads="1"/>
          </p:cNvSpPr>
          <p:nvPr>
            <p:ph type="body" idx="1"/>
          </p:nvPr>
        </p:nvSpPr>
        <p:spPr/>
        <p:txBody>
          <a:bodyPr/>
          <a:lstStyle/>
          <a:p>
            <a:r>
              <a:rPr lang="fr-CA" altLang="fr-FR" sz="2400" smtClean="0"/>
              <a:t>Objectifs:</a:t>
            </a:r>
          </a:p>
          <a:p>
            <a:endParaRPr lang="fr-CA" altLang="fr-FR" sz="2400" smtClean="0"/>
          </a:p>
          <a:p>
            <a:pPr lvl="1">
              <a:spcAft>
                <a:spcPts val="600"/>
              </a:spcAft>
            </a:pPr>
            <a:r>
              <a:rPr lang="fr-CA" altLang="fr-FR" sz="2000" smtClean="0"/>
              <a:t>Définir l’intelligence d’affaires</a:t>
            </a:r>
          </a:p>
          <a:p>
            <a:pPr lvl="1">
              <a:spcAft>
                <a:spcPts val="600"/>
              </a:spcAft>
              <a:buFontTx/>
              <a:buChar char="-"/>
            </a:pPr>
            <a:r>
              <a:rPr lang="fr-CA" altLang="fr-FR" sz="2000" smtClean="0"/>
              <a:t>Les éléments qui composent l’intelligence d’affaires  (BI)</a:t>
            </a:r>
          </a:p>
          <a:p>
            <a:pPr lvl="1">
              <a:spcAft>
                <a:spcPts val="600"/>
              </a:spcAft>
              <a:buFontTx/>
              <a:buChar char="-"/>
            </a:pPr>
            <a:endParaRPr lang="fr-CA" altLang="fr-FR" sz="2000" smtClean="0"/>
          </a:p>
          <a:p>
            <a:pPr lvl="1">
              <a:spcAft>
                <a:spcPts val="600"/>
              </a:spcAft>
              <a:buFontTx/>
              <a:buChar char="-"/>
            </a:pPr>
            <a:r>
              <a:rPr lang="en-CA" altLang="fr-FR" sz="2000" smtClean="0"/>
              <a:t>Définition de stratégie</a:t>
            </a:r>
          </a:p>
          <a:p>
            <a:pPr lvl="1">
              <a:spcAft>
                <a:spcPts val="600"/>
              </a:spcAft>
              <a:buFontTx/>
              <a:buChar char="-"/>
            </a:pPr>
            <a:endParaRPr lang="en-CA" altLang="fr-FR" sz="2000" smtClean="0"/>
          </a:p>
          <a:p>
            <a:pPr lvl="1">
              <a:spcAft>
                <a:spcPts val="600"/>
              </a:spcAft>
              <a:buFontTx/>
              <a:buChar char="-"/>
            </a:pPr>
            <a:r>
              <a:rPr lang="en-CA" altLang="fr-FR" sz="2000" smtClean="0"/>
              <a:t>Exemple de faire de </a:t>
            </a:r>
            <a:r>
              <a:rPr lang="fr-CA" altLang="fr-FR" sz="2000" smtClean="0"/>
              <a:t>l’intelligence d’affaires  (BI</a:t>
            </a:r>
            <a:r>
              <a:rPr lang="fr-CA" altLang="fr-FR" sz="1800" smtClean="0"/>
              <a:t>)</a:t>
            </a:r>
          </a:p>
          <a:p>
            <a:pPr lvl="1"/>
            <a:endParaRPr lang="en-US" altLang="fr-FR"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333375"/>
            <a:ext cx="9170988" cy="762000"/>
          </a:xfrm>
        </p:spPr>
        <p:txBody>
          <a:bodyPr/>
          <a:lstStyle/>
          <a:p>
            <a:r>
              <a:rPr lang="en-CA" altLang="fr-FR" sz="1800" smtClean="0"/>
              <a:t>Gartner;  the Nexus forces;  Top Strategic Technology Trends ;</a:t>
            </a:r>
            <a:r>
              <a:rPr lang="en-US" altLang="fr-FR" sz="1800" smtClean="0"/>
              <a:t>The Four Futures for IT</a:t>
            </a:r>
            <a:r>
              <a:rPr lang="en-US" altLang="fr-FR" smtClean="0"/>
              <a:t/>
            </a:r>
            <a:br>
              <a:rPr lang="en-US" altLang="fr-FR" smtClean="0"/>
            </a:br>
            <a:r>
              <a:rPr lang="en-CA" altLang="fr-FR" smtClean="0"/>
              <a:t/>
            </a:r>
            <a:br>
              <a:rPr lang="en-CA" altLang="fr-FR" smtClean="0"/>
            </a:br>
            <a:endParaRPr lang="en-CA" altLang="fr-FR" smtClean="0"/>
          </a:p>
        </p:txBody>
      </p:sp>
      <p:pic>
        <p:nvPicPr>
          <p:cNvPr id="317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3516313"/>
            <a:ext cx="4002088" cy="3130550"/>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pic>
        <p:nvPicPr>
          <p:cNvPr id="3174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620713"/>
            <a:ext cx="4105275" cy="2663825"/>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cxnSp>
        <p:nvCxnSpPr>
          <p:cNvPr id="31749" name="Connecteur droit 2"/>
          <p:cNvCxnSpPr>
            <a:cxnSpLocks noChangeShapeType="1"/>
          </p:cNvCxnSpPr>
          <p:nvPr/>
        </p:nvCxnSpPr>
        <p:spPr bwMode="auto">
          <a:xfrm>
            <a:off x="4427538" y="476250"/>
            <a:ext cx="0" cy="638175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31750" name="Connecteur droit 6"/>
          <p:cNvCxnSpPr>
            <a:cxnSpLocks noChangeShapeType="1"/>
          </p:cNvCxnSpPr>
          <p:nvPr/>
        </p:nvCxnSpPr>
        <p:spPr bwMode="auto">
          <a:xfrm>
            <a:off x="0" y="3500438"/>
            <a:ext cx="4427538"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re 1"/>
          <p:cNvSpPr>
            <a:spLocks noGrp="1" noChangeArrowheads="1"/>
          </p:cNvSpPr>
          <p:nvPr>
            <p:ph type="title"/>
          </p:nvPr>
        </p:nvSpPr>
        <p:spPr/>
        <p:txBody>
          <a:bodyPr/>
          <a:lstStyle/>
          <a:p>
            <a:endParaRPr lang="fr-CA" altLang="fr-FR" smtClean="0"/>
          </a:p>
        </p:txBody>
      </p:sp>
      <p:sp>
        <p:nvSpPr>
          <p:cNvPr id="32771" name="Espace réservé du contenu 2"/>
          <p:cNvSpPr>
            <a:spLocks noGrp="1" noChangeArrowheads="1"/>
          </p:cNvSpPr>
          <p:nvPr>
            <p:ph idx="1"/>
          </p:nvPr>
        </p:nvSpPr>
        <p:spPr/>
        <p:txBody>
          <a:bodyPr/>
          <a:lstStyle/>
          <a:p>
            <a:pPr marL="0" indent="0">
              <a:buFontTx/>
              <a:buNone/>
            </a:pPr>
            <a:r>
              <a:rPr lang="en-CA" altLang="fr-FR" sz="4000" smtClean="0"/>
              <a:t>Nous venons de faire de IA en se documentant sur un sujet pour mieux prendre des décisions dans le futur…..</a:t>
            </a:r>
            <a:r>
              <a:rPr lang="en-CA" altLang="fr-FR" sz="4000" i="1" u="sng" smtClean="0">
                <a:solidFill>
                  <a:srgbClr val="FF0000"/>
                </a:solidFill>
              </a:rPr>
              <a:t>Les meilleurs</a:t>
            </a:r>
          </a:p>
          <a:p>
            <a:pPr marL="0" indent="0">
              <a:buFontTx/>
              <a:buNone/>
            </a:pPr>
            <a:endParaRPr lang="fr-CA" altLang="fr-FR" sz="400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CA" altLang="fr-FR" smtClean="0"/>
              <a:t>Exercice en classe no 1 (Individuel)</a:t>
            </a:r>
          </a:p>
        </p:txBody>
      </p:sp>
      <p:sp>
        <p:nvSpPr>
          <p:cNvPr id="33795" name="Rectangle 3"/>
          <p:cNvSpPr>
            <a:spLocks noGrp="1" noChangeArrowheads="1"/>
          </p:cNvSpPr>
          <p:nvPr>
            <p:ph type="body" idx="1"/>
          </p:nvPr>
        </p:nvSpPr>
        <p:spPr/>
        <p:txBody>
          <a:bodyPr/>
          <a:lstStyle/>
          <a:p>
            <a:r>
              <a:rPr lang="en-CA" altLang="fr-FR" smtClean="0"/>
              <a:t>Selon vous</a:t>
            </a:r>
          </a:p>
          <a:p>
            <a:pPr lvl="1"/>
            <a:r>
              <a:rPr lang="en-CA" altLang="fr-FR" smtClean="0"/>
              <a:t>Que signifie l’Intelligence d’affaires pour vous maintenant</a:t>
            </a:r>
          </a:p>
          <a:p>
            <a:pPr lvl="1"/>
            <a:endParaRPr lang="en-CA" altLang="fr-FR" smtClean="0"/>
          </a:p>
          <a:p>
            <a:pPr lvl="1"/>
            <a:endParaRPr lang="en-CA" altLang="fr-FR" smtClean="0"/>
          </a:p>
          <a:p>
            <a:pPr lvl="1"/>
            <a:endParaRPr lang="en-CA" altLang="fr-FR" smtClean="0"/>
          </a:p>
          <a:p>
            <a:pPr lvl="1"/>
            <a:endParaRPr lang="en-CA" altLang="fr-FR" smtClean="0"/>
          </a:p>
          <a:p>
            <a:pPr lvl="1"/>
            <a:endParaRPr lang="en-CA" altLang="fr-FR" smtClean="0"/>
          </a:p>
          <a:p>
            <a:pPr lvl="1"/>
            <a:r>
              <a:rPr lang="en-CA" altLang="fr-FR" smtClean="0"/>
              <a:t>Quel sont les principaux enjeux relié à la mise en place de l’Intelligence d’affaires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re 1"/>
          <p:cNvSpPr>
            <a:spLocks noGrp="1" noChangeArrowheads="1"/>
          </p:cNvSpPr>
          <p:nvPr>
            <p:ph type="title"/>
          </p:nvPr>
        </p:nvSpPr>
        <p:spPr/>
        <p:txBody>
          <a:bodyPr/>
          <a:lstStyle/>
          <a:p>
            <a:r>
              <a:rPr lang="fr-CA" altLang="fr-FR" smtClean="0"/>
              <a:t>Atelier Enjeux (top 2);  en équipe</a:t>
            </a:r>
          </a:p>
        </p:txBody>
      </p:sp>
      <p:sp>
        <p:nvSpPr>
          <p:cNvPr id="34819" name="Espace réservé du contenu 2"/>
          <p:cNvSpPr>
            <a:spLocks noGrp="1" noChangeArrowheads="1"/>
          </p:cNvSpPr>
          <p:nvPr>
            <p:ph idx="1"/>
          </p:nvPr>
        </p:nvSpPr>
        <p:spPr>
          <a:xfrm>
            <a:off x="684213" y="1700213"/>
            <a:ext cx="8053387" cy="3960812"/>
          </a:xfrm>
        </p:spPr>
        <p:txBody>
          <a:bodyPr/>
          <a:lstStyle/>
          <a:p>
            <a:r>
              <a:rPr lang="fr-CA" altLang="fr-FR" smtClean="0"/>
              <a:t>Avec CHATGPT</a:t>
            </a:r>
          </a:p>
          <a:p>
            <a:r>
              <a:rPr lang="fr-CA" altLang="fr-FR" smtClean="0"/>
              <a:t>1-</a:t>
            </a:r>
          </a:p>
          <a:p>
            <a:endParaRPr lang="fr-CA" altLang="fr-FR" smtClean="0"/>
          </a:p>
          <a:p>
            <a:endParaRPr lang="fr-CA" altLang="fr-FR" smtClean="0"/>
          </a:p>
          <a:p>
            <a:r>
              <a:rPr lang="fr-CA" altLang="fr-FR" smtClean="0"/>
              <a:t>2-</a:t>
            </a:r>
          </a:p>
          <a:p>
            <a:endParaRPr lang="fr-CA" altLang="fr-FR" smtClean="0"/>
          </a:p>
          <a:p>
            <a:r>
              <a:rPr lang="fr-CA" altLang="fr-FR" smtClean="0"/>
              <a:t>Sans CHATGPT</a:t>
            </a:r>
          </a:p>
          <a:p>
            <a:r>
              <a:rPr lang="fr-CA" altLang="fr-FR" smtClean="0"/>
              <a:t>1-</a:t>
            </a:r>
          </a:p>
          <a:p>
            <a:endParaRPr lang="fr-CA" altLang="fr-FR" smtClean="0"/>
          </a:p>
          <a:p>
            <a:endParaRPr lang="fr-CA" altLang="fr-FR" smtClean="0"/>
          </a:p>
          <a:p>
            <a:r>
              <a:rPr lang="fr-CA" altLang="fr-FR" smtClean="0"/>
              <a:t>2-</a:t>
            </a:r>
          </a:p>
          <a:p>
            <a:endParaRPr lang="fr-CA" altLang="fr-FR" smtClean="0"/>
          </a:p>
        </p:txBody>
      </p:sp>
      <p:sp>
        <p:nvSpPr>
          <p:cNvPr id="34820" name="ZoneTexte 1"/>
          <p:cNvSpPr txBox="1">
            <a:spLocks noChangeArrowheads="1"/>
          </p:cNvSpPr>
          <p:nvPr/>
        </p:nvSpPr>
        <p:spPr bwMode="auto">
          <a:xfrm rot="10800000" flipV="1">
            <a:off x="1223963" y="5664200"/>
            <a:ext cx="66960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r>
              <a:rPr lang="fr-FR" altLang="fr-FR" sz="1600" b="0" i="1">
                <a:solidFill>
                  <a:srgbClr val="202124"/>
                </a:solidFill>
              </a:rPr>
              <a:t>ENJEU:  Ce que l'on peut gagner ou perdre,  une entreprise. </a:t>
            </a:r>
          </a:p>
          <a:p>
            <a:r>
              <a:rPr lang="fr-FR" altLang="fr-FR" sz="1600" b="0" i="1">
                <a:solidFill>
                  <a:srgbClr val="202124"/>
                </a:solidFill>
              </a:rPr>
              <a:t>Selon CHATGPT: facteur critique de réusiste.</a:t>
            </a:r>
            <a:endParaRPr lang="fr-CA" altLang="fr-FR" sz="1600" i="1"/>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re 1"/>
          <p:cNvSpPr>
            <a:spLocks noGrp="1" noChangeArrowheads="1"/>
          </p:cNvSpPr>
          <p:nvPr>
            <p:ph type="title"/>
          </p:nvPr>
        </p:nvSpPr>
        <p:spPr/>
        <p:txBody>
          <a:bodyPr/>
          <a:lstStyle/>
          <a:p>
            <a:r>
              <a:rPr lang="fr-CA" altLang="fr-FR" smtClean="0"/>
              <a:t>Atelier Défi BI (top 2);  en équipe</a:t>
            </a:r>
          </a:p>
        </p:txBody>
      </p:sp>
      <p:sp>
        <p:nvSpPr>
          <p:cNvPr id="35843" name="Espace réservé du contenu 2"/>
          <p:cNvSpPr>
            <a:spLocks noGrp="1" noChangeArrowheads="1"/>
          </p:cNvSpPr>
          <p:nvPr>
            <p:ph idx="1"/>
          </p:nvPr>
        </p:nvSpPr>
        <p:spPr>
          <a:xfrm>
            <a:off x="684213" y="1700213"/>
            <a:ext cx="8053387" cy="4319587"/>
          </a:xfrm>
        </p:spPr>
        <p:txBody>
          <a:bodyPr/>
          <a:lstStyle/>
          <a:p>
            <a:r>
              <a:rPr lang="fr-CA" altLang="fr-FR" smtClean="0"/>
              <a:t>1-</a:t>
            </a:r>
          </a:p>
          <a:p>
            <a:endParaRPr lang="fr-CA" altLang="fr-FR" smtClean="0"/>
          </a:p>
          <a:p>
            <a:endParaRPr lang="fr-CA" altLang="fr-FR" smtClean="0"/>
          </a:p>
          <a:p>
            <a:endParaRPr lang="fr-CA" altLang="fr-FR" smtClean="0"/>
          </a:p>
          <a:p>
            <a:endParaRPr lang="fr-CA" altLang="fr-FR" smtClean="0"/>
          </a:p>
          <a:p>
            <a:endParaRPr lang="fr-CA" altLang="fr-FR" smtClean="0"/>
          </a:p>
          <a:p>
            <a:endParaRPr lang="fr-CA" altLang="fr-FR" smtClean="0"/>
          </a:p>
          <a:p>
            <a:r>
              <a:rPr lang="fr-CA" altLang="fr-FR" smtClean="0"/>
              <a:t>2-</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1"/>
          <p:cNvSpPr>
            <a:spLocks noGrp="1" noChangeArrowheads="1"/>
          </p:cNvSpPr>
          <p:nvPr>
            <p:ph type="title"/>
          </p:nvPr>
        </p:nvSpPr>
        <p:spPr/>
        <p:txBody>
          <a:bodyPr/>
          <a:lstStyle/>
          <a:p>
            <a:r>
              <a:rPr lang="fr-CA" altLang="fr-FR" smtClean="0"/>
              <a:t>Intelligence d’affaires</a:t>
            </a:r>
            <a:endParaRPr lang="en-US" altLang="fr-FR" smtClean="0"/>
          </a:p>
        </p:txBody>
      </p:sp>
      <p:sp>
        <p:nvSpPr>
          <p:cNvPr id="36867" name="Espace réservé du contenu 2"/>
          <p:cNvSpPr>
            <a:spLocks noGrp="1" noChangeArrowheads="1"/>
          </p:cNvSpPr>
          <p:nvPr>
            <p:ph idx="1"/>
          </p:nvPr>
        </p:nvSpPr>
        <p:spPr>
          <a:xfrm>
            <a:off x="457200" y="1524000"/>
            <a:ext cx="8578850" cy="4648200"/>
          </a:xfrm>
        </p:spPr>
        <p:txBody>
          <a:bodyPr/>
          <a:lstStyle/>
          <a:p>
            <a:r>
              <a:rPr lang="fr-CA" altLang="fr-FR" sz="2000" u="sng" smtClean="0"/>
              <a:t>L’analyse informationnelle (tableau de bord)</a:t>
            </a:r>
          </a:p>
          <a:p>
            <a:endParaRPr lang="fr-CA" altLang="fr-FR" sz="2000" u="sng" smtClean="0"/>
          </a:p>
          <a:p>
            <a:r>
              <a:rPr lang="fr-CA" altLang="fr-FR" sz="2000" u="sng" smtClean="0"/>
              <a:t>La veille stratégique, technologique et concurrentiel </a:t>
            </a:r>
          </a:p>
          <a:p>
            <a:endParaRPr lang="fr-CA" altLang="fr-FR" sz="2000" u="sng" smtClean="0"/>
          </a:p>
          <a:p>
            <a:r>
              <a:rPr lang="fr-CA" altLang="fr-FR" sz="2000" u="sng" smtClean="0"/>
              <a:t>La gestion de la connaissance </a:t>
            </a:r>
          </a:p>
          <a:p>
            <a:endParaRPr lang="fr-CA" altLang="fr-FR" sz="2000" smtClean="0"/>
          </a:p>
          <a:p>
            <a:r>
              <a:rPr lang="fr-CA" altLang="fr-FR" sz="2000" u="sng" smtClean="0"/>
              <a:t>Automatisation des processus ( algorithme) </a:t>
            </a:r>
          </a:p>
          <a:p>
            <a:endParaRPr lang="fr-CA" altLang="fr-FR" sz="2000" smtClean="0"/>
          </a:p>
          <a:p>
            <a:r>
              <a:rPr lang="fr-CA" altLang="fr-FR" sz="2400" u="sng" smtClean="0"/>
              <a:t>+ dernièrement le phénomème Big DATA </a:t>
            </a:r>
          </a:p>
          <a:p>
            <a:r>
              <a:rPr lang="fr-CA" altLang="fr-FR" sz="2400" u="sng" smtClean="0"/>
              <a:t>+ dernièrement l’Intelligence artificielle </a:t>
            </a:r>
          </a:p>
        </p:txBody>
      </p:sp>
      <p:sp>
        <p:nvSpPr>
          <p:cNvPr id="4" name="AutoShape 9"/>
          <p:cNvSpPr>
            <a:spLocks noChangeArrowheads="1"/>
          </p:cNvSpPr>
          <p:nvPr/>
        </p:nvSpPr>
        <p:spPr bwMode="auto">
          <a:xfrm>
            <a:off x="7596188" y="2565400"/>
            <a:ext cx="755650" cy="576263"/>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
        <p:nvSpPr>
          <p:cNvPr id="5" name="AutoShape 10"/>
          <p:cNvSpPr>
            <a:spLocks noChangeArrowheads="1"/>
          </p:cNvSpPr>
          <p:nvPr/>
        </p:nvSpPr>
        <p:spPr bwMode="auto">
          <a:xfrm>
            <a:off x="7956550" y="2636838"/>
            <a:ext cx="755650" cy="576262"/>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
        <p:nvSpPr>
          <p:cNvPr id="6" name="AutoShape 11"/>
          <p:cNvSpPr>
            <a:spLocks noChangeArrowheads="1"/>
          </p:cNvSpPr>
          <p:nvPr/>
        </p:nvSpPr>
        <p:spPr bwMode="auto">
          <a:xfrm>
            <a:off x="8243888" y="2852738"/>
            <a:ext cx="755650" cy="576262"/>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re 1"/>
          <p:cNvSpPr>
            <a:spLocks noGrp="1" noChangeArrowheads="1"/>
          </p:cNvSpPr>
          <p:nvPr>
            <p:ph type="title"/>
          </p:nvPr>
        </p:nvSpPr>
        <p:spPr/>
        <p:txBody>
          <a:bodyPr/>
          <a:lstStyle/>
          <a:p>
            <a:endParaRPr lang="fr-CA" altLang="fr-FR" smtClean="0"/>
          </a:p>
        </p:txBody>
      </p:sp>
      <p:sp>
        <p:nvSpPr>
          <p:cNvPr id="37891" name="Espace réservé du contenu 2"/>
          <p:cNvSpPr>
            <a:spLocks noGrp="1" noChangeArrowheads="1"/>
          </p:cNvSpPr>
          <p:nvPr>
            <p:ph idx="1"/>
          </p:nvPr>
        </p:nvSpPr>
        <p:spPr/>
        <p:txBody>
          <a:bodyPr/>
          <a:lstStyle/>
          <a:p>
            <a:endParaRPr lang="fr-CA" altLang="fr-FR" smtClean="0"/>
          </a:p>
        </p:txBody>
      </p:sp>
      <p:pic>
        <p:nvPicPr>
          <p:cNvPr id="378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63" y="404813"/>
            <a:ext cx="9037637" cy="6119812"/>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re 1"/>
          <p:cNvSpPr>
            <a:spLocks noGrp="1" noChangeArrowheads="1"/>
          </p:cNvSpPr>
          <p:nvPr>
            <p:ph type="title"/>
          </p:nvPr>
        </p:nvSpPr>
        <p:spPr/>
        <p:txBody>
          <a:bodyPr/>
          <a:lstStyle/>
          <a:p>
            <a:r>
              <a:rPr lang="en-CA" altLang="fr-FR" smtClean="0"/>
              <a:t>Conclusion (suite)</a:t>
            </a:r>
            <a:endParaRPr lang="fr-CA" altLang="fr-FR" smtClean="0"/>
          </a:p>
        </p:txBody>
      </p:sp>
      <p:sp>
        <p:nvSpPr>
          <p:cNvPr id="38915" name="Espace réservé du contenu 2"/>
          <p:cNvSpPr>
            <a:spLocks noGrp="1" noChangeArrowheads="1"/>
          </p:cNvSpPr>
          <p:nvPr>
            <p:ph idx="1"/>
          </p:nvPr>
        </p:nvSpPr>
        <p:spPr/>
        <p:txBody>
          <a:bodyPr/>
          <a:lstStyle/>
          <a:p>
            <a:r>
              <a:rPr lang="fr-CA" altLang="fr-FR" smtClean="0"/>
              <a:t>BI le plus important c’est d’acquérir les principes et les processus pour </a:t>
            </a:r>
            <a:r>
              <a:rPr lang="fr-CA" altLang="fr-FR" u="sng" smtClean="0"/>
              <a:t>développer la pensée stratégique </a:t>
            </a:r>
            <a:r>
              <a:rPr lang="fr-CA" altLang="fr-FR" smtClean="0"/>
              <a:t>et l’intelligences d’affaires versus  le contenu qui change vite…</a:t>
            </a:r>
          </a:p>
          <a:p>
            <a:endParaRPr lang="en-CA" altLang="fr-FR" smtClean="0"/>
          </a:p>
          <a:p>
            <a:r>
              <a:rPr lang="en-CA" altLang="fr-FR" smtClean="0"/>
              <a:t>BI faut comprendre:</a:t>
            </a:r>
          </a:p>
          <a:p>
            <a:endParaRPr lang="en-CA" altLang="fr-FR" smtClean="0"/>
          </a:p>
          <a:p>
            <a:endParaRPr lang="en-CA" altLang="fr-FR" smtClean="0"/>
          </a:p>
          <a:p>
            <a:endParaRPr lang="en-CA" altLang="fr-FR" smtClean="0"/>
          </a:p>
          <a:p>
            <a:endParaRPr lang="en-CA" altLang="fr-FR" smtClean="0"/>
          </a:p>
          <a:p>
            <a:endParaRPr lang="en-CA" altLang="fr-FR" smtClean="0"/>
          </a:p>
          <a:p>
            <a:endParaRPr lang="en-CA" altLang="fr-FR" smtClean="0"/>
          </a:p>
          <a:p>
            <a:endParaRPr lang="en-CA" altLang="fr-FR" smtClean="0"/>
          </a:p>
          <a:p>
            <a:r>
              <a:rPr lang="en-CA" altLang="fr-FR" smtClean="0"/>
              <a:t>Base de la prise de décision:</a:t>
            </a:r>
            <a:endParaRPr lang="fr-CA" altLang="fr-FR" smtClean="0"/>
          </a:p>
        </p:txBody>
      </p:sp>
      <p:graphicFrame>
        <p:nvGraphicFramePr>
          <p:cNvPr id="4" name="Tableau 3"/>
          <p:cNvGraphicFramePr>
            <a:graphicFrameLocks noGrp="1"/>
          </p:cNvGraphicFramePr>
          <p:nvPr/>
        </p:nvGraphicFramePr>
        <p:xfrm>
          <a:off x="1187450" y="3213100"/>
          <a:ext cx="7345363" cy="1565275"/>
        </p:xfrm>
        <a:graphic>
          <a:graphicData uri="http://schemas.openxmlformats.org/drawingml/2006/table">
            <a:tbl>
              <a:tblPr firstRow="1" bandRow="1">
                <a:tableStyleId>{5C22544A-7EE6-4342-B048-85BDC9FD1C3A}</a:tableStyleId>
              </a:tblPr>
              <a:tblGrid>
                <a:gridCol w="1152214"/>
                <a:gridCol w="2232414"/>
                <a:gridCol w="2016374"/>
                <a:gridCol w="1944361"/>
              </a:tblGrid>
              <a:tr h="823293">
                <a:tc>
                  <a:txBody>
                    <a:bodyPr/>
                    <a:lstStyle/>
                    <a:p>
                      <a:endParaRPr lang="fr-CA" sz="1600" dirty="0"/>
                    </a:p>
                  </a:txBody>
                  <a:tcPr marL="91447" marR="91447" marT="45739" marB="45739"/>
                </a:tc>
                <a:tc>
                  <a:txBody>
                    <a:bodyPr/>
                    <a:lstStyle/>
                    <a:p>
                      <a:r>
                        <a:rPr lang="en-CA" sz="1600" dirty="0" err="1"/>
                        <a:t>Informations</a:t>
                      </a:r>
                      <a:r>
                        <a:rPr lang="en-CA" sz="1600" baseline="0" dirty="0"/>
                        <a:t> du </a:t>
                      </a:r>
                      <a:r>
                        <a:rPr lang="en-CA" sz="1600" u="sng" dirty="0"/>
                        <a:t>Passé</a:t>
                      </a:r>
                      <a:r>
                        <a:rPr lang="en-CA" sz="1600" dirty="0"/>
                        <a:t> de </a:t>
                      </a:r>
                      <a:r>
                        <a:rPr lang="en-CA" sz="1600" dirty="0" err="1"/>
                        <a:t>l’entreprise</a:t>
                      </a:r>
                      <a:endParaRPr lang="fr-CA" sz="1600" dirty="0"/>
                    </a:p>
                  </a:txBody>
                  <a:tcPr marL="91447" marR="91447" marT="45739" marB="45739"/>
                </a:tc>
                <a:tc>
                  <a:txBody>
                    <a:bodyPr/>
                    <a:lstStyle/>
                    <a:p>
                      <a:r>
                        <a:rPr lang="en-CA" sz="1600" dirty="0" err="1"/>
                        <a:t>InformationsPrésent</a:t>
                      </a:r>
                      <a:r>
                        <a:rPr lang="en-CA" sz="1600" dirty="0"/>
                        <a:t>  de </a:t>
                      </a:r>
                      <a:r>
                        <a:rPr lang="en-CA" sz="1600" dirty="0" err="1"/>
                        <a:t>l’entreprise</a:t>
                      </a:r>
                      <a:endParaRPr lang="fr-CA" sz="1600" dirty="0"/>
                    </a:p>
                  </a:txBody>
                  <a:tcPr marL="91447" marR="91447" marT="45739" marB="4573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sz="1600" dirty="0" err="1"/>
                        <a:t>Informations</a:t>
                      </a:r>
                      <a:r>
                        <a:rPr lang="en-CA" sz="1600" dirty="0"/>
                        <a:t> </a:t>
                      </a:r>
                      <a:r>
                        <a:rPr lang="en-CA" sz="1600" dirty="0" err="1"/>
                        <a:t>futur</a:t>
                      </a:r>
                      <a:r>
                        <a:rPr lang="en-CA" sz="1600" dirty="0"/>
                        <a:t> de </a:t>
                      </a:r>
                      <a:r>
                        <a:rPr lang="en-CA" sz="1600" dirty="0" err="1"/>
                        <a:t>l’entreprise</a:t>
                      </a:r>
                      <a:endParaRPr lang="fr-CA" sz="1600" dirty="0"/>
                    </a:p>
                    <a:p>
                      <a:endParaRPr lang="fr-CA" sz="1600" dirty="0"/>
                    </a:p>
                  </a:txBody>
                  <a:tcPr marL="91447" marR="91447" marT="45739" marB="45739"/>
                </a:tc>
              </a:tr>
              <a:tr h="370991">
                <a:tc>
                  <a:txBody>
                    <a:bodyPr/>
                    <a:lstStyle/>
                    <a:p>
                      <a:r>
                        <a:rPr lang="en-CA" sz="1800" dirty="0"/>
                        <a:t>BI</a:t>
                      </a:r>
                      <a:endParaRPr lang="fr-CA" sz="1800" dirty="0"/>
                    </a:p>
                  </a:txBody>
                  <a:tcPr marL="91447" marR="91447" marT="45739" marB="45739"/>
                </a:tc>
                <a:tc>
                  <a:txBody>
                    <a:bodyPr/>
                    <a:lstStyle/>
                    <a:p>
                      <a:r>
                        <a:rPr lang="en-CA" sz="1800" dirty="0"/>
                        <a:t>20 %</a:t>
                      </a:r>
                      <a:endParaRPr lang="fr-CA" sz="1800" dirty="0"/>
                    </a:p>
                  </a:txBody>
                  <a:tcPr marL="91447" marR="91447" marT="45739" marB="45739"/>
                </a:tc>
                <a:tc>
                  <a:txBody>
                    <a:bodyPr/>
                    <a:lstStyle/>
                    <a:p>
                      <a:r>
                        <a:rPr lang="en-CA" sz="1800" dirty="0"/>
                        <a:t>40%</a:t>
                      </a:r>
                      <a:endParaRPr lang="fr-CA" sz="1800" dirty="0"/>
                    </a:p>
                  </a:txBody>
                  <a:tcPr marL="91447" marR="91447" marT="45739" marB="45739"/>
                </a:tc>
                <a:tc>
                  <a:txBody>
                    <a:bodyPr/>
                    <a:lstStyle/>
                    <a:p>
                      <a:r>
                        <a:rPr lang="en-CA" sz="1800" dirty="0"/>
                        <a:t>40%</a:t>
                      </a:r>
                      <a:endParaRPr lang="fr-CA" sz="1800" dirty="0"/>
                    </a:p>
                  </a:txBody>
                  <a:tcPr marL="91447" marR="91447" marT="45739" marB="45739"/>
                </a:tc>
              </a:tr>
              <a:tr h="370991">
                <a:tc>
                  <a:txBody>
                    <a:bodyPr/>
                    <a:lstStyle/>
                    <a:p>
                      <a:r>
                        <a:rPr lang="en-CA" sz="1800" dirty="0" err="1"/>
                        <a:t>Stratégie</a:t>
                      </a:r>
                      <a:endParaRPr lang="fr-CA" sz="1800" dirty="0"/>
                    </a:p>
                  </a:txBody>
                  <a:tcPr marL="91447" marR="91447" marT="45739" marB="45739"/>
                </a:tc>
                <a:tc>
                  <a:txBody>
                    <a:bodyPr/>
                    <a:lstStyle/>
                    <a:p>
                      <a:r>
                        <a:rPr lang="en-CA" sz="1800" dirty="0"/>
                        <a:t>10 %</a:t>
                      </a:r>
                      <a:endParaRPr lang="fr-CA" sz="1800" dirty="0"/>
                    </a:p>
                  </a:txBody>
                  <a:tcPr marL="91447" marR="91447" marT="45739" marB="45739"/>
                </a:tc>
                <a:tc>
                  <a:txBody>
                    <a:bodyPr/>
                    <a:lstStyle/>
                    <a:p>
                      <a:r>
                        <a:rPr lang="en-CA" sz="1800" dirty="0"/>
                        <a:t>30 %</a:t>
                      </a:r>
                      <a:endParaRPr lang="fr-CA" sz="1800" dirty="0"/>
                    </a:p>
                  </a:txBody>
                  <a:tcPr marL="91447" marR="91447" marT="45739" marB="45739"/>
                </a:tc>
                <a:tc>
                  <a:txBody>
                    <a:bodyPr/>
                    <a:lstStyle/>
                    <a:p>
                      <a:r>
                        <a:rPr lang="en-CA" sz="1800" dirty="0"/>
                        <a:t>60%</a:t>
                      </a:r>
                      <a:endParaRPr lang="fr-CA" sz="1800" dirty="0"/>
                    </a:p>
                  </a:txBody>
                  <a:tcPr marL="91447" marR="91447" marT="45739" marB="45739"/>
                </a:tc>
              </a:tr>
            </a:tbl>
          </a:graphicData>
        </a:graphic>
      </p:graphicFrame>
      <p:sp>
        <p:nvSpPr>
          <p:cNvPr id="38938" name="Flèche droite 4"/>
          <p:cNvSpPr>
            <a:spLocks noChangeArrowheads="1"/>
          </p:cNvSpPr>
          <p:nvPr/>
        </p:nvSpPr>
        <p:spPr bwMode="auto">
          <a:xfrm>
            <a:off x="1619250" y="5589588"/>
            <a:ext cx="7056438" cy="576262"/>
          </a:xfrm>
          <a:prstGeom prst="rightArrow">
            <a:avLst>
              <a:gd name="adj1" fmla="val 50000"/>
              <a:gd name="adj2" fmla="val 50001"/>
            </a:avLst>
          </a:prstGeom>
          <a:solidFill>
            <a:schemeClr val="bg2"/>
          </a:solidFill>
          <a:ln w="12700" algn="ctr">
            <a:solidFill>
              <a:schemeClr val="tx1"/>
            </a:solidFill>
            <a:round/>
            <a:headEnd type="none" w="sm" len="sm"/>
            <a:tailEnd type="none" w="sm" len="sm"/>
          </a:ln>
        </p:spPr>
        <p:txBody>
          <a:bodyPr/>
          <a:lstStyle/>
          <a:p>
            <a:r>
              <a:rPr lang="en-CA" altLang="fr-FR" sz="1400"/>
              <a:t>Émotion (feeling)  / Expérience / Fait /  Analytic (modèle de statitisque avancé</a:t>
            </a:r>
            <a:r>
              <a:rPr lang="en-CA" altLang="fr-FR"/>
              <a:t>)</a:t>
            </a:r>
            <a:endParaRPr lang="fr-CA" altLang="fr-F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re 1"/>
          <p:cNvSpPr>
            <a:spLocks noGrp="1" noChangeArrowheads="1"/>
          </p:cNvSpPr>
          <p:nvPr>
            <p:ph type="title"/>
          </p:nvPr>
        </p:nvSpPr>
        <p:spPr/>
        <p:txBody>
          <a:bodyPr/>
          <a:lstStyle/>
          <a:p>
            <a:endParaRPr lang="fr-CA" altLang="fr-FR" smtClean="0"/>
          </a:p>
        </p:txBody>
      </p:sp>
      <p:sp>
        <p:nvSpPr>
          <p:cNvPr id="39939" name="Espace réservé du contenu 2"/>
          <p:cNvSpPr>
            <a:spLocks noGrp="1" noChangeArrowheads="1"/>
          </p:cNvSpPr>
          <p:nvPr>
            <p:ph idx="1"/>
          </p:nvPr>
        </p:nvSpPr>
        <p:spPr/>
        <p:txBody>
          <a:bodyPr/>
          <a:lstStyle/>
          <a:p>
            <a:endParaRPr lang="fr-CA" altLang="fr-FR" smtClean="0"/>
          </a:p>
        </p:txBody>
      </p:sp>
      <p:pic>
        <p:nvPicPr>
          <p:cNvPr id="399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13" y="125413"/>
            <a:ext cx="8955087" cy="6472237"/>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re 1"/>
          <p:cNvSpPr>
            <a:spLocks noGrp="1" noChangeArrowheads="1"/>
          </p:cNvSpPr>
          <p:nvPr>
            <p:ph type="title"/>
          </p:nvPr>
        </p:nvSpPr>
        <p:spPr/>
        <p:txBody>
          <a:bodyPr/>
          <a:lstStyle/>
          <a:p>
            <a:r>
              <a:rPr lang="fr-FR" smtClean="0"/>
              <a:t>Le benchmark</a:t>
            </a:r>
            <a:endParaRPr lang="fr-CA" smtClean="0"/>
          </a:p>
        </p:txBody>
      </p:sp>
      <p:sp>
        <p:nvSpPr>
          <p:cNvPr id="40963" name="Espace réservé du contenu 2"/>
          <p:cNvSpPr>
            <a:spLocks noGrp="1" noChangeArrowheads="1"/>
          </p:cNvSpPr>
          <p:nvPr>
            <p:ph idx="1"/>
          </p:nvPr>
        </p:nvSpPr>
        <p:spPr/>
        <p:txBody>
          <a:bodyPr/>
          <a:lstStyle/>
          <a:p>
            <a:r>
              <a:rPr lang="fr-FR" sz="2000" smtClean="0"/>
              <a:t>Le benchmark en affaires est une démarche qui consiste à comparer les performances, les processus ou les pratiques d'une entreprise avec ceux d'autres entreprises ou organismes considérés comme des références dans un domaine particulier. </a:t>
            </a:r>
            <a:r>
              <a:rPr lang="fr-FR" sz="2000" b="0" u="sng" smtClean="0"/>
              <a:t>L'objectif est d'identifier les écarts de performance, de comprendre les meilleures pratiques et de s'inspirer de ces dernières pour améliorer les résultats de l'entreprise.</a:t>
            </a:r>
          </a:p>
          <a:p>
            <a:endParaRPr lang="fr-FR" sz="2000" smtClean="0"/>
          </a:p>
          <a:p>
            <a:r>
              <a:rPr lang="fr-FR" sz="2000" smtClean="0"/>
              <a:t>Le benchmark peut être utilisé dans plusieurs contextes, comme l'efficacité des processus, la satisfaction des clients, les coûts opérationnels ou l'innovation. Il peut être interne (comparaison entre différentes divisions ou filiales d'une même entreprise) ou externe (comparaison avec des concurrents directs ou des entreprises leaders dans d'autres secteurs).</a:t>
            </a:r>
          </a:p>
          <a:p>
            <a:endParaRPr lang="fr-CA"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Espace réservé de la date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fld id="{C2194BD2-5CA4-426B-A2A3-51D081574BF4}" type="datetime1">
              <a:rPr lang="fr-CA" altLang="fr-FR" sz="1400" b="0" smtClean="0">
                <a:solidFill>
                  <a:schemeClr val="tx1"/>
                </a:solidFill>
                <a:latin typeface="Times New Roman" pitchFamily="18" charset="0"/>
              </a:rPr>
              <a:pPr/>
              <a:t>2025-04-17</a:t>
            </a:fld>
            <a:endParaRPr lang="es-ES" altLang="fr-FR" sz="1400" b="0" smtClean="0">
              <a:solidFill>
                <a:schemeClr val="tx1"/>
              </a:solidFill>
              <a:latin typeface="Times New Roman" pitchFamily="18" charset="0"/>
            </a:endParaRPr>
          </a:p>
        </p:txBody>
      </p:sp>
      <p:sp>
        <p:nvSpPr>
          <p:cNvPr id="5123"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fld id="{95B1C935-24EE-417F-A97A-C4F59CB5C950}" type="slidenum">
              <a:rPr lang="es-ES" altLang="fr-FR" sz="1400" b="0">
                <a:solidFill>
                  <a:schemeClr val="tx1"/>
                </a:solidFill>
                <a:latin typeface="Times New Roman" pitchFamily="18" charset="0"/>
              </a:rPr>
              <a:pPr/>
              <a:t>4</a:t>
            </a:fld>
            <a:endParaRPr lang="es-ES" altLang="fr-FR" sz="1400" b="0">
              <a:solidFill>
                <a:schemeClr val="tx1"/>
              </a:solidFill>
              <a:latin typeface="Times New Roman" pitchFamily="18" charset="0"/>
            </a:endParaRPr>
          </a:p>
        </p:txBody>
      </p:sp>
      <p:sp>
        <p:nvSpPr>
          <p:cNvPr id="5124" name="Rectangle 2"/>
          <p:cNvSpPr>
            <a:spLocks noGrp="1" noChangeArrowheads="1"/>
          </p:cNvSpPr>
          <p:nvPr>
            <p:ph type="title"/>
          </p:nvPr>
        </p:nvSpPr>
        <p:spPr/>
        <p:txBody>
          <a:bodyPr/>
          <a:lstStyle/>
          <a:p>
            <a:pPr algn="l"/>
            <a:r>
              <a:rPr lang="fr-CA" altLang="fr-FR" smtClean="0"/>
              <a:t>Introduction</a:t>
            </a:r>
          </a:p>
        </p:txBody>
      </p:sp>
      <p:sp>
        <p:nvSpPr>
          <p:cNvPr id="5125" name="Rectangle 3"/>
          <p:cNvSpPr>
            <a:spLocks noGrp="1" noChangeArrowheads="1"/>
          </p:cNvSpPr>
          <p:nvPr>
            <p:ph type="body" idx="1"/>
          </p:nvPr>
        </p:nvSpPr>
        <p:spPr>
          <a:xfrm>
            <a:off x="250825" y="1484313"/>
            <a:ext cx="8229600" cy="4525962"/>
          </a:xfrm>
        </p:spPr>
        <p:txBody>
          <a:bodyPr/>
          <a:lstStyle/>
          <a:p>
            <a:r>
              <a:rPr lang="fr-CA" altLang="fr-FR" sz="2000" smtClean="0">
                <a:solidFill>
                  <a:schemeClr val="hlink"/>
                </a:solidFill>
              </a:rPr>
              <a:t>Intelligence d’affaires ….une tour de Babel?</a:t>
            </a:r>
          </a:p>
          <a:p>
            <a:r>
              <a:rPr lang="en-CA" altLang="fr-FR" sz="2000" smtClean="0">
                <a:solidFill>
                  <a:schemeClr val="hlink"/>
                </a:solidFill>
              </a:rPr>
              <a:t>Information structurée versus non-structurée</a:t>
            </a:r>
            <a:endParaRPr lang="fr-CA" altLang="fr-FR" sz="2000" smtClean="0">
              <a:solidFill>
                <a:schemeClr val="hlink"/>
              </a:solidFill>
            </a:endParaRPr>
          </a:p>
          <a:p>
            <a:endParaRPr lang="fr-CA" altLang="fr-FR" sz="2400" smtClean="0">
              <a:solidFill>
                <a:schemeClr val="hlink"/>
              </a:solidFill>
            </a:endParaRPr>
          </a:p>
          <a:p>
            <a:endParaRPr lang="fr-CA" altLang="fr-FR" sz="2400" smtClean="0">
              <a:solidFill>
                <a:schemeClr val="hlink"/>
              </a:solidFill>
            </a:endParaRPr>
          </a:p>
          <a:p>
            <a:pPr>
              <a:buFontTx/>
              <a:buNone/>
            </a:pPr>
            <a:endParaRPr lang="fr-CA" altLang="fr-FR" sz="2400" smtClean="0"/>
          </a:p>
        </p:txBody>
      </p:sp>
      <p:pic>
        <p:nvPicPr>
          <p:cNvPr id="5126" name="Image 3" descr="cube B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740650" y="115888"/>
            <a:ext cx="12192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075" y="2205038"/>
            <a:ext cx="7267575"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Nuage 1"/>
          <p:cNvSpPr/>
          <p:nvPr/>
        </p:nvSpPr>
        <p:spPr bwMode="auto">
          <a:xfrm>
            <a:off x="1187450" y="5516563"/>
            <a:ext cx="2089150" cy="720725"/>
          </a:xfrm>
          <a:prstGeom prst="cloud">
            <a:avLst/>
          </a:prstGeom>
          <a:solidFill>
            <a:schemeClr val="hlink"/>
          </a:solidFill>
          <a:ln w="12700" cap="flat" cmpd="sng" algn="ctr">
            <a:solidFill>
              <a:schemeClr val="tx1"/>
            </a:solidFill>
            <a:prstDash val="solid"/>
            <a:round/>
            <a:headEnd type="none" w="sm" len="sm"/>
            <a:tailEnd type="none" w="sm" len="sm"/>
          </a:ln>
          <a:effectLst/>
        </p:spPr>
        <p:txBody>
          <a:bodyPr/>
          <a:lstStyle/>
          <a:p>
            <a:pPr>
              <a:defRPr/>
            </a:pPr>
            <a:r>
              <a:rPr lang="en-CA" sz="2000" dirty="0">
                <a:solidFill>
                  <a:schemeClr val="tx1"/>
                </a:solidFill>
              </a:rPr>
              <a:t>Big data</a:t>
            </a:r>
          </a:p>
          <a:p>
            <a:pPr>
              <a:defRPr/>
            </a:pPr>
            <a:r>
              <a:rPr lang="en-CA" sz="1400" dirty="0">
                <a:solidFill>
                  <a:schemeClr val="tx1"/>
                </a:solidFill>
              </a:rPr>
              <a:t>Hadoop</a:t>
            </a:r>
            <a:endParaRPr lang="fr-CA" sz="1400" dirty="0">
              <a:solidFill>
                <a:schemeClr val="tx1"/>
              </a:solidFill>
            </a:endParaRPr>
          </a:p>
        </p:txBody>
      </p:sp>
      <p:sp>
        <p:nvSpPr>
          <p:cNvPr id="5129" name="Forme libre 2"/>
          <p:cNvSpPr>
            <a:spLocks/>
          </p:cNvSpPr>
          <p:nvPr/>
        </p:nvSpPr>
        <p:spPr bwMode="auto">
          <a:xfrm>
            <a:off x="5940425" y="2205038"/>
            <a:ext cx="2289175" cy="728662"/>
          </a:xfrm>
          <a:custGeom>
            <a:avLst/>
            <a:gdLst>
              <a:gd name="T0" fmla="*/ 2147483647 w 997628"/>
              <a:gd name="T1" fmla="*/ 0 h 586854"/>
              <a:gd name="T2" fmla="*/ 2147483647 w 997628"/>
              <a:gd name="T3" fmla="*/ 0 h 586854"/>
              <a:gd name="T4" fmla="*/ 2147483647 w 997628"/>
              <a:gd name="T5" fmla="*/ 41724436 h 586854"/>
              <a:gd name="T6" fmla="*/ 2147483647 w 997628"/>
              <a:gd name="T7" fmla="*/ 69542275 h 586854"/>
              <a:gd name="T8" fmla="*/ 2147483647 w 997628"/>
              <a:gd name="T9" fmla="*/ 111267065 h 586854"/>
              <a:gd name="T10" fmla="*/ 2147483647 w 997628"/>
              <a:gd name="T11" fmla="*/ 278165732 h 586854"/>
              <a:gd name="T12" fmla="*/ 2147483647 w 997628"/>
              <a:gd name="T13" fmla="*/ 361615471 h 586854"/>
              <a:gd name="T14" fmla="*/ 2147483647 w 997628"/>
              <a:gd name="T15" fmla="*/ 445065051 h 586854"/>
              <a:gd name="T16" fmla="*/ 2147483647 w 997628"/>
              <a:gd name="T17" fmla="*/ 570240411 h 586854"/>
              <a:gd name="T18" fmla="*/ 2147483647 w 997628"/>
              <a:gd name="T19" fmla="*/ 598057128 h 586854"/>
              <a:gd name="T20" fmla="*/ 2147483647 w 997628"/>
              <a:gd name="T21" fmla="*/ 570240411 h 586854"/>
              <a:gd name="T22" fmla="*/ 2147483647 w 997628"/>
              <a:gd name="T23" fmla="*/ 542423310 h 586854"/>
              <a:gd name="T24" fmla="*/ 2147483647 w 997628"/>
              <a:gd name="T25" fmla="*/ 528515008 h 586854"/>
              <a:gd name="T26" fmla="*/ 2147483647 w 997628"/>
              <a:gd name="T27" fmla="*/ 486790662 h 586854"/>
              <a:gd name="T28" fmla="*/ 2147483647 w 997628"/>
              <a:gd name="T29" fmla="*/ 472881869 h 586854"/>
              <a:gd name="T30" fmla="*/ 2147483647 w 997628"/>
              <a:gd name="T31" fmla="*/ 458973470 h 586854"/>
              <a:gd name="T32" fmla="*/ 2147483647 w 997628"/>
              <a:gd name="T33" fmla="*/ 417249533 h 586854"/>
              <a:gd name="T34" fmla="*/ 2147483647 w 997628"/>
              <a:gd name="T35" fmla="*/ 361615471 h 586854"/>
              <a:gd name="T36" fmla="*/ 2147483647 w 997628"/>
              <a:gd name="T37" fmla="*/ 278165732 h 586854"/>
              <a:gd name="T38" fmla="*/ 2147483647 w 997628"/>
              <a:gd name="T39" fmla="*/ 250349910 h 586854"/>
              <a:gd name="T40" fmla="*/ 2147483647 w 997628"/>
              <a:gd name="T41" fmla="*/ 0 h 58685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97628"/>
              <a:gd name="T64" fmla="*/ 0 h 586854"/>
              <a:gd name="T65" fmla="*/ 997628 w 997628"/>
              <a:gd name="T66" fmla="*/ 586854 h 58685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97628" h="586854">
                <a:moveTo>
                  <a:pt x="28637" y="0"/>
                </a:moveTo>
                <a:lnTo>
                  <a:pt x="28637" y="0"/>
                </a:lnTo>
                <a:cubicBezTo>
                  <a:pt x="201509" y="13648"/>
                  <a:pt x="374903" y="21793"/>
                  <a:pt x="547252" y="40943"/>
                </a:cubicBezTo>
                <a:cubicBezTo>
                  <a:pt x="580168" y="44600"/>
                  <a:pt x="611175" y="58360"/>
                  <a:pt x="642786" y="68239"/>
                </a:cubicBezTo>
                <a:cubicBezTo>
                  <a:pt x="683979" y="81112"/>
                  <a:pt x="765616" y="109182"/>
                  <a:pt x="765616" y="109182"/>
                </a:cubicBezTo>
                <a:cubicBezTo>
                  <a:pt x="847983" y="170957"/>
                  <a:pt x="837527" y="155634"/>
                  <a:pt x="915741" y="272955"/>
                </a:cubicBezTo>
                <a:cubicBezTo>
                  <a:pt x="933938" y="300251"/>
                  <a:pt x="959958" y="323720"/>
                  <a:pt x="970332" y="354842"/>
                </a:cubicBezTo>
                <a:lnTo>
                  <a:pt x="997628" y="436728"/>
                </a:lnTo>
                <a:cubicBezTo>
                  <a:pt x="977546" y="537135"/>
                  <a:pt x="1003281" y="492100"/>
                  <a:pt x="902094" y="559558"/>
                </a:cubicBezTo>
                <a:lnTo>
                  <a:pt x="861150" y="586854"/>
                </a:lnTo>
                <a:cubicBezTo>
                  <a:pt x="700268" y="577390"/>
                  <a:pt x="655001" y="579815"/>
                  <a:pt x="519956" y="559558"/>
                </a:cubicBezTo>
                <a:cubicBezTo>
                  <a:pt x="465224" y="551348"/>
                  <a:pt x="410774" y="541361"/>
                  <a:pt x="356183" y="532263"/>
                </a:cubicBezTo>
                <a:lnTo>
                  <a:pt x="274297" y="518615"/>
                </a:lnTo>
                <a:cubicBezTo>
                  <a:pt x="269748" y="504967"/>
                  <a:pt x="272619" y="485652"/>
                  <a:pt x="260649" y="477672"/>
                </a:cubicBezTo>
                <a:cubicBezTo>
                  <a:pt x="241348" y="464805"/>
                  <a:pt x="214914" y="469650"/>
                  <a:pt x="192410" y="464024"/>
                </a:cubicBezTo>
                <a:cubicBezTo>
                  <a:pt x="178454" y="460535"/>
                  <a:pt x="165115" y="454925"/>
                  <a:pt x="151467" y="450376"/>
                </a:cubicBezTo>
                <a:cubicBezTo>
                  <a:pt x="137819" y="436728"/>
                  <a:pt x="125759" y="421282"/>
                  <a:pt x="110524" y="409433"/>
                </a:cubicBezTo>
                <a:cubicBezTo>
                  <a:pt x="84629" y="389293"/>
                  <a:pt x="28637" y="354842"/>
                  <a:pt x="28637" y="354842"/>
                </a:cubicBezTo>
                <a:cubicBezTo>
                  <a:pt x="7027" y="322427"/>
                  <a:pt x="-15832" y="311481"/>
                  <a:pt x="14989" y="272955"/>
                </a:cubicBezTo>
                <a:cubicBezTo>
                  <a:pt x="25236" y="260147"/>
                  <a:pt x="53374" y="261862"/>
                  <a:pt x="55932" y="245660"/>
                </a:cubicBezTo>
                <a:cubicBezTo>
                  <a:pt x="67994" y="169269"/>
                  <a:pt x="33186" y="40943"/>
                  <a:pt x="28637" y="0"/>
                </a:cubicBezTo>
                <a:close/>
              </a:path>
            </a:pathLst>
          </a:custGeom>
          <a:solidFill>
            <a:schemeClr val="hlink"/>
          </a:solidFill>
          <a:ln w="12700" algn="ctr">
            <a:solidFill>
              <a:schemeClr val="tx1"/>
            </a:solidFill>
            <a:round/>
            <a:headEnd type="none" w="sm" len="sm"/>
            <a:tailEnd type="none" w="sm" len="sm"/>
          </a:ln>
        </p:spPr>
        <p:txBody>
          <a:bodyPr/>
          <a:lstStyle/>
          <a:p>
            <a:pPr algn="ctr"/>
            <a:r>
              <a:rPr lang="en-CA" altLang="fr-FR" sz="1800"/>
              <a:t>Intelligence artificielle</a:t>
            </a:r>
            <a:endParaRPr lang="fr-CA" altLang="fr-FR" sz="18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re 1"/>
          <p:cNvSpPr>
            <a:spLocks noGrp="1" noChangeArrowheads="1"/>
          </p:cNvSpPr>
          <p:nvPr>
            <p:ph type="title"/>
          </p:nvPr>
        </p:nvSpPr>
        <p:spPr/>
        <p:txBody>
          <a:bodyPr/>
          <a:lstStyle/>
          <a:p>
            <a:r>
              <a:rPr lang="fr-FR" smtClean="0"/>
              <a:t>Le benchmark; Exemple concret :</a:t>
            </a:r>
            <a:br>
              <a:rPr lang="fr-FR" smtClean="0"/>
            </a:br>
            <a:endParaRPr lang="fr-CA" smtClean="0"/>
          </a:p>
        </p:txBody>
      </p:sp>
      <p:sp>
        <p:nvSpPr>
          <p:cNvPr id="41987" name="Espace réservé du contenu 2"/>
          <p:cNvSpPr>
            <a:spLocks noGrp="1" noChangeArrowheads="1"/>
          </p:cNvSpPr>
          <p:nvPr>
            <p:ph idx="1"/>
          </p:nvPr>
        </p:nvSpPr>
        <p:spPr/>
        <p:txBody>
          <a:bodyPr/>
          <a:lstStyle/>
          <a:p>
            <a:r>
              <a:rPr lang="fr-FR" smtClean="0"/>
              <a:t>Prenons l'exemple de Toyota dans le secteur automobile. </a:t>
            </a:r>
          </a:p>
          <a:p>
            <a:r>
              <a:rPr lang="fr-FR" smtClean="0"/>
              <a:t>Toyota est réputée pour avoir utilisé le benchmark pour perfectionner son système de production, connu sous le nom de "Toyota Production System" (TPS). L'entreprise a analysé les pratiques d'autres leaders industriels pour optimiser ses propres processus. Par exemple, elle s'est inspirée des supermarchés américains pour concevoir le système "Juste-à-temps" (JIT), où les matériaux et les pièces sont approvisionnés uniquement en fonction des besoins immédiats de la production. Cela a permis à Toyota de réduire les gaspillages, d'améliorer l'efficacité et de devenir un modèle pour d'autres entreprises.</a:t>
            </a:r>
          </a:p>
          <a:p>
            <a:endParaRPr lang="fr-CA"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re 1"/>
          <p:cNvSpPr>
            <a:spLocks noGrp="1" noChangeArrowheads="1"/>
          </p:cNvSpPr>
          <p:nvPr>
            <p:ph type="title"/>
          </p:nvPr>
        </p:nvSpPr>
        <p:spPr/>
        <p:txBody>
          <a:bodyPr/>
          <a:lstStyle/>
          <a:p>
            <a:r>
              <a:rPr lang="fr-CA" altLang="fr-FR" smtClean="0"/>
              <a:t>Benchmark </a:t>
            </a:r>
          </a:p>
        </p:txBody>
      </p:sp>
      <p:graphicFrame>
        <p:nvGraphicFramePr>
          <p:cNvPr id="4" name="Tableau 4"/>
          <p:cNvGraphicFramePr>
            <a:graphicFrameLocks noGrp="1"/>
          </p:cNvGraphicFramePr>
          <p:nvPr>
            <p:ph idx="1"/>
          </p:nvPr>
        </p:nvGraphicFramePr>
        <p:xfrm>
          <a:off x="457200" y="1524000"/>
          <a:ext cx="8305800" cy="2493963"/>
        </p:xfrm>
        <a:graphic>
          <a:graphicData uri="http://schemas.openxmlformats.org/drawingml/2006/table">
            <a:tbl>
              <a:tblPr firstRow="1" bandRow="1">
                <a:tableStyleId>{5C22544A-7EE6-4342-B048-85BDC9FD1C3A}</a:tableStyleId>
              </a:tblPr>
              <a:tblGrid>
                <a:gridCol w="2098576"/>
                <a:gridCol w="1223744"/>
                <a:gridCol w="1661160"/>
                <a:gridCol w="1661160"/>
                <a:gridCol w="1661160"/>
              </a:tblGrid>
              <a:tr h="370780">
                <a:tc>
                  <a:txBody>
                    <a:bodyPr/>
                    <a:lstStyle/>
                    <a:p>
                      <a:r>
                        <a:rPr lang="fr-CA" sz="1800" dirty="0"/>
                        <a:t>KPI</a:t>
                      </a:r>
                    </a:p>
                  </a:txBody>
                  <a:tcPr marT="45713" marB="45713"/>
                </a:tc>
                <a:tc>
                  <a:txBody>
                    <a:bodyPr/>
                    <a:lstStyle/>
                    <a:p>
                      <a:pPr algn="ctr"/>
                      <a:r>
                        <a:rPr lang="fr-CA" sz="1800" dirty="0">
                          <a:solidFill>
                            <a:schemeClr val="tx1"/>
                          </a:solidFill>
                        </a:rPr>
                        <a:t>Q1</a:t>
                      </a:r>
                    </a:p>
                  </a:txBody>
                  <a:tcPr marT="45713" marB="45713"/>
                </a:tc>
                <a:tc>
                  <a:txBody>
                    <a:bodyPr/>
                    <a:lstStyle/>
                    <a:p>
                      <a:pPr algn="ctr"/>
                      <a:r>
                        <a:rPr lang="fr-CA" sz="1800" dirty="0">
                          <a:solidFill>
                            <a:schemeClr val="tx1"/>
                          </a:solidFill>
                        </a:rPr>
                        <a:t>Q2</a:t>
                      </a:r>
                    </a:p>
                  </a:txBody>
                  <a:tcPr marT="45713" marB="45713"/>
                </a:tc>
                <a:tc>
                  <a:txBody>
                    <a:bodyPr/>
                    <a:lstStyle/>
                    <a:p>
                      <a:pPr algn="ctr"/>
                      <a:r>
                        <a:rPr lang="fr-CA" sz="1800" dirty="0">
                          <a:solidFill>
                            <a:schemeClr val="tx1"/>
                          </a:solidFill>
                        </a:rPr>
                        <a:t>Q3</a:t>
                      </a:r>
                    </a:p>
                  </a:txBody>
                  <a:tcPr marT="45713" marB="45713"/>
                </a:tc>
                <a:tc>
                  <a:txBody>
                    <a:bodyPr/>
                    <a:lstStyle/>
                    <a:p>
                      <a:pPr algn="ctr"/>
                      <a:r>
                        <a:rPr lang="fr-CA" sz="1800" dirty="0">
                          <a:solidFill>
                            <a:schemeClr val="tx1"/>
                          </a:solidFill>
                        </a:rPr>
                        <a:t>Q4</a:t>
                      </a:r>
                    </a:p>
                  </a:txBody>
                  <a:tcPr marT="45713" marB="45713"/>
                </a:tc>
              </a:tr>
              <a:tr h="370780">
                <a:tc>
                  <a:txBody>
                    <a:bodyPr/>
                    <a:lstStyle/>
                    <a:p>
                      <a:r>
                        <a:rPr lang="fr-CA" sz="1800" dirty="0"/>
                        <a:t>Tonne/employé</a:t>
                      </a:r>
                    </a:p>
                  </a:txBody>
                  <a:tcPr marT="45713" marB="45713"/>
                </a:tc>
                <a:tc>
                  <a:txBody>
                    <a:bodyPr/>
                    <a:lstStyle/>
                    <a:p>
                      <a:endParaRPr lang="fr-CA" sz="1800"/>
                    </a:p>
                  </a:txBody>
                  <a:tcPr marT="45713" marB="45713"/>
                </a:tc>
                <a:tc>
                  <a:txBody>
                    <a:bodyPr/>
                    <a:lstStyle/>
                    <a:p>
                      <a:endParaRPr lang="fr-CA" sz="1800"/>
                    </a:p>
                  </a:txBody>
                  <a:tcPr marT="45713" marB="45713"/>
                </a:tc>
                <a:tc>
                  <a:txBody>
                    <a:bodyPr/>
                    <a:lstStyle/>
                    <a:p>
                      <a:endParaRPr lang="fr-CA" sz="1800"/>
                    </a:p>
                  </a:txBody>
                  <a:tcPr marT="45713" marB="45713"/>
                </a:tc>
                <a:tc>
                  <a:txBody>
                    <a:bodyPr/>
                    <a:lstStyle/>
                    <a:p>
                      <a:endParaRPr lang="fr-CA" sz="1800"/>
                    </a:p>
                  </a:txBody>
                  <a:tcPr marT="45713" marB="45713"/>
                </a:tc>
              </a:tr>
              <a:tr h="640065">
                <a:tc>
                  <a:txBody>
                    <a:bodyPr/>
                    <a:lstStyle/>
                    <a:p>
                      <a:r>
                        <a:rPr lang="fr-CA" sz="1800" dirty="0"/>
                        <a:t>Energie/tonne</a:t>
                      </a:r>
                    </a:p>
                    <a:p>
                      <a:r>
                        <a:rPr lang="fr-CA" sz="1800" dirty="0" err="1"/>
                        <a:t>Hr</a:t>
                      </a:r>
                      <a:r>
                        <a:rPr lang="fr-CA" sz="1800" dirty="0"/>
                        <a:t> supp./</a:t>
                      </a:r>
                      <a:r>
                        <a:rPr lang="fr-CA" sz="1800" dirty="0" err="1"/>
                        <a:t>emp</a:t>
                      </a:r>
                      <a:r>
                        <a:rPr lang="fr-CA" sz="1800" dirty="0"/>
                        <a:t>.</a:t>
                      </a:r>
                    </a:p>
                  </a:txBody>
                  <a:tcPr marT="45713" marB="45713"/>
                </a:tc>
                <a:tc>
                  <a:txBody>
                    <a:bodyPr/>
                    <a:lstStyle/>
                    <a:p>
                      <a:endParaRPr lang="fr-CA" sz="1800"/>
                    </a:p>
                  </a:txBody>
                  <a:tcPr marT="45713" marB="45713"/>
                </a:tc>
                <a:tc>
                  <a:txBody>
                    <a:bodyPr/>
                    <a:lstStyle/>
                    <a:p>
                      <a:endParaRPr lang="fr-CA" sz="1800"/>
                    </a:p>
                  </a:txBody>
                  <a:tcPr marT="45713" marB="45713"/>
                </a:tc>
                <a:tc>
                  <a:txBody>
                    <a:bodyPr/>
                    <a:lstStyle/>
                    <a:p>
                      <a:endParaRPr lang="fr-CA" sz="1800"/>
                    </a:p>
                  </a:txBody>
                  <a:tcPr marT="45713" marB="45713"/>
                </a:tc>
                <a:tc>
                  <a:txBody>
                    <a:bodyPr/>
                    <a:lstStyle/>
                    <a:p>
                      <a:endParaRPr lang="fr-CA" sz="1800"/>
                    </a:p>
                  </a:txBody>
                  <a:tcPr marT="45713" marB="45713"/>
                </a:tc>
              </a:tr>
              <a:tr h="370780">
                <a:tc>
                  <a:txBody>
                    <a:bodyPr/>
                    <a:lstStyle/>
                    <a:p>
                      <a:r>
                        <a:rPr lang="fr-CA" sz="1800" dirty="0"/>
                        <a:t>$ entretien/tonne</a:t>
                      </a:r>
                    </a:p>
                  </a:txBody>
                  <a:tcPr marT="45713" marB="45713"/>
                </a:tc>
                <a:tc>
                  <a:txBody>
                    <a:bodyPr/>
                    <a:lstStyle/>
                    <a:p>
                      <a:endParaRPr lang="fr-CA" sz="1800"/>
                    </a:p>
                  </a:txBody>
                  <a:tcPr marT="45713" marB="45713"/>
                </a:tc>
                <a:tc>
                  <a:txBody>
                    <a:bodyPr/>
                    <a:lstStyle/>
                    <a:p>
                      <a:endParaRPr lang="fr-CA" sz="1800"/>
                    </a:p>
                  </a:txBody>
                  <a:tcPr marT="45713" marB="45713"/>
                </a:tc>
                <a:tc>
                  <a:txBody>
                    <a:bodyPr/>
                    <a:lstStyle/>
                    <a:p>
                      <a:endParaRPr lang="fr-CA" sz="1800"/>
                    </a:p>
                  </a:txBody>
                  <a:tcPr marT="45713" marB="45713"/>
                </a:tc>
                <a:tc>
                  <a:txBody>
                    <a:bodyPr/>
                    <a:lstStyle/>
                    <a:p>
                      <a:endParaRPr lang="fr-CA" sz="1800"/>
                    </a:p>
                  </a:txBody>
                  <a:tcPr marT="45713" marB="45713"/>
                </a:tc>
              </a:tr>
              <a:tr h="370780">
                <a:tc>
                  <a:txBody>
                    <a:bodyPr/>
                    <a:lstStyle/>
                    <a:p>
                      <a:r>
                        <a:rPr lang="fr-CA" sz="1800" dirty="0"/>
                        <a:t>$ </a:t>
                      </a:r>
                      <a:r>
                        <a:rPr lang="fr-CA" sz="1800" dirty="0" err="1"/>
                        <a:t>approv</a:t>
                      </a:r>
                      <a:r>
                        <a:rPr lang="fr-CA" sz="1800" dirty="0"/>
                        <a:t>./tonne</a:t>
                      </a:r>
                    </a:p>
                  </a:txBody>
                  <a:tcPr marT="45713" marB="45713"/>
                </a:tc>
                <a:tc>
                  <a:txBody>
                    <a:bodyPr/>
                    <a:lstStyle/>
                    <a:p>
                      <a:endParaRPr lang="fr-CA" sz="1800"/>
                    </a:p>
                  </a:txBody>
                  <a:tcPr marT="45713" marB="45713"/>
                </a:tc>
                <a:tc>
                  <a:txBody>
                    <a:bodyPr/>
                    <a:lstStyle/>
                    <a:p>
                      <a:endParaRPr lang="fr-CA" sz="1800"/>
                    </a:p>
                  </a:txBody>
                  <a:tcPr marT="45713" marB="45713"/>
                </a:tc>
                <a:tc>
                  <a:txBody>
                    <a:bodyPr/>
                    <a:lstStyle/>
                    <a:p>
                      <a:endParaRPr lang="fr-CA" sz="1800"/>
                    </a:p>
                  </a:txBody>
                  <a:tcPr marT="45713" marB="45713"/>
                </a:tc>
                <a:tc>
                  <a:txBody>
                    <a:bodyPr/>
                    <a:lstStyle/>
                    <a:p>
                      <a:endParaRPr lang="fr-CA" sz="1800"/>
                    </a:p>
                  </a:txBody>
                  <a:tcPr marT="45713" marB="45713"/>
                </a:tc>
              </a:tr>
              <a:tr h="370780">
                <a:tc>
                  <a:txBody>
                    <a:bodyPr/>
                    <a:lstStyle/>
                    <a:p>
                      <a:endParaRPr lang="fr-CA" sz="1800" dirty="0"/>
                    </a:p>
                  </a:txBody>
                  <a:tcPr marT="45713" marB="45713"/>
                </a:tc>
                <a:tc>
                  <a:txBody>
                    <a:bodyPr/>
                    <a:lstStyle/>
                    <a:p>
                      <a:endParaRPr lang="fr-CA" sz="1800"/>
                    </a:p>
                  </a:txBody>
                  <a:tcPr marT="45713" marB="45713"/>
                </a:tc>
                <a:tc>
                  <a:txBody>
                    <a:bodyPr/>
                    <a:lstStyle/>
                    <a:p>
                      <a:endParaRPr lang="fr-CA" sz="1800"/>
                    </a:p>
                  </a:txBody>
                  <a:tcPr marT="45713" marB="45713"/>
                </a:tc>
                <a:tc>
                  <a:txBody>
                    <a:bodyPr/>
                    <a:lstStyle/>
                    <a:p>
                      <a:endParaRPr lang="fr-CA" sz="1800"/>
                    </a:p>
                  </a:txBody>
                  <a:tcPr marT="45713" marB="45713"/>
                </a:tc>
                <a:tc>
                  <a:txBody>
                    <a:bodyPr/>
                    <a:lstStyle/>
                    <a:p>
                      <a:endParaRPr lang="fr-CA" sz="1800" dirty="0"/>
                    </a:p>
                  </a:txBody>
                  <a:tcPr marT="45713" marB="45713"/>
                </a:tc>
              </a:tr>
            </a:tbl>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re 1"/>
          <p:cNvSpPr>
            <a:spLocks noGrp="1" noChangeArrowheads="1"/>
          </p:cNvSpPr>
          <p:nvPr>
            <p:ph type="title"/>
          </p:nvPr>
        </p:nvSpPr>
        <p:spPr/>
        <p:txBody>
          <a:bodyPr/>
          <a:lstStyle/>
          <a:p>
            <a:endParaRPr lang="fr-CA" altLang="fr-FR" smtClean="0"/>
          </a:p>
        </p:txBody>
      </p:sp>
      <p:sp>
        <p:nvSpPr>
          <p:cNvPr id="44035" name="Espace réservé du contenu 2"/>
          <p:cNvSpPr>
            <a:spLocks noGrp="1" noChangeArrowheads="1"/>
          </p:cNvSpPr>
          <p:nvPr>
            <p:ph idx="1"/>
          </p:nvPr>
        </p:nvSpPr>
        <p:spPr/>
        <p:txBody>
          <a:bodyPr/>
          <a:lstStyle/>
          <a:p>
            <a:endParaRPr lang="fr-CA" altLang="fr-FR" smtClean="0"/>
          </a:p>
        </p:txBody>
      </p:sp>
      <p:pic>
        <p:nvPicPr>
          <p:cNvPr id="44036" name="Imag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8" y="609600"/>
            <a:ext cx="8986838" cy="541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re 1"/>
          <p:cNvSpPr>
            <a:spLocks noGrp="1" noChangeArrowheads="1"/>
          </p:cNvSpPr>
          <p:nvPr>
            <p:ph type="title"/>
          </p:nvPr>
        </p:nvSpPr>
        <p:spPr>
          <a:xfrm>
            <a:off x="107950" y="609600"/>
            <a:ext cx="8928100" cy="762000"/>
          </a:xfrm>
        </p:spPr>
        <p:txBody>
          <a:bodyPr/>
          <a:lstStyle/>
          <a:p>
            <a:r>
              <a:rPr lang="fr-CA" altLang="fr-FR" smtClean="0"/>
              <a:t>LOIS</a:t>
            </a:r>
            <a:br>
              <a:rPr lang="fr-CA" altLang="fr-FR" smtClean="0"/>
            </a:br>
            <a:r>
              <a:rPr lang="fr-CA" altLang="fr-FR" sz="2200" smtClean="0">
                <a:solidFill>
                  <a:srgbClr val="FFC000"/>
                </a:solidFill>
              </a:rPr>
              <a:t>Question pour vous laquelle des lois suivantes a un lien direct avec le BI ?</a:t>
            </a:r>
          </a:p>
        </p:txBody>
      </p:sp>
      <p:pic>
        <p:nvPicPr>
          <p:cNvPr id="45059" name="Imag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1466850"/>
            <a:ext cx="215265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Imag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719263"/>
            <a:ext cx="2260600"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Imag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4425" y="2082800"/>
            <a:ext cx="2376488" cy="187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Imag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6838" y="4083050"/>
            <a:ext cx="21526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Imag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900" y="4408488"/>
            <a:ext cx="2376488" cy="201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noChangeArrowheads="1"/>
          </p:cNvSpPr>
          <p:nvPr>
            <p:ph type="title"/>
          </p:nvPr>
        </p:nvSpPr>
        <p:spPr/>
        <p:txBody>
          <a:bodyPr/>
          <a:lstStyle/>
          <a:p>
            <a:r>
              <a:rPr lang="fr-CA" altLang="fr-FR" smtClean="0"/>
              <a:t>Intelligence d’affaires</a:t>
            </a:r>
            <a:endParaRPr lang="en-US" altLang="fr-FR" smtClean="0"/>
          </a:p>
        </p:txBody>
      </p:sp>
      <p:sp>
        <p:nvSpPr>
          <p:cNvPr id="6147" name="Espace réservé du contenu 2"/>
          <p:cNvSpPr>
            <a:spLocks noGrp="1" noChangeArrowheads="1"/>
          </p:cNvSpPr>
          <p:nvPr>
            <p:ph idx="1"/>
          </p:nvPr>
        </p:nvSpPr>
        <p:spPr>
          <a:xfrm>
            <a:off x="468313" y="1441450"/>
            <a:ext cx="8578850" cy="4648200"/>
          </a:xfrm>
        </p:spPr>
        <p:txBody>
          <a:bodyPr/>
          <a:lstStyle/>
          <a:p>
            <a:r>
              <a:rPr lang="fr-CA" altLang="fr-FR" sz="2000" u="sng" smtClean="0"/>
              <a:t>L’analyse informationnelle (tableau de bord)</a:t>
            </a:r>
          </a:p>
          <a:p>
            <a:r>
              <a:rPr lang="fr-CA" altLang="fr-FR" sz="2000" u="sng" smtClean="0"/>
              <a:t>La veille stratégique, technologique et concurrentiel </a:t>
            </a:r>
          </a:p>
          <a:p>
            <a:endParaRPr lang="fr-CA" altLang="fr-FR" sz="2000" u="sng" smtClean="0"/>
          </a:p>
          <a:p>
            <a:r>
              <a:rPr lang="fr-CA" altLang="fr-FR" sz="2000" u="sng" smtClean="0"/>
              <a:t>La gestion de la connaissance (KM)</a:t>
            </a:r>
          </a:p>
          <a:p>
            <a:r>
              <a:rPr lang="fr-CA" altLang="fr-FR" sz="2000" u="sng" smtClean="0"/>
              <a:t>Automatisation des processus ( algorithme) </a:t>
            </a:r>
          </a:p>
          <a:p>
            <a:r>
              <a:rPr lang="fr-CA" altLang="fr-FR" sz="2400" u="sng" smtClean="0"/>
              <a:t>+ dernièrement le phénomème Big DATA </a:t>
            </a:r>
          </a:p>
          <a:p>
            <a:r>
              <a:rPr lang="fr-CA" altLang="fr-FR" sz="2400" u="sng" smtClean="0"/>
              <a:t>+ dernièrement l’Intelligence artificielle </a:t>
            </a:r>
          </a:p>
        </p:txBody>
      </p:sp>
      <p:sp>
        <p:nvSpPr>
          <p:cNvPr id="4" name="AutoShape 9"/>
          <p:cNvSpPr>
            <a:spLocks noChangeArrowheads="1"/>
          </p:cNvSpPr>
          <p:nvPr/>
        </p:nvSpPr>
        <p:spPr bwMode="auto">
          <a:xfrm>
            <a:off x="7596188" y="404813"/>
            <a:ext cx="755650" cy="576262"/>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
        <p:nvSpPr>
          <p:cNvPr id="5" name="AutoShape 10"/>
          <p:cNvSpPr>
            <a:spLocks noChangeArrowheads="1"/>
          </p:cNvSpPr>
          <p:nvPr/>
        </p:nvSpPr>
        <p:spPr bwMode="auto">
          <a:xfrm>
            <a:off x="7956550" y="476250"/>
            <a:ext cx="755650" cy="576263"/>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
        <p:nvSpPr>
          <p:cNvPr id="6" name="AutoShape 11"/>
          <p:cNvSpPr>
            <a:spLocks noChangeArrowheads="1"/>
          </p:cNvSpPr>
          <p:nvPr/>
        </p:nvSpPr>
        <p:spPr bwMode="auto">
          <a:xfrm>
            <a:off x="8243888" y="692150"/>
            <a:ext cx="755650" cy="576263"/>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
        <p:nvSpPr>
          <p:cNvPr id="6151" name="Accolade fermante 1"/>
          <p:cNvSpPr>
            <a:spLocks/>
          </p:cNvSpPr>
          <p:nvPr/>
        </p:nvSpPr>
        <p:spPr bwMode="auto">
          <a:xfrm>
            <a:off x="7164388" y="1412875"/>
            <a:ext cx="1925637" cy="3816350"/>
          </a:xfrm>
          <a:prstGeom prst="rightBrace">
            <a:avLst>
              <a:gd name="adj1" fmla="val 8331"/>
              <a:gd name="adj2" fmla="val 50000"/>
            </a:avLst>
          </a:prstGeom>
          <a:solidFill>
            <a:schemeClr val="bg2"/>
          </a:solidFill>
          <a:ln w="12700" algn="ctr">
            <a:solidFill>
              <a:schemeClr val="tx2"/>
            </a:solidFill>
            <a:round/>
            <a:headEnd type="none" w="sm" len="sm"/>
            <a:tailEnd type="none" w="sm" len="sm"/>
          </a:ln>
        </p:spPr>
        <p:txBody>
          <a:bodyPr/>
          <a:lstStyle/>
          <a:p>
            <a:pPr algn="ctr">
              <a:spcBef>
                <a:spcPts val="1200"/>
              </a:spcBef>
            </a:pPr>
            <a:endParaRPr lang="en-CA" altLang="fr-FR" sz="2000"/>
          </a:p>
          <a:p>
            <a:pPr algn="ctr">
              <a:spcBef>
                <a:spcPts val="1200"/>
              </a:spcBef>
            </a:pPr>
            <a:endParaRPr lang="en-CA" altLang="fr-FR" sz="2000"/>
          </a:p>
          <a:p>
            <a:pPr algn="ctr">
              <a:spcBef>
                <a:spcPts val="1200"/>
              </a:spcBef>
            </a:pPr>
            <a:endParaRPr lang="en-CA" altLang="fr-FR" sz="2000"/>
          </a:p>
          <a:p>
            <a:pPr algn="ctr">
              <a:spcBef>
                <a:spcPts val="1200"/>
              </a:spcBef>
            </a:pPr>
            <a:endParaRPr lang="en-CA" altLang="fr-FR" sz="2000"/>
          </a:p>
          <a:p>
            <a:pPr algn="ctr">
              <a:spcBef>
                <a:spcPts val="1200"/>
              </a:spcBef>
            </a:pPr>
            <a:r>
              <a:rPr lang="en-CA" altLang="fr-FR" sz="1800"/>
              <a:t>Liés</a:t>
            </a:r>
            <a:endParaRPr lang="fr-CA" altLang="fr-FR" sz="1800"/>
          </a:p>
        </p:txBody>
      </p:sp>
      <p:sp>
        <p:nvSpPr>
          <p:cNvPr id="3" name="Double flèche horizontale 2"/>
          <p:cNvSpPr/>
          <p:nvPr/>
        </p:nvSpPr>
        <p:spPr bwMode="auto">
          <a:xfrm rot="5400000">
            <a:off x="6496843" y="3285332"/>
            <a:ext cx="4608513" cy="863600"/>
          </a:xfrm>
          <a:prstGeom prst="leftRightArrow">
            <a:avLst/>
          </a:prstGeom>
          <a:solidFill>
            <a:schemeClr val="accent3"/>
          </a:solidFill>
          <a:ln w="12700" cap="flat" cmpd="sng" algn="ctr">
            <a:solidFill>
              <a:schemeClr val="tx1"/>
            </a:solidFill>
            <a:prstDash val="solid"/>
            <a:round/>
            <a:headEnd type="none" w="sm" len="sm"/>
            <a:tailEnd type="none" w="sm" len="sm"/>
          </a:ln>
          <a:effectLst/>
        </p:spPr>
        <p:txBody>
          <a:bodyPr/>
          <a:lstStyle/>
          <a:p>
            <a:pPr algn="ctr">
              <a:defRPr/>
            </a:pPr>
            <a:r>
              <a:rPr lang="en-CA" sz="2000" dirty="0" err="1"/>
              <a:t>Aligné</a:t>
            </a:r>
            <a:r>
              <a:rPr lang="en-CA" sz="2000" dirty="0"/>
              <a:t> avec le plan </a:t>
            </a:r>
            <a:r>
              <a:rPr lang="en-CA" sz="2000" dirty="0" err="1"/>
              <a:t>d’affaire</a:t>
            </a:r>
            <a:endParaRPr lang="fr-CA" sz="2000" dirty="0"/>
          </a:p>
        </p:txBody>
      </p:sp>
      <p:pic>
        <p:nvPicPr>
          <p:cNvPr id="6153" name="Imag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4440238"/>
            <a:ext cx="5832475"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Espace réservé de la date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fld id="{BD281E03-A6B0-4E89-AA24-AB179124330E}" type="datetime1">
              <a:rPr lang="fr-CA" altLang="fr-FR" sz="1400" b="0" smtClean="0">
                <a:solidFill>
                  <a:schemeClr val="tx1"/>
                </a:solidFill>
                <a:latin typeface="Times New Roman" pitchFamily="18" charset="0"/>
              </a:rPr>
              <a:pPr/>
              <a:t>2025-04-17</a:t>
            </a:fld>
            <a:endParaRPr lang="es-ES" altLang="fr-FR" sz="1400" b="0" smtClean="0">
              <a:solidFill>
                <a:schemeClr val="tx1"/>
              </a:solidFill>
              <a:latin typeface="Times New Roman" pitchFamily="18" charset="0"/>
            </a:endParaRPr>
          </a:p>
        </p:txBody>
      </p:sp>
      <p:sp>
        <p:nvSpPr>
          <p:cNvPr id="7171" name="Espace réservé du numéro de diapositive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b="1">
                <a:solidFill>
                  <a:srgbClr val="037C03"/>
                </a:solidFill>
                <a:latin typeface="Arial" pitchFamily="34" charset="0"/>
              </a:defRPr>
            </a:lvl1pPr>
            <a:lvl2pPr marL="742950" indent="-285750">
              <a:defRPr sz="1000" b="1">
                <a:solidFill>
                  <a:srgbClr val="037C03"/>
                </a:solidFill>
                <a:latin typeface="Arial" pitchFamily="34" charset="0"/>
              </a:defRPr>
            </a:lvl2pPr>
            <a:lvl3pPr marL="1143000" indent="-228600">
              <a:defRPr sz="1000" b="1">
                <a:solidFill>
                  <a:srgbClr val="037C03"/>
                </a:solidFill>
                <a:latin typeface="Arial" pitchFamily="34" charset="0"/>
              </a:defRPr>
            </a:lvl3pPr>
            <a:lvl4pPr marL="1600200" indent="-228600">
              <a:defRPr sz="1000" b="1">
                <a:solidFill>
                  <a:srgbClr val="037C03"/>
                </a:solidFill>
                <a:latin typeface="Arial" pitchFamily="34" charset="0"/>
              </a:defRPr>
            </a:lvl4pPr>
            <a:lvl5pPr marL="2057400" indent="-228600">
              <a:defRPr sz="1000" b="1">
                <a:solidFill>
                  <a:srgbClr val="037C03"/>
                </a:solidFill>
                <a:latin typeface="Arial" pitchFamily="34" charset="0"/>
              </a:defRPr>
            </a:lvl5pPr>
            <a:lvl6pPr marL="2514600" indent="-228600" eaLnBrk="0" fontAlgn="base" hangingPunct="0">
              <a:spcBef>
                <a:spcPct val="0"/>
              </a:spcBef>
              <a:spcAft>
                <a:spcPct val="0"/>
              </a:spcAft>
              <a:defRPr sz="1000" b="1">
                <a:solidFill>
                  <a:srgbClr val="037C03"/>
                </a:solidFill>
                <a:latin typeface="Arial" pitchFamily="34" charset="0"/>
              </a:defRPr>
            </a:lvl6pPr>
            <a:lvl7pPr marL="2971800" indent="-228600" eaLnBrk="0" fontAlgn="base" hangingPunct="0">
              <a:spcBef>
                <a:spcPct val="0"/>
              </a:spcBef>
              <a:spcAft>
                <a:spcPct val="0"/>
              </a:spcAft>
              <a:defRPr sz="1000" b="1">
                <a:solidFill>
                  <a:srgbClr val="037C03"/>
                </a:solidFill>
                <a:latin typeface="Arial" pitchFamily="34" charset="0"/>
              </a:defRPr>
            </a:lvl7pPr>
            <a:lvl8pPr marL="3429000" indent="-228600" eaLnBrk="0" fontAlgn="base" hangingPunct="0">
              <a:spcBef>
                <a:spcPct val="0"/>
              </a:spcBef>
              <a:spcAft>
                <a:spcPct val="0"/>
              </a:spcAft>
              <a:defRPr sz="1000" b="1">
                <a:solidFill>
                  <a:srgbClr val="037C03"/>
                </a:solidFill>
                <a:latin typeface="Arial" pitchFamily="34" charset="0"/>
              </a:defRPr>
            </a:lvl8pPr>
            <a:lvl9pPr marL="3886200" indent="-228600" eaLnBrk="0" fontAlgn="base" hangingPunct="0">
              <a:spcBef>
                <a:spcPct val="0"/>
              </a:spcBef>
              <a:spcAft>
                <a:spcPct val="0"/>
              </a:spcAft>
              <a:defRPr sz="1000" b="1">
                <a:solidFill>
                  <a:srgbClr val="037C03"/>
                </a:solidFill>
                <a:latin typeface="Arial" pitchFamily="34" charset="0"/>
              </a:defRPr>
            </a:lvl9pPr>
          </a:lstStyle>
          <a:p>
            <a:fld id="{951409BA-101F-43A2-BEF2-D64F6A3DA29F}" type="slidenum">
              <a:rPr lang="es-ES" altLang="fr-FR" sz="1400" b="0">
                <a:solidFill>
                  <a:schemeClr val="tx1"/>
                </a:solidFill>
                <a:latin typeface="Times New Roman" pitchFamily="18" charset="0"/>
              </a:rPr>
              <a:pPr/>
              <a:t>6</a:t>
            </a:fld>
            <a:endParaRPr lang="es-ES" altLang="fr-FR" sz="1400" b="0">
              <a:solidFill>
                <a:schemeClr val="tx1"/>
              </a:solidFill>
              <a:latin typeface="Times New Roman" pitchFamily="18" charset="0"/>
            </a:endParaRPr>
          </a:p>
        </p:txBody>
      </p:sp>
      <p:sp>
        <p:nvSpPr>
          <p:cNvPr id="7172" name="Rectangle 2"/>
          <p:cNvSpPr>
            <a:spLocks noGrp="1" noChangeArrowheads="1"/>
          </p:cNvSpPr>
          <p:nvPr>
            <p:ph type="title"/>
          </p:nvPr>
        </p:nvSpPr>
        <p:spPr/>
        <p:txBody>
          <a:bodyPr/>
          <a:lstStyle/>
          <a:p>
            <a:pPr algn="l"/>
            <a:r>
              <a:rPr lang="fr-CA" altLang="fr-FR" smtClean="0"/>
              <a:t>Définition</a:t>
            </a:r>
          </a:p>
        </p:txBody>
      </p:sp>
      <p:sp>
        <p:nvSpPr>
          <p:cNvPr id="7173" name="Rectangle 3"/>
          <p:cNvSpPr>
            <a:spLocks noGrp="1" noChangeArrowheads="1"/>
          </p:cNvSpPr>
          <p:nvPr>
            <p:ph type="body" idx="1"/>
          </p:nvPr>
        </p:nvSpPr>
        <p:spPr>
          <a:xfrm>
            <a:off x="468313" y="1412875"/>
            <a:ext cx="8496300" cy="4525963"/>
          </a:xfrm>
        </p:spPr>
        <p:txBody>
          <a:bodyPr/>
          <a:lstStyle/>
          <a:p>
            <a:pPr>
              <a:buFontTx/>
              <a:buNone/>
            </a:pPr>
            <a:r>
              <a:rPr lang="fr-CA" altLang="fr-FR" sz="2400" smtClean="0">
                <a:solidFill>
                  <a:schemeClr val="hlink"/>
                </a:solidFill>
              </a:rPr>
              <a:t>Intelligence d’affaires - Business Intelligence (BI)</a:t>
            </a:r>
            <a:r>
              <a:rPr lang="fr-CA" altLang="fr-FR" sz="2000" smtClean="0">
                <a:solidFill>
                  <a:schemeClr val="hlink"/>
                </a:solidFill>
              </a:rPr>
              <a:t>  </a:t>
            </a:r>
          </a:p>
          <a:p>
            <a:pPr lvl="1"/>
            <a:r>
              <a:rPr lang="fr-CA" altLang="fr-FR" sz="2000" smtClean="0"/>
              <a:t>Un ensemble de concepts, de méthodologies et d’application pour rassembler, stocker, analyser et permettre d’accéder à des données dans le but d’aider les utilisateurs d’entreprises dans leur processus d’affaires.</a:t>
            </a:r>
          </a:p>
          <a:p>
            <a:pPr lvl="1">
              <a:buFontTx/>
              <a:buNone/>
            </a:pPr>
            <a:endParaRPr lang="fr-CA" altLang="fr-FR" sz="2000" smtClean="0"/>
          </a:p>
          <a:p>
            <a:pPr lvl="1"/>
            <a:r>
              <a:rPr lang="fr-CA" altLang="fr-FR" sz="2000" smtClean="0"/>
              <a:t>Permet de transformer:</a:t>
            </a:r>
          </a:p>
          <a:p>
            <a:pPr lvl="2"/>
            <a:r>
              <a:rPr lang="fr-CA" altLang="fr-FR" sz="2000" smtClean="0"/>
              <a:t>Les données en information</a:t>
            </a:r>
          </a:p>
          <a:p>
            <a:pPr lvl="2"/>
            <a:r>
              <a:rPr lang="fr-CA" altLang="fr-FR" sz="2000" smtClean="0"/>
              <a:t>Les informations en connaissances</a:t>
            </a:r>
          </a:p>
          <a:p>
            <a:pPr lvl="2"/>
            <a:r>
              <a:rPr lang="fr-CA" altLang="fr-FR" sz="2000" u="sng" smtClean="0"/>
              <a:t>Les connaissances en stratégies menant à des actions profitables à l’entreprise.</a:t>
            </a:r>
          </a:p>
          <a:p>
            <a:pPr lvl="1">
              <a:buFontTx/>
              <a:buNone/>
            </a:pPr>
            <a:endParaRPr lang="fr-CA" altLang="fr-FR" sz="2000" smtClean="0"/>
          </a:p>
        </p:txBody>
      </p:sp>
      <p:pic>
        <p:nvPicPr>
          <p:cNvPr id="7174" name="Image 3" descr="cube B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67625" y="115888"/>
            <a:ext cx="121920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9"/>
          <p:cNvSpPr>
            <a:spLocks noChangeArrowheads="1"/>
          </p:cNvSpPr>
          <p:nvPr/>
        </p:nvSpPr>
        <p:spPr bwMode="auto">
          <a:xfrm>
            <a:off x="7396163" y="4672013"/>
            <a:ext cx="465137" cy="612775"/>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
        <p:nvSpPr>
          <p:cNvPr id="8" name="AutoShape 10"/>
          <p:cNvSpPr>
            <a:spLocks noChangeArrowheads="1"/>
          </p:cNvSpPr>
          <p:nvPr/>
        </p:nvSpPr>
        <p:spPr bwMode="auto">
          <a:xfrm>
            <a:off x="7756525" y="4743450"/>
            <a:ext cx="465138" cy="612775"/>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
        <p:nvSpPr>
          <p:cNvPr id="9" name="AutoShape 11"/>
          <p:cNvSpPr>
            <a:spLocks noChangeArrowheads="1"/>
          </p:cNvSpPr>
          <p:nvPr/>
        </p:nvSpPr>
        <p:spPr bwMode="auto">
          <a:xfrm>
            <a:off x="8043863" y="4959350"/>
            <a:ext cx="465137" cy="612775"/>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noChangeArrowheads="1"/>
          </p:cNvSpPr>
          <p:nvPr>
            <p:ph type="title"/>
          </p:nvPr>
        </p:nvSpPr>
        <p:spPr/>
        <p:txBody>
          <a:bodyPr/>
          <a:lstStyle/>
          <a:p>
            <a:r>
              <a:rPr lang="fr-CA" altLang="fr-FR" smtClean="0">
                <a:solidFill>
                  <a:schemeClr val="hlink"/>
                </a:solidFill>
              </a:rPr>
              <a:t>Intelligence d’affaires - Business Intelligence (BI)</a:t>
            </a:r>
            <a:r>
              <a:rPr lang="fr-CA" altLang="fr-FR" sz="2400" smtClean="0">
                <a:solidFill>
                  <a:schemeClr val="hlink"/>
                </a:solidFill>
              </a:rPr>
              <a:t>  </a:t>
            </a:r>
            <a:br>
              <a:rPr lang="fr-CA" altLang="fr-FR" sz="2400" smtClean="0">
                <a:solidFill>
                  <a:schemeClr val="hlink"/>
                </a:solidFill>
              </a:rPr>
            </a:br>
            <a:endParaRPr lang="fr-CA" altLang="fr-FR" smtClean="0"/>
          </a:p>
        </p:txBody>
      </p:sp>
      <p:pic>
        <p:nvPicPr>
          <p:cNvPr id="8195" name="Imag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1416050"/>
            <a:ext cx="4681538"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250825" y="333375"/>
            <a:ext cx="8713788" cy="6335713"/>
          </a:xfrm>
        </p:spPr>
        <p:txBody>
          <a:bodyPr/>
          <a:lstStyle/>
          <a:p>
            <a:pPr>
              <a:lnSpc>
                <a:spcPct val="115000"/>
              </a:lnSpc>
              <a:buFontTx/>
              <a:buNone/>
            </a:pPr>
            <a:endParaRPr lang="en-US" altLang="fr-FR" sz="1600" smtClean="0"/>
          </a:p>
          <a:p>
            <a:pPr>
              <a:lnSpc>
                <a:spcPct val="115000"/>
              </a:lnSpc>
              <a:buFontTx/>
              <a:buNone/>
            </a:pPr>
            <a:r>
              <a:rPr lang="en-US" altLang="fr-FR" sz="1600" b="0" u="sng" smtClean="0"/>
              <a:t>Business Intelligence and Information Management initiative leaders are faced with the following challenge: Enterprises have invested billions of dollars to create and manage information, but workers and managers still can't get the right information at the right time to make good decisions and improve business performance.</a:t>
            </a:r>
            <a:r>
              <a:rPr lang="en-US" altLang="fr-FR" sz="1600" smtClean="0"/>
              <a:t> In other ways, the economic conditions brought a renaissance of thinking and activity regarding information — as enterprises realized that many of their cost and </a:t>
            </a:r>
            <a:r>
              <a:rPr lang="en-US" altLang="fr-FR" u="sng" smtClean="0">
                <a:solidFill>
                  <a:srgbClr val="FF0000"/>
                </a:solidFill>
              </a:rPr>
              <a:t>risk issues resulted from poor information management and business decision practices. </a:t>
            </a:r>
          </a:p>
          <a:p>
            <a:pPr>
              <a:lnSpc>
                <a:spcPct val="115000"/>
              </a:lnSpc>
              <a:buFontTx/>
              <a:buNone/>
            </a:pPr>
            <a:endParaRPr lang="en-US" altLang="fr-FR" u="sng" smtClean="0">
              <a:solidFill>
                <a:srgbClr val="FF0000"/>
              </a:solidFill>
            </a:endParaRPr>
          </a:p>
          <a:p>
            <a:pPr>
              <a:lnSpc>
                <a:spcPct val="115000"/>
              </a:lnSpc>
              <a:buFontTx/>
              <a:buNone/>
            </a:pPr>
            <a:r>
              <a:rPr lang="en-US" altLang="fr-FR" sz="1600" smtClean="0"/>
              <a:t>Breaking down business, information and technology silos to better exploit information assets to make better decisions and improve business performance </a:t>
            </a:r>
            <a:r>
              <a:rPr lang="en-US" altLang="fr-FR" sz="2000" b="0" u="sng" smtClean="0">
                <a:solidFill>
                  <a:srgbClr val="FF0000"/>
                </a:solidFill>
              </a:rPr>
              <a:t>requires  a strategic approach. </a:t>
            </a:r>
            <a:endParaRPr lang="en-US" altLang="fr-FR" sz="1600" b="0" u="sng" smtClean="0">
              <a:solidFill>
                <a:srgbClr val="FF0000"/>
              </a:solidFill>
            </a:endParaRPr>
          </a:p>
          <a:p>
            <a:pPr>
              <a:lnSpc>
                <a:spcPct val="115000"/>
              </a:lnSpc>
              <a:buFontTx/>
              <a:buNone/>
            </a:pPr>
            <a:endParaRPr lang="en-US" altLang="fr-FR" sz="1600" smtClean="0"/>
          </a:p>
          <a:p>
            <a:pPr>
              <a:lnSpc>
                <a:spcPct val="115000"/>
              </a:lnSpc>
              <a:buFontTx/>
              <a:buNone/>
            </a:pPr>
            <a:r>
              <a:rPr lang="en-US" altLang="fr-FR" sz="1600" smtClean="0"/>
              <a:t>Our 202X research will focus primarily on providing guidance to help clients devise and execute such strategies.– </a:t>
            </a:r>
          </a:p>
          <a:p>
            <a:pPr>
              <a:lnSpc>
                <a:spcPct val="115000"/>
              </a:lnSpc>
              <a:buFontTx/>
              <a:buNone/>
            </a:pPr>
            <a:endParaRPr lang="en-US" altLang="fr-FR" sz="1600" i="1" smtClean="0">
              <a:solidFill>
                <a:schemeClr val="tx1"/>
              </a:solidFill>
            </a:endParaRPr>
          </a:p>
          <a:p>
            <a:pPr algn="ctr">
              <a:lnSpc>
                <a:spcPct val="115000"/>
              </a:lnSpc>
              <a:buFontTx/>
              <a:buNone/>
            </a:pPr>
            <a:r>
              <a:rPr lang="en-US" altLang="fr-FR" sz="1600" i="1" smtClean="0">
                <a:solidFill>
                  <a:schemeClr val="tx1"/>
                </a:solidFill>
              </a:rPr>
              <a:t>Bill Hostman, VP Distinguished Analyst, Gartner Research</a:t>
            </a:r>
            <a:r>
              <a:rPr lang="en-US" altLang="fr-FR" sz="1600" smtClean="0"/>
              <a:t> </a:t>
            </a:r>
            <a:endParaRPr lang="en-CA" altLang="fr-FR" sz="1600" smtClean="0"/>
          </a:p>
        </p:txBody>
      </p:sp>
      <p:sp>
        <p:nvSpPr>
          <p:cNvPr id="3" name="AutoShape 9"/>
          <p:cNvSpPr>
            <a:spLocks noChangeArrowheads="1"/>
          </p:cNvSpPr>
          <p:nvPr/>
        </p:nvSpPr>
        <p:spPr bwMode="auto">
          <a:xfrm>
            <a:off x="7956550" y="4797425"/>
            <a:ext cx="395288" cy="288925"/>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
        <p:nvSpPr>
          <p:cNvPr id="4" name="AutoShape 10"/>
          <p:cNvSpPr>
            <a:spLocks noChangeArrowheads="1"/>
          </p:cNvSpPr>
          <p:nvPr/>
        </p:nvSpPr>
        <p:spPr bwMode="auto">
          <a:xfrm>
            <a:off x="8316913" y="4868863"/>
            <a:ext cx="395287" cy="288925"/>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
        <p:nvSpPr>
          <p:cNvPr id="5" name="AutoShape 11"/>
          <p:cNvSpPr>
            <a:spLocks noChangeArrowheads="1"/>
          </p:cNvSpPr>
          <p:nvPr/>
        </p:nvSpPr>
        <p:spPr bwMode="auto">
          <a:xfrm>
            <a:off x="8604250" y="5084763"/>
            <a:ext cx="395288" cy="288925"/>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dirty="0"/>
          </a:p>
        </p:txBody>
      </p:sp>
      <p:sp>
        <p:nvSpPr>
          <p:cNvPr id="6" name="AutoShape 9"/>
          <p:cNvSpPr>
            <a:spLocks noChangeArrowheads="1"/>
          </p:cNvSpPr>
          <p:nvPr/>
        </p:nvSpPr>
        <p:spPr bwMode="auto">
          <a:xfrm>
            <a:off x="8108950" y="4949825"/>
            <a:ext cx="395288" cy="288925"/>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
        <p:nvSpPr>
          <p:cNvPr id="7" name="AutoShape 9"/>
          <p:cNvSpPr>
            <a:spLocks noChangeArrowheads="1"/>
          </p:cNvSpPr>
          <p:nvPr/>
        </p:nvSpPr>
        <p:spPr bwMode="auto">
          <a:xfrm>
            <a:off x="8261350" y="5102225"/>
            <a:ext cx="395288" cy="288925"/>
          </a:xfrm>
          <a:prstGeom prst="star5">
            <a:avLst/>
          </a:prstGeom>
          <a:solidFill>
            <a:schemeClr val="hlink"/>
          </a:solidFill>
          <a:ln w="12700">
            <a:solidFill>
              <a:schemeClr val="tx1"/>
            </a:solidFill>
            <a:miter lim="800000"/>
            <a:headEnd type="none" w="sm" len="sm"/>
            <a:tailEnd type="none" w="sm" len="sm"/>
          </a:ln>
          <a:effectLst/>
        </p:spPr>
        <p:txBody>
          <a:bodyPr wrap="none" anchor="ctr"/>
          <a:lstStyle/>
          <a:p>
            <a:pPr>
              <a:defRPr/>
            </a:pPr>
            <a:endParaRPr lang="fr-CA"/>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1"/>
          <p:cNvSpPr>
            <a:spLocks noGrp="1" noChangeArrowheads="1"/>
          </p:cNvSpPr>
          <p:nvPr>
            <p:ph type="title"/>
          </p:nvPr>
        </p:nvSpPr>
        <p:spPr/>
        <p:txBody>
          <a:bodyPr/>
          <a:lstStyle/>
          <a:p>
            <a:r>
              <a:rPr lang="fr-FR" altLang="fr-FR" smtClean="0"/>
              <a:t>Exemples Site web Classe Mondiale</a:t>
            </a:r>
            <a:endParaRPr lang="fr-CA" altLang="fr-FR" smtClean="0"/>
          </a:p>
        </p:txBody>
      </p:sp>
      <p:sp>
        <p:nvSpPr>
          <p:cNvPr id="3" name="Espace réservé du contenu 2"/>
          <p:cNvSpPr>
            <a:spLocks noGrp="1"/>
          </p:cNvSpPr>
          <p:nvPr>
            <p:ph idx="1"/>
          </p:nvPr>
        </p:nvSpPr>
        <p:spPr/>
        <p:txBody>
          <a:bodyPr/>
          <a:lstStyle/>
          <a:p>
            <a:pPr marL="0" indent="0">
              <a:buFontTx/>
              <a:buNone/>
              <a:defRPr/>
            </a:pPr>
            <a:r>
              <a:rPr lang="en-US" dirty="0">
                <a:hlinkClick r:id="rId2"/>
              </a:rPr>
              <a:t>I</a:t>
            </a:r>
          </a:p>
          <a:p>
            <a:pPr>
              <a:defRPr/>
            </a:pPr>
            <a:r>
              <a:rPr lang="en-US" dirty="0">
                <a:hlinkClick r:id="rId3"/>
              </a:rPr>
              <a:t>Gartner | Delivering Actionable, Objective Insight to Executives and Their Teams</a:t>
            </a:r>
            <a:endParaRPr lang="en-US" dirty="0"/>
          </a:p>
          <a:p>
            <a:pPr lvl="1">
              <a:defRPr/>
            </a:pPr>
            <a:r>
              <a:rPr lang="en-US" dirty="0"/>
              <a:t>Pour IT</a:t>
            </a:r>
          </a:p>
          <a:p>
            <a:pPr marL="0" indent="0">
              <a:buFontTx/>
              <a:buNone/>
              <a:defRPr/>
            </a:pPr>
            <a:endParaRPr lang="en-US" dirty="0"/>
          </a:p>
          <a:p>
            <a:pPr>
              <a:defRPr/>
            </a:pPr>
            <a:r>
              <a:rPr lang="fr-CA" dirty="0">
                <a:hlinkClick r:id="rId4"/>
              </a:rPr>
              <a:t>Digital consulting | McKinsey &amp; </a:t>
            </a:r>
            <a:r>
              <a:rPr lang="fr-CA" dirty="0" err="1">
                <a:hlinkClick r:id="rId4"/>
              </a:rPr>
              <a:t>Company</a:t>
            </a:r>
            <a:endParaRPr lang="fr-CA" dirty="0"/>
          </a:p>
          <a:p>
            <a:pPr lvl="1">
              <a:defRPr/>
            </a:pPr>
            <a:r>
              <a:rPr lang="en-US" dirty="0">
                <a:hlinkClick r:id="rId5"/>
              </a:rPr>
              <a:t>https://www.mckinsey.com/</a:t>
            </a:r>
            <a:endParaRPr lang="en-US" dirty="0"/>
          </a:p>
          <a:p>
            <a:pPr lvl="1">
              <a:defRPr/>
            </a:pPr>
            <a:r>
              <a:rPr lang="en-US" dirty="0"/>
              <a:t>Pour les affaires</a:t>
            </a:r>
          </a:p>
          <a:p>
            <a:pPr marL="0" indent="0">
              <a:buFontTx/>
              <a:buNone/>
              <a:defRPr/>
            </a:pPr>
            <a:endParaRPr lang="en-US" dirty="0"/>
          </a:p>
          <a:p>
            <a:pPr marL="0" indent="0">
              <a:buFontTx/>
              <a:buNone/>
              <a:defRPr/>
            </a:pPr>
            <a:endParaRPr lang="fr-CA"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liserv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liserv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CH" sz="1000" b="1" i="0" u="none" strike="noStrike" cap="none" normalizeH="0" baseline="0" smtClean="0">
            <a:ln>
              <a:noFill/>
            </a:ln>
            <a:solidFill>
              <a:srgbClr val="037C03"/>
            </a:solidFill>
            <a:effectLst/>
            <a:latin typeface="Arial"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CH" sz="1000" b="1" i="0" u="none" strike="noStrike" cap="none" normalizeH="0" baseline="0" smtClean="0">
            <a:ln>
              <a:noFill/>
            </a:ln>
            <a:solidFill>
              <a:srgbClr val="037C03"/>
            </a:solidFill>
            <a:effectLst/>
            <a:latin typeface="Arial" pitchFamily="34" charset="0"/>
          </a:defRPr>
        </a:defPPr>
      </a:lstStyle>
    </a:lnDef>
  </a:objectDefaults>
  <a:extraClrSchemeLst>
    <a:extraClrScheme>
      <a:clrScheme name="Cliserv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iserv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liserv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iserv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iserv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iserv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liserv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9732</TotalTime>
  <Pages>18</Pages>
  <Words>2393</Words>
  <Application>Microsoft Office PowerPoint</Application>
  <PresentationFormat>Letter Paper (8.5x11 in)</PresentationFormat>
  <Paragraphs>443</Paragraphs>
  <Slides>43</Slides>
  <Notes>0</Notes>
  <HiddenSlides>3</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Times New Roman</vt:lpstr>
      <vt:lpstr>Book Antiqua</vt:lpstr>
      <vt:lpstr>ChronicleDisplay-Light</vt:lpstr>
      <vt:lpstr>Calibri</vt:lpstr>
      <vt:lpstr>Georgia</vt:lpstr>
      <vt:lpstr>Cliserve</vt:lpstr>
      <vt:lpstr>Intelligence d’affaires Intro BI and Business strategy</vt:lpstr>
      <vt:lpstr>Agenda</vt:lpstr>
      <vt:lpstr>Objectifs du cours Intro BI and Business strategy</vt:lpstr>
      <vt:lpstr>Introduction</vt:lpstr>
      <vt:lpstr>Intelligence d’affaires</vt:lpstr>
      <vt:lpstr>Définition</vt:lpstr>
      <vt:lpstr>Intelligence d’affaires - Business Intelligence (BI)   </vt:lpstr>
      <vt:lpstr>PowerPoint Presentation</vt:lpstr>
      <vt:lpstr>Exemples Site web Classe Mondiale</vt:lpstr>
      <vt:lpstr>Peter Drucker a écrit 36 livres :  15 sur le management dont les 2 célèbres The Practice of Management (traduit :) et The Effective Executive  </vt:lpstr>
      <vt:lpstr>Peter Drucker a écrit 36 livres :  15 sur le management dont les 2 célèbres The Practice of Management (traduit :) et The Effective Executive  </vt:lpstr>
      <vt:lpstr>http://www.techno-science.net/</vt:lpstr>
      <vt:lpstr>PowerPoint Presentation</vt:lpstr>
      <vt:lpstr>PowerPoint Presentation</vt:lpstr>
      <vt:lpstr>PowerPoint Presentation</vt:lpstr>
      <vt:lpstr>Agenda Overview for the Agenda for the Future, 2015..30</vt:lpstr>
      <vt:lpstr>The case for digital reinvention; Mckinsey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Big data: The next frontier for innovation, competition and productivity  Big data will become a key basis of competition, underpinning new waves of productivity growth, innovation, and consumer surplus—as long as the right policies and enablers are in place. The accompanying interactive examines the state of digital data and the value that can potentially be unlocked. Mckinsey 201X..2X</vt:lpstr>
      <vt:lpstr>PowerPoint Presentation</vt:lpstr>
      <vt:lpstr>PowerPoint Presentation</vt:lpstr>
      <vt:lpstr>Gartner;  the Nexus forces;  Top Strategic Technology Trends ;The Four Futures for IT  </vt:lpstr>
      <vt:lpstr>PowerPoint Presentation</vt:lpstr>
      <vt:lpstr>Exercice en classe no 1 (Individuel)</vt:lpstr>
      <vt:lpstr>Atelier Enjeux (top 2);  en équipe</vt:lpstr>
      <vt:lpstr>Atelier Défi BI (top 2);  en équipe</vt:lpstr>
      <vt:lpstr>Intelligence d’affaires</vt:lpstr>
      <vt:lpstr>PowerPoint Presentation</vt:lpstr>
      <vt:lpstr>Conclusion (suite)</vt:lpstr>
      <vt:lpstr>PowerPoint Presentation</vt:lpstr>
      <vt:lpstr>Le benchmark</vt:lpstr>
      <vt:lpstr>Le benchmark; Exemple concret : </vt:lpstr>
      <vt:lpstr>Benchmark </vt:lpstr>
      <vt:lpstr>PowerPoint Presentation</vt:lpstr>
      <vt:lpstr>LOIS Question pour vous laquelle des lois suivantes a un lien direct avec le BI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Client/serveur</dc:title>
  <dc:creator>Claude Simard</dc:creator>
  <cp:lastModifiedBy>ismail - [2010]</cp:lastModifiedBy>
  <cp:revision>370</cp:revision>
  <cp:lastPrinted>2017-01-10T17:53:16Z</cp:lastPrinted>
  <dcterms:created xsi:type="dcterms:W3CDTF">1995-06-12T15:40:18Z</dcterms:created>
  <dcterms:modified xsi:type="dcterms:W3CDTF">2025-04-17T11:29:26Z</dcterms:modified>
</cp:coreProperties>
</file>