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28" r:id="rId2"/>
    <p:sldId id="429" r:id="rId3"/>
  </p:sldIdLst>
  <p:sldSz cx="9144000" cy="6858000" type="letter"/>
  <p:notesSz cx="6858000" cy="9144000"/>
  <p:defaultTextStyle>
    <a:defPPr>
      <a:defRPr lang="fr-CH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rgbClr val="037C03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rgbClr val="037C03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rgbClr val="037C03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rgbClr val="037C03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rgbClr val="037C03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F7F1D"/>
    <a:srgbClr val="060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304" y="-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-160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b="0" i="1">
                <a:latin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b="0" i="1">
                <a:latin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b="0" i="1">
                <a:latin typeface="Arial" pitchFamily="34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b="0" i="1"/>
            </a:lvl1pPr>
          </a:lstStyle>
          <a:p>
            <a:fld id="{C5750E1F-E87C-4F40-BA32-8AB7BDBC6E4B}" type="slidenum">
              <a:rPr lang="fr-CH" altLang="fr-FR"/>
              <a:pPr/>
              <a:t>‹#›</a:t>
            </a:fld>
            <a:endParaRPr lang="fr-CH" altLang="fr-FR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008313" y="8710613"/>
            <a:ext cx="842962" cy="254000"/>
          </a:xfrm>
          <a:prstGeom prst="rect">
            <a:avLst/>
          </a:prstGeom>
          <a:noFill/>
          <a:ln>
            <a:noFill/>
          </a:ln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fr-CH" altLang="fr-FR" sz="1200" b="0">
                <a:solidFill>
                  <a:schemeClr val="tx1"/>
                </a:solidFill>
              </a:rPr>
              <a:t>Page </a:t>
            </a:r>
            <a:fld id="{6307E674-0E58-4358-A01A-2031435848C5}" type="slidenum">
              <a:rPr lang="fr-CH" altLang="fr-FR" sz="1200" b="0">
                <a:solidFill>
                  <a:schemeClr val="tx1"/>
                </a:solidFill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fr-CH" altLang="fr-FR" sz="12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780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defTabSz="762000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 defTabSz="762000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defTabSz="762000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 defTabSz="762000">
              <a:defRPr b="0" i="1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77D17CFB-03A5-42E6-AA47-E8853CFA556B}" type="slidenum">
              <a:rPr lang="fr-CH" altLang="fr-FR"/>
              <a:pPr/>
              <a:t>‹#›</a:t>
            </a:fld>
            <a:endParaRPr lang="fr-CH" altLang="fr-FR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3006725" y="8710613"/>
            <a:ext cx="842963" cy="254000"/>
          </a:xfrm>
          <a:prstGeom prst="rect">
            <a:avLst/>
          </a:prstGeom>
          <a:noFill/>
          <a:ln>
            <a:noFill/>
          </a:ln>
        </p:spPr>
        <p:txBody>
          <a:bodyPr wrap="none" lIns="87312" tIns="44450" rIns="87312" bIns="44450">
            <a:spAutoFit/>
          </a:bodyPr>
          <a:lstStyle/>
          <a:p>
            <a:pPr algn="ctr" defTabSz="868363">
              <a:lnSpc>
                <a:spcPct val="90000"/>
              </a:lnSpc>
            </a:pPr>
            <a:r>
              <a:rPr lang="fr-CH" altLang="fr-FR" sz="1200" b="0">
                <a:solidFill>
                  <a:schemeClr val="tx1"/>
                </a:solidFill>
              </a:rPr>
              <a:t>Page </a:t>
            </a:r>
            <a:fld id="{160C157D-C9F0-4AA0-9042-C066F6067098}" type="slidenum">
              <a:rPr lang="fr-CH" altLang="fr-FR" sz="1200" b="0">
                <a:solidFill>
                  <a:schemeClr val="tx1"/>
                </a:solidFill>
              </a:rPr>
              <a:pPr algn="ctr" defTabSz="868363">
                <a:lnSpc>
                  <a:spcPct val="90000"/>
                </a:lnSpc>
              </a:pPr>
              <a:t>‹#›</a:t>
            </a:fld>
            <a:endParaRPr lang="fr-CH" altLang="fr-FR" sz="1200" b="0">
              <a:solidFill>
                <a:schemeClr val="tx1"/>
              </a:solidFill>
            </a:endParaRPr>
          </a:p>
        </p:txBody>
      </p:sp>
      <p:sp>
        <p:nvSpPr>
          <p:cNvPr id="2055" name="Rectangle 7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/>
              <a:t>Body Text</a:t>
            </a:r>
          </a:p>
          <a:p>
            <a:pPr lvl="1"/>
            <a:r>
              <a:rPr lang="fr-CH" noProof="0"/>
              <a:t>Second Level</a:t>
            </a:r>
          </a:p>
          <a:p>
            <a:pPr lvl="2"/>
            <a:r>
              <a:rPr lang="fr-CH" noProof="0"/>
              <a:t>Third Level</a:t>
            </a:r>
          </a:p>
          <a:p>
            <a:pPr lvl="3"/>
            <a:r>
              <a:rPr lang="fr-CH" noProof="0"/>
              <a:t>Fourth Level</a:t>
            </a:r>
          </a:p>
          <a:p>
            <a:pPr lvl="4"/>
            <a:r>
              <a:rPr lang="fr-CH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62644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2A6CF8-5460-45AF-88A9-5C8B1BF616DE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60377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B77A0E-FFC3-4CD5-899E-717115EA3D0B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50906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80200" y="609600"/>
            <a:ext cx="2082800" cy="55626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31800" y="609600"/>
            <a:ext cx="6096000" cy="55626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371223-509A-4DC6-B70C-FF2EB1F8638B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406646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re. Image de la bibliothèqu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e l'image de la bibliothèque 2"/>
          <p:cNvSpPr>
            <a:spLocks noGrp="1"/>
          </p:cNvSpPr>
          <p:nvPr>
            <p:ph type="clipArt" sz="half" idx="1"/>
          </p:nvPr>
        </p:nvSpPr>
        <p:spPr>
          <a:xfrm>
            <a:off x="457200" y="1524000"/>
            <a:ext cx="4076700" cy="4648200"/>
          </a:xfrm>
        </p:spPr>
        <p:txBody>
          <a:bodyPr/>
          <a:lstStyle/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686300" y="1524000"/>
            <a:ext cx="4076700" cy="464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111776-F5CB-456F-912E-ECC267002261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46715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4850F8-4C63-44EE-85D8-996B9003C975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74344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8C194F-5FC6-4108-A7AB-EA18533CDB25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598714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767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4CAC7-59B2-44DC-AD12-3C19FBFFC4D3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337633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4124C-CD67-4B5E-88FD-084CD6D190DE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15757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5FA82-0C67-493C-A1EB-F08A131E6442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156243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6E5CF-F924-427A-B78D-2AA6C11DD01D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44233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8D0D07-2438-41E1-8012-F0168F48F14B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71742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00433D-5462-47D6-921C-9CC57F54D034}" type="slidenum">
              <a:rPr lang="fr-CH" altLang="fr-FR"/>
              <a:pPr/>
              <a:t>‹#›</a:t>
            </a:fld>
            <a:endParaRPr lang="fr-CH" altLang="fr-FR"/>
          </a:p>
        </p:txBody>
      </p:sp>
    </p:spTree>
    <p:extLst>
      <p:ext uri="{BB962C8B-B14F-4D97-AF65-F5344CB8AC3E}">
        <p14:creationId xmlns:p14="http://schemas.microsoft.com/office/powerpoint/2010/main" val="247389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4FE0CE80-C0DD-4CA8-84C0-F69770A91578}" type="slidenum">
              <a:rPr lang="fr-CH" altLang="fr-FR"/>
              <a:pPr/>
              <a:t>‹#›</a:t>
            </a:fld>
            <a:endParaRPr lang="fr-CH" alt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Slide Title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fr-FR" smtClean="0"/>
              <a:t>Body Text</a:t>
            </a:r>
          </a:p>
          <a:p>
            <a:pPr lvl="1"/>
            <a:r>
              <a:rPr lang="fr-CH" altLang="fr-FR" smtClean="0"/>
              <a:t>Second Level</a:t>
            </a:r>
          </a:p>
          <a:p>
            <a:pPr lvl="2"/>
            <a:r>
              <a:rPr lang="fr-CH" altLang="fr-FR" smtClean="0"/>
              <a:t>Third Level</a:t>
            </a:r>
          </a:p>
          <a:p>
            <a:pPr lvl="3"/>
            <a:r>
              <a:rPr lang="fr-CH" altLang="fr-FR" smtClean="0"/>
              <a:t>Fourth Level</a:t>
            </a:r>
          </a:p>
          <a:p>
            <a:pPr lvl="4"/>
            <a:r>
              <a:rPr lang="fr-CH" altLang="fr-FR" smtClean="0"/>
              <a:t>Fifth Level</a:t>
            </a: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457200" y="1447800"/>
            <a:ext cx="830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32" name="Group 14"/>
          <p:cNvGrpSpPr>
            <a:grpSpLocks/>
          </p:cNvGrpSpPr>
          <p:nvPr/>
        </p:nvGrpSpPr>
        <p:grpSpPr bwMode="auto">
          <a:xfrm>
            <a:off x="0" y="219075"/>
            <a:ext cx="1627188" cy="209550"/>
            <a:chOff x="0" y="138"/>
            <a:chExt cx="1025" cy="132"/>
          </a:xfrm>
        </p:grpSpPr>
        <p:sp>
          <p:nvSpPr>
            <p:cNvPr id="1039" name="Freeform 8"/>
            <p:cNvSpPr>
              <a:spLocks/>
            </p:cNvSpPr>
            <p:nvPr/>
          </p:nvSpPr>
          <p:spPr bwMode="auto">
            <a:xfrm>
              <a:off x="0" y="138"/>
              <a:ext cx="414" cy="132"/>
            </a:xfrm>
            <a:custGeom>
              <a:avLst/>
              <a:gdLst>
                <a:gd name="T0" fmla="*/ 0 w 414"/>
                <a:gd name="T1" fmla="*/ 0 h 132"/>
                <a:gd name="T2" fmla="*/ 413 w 414"/>
                <a:gd name="T3" fmla="*/ 0 h 132"/>
                <a:gd name="T4" fmla="*/ 364 w 414"/>
                <a:gd name="T5" fmla="*/ 131 h 132"/>
                <a:gd name="T6" fmla="*/ 0 w 414"/>
                <a:gd name="T7" fmla="*/ 131 h 132"/>
                <a:gd name="T8" fmla="*/ 0 w 414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4" h="132">
                  <a:moveTo>
                    <a:pt x="0" y="0"/>
                  </a:moveTo>
                  <a:lnTo>
                    <a:pt x="413" y="0"/>
                  </a:lnTo>
                  <a:lnTo>
                    <a:pt x="364" y="131"/>
                  </a:lnTo>
                  <a:lnTo>
                    <a:pt x="0" y="131"/>
                  </a:lnTo>
                  <a:lnTo>
                    <a:pt x="0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0" name="Freeform 9"/>
            <p:cNvSpPr>
              <a:spLocks/>
            </p:cNvSpPr>
            <p:nvPr/>
          </p:nvSpPr>
          <p:spPr bwMode="auto">
            <a:xfrm>
              <a:off x="397" y="138"/>
              <a:ext cx="244" cy="132"/>
            </a:xfrm>
            <a:custGeom>
              <a:avLst/>
              <a:gdLst>
                <a:gd name="T0" fmla="*/ 49 w 244"/>
                <a:gd name="T1" fmla="*/ 0 h 132"/>
                <a:gd name="T2" fmla="*/ 0 w 244"/>
                <a:gd name="T3" fmla="*/ 131 h 132"/>
                <a:gd name="T4" fmla="*/ 194 w 244"/>
                <a:gd name="T5" fmla="*/ 131 h 132"/>
                <a:gd name="T6" fmla="*/ 243 w 244"/>
                <a:gd name="T7" fmla="*/ 0 h 132"/>
                <a:gd name="T8" fmla="*/ 49 w 244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4" h="132">
                  <a:moveTo>
                    <a:pt x="49" y="0"/>
                  </a:moveTo>
                  <a:lnTo>
                    <a:pt x="0" y="131"/>
                  </a:lnTo>
                  <a:lnTo>
                    <a:pt x="194" y="131"/>
                  </a:lnTo>
                  <a:lnTo>
                    <a:pt x="243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1" name="Freeform 10"/>
            <p:cNvSpPr>
              <a:spLocks/>
            </p:cNvSpPr>
            <p:nvPr/>
          </p:nvSpPr>
          <p:spPr bwMode="auto">
            <a:xfrm>
              <a:off x="620" y="138"/>
              <a:ext cx="194" cy="132"/>
            </a:xfrm>
            <a:custGeom>
              <a:avLst/>
              <a:gdLst>
                <a:gd name="T0" fmla="*/ 48 w 194"/>
                <a:gd name="T1" fmla="*/ 0 h 132"/>
                <a:gd name="T2" fmla="*/ 0 w 194"/>
                <a:gd name="T3" fmla="*/ 131 h 132"/>
                <a:gd name="T4" fmla="*/ 145 w 194"/>
                <a:gd name="T5" fmla="*/ 131 h 132"/>
                <a:gd name="T6" fmla="*/ 193 w 194"/>
                <a:gd name="T7" fmla="*/ 0 h 132"/>
                <a:gd name="T8" fmla="*/ 48 w 194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4" h="132">
                  <a:moveTo>
                    <a:pt x="48" y="0"/>
                  </a:moveTo>
                  <a:lnTo>
                    <a:pt x="0" y="131"/>
                  </a:lnTo>
                  <a:lnTo>
                    <a:pt x="145" y="131"/>
                  </a:lnTo>
                  <a:lnTo>
                    <a:pt x="193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2" name="Freeform 11"/>
            <p:cNvSpPr>
              <a:spLocks/>
            </p:cNvSpPr>
            <p:nvPr/>
          </p:nvSpPr>
          <p:spPr bwMode="auto">
            <a:xfrm>
              <a:off x="788" y="138"/>
              <a:ext cx="149" cy="132"/>
            </a:xfrm>
            <a:custGeom>
              <a:avLst/>
              <a:gdLst>
                <a:gd name="T0" fmla="*/ 49 w 149"/>
                <a:gd name="T1" fmla="*/ 0 h 132"/>
                <a:gd name="T2" fmla="*/ 0 w 149"/>
                <a:gd name="T3" fmla="*/ 131 h 132"/>
                <a:gd name="T4" fmla="*/ 99 w 149"/>
                <a:gd name="T5" fmla="*/ 131 h 132"/>
                <a:gd name="T6" fmla="*/ 148 w 149"/>
                <a:gd name="T7" fmla="*/ 0 h 132"/>
                <a:gd name="T8" fmla="*/ 49 w 149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9" h="132">
                  <a:moveTo>
                    <a:pt x="49" y="0"/>
                  </a:moveTo>
                  <a:lnTo>
                    <a:pt x="0" y="131"/>
                  </a:lnTo>
                  <a:lnTo>
                    <a:pt x="99" y="131"/>
                  </a:lnTo>
                  <a:lnTo>
                    <a:pt x="148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3" name="Freeform 12"/>
            <p:cNvSpPr>
              <a:spLocks/>
            </p:cNvSpPr>
            <p:nvPr/>
          </p:nvSpPr>
          <p:spPr bwMode="auto">
            <a:xfrm>
              <a:off x="903" y="138"/>
              <a:ext cx="97" cy="132"/>
            </a:xfrm>
            <a:custGeom>
              <a:avLst/>
              <a:gdLst>
                <a:gd name="T0" fmla="*/ 48 w 97"/>
                <a:gd name="T1" fmla="*/ 0 h 132"/>
                <a:gd name="T2" fmla="*/ 48 w 97"/>
                <a:gd name="T3" fmla="*/ 0 h 132"/>
                <a:gd name="T4" fmla="*/ 0 w 97"/>
                <a:gd name="T5" fmla="*/ 131 h 132"/>
                <a:gd name="T6" fmla="*/ 48 w 97"/>
                <a:gd name="T7" fmla="*/ 131 h 132"/>
                <a:gd name="T8" fmla="*/ 96 w 97"/>
                <a:gd name="T9" fmla="*/ 0 h 132"/>
                <a:gd name="T10" fmla="*/ 48 w 97"/>
                <a:gd name="T11" fmla="*/ 0 h 1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" h="132">
                  <a:moveTo>
                    <a:pt x="48" y="0"/>
                  </a:moveTo>
                  <a:lnTo>
                    <a:pt x="48" y="0"/>
                  </a:lnTo>
                  <a:lnTo>
                    <a:pt x="0" y="131"/>
                  </a:lnTo>
                  <a:lnTo>
                    <a:pt x="48" y="131"/>
                  </a:lnTo>
                  <a:lnTo>
                    <a:pt x="96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44" name="Freeform 13"/>
            <p:cNvSpPr>
              <a:spLocks/>
            </p:cNvSpPr>
            <p:nvPr/>
          </p:nvSpPr>
          <p:spPr bwMode="auto">
            <a:xfrm>
              <a:off x="960" y="138"/>
              <a:ext cx="65" cy="132"/>
            </a:xfrm>
            <a:custGeom>
              <a:avLst/>
              <a:gdLst>
                <a:gd name="T0" fmla="*/ 49 w 65"/>
                <a:gd name="T1" fmla="*/ 0 h 132"/>
                <a:gd name="T2" fmla="*/ 0 w 65"/>
                <a:gd name="T3" fmla="*/ 131 h 132"/>
                <a:gd name="T4" fmla="*/ 15 w 65"/>
                <a:gd name="T5" fmla="*/ 131 h 132"/>
                <a:gd name="T6" fmla="*/ 64 w 65"/>
                <a:gd name="T7" fmla="*/ 0 h 132"/>
                <a:gd name="T8" fmla="*/ 49 w 65"/>
                <a:gd name="T9" fmla="*/ 0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5" h="132">
                  <a:moveTo>
                    <a:pt x="49" y="0"/>
                  </a:moveTo>
                  <a:lnTo>
                    <a:pt x="0" y="131"/>
                  </a:lnTo>
                  <a:lnTo>
                    <a:pt x="15" y="131"/>
                  </a:lnTo>
                  <a:lnTo>
                    <a:pt x="64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033" name="Group 18"/>
          <p:cNvGrpSpPr>
            <a:grpSpLocks/>
          </p:cNvGrpSpPr>
          <p:nvPr/>
        </p:nvGrpSpPr>
        <p:grpSpPr bwMode="auto">
          <a:xfrm>
            <a:off x="1625600" y="6278563"/>
            <a:ext cx="7507288" cy="219075"/>
            <a:chOff x="1024" y="3955"/>
            <a:chExt cx="4729" cy="138"/>
          </a:xfrm>
        </p:grpSpPr>
        <p:sp>
          <p:nvSpPr>
            <p:cNvPr id="1036" name="Freeform 15"/>
            <p:cNvSpPr>
              <a:spLocks/>
            </p:cNvSpPr>
            <p:nvPr/>
          </p:nvSpPr>
          <p:spPr bwMode="auto">
            <a:xfrm>
              <a:off x="1024" y="4058"/>
              <a:ext cx="4729" cy="35"/>
            </a:xfrm>
            <a:custGeom>
              <a:avLst/>
              <a:gdLst>
                <a:gd name="T0" fmla="*/ 0 w 4729"/>
                <a:gd name="T1" fmla="*/ 34 h 35"/>
                <a:gd name="T2" fmla="*/ 4728 w 4729"/>
                <a:gd name="T3" fmla="*/ 34 h 35"/>
                <a:gd name="T4" fmla="*/ 4728 w 4729"/>
                <a:gd name="T5" fmla="*/ 0 h 35"/>
                <a:gd name="T6" fmla="*/ 12 w 4729"/>
                <a:gd name="T7" fmla="*/ 0 h 35"/>
                <a:gd name="T8" fmla="*/ 0 w 4729"/>
                <a:gd name="T9" fmla="*/ 34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29" h="35">
                  <a:moveTo>
                    <a:pt x="0" y="34"/>
                  </a:moveTo>
                  <a:lnTo>
                    <a:pt x="4728" y="34"/>
                  </a:lnTo>
                  <a:lnTo>
                    <a:pt x="4728" y="0"/>
                  </a:lnTo>
                  <a:lnTo>
                    <a:pt x="12" y="0"/>
                  </a:lnTo>
                  <a:lnTo>
                    <a:pt x="0" y="34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7" name="Freeform 16"/>
            <p:cNvSpPr>
              <a:spLocks/>
            </p:cNvSpPr>
            <p:nvPr/>
          </p:nvSpPr>
          <p:spPr bwMode="auto">
            <a:xfrm>
              <a:off x="1043" y="4007"/>
              <a:ext cx="4710" cy="34"/>
            </a:xfrm>
            <a:custGeom>
              <a:avLst/>
              <a:gdLst>
                <a:gd name="T0" fmla="*/ 0 w 4710"/>
                <a:gd name="T1" fmla="*/ 33 h 34"/>
                <a:gd name="T2" fmla="*/ 4709 w 4710"/>
                <a:gd name="T3" fmla="*/ 33 h 34"/>
                <a:gd name="T4" fmla="*/ 4709 w 4710"/>
                <a:gd name="T5" fmla="*/ 0 h 34"/>
                <a:gd name="T6" fmla="*/ 12 w 4710"/>
                <a:gd name="T7" fmla="*/ 0 h 34"/>
                <a:gd name="T8" fmla="*/ 0 w 4710"/>
                <a:gd name="T9" fmla="*/ 33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10" h="34">
                  <a:moveTo>
                    <a:pt x="0" y="33"/>
                  </a:moveTo>
                  <a:lnTo>
                    <a:pt x="4709" y="33"/>
                  </a:lnTo>
                  <a:lnTo>
                    <a:pt x="4709" y="0"/>
                  </a:lnTo>
                  <a:lnTo>
                    <a:pt x="12" y="0"/>
                  </a:lnTo>
                  <a:lnTo>
                    <a:pt x="0" y="33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38" name="Freeform 17"/>
            <p:cNvSpPr>
              <a:spLocks/>
            </p:cNvSpPr>
            <p:nvPr/>
          </p:nvSpPr>
          <p:spPr bwMode="auto">
            <a:xfrm>
              <a:off x="1060" y="3955"/>
              <a:ext cx="4693" cy="36"/>
            </a:xfrm>
            <a:custGeom>
              <a:avLst/>
              <a:gdLst>
                <a:gd name="T0" fmla="*/ 0 w 4693"/>
                <a:gd name="T1" fmla="*/ 35 h 36"/>
                <a:gd name="T2" fmla="*/ 4692 w 4693"/>
                <a:gd name="T3" fmla="*/ 33 h 36"/>
                <a:gd name="T4" fmla="*/ 4692 w 4693"/>
                <a:gd name="T5" fmla="*/ 4 h 36"/>
                <a:gd name="T6" fmla="*/ 12 w 4693"/>
                <a:gd name="T7" fmla="*/ 0 h 36"/>
                <a:gd name="T8" fmla="*/ 0 w 4693"/>
                <a:gd name="T9" fmla="*/ 35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93" h="36">
                  <a:moveTo>
                    <a:pt x="0" y="35"/>
                  </a:moveTo>
                  <a:lnTo>
                    <a:pt x="4692" y="33"/>
                  </a:lnTo>
                  <a:lnTo>
                    <a:pt x="4692" y="4"/>
                  </a:lnTo>
                  <a:lnTo>
                    <a:pt x="12" y="0"/>
                  </a:lnTo>
                  <a:lnTo>
                    <a:pt x="0" y="35"/>
                  </a:lnTo>
                </a:path>
              </a:pathLst>
            </a:custGeom>
            <a:solidFill>
              <a:srgbClr val="1800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34" name="Rectangle 20"/>
          <p:cNvSpPr>
            <a:spLocks noChangeArrowheads="1"/>
          </p:cNvSpPr>
          <p:nvPr/>
        </p:nvSpPr>
        <p:spPr bwMode="auto">
          <a:xfrm>
            <a:off x="1762125" y="6545263"/>
            <a:ext cx="869950" cy="274637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>
            <a:lvl1pPr>
              <a:defRPr sz="1000" b="1">
                <a:solidFill>
                  <a:srgbClr val="037C03"/>
                </a:solidFill>
                <a:latin typeface="Arial" charset="0"/>
              </a:defRPr>
            </a:lvl1pPr>
            <a:lvl2pPr marL="742950" indent="-285750">
              <a:defRPr sz="1000" b="1">
                <a:solidFill>
                  <a:srgbClr val="037C03"/>
                </a:solidFill>
                <a:latin typeface="Arial" charset="0"/>
              </a:defRPr>
            </a:lvl2pPr>
            <a:lvl3pPr marL="1143000" indent="-228600">
              <a:defRPr sz="1000" b="1">
                <a:solidFill>
                  <a:srgbClr val="037C03"/>
                </a:solidFill>
                <a:latin typeface="Arial" charset="0"/>
              </a:defRPr>
            </a:lvl3pPr>
            <a:lvl4pPr marL="1600200" indent="-228600">
              <a:defRPr sz="1000" b="1">
                <a:solidFill>
                  <a:srgbClr val="037C03"/>
                </a:solidFill>
                <a:latin typeface="Arial" charset="0"/>
              </a:defRPr>
            </a:lvl4pPr>
            <a:lvl5pPr marL="2057400" indent="-228600">
              <a:defRPr sz="1000" b="1">
                <a:solidFill>
                  <a:srgbClr val="037C03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rgbClr val="037C03"/>
                </a:solidFill>
                <a:latin typeface="Arial" charset="0"/>
              </a:defRPr>
            </a:lvl9pPr>
          </a:lstStyle>
          <a:p>
            <a:pPr>
              <a:defRPr/>
            </a:pPr>
            <a:fld id="{9B678EA3-E705-4FDC-9DEE-E8F55DD5DC5E}" type="datetime1">
              <a:rPr lang="fr-CH" altLang="fr-FR" sz="1200" smtClean="0">
                <a:solidFill>
                  <a:schemeClr val="tx1"/>
                </a:solidFill>
                <a:latin typeface="Book Antiqua" pitchFamily="18" charset="0"/>
              </a:rPr>
              <a:pPr>
                <a:defRPr/>
              </a:pPr>
              <a:t>17.04.2025</a:t>
            </a:fld>
            <a:endParaRPr lang="fr-CH" altLang="fr-FR" sz="1200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1035" name="Rectangle 21"/>
          <p:cNvSpPr>
            <a:spLocks noChangeArrowheads="1"/>
          </p:cNvSpPr>
          <p:nvPr/>
        </p:nvSpPr>
        <p:spPr bwMode="auto">
          <a:xfrm>
            <a:off x="8242300" y="6556375"/>
            <a:ext cx="690563" cy="22860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r>
              <a:rPr lang="fr-CH" altLang="fr-FR" sz="900">
                <a:solidFill>
                  <a:schemeClr val="tx1"/>
                </a:solidFill>
                <a:latin typeface="Book Antiqua" pitchFamily="18" charset="0"/>
              </a:rPr>
              <a:t>Page </a:t>
            </a:r>
            <a:fld id="{79FF8117-1476-48A3-B1C9-2BB84E397C95}" type="slidenum">
              <a:rPr lang="fr-CH" altLang="fr-FR" sz="900">
                <a:solidFill>
                  <a:schemeClr val="tx1"/>
                </a:solidFill>
                <a:latin typeface="Book Antiqua" pitchFamily="18" charset="0"/>
              </a:rPr>
              <a:pPr/>
              <a:t>‹#›</a:t>
            </a:fld>
            <a:endParaRPr lang="fr-CH" altLang="fr-FR" sz="900">
              <a:solidFill>
                <a:schemeClr val="tx1"/>
              </a:solidFill>
              <a:latin typeface="Book Antiqua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3200" b="1">
          <a:solidFill>
            <a:srgbClr val="06009C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600" b="1">
          <a:solidFill>
            <a:srgbClr val="06009C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1600" b="1">
          <a:solidFill>
            <a:srgbClr val="06009C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200" b="1">
          <a:solidFill>
            <a:srgbClr val="06009C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200" b="1">
          <a:solidFill>
            <a:srgbClr val="06009C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raqdjlyH_Y" TargetMode="External"/><Relationship Id="rId2" Type="http://schemas.openxmlformats.org/officeDocument/2006/relationships/hyperlink" Target="https://www.youtube.com/watch?v=bJDrSV3L7c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454025" y="0"/>
            <a:ext cx="8305800" cy="762000"/>
          </a:xfrm>
        </p:spPr>
        <p:txBody>
          <a:bodyPr/>
          <a:lstStyle/>
          <a:p>
            <a:r>
              <a:rPr lang="fr-CA" altLang="fr-FR" smtClean="0"/>
              <a:t>Agenda cours no.  3</a:t>
            </a:r>
            <a:endParaRPr lang="en-US" altLang="fr-FR" smtClean="0"/>
          </a:p>
        </p:txBody>
      </p:sp>
      <p:sp>
        <p:nvSpPr>
          <p:cNvPr id="205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820150" cy="5903913"/>
          </a:xfrm>
        </p:spPr>
        <p:txBody>
          <a:bodyPr/>
          <a:lstStyle/>
          <a:p>
            <a:pPr marL="0" indent="0">
              <a:spcBef>
                <a:spcPts val="200"/>
              </a:spcBef>
              <a:buFontTx/>
              <a:buNone/>
              <a:defRPr/>
            </a:pPr>
            <a:r>
              <a:rPr lang="en-CA" sz="1800" dirty="0"/>
              <a:t>Retour sur le deuxième </a:t>
            </a:r>
            <a:r>
              <a:rPr lang="en-CA" sz="1800" dirty="0" err="1"/>
              <a:t>cours</a:t>
            </a:r>
            <a:r>
              <a:rPr lang="en-CA" sz="1800" dirty="0"/>
              <a:t> 					</a:t>
            </a:r>
            <a:r>
              <a:rPr lang="en-US" sz="1800" dirty="0"/>
              <a:t>10 Minutes</a:t>
            </a:r>
            <a:endParaRPr lang="fr-CA" sz="1800" dirty="0"/>
          </a:p>
          <a:p>
            <a:pPr>
              <a:spcBef>
                <a:spcPts val="200"/>
              </a:spcBef>
              <a:defRPr/>
            </a:pPr>
            <a:endParaRPr lang="en-CA" sz="1600" i="1" dirty="0">
              <a:solidFill>
                <a:schemeClr val="tx1"/>
              </a:solidFill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fr-CA" sz="1800" dirty="0"/>
              <a:t>Avantage stratégique TI</a:t>
            </a:r>
          </a:p>
          <a:p>
            <a:pPr>
              <a:spcBef>
                <a:spcPts val="200"/>
              </a:spcBef>
              <a:defRPr/>
            </a:pPr>
            <a:r>
              <a:rPr lang="en-US" sz="1800" dirty="0"/>
              <a:t>Managing and Using IS - Strategic Approach (lien BI)  		30 Minutes</a:t>
            </a:r>
          </a:p>
          <a:p>
            <a:pPr>
              <a:spcBef>
                <a:spcPts val="200"/>
              </a:spcBef>
              <a:defRPr/>
            </a:pPr>
            <a:r>
              <a:rPr lang="fr-CA" sz="1800" dirty="0"/>
              <a:t>O Brien- Avantage stratégique des TI (lien BI)			15 Minutes</a:t>
            </a:r>
          </a:p>
          <a:p>
            <a:pPr>
              <a:spcBef>
                <a:spcPts val="200"/>
              </a:spcBef>
              <a:defRPr/>
            </a:pPr>
            <a:r>
              <a:rPr lang="fr-CA" sz="1800" dirty="0" err="1"/>
              <a:t>Resumé</a:t>
            </a:r>
            <a:r>
              <a:rPr lang="fr-CA" sz="1800" dirty="0"/>
              <a:t> </a:t>
            </a:r>
            <a:r>
              <a:rPr lang="fr-CA" sz="1800" dirty="0" err="1"/>
              <a:t>Strategie</a:t>
            </a:r>
            <a:r>
              <a:rPr lang="fr-CA" sz="1800" dirty="0"/>
              <a:t> modèle intégré				 10 Minutes</a:t>
            </a:r>
          </a:p>
          <a:p>
            <a:pPr>
              <a:spcBef>
                <a:spcPts val="200"/>
              </a:spcBef>
              <a:defRPr/>
            </a:pPr>
            <a:endParaRPr lang="fr-CA" sz="1800" dirty="0"/>
          </a:p>
          <a:p>
            <a:pPr>
              <a:spcBef>
                <a:spcPts val="200"/>
              </a:spcBef>
              <a:defRPr/>
            </a:pPr>
            <a:r>
              <a:rPr lang="fr-FR" sz="1800" dirty="0"/>
              <a:t>Exemple plan stratégique cours BI 20xx</a:t>
            </a:r>
            <a:r>
              <a:rPr lang="fr-CA" sz="1800" dirty="0"/>
              <a:t>			15 Minutes</a:t>
            </a:r>
          </a:p>
          <a:p>
            <a:pPr>
              <a:spcBef>
                <a:spcPts val="200"/>
              </a:spcBef>
              <a:defRPr/>
            </a:pPr>
            <a:endParaRPr lang="fr-CA" sz="1800" dirty="0"/>
          </a:p>
          <a:p>
            <a:pPr>
              <a:spcBef>
                <a:spcPts val="200"/>
              </a:spcBef>
              <a:defRPr/>
            </a:pPr>
            <a:r>
              <a:rPr lang="en-CA" sz="1800" dirty="0"/>
              <a:t>2 </a:t>
            </a:r>
            <a:r>
              <a:rPr lang="en-CA" sz="1800" dirty="0" err="1"/>
              <a:t>Vidéos</a:t>
            </a:r>
            <a:r>
              <a:rPr lang="en-CA" sz="1800" dirty="0"/>
              <a:t>							20 Minutes</a:t>
            </a:r>
            <a:endParaRPr lang="fr-CA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fr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Comprendre le Diagnostic Interne et Externe pour un Diagnostic Stratégique réussi</a:t>
            </a:r>
          </a:p>
          <a:p>
            <a:pPr lvl="1">
              <a:spcBef>
                <a:spcPts val="200"/>
              </a:spcBef>
              <a:defRPr/>
            </a:pPr>
            <a:r>
              <a:rPr lang="fr-CA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allons voir ensemble comment réaliser une analyse PESTEL avec un exemple concret.</a:t>
            </a:r>
          </a:p>
          <a:p>
            <a:pPr marL="0" indent="0">
              <a:spcBef>
                <a:spcPts val="200"/>
              </a:spcBef>
              <a:buFontTx/>
              <a:buNone/>
              <a:defRPr/>
            </a:pPr>
            <a:r>
              <a:rPr lang="en-CA" sz="1800" dirty="0"/>
              <a:t>			</a:t>
            </a:r>
            <a:endParaRPr lang="en-CA" sz="200" dirty="0"/>
          </a:p>
          <a:p>
            <a:pPr>
              <a:defRPr/>
            </a:pPr>
            <a:r>
              <a:rPr lang="en-CA" altLang="fr-FR" sz="1800" dirty="0"/>
              <a:t>Pause							15 Minutes</a:t>
            </a:r>
          </a:p>
          <a:p>
            <a:pPr>
              <a:defRPr/>
            </a:pPr>
            <a:endParaRPr lang="en-CA" altLang="fr-FR" sz="1800" dirty="0"/>
          </a:p>
          <a:p>
            <a:pPr>
              <a:defRPr/>
            </a:pPr>
            <a:r>
              <a:rPr lang="en-CA" altLang="fr-FR" sz="1800" dirty="0" err="1"/>
              <a:t>Gérer</a:t>
            </a:r>
            <a:r>
              <a:rPr lang="en-CA" altLang="fr-FR" sz="1800" dirty="0"/>
              <a:t> </a:t>
            </a:r>
            <a:r>
              <a:rPr lang="en-CA" altLang="fr-FR" sz="1800" dirty="0" err="1"/>
              <a:t>l’agenda</a:t>
            </a:r>
            <a:r>
              <a:rPr lang="en-CA" altLang="fr-FR" sz="1800" dirty="0"/>
              <a:t> </a:t>
            </a:r>
            <a:r>
              <a:rPr lang="en-CA" altLang="fr-FR" sz="1800" dirty="0" err="1"/>
              <a:t>Stratégique</a:t>
            </a:r>
            <a:r>
              <a:rPr lang="en-CA" altLang="fr-FR" sz="1800" dirty="0"/>
              <a:t>					20 Minutes</a:t>
            </a:r>
          </a:p>
          <a:p>
            <a:pPr>
              <a:spcBef>
                <a:spcPts val="200"/>
              </a:spcBef>
              <a:defRPr/>
            </a:pPr>
            <a:r>
              <a:rPr lang="en-US" altLang="fr-FR" sz="1800" dirty="0"/>
              <a:t>The case for behavioral strategy resume			</a:t>
            </a:r>
            <a:r>
              <a:rPr lang="fr-CA" altLang="fr-FR" sz="1800" dirty="0"/>
              <a:t>20 Minutes</a:t>
            </a:r>
          </a:p>
          <a:p>
            <a:pPr>
              <a:spcBef>
                <a:spcPts val="200"/>
              </a:spcBef>
              <a:defRPr/>
            </a:pPr>
            <a:r>
              <a:rPr lang="fr-CA" altLang="fr-FR" sz="1800" dirty="0"/>
              <a:t>QCM								20 minutes</a:t>
            </a:r>
          </a:p>
          <a:p>
            <a:pPr>
              <a:spcBef>
                <a:spcPts val="200"/>
              </a:spcBef>
              <a:defRPr/>
            </a:pPr>
            <a:r>
              <a:rPr lang="fr-FR" altLang="fr-FR" sz="2000" dirty="0"/>
              <a:t>Décision stratégique BI lien TI  pour conclure		20 Minutes</a:t>
            </a:r>
          </a:p>
          <a:p>
            <a:pPr marL="0" indent="0">
              <a:spcBef>
                <a:spcPts val="200"/>
              </a:spcBef>
              <a:buFontTx/>
              <a:buNone/>
              <a:defRPr/>
            </a:pPr>
            <a:r>
              <a:rPr lang="fr-CA" altLang="fr-FR" sz="20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 du premier Bloc sur la stratégie et lien avec BI</a:t>
            </a:r>
          </a:p>
          <a:p>
            <a:pPr>
              <a:spcBef>
                <a:spcPts val="200"/>
              </a:spcBef>
              <a:defRPr/>
            </a:pPr>
            <a:endParaRPr lang="fr-CA" sz="1800" dirty="0"/>
          </a:p>
          <a:p>
            <a:pPr lvl="1">
              <a:defRPr/>
            </a:pPr>
            <a:endParaRPr lang="en-CA" sz="200" dirty="0"/>
          </a:p>
          <a:p>
            <a:pPr marL="0" indent="0">
              <a:buFontTx/>
              <a:buNone/>
              <a:defRPr/>
            </a:pPr>
            <a:endParaRPr lang="fr-CA" sz="1800" dirty="0"/>
          </a:p>
          <a:p>
            <a:pPr>
              <a:defRPr/>
            </a:pPr>
            <a:endParaRPr lang="fr-CA" sz="1800" dirty="0"/>
          </a:p>
          <a:p>
            <a:pPr>
              <a:defRPr/>
            </a:pPr>
            <a:endParaRPr lang="fr-CA" sz="1800" dirty="0"/>
          </a:p>
        </p:txBody>
      </p:sp>
      <p:pic>
        <p:nvPicPr>
          <p:cNvPr id="4100" name="Picture 4" descr="https://wprodl.uqac.ca/sigare/images/blan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1013"/>
            <a:ext cx="228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 descr="https://wprodl.uqac.ca/sigare/images/blan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1013"/>
            <a:ext cx="228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 descr="https://wprodl.uqac.ca/sigare/images/blank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21013"/>
            <a:ext cx="228600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CA" altLang="fr-FR" smtClean="0"/>
              <a:t>Vidéos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FontTx/>
              <a:buNone/>
              <a:defRPr/>
            </a:pPr>
            <a:r>
              <a:rPr lang="fr-CA" sz="1800" u="sng" kern="100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https://www.youtube.com/watch?v=bJDrSV3L7c0</a:t>
            </a:r>
            <a:endParaRPr lang="fr-CA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None/>
              <a:defRPr/>
            </a:pPr>
            <a:r>
              <a:rPr lang="fr-CA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Comprendre le Diagnostic Interne et Externe pour un Diagnostic Stratégique réussi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None/>
              <a:defRPr/>
            </a:pPr>
            <a:r>
              <a:rPr lang="fr-CA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Tx/>
              <a:buNone/>
              <a:defRPr/>
            </a:pPr>
            <a:r>
              <a:rPr lang="fr-CA" sz="1800" u="sng" kern="100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https://www.youtube.com/watch?v=uraqdjlyH_Y</a:t>
            </a:r>
            <a:endParaRPr lang="fr-CA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defRPr/>
            </a:pPr>
            <a:r>
              <a:rPr lang="fr-CA" sz="1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Nous allons voir ensemble comment réaliser une analyse PESTEL avec un exemple concret.</a:t>
            </a:r>
          </a:p>
          <a:p>
            <a:pPr>
              <a:defRPr/>
            </a:pPr>
            <a:endParaRPr lang="fr-C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iserv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liserve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1000" b="1" i="0" u="none" strike="noStrike" cap="none" normalizeH="0" baseline="0" smtClean="0">
            <a:ln>
              <a:noFill/>
            </a:ln>
            <a:solidFill>
              <a:srgbClr val="037C03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hlink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CH" sz="1000" b="1" i="0" u="none" strike="noStrike" cap="none" normalizeH="0" baseline="0" smtClean="0">
            <a:ln>
              <a:noFill/>
            </a:ln>
            <a:solidFill>
              <a:srgbClr val="037C03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Cliserv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iserv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iserv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Pages>18</Pages>
  <Words>25</Words>
  <Application>Microsoft Office PowerPoint</Application>
  <PresentationFormat>Letter Paper (8.5x11 in)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Times New Roman</vt:lpstr>
      <vt:lpstr>Book Antiqua</vt:lpstr>
      <vt:lpstr>Calibri</vt:lpstr>
      <vt:lpstr>Cliserve</vt:lpstr>
      <vt:lpstr>Agenda cours no.  3</vt:lpstr>
      <vt:lpstr>Vidéos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Client/serveur</dc:title>
  <dc:creator>Claude Simard</dc:creator>
  <cp:lastModifiedBy>ismail - [2010]</cp:lastModifiedBy>
  <cp:revision>271</cp:revision>
  <cp:lastPrinted>2013-01-16T14:52:01Z</cp:lastPrinted>
  <dcterms:created xsi:type="dcterms:W3CDTF">1995-06-12T15:40:18Z</dcterms:created>
  <dcterms:modified xsi:type="dcterms:W3CDTF">2025-04-17T11:35:46Z</dcterms:modified>
</cp:coreProperties>
</file>