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30"/>
  </p:notesMasterIdLst>
  <p:sldIdLst>
    <p:sldId id="256" r:id="rId2"/>
    <p:sldId id="296" r:id="rId3"/>
    <p:sldId id="259" r:id="rId4"/>
    <p:sldId id="260" r:id="rId5"/>
    <p:sldId id="297" r:id="rId6"/>
    <p:sldId id="263" r:id="rId7"/>
    <p:sldId id="292" r:id="rId8"/>
    <p:sldId id="293" r:id="rId9"/>
    <p:sldId id="269" r:id="rId10"/>
    <p:sldId id="266" r:id="rId11"/>
    <p:sldId id="268" r:id="rId12"/>
    <p:sldId id="298" r:id="rId13"/>
    <p:sldId id="271" r:id="rId14"/>
    <p:sldId id="302" r:id="rId15"/>
    <p:sldId id="283" r:id="rId16"/>
    <p:sldId id="303" r:id="rId17"/>
    <p:sldId id="304" r:id="rId18"/>
    <p:sldId id="305" r:id="rId19"/>
    <p:sldId id="306" r:id="rId20"/>
    <p:sldId id="284" r:id="rId21"/>
    <p:sldId id="307" r:id="rId22"/>
    <p:sldId id="308" r:id="rId23"/>
    <p:sldId id="278" r:id="rId24"/>
    <p:sldId id="258" r:id="rId25"/>
    <p:sldId id="280" r:id="rId26"/>
    <p:sldId id="310" r:id="rId27"/>
    <p:sldId id="295" r:id="rId28"/>
    <p:sldId id="294" r:id="rId2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00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8" autoAdjust="0"/>
    <p:restoredTop sz="94643" autoAdjust="0"/>
  </p:normalViewPr>
  <p:slideViewPr>
    <p:cSldViewPr>
      <p:cViewPr varScale="1">
        <p:scale>
          <a:sx n="76" d="100"/>
          <a:sy n="76" d="100"/>
        </p:scale>
        <p:origin x="-97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355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fld id="{68F25856-6ED8-4399-9A47-DEB70859E2C9}" type="slidenum">
              <a:rPr lang="en-US" altLang="fr-FR"/>
              <a:pPr/>
              <a:t>‹#›</a:t>
            </a:fld>
            <a:endParaRPr lang="en-US" altLang="fr-FR"/>
          </a:p>
        </p:txBody>
      </p:sp>
    </p:spTree>
    <p:extLst>
      <p:ext uri="{BB962C8B-B14F-4D97-AF65-F5344CB8AC3E}">
        <p14:creationId xmlns:p14="http://schemas.microsoft.com/office/powerpoint/2010/main" val="2587528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ChangeArrowheads="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35C0B786-A708-4129-9080-CE0B112F3C3F}" type="slidenum">
              <a:rPr lang="en-US" altLang="fr-FR"/>
              <a:pPr/>
              <a:t>1</a:t>
            </a:fld>
            <a:endParaRPr lang="en-US"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6A56F18B-25D0-4DF2-866A-D8C27A4CB16E}" type="slidenum">
              <a:rPr lang="en-US" altLang="fr-FR"/>
              <a:pPr/>
              <a:t>12</a:t>
            </a:fld>
            <a:endParaRPr lang="en-US"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136E2419-E24F-4FF5-9083-7FFC753C2DC3}" type="slidenum">
              <a:rPr lang="en-US" altLang="fr-FR"/>
              <a:pPr/>
              <a:t>13</a:t>
            </a:fld>
            <a:endParaRPr lang="en-US"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9FC379F4-DC9D-4972-91BB-64517B67C03F}" type="slidenum">
              <a:rPr lang="en-US" altLang="fr-FR"/>
              <a:pPr/>
              <a:t>14</a:t>
            </a:fld>
            <a:endParaRPr lang="en-US" alt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1A1ED314-F7E9-46F2-84B5-E825CC86D3C1}" type="slidenum">
              <a:rPr lang="en-US" altLang="fr-FR"/>
              <a:pPr/>
              <a:t>15</a:t>
            </a:fld>
            <a:endParaRPr lang="en-US"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B2AA0C20-37DE-4F03-8C45-FFB74F5AB365}" type="slidenum">
              <a:rPr lang="en-US" altLang="fr-FR"/>
              <a:pPr/>
              <a:t>16</a:t>
            </a:fld>
            <a:endParaRPr lang="en-US"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4E1E3531-DB71-4316-AE84-251265F8DE81}" type="slidenum">
              <a:rPr lang="en-US" altLang="fr-FR"/>
              <a:pPr/>
              <a:t>17</a:t>
            </a:fld>
            <a:endParaRPr lang="en-US"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3C18CD35-C67D-4D4C-8FEF-57DA08F2610A}" type="slidenum">
              <a:rPr lang="en-US" altLang="fr-FR"/>
              <a:pPr/>
              <a:t>18</a:t>
            </a:fld>
            <a:endParaRPr lang="en-US"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67EB16E8-DA7A-4552-80F5-7E2EEF083EA6}" type="slidenum">
              <a:rPr lang="en-US" altLang="fr-FR"/>
              <a:pPr/>
              <a:t>19</a:t>
            </a:fld>
            <a:endParaRPr lang="en-US" alt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A0017D6E-06D1-424B-A636-8B7F78038DF3}" type="slidenum">
              <a:rPr lang="en-US" altLang="fr-FR"/>
              <a:pPr/>
              <a:t>20</a:t>
            </a:fld>
            <a:endParaRPr lang="en-US" alt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E2324485-4429-4D42-B0FB-3944E6B0D68F}" type="slidenum">
              <a:rPr lang="en-US" altLang="fr-FR"/>
              <a:pPr/>
              <a:t>21</a:t>
            </a:fld>
            <a:endParaRPr lang="en-US"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9E5FB61B-2859-4A10-9058-0C2B22C29859}" type="slidenum">
              <a:rPr lang="en-US" altLang="fr-FR"/>
              <a:pPr/>
              <a:t>3</a:t>
            </a:fld>
            <a:endParaRPr lang="en-US"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81AE3ADB-3375-477F-A667-09CA1616051C}" type="slidenum">
              <a:rPr lang="en-US" altLang="fr-FR"/>
              <a:pPr/>
              <a:t>22</a:t>
            </a:fld>
            <a:endParaRPr lang="en-US" alt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88439AFE-FFDD-4F17-9E1F-BB305D22B2BA}" type="slidenum">
              <a:rPr lang="en-US" altLang="fr-FR"/>
              <a:pPr/>
              <a:t>23</a:t>
            </a:fld>
            <a:endParaRPr lang="en-US" alt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BC23C040-BDBE-48E3-A584-256CC52ACD2A}" type="slidenum">
              <a:rPr lang="en-US" altLang="fr-FR"/>
              <a:pPr/>
              <a:t>24</a:t>
            </a:fld>
            <a:endParaRPr lang="en-US" alt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ChangeArrowheads="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9C203ADA-23B4-4720-972A-26FA0565B30B}" type="slidenum">
              <a:rPr lang="en-US" altLang="fr-FR"/>
              <a:pPr/>
              <a:t>25</a:t>
            </a:fld>
            <a:endParaRPr lang="en-US" alt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55650" indent="-290513">
              <a:defRPr sz="1200">
                <a:solidFill>
                  <a:schemeClr val="tx1"/>
                </a:solidFill>
                <a:latin typeface="Arial" pitchFamily="34" charset="0"/>
              </a:defRPr>
            </a:lvl2pPr>
            <a:lvl3pPr marL="1163638" indent="-231775">
              <a:defRPr sz="1200">
                <a:solidFill>
                  <a:schemeClr val="tx1"/>
                </a:solidFill>
                <a:latin typeface="Arial" pitchFamily="34" charset="0"/>
              </a:defRPr>
            </a:lvl3pPr>
            <a:lvl4pPr marL="1630363" indent="-231775">
              <a:defRPr sz="1200">
                <a:solidFill>
                  <a:schemeClr val="tx1"/>
                </a:solidFill>
                <a:latin typeface="Arial" pitchFamily="34" charset="0"/>
              </a:defRPr>
            </a:lvl4pPr>
            <a:lvl5pPr marL="2095500" indent="-231775">
              <a:defRPr sz="1200">
                <a:solidFill>
                  <a:schemeClr val="tx1"/>
                </a:solidFill>
                <a:latin typeface="Arial" pitchFamily="34" charset="0"/>
              </a:defRPr>
            </a:lvl5pPr>
            <a:lvl6pPr marL="2552700" indent="-231775" eaLnBrk="0" fontAlgn="base" hangingPunct="0">
              <a:spcBef>
                <a:spcPct val="30000"/>
              </a:spcBef>
              <a:spcAft>
                <a:spcPct val="0"/>
              </a:spcAft>
              <a:defRPr sz="1200">
                <a:solidFill>
                  <a:schemeClr val="tx1"/>
                </a:solidFill>
                <a:latin typeface="Arial" pitchFamily="34" charset="0"/>
              </a:defRPr>
            </a:lvl6pPr>
            <a:lvl7pPr marL="3009900" indent="-231775" eaLnBrk="0" fontAlgn="base" hangingPunct="0">
              <a:spcBef>
                <a:spcPct val="30000"/>
              </a:spcBef>
              <a:spcAft>
                <a:spcPct val="0"/>
              </a:spcAft>
              <a:defRPr sz="1200">
                <a:solidFill>
                  <a:schemeClr val="tx1"/>
                </a:solidFill>
                <a:latin typeface="Arial" pitchFamily="34" charset="0"/>
              </a:defRPr>
            </a:lvl7pPr>
            <a:lvl8pPr marL="3467100" indent="-231775" eaLnBrk="0" fontAlgn="base" hangingPunct="0">
              <a:spcBef>
                <a:spcPct val="30000"/>
              </a:spcBef>
              <a:spcAft>
                <a:spcPct val="0"/>
              </a:spcAft>
              <a:defRPr sz="1200">
                <a:solidFill>
                  <a:schemeClr val="tx1"/>
                </a:solidFill>
                <a:latin typeface="Arial" pitchFamily="34" charset="0"/>
              </a:defRPr>
            </a:lvl8pPr>
            <a:lvl9pPr marL="3924300" indent="-231775" eaLnBrk="0" fontAlgn="base" hangingPunct="0">
              <a:spcBef>
                <a:spcPct val="30000"/>
              </a:spcBef>
              <a:spcAft>
                <a:spcPct val="0"/>
              </a:spcAft>
              <a:defRPr sz="1200">
                <a:solidFill>
                  <a:schemeClr val="tx1"/>
                </a:solidFill>
                <a:latin typeface="Arial" pitchFamily="34" charset="0"/>
              </a:defRPr>
            </a:lvl9pPr>
          </a:lstStyle>
          <a:p>
            <a:fld id="{8027EDEB-D726-478A-A91F-C5B154811F43}" type="slidenum">
              <a:rPr lang="en-US" altLang="fr-FR"/>
              <a:pPr/>
              <a:t>26</a:t>
            </a:fld>
            <a:endParaRPr lang="en-US"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3B2DB5BC-E6A2-4CB5-B6BE-F153B27A8FC7}" type="slidenum">
              <a:rPr lang="en-US" altLang="fr-FR"/>
              <a:pPr/>
              <a:t>4</a:t>
            </a:fld>
            <a:endParaRPr lang="en-US"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6A8E93A7-8939-4626-8DAF-72FB8F56A021}" type="slidenum">
              <a:rPr lang="en-US" altLang="fr-FR"/>
              <a:pPr/>
              <a:t>6</a:t>
            </a:fld>
            <a:endParaRPr lang="en-US"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A0D19BA7-955B-4D64-A0C3-4D36027E9EF3}" type="slidenum">
              <a:rPr lang="en-US" altLang="fr-FR"/>
              <a:pPr/>
              <a:t>7</a:t>
            </a:fld>
            <a:endParaRPr lang="en-US"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D3733AD8-86C9-46B5-BBF6-5D96555BA0EB}" type="slidenum">
              <a:rPr lang="en-US" altLang="fr-FR"/>
              <a:pPr/>
              <a:t>8</a:t>
            </a:fld>
            <a:endParaRPr lang="en-US"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06E2F900-80FF-425E-ADAA-4162030B0DDE}" type="slidenum">
              <a:rPr lang="en-US" altLang="fr-FR"/>
              <a:pPr/>
              <a:t>9</a:t>
            </a:fld>
            <a:endParaRPr lang="en-US" alt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DA012E46-61BE-4F9A-A6C1-CEC8FCF0854F}" type="slidenum">
              <a:rPr lang="en-US" altLang="fr-FR"/>
              <a:pPr/>
              <a:t>10</a:t>
            </a:fld>
            <a:endParaRPr lang="en-US"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55650" indent="-290513">
              <a:defRPr>
                <a:solidFill>
                  <a:schemeClr val="tx1"/>
                </a:solidFill>
                <a:latin typeface="Arial" pitchFamily="34" charset="0"/>
              </a:defRPr>
            </a:lvl2pPr>
            <a:lvl3pPr marL="1163638" indent="-231775">
              <a:defRPr>
                <a:solidFill>
                  <a:schemeClr val="tx1"/>
                </a:solidFill>
                <a:latin typeface="Arial" pitchFamily="34" charset="0"/>
              </a:defRPr>
            </a:lvl3pPr>
            <a:lvl4pPr marL="1630363" indent="-231775">
              <a:defRPr>
                <a:solidFill>
                  <a:schemeClr val="tx1"/>
                </a:solidFill>
                <a:latin typeface="Arial" pitchFamily="34" charset="0"/>
              </a:defRPr>
            </a:lvl4pPr>
            <a:lvl5pPr marL="2095500" indent="-231775">
              <a:defRPr>
                <a:solidFill>
                  <a:schemeClr val="tx1"/>
                </a:solidFill>
                <a:latin typeface="Arial" pitchFamily="34" charset="0"/>
              </a:defRPr>
            </a:lvl5pPr>
            <a:lvl6pPr marL="2552700" indent="-231775" eaLnBrk="0" fontAlgn="base" hangingPunct="0">
              <a:spcBef>
                <a:spcPct val="0"/>
              </a:spcBef>
              <a:spcAft>
                <a:spcPct val="0"/>
              </a:spcAft>
              <a:defRPr>
                <a:solidFill>
                  <a:schemeClr val="tx1"/>
                </a:solidFill>
                <a:latin typeface="Arial" pitchFamily="34" charset="0"/>
              </a:defRPr>
            </a:lvl6pPr>
            <a:lvl7pPr marL="3009900" indent="-231775" eaLnBrk="0" fontAlgn="base" hangingPunct="0">
              <a:spcBef>
                <a:spcPct val="0"/>
              </a:spcBef>
              <a:spcAft>
                <a:spcPct val="0"/>
              </a:spcAft>
              <a:defRPr>
                <a:solidFill>
                  <a:schemeClr val="tx1"/>
                </a:solidFill>
                <a:latin typeface="Arial" pitchFamily="34" charset="0"/>
              </a:defRPr>
            </a:lvl7pPr>
            <a:lvl8pPr marL="3467100" indent="-231775" eaLnBrk="0" fontAlgn="base" hangingPunct="0">
              <a:spcBef>
                <a:spcPct val="0"/>
              </a:spcBef>
              <a:spcAft>
                <a:spcPct val="0"/>
              </a:spcAft>
              <a:defRPr>
                <a:solidFill>
                  <a:schemeClr val="tx1"/>
                </a:solidFill>
                <a:latin typeface="Arial" pitchFamily="34" charset="0"/>
              </a:defRPr>
            </a:lvl8pPr>
            <a:lvl9pPr marL="3924300" indent="-231775" eaLnBrk="0" fontAlgn="base" hangingPunct="0">
              <a:spcBef>
                <a:spcPct val="0"/>
              </a:spcBef>
              <a:spcAft>
                <a:spcPct val="0"/>
              </a:spcAft>
              <a:defRPr>
                <a:solidFill>
                  <a:schemeClr val="tx1"/>
                </a:solidFill>
                <a:latin typeface="Arial" pitchFamily="34" charset="0"/>
              </a:defRPr>
            </a:lvl9pPr>
          </a:lstStyle>
          <a:p>
            <a:fld id="{F87EEA6E-20AF-432D-9924-4CA9EC5C19AC}" type="slidenum">
              <a:rPr lang="en-US" altLang="fr-FR"/>
              <a:pPr/>
              <a:t>11</a:t>
            </a:fld>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fld id="{8A07A811-A37F-4F69-A831-DE4B1E562342}" type="slidenum">
              <a:rPr lang="en-US" altLang="fr-FR"/>
              <a:pPr/>
              <a:t>‹#›</a:t>
            </a:fld>
            <a:endParaRPr lang="en-US" altLang="fr-FR"/>
          </a:p>
        </p:txBody>
      </p:sp>
    </p:spTree>
    <p:extLst>
      <p:ext uri="{BB962C8B-B14F-4D97-AF65-F5344CB8AC3E}">
        <p14:creationId xmlns:p14="http://schemas.microsoft.com/office/powerpoint/2010/main" val="909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fld id="{E5681831-A98E-48F1-9B6A-075B677B193B}" type="slidenum">
              <a:rPr lang="en-US" altLang="fr-FR"/>
              <a:pPr/>
              <a:t>‹#›</a:t>
            </a:fld>
            <a:endParaRPr lang="en-US" altLang="fr-FR"/>
          </a:p>
        </p:txBody>
      </p:sp>
    </p:spTree>
    <p:extLst>
      <p:ext uri="{BB962C8B-B14F-4D97-AF65-F5344CB8AC3E}">
        <p14:creationId xmlns:p14="http://schemas.microsoft.com/office/powerpoint/2010/main" val="147159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fld id="{8CBBBC8A-2C9D-4D6A-92B3-7F7105BA092F}" type="slidenum">
              <a:rPr lang="en-US" altLang="fr-FR"/>
              <a:pPr/>
              <a:t>‹#›</a:t>
            </a:fld>
            <a:endParaRPr lang="en-US" altLang="fr-FR"/>
          </a:p>
        </p:txBody>
      </p:sp>
    </p:spTree>
    <p:extLst>
      <p:ext uri="{BB962C8B-B14F-4D97-AF65-F5344CB8AC3E}">
        <p14:creationId xmlns:p14="http://schemas.microsoft.com/office/powerpoint/2010/main" val="724929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5" name="Rectangle 6"/>
          <p:cNvSpPr>
            <a:spLocks noGrp="1" noChangeArrowheads="1"/>
          </p:cNvSpPr>
          <p:nvPr>
            <p:ph type="sldNum" sz="quarter" idx="12"/>
          </p:nvPr>
        </p:nvSpPr>
        <p:spPr>
          <a:ln/>
        </p:spPr>
        <p:txBody>
          <a:bodyPr/>
          <a:lstStyle>
            <a:lvl1pPr>
              <a:defRPr/>
            </a:lvl1pPr>
          </a:lstStyle>
          <a:p>
            <a:fld id="{FE64B9E1-BF28-4F73-976F-609BCD3BA97B}" type="slidenum">
              <a:rPr lang="en-US" altLang="fr-FR"/>
              <a:pPr/>
              <a:t>‹#›</a:t>
            </a:fld>
            <a:endParaRPr lang="en-US" altLang="fr-FR"/>
          </a:p>
        </p:txBody>
      </p:sp>
    </p:spTree>
    <p:extLst>
      <p:ext uri="{BB962C8B-B14F-4D97-AF65-F5344CB8AC3E}">
        <p14:creationId xmlns:p14="http://schemas.microsoft.com/office/powerpoint/2010/main" val="110786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fld id="{2BD2A120-8507-459D-A324-5F4FAA6F4E29}" type="slidenum">
              <a:rPr lang="en-US" altLang="fr-FR"/>
              <a:pPr/>
              <a:t>‹#›</a:t>
            </a:fld>
            <a:endParaRPr lang="en-US" altLang="fr-FR"/>
          </a:p>
        </p:txBody>
      </p:sp>
    </p:spTree>
    <p:extLst>
      <p:ext uri="{BB962C8B-B14F-4D97-AF65-F5344CB8AC3E}">
        <p14:creationId xmlns:p14="http://schemas.microsoft.com/office/powerpoint/2010/main" val="281537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fld id="{8802E4AA-65ED-4696-8921-4F637C9C5E1F}" type="slidenum">
              <a:rPr lang="en-US" altLang="fr-FR"/>
              <a:pPr/>
              <a:t>‹#›</a:t>
            </a:fld>
            <a:endParaRPr lang="en-US" altLang="fr-FR"/>
          </a:p>
        </p:txBody>
      </p:sp>
    </p:spTree>
    <p:extLst>
      <p:ext uri="{BB962C8B-B14F-4D97-AF65-F5344CB8AC3E}">
        <p14:creationId xmlns:p14="http://schemas.microsoft.com/office/powerpoint/2010/main" val="36849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fld id="{012ECEDB-F763-4381-9820-C302BEA795D9}" type="slidenum">
              <a:rPr lang="en-US" altLang="fr-FR"/>
              <a:pPr/>
              <a:t>‹#›</a:t>
            </a:fld>
            <a:endParaRPr lang="en-US" altLang="fr-FR"/>
          </a:p>
        </p:txBody>
      </p:sp>
    </p:spTree>
    <p:extLst>
      <p:ext uri="{BB962C8B-B14F-4D97-AF65-F5344CB8AC3E}">
        <p14:creationId xmlns:p14="http://schemas.microsoft.com/office/powerpoint/2010/main" val="34638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9" name="Rectangle 6"/>
          <p:cNvSpPr>
            <a:spLocks noGrp="1" noChangeArrowheads="1"/>
          </p:cNvSpPr>
          <p:nvPr>
            <p:ph type="sldNum" sz="quarter" idx="12"/>
          </p:nvPr>
        </p:nvSpPr>
        <p:spPr>
          <a:ln/>
        </p:spPr>
        <p:txBody>
          <a:bodyPr/>
          <a:lstStyle>
            <a:lvl1pPr>
              <a:defRPr/>
            </a:lvl1pPr>
          </a:lstStyle>
          <a:p>
            <a:fld id="{C5BD84EA-FDBE-4402-8258-C9458ABEBD07}" type="slidenum">
              <a:rPr lang="en-US" altLang="fr-FR"/>
              <a:pPr/>
              <a:t>‹#›</a:t>
            </a:fld>
            <a:endParaRPr lang="en-US" altLang="fr-FR"/>
          </a:p>
        </p:txBody>
      </p:sp>
    </p:spTree>
    <p:extLst>
      <p:ext uri="{BB962C8B-B14F-4D97-AF65-F5344CB8AC3E}">
        <p14:creationId xmlns:p14="http://schemas.microsoft.com/office/powerpoint/2010/main" val="108414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5" name="Rectangle 6"/>
          <p:cNvSpPr>
            <a:spLocks noGrp="1" noChangeArrowheads="1"/>
          </p:cNvSpPr>
          <p:nvPr>
            <p:ph type="sldNum" sz="quarter" idx="12"/>
          </p:nvPr>
        </p:nvSpPr>
        <p:spPr>
          <a:ln/>
        </p:spPr>
        <p:txBody>
          <a:bodyPr/>
          <a:lstStyle>
            <a:lvl1pPr>
              <a:defRPr/>
            </a:lvl1pPr>
          </a:lstStyle>
          <a:p>
            <a:fld id="{FC51C508-B876-448D-BDF6-BABE9B4EEE53}" type="slidenum">
              <a:rPr lang="en-US" altLang="fr-FR"/>
              <a:pPr/>
              <a:t>‹#›</a:t>
            </a:fld>
            <a:endParaRPr lang="en-US" altLang="fr-FR"/>
          </a:p>
        </p:txBody>
      </p:sp>
    </p:spTree>
    <p:extLst>
      <p:ext uri="{BB962C8B-B14F-4D97-AF65-F5344CB8AC3E}">
        <p14:creationId xmlns:p14="http://schemas.microsoft.com/office/powerpoint/2010/main" val="121426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4" name="Rectangle 6"/>
          <p:cNvSpPr>
            <a:spLocks noGrp="1" noChangeArrowheads="1"/>
          </p:cNvSpPr>
          <p:nvPr>
            <p:ph type="sldNum" sz="quarter" idx="12"/>
          </p:nvPr>
        </p:nvSpPr>
        <p:spPr>
          <a:ln/>
        </p:spPr>
        <p:txBody>
          <a:bodyPr/>
          <a:lstStyle>
            <a:lvl1pPr>
              <a:defRPr/>
            </a:lvl1pPr>
          </a:lstStyle>
          <a:p>
            <a:fld id="{8C05719E-D994-4876-B96F-72C781E9CBA9}" type="slidenum">
              <a:rPr lang="en-US" altLang="fr-FR"/>
              <a:pPr/>
              <a:t>‹#›</a:t>
            </a:fld>
            <a:endParaRPr lang="en-US" altLang="fr-FR"/>
          </a:p>
        </p:txBody>
      </p:sp>
    </p:spTree>
    <p:extLst>
      <p:ext uri="{BB962C8B-B14F-4D97-AF65-F5344CB8AC3E}">
        <p14:creationId xmlns:p14="http://schemas.microsoft.com/office/powerpoint/2010/main" val="315803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fld id="{E694C4E0-5628-491D-8832-1BDC198FA3FD}" type="slidenum">
              <a:rPr lang="en-US" altLang="fr-FR"/>
              <a:pPr/>
              <a:t>‹#›</a:t>
            </a:fld>
            <a:endParaRPr lang="en-US" altLang="fr-FR"/>
          </a:p>
        </p:txBody>
      </p:sp>
    </p:spTree>
    <p:extLst>
      <p:ext uri="{BB962C8B-B14F-4D97-AF65-F5344CB8AC3E}">
        <p14:creationId xmlns:p14="http://schemas.microsoft.com/office/powerpoint/2010/main" val="403541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fld id="{A4A229A9-5B5A-442E-9637-F8EE8F5CDB7B}" type="slidenum">
              <a:rPr lang="en-US" altLang="fr-FR"/>
              <a:pPr/>
              <a:t>‹#›</a:t>
            </a:fld>
            <a:endParaRPr lang="en-US" altLang="fr-FR"/>
          </a:p>
        </p:txBody>
      </p:sp>
    </p:spTree>
    <p:extLst>
      <p:ext uri="{BB962C8B-B14F-4D97-AF65-F5344CB8AC3E}">
        <p14:creationId xmlns:p14="http://schemas.microsoft.com/office/powerpoint/2010/main" val="103137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EFD1"/>
            </a:gs>
            <a:gs pos="64999">
              <a:srgbClr val="F0EBD5"/>
            </a:gs>
            <a:gs pos="100000">
              <a:srgbClr val="D1C39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r-FR"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p>
        </p:txBody>
      </p:sp>
      <p:sp>
        <p:nvSpPr>
          <p:cNvPr id="1167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16741" name="Rectangle 5"/>
          <p:cNvSpPr>
            <a:spLocks noGrp="1" noChangeArrowheads="1"/>
          </p:cNvSpPr>
          <p:nvPr>
            <p:ph type="ftr" sz="quarter" idx="3"/>
          </p:nvPr>
        </p:nvSpPr>
        <p:spPr bwMode="auto">
          <a:xfrm>
            <a:off x="2819400" y="6324600"/>
            <a:ext cx="34290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Copyright 2010 John Wiley &amp; Sons, Inc.</a:t>
            </a:r>
          </a:p>
        </p:txBody>
      </p:sp>
      <p:sp>
        <p:nvSpPr>
          <p:cNvPr id="1167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ADE5BA3-A312-4FFE-B97B-463F7DFD1CF3}"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75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Char char="•"/>
        <a:defRPr sz="2800">
          <a:solidFill>
            <a:schemeClr val="tx1"/>
          </a:solidFill>
          <a:latin typeface="+mn-lt"/>
        </a:defRPr>
      </a:lvl2pPr>
      <a:lvl3pPr marL="1143000" indent="-228600" algn="l" rtl="0" eaLnBrk="0" fontAlgn="base" hangingPunct="0">
        <a:spcBef>
          <a:spcPct val="20000"/>
        </a:spcBef>
        <a:spcAft>
          <a:spcPct val="0"/>
        </a:spcAft>
        <a:buSzPct val="75000"/>
        <a:buChar char="•"/>
        <a:defRPr sz="2400">
          <a:solidFill>
            <a:schemeClr val="tx1"/>
          </a:solidFill>
          <a:latin typeface="+mn-lt"/>
        </a:defRPr>
      </a:lvl3pPr>
      <a:lvl4pPr marL="1600200" indent="-228600" algn="l" rtl="0" eaLnBrk="0" fontAlgn="base" hangingPunct="0">
        <a:spcBef>
          <a:spcPct val="20000"/>
        </a:spcBef>
        <a:spcAft>
          <a:spcPct val="0"/>
        </a:spcAft>
        <a:buSzPct val="75000"/>
        <a:buChar char="•"/>
        <a:defRPr sz="2000">
          <a:solidFill>
            <a:schemeClr val="tx1"/>
          </a:solidFill>
          <a:latin typeface="+mn-lt"/>
        </a:defRPr>
      </a:lvl4pPr>
      <a:lvl5pPr marL="2057400" indent="-228600" algn="l" rtl="0" eaLnBrk="0" fontAlgn="base" hangingPunct="0">
        <a:spcBef>
          <a:spcPct val="20000"/>
        </a:spcBef>
        <a:spcAft>
          <a:spcPct val="0"/>
        </a:spcAft>
        <a:buSzPct val="75000"/>
        <a:buChar char="•"/>
        <a:defRPr sz="2000">
          <a:solidFill>
            <a:schemeClr val="tx1"/>
          </a:solidFill>
          <a:latin typeface="+mn-lt"/>
        </a:defRPr>
      </a:lvl5pPr>
      <a:lvl6pPr marL="2514600" indent="-228600" algn="l" rtl="0" fontAlgn="base">
        <a:spcBef>
          <a:spcPct val="20000"/>
        </a:spcBef>
        <a:spcAft>
          <a:spcPct val="0"/>
        </a:spcAft>
        <a:buSzPct val="75000"/>
        <a:buChar char="•"/>
        <a:defRPr sz="2000">
          <a:solidFill>
            <a:schemeClr val="tx1"/>
          </a:solidFill>
          <a:latin typeface="+mn-lt"/>
        </a:defRPr>
      </a:lvl6pPr>
      <a:lvl7pPr marL="2971800" indent="-228600" algn="l" rtl="0" fontAlgn="base">
        <a:spcBef>
          <a:spcPct val="20000"/>
        </a:spcBef>
        <a:spcAft>
          <a:spcPct val="0"/>
        </a:spcAft>
        <a:buSzPct val="75000"/>
        <a:buChar char="•"/>
        <a:defRPr sz="2000">
          <a:solidFill>
            <a:schemeClr val="tx1"/>
          </a:solidFill>
          <a:latin typeface="+mn-lt"/>
        </a:defRPr>
      </a:lvl7pPr>
      <a:lvl8pPr marL="3429000" indent="-228600" algn="l" rtl="0" fontAlgn="base">
        <a:spcBef>
          <a:spcPct val="20000"/>
        </a:spcBef>
        <a:spcAft>
          <a:spcPct val="0"/>
        </a:spcAft>
        <a:buSzPct val="75000"/>
        <a:buChar char="•"/>
        <a:defRPr sz="2000">
          <a:solidFill>
            <a:schemeClr val="tx1"/>
          </a:solidFill>
          <a:latin typeface="+mn-lt"/>
        </a:defRPr>
      </a:lvl8pPr>
      <a:lvl9pPr marL="3886200" indent="-228600" algn="l" rtl="0" fontAlgn="base">
        <a:spcBef>
          <a:spcPct val="20000"/>
        </a:spcBef>
        <a:spcAft>
          <a:spcPct val="0"/>
        </a:spcAft>
        <a:buSzPct val="7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228600"/>
            <a:ext cx="7772400" cy="3505200"/>
          </a:xfrm>
        </p:spPr>
        <p:txBody>
          <a:bodyPr/>
          <a:lstStyle/>
          <a:p>
            <a:pPr eaLnBrk="1" hangingPunct="1"/>
            <a:r>
              <a:rPr lang="en-US" altLang="fr-FR" sz="4800" b="1" smtClean="0"/>
              <a:t>Chapter 1</a:t>
            </a:r>
            <a:br>
              <a:rPr lang="en-US" altLang="fr-FR" sz="4800" b="1" smtClean="0"/>
            </a:br>
            <a:r>
              <a:rPr lang="en-US" altLang="fr-FR" sz="4800" b="1" smtClean="0"/>
              <a:t>The Information Systems Strategy Triangle</a:t>
            </a:r>
          </a:p>
        </p:txBody>
      </p:sp>
      <p:sp>
        <p:nvSpPr>
          <p:cNvPr id="3075" name="Rectangle 3"/>
          <p:cNvSpPr>
            <a:spLocks noGrp="1" noChangeArrowheads="1"/>
          </p:cNvSpPr>
          <p:nvPr>
            <p:ph type="subTitle" idx="1"/>
          </p:nvPr>
        </p:nvSpPr>
        <p:spPr>
          <a:xfrm>
            <a:off x="1066800" y="4191000"/>
            <a:ext cx="7010400" cy="1417638"/>
          </a:xfrm>
        </p:spPr>
        <p:txBody>
          <a:bodyPr/>
          <a:lstStyle/>
          <a:p>
            <a:pPr>
              <a:lnSpc>
                <a:spcPct val="80000"/>
              </a:lnSpc>
            </a:pPr>
            <a:r>
              <a:rPr kumimoji="1" lang="en-US" altLang="fr-FR" sz="2100" smtClean="0">
                <a:latin typeface="Arial Black" pitchFamily="34" charset="0"/>
              </a:rPr>
              <a:t>Managing and Using Information Systems: A Strategic Approach</a:t>
            </a:r>
          </a:p>
          <a:p>
            <a:pPr>
              <a:lnSpc>
                <a:spcPct val="80000"/>
              </a:lnSpc>
            </a:pPr>
            <a:endParaRPr kumimoji="1" lang="en-US" altLang="fr-FR" sz="2100" smtClean="0">
              <a:latin typeface="Arial Black" pitchFamily="34" charset="0"/>
            </a:endParaRPr>
          </a:p>
          <a:p>
            <a:pPr>
              <a:lnSpc>
                <a:spcPct val="80000"/>
              </a:lnSpc>
            </a:pPr>
            <a:r>
              <a:rPr kumimoji="1" lang="en-US" altLang="fr-FR" sz="2100" smtClean="0">
                <a:latin typeface="Arial Black" pitchFamily="34" charset="0"/>
              </a:rPr>
              <a:t>by Keri Pearlson &amp; Carol Saunders</a:t>
            </a:r>
            <a:endParaRPr lang="en-US" altLang="fr-FR" sz="2100" smtClean="0"/>
          </a:p>
        </p:txBody>
      </p:sp>
      <p:pic>
        <p:nvPicPr>
          <p:cNvPr id="3076" name="Picture 22" descr="wiley_pub_1807_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172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68EA8165-640B-48E9-998E-DCAE74085FAA}" type="slidenum">
              <a:rPr lang="en-US" altLang="fr-FR" sz="1400"/>
              <a:pPr/>
              <a:t>10</a:t>
            </a:fld>
            <a:endParaRPr lang="en-US" altLang="fr-FR" sz="1400"/>
          </a:p>
        </p:txBody>
      </p:sp>
      <p:pic>
        <p:nvPicPr>
          <p:cNvPr id="19460" name="Picture 4" descr="c01f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704850"/>
            <a:ext cx="708660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p:cNvSpPr txBox="1">
            <a:spLocks noChangeArrowheads="1"/>
          </p:cNvSpPr>
          <p:nvPr/>
        </p:nvSpPr>
        <p:spPr bwMode="auto">
          <a:xfrm>
            <a:off x="1447800" y="5878513"/>
            <a:ext cx="6172200" cy="3381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solidFill>
                  <a:schemeClr val="tx2"/>
                </a:solidFill>
              </a:rPr>
              <a:t>Figure 1.3  Three strategies for achieving competitive advantage.</a:t>
            </a:r>
          </a:p>
        </p:txBody>
      </p:sp>
      <p:sp>
        <p:nvSpPr>
          <p:cNvPr id="19462" name="Flèche droite 1"/>
          <p:cNvSpPr>
            <a:spLocks noChangeArrowheads="1"/>
          </p:cNvSpPr>
          <p:nvPr/>
        </p:nvSpPr>
        <p:spPr bwMode="auto">
          <a:xfrm rot="-1209451">
            <a:off x="1006475" y="5024438"/>
            <a:ext cx="2309813" cy="703262"/>
          </a:xfrm>
          <a:prstGeom prst="rightArrow">
            <a:avLst>
              <a:gd name="adj1" fmla="val 50000"/>
              <a:gd name="adj2" fmla="val 50011"/>
            </a:avLst>
          </a:prstGeom>
          <a:solidFill>
            <a:schemeClr val="accent1"/>
          </a:solidFill>
          <a:ln w="9525" algn="ctr">
            <a:solidFill>
              <a:schemeClr val="tx1"/>
            </a:solidFill>
            <a:round/>
            <a:headEnd/>
            <a:tailEnd/>
          </a:ln>
        </p:spPr>
        <p:txBody>
          <a:bodyPr anchor="ctr"/>
          <a:lstStyle/>
          <a:p>
            <a:r>
              <a:rPr lang="en-CA" altLang="fr-FR" sz="1400"/>
              <a:t>Exemple application BI</a:t>
            </a:r>
            <a:endParaRPr lang="fr-CA" altLang="fr-FR" sz="1400"/>
          </a:p>
        </p:txBody>
      </p:sp>
      <p:sp>
        <p:nvSpPr>
          <p:cNvPr id="19463" name="Flèche droite 6"/>
          <p:cNvSpPr>
            <a:spLocks noChangeArrowheads="1"/>
          </p:cNvSpPr>
          <p:nvPr/>
        </p:nvSpPr>
        <p:spPr bwMode="auto">
          <a:xfrm rot="1437805">
            <a:off x="428625" y="1422400"/>
            <a:ext cx="2838450" cy="708025"/>
          </a:xfrm>
          <a:prstGeom prst="rightArrow">
            <a:avLst>
              <a:gd name="adj1" fmla="val 50000"/>
              <a:gd name="adj2" fmla="val 49982"/>
            </a:avLst>
          </a:prstGeom>
          <a:solidFill>
            <a:schemeClr val="accent1"/>
          </a:solidFill>
          <a:ln w="9525" algn="ctr">
            <a:solidFill>
              <a:schemeClr val="tx1"/>
            </a:solidFill>
            <a:round/>
            <a:headEnd/>
            <a:tailEnd/>
          </a:ln>
        </p:spPr>
        <p:txBody>
          <a:bodyPr anchor="ctr"/>
          <a:lstStyle/>
          <a:p>
            <a:r>
              <a:rPr lang="en-CA" altLang="fr-FR" sz="1600"/>
              <a:t>Exemple application BI</a:t>
            </a:r>
            <a:endParaRPr lang="fr-CA" altLang="fr-FR" sz="1600"/>
          </a:p>
        </p:txBody>
      </p:sp>
      <p:sp>
        <p:nvSpPr>
          <p:cNvPr id="19464" name="Flèche droite 7"/>
          <p:cNvSpPr>
            <a:spLocks noChangeArrowheads="1"/>
          </p:cNvSpPr>
          <p:nvPr/>
        </p:nvSpPr>
        <p:spPr bwMode="auto">
          <a:xfrm rot="1437805">
            <a:off x="3838575" y="1689100"/>
            <a:ext cx="2451100" cy="596900"/>
          </a:xfrm>
          <a:prstGeom prst="rightArrow">
            <a:avLst>
              <a:gd name="adj1" fmla="val 50000"/>
              <a:gd name="adj2" fmla="val 50037"/>
            </a:avLst>
          </a:prstGeom>
          <a:solidFill>
            <a:schemeClr val="accent1"/>
          </a:solidFill>
          <a:ln w="9525" algn="ctr">
            <a:solidFill>
              <a:schemeClr val="tx1"/>
            </a:solidFill>
            <a:round/>
            <a:headEnd/>
            <a:tailEnd/>
          </a:ln>
        </p:spPr>
        <p:txBody>
          <a:bodyPr anchor="ctr"/>
          <a:lstStyle/>
          <a:p>
            <a:r>
              <a:rPr lang="en-CA" altLang="fr-FR" sz="1600"/>
              <a:t>Exemple application BI</a:t>
            </a:r>
            <a:endParaRPr lang="fr-CA" altLang="fr-FR"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F2F40CF8-0D25-4224-90F7-3EE842B5EE96}" type="slidenum">
              <a:rPr lang="en-US" altLang="fr-FR" sz="1400"/>
              <a:pPr/>
              <a:t>11</a:t>
            </a:fld>
            <a:endParaRPr lang="en-US" altLang="fr-FR" sz="1400"/>
          </a:p>
        </p:txBody>
      </p:sp>
      <p:sp>
        <p:nvSpPr>
          <p:cNvPr id="21508" name="Rectangle 2"/>
          <p:cNvSpPr>
            <a:spLocks noGrp="1" noChangeArrowheads="1"/>
          </p:cNvSpPr>
          <p:nvPr>
            <p:ph type="title"/>
          </p:nvPr>
        </p:nvSpPr>
        <p:spPr>
          <a:xfrm>
            <a:off x="457200" y="274638"/>
            <a:ext cx="8229600" cy="792162"/>
          </a:xfrm>
        </p:spPr>
        <p:txBody>
          <a:bodyPr/>
          <a:lstStyle/>
          <a:p>
            <a:pPr eaLnBrk="1" hangingPunct="1"/>
            <a:r>
              <a:rPr lang="en-US" altLang="fr-FR" smtClean="0"/>
              <a:t>Summary</a:t>
            </a:r>
          </a:p>
        </p:txBody>
      </p:sp>
      <p:sp>
        <p:nvSpPr>
          <p:cNvPr id="21509" name="Rectangle 3"/>
          <p:cNvSpPr>
            <a:spLocks noGrp="1" noChangeArrowheads="1"/>
          </p:cNvSpPr>
          <p:nvPr>
            <p:ph type="body" idx="1"/>
          </p:nvPr>
        </p:nvSpPr>
        <p:spPr>
          <a:xfrm>
            <a:off x="228600" y="1219200"/>
            <a:ext cx="8534400" cy="4724400"/>
          </a:xfrm>
        </p:spPr>
        <p:txBody>
          <a:bodyPr/>
          <a:lstStyle/>
          <a:p>
            <a:pPr eaLnBrk="1" hangingPunct="1"/>
            <a:r>
              <a:rPr lang="en-US" altLang="fr-FR" sz="2000" smtClean="0"/>
              <a:t>The Information Systems Strategy Triangle shows that business strategy always drives organizational and information strategies. ???</a:t>
            </a:r>
          </a:p>
          <a:p>
            <a:pPr eaLnBrk="1" hangingPunct="1"/>
            <a:r>
              <a:rPr lang="en-US" altLang="fr-FR" sz="2000" smtClean="0"/>
              <a:t>Business strategy drives organizational and IS strategy. </a:t>
            </a:r>
          </a:p>
          <a:p>
            <a:pPr lvl="1" eaLnBrk="1" hangingPunct="1"/>
            <a:r>
              <a:rPr lang="en-US" altLang="fr-FR" sz="1800" smtClean="0"/>
              <a:t>Includes models from Porter and D’Aveni.</a:t>
            </a:r>
            <a:endParaRPr lang="en-US" altLang="fr-FR" sz="2000" smtClean="0"/>
          </a:p>
          <a:p>
            <a:pPr eaLnBrk="1" hangingPunct="1"/>
            <a:r>
              <a:rPr lang="en-US" altLang="fr-FR" sz="2000" smtClean="0"/>
              <a:t>Organizational strategy must complement business strategy. </a:t>
            </a:r>
          </a:p>
          <a:p>
            <a:pPr lvl="1" eaLnBrk="1" hangingPunct="1"/>
            <a:r>
              <a:rPr lang="en-US" altLang="fr-FR" sz="1800" smtClean="0"/>
              <a:t>Models are the business diamond and managerial levers.</a:t>
            </a:r>
          </a:p>
          <a:p>
            <a:pPr eaLnBrk="1" hangingPunct="1"/>
            <a:r>
              <a:rPr lang="en-US" altLang="fr-FR" sz="2000" smtClean="0"/>
              <a:t>IS strategy must complement business strategy.</a:t>
            </a:r>
          </a:p>
          <a:p>
            <a:pPr lvl="1" eaLnBrk="1" hangingPunct="1"/>
            <a:r>
              <a:rPr lang="en-US" altLang="fr-FR" sz="1800" smtClean="0"/>
              <a:t> When IS supports business goals the business the business appears to be working well.</a:t>
            </a:r>
          </a:p>
          <a:p>
            <a:pPr eaLnBrk="1" hangingPunct="1"/>
            <a:r>
              <a:rPr lang="en-US" altLang="fr-FR" sz="2000" smtClean="0"/>
              <a:t>Strategic Relationships.</a:t>
            </a:r>
          </a:p>
          <a:p>
            <a:pPr lvl="1" eaLnBrk="1" hangingPunct="1"/>
            <a:r>
              <a:rPr lang="en-US" altLang="fr-FR" sz="1800" smtClean="0"/>
              <a:t>Organizational strategy and information strategy must complement each other. </a:t>
            </a:r>
          </a:p>
          <a:p>
            <a:pPr lvl="1" eaLnBrk="1" hangingPunct="1"/>
            <a:r>
              <a:rPr lang="en-US" altLang="fr-FR" sz="1800" smtClean="0"/>
              <a:t>They must support, not hinder each other.</a:t>
            </a:r>
          </a:p>
          <a:p>
            <a:pPr lvl="1" eaLnBrk="1" hangingPunct="1"/>
            <a:r>
              <a:rPr lang="en-US" altLang="fr-FR" sz="1800" smtClean="0"/>
              <a:t>If change is made to one area the others must be examined to ensure balance.</a:t>
            </a:r>
          </a:p>
          <a:p>
            <a:pPr lvl="1" eaLnBrk="1" hangingPunct="1"/>
            <a:endParaRPr lang="en-US" altLang="fr-FR" sz="1800" smtClean="0"/>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685800"/>
            <a:ext cx="7772400" cy="2514600"/>
          </a:xfrm>
        </p:spPr>
        <p:txBody>
          <a:bodyPr/>
          <a:lstStyle/>
          <a:p>
            <a:pPr eaLnBrk="1" hangingPunct="1"/>
            <a:r>
              <a:rPr lang="en-US" altLang="fr-FR" sz="4800" b="1" smtClean="0"/>
              <a:t>Chapter 2</a:t>
            </a:r>
            <a:br>
              <a:rPr lang="en-US" altLang="fr-FR" sz="4800" b="1" smtClean="0"/>
            </a:br>
            <a:r>
              <a:rPr lang="en-US" altLang="fr-FR" sz="4800" b="1" smtClean="0"/>
              <a:t>Strategic Use of Information Resources</a:t>
            </a:r>
          </a:p>
        </p:txBody>
      </p:sp>
      <p:sp>
        <p:nvSpPr>
          <p:cNvPr id="23555" name="Rectangle 3"/>
          <p:cNvSpPr>
            <a:spLocks noGrp="1" noChangeArrowheads="1"/>
          </p:cNvSpPr>
          <p:nvPr>
            <p:ph type="subTitle" idx="1"/>
          </p:nvPr>
        </p:nvSpPr>
        <p:spPr>
          <a:xfrm>
            <a:off x="1371600" y="4267200"/>
            <a:ext cx="6400800" cy="1371600"/>
          </a:xfrm>
        </p:spPr>
        <p:txBody>
          <a:bodyPr/>
          <a:lstStyle/>
          <a:p>
            <a:pPr>
              <a:lnSpc>
                <a:spcPct val="80000"/>
              </a:lnSpc>
            </a:pPr>
            <a:r>
              <a:rPr kumimoji="1" lang="en-US" altLang="fr-FR" sz="2000" smtClean="0">
                <a:latin typeface="Arial Black" pitchFamily="34" charset="0"/>
              </a:rPr>
              <a:t>Managing and Using Information Systems: A Strategic Approach</a:t>
            </a:r>
          </a:p>
          <a:p>
            <a:pPr>
              <a:lnSpc>
                <a:spcPct val="80000"/>
              </a:lnSpc>
            </a:pPr>
            <a:endParaRPr kumimoji="1" lang="en-US" altLang="fr-FR" sz="2000" smtClean="0">
              <a:latin typeface="Arial Black" pitchFamily="34" charset="0"/>
            </a:endParaRPr>
          </a:p>
          <a:p>
            <a:pPr>
              <a:lnSpc>
                <a:spcPct val="80000"/>
              </a:lnSpc>
            </a:pPr>
            <a:r>
              <a:rPr kumimoji="1" lang="en-US" altLang="fr-FR" sz="2000" smtClean="0">
                <a:latin typeface="Arial Black" pitchFamily="34" charset="0"/>
              </a:rPr>
              <a:t>by Keri Pearlson &amp; Carol Saunders</a:t>
            </a:r>
            <a:endParaRPr lang="en-US" altLang="fr-FR" sz="2000" smtClean="0"/>
          </a:p>
        </p:txBody>
      </p:sp>
      <p:pic>
        <p:nvPicPr>
          <p:cNvPr id="23556" name="Picture 11" descr="wiley_pub_1807_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248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523696AC-EA2E-4787-943B-D5138C27BCEF}" type="slidenum">
              <a:rPr lang="en-US" altLang="fr-FR" sz="1400"/>
              <a:pPr/>
              <a:t>13</a:t>
            </a:fld>
            <a:endParaRPr lang="en-US" altLang="fr-FR" sz="1400"/>
          </a:p>
        </p:txBody>
      </p:sp>
      <p:sp>
        <p:nvSpPr>
          <p:cNvPr id="25604" name="Rectangle 2"/>
          <p:cNvSpPr>
            <a:spLocks noGrp="1" noChangeArrowheads="1"/>
          </p:cNvSpPr>
          <p:nvPr>
            <p:ph type="title"/>
          </p:nvPr>
        </p:nvSpPr>
        <p:spPr>
          <a:xfrm>
            <a:off x="685800" y="838200"/>
            <a:ext cx="7772400" cy="5105400"/>
          </a:xfrm>
        </p:spPr>
        <p:txBody>
          <a:bodyPr/>
          <a:lstStyle/>
          <a:p>
            <a:pPr eaLnBrk="1" hangingPunct="1"/>
            <a:r>
              <a:rPr lang="en-US" altLang="fr-FR" smtClean="0">
                <a:solidFill>
                  <a:schemeClr val="tx1"/>
                </a:solidFill>
              </a:rPr>
              <a:t>HOW CAN INFORMATION RESOURCES BE USED STRATEGICALLY?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0DA8BA3F-9259-49A9-96C8-DB8B7C728B28}" type="slidenum">
              <a:rPr lang="en-US" altLang="fr-FR" sz="1400"/>
              <a:pPr/>
              <a:t>14</a:t>
            </a:fld>
            <a:endParaRPr lang="en-US" altLang="fr-FR" sz="1400"/>
          </a:p>
        </p:txBody>
      </p:sp>
      <p:sp>
        <p:nvSpPr>
          <p:cNvPr id="27652" name="Rectangle 2"/>
          <p:cNvSpPr>
            <a:spLocks noGrp="1" noChangeArrowheads="1"/>
          </p:cNvSpPr>
          <p:nvPr>
            <p:ph type="title"/>
          </p:nvPr>
        </p:nvSpPr>
        <p:spPr/>
        <p:txBody>
          <a:bodyPr/>
          <a:lstStyle/>
          <a:p>
            <a:pPr eaLnBrk="1" hangingPunct="1"/>
            <a:r>
              <a:rPr lang="en-US" altLang="fr-FR" smtClean="0"/>
              <a:t>The Strategic Landscape</a:t>
            </a:r>
          </a:p>
        </p:txBody>
      </p:sp>
      <p:sp>
        <p:nvSpPr>
          <p:cNvPr id="27653" name="Rectangle 3"/>
          <p:cNvSpPr>
            <a:spLocks noGrp="1" noChangeArrowheads="1"/>
          </p:cNvSpPr>
          <p:nvPr>
            <p:ph type="body" idx="1"/>
          </p:nvPr>
        </p:nvSpPr>
        <p:spPr>
          <a:xfrm>
            <a:off x="457200" y="1600200"/>
            <a:ext cx="8229600" cy="4191000"/>
          </a:xfrm>
        </p:spPr>
        <p:txBody>
          <a:bodyPr/>
          <a:lstStyle/>
          <a:p>
            <a:pPr eaLnBrk="1" hangingPunct="1"/>
            <a:endParaRPr lang="en-US" altLang="fr-FR" sz="2800" smtClean="0"/>
          </a:p>
          <a:p>
            <a:pPr eaLnBrk="1" hangingPunct="1"/>
            <a:r>
              <a:rPr lang="en-US" altLang="fr-FR" sz="2800" smtClean="0"/>
              <a:t>Managers must take multiple view of the strategic landscape, such as:</a:t>
            </a:r>
          </a:p>
          <a:p>
            <a:pPr lvl="1" eaLnBrk="1" hangingPunct="1"/>
            <a:r>
              <a:rPr lang="en-US" altLang="fr-FR" sz="2400" smtClean="0"/>
              <a:t>First view - Porter’s five competitive forces model.</a:t>
            </a:r>
          </a:p>
          <a:p>
            <a:pPr lvl="1" eaLnBrk="1" hangingPunct="1"/>
            <a:r>
              <a:rPr lang="en-US" altLang="fr-FR" sz="2400" smtClean="0"/>
              <a:t>Second view - Porter’s value chain.</a:t>
            </a:r>
          </a:p>
          <a:p>
            <a:pPr lvl="1" eaLnBrk="1" hangingPunct="1"/>
            <a:r>
              <a:rPr lang="en-US" altLang="fr-FR" sz="2400" smtClean="0"/>
              <a:t>Third view – focuses on the types of IS resources needed (Resource Based View).</a:t>
            </a:r>
          </a:p>
        </p:txBody>
      </p:sp>
      <p:sp>
        <p:nvSpPr>
          <p:cNvPr id="6" name="AutoShape 21"/>
          <p:cNvSpPr>
            <a:spLocks noChangeArrowheads="1"/>
          </p:cNvSpPr>
          <p:nvPr/>
        </p:nvSpPr>
        <p:spPr bwMode="auto">
          <a:xfrm>
            <a:off x="8304213" y="3973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4125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4278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A8BF593-CA70-47A4-AC97-19CF7D62676E}" type="slidenum">
              <a:rPr lang="en-US" altLang="fr-FR" sz="1400"/>
              <a:pPr/>
              <a:t>15</a:t>
            </a:fld>
            <a:endParaRPr lang="en-US" altLang="fr-FR" sz="1400"/>
          </a:p>
        </p:txBody>
      </p:sp>
      <p:sp>
        <p:nvSpPr>
          <p:cNvPr id="29700" name="Rectangle 2"/>
          <p:cNvSpPr>
            <a:spLocks noGrp="1" noChangeArrowheads="1"/>
          </p:cNvSpPr>
          <p:nvPr>
            <p:ph type="title"/>
          </p:nvPr>
        </p:nvSpPr>
        <p:spPr>
          <a:xfrm>
            <a:off x="457200" y="152400"/>
            <a:ext cx="8229600" cy="1295400"/>
          </a:xfrm>
        </p:spPr>
        <p:txBody>
          <a:bodyPr/>
          <a:lstStyle/>
          <a:p>
            <a:pPr eaLnBrk="1" hangingPunct="1"/>
            <a:r>
              <a:rPr lang="en-US" altLang="fr-FR" sz="4000" smtClean="0"/>
              <a:t>Using Information Resources to  Influence Competitive Forces</a:t>
            </a:r>
          </a:p>
        </p:txBody>
      </p:sp>
      <p:sp>
        <p:nvSpPr>
          <p:cNvPr id="29701" name="Rectangle 3"/>
          <p:cNvSpPr>
            <a:spLocks noGrp="1" noChangeArrowheads="1"/>
          </p:cNvSpPr>
          <p:nvPr>
            <p:ph type="body" idx="1"/>
          </p:nvPr>
        </p:nvSpPr>
        <p:spPr>
          <a:xfrm>
            <a:off x="457200" y="1600200"/>
            <a:ext cx="8229600" cy="4572000"/>
          </a:xfrm>
        </p:spPr>
        <p:txBody>
          <a:bodyPr/>
          <a:lstStyle/>
          <a:p>
            <a:pPr marL="609600" indent="-609600" eaLnBrk="1" hangingPunct="1">
              <a:lnSpc>
                <a:spcPct val="80000"/>
              </a:lnSpc>
            </a:pPr>
            <a:r>
              <a:rPr lang="en-US" altLang="fr-FR" sz="2800" smtClean="0"/>
              <a:t>Porter’s five forces model show the major forces that shape the competitive environment of the firm.</a:t>
            </a:r>
          </a:p>
          <a:p>
            <a:pPr marL="990600" lvl="1" indent="-533400" eaLnBrk="1" hangingPunct="1">
              <a:lnSpc>
                <a:spcPct val="80000"/>
              </a:lnSpc>
              <a:buFontTx/>
              <a:buAutoNum type="arabicPeriod"/>
            </a:pPr>
            <a:r>
              <a:rPr lang="en-US" altLang="fr-FR" sz="2000" b="1" u="sng" smtClean="0"/>
              <a:t>Threat of New Entrants</a:t>
            </a:r>
            <a:r>
              <a:rPr lang="en-US" altLang="fr-FR" sz="2000" smtClean="0"/>
              <a:t>: new firms that may enter a companies market.</a:t>
            </a:r>
          </a:p>
          <a:p>
            <a:pPr marL="990600" lvl="1" indent="-533400" eaLnBrk="1" hangingPunct="1">
              <a:lnSpc>
                <a:spcPct val="80000"/>
              </a:lnSpc>
              <a:buFontTx/>
              <a:buAutoNum type="arabicPeriod"/>
            </a:pPr>
            <a:r>
              <a:rPr lang="en-US" altLang="fr-FR" sz="2000" b="1" u="sng" smtClean="0"/>
              <a:t>Bargaining Power of Buyers</a:t>
            </a:r>
            <a:r>
              <a:rPr lang="en-US" altLang="fr-FR" sz="2000" smtClean="0"/>
              <a:t>: the ability of buyers to use their market power to decrease a firm’s competitive position </a:t>
            </a:r>
          </a:p>
          <a:p>
            <a:pPr marL="990600" lvl="1" indent="-533400" eaLnBrk="1" hangingPunct="1">
              <a:lnSpc>
                <a:spcPct val="80000"/>
              </a:lnSpc>
              <a:buFontTx/>
              <a:buAutoNum type="arabicPeriod"/>
            </a:pPr>
            <a:r>
              <a:rPr lang="en-US" altLang="fr-FR" sz="2000" b="1" u="sng" smtClean="0"/>
              <a:t>Bargaining Power of Suppliers</a:t>
            </a:r>
            <a:r>
              <a:rPr lang="en-US" altLang="fr-FR" sz="2000" smtClean="0"/>
              <a:t>: the ability suppliers of the inputs of a product or service to lower a firm’s competitive position </a:t>
            </a:r>
          </a:p>
          <a:p>
            <a:pPr marL="990600" lvl="1" indent="-533400" eaLnBrk="1" hangingPunct="1">
              <a:lnSpc>
                <a:spcPct val="80000"/>
              </a:lnSpc>
              <a:buFontTx/>
              <a:buAutoNum type="arabicPeriod"/>
            </a:pPr>
            <a:r>
              <a:rPr lang="en-US" altLang="fr-FR" sz="2000" b="1" u="sng" smtClean="0"/>
              <a:t>Threat of Substitutes</a:t>
            </a:r>
            <a:r>
              <a:rPr lang="en-US" altLang="fr-FR" sz="2000" smtClean="0"/>
              <a:t>: providers of equivalent or superior alternative products</a:t>
            </a:r>
          </a:p>
          <a:p>
            <a:pPr marL="990600" lvl="1" indent="-533400" eaLnBrk="1" hangingPunct="1">
              <a:lnSpc>
                <a:spcPct val="80000"/>
              </a:lnSpc>
              <a:buFontTx/>
              <a:buAutoNum type="arabicPeriod"/>
            </a:pPr>
            <a:r>
              <a:rPr lang="en-US" altLang="fr-FR" sz="2000" b="1" u="sng" smtClean="0"/>
              <a:t>Industry Competitors</a:t>
            </a:r>
            <a:r>
              <a:rPr lang="en-US" altLang="fr-FR" sz="2000" smtClean="0"/>
              <a:t>: current competitors for the same product.</a:t>
            </a:r>
          </a:p>
          <a:p>
            <a:pPr marL="1371600" lvl="2" indent="-457200" eaLnBrk="1" hangingPunct="1">
              <a:lnSpc>
                <a:spcPct val="80000"/>
              </a:lnSpc>
            </a:pPr>
            <a:r>
              <a:rPr lang="en-US" altLang="fr-FR" sz="2000" smtClean="0"/>
              <a:t>Figure 2.3 and 2.4 show this model in detail.</a:t>
            </a:r>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C976C726-F5AB-46E9-AE36-6BCA898ACC95}" type="slidenum">
              <a:rPr lang="en-US" altLang="fr-FR" sz="1400"/>
              <a:pPr/>
              <a:t>16</a:t>
            </a:fld>
            <a:endParaRPr lang="en-US" altLang="fr-FR" sz="1400"/>
          </a:p>
        </p:txBody>
      </p:sp>
      <p:pic>
        <p:nvPicPr>
          <p:cNvPr id="31748" name="Picture 4" descr="c02f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8600"/>
            <a:ext cx="7543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1524000" y="5486400"/>
            <a:ext cx="6324600" cy="584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solidFill>
                  <a:schemeClr val="tx2"/>
                </a:solidFill>
              </a:rPr>
              <a:t>Figure 2.3  Five competitive forces with potential </a:t>
            </a:r>
          </a:p>
          <a:p>
            <a:pPr algn="ctr" eaLnBrk="1" hangingPunct="1"/>
            <a:r>
              <a:rPr lang="en-US" altLang="fr-FR" sz="1600">
                <a:solidFill>
                  <a:schemeClr val="tx2"/>
                </a:solidFill>
              </a:rPr>
              <a:t>strategic use of information resources.</a:t>
            </a:r>
          </a:p>
        </p:txBody>
      </p:sp>
      <p:sp>
        <p:nvSpPr>
          <p:cNvPr id="31750" name="Flèche droite 5"/>
          <p:cNvSpPr>
            <a:spLocks noChangeArrowheads="1"/>
          </p:cNvSpPr>
          <p:nvPr/>
        </p:nvSpPr>
        <p:spPr bwMode="auto">
          <a:xfrm rot="-895571">
            <a:off x="-184150" y="4583113"/>
            <a:ext cx="3200400" cy="762000"/>
          </a:xfrm>
          <a:prstGeom prst="rightArrow">
            <a:avLst>
              <a:gd name="adj1" fmla="val 50000"/>
              <a:gd name="adj2" fmla="val 49992"/>
            </a:avLst>
          </a:prstGeom>
          <a:solidFill>
            <a:schemeClr val="accent1"/>
          </a:solidFill>
          <a:ln w="9525" algn="ctr">
            <a:solidFill>
              <a:schemeClr val="tx1"/>
            </a:solidFill>
            <a:round/>
            <a:headEnd/>
            <a:tailEnd/>
          </a:ln>
        </p:spPr>
        <p:txBody>
          <a:bodyPr anchor="ctr"/>
          <a:lstStyle/>
          <a:p>
            <a:r>
              <a:rPr lang="en-CA" altLang="fr-FR"/>
              <a:t>Exemple application BI</a:t>
            </a:r>
            <a:endParaRPr lang="fr-CA" alt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67AE0B8A-4A1F-4F9E-96B3-47E6A7269CD9}" type="slidenum">
              <a:rPr lang="en-US" altLang="fr-FR" sz="1400"/>
              <a:pPr/>
              <a:t>17</a:t>
            </a:fld>
            <a:endParaRPr lang="en-US" altLang="fr-FR" sz="1400"/>
          </a:p>
        </p:txBody>
      </p:sp>
      <p:sp>
        <p:nvSpPr>
          <p:cNvPr id="33796" name="Text Box 49"/>
          <p:cNvSpPr txBox="1">
            <a:spLocks noChangeArrowheads="1"/>
          </p:cNvSpPr>
          <p:nvPr/>
        </p:nvSpPr>
        <p:spPr bwMode="auto">
          <a:xfrm>
            <a:off x="2209800" y="5943600"/>
            <a:ext cx="4800600" cy="3381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t>Figure 2.7 Application of Value Chain Model</a:t>
            </a:r>
          </a:p>
        </p:txBody>
      </p:sp>
      <p:graphicFrame>
        <p:nvGraphicFramePr>
          <p:cNvPr id="36" name="Table 35"/>
          <p:cNvGraphicFramePr>
            <a:graphicFrameLocks noGrp="1"/>
          </p:cNvGraphicFramePr>
          <p:nvPr/>
        </p:nvGraphicFramePr>
        <p:xfrm>
          <a:off x="228600" y="228600"/>
          <a:ext cx="8686800" cy="5657850"/>
        </p:xfrm>
        <a:graphic>
          <a:graphicData uri="http://schemas.openxmlformats.org/drawingml/2006/table">
            <a:tbl>
              <a:tblPr>
                <a:tableStyleId>{ED083AE6-46FA-4A59-8FB0-9F97EB10719F}</a:tableStyleId>
              </a:tblPr>
              <a:tblGrid>
                <a:gridCol w="2152482"/>
                <a:gridCol w="6534318"/>
              </a:tblGrid>
              <a:tr h="548638">
                <a:tc>
                  <a:txBody>
                    <a:bodyPr/>
                    <a:lstStyle/>
                    <a:p>
                      <a:pPr marL="0" marR="0" indent="0" algn="l" hangingPunct="0">
                        <a:lnSpc>
                          <a:spcPct val="200000"/>
                        </a:lnSpc>
                        <a:spcBef>
                          <a:spcPts val="0"/>
                        </a:spcBef>
                        <a:spcAft>
                          <a:spcPts val="0"/>
                        </a:spcAft>
                      </a:pPr>
                      <a:r>
                        <a:rPr lang="en-US" sz="1800" dirty="0"/>
                        <a:t>Activity</a:t>
                      </a:r>
                      <a:endParaRPr lang="en-US" sz="1800" b="0" dirty="0">
                        <a:latin typeface="New Caledonia"/>
                        <a:ea typeface="Times New Roman"/>
                        <a:cs typeface="Times New Roman"/>
                      </a:endParaRPr>
                    </a:p>
                  </a:txBody>
                  <a:tcPr marL="31531" marR="31531" marT="0" marB="0">
                    <a:noFill/>
                  </a:tcPr>
                </a:tc>
                <a:tc>
                  <a:txBody>
                    <a:bodyPr/>
                    <a:lstStyle/>
                    <a:p>
                      <a:pPr marL="0" marR="0" indent="0" algn="l" hangingPunct="0">
                        <a:lnSpc>
                          <a:spcPct val="200000"/>
                        </a:lnSpc>
                        <a:spcBef>
                          <a:spcPts val="0"/>
                        </a:spcBef>
                        <a:spcAft>
                          <a:spcPts val="0"/>
                        </a:spcAft>
                      </a:pPr>
                      <a:r>
                        <a:rPr lang="en-US" sz="1800" dirty="0"/>
                        <a:t>Zara’s Value Chain</a:t>
                      </a:r>
                      <a:endParaRPr lang="en-US" sz="1800" b="0" dirty="0">
                        <a:latin typeface="New Caledonia"/>
                        <a:ea typeface="Times New Roman"/>
                        <a:cs typeface="Times New Roman"/>
                      </a:endParaRPr>
                    </a:p>
                  </a:txBody>
                  <a:tcPr marL="31531" marR="31531" marT="0" marB="0">
                    <a:noFill/>
                  </a:tcPr>
                </a:tc>
              </a:tr>
              <a:tr h="426718">
                <a:tc gridSpan="2">
                  <a:txBody>
                    <a:bodyPr/>
                    <a:lstStyle/>
                    <a:p>
                      <a:pPr marL="0" marR="0" indent="0" algn="l" hangingPunct="0">
                        <a:lnSpc>
                          <a:spcPct val="200000"/>
                        </a:lnSpc>
                        <a:spcBef>
                          <a:spcPts val="0"/>
                        </a:spcBef>
                        <a:spcAft>
                          <a:spcPts val="0"/>
                        </a:spcAft>
                      </a:pPr>
                      <a:r>
                        <a:rPr lang="en-US" sz="1400" b="1" cap="all" dirty="0"/>
                        <a:t>Primary Activities</a:t>
                      </a:r>
                      <a:endParaRPr lang="en-US" sz="1400" b="1" dirty="0">
                        <a:latin typeface="New Caledonia"/>
                        <a:ea typeface="Times New Roman"/>
                        <a:cs typeface="Times New Roman"/>
                      </a:endParaRPr>
                    </a:p>
                  </a:txBody>
                  <a:tcPr marL="31531" marR="31531" marT="0" marB="0">
                    <a:noFill/>
                  </a:tcPr>
                </a:tc>
                <a:tc hMerge="1">
                  <a:txBody>
                    <a:bodyPr/>
                    <a:lstStyle/>
                    <a:p>
                      <a:endParaRPr lang="en-US"/>
                    </a:p>
                  </a:txBody>
                  <a:tcPr/>
                </a:tc>
              </a:tr>
              <a:tr h="463959">
                <a:tc>
                  <a:txBody>
                    <a:bodyPr/>
                    <a:lstStyle/>
                    <a:p>
                      <a:pPr marL="457200" marR="0" lvl="1" indent="0" algn="l" hangingPunct="0">
                        <a:lnSpc>
                          <a:spcPct val="200000"/>
                        </a:lnSpc>
                        <a:spcBef>
                          <a:spcPts val="0"/>
                        </a:spcBef>
                        <a:spcAft>
                          <a:spcPts val="0"/>
                        </a:spcAft>
                      </a:pPr>
                      <a:r>
                        <a:rPr lang="en-US" sz="1200" dirty="0"/>
                        <a:t>Inbound Logistics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IT-enabled Just-in-Time (JIT) strategy results in inventory being received when needed. Most dyes are purchased from its own subsidiaries to better support JIT strategy and reduce costs.</a:t>
                      </a:r>
                      <a:endParaRPr lang="en-US" sz="1200" dirty="0">
                        <a:latin typeface="New Caledonia"/>
                        <a:ea typeface="Times New Roman"/>
                        <a:cs typeface="Times New Roman"/>
                      </a:endParaRPr>
                    </a:p>
                  </a:txBody>
                  <a:tcPr marL="31531" marR="31531" marT="0" marB="0"/>
                </a:tc>
              </a:tr>
              <a:tr h="857678">
                <a:tc>
                  <a:txBody>
                    <a:bodyPr/>
                    <a:lstStyle/>
                    <a:p>
                      <a:pPr marL="457200" marR="0" lvl="1" indent="0" algn="l" hangingPunct="0">
                        <a:lnSpc>
                          <a:spcPct val="200000"/>
                        </a:lnSpc>
                        <a:spcBef>
                          <a:spcPts val="0"/>
                        </a:spcBef>
                        <a:spcAft>
                          <a:spcPts val="0"/>
                        </a:spcAft>
                      </a:pPr>
                      <a:r>
                        <a:rPr lang="en-US" sz="1200" dirty="0"/>
                        <a:t>Operations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Information systems support decisions about the fabric, cut and price points. Cloth is ironed and products are packed on hangers so they don’t need ironing when they arrive at stores. Price tags are already on the products. Zara produces 60% of its merchandise in-house. Fabric is cut and dyed by robots in 23 highly automated Spanish factories.</a:t>
                      </a:r>
                      <a:endParaRPr lang="en-US" sz="1200" dirty="0">
                        <a:latin typeface="New Caledonia"/>
                        <a:ea typeface="Times New Roman"/>
                        <a:cs typeface="Times New Roman"/>
                      </a:endParaRPr>
                    </a:p>
                  </a:txBody>
                  <a:tcPr marL="31531" marR="31531" marT="0" marB="0"/>
                </a:tc>
              </a:tr>
              <a:tr h="400624">
                <a:tc>
                  <a:txBody>
                    <a:bodyPr/>
                    <a:lstStyle/>
                    <a:p>
                      <a:pPr marL="457200" marR="0" lvl="1" indent="0" algn="l" hangingPunct="0">
                        <a:lnSpc>
                          <a:spcPct val="200000"/>
                        </a:lnSpc>
                        <a:spcBef>
                          <a:spcPts val="0"/>
                        </a:spcBef>
                        <a:spcAft>
                          <a:spcPts val="0"/>
                        </a:spcAft>
                      </a:pPr>
                      <a:r>
                        <a:rPr lang="en-US" sz="1200" dirty="0"/>
                        <a:t>Outbound Logistics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Clothes move on miles of automated conveyor belts at distribution centers and reach stores within 48 hours.</a:t>
                      </a:r>
                      <a:endParaRPr lang="en-US" sz="1200" dirty="0">
                        <a:latin typeface="New Caledonia"/>
                        <a:ea typeface="Times New Roman"/>
                        <a:cs typeface="Times New Roman"/>
                      </a:endParaRPr>
                    </a:p>
                  </a:txBody>
                  <a:tcPr marL="31531" marR="31531" marT="0" marB="0"/>
                </a:tc>
              </a:tr>
              <a:tr h="578564">
                <a:tc>
                  <a:txBody>
                    <a:bodyPr/>
                    <a:lstStyle/>
                    <a:p>
                      <a:pPr marL="457200" marR="0" lvl="1" indent="0" algn="l" hangingPunct="0">
                        <a:lnSpc>
                          <a:spcPct val="200000"/>
                        </a:lnSpc>
                        <a:spcBef>
                          <a:spcPts val="0"/>
                        </a:spcBef>
                        <a:spcAft>
                          <a:spcPts val="0"/>
                        </a:spcAft>
                      </a:pPr>
                      <a:r>
                        <a:rPr lang="en-US" sz="1200" dirty="0"/>
                        <a:t>Marketing and Sales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Limited inventory allows low percentage of unsold inventory (10%); POS at stores linked to headquarters to track how items are selling; Customers ask for what they want and this information is transmitted daily from stores to designers over handheld computers. </a:t>
                      </a:r>
                      <a:endParaRPr lang="en-US" sz="1200" dirty="0">
                        <a:latin typeface="New Caledonia"/>
                        <a:ea typeface="Times New Roman"/>
                        <a:cs typeface="Times New Roman"/>
                      </a:endParaRPr>
                    </a:p>
                  </a:txBody>
                  <a:tcPr marL="31531" marR="31531" marT="0" marB="0"/>
                </a:tc>
              </a:tr>
              <a:tr h="365759">
                <a:tc>
                  <a:txBody>
                    <a:bodyPr/>
                    <a:lstStyle/>
                    <a:p>
                      <a:pPr marL="457200" marR="0" lvl="1" indent="0" algn="l" hangingPunct="0">
                        <a:lnSpc>
                          <a:spcPct val="200000"/>
                        </a:lnSpc>
                        <a:spcBef>
                          <a:spcPts val="0"/>
                        </a:spcBef>
                        <a:spcAft>
                          <a:spcPts val="0"/>
                        </a:spcAft>
                      </a:pPr>
                      <a:r>
                        <a:rPr lang="en-US" sz="1200" dirty="0"/>
                        <a:t>Service</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No focus on service on products</a:t>
                      </a:r>
                      <a:endParaRPr lang="en-US" sz="1200" dirty="0">
                        <a:latin typeface="New Caledonia"/>
                        <a:ea typeface="Times New Roman"/>
                        <a:cs typeface="Times New Roman"/>
                      </a:endParaRPr>
                    </a:p>
                  </a:txBody>
                  <a:tcPr marL="31531" marR="31531" marT="0" marB="0"/>
                </a:tc>
              </a:tr>
              <a:tr h="426718">
                <a:tc>
                  <a:txBody>
                    <a:bodyPr/>
                    <a:lstStyle/>
                    <a:p>
                      <a:pPr marL="0" marR="0" indent="0" algn="l" hangingPunct="0">
                        <a:lnSpc>
                          <a:spcPct val="200000"/>
                        </a:lnSpc>
                        <a:spcBef>
                          <a:spcPts val="0"/>
                        </a:spcBef>
                        <a:spcAft>
                          <a:spcPts val="0"/>
                        </a:spcAft>
                      </a:pPr>
                      <a:r>
                        <a:rPr lang="en-US" sz="1400" b="1" dirty="0"/>
                        <a:t>SUPPORT ACTIVITIES</a:t>
                      </a:r>
                      <a:endParaRPr lang="en-US" sz="1400" b="1" dirty="0">
                        <a:latin typeface="New Caledonia"/>
                        <a:ea typeface="Times New Roman"/>
                        <a:cs typeface="Times New Roman"/>
                      </a:endParaRPr>
                    </a:p>
                  </a:txBody>
                  <a:tcPr marL="31531" marR="31531" marT="0" marB="0">
                    <a:noFill/>
                  </a:tcPr>
                </a:tc>
                <a:tc>
                  <a:txBody>
                    <a:bodyPr/>
                    <a:lstStyle/>
                    <a:p>
                      <a:endParaRPr lang="en-US" sz="1800" dirty="0"/>
                    </a:p>
                  </a:txBody>
                  <a:tcPr marL="31531" marR="31531" marT="0" marB="0">
                    <a:noFill/>
                  </a:tcPr>
                </a:tc>
              </a:tr>
              <a:tr h="428837">
                <a:tc>
                  <a:txBody>
                    <a:bodyPr/>
                    <a:lstStyle/>
                    <a:p>
                      <a:pPr marL="457200" marR="0" lvl="1" indent="0" algn="l" hangingPunct="0">
                        <a:lnSpc>
                          <a:spcPct val="200000"/>
                        </a:lnSpc>
                        <a:spcBef>
                          <a:spcPts val="0"/>
                        </a:spcBef>
                        <a:spcAft>
                          <a:spcPts val="0"/>
                        </a:spcAft>
                      </a:pPr>
                      <a:r>
                        <a:rPr lang="en-US" sz="1200" dirty="0"/>
                        <a:t>Organization</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IT supports tightly-knit collaboration among designers, store managers, market specialists, production managers and production planners.</a:t>
                      </a:r>
                      <a:endParaRPr lang="en-US" sz="1200" dirty="0">
                        <a:latin typeface="New Caledonia"/>
                        <a:ea typeface="Times New Roman"/>
                        <a:cs typeface="Times New Roman"/>
                      </a:endParaRPr>
                    </a:p>
                  </a:txBody>
                  <a:tcPr marL="31531" marR="31531" marT="0" marB="0"/>
                </a:tc>
              </a:tr>
              <a:tr h="365759">
                <a:tc>
                  <a:txBody>
                    <a:bodyPr/>
                    <a:lstStyle/>
                    <a:p>
                      <a:pPr marL="457200" marR="0" lvl="1" indent="0" algn="l" hangingPunct="0">
                        <a:lnSpc>
                          <a:spcPct val="200000"/>
                        </a:lnSpc>
                        <a:spcBef>
                          <a:spcPts val="0"/>
                        </a:spcBef>
                        <a:spcAft>
                          <a:spcPts val="0"/>
                        </a:spcAft>
                      </a:pPr>
                      <a:r>
                        <a:rPr lang="en-US" sz="1200" dirty="0"/>
                        <a:t>Human Resources</a:t>
                      </a:r>
                      <a:endParaRPr lang="en-US" sz="1200" b="1" dirty="0">
                        <a:latin typeface="New Caledonia"/>
                        <a:ea typeface="Times New Roman"/>
                        <a:cs typeface="Times New Roman"/>
                      </a:endParaRPr>
                    </a:p>
                  </a:txBody>
                  <a:tcPr marL="31531" marR="31531" marT="0" marB="0"/>
                </a:tc>
                <a:tc>
                  <a:txBody>
                    <a:bodyPr/>
                    <a:lstStyle/>
                    <a:p>
                      <a:endParaRPr lang="en-US" sz="1800"/>
                    </a:p>
                  </a:txBody>
                  <a:tcPr marL="31531" marR="31531" marT="0" marB="0"/>
                </a:tc>
              </a:tr>
              <a:tr h="428837">
                <a:tc>
                  <a:txBody>
                    <a:bodyPr/>
                    <a:lstStyle/>
                    <a:p>
                      <a:pPr marL="457200" marR="0" lvl="1" indent="0" algn="l" hangingPunct="0">
                        <a:lnSpc>
                          <a:spcPct val="200000"/>
                        </a:lnSpc>
                        <a:spcBef>
                          <a:spcPts val="0"/>
                        </a:spcBef>
                        <a:spcAft>
                          <a:spcPts val="0"/>
                        </a:spcAft>
                      </a:pPr>
                      <a:r>
                        <a:rPr lang="en-US" sz="1200" dirty="0"/>
                        <a:t>Technology</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Technology is integrated to support all primary activities. Zara’s IT staff works with vendor to develop automated conveyor to support distribution activities.</a:t>
                      </a:r>
                      <a:endParaRPr lang="en-US" sz="1200" dirty="0">
                        <a:latin typeface="New Caledonia"/>
                        <a:ea typeface="Times New Roman"/>
                        <a:cs typeface="Times New Roman"/>
                      </a:endParaRPr>
                    </a:p>
                  </a:txBody>
                  <a:tcPr marL="31531" marR="31531" marT="0" marB="0"/>
                </a:tc>
              </a:tr>
              <a:tr h="365759">
                <a:tc>
                  <a:txBody>
                    <a:bodyPr/>
                    <a:lstStyle/>
                    <a:p>
                      <a:pPr marL="457200" marR="0" lvl="1" indent="0" algn="l" hangingPunct="0">
                        <a:lnSpc>
                          <a:spcPct val="200000"/>
                        </a:lnSpc>
                        <a:spcBef>
                          <a:spcPts val="0"/>
                        </a:spcBef>
                        <a:spcAft>
                          <a:spcPts val="0"/>
                        </a:spcAft>
                      </a:pPr>
                      <a:r>
                        <a:rPr lang="en-US" sz="1200" dirty="0"/>
                        <a:t>Purchasing</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Vertical integration reduces amount of purchasing needed.</a:t>
                      </a:r>
                      <a:endParaRPr lang="en-US" sz="1200" dirty="0">
                        <a:latin typeface="New Caledonia"/>
                        <a:ea typeface="Times New Roman"/>
                        <a:cs typeface="Times New Roman"/>
                      </a:endParaRPr>
                    </a:p>
                  </a:txBody>
                  <a:tcPr marL="31531" marR="31531"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358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F706F81-D322-4D5A-9C1B-10DE32DEE223}" type="slidenum">
              <a:rPr lang="en-US" altLang="fr-FR" sz="1400"/>
              <a:pPr/>
              <a:t>18</a:t>
            </a:fld>
            <a:endParaRPr lang="en-US" altLang="fr-FR" sz="1400"/>
          </a:p>
        </p:txBody>
      </p:sp>
      <p:graphicFrame>
        <p:nvGraphicFramePr>
          <p:cNvPr id="40110" name="Group 174"/>
          <p:cNvGraphicFramePr>
            <a:graphicFrameLocks noGrp="1"/>
          </p:cNvGraphicFramePr>
          <p:nvPr>
            <p:ph sz="half" idx="2"/>
          </p:nvPr>
        </p:nvGraphicFramePr>
        <p:xfrm>
          <a:off x="228600" y="304800"/>
          <a:ext cx="8686800" cy="5257800"/>
        </p:xfrm>
        <a:graphic>
          <a:graphicData uri="http://schemas.openxmlformats.org/drawingml/2006/table">
            <a:tbl>
              <a:tblPr>
                <a:tableStyleId>{C4B1156A-380E-4F78-BDF5-A606A8083BF9}</a:tableStyleId>
              </a:tblPr>
              <a:tblGrid>
                <a:gridCol w="1905000"/>
                <a:gridCol w="6781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a:ln>
                            <a:noFill/>
                          </a:ln>
                          <a:effectLst/>
                        </a:rPr>
                        <a:t>Competitive Force</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a:ln>
                            <a:noFill/>
                          </a:ln>
                          <a:effectLst/>
                        </a:rPr>
                        <a:t>IT Influence on Competitive Force</a:t>
                      </a:r>
                      <a:endParaRPr kumimoji="0" lang="en-US" sz="1600" b="0" i="0" u="none" strike="noStrike" cap="none" normalizeH="0" baseline="0" dirty="0">
                        <a:ln>
                          <a:noFill/>
                        </a:ln>
                        <a:solidFill>
                          <a:schemeClr val="tx1"/>
                        </a:solidFill>
                        <a:effectLst/>
                        <a:latin typeface="Arial" charset="0"/>
                      </a:endParaRPr>
                    </a:p>
                  </a:txBody>
                  <a:tcPr horzOverflow="overflow"/>
                </a:tc>
              </a:tr>
              <a:tr h="8729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Threat of New Entrants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indent="0" algn="l" hangingPunct="0">
                        <a:lnSpc>
                          <a:spcPct val="100000"/>
                        </a:lnSpc>
                        <a:spcBef>
                          <a:spcPts val="0"/>
                        </a:spcBef>
                        <a:spcAft>
                          <a:spcPts val="0"/>
                        </a:spcAft>
                      </a:pPr>
                      <a:r>
                        <a:rPr lang="en-US" sz="1200" dirty="0"/>
                        <a:t>Zara’s IT supports its tightly-knit group of designers, market specialists, production managers and production planners. New entrants are unlikely to provide IT to support relationships that have been built over time. Further it has a rich information repository about customers that would be hard to replicate.</a:t>
                      </a:r>
                      <a:endParaRPr lang="en-US" sz="1200" dirty="0">
                        <a:latin typeface="New Caledonia"/>
                        <a:ea typeface="Times New Roman"/>
                        <a:cs typeface="Times New Roman"/>
                      </a:endParaRPr>
                    </a:p>
                  </a:txBody>
                  <a:tcPr marL="68580" marR="68580" marT="0" marB="0"/>
                </a:tc>
              </a:tr>
              <a:tr h="13332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Bargaining Power of Buyers</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indent="0" algn="l" hangingPunct="0">
                        <a:lnSpc>
                          <a:spcPct val="100000"/>
                        </a:lnSpc>
                        <a:spcBef>
                          <a:spcPts val="0"/>
                        </a:spcBef>
                        <a:spcAft>
                          <a:spcPts val="0"/>
                        </a:spcAft>
                      </a:pPr>
                      <a:r>
                        <a:rPr lang="en-US" sz="1200" dirty="0"/>
                        <a:t>With its constant infusion of new products, buyers are drawn to Zara stores. Zara boasts more than 11,000 new designs a year, whereas competitors typically offer only 2,000 – 4,000.  Further, because of the low inventory that the Zara stores stock, the regulars buy products they like when they see them because they are likely to be gone the next time they visit the store. More recently Zara has employed laser technology to measure 10,000 women volunteers so that it can add the measurements of ‘real’ customers into its information repositories.  This means that the new products will be more likely to fit Zara customers.</a:t>
                      </a:r>
                      <a:endParaRPr lang="en-US" sz="1200" dirty="0">
                        <a:latin typeface="New Caledonia"/>
                        <a:ea typeface="Times New Roman"/>
                        <a:cs typeface="Times New Roman"/>
                      </a:endParaRPr>
                    </a:p>
                  </a:txBody>
                  <a:tcPr marL="68580" marR="68580" marT="0" marB="0"/>
                </a:tc>
              </a:tr>
              <a:tr h="11427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Bargaining Power of Suppliers</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indent="0" algn="l" hangingPunct="0">
                        <a:lnSpc>
                          <a:spcPct val="100000"/>
                        </a:lnSpc>
                        <a:spcBef>
                          <a:spcPts val="0"/>
                        </a:spcBef>
                        <a:spcAft>
                          <a:spcPts val="0"/>
                        </a:spcAft>
                      </a:pPr>
                      <a:r>
                        <a:rPr lang="en-US" sz="1200" dirty="0"/>
                        <a:t>Its computer-controlled cutting machine cuts up to 1000 layers at a time.  It then sends the cut materials to suppliers who sew the pieces together.  The suppliers’ work is relatively simple and many suppliers can do the sewing. Thus, the pool of suppliers is expanded and Zara has greater flexibility in choosing the sewing companies. Further, because Zara dyes 50% of the fabric in its plant, it is less dependent on suppliers and can respond more quickly to mid-season changes in customer color preferences. </a:t>
                      </a:r>
                      <a:endParaRPr lang="en-US" sz="1200" dirty="0">
                        <a:latin typeface="New Caledonia"/>
                        <a:ea typeface="Times New Roman"/>
                        <a:cs typeface="Times New Roman"/>
                      </a:endParaRPr>
                    </a:p>
                  </a:txBody>
                  <a:tcPr marL="68580" marR="68580" marT="0" marB="0"/>
                </a:tc>
              </a:tr>
              <a:tr h="9523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Threat of Substitute Products</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indent="0" algn="l" hangingPunct="0">
                        <a:lnSpc>
                          <a:spcPct val="100000"/>
                        </a:lnSpc>
                        <a:spcBef>
                          <a:spcPts val="0"/>
                        </a:spcBef>
                        <a:spcAft>
                          <a:spcPts val="0"/>
                        </a:spcAft>
                      </a:pPr>
                      <a:r>
                        <a:rPr lang="en-US" sz="1200" dirty="0"/>
                        <a:t>Industry competitors long marketed the desire of durable, classic lines. Zara forces on meeting customer preferences for trendy, low-cost fashion. It has the highest sales per square foot of any of its competitors. It does so with virtually no advertising and only 10% of stock is unsold.  It keeps its inventory levels very low and offers new products at an amazing pace for the industry (i.e., 15 days from idea to shelves).  Zara has extremely efficient manufacturing and distribution operations.</a:t>
                      </a:r>
                      <a:endParaRPr lang="en-US" sz="1200" dirty="0">
                        <a:latin typeface="New Caledonia"/>
                        <a:ea typeface="Times New Roman"/>
                        <a:cs typeface="Times New Roman"/>
                      </a:endParaRPr>
                    </a:p>
                  </a:txBody>
                  <a:tcPr marL="68580" marR="68580" marT="0" marB="0"/>
                </a:tc>
              </a:tr>
              <a:tr h="5754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Industrial Competitors</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indent="0" algn="l" hangingPunct="0">
                        <a:lnSpc>
                          <a:spcPct val="100000"/>
                        </a:lnSpc>
                        <a:spcBef>
                          <a:spcPts val="0"/>
                        </a:spcBef>
                        <a:spcAft>
                          <a:spcPts val="0"/>
                        </a:spcAft>
                      </a:pPr>
                      <a:r>
                        <a:rPr lang="en-US" sz="1200" dirty="0"/>
                        <a:t>Zara offers extremely fashionable lines that are only expected to last for approximately 10 wears.  It offers trendy, appealing apparel at a hard-to-beat price.</a:t>
                      </a:r>
                      <a:endParaRPr lang="en-US" sz="1200" dirty="0">
                        <a:latin typeface="New Caledonia"/>
                        <a:ea typeface="Times New Roman"/>
                        <a:cs typeface="Times New Roman"/>
                      </a:endParaRPr>
                    </a:p>
                  </a:txBody>
                  <a:tcPr marL="68580" marR="68580" marT="0" marB="0"/>
                </a:tc>
              </a:tr>
            </a:tbl>
          </a:graphicData>
        </a:graphic>
      </p:graphicFrame>
      <p:sp>
        <p:nvSpPr>
          <p:cNvPr id="35867" name="Text Box 80"/>
          <p:cNvSpPr txBox="1">
            <a:spLocks noChangeArrowheads="1"/>
          </p:cNvSpPr>
          <p:nvPr/>
        </p:nvSpPr>
        <p:spPr bwMode="auto">
          <a:xfrm>
            <a:off x="1676400" y="5715000"/>
            <a:ext cx="5994400" cy="400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solidFill>
                  <a:schemeClr val="tx2"/>
                </a:solidFill>
              </a:rPr>
              <a:t>Figure 2.4  Application of five competitive forces model for Zara</a:t>
            </a:r>
            <a:r>
              <a:rPr lang="en-US" altLang="fr-FR" sz="2000">
                <a:solidFill>
                  <a:schemeClr val="tx2"/>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3789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48A91BD3-45DF-46A4-BCB8-4431ED7C593D}" type="slidenum">
              <a:rPr lang="en-US" altLang="fr-FR" sz="1400"/>
              <a:pPr/>
              <a:t>19</a:t>
            </a:fld>
            <a:endParaRPr lang="en-US" altLang="fr-FR" sz="1400"/>
          </a:p>
        </p:txBody>
      </p:sp>
      <p:graphicFrame>
        <p:nvGraphicFramePr>
          <p:cNvPr id="40110" name="Group 174"/>
          <p:cNvGraphicFramePr>
            <a:graphicFrameLocks noGrp="1"/>
          </p:cNvGraphicFramePr>
          <p:nvPr>
            <p:ph sz="half" idx="2"/>
          </p:nvPr>
        </p:nvGraphicFramePr>
        <p:xfrm>
          <a:off x="228600" y="304800"/>
          <a:ext cx="8686800" cy="5273675"/>
        </p:xfrm>
        <a:graphic>
          <a:graphicData uri="http://schemas.openxmlformats.org/drawingml/2006/table">
            <a:tbl>
              <a:tblPr>
                <a:tableStyleId>{C4B1156A-380E-4F78-BDF5-A606A8083BF9}</a:tableStyleId>
              </a:tblPr>
              <a:tblGrid>
                <a:gridCol w="1905000"/>
                <a:gridCol w="6781800"/>
              </a:tblGrid>
              <a:tr h="396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a:ln>
                            <a:noFill/>
                          </a:ln>
                          <a:effectLst/>
                        </a:rPr>
                        <a:t>Competitive Force</a:t>
                      </a:r>
                      <a:endParaRPr kumimoji="0" lang="en-US" sz="1600" b="0" i="0" u="none" strike="noStrike" cap="none" normalizeH="0" baseline="0" dirty="0">
                        <a:ln>
                          <a:noFill/>
                        </a:ln>
                        <a:solidFill>
                          <a:schemeClr val="tx1"/>
                        </a:solidFill>
                        <a:effectLst/>
                        <a:latin typeface="Arial"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a:ln>
                            <a:noFill/>
                          </a:ln>
                          <a:effectLst/>
                        </a:rPr>
                        <a:t>IT Influence on Competitive Force </a:t>
                      </a:r>
                      <a:r>
                        <a:rPr kumimoji="0" lang="en-US" sz="2000" b="1" u="none" strike="noStrike" cap="none" normalizeH="0" baseline="0" dirty="0">
                          <a:ln>
                            <a:noFill/>
                          </a:ln>
                          <a:solidFill>
                            <a:srgbClr val="FF0000"/>
                          </a:solidFill>
                          <a:effectLst/>
                        </a:rPr>
                        <a:t>(BI drivers) </a:t>
                      </a:r>
                      <a:endParaRPr kumimoji="0" lang="en-US" sz="1600" b="1" i="0" u="none" strike="noStrike" cap="none" normalizeH="0" baseline="0" dirty="0">
                        <a:ln>
                          <a:noFill/>
                        </a:ln>
                        <a:solidFill>
                          <a:srgbClr val="FF0000"/>
                        </a:solidFill>
                        <a:effectLst/>
                        <a:latin typeface="Arial" charset="0"/>
                      </a:endParaRPr>
                    </a:p>
                  </a:txBody>
                  <a:tcPr marT="45726" marB="45726" horzOverflow="overflow"/>
                </a:tc>
              </a:tr>
              <a:tr h="873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Threat of New Entrants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marT="45726" marB="45726" horzOverflow="overflow"/>
                </a:tc>
                <a:tc>
                  <a:txBody>
                    <a:bodyPr/>
                    <a:lstStyle/>
                    <a:p>
                      <a:pPr marL="0" marR="0" indent="0" algn="l" hangingPunct="0">
                        <a:lnSpc>
                          <a:spcPct val="100000"/>
                        </a:lnSpc>
                        <a:spcBef>
                          <a:spcPts val="0"/>
                        </a:spcBef>
                        <a:spcAft>
                          <a:spcPts val="0"/>
                        </a:spcAft>
                      </a:pPr>
                      <a:r>
                        <a:rPr lang="en-US" sz="1200" dirty="0"/>
                        <a:t>.</a:t>
                      </a:r>
                      <a:endParaRPr lang="en-US" sz="1200" dirty="0">
                        <a:latin typeface="New Caledonia"/>
                        <a:ea typeface="Times New Roman"/>
                        <a:cs typeface="Times New Roman"/>
                      </a:endParaRPr>
                    </a:p>
                  </a:txBody>
                  <a:tcPr marL="68580" marR="68580" marT="0" marB="0"/>
                </a:tc>
              </a:tr>
              <a:tr h="13334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Bargaining Power of Buyers</a:t>
                      </a:r>
                      <a:endParaRPr kumimoji="0" lang="en-US" sz="1400" b="0" i="0" u="none" strike="noStrike" cap="none" normalizeH="0" baseline="0" dirty="0">
                        <a:ln>
                          <a:noFill/>
                        </a:ln>
                        <a:solidFill>
                          <a:schemeClr val="tx1"/>
                        </a:solidFill>
                        <a:effectLst/>
                        <a:latin typeface="Arial" charset="0"/>
                      </a:endParaRPr>
                    </a:p>
                  </a:txBody>
                  <a:tcPr marT="45726" marB="45726" horzOverflow="overflow"/>
                </a:tc>
                <a:tc>
                  <a:txBody>
                    <a:bodyPr/>
                    <a:lstStyle/>
                    <a:p>
                      <a:pPr marL="0" marR="0" indent="0" algn="l" hangingPunct="0">
                        <a:lnSpc>
                          <a:spcPct val="100000"/>
                        </a:lnSpc>
                        <a:spcBef>
                          <a:spcPts val="0"/>
                        </a:spcBef>
                        <a:spcAft>
                          <a:spcPts val="0"/>
                        </a:spcAft>
                      </a:pPr>
                      <a:endParaRPr lang="en-US" sz="1200" dirty="0">
                        <a:latin typeface="New Caledonia"/>
                        <a:ea typeface="Times New Roman"/>
                        <a:cs typeface="Times New Roman"/>
                      </a:endParaRPr>
                    </a:p>
                  </a:txBody>
                  <a:tcPr marL="68580" marR="68580" marT="0" marB="0"/>
                </a:tc>
              </a:tr>
              <a:tr h="11429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Bargaining Power of Suppliers</a:t>
                      </a:r>
                      <a:endParaRPr kumimoji="0" lang="en-US" sz="1400" b="0" i="0" u="none" strike="noStrike" cap="none" normalizeH="0" baseline="0" dirty="0">
                        <a:ln>
                          <a:noFill/>
                        </a:ln>
                        <a:solidFill>
                          <a:schemeClr val="tx1"/>
                        </a:solidFill>
                        <a:effectLst/>
                        <a:latin typeface="Arial" charset="0"/>
                      </a:endParaRPr>
                    </a:p>
                  </a:txBody>
                  <a:tcPr marT="45726" marB="45726" horzOverflow="overflow"/>
                </a:tc>
                <a:tc>
                  <a:txBody>
                    <a:bodyPr/>
                    <a:lstStyle/>
                    <a:p>
                      <a:pPr marL="0" marR="0" indent="0" algn="l" hangingPunct="0">
                        <a:lnSpc>
                          <a:spcPct val="100000"/>
                        </a:lnSpc>
                        <a:spcBef>
                          <a:spcPts val="0"/>
                        </a:spcBef>
                        <a:spcAft>
                          <a:spcPts val="0"/>
                        </a:spcAft>
                      </a:pPr>
                      <a:endParaRPr lang="en-US" sz="1200" dirty="0">
                        <a:latin typeface="New Caledonia"/>
                        <a:ea typeface="Times New Roman"/>
                        <a:cs typeface="Times New Roman"/>
                      </a:endParaRPr>
                    </a:p>
                  </a:txBody>
                  <a:tcPr marL="68580" marR="68580" marT="0" marB="0"/>
                </a:tc>
              </a:tr>
              <a:tr h="9524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Threat of Substitute Products</a:t>
                      </a:r>
                      <a:endParaRPr kumimoji="0" lang="en-US" sz="1400" b="0" i="0" u="none" strike="noStrike" cap="none" normalizeH="0" baseline="0" dirty="0">
                        <a:ln>
                          <a:noFill/>
                        </a:ln>
                        <a:solidFill>
                          <a:schemeClr val="tx1"/>
                        </a:solidFill>
                        <a:effectLst/>
                        <a:latin typeface="Arial" charset="0"/>
                      </a:endParaRPr>
                    </a:p>
                  </a:txBody>
                  <a:tcPr marT="45726" marB="45726" horzOverflow="overflow"/>
                </a:tc>
                <a:tc>
                  <a:txBody>
                    <a:bodyPr/>
                    <a:lstStyle/>
                    <a:p>
                      <a:pPr marL="0" marR="0" indent="0" algn="l" hangingPunct="0">
                        <a:lnSpc>
                          <a:spcPct val="100000"/>
                        </a:lnSpc>
                        <a:spcBef>
                          <a:spcPts val="0"/>
                        </a:spcBef>
                        <a:spcAft>
                          <a:spcPts val="0"/>
                        </a:spcAft>
                      </a:pPr>
                      <a:endParaRPr lang="en-US" sz="1200" dirty="0">
                        <a:latin typeface="New Caledonia"/>
                        <a:ea typeface="Times New Roman"/>
                        <a:cs typeface="Times New Roman"/>
                      </a:endParaRPr>
                    </a:p>
                  </a:txBody>
                  <a:tcPr marL="68580" marR="68580" marT="0" marB="0"/>
                </a:tc>
              </a:tr>
              <a:tr h="5755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a:ln>
                            <a:noFill/>
                          </a:ln>
                          <a:effectLst/>
                        </a:rPr>
                        <a:t>Industrial Competitors</a:t>
                      </a:r>
                      <a:endParaRPr kumimoji="0" lang="en-US" sz="1400" b="0" i="0" u="none" strike="noStrike" cap="none" normalizeH="0" baseline="0" dirty="0">
                        <a:ln>
                          <a:noFill/>
                        </a:ln>
                        <a:solidFill>
                          <a:schemeClr val="tx1"/>
                        </a:solidFill>
                        <a:effectLst/>
                        <a:latin typeface="Arial" charset="0"/>
                      </a:endParaRPr>
                    </a:p>
                  </a:txBody>
                  <a:tcPr marT="45726" marB="45726" horzOverflow="overflow"/>
                </a:tc>
                <a:tc>
                  <a:txBody>
                    <a:bodyPr/>
                    <a:lstStyle/>
                    <a:p>
                      <a:pPr marL="0" marR="0" indent="0" algn="l" hangingPunct="0">
                        <a:lnSpc>
                          <a:spcPct val="100000"/>
                        </a:lnSpc>
                        <a:spcBef>
                          <a:spcPts val="0"/>
                        </a:spcBef>
                        <a:spcAft>
                          <a:spcPts val="0"/>
                        </a:spcAft>
                      </a:pPr>
                      <a:endParaRPr lang="en-US" sz="1200" dirty="0">
                        <a:latin typeface="New Caledonia"/>
                        <a:ea typeface="Times New Roman"/>
                        <a:cs typeface="Times New Roman"/>
                      </a:endParaRPr>
                    </a:p>
                  </a:txBody>
                  <a:tcPr marL="68580" marR="68580" marT="0" marB="0"/>
                </a:tc>
              </a:tr>
            </a:tbl>
          </a:graphicData>
        </a:graphic>
      </p:graphicFrame>
      <p:sp>
        <p:nvSpPr>
          <p:cNvPr id="37915" name="Text Box 80"/>
          <p:cNvSpPr txBox="1">
            <a:spLocks noChangeArrowheads="1"/>
          </p:cNvSpPr>
          <p:nvPr/>
        </p:nvSpPr>
        <p:spPr bwMode="auto">
          <a:xfrm>
            <a:off x="1676400" y="5715000"/>
            <a:ext cx="5994400" cy="400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solidFill>
                  <a:schemeClr val="tx2"/>
                </a:solidFill>
              </a:rPr>
              <a:t>Figure 2.4  Application of five competitive forces model for Zara</a:t>
            </a:r>
            <a:r>
              <a:rPr lang="en-US" altLang="fr-FR" sz="2000">
                <a:solidFill>
                  <a:schemeClr val="tx2"/>
                </a:solidFill>
              </a:rPr>
              <a:t>.</a:t>
            </a:r>
          </a:p>
        </p:txBody>
      </p:sp>
      <p:sp>
        <p:nvSpPr>
          <p:cNvPr id="37916" name="Rectangle 1"/>
          <p:cNvSpPr>
            <a:spLocks noChangeArrowheads="1"/>
          </p:cNvSpPr>
          <p:nvPr/>
        </p:nvSpPr>
        <p:spPr bwMode="auto">
          <a:xfrm>
            <a:off x="2133600" y="685800"/>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p>
            <a:pPr algn="ctr" eaLnBrk="1" hangingPunct="1"/>
            <a:endParaRPr lang="fr-CA" altLang="fr-FR" sz="440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noChangeArrowheads="1"/>
          </p:cNvSpPr>
          <p:nvPr>
            <p:ph type="title"/>
          </p:nvPr>
        </p:nvSpPr>
        <p:spPr/>
        <p:txBody>
          <a:bodyPr/>
          <a:lstStyle/>
          <a:p>
            <a:endParaRPr lang="fr-CA" altLang="fr-FR" smtClean="0"/>
          </a:p>
        </p:txBody>
      </p:sp>
      <p:sp>
        <p:nvSpPr>
          <p:cNvPr id="5123" name="Espace réservé du contenu 2"/>
          <p:cNvSpPr>
            <a:spLocks noGrp="1" noChangeArrowheads="1"/>
          </p:cNvSpPr>
          <p:nvPr>
            <p:ph idx="1"/>
          </p:nvPr>
        </p:nvSpPr>
        <p:spPr/>
        <p:txBody>
          <a:bodyPr/>
          <a:lstStyle/>
          <a:p>
            <a:r>
              <a:rPr lang="en-CA" altLang="fr-FR" smtClean="0"/>
              <a:t>Slide 4;10;16 et 22; Primordial à maîtriser</a:t>
            </a:r>
          </a:p>
          <a:p>
            <a:r>
              <a:rPr lang="en-CA" altLang="fr-FR" smtClean="0"/>
              <a:t>Faire exercice page 10, 16, et 19</a:t>
            </a:r>
          </a:p>
          <a:p>
            <a:r>
              <a:rPr lang="en-CA" altLang="fr-FR" smtClean="0"/>
              <a:t>Important lire le cas de Google page 18</a:t>
            </a:r>
            <a:endParaRPr lang="fr-CA" altLang="fr-FR" smtClean="0"/>
          </a:p>
        </p:txBody>
      </p:sp>
      <p:sp>
        <p:nvSpPr>
          <p:cNvPr id="5124" name="Espace réservé du pied de page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5125"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389A932E-5DEA-45AA-9AE0-D8ACA18D2296}" type="slidenum">
              <a:rPr lang="en-US" altLang="fr-FR" sz="1400"/>
              <a:pPr/>
              <a:t>2</a:t>
            </a:fld>
            <a:endParaRPr lang="en-US" altLang="fr-FR"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34B1FEC0-4485-4995-9232-E9ED6F920051}" type="slidenum">
              <a:rPr lang="en-US" altLang="fr-FR" sz="1400"/>
              <a:pPr/>
              <a:t>20</a:t>
            </a:fld>
            <a:endParaRPr lang="en-US" altLang="fr-FR" sz="1400"/>
          </a:p>
        </p:txBody>
      </p:sp>
      <p:sp>
        <p:nvSpPr>
          <p:cNvPr id="39940" name="Rectangle 2"/>
          <p:cNvSpPr>
            <a:spLocks noGrp="1" noChangeArrowheads="1"/>
          </p:cNvSpPr>
          <p:nvPr>
            <p:ph type="title"/>
          </p:nvPr>
        </p:nvSpPr>
        <p:spPr/>
        <p:txBody>
          <a:bodyPr/>
          <a:lstStyle/>
          <a:p>
            <a:pPr eaLnBrk="1" hangingPunct="1"/>
            <a:r>
              <a:rPr lang="en-US" altLang="fr-FR" smtClean="0"/>
              <a:t>Porter’s Value Chain Model</a:t>
            </a:r>
          </a:p>
        </p:txBody>
      </p:sp>
      <p:sp>
        <p:nvSpPr>
          <p:cNvPr id="39941" name="Rectangle 3"/>
          <p:cNvSpPr>
            <a:spLocks noGrp="1" noChangeArrowheads="1"/>
          </p:cNvSpPr>
          <p:nvPr>
            <p:ph type="body" idx="1"/>
          </p:nvPr>
        </p:nvSpPr>
        <p:spPr>
          <a:xfrm>
            <a:off x="457200" y="1600200"/>
            <a:ext cx="8229600" cy="3886200"/>
          </a:xfrm>
        </p:spPr>
        <p:txBody>
          <a:bodyPr/>
          <a:lstStyle/>
          <a:p>
            <a:pPr eaLnBrk="1" hangingPunct="1"/>
            <a:r>
              <a:rPr lang="en-US" altLang="fr-FR" sz="2800" smtClean="0"/>
              <a:t>Value chain model addresses the activities that create, deliver, and support a company’s product or service (see Figure 2.5).</a:t>
            </a:r>
          </a:p>
          <a:p>
            <a:pPr eaLnBrk="1" hangingPunct="1"/>
            <a:r>
              <a:rPr lang="en-US" altLang="fr-FR" sz="2800" smtClean="0"/>
              <a:t>Two broad categories:</a:t>
            </a:r>
          </a:p>
          <a:p>
            <a:pPr lvl="1" eaLnBrk="1" hangingPunct="1"/>
            <a:r>
              <a:rPr lang="en-US" altLang="fr-FR" sz="2400" smtClean="0"/>
              <a:t>Primary activities – relate directly to the value created in a product or service.</a:t>
            </a:r>
          </a:p>
          <a:p>
            <a:pPr lvl="1" eaLnBrk="1" hangingPunct="1"/>
            <a:r>
              <a:rPr lang="en-US" altLang="fr-FR" sz="2400" smtClean="0"/>
              <a:t>Support activities – make it possible for the primary activities to exist and remain coordinated.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3E750018-F5AD-46D0-A3C0-ECE4817E7D98}" type="slidenum">
              <a:rPr lang="en-US" altLang="fr-FR" sz="1400"/>
              <a:pPr/>
              <a:t>21</a:t>
            </a:fld>
            <a:endParaRPr lang="en-US" altLang="fr-FR" sz="1400"/>
          </a:p>
        </p:txBody>
      </p:sp>
      <p:sp>
        <p:nvSpPr>
          <p:cNvPr id="41988" name="Rectangle 2"/>
          <p:cNvSpPr>
            <a:spLocks noGrp="1" noChangeArrowheads="1"/>
          </p:cNvSpPr>
          <p:nvPr>
            <p:ph type="title"/>
          </p:nvPr>
        </p:nvSpPr>
        <p:spPr>
          <a:xfrm>
            <a:off x="457200" y="274638"/>
            <a:ext cx="8229600" cy="868362"/>
          </a:xfrm>
        </p:spPr>
        <p:txBody>
          <a:bodyPr/>
          <a:lstStyle/>
          <a:p>
            <a:pPr eaLnBrk="1" hangingPunct="1"/>
            <a:r>
              <a:rPr lang="en-US" altLang="fr-FR" smtClean="0"/>
              <a:t>Altering the Value Chain</a:t>
            </a:r>
          </a:p>
        </p:txBody>
      </p:sp>
      <p:sp>
        <p:nvSpPr>
          <p:cNvPr id="41989" name="Rectangle 3"/>
          <p:cNvSpPr>
            <a:spLocks noGrp="1" noChangeArrowheads="1"/>
          </p:cNvSpPr>
          <p:nvPr>
            <p:ph type="body" idx="1"/>
          </p:nvPr>
        </p:nvSpPr>
        <p:spPr>
          <a:xfrm>
            <a:off x="457200" y="1295400"/>
            <a:ext cx="8229600" cy="4953000"/>
          </a:xfrm>
        </p:spPr>
        <p:txBody>
          <a:bodyPr/>
          <a:lstStyle/>
          <a:p>
            <a:pPr eaLnBrk="1" hangingPunct="1">
              <a:lnSpc>
                <a:spcPct val="90000"/>
              </a:lnSpc>
            </a:pPr>
            <a:r>
              <a:rPr lang="en-US" altLang="fr-FR" sz="2800" smtClean="0"/>
              <a:t>The Value Chain model suggest that competition can come from two sources:</a:t>
            </a:r>
          </a:p>
          <a:p>
            <a:pPr lvl="1" eaLnBrk="1" hangingPunct="1">
              <a:lnSpc>
                <a:spcPct val="90000"/>
              </a:lnSpc>
            </a:pPr>
            <a:r>
              <a:rPr lang="en-US" altLang="fr-FR" sz="2400" b="1" u="sng" smtClean="0"/>
              <a:t>Lowering the cost</a:t>
            </a:r>
            <a:r>
              <a:rPr lang="en-US" altLang="fr-FR" sz="2400" smtClean="0"/>
              <a:t> to perform an activity and </a:t>
            </a:r>
          </a:p>
          <a:p>
            <a:pPr lvl="1" eaLnBrk="1" hangingPunct="1">
              <a:lnSpc>
                <a:spcPct val="90000"/>
              </a:lnSpc>
            </a:pPr>
            <a:r>
              <a:rPr lang="en-US" altLang="fr-FR" sz="2400" b="1" u="sng" smtClean="0"/>
              <a:t>Adding value to a product or service</a:t>
            </a:r>
            <a:r>
              <a:rPr lang="en-US" altLang="fr-FR" sz="2400" smtClean="0"/>
              <a:t> so buyers will be willing to pay more.</a:t>
            </a:r>
          </a:p>
          <a:p>
            <a:pPr eaLnBrk="1" hangingPunct="1">
              <a:lnSpc>
                <a:spcPct val="90000"/>
              </a:lnSpc>
            </a:pPr>
            <a:r>
              <a:rPr lang="en-US" altLang="fr-FR" sz="2800" smtClean="0"/>
              <a:t>Lowering costs only achieves competitive advantage if the firm possesses information on the competitor’s costs</a:t>
            </a:r>
          </a:p>
          <a:p>
            <a:pPr eaLnBrk="1" hangingPunct="1">
              <a:lnSpc>
                <a:spcPct val="90000"/>
              </a:lnSpc>
            </a:pPr>
            <a:r>
              <a:rPr lang="en-US" altLang="fr-FR" sz="2800" smtClean="0"/>
              <a:t>Adding value is a strategic advantage if a firm possesses accurate information regarding its customer such as: which products are valued? Where can improvements be made?</a:t>
            </a:r>
            <a:endParaRPr lang="en-US" altLang="fr-FR"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AEE74930-B1BC-49D6-8D98-4D0EFAD84BA7}" type="slidenum">
              <a:rPr lang="en-US" altLang="fr-FR" sz="1400"/>
              <a:pPr/>
              <a:t>22</a:t>
            </a:fld>
            <a:endParaRPr lang="en-US" altLang="fr-FR" sz="1400"/>
          </a:p>
        </p:txBody>
      </p:sp>
      <p:pic>
        <p:nvPicPr>
          <p:cNvPr id="44036" name="Picture 4" descr="c02f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457200"/>
            <a:ext cx="7924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p:cNvSpPr txBox="1">
            <a:spLocks noChangeArrowheads="1"/>
          </p:cNvSpPr>
          <p:nvPr/>
        </p:nvSpPr>
        <p:spPr bwMode="auto">
          <a:xfrm>
            <a:off x="2590800" y="5486400"/>
            <a:ext cx="3321050" cy="400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solidFill>
                  <a:schemeClr val="tx2"/>
                </a:solidFill>
              </a:rPr>
              <a:t>Figure 2.5  Value chain of the firm</a:t>
            </a:r>
            <a:r>
              <a:rPr lang="en-US" altLang="fr-FR" sz="2000">
                <a:solidFill>
                  <a:schemeClr val="tx2"/>
                </a:solidFill>
              </a:rPr>
              <a:t>.</a:t>
            </a:r>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44041" name="Flèche droite 8"/>
          <p:cNvSpPr>
            <a:spLocks noChangeArrowheads="1"/>
          </p:cNvSpPr>
          <p:nvPr/>
        </p:nvSpPr>
        <p:spPr bwMode="auto">
          <a:xfrm rot="-895571">
            <a:off x="-184150" y="4583113"/>
            <a:ext cx="3200400" cy="762000"/>
          </a:xfrm>
          <a:prstGeom prst="rightArrow">
            <a:avLst>
              <a:gd name="adj1" fmla="val 50000"/>
              <a:gd name="adj2" fmla="val 49992"/>
            </a:avLst>
          </a:prstGeom>
          <a:solidFill>
            <a:schemeClr val="accent1"/>
          </a:solidFill>
          <a:ln w="9525" algn="ctr">
            <a:solidFill>
              <a:schemeClr val="tx1"/>
            </a:solidFill>
            <a:round/>
            <a:headEnd/>
            <a:tailEnd/>
          </a:ln>
        </p:spPr>
        <p:txBody>
          <a:bodyPr anchor="ctr"/>
          <a:lstStyle/>
          <a:p>
            <a:r>
              <a:rPr lang="en-CA" altLang="fr-FR"/>
              <a:t>Exemple application BI</a:t>
            </a:r>
            <a:endParaRPr lang="fr-CA" alt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4195186A-97FC-4624-AF6D-4F67BAB795CB}" type="slidenum">
              <a:rPr lang="en-US" altLang="fr-FR" sz="1400"/>
              <a:pPr/>
              <a:t>23</a:t>
            </a:fld>
            <a:endParaRPr lang="en-US" altLang="fr-FR" sz="1400"/>
          </a:p>
        </p:txBody>
      </p:sp>
      <p:pic>
        <p:nvPicPr>
          <p:cNvPr id="46084" name="Picture 4" descr="c02f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620000"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5"/>
          <p:cNvSpPr txBox="1">
            <a:spLocks noChangeArrowheads="1"/>
          </p:cNvSpPr>
          <p:nvPr/>
        </p:nvSpPr>
        <p:spPr bwMode="auto">
          <a:xfrm>
            <a:off x="685800" y="5334000"/>
            <a:ext cx="7543800" cy="584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solidFill>
                  <a:schemeClr val="tx2"/>
                </a:solidFill>
              </a:rPr>
              <a:t>Figure 2.6  The value system: interconnecting relationships between organizations.</a:t>
            </a:r>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46089" name="Flèche droite 8"/>
          <p:cNvSpPr>
            <a:spLocks noChangeArrowheads="1"/>
          </p:cNvSpPr>
          <p:nvPr/>
        </p:nvSpPr>
        <p:spPr bwMode="auto">
          <a:xfrm rot="-895571">
            <a:off x="-184150" y="4583113"/>
            <a:ext cx="3200400" cy="762000"/>
          </a:xfrm>
          <a:prstGeom prst="rightArrow">
            <a:avLst>
              <a:gd name="adj1" fmla="val 50000"/>
              <a:gd name="adj2" fmla="val 49992"/>
            </a:avLst>
          </a:prstGeom>
          <a:solidFill>
            <a:schemeClr val="accent1"/>
          </a:solidFill>
          <a:ln w="9525" algn="ctr">
            <a:solidFill>
              <a:schemeClr val="tx1"/>
            </a:solidFill>
            <a:round/>
            <a:headEnd/>
            <a:tailEnd/>
          </a:ln>
        </p:spPr>
        <p:txBody>
          <a:bodyPr anchor="ctr"/>
          <a:lstStyle/>
          <a:p>
            <a:r>
              <a:rPr lang="en-CA" altLang="fr-FR"/>
              <a:t>Exemple application BI</a:t>
            </a:r>
            <a:endParaRPr lang="fr-CA" altLang="fr-FR"/>
          </a:p>
        </p:txBody>
      </p:sp>
      <p:sp>
        <p:nvSpPr>
          <p:cNvPr id="46090" name="ZoneTexte 1"/>
          <p:cNvSpPr txBox="1">
            <a:spLocks noChangeArrowheads="1"/>
          </p:cNvSpPr>
          <p:nvPr/>
        </p:nvSpPr>
        <p:spPr bwMode="auto">
          <a:xfrm>
            <a:off x="1806575" y="3200400"/>
            <a:ext cx="1752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CA" altLang="fr-FR" sz="4400">
                <a:solidFill>
                  <a:schemeClr val="tx2"/>
                </a:solidFill>
              </a:rPr>
              <a:t>Nikes </a:t>
            </a:r>
            <a:endParaRPr lang="fr-CA" altLang="fr-FR" sz="440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935DB484-F5C8-4A85-8840-752E7CC9287A}" type="slidenum">
              <a:rPr lang="en-US" altLang="fr-FR" sz="1400"/>
              <a:pPr/>
              <a:t>24</a:t>
            </a:fld>
            <a:endParaRPr lang="en-US" altLang="fr-FR" sz="1400"/>
          </a:p>
        </p:txBody>
      </p:sp>
      <p:sp>
        <p:nvSpPr>
          <p:cNvPr id="48132" name="Rectangle 2"/>
          <p:cNvSpPr>
            <a:spLocks noGrp="1" noChangeArrowheads="1"/>
          </p:cNvSpPr>
          <p:nvPr>
            <p:ph type="title"/>
          </p:nvPr>
        </p:nvSpPr>
        <p:spPr>
          <a:xfrm>
            <a:off x="457200" y="274638"/>
            <a:ext cx="8229600" cy="792162"/>
          </a:xfrm>
        </p:spPr>
        <p:txBody>
          <a:bodyPr/>
          <a:lstStyle/>
          <a:p>
            <a:pPr eaLnBrk="1" hangingPunct="1"/>
            <a:r>
              <a:rPr lang="en-US" altLang="fr-FR" smtClean="0"/>
              <a:t>Real World Examples</a:t>
            </a:r>
          </a:p>
        </p:txBody>
      </p:sp>
      <p:sp>
        <p:nvSpPr>
          <p:cNvPr id="48133" name="Rectangle 3"/>
          <p:cNvSpPr>
            <a:spLocks noGrp="1" noChangeArrowheads="1"/>
          </p:cNvSpPr>
          <p:nvPr>
            <p:ph type="body" idx="1"/>
          </p:nvPr>
        </p:nvSpPr>
        <p:spPr>
          <a:xfrm>
            <a:off x="457200" y="1295400"/>
            <a:ext cx="8229600" cy="4953000"/>
          </a:xfrm>
        </p:spPr>
        <p:txBody>
          <a:bodyPr/>
          <a:lstStyle/>
          <a:p>
            <a:pPr eaLnBrk="1" hangingPunct="1"/>
            <a:r>
              <a:rPr lang="en-US" altLang="fr-FR" sz="2800" smtClean="0"/>
              <a:t>The Spanish manufacturer Zara has a simple business model that provides a significant strategic advantage.</a:t>
            </a:r>
          </a:p>
          <a:p>
            <a:pPr eaLnBrk="1" hangingPunct="1"/>
            <a:r>
              <a:rPr lang="en-US" altLang="fr-FR" sz="2800" smtClean="0"/>
              <a:t>Their system links demand to manufacturing and manufacturing to distribution.</a:t>
            </a:r>
          </a:p>
          <a:p>
            <a:pPr eaLnBrk="1" hangingPunct="1"/>
            <a:r>
              <a:rPr lang="en-US" altLang="fr-FR" sz="2800" smtClean="0"/>
              <a:t>Customers visit up to 17 times per year to check on new items that may have arrived.</a:t>
            </a:r>
          </a:p>
          <a:p>
            <a:pPr eaLnBrk="1" hangingPunct="1"/>
            <a:r>
              <a:rPr lang="en-US" altLang="fr-FR" sz="2800" smtClean="0"/>
              <a:t>Since products are limited customers will immediately purchase products they like.</a:t>
            </a:r>
          </a:p>
          <a:p>
            <a:pPr eaLnBrk="1" hangingPunct="1"/>
            <a:r>
              <a:rPr lang="en-US" altLang="fr-FR" sz="2800" smtClean="0"/>
              <a:t>Loyal and satisfied customer base.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501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30AFD50C-DF7D-4FBA-B2E5-5845CF899537}" type="slidenum">
              <a:rPr lang="en-US" altLang="fr-FR" sz="1400"/>
              <a:pPr/>
              <a:t>25</a:t>
            </a:fld>
            <a:endParaRPr lang="en-US" altLang="fr-FR" sz="1400"/>
          </a:p>
        </p:txBody>
      </p:sp>
      <p:sp>
        <p:nvSpPr>
          <p:cNvPr id="50180" name="Text Box 49"/>
          <p:cNvSpPr txBox="1">
            <a:spLocks noChangeArrowheads="1"/>
          </p:cNvSpPr>
          <p:nvPr/>
        </p:nvSpPr>
        <p:spPr bwMode="auto">
          <a:xfrm>
            <a:off x="2209800" y="5943600"/>
            <a:ext cx="4800600" cy="3381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1600"/>
              <a:t>Figure 2.7 Application of Value Chain Model</a:t>
            </a:r>
          </a:p>
        </p:txBody>
      </p:sp>
      <p:graphicFrame>
        <p:nvGraphicFramePr>
          <p:cNvPr id="36" name="Table 35"/>
          <p:cNvGraphicFramePr>
            <a:graphicFrameLocks noGrp="1"/>
          </p:cNvGraphicFramePr>
          <p:nvPr/>
        </p:nvGraphicFramePr>
        <p:xfrm>
          <a:off x="228600" y="228600"/>
          <a:ext cx="8686800" cy="5657850"/>
        </p:xfrm>
        <a:graphic>
          <a:graphicData uri="http://schemas.openxmlformats.org/drawingml/2006/table">
            <a:tbl>
              <a:tblPr>
                <a:tableStyleId>{ED083AE6-46FA-4A59-8FB0-9F97EB10719F}</a:tableStyleId>
              </a:tblPr>
              <a:tblGrid>
                <a:gridCol w="2152482"/>
                <a:gridCol w="6534318"/>
              </a:tblGrid>
              <a:tr h="548638">
                <a:tc>
                  <a:txBody>
                    <a:bodyPr/>
                    <a:lstStyle/>
                    <a:p>
                      <a:pPr marL="0" marR="0" indent="0" algn="l" hangingPunct="0">
                        <a:lnSpc>
                          <a:spcPct val="200000"/>
                        </a:lnSpc>
                        <a:spcBef>
                          <a:spcPts val="0"/>
                        </a:spcBef>
                        <a:spcAft>
                          <a:spcPts val="0"/>
                        </a:spcAft>
                      </a:pPr>
                      <a:r>
                        <a:rPr lang="en-US" sz="1800" dirty="0"/>
                        <a:t>Activity</a:t>
                      </a:r>
                      <a:endParaRPr lang="en-US" sz="1800" b="0" dirty="0">
                        <a:latin typeface="New Caledonia"/>
                        <a:ea typeface="Times New Roman"/>
                        <a:cs typeface="Times New Roman"/>
                      </a:endParaRPr>
                    </a:p>
                  </a:txBody>
                  <a:tcPr marL="31531" marR="31531" marT="0" marB="0">
                    <a:noFill/>
                  </a:tcPr>
                </a:tc>
                <a:tc>
                  <a:txBody>
                    <a:bodyPr/>
                    <a:lstStyle/>
                    <a:p>
                      <a:pPr marL="0" marR="0" indent="0" algn="l" hangingPunct="0">
                        <a:lnSpc>
                          <a:spcPct val="200000"/>
                        </a:lnSpc>
                        <a:spcBef>
                          <a:spcPts val="0"/>
                        </a:spcBef>
                        <a:spcAft>
                          <a:spcPts val="0"/>
                        </a:spcAft>
                      </a:pPr>
                      <a:r>
                        <a:rPr lang="en-US" sz="1800" dirty="0"/>
                        <a:t>Zara’s Value Chain</a:t>
                      </a:r>
                      <a:endParaRPr lang="en-US" sz="1800" b="0" dirty="0">
                        <a:latin typeface="New Caledonia"/>
                        <a:ea typeface="Times New Roman"/>
                        <a:cs typeface="Times New Roman"/>
                      </a:endParaRPr>
                    </a:p>
                  </a:txBody>
                  <a:tcPr marL="31531" marR="31531" marT="0" marB="0">
                    <a:noFill/>
                  </a:tcPr>
                </a:tc>
              </a:tr>
              <a:tr h="426718">
                <a:tc gridSpan="2">
                  <a:txBody>
                    <a:bodyPr/>
                    <a:lstStyle/>
                    <a:p>
                      <a:pPr marL="0" marR="0" indent="0" algn="l" hangingPunct="0">
                        <a:lnSpc>
                          <a:spcPct val="200000"/>
                        </a:lnSpc>
                        <a:spcBef>
                          <a:spcPts val="0"/>
                        </a:spcBef>
                        <a:spcAft>
                          <a:spcPts val="0"/>
                        </a:spcAft>
                      </a:pPr>
                      <a:r>
                        <a:rPr lang="en-US" sz="1400" b="1" cap="all" dirty="0"/>
                        <a:t>Primary Activities</a:t>
                      </a:r>
                      <a:endParaRPr lang="en-US" sz="1400" b="1" dirty="0">
                        <a:latin typeface="New Caledonia"/>
                        <a:ea typeface="Times New Roman"/>
                        <a:cs typeface="Times New Roman"/>
                      </a:endParaRPr>
                    </a:p>
                  </a:txBody>
                  <a:tcPr marL="31531" marR="31531" marT="0" marB="0">
                    <a:noFill/>
                  </a:tcPr>
                </a:tc>
                <a:tc hMerge="1">
                  <a:txBody>
                    <a:bodyPr/>
                    <a:lstStyle/>
                    <a:p>
                      <a:endParaRPr lang="en-US"/>
                    </a:p>
                  </a:txBody>
                  <a:tcPr/>
                </a:tc>
              </a:tr>
              <a:tr h="463959">
                <a:tc>
                  <a:txBody>
                    <a:bodyPr/>
                    <a:lstStyle/>
                    <a:p>
                      <a:pPr marL="457200" marR="0" lvl="1" indent="0" algn="l" hangingPunct="0">
                        <a:lnSpc>
                          <a:spcPct val="200000"/>
                        </a:lnSpc>
                        <a:spcBef>
                          <a:spcPts val="0"/>
                        </a:spcBef>
                        <a:spcAft>
                          <a:spcPts val="0"/>
                        </a:spcAft>
                      </a:pPr>
                      <a:r>
                        <a:rPr lang="en-US" sz="1200" dirty="0"/>
                        <a:t>Inbound Logistics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IT-enabled Just-in-Time (JIT) strategy results in inventory being received when needed. Most dyes are purchased from its own subsidiaries to better support JIT strategy and reduce costs.</a:t>
                      </a:r>
                      <a:endParaRPr lang="en-US" sz="1200" dirty="0">
                        <a:latin typeface="New Caledonia"/>
                        <a:ea typeface="Times New Roman"/>
                        <a:cs typeface="Times New Roman"/>
                      </a:endParaRPr>
                    </a:p>
                  </a:txBody>
                  <a:tcPr marL="31531" marR="31531" marT="0" marB="0"/>
                </a:tc>
              </a:tr>
              <a:tr h="857678">
                <a:tc>
                  <a:txBody>
                    <a:bodyPr/>
                    <a:lstStyle/>
                    <a:p>
                      <a:pPr marL="457200" marR="0" lvl="1" indent="0" algn="l" hangingPunct="0">
                        <a:lnSpc>
                          <a:spcPct val="200000"/>
                        </a:lnSpc>
                        <a:spcBef>
                          <a:spcPts val="0"/>
                        </a:spcBef>
                        <a:spcAft>
                          <a:spcPts val="0"/>
                        </a:spcAft>
                      </a:pPr>
                      <a:r>
                        <a:rPr lang="en-US" sz="1200" dirty="0"/>
                        <a:t>Operations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Information systems support decisions about the fabric, cut and price points. Cloth is ironed and products are packed on hangers so they don’t need ironing when they arrive at stores. Price tags are already on the products. Zara produces 60% of its merchandise in-house. Fabric is cut and dyed by robots in 23 highly automated Spanish factories.</a:t>
                      </a:r>
                      <a:endParaRPr lang="en-US" sz="1200" dirty="0">
                        <a:latin typeface="New Caledonia"/>
                        <a:ea typeface="Times New Roman"/>
                        <a:cs typeface="Times New Roman"/>
                      </a:endParaRPr>
                    </a:p>
                  </a:txBody>
                  <a:tcPr marL="31531" marR="31531" marT="0" marB="0"/>
                </a:tc>
              </a:tr>
              <a:tr h="400624">
                <a:tc>
                  <a:txBody>
                    <a:bodyPr/>
                    <a:lstStyle/>
                    <a:p>
                      <a:pPr marL="457200" marR="0" lvl="1" indent="0" algn="l" hangingPunct="0">
                        <a:lnSpc>
                          <a:spcPct val="200000"/>
                        </a:lnSpc>
                        <a:spcBef>
                          <a:spcPts val="0"/>
                        </a:spcBef>
                        <a:spcAft>
                          <a:spcPts val="0"/>
                        </a:spcAft>
                      </a:pPr>
                      <a:r>
                        <a:rPr lang="en-US" sz="1200" dirty="0"/>
                        <a:t>Outbound Logistics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Clothes move on miles of automated conveyor belts at distribution centers and reach stores within 48 hours.</a:t>
                      </a:r>
                      <a:endParaRPr lang="en-US" sz="1200" dirty="0">
                        <a:latin typeface="New Caledonia"/>
                        <a:ea typeface="Times New Roman"/>
                        <a:cs typeface="Times New Roman"/>
                      </a:endParaRPr>
                    </a:p>
                  </a:txBody>
                  <a:tcPr marL="31531" marR="31531" marT="0" marB="0"/>
                </a:tc>
              </a:tr>
              <a:tr h="578564">
                <a:tc>
                  <a:txBody>
                    <a:bodyPr/>
                    <a:lstStyle/>
                    <a:p>
                      <a:pPr marL="457200" marR="0" lvl="1" indent="0" algn="l" hangingPunct="0">
                        <a:lnSpc>
                          <a:spcPct val="200000"/>
                        </a:lnSpc>
                        <a:spcBef>
                          <a:spcPts val="0"/>
                        </a:spcBef>
                        <a:spcAft>
                          <a:spcPts val="0"/>
                        </a:spcAft>
                      </a:pPr>
                      <a:r>
                        <a:rPr lang="en-US" sz="1200" dirty="0"/>
                        <a:t>Marketing and Sales</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Limited inventory allows low percentage of unsold inventory (10%); POS at stores linked to headquarters to track how items are selling; Customers ask for what they want and this information is transmitted daily from stores to designers over handheld computers. </a:t>
                      </a:r>
                      <a:endParaRPr lang="en-US" sz="1200" dirty="0">
                        <a:latin typeface="New Caledonia"/>
                        <a:ea typeface="Times New Roman"/>
                        <a:cs typeface="Times New Roman"/>
                      </a:endParaRPr>
                    </a:p>
                  </a:txBody>
                  <a:tcPr marL="31531" marR="31531" marT="0" marB="0"/>
                </a:tc>
              </a:tr>
              <a:tr h="365759">
                <a:tc>
                  <a:txBody>
                    <a:bodyPr/>
                    <a:lstStyle/>
                    <a:p>
                      <a:pPr marL="457200" marR="0" lvl="1" indent="0" algn="l" hangingPunct="0">
                        <a:lnSpc>
                          <a:spcPct val="200000"/>
                        </a:lnSpc>
                        <a:spcBef>
                          <a:spcPts val="0"/>
                        </a:spcBef>
                        <a:spcAft>
                          <a:spcPts val="0"/>
                        </a:spcAft>
                      </a:pPr>
                      <a:r>
                        <a:rPr lang="en-US" sz="1200" dirty="0"/>
                        <a:t>Service</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No focus on service on products</a:t>
                      </a:r>
                      <a:endParaRPr lang="en-US" sz="1200" dirty="0">
                        <a:latin typeface="New Caledonia"/>
                        <a:ea typeface="Times New Roman"/>
                        <a:cs typeface="Times New Roman"/>
                      </a:endParaRPr>
                    </a:p>
                  </a:txBody>
                  <a:tcPr marL="31531" marR="31531" marT="0" marB="0"/>
                </a:tc>
              </a:tr>
              <a:tr h="426718">
                <a:tc>
                  <a:txBody>
                    <a:bodyPr/>
                    <a:lstStyle/>
                    <a:p>
                      <a:pPr marL="0" marR="0" indent="0" algn="l" hangingPunct="0">
                        <a:lnSpc>
                          <a:spcPct val="200000"/>
                        </a:lnSpc>
                        <a:spcBef>
                          <a:spcPts val="0"/>
                        </a:spcBef>
                        <a:spcAft>
                          <a:spcPts val="0"/>
                        </a:spcAft>
                      </a:pPr>
                      <a:r>
                        <a:rPr lang="en-US" sz="1400" b="1" dirty="0"/>
                        <a:t>SUPPORT ACTIVITIES</a:t>
                      </a:r>
                      <a:endParaRPr lang="en-US" sz="1400" b="1" dirty="0">
                        <a:latin typeface="New Caledonia"/>
                        <a:ea typeface="Times New Roman"/>
                        <a:cs typeface="Times New Roman"/>
                      </a:endParaRPr>
                    </a:p>
                  </a:txBody>
                  <a:tcPr marL="31531" marR="31531" marT="0" marB="0">
                    <a:noFill/>
                  </a:tcPr>
                </a:tc>
                <a:tc>
                  <a:txBody>
                    <a:bodyPr/>
                    <a:lstStyle/>
                    <a:p>
                      <a:endParaRPr lang="en-US" sz="1800" dirty="0"/>
                    </a:p>
                  </a:txBody>
                  <a:tcPr marL="31531" marR="31531" marT="0" marB="0">
                    <a:noFill/>
                  </a:tcPr>
                </a:tc>
              </a:tr>
              <a:tr h="428837">
                <a:tc>
                  <a:txBody>
                    <a:bodyPr/>
                    <a:lstStyle/>
                    <a:p>
                      <a:pPr marL="457200" marR="0" lvl="1" indent="0" algn="l" hangingPunct="0">
                        <a:lnSpc>
                          <a:spcPct val="200000"/>
                        </a:lnSpc>
                        <a:spcBef>
                          <a:spcPts val="0"/>
                        </a:spcBef>
                        <a:spcAft>
                          <a:spcPts val="0"/>
                        </a:spcAft>
                      </a:pPr>
                      <a:r>
                        <a:rPr lang="en-US" sz="1200" dirty="0"/>
                        <a:t>Organization</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IT supports tightly-knit collaboration among designers, store managers, market specialists, production managers and production planners.</a:t>
                      </a:r>
                      <a:endParaRPr lang="en-US" sz="1200" dirty="0">
                        <a:latin typeface="New Caledonia"/>
                        <a:ea typeface="Times New Roman"/>
                        <a:cs typeface="Times New Roman"/>
                      </a:endParaRPr>
                    </a:p>
                  </a:txBody>
                  <a:tcPr marL="31531" marR="31531" marT="0" marB="0"/>
                </a:tc>
              </a:tr>
              <a:tr h="365759">
                <a:tc>
                  <a:txBody>
                    <a:bodyPr/>
                    <a:lstStyle/>
                    <a:p>
                      <a:pPr marL="457200" marR="0" lvl="1" indent="0" algn="l" hangingPunct="0">
                        <a:lnSpc>
                          <a:spcPct val="200000"/>
                        </a:lnSpc>
                        <a:spcBef>
                          <a:spcPts val="0"/>
                        </a:spcBef>
                        <a:spcAft>
                          <a:spcPts val="0"/>
                        </a:spcAft>
                      </a:pPr>
                      <a:r>
                        <a:rPr lang="en-US" sz="1200" dirty="0"/>
                        <a:t>Human Resources</a:t>
                      </a:r>
                      <a:endParaRPr lang="en-US" sz="1200" b="1" dirty="0">
                        <a:latin typeface="New Caledonia"/>
                        <a:ea typeface="Times New Roman"/>
                        <a:cs typeface="Times New Roman"/>
                      </a:endParaRPr>
                    </a:p>
                  </a:txBody>
                  <a:tcPr marL="31531" marR="31531" marT="0" marB="0"/>
                </a:tc>
                <a:tc>
                  <a:txBody>
                    <a:bodyPr/>
                    <a:lstStyle/>
                    <a:p>
                      <a:endParaRPr lang="en-US" sz="1800"/>
                    </a:p>
                  </a:txBody>
                  <a:tcPr marL="31531" marR="31531" marT="0" marB="0"/>
                </a:tc>
              </a:tr>
              <a:tr h="428837">
                <a:tc>
                  <a:txBody>
                    <a:bodyPr/>
                    <a:lstStyle/>
                    <a:p>
                      <a:pPr marL="457200" marR="0" lvl="1" indent="0" algn="l" hangingPunct="0">
                        <a:lnSpc>
                          <a:spcPct val="200000"/>
                        </a:lnSpc>
                        <a:spcBef>
                          <a:spcPts val="0"/>
                        </a:spcBef>
                        <a:spcAft>
                          <a:spcPts val="0"/>
                        </a:spcAft>
                      </a:pPr>
                      <a:r>
                        <a:rPr lang="en-US" sz="1200" dirty="0"/>
                        <a:t>Technology</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Technology is integrated to support all primary activities. Zara’s IT staff works with vendor to develop automated conveyor to support distribution activities.</a:t>
                      </a:r>
                      <a:endParaRPr lang="en-US" sz="1200" dirty="0">
                        <a:latin typeface="New Caledonia"/>
                        <a:ea typeface="Times New Roman"/>
                        <a:cs typeface="Times New Roman"/>
                      </a:endParaRPr>
                    </a:p>
                  </a:txBody>
                  <a:tcPr marL="31531" marR="31531" marT="0" marB="0"/>
                </a:tc>
              </a:tr>
              <a:tr h="365759">
                <a:tc>
                  <a:txBody>
                    <a:bodyPr/>
                    <a:lstStyle/>
                    <a:p>
                      <a:pPr marL="457200" marR="0" lvl="1" indent="0" algn="l" hangingPunct="0">
                        <a:lnSpc>
                          <a:spcPct val="200000"/>
                        </a:lnSpc>
                        <a:spcBef>
                          <a:spcPts val="0"/>
                        </a:spcBef>
                        <a:spcAft>
                          <a:spcPts val="0"/>
                        </a:spcAft>
                      </a:pPr>
                      <a:r>
                        <a:rPr lang="en-US" sz="1200" dirty="0"/>
                        <a:t>Purchasing</a:t>
                      </a:r>
                      <a:endParaRPr lang="en-US" sz="1200" b="1" dirty="0">
                        <a:latin typeface="New Caledonia"/>
                        <a:ea typeface="Times New Roman"/>
                        <a:cs typeface="Times New Roman"/>
                      </a:endParaRPr>
                    </a:p>
                  </a:txBody>
                  <a:tcPr marL="31531" marR="31531" marT="0" marB="0"/>
                </a:tc>
                <a:tc>
                  <a:txBody>
                    <a:bodyPr/>
                    <a:lstStyle/>
                    <a:p>
                      <a:pPr marL="0" marR="0" indent="0" algn="l" hangingPunct="0">
                        <a:lnSpc>
                          <a:spcPct val="100000"/>
                        </a:lnSpc>
                        <a:spcBef>
                          <a:spcPts val="0"/>
                        </a:spcBef>
                        <a:spcAft>
                          <a:spcPts val="0"/>
                        </a:spcAft>
                      </a:pPr>
                      <a:r>
                        <a:rPr lang="en-US" sz="1200" dirty="0"/>
                        <a:t>Vertical integration reduces amount of purchasing needed.</a:t>
                      </a:r>
                      <a:endParaRPr lang="en-US" sz="1200" dirty="0">
                        <a:latin typeface="New Caledonia"/>
                        <a:ea typeface="Times New Roman"/>
                        <a:cs typeface="Times New Roman"/>
                      </a:endParaRPr>
                    </a:p>
                  </a:txBody>
                  <a:tcPr marL="31531" marR="31531"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75FF27D4-4F1E-4F30-AA9F-FB5E94A18481}" type="slidenum">
              <a:rPr lang="en-US" altLang="fr-FR" sz="1400"/>
              <a:pPr/>
              <a:t>26</a:t>
            </a:fld>
            <a:endParaRPr lang="en-US" altLang="fr-FR" sz="1400"/>
          </a:p>
        </p:txBody>
      </p:sp>
      <p:sp>
        <p:nvSpPr>
          <p:cNvPr id="52228" name="Rectangle 2"/>
          <p:cNvSpPr>
            <a:spLocks noGrp="1" noChangeArrowheads="1"/>
          </p:cNvSpPr>
          <p:nvPr>
            <p:ph type="title"/>
          </p:nvPr>
        </p:nvSpPr>
        <p:spPr/>
        <p:txBody>
          <a:bodyPr/>
          <a:lstStyle/>
          <a:p>
            <a:pPr eaLnBrk="1" hangingPunct="1"/>
            <a:r>
              <a:rPr lang="en-US" altLang="fr-FR" smtClean="0"/>
              <a:t>Summary</a:t>
            </a:r>
          </a:p>
        </p:txBody>
      </p:sp>
      <p:sp>
        <p:nvSpPr>
          <p:cNvPr id="52229" name="Rectangle 3"/>
          <p:cNvSpPr>
            <a:spLocks noGrp="1" noChangeArrowheads="1"/>
          </p:cNvSpPr>
          <p:nvPr>
            <p:ph type="body" idx="1"/>
          </p:nvPr>
        </p:nvSpPr>
        <p:spPr>
          <a:xfrm>
            <a:off x="457200" y="1524000"/>
            <a:ext cx="8229600" cy="4525963"/>
          </a:xfrm>
        </p:spPr>
        <p:txBody>
          <a:bodyPr/>
          <a:lstStyle/>
          <a:p>
            <a:pPr eaLnBrk="1" hangingPunct="1"/>
            <a:r>
              <a:rPr lang="en-US" altLang="fr-FR" sz="2800" smtClean="0"/>
              <a:t>Using IS for strategic advantage requires more than just knowing the technology.</a:t>
            </a:r>
          </a:p>
          <a:p>
            <a:pPr eaLnBrk="1" hangingPunct="1"/>
            <a:r>
              <a:rPr lang="en-US" altLang="fr-FR" sz="2800" smtClean="0"/>
              <a:t>Remember that not just the local competition is a factor in success but the 5 competitive forces model reminds us of other issues.</a:t>
            </a:r>
          </a:p>
          <a:p>
            <a:pPr eaLnBrk="1" hangingPunct="1"/>
            <a:r>
              <a:rPr lang="en-US" altLang="fr-FR" sz="2800" smtClean="0"/>
              <a:t>Value chain analysis show us how IS add value to the primary activity of a business.</a:t>
            </a:r>
          </a:p>
          <a:p>
            <a:pPr eaLnBrk="1" hangingPunct="1"/>
            <a:r>
              <a:rPr lang="en-US" altLang="fr-FR" sz="2800" smtClean="0"/>
              <a:t>Know the risks associated with using IS to gain strategic advantage.</a:t>
            </a:r>
            <a:endParaRPr lang="en-US" altLang="fr-FR" smtClean="0"/>
          </a:p>
        </p:txBody>
      </p:sp>
      <p:sp>
        <p:nvSpPr>
          <p:cNvPr id="6" name="AutoShape 22"/>
          <p:cNvSpPr>
            <a:spLocks noChangeArrowheads="1"/>
          </p:cNvSpPr>
          <p:nvPr/>
        </p:nvSpPr>
        <p:spPr bwMode="auto">
          <a:xfrm>
            <a:off x="8305800" y="304800"/>
            <a:ext cx="504825" cy="75088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8200" y="457200"/>
            <a:ext cx="504825" cy="75088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10600" y="609600"/>
            <a:ext cx="504825" cy="75088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u contenu 2"/>
          <p:cNvSpPr>
            <a:spLocks noGrp="1" noChangeArrowheads="1"/>
          </p:cNvSpPr>
          <p:nvPr>
            <p:ph idx="1"/>
          </p:nvPr>
        </p:nvSpPr>
        <p:spPr>
          <a:xfrm>
            <a:off x="381000" y="152400"/>
            <a:ext cx="8305800" cy="6400800"/>
          </a:xfrm>
        </p:spPr>
        <p:txBody>
          <a:bodyPr/>
          <a:lstStyle/>
          <a:p>
            <a:r>
              <a:rPr lang="en-US" altLang="fr-FR" sz="1100" b="1" smtClean="0"/>
              <a:t>Case Study 1-2:  Google</a:t>
            </a:r>
            <a:endParaRPr lang="fr-CA" altLang="fr-FR" sz="1100" smtClean="0"/>
          </a:p>
          <a:p>
            <a:r>
              <a:rPr lang="en-US" altLang="fr-FR" sz="1100" b="1" smtClean="0"/>
              <a:t> </a:t>
            </a:r>
            <a:endParaRPr lang="fr-CA" altLang="fr-FR" sz="1100" smtClean="0"/>
          </a:p>
          <a:p>
            <a:r>
              <a:rPr lang="en-US" altLang="fr-FR" sz="1100" smtClean="0"/>
              <a:t>1. How is Google’s mission statement related to its business strategy?</a:t>
            </a:r>
            <a:endParaRPr lang="fr-CA" altLang="fr-FR" sz="1100" smtClean="0"/>
          </a:p>
          <a:p>
            <a:r>
              <a:rPr lang="en-US" altLang="fr-FR" sz="1100" smtClean="0"/>
              <a:t> </a:t>
            </a:r>
            <a:endParaRPr lang="fr-CA" altLang="fr-FR" sz="1100" smtClean="0"/>
          </a:p>
          <a:p>
            <a:r>
              <a:rPr lang="en-US" altLang="fr-FR" sz="1100" smtClean="0"/>
              <a:t>Ans: Google’s primary goal is to organize the world’s information and make it universally accessible and useful (mission statement).  Google continues to take risks and expand into new markets to further its reach into the information world.  It takes advantage of new avenues to expand its market share by making information freely available on its Intranet, and by willing to take risks by investing in speculative and strange projects if they see a large potential payoff.</a:t>
            </a:r>
            <a:endParaRPr lang="fr-CA" altLang="fr-FR" sz="1100" smtClean="0"/>
          </a:p>
          <a:p>
            <a:r>
              <a:rPr lang="en-US" altLang="fr-FR" sz="1100" smtClean="0"/>
              <a:t> </a:t>
            </a:r>
            <a:endParaRPr lang="fr-CA" altLang="fr-FR" sz="1100" smtClean="0"/>
          </a:p>
          <a:p>
            <a:r>
              <a:rPr lang="en-US" altLang="fr-FR" sz="1100" smtClean="0"/>
              <a:t>2. How does Google’s information systems strategy support its business strategy?</a:t>
            </a:r>
            <a:endParaRPr lang="fr-CA" altLang="fr-FR" sz="1100" smtClean="0"/>
          </a:p>
          <a:p>
            <a:r>
              <a:rPr lang="en-US" altLang="fr-FR" sz="1100" smtClean="0"/>
              <a:t> </a:t>
            </a:r>
            <a:endParaRPr lang="fr-CA" altLang="fr-FR" sz="1100" smtClean="0"/>
          </a:p>
          <a:p>
            <a:r>
              <a:rPr lang="en-US" altLang="fr-FR" sz="1100" smtClean="0"/>
              <a:t>Ans: Through openness and innovation.  It permits users to download their own software, maintain official and unofficial blogs, and buys and makes software to suit the needs of the business.  IT encourages innovation by allowing employees to spend 20% of their time on a project of their own choosing.  This “flexible” IT structure supports the innovation and creativity that its business strategy espouses.  </a:t>
            </a:r>
            <a:endParaRPr lang="fr-CA" altLang="fr-FR" sz="1100" smtClean="0"/>
          </a:p>
          <a:p>
            <a:r>
              <a:rPr lang="en-US" altLang="fr-FR" sz="1100" smtClean="0"/>
              <a:t> </a:t>
            </a:r>
            <a:endParaRPr lang="fr-CA" altLang="fr-FR" sz="1100" smtClean="0"/>
          </a:p>
          <a:p>
            <a:r>
              <a:rPr lang="en-US" altLang="fr-FR" sz="1100" smtClean="0"/>
              <a:t> </a:t>
            </a:r>
            <a:endParaRPr lang="fr-CA" altLang="fr-FR" sz="1100" smtClean="0"/>
          </a:p>
          <a:p>
            <a:r>
              <a:rPr lang="en-US" altLang="fr-FR" sz="1100" smtClean="0"/>
              <a:t>3. How does Google’s organizational strategy supports its business strategy?</a:t>
            </a:r>
            <a:endParaRPr lang="fr-CA" altLang="fr-FR" sz="1100" smtClean="0"/>
          </a:p>
          <a:p>
            <a:r>
              <a:rPr lang="en-US" altLang="fr-FR" sz="1100" smtClean="0"/>
              <a:t> </a:t>
            </a:r>
            <a:endParaRPr lang="fr-CA" altLang="fr-FR" sz="1100" smtClean="0"/>
          </a:p>
          <a:p>
            <a:r>
              <a:rPr lang="en-US" altLang="fr-FR" sz="1100" smtClean="0"/>
              <a:t> </a:t>
            </a:r>
            <a:endParaRPr lang="fr-CA" altLang="fr-FR" sz="1100" smtClean="0"/>
          </a:p>
          <a:p>
            <a:r>
              <a:rPr lang="en-US" altLang="fr-FR" sz="1100" smtClean="0"/>
              <a:t>Ans: Google has a culture of innovation and creativity.  However, it still provides a level of structure when making decisions.  Specifically, Google’s mission statement relates to its business strategy by making data on all ongoing projects and systems available to all of its employees through its corporate Intranet.  Any employee can see what is transpiring in other areas and can lend a hand through Google’s “free day” policy and other open work-environment strategies.  </a:t>
            </a:r>
            <a:endParaRPr lang="fr-CA" altLang="fr-FR" sz="1100" smtClean="0"/>
          </a:p>
          <a:p>
            <a:r>
              <a:rPr lang="en-US" altLang="fr-FR" sz="1100" smtClean="0"/>
              <a:t> </a:t>
            </a:r>
            <a:endParaRPr lang="fr-CA" altLang="fr-FR" sz="1100" smtClean="0"/>
          </a:p>
          <a:p>
            <a:r>
              <a:rPr lang="en-US" altLang="fr-FR" sz="1100" smtClean="0"/>
              <a:t>4. Which of Porter’s three generic strategies does Google appear to be using based upon this case?  Provide a rationale for your response.</a:t>
            </a:r>
            <a:endParaRPr lang="fr-CA" altLang="fr-FR" sz="1100" smtClean="0"/>
          </a:p>
          <a:p>
            <a:r>
              <a:rPr lang="en-US" altLang="fr-FR" sz="1100" smtClean="0"/>
              <a:t> </a:t>
            </a:r>
            <a:endParaRPr lang="fr-CA" altLang="fr-FR" sz="1100" smtClean="0"/>
          </a:p>
          <a:p>
            <a:r>
              <a:rPr lang="en-US" altLang="fr-FR" sz="1100" smtClean="0"/>
              <a:t>Ans:  Differentiation, though one may argue that cost leadership is also utilized with its very reasonable ad costs.  However, though the use of its innovative processes, and unique business model, Google has differentiated itself from its competitors by keeping a clean and simple interface (which most of the other search engines have emulated), and by continuing to invest in its employees, to provide innovation on a large scale.</a:t>
            </a:r>
            <a:endParaRPr lang="fr-CA" altLang="fr-FR" sz="1100" smtClean="0"/>
          </a:p>
          <a:p>
            <a:r>
              <a:rPr lang="en-US" altLang="fr-FR" sz="1100" smtClean="0"/>
              <a:t> </a:t>
            </a:r>
            <a:endParaRPr lang="fr-CA" altLang="fr-FR" sz="1100" smtClean="0"/>
          </a:p>
          <a:p>
            <a:endParaRPr lang="fr-CA" altLang="fr-FR" sz="1100" smtClean="0"/>
          </a:p>
        </p:txBody>
      </p:sp>
      <p:sp>
        <p:nvSpPr>
          <p:cNvPr id="54275"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65F93A7-0288-43CC-BD83-80996BC8C7A6}" type="slidenum">
              <a:rPr lang="en-US" altLang="fr-FR" sz="1400"/>
              <a:pPr/>
              <a:t>27</a:t>
            </a:fld>
            <a:endParaRPr lang="en-US" altLang="fr-FR"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u contenu 2"/>
          <p:cNvSpPr>
            <a:spLocks noGrp="1" noChangeArrowheads="1"/>
          </p:cNvSpPr>
          <p:nvPr>
            <p:ph idx="1"/>
          </p:nvPr>
        </p:nvSpPr>
        <p:spPr>
          <a:xfrm>
            <a:off x="304800" y="55563"/>
            <a:ext cx="4114800" cy="6172200"/>
          </a:xfrm>
        </p:spPr>
        <p:txBody>
          <a:bodyPr/>
          <a:lstStyle/>
          <a:p>
            <a:r>
              <a:rPr lang="en-US" altLang="fr-FR" sz="900" b="1" smtClean="0"/>
              <a:t>Chapter 1: The Information Systems Strategy Triangle.</a:t>
            </a:r>
            <a:r>
              <a:rPr lang="en-US" altLang="fr-FR" sz="900" smtClean="0"/>
              <a:t> </a:t>
            </a:r>
            <a:endParaRPr lang="fr-CA" altLang="fr-FR" sz="900" smtClean="0"/>
          </a:p>
          <a:p>
            <a:r>
              <a:rPr lang="en-US" altLang="fr-FR" sz="900" smtClean="0"/>
              <a:t>Brief Overview of Business Strategy Frameworks. </a:t>
            </a:r>
            <a:endParaRPr lang="fr-CA" altLang="fr-FR" sz="900" smtClean="0"/>
          </a:p>
          <a:p>
            <a:r>
              <a:rPr lang="en-US" altLang="fr-FR" sz="900" smtClean="0"/>
              <a:t>Brief Overview of Organizational Strategies. </a:t>
            </a:r>
            <a:endParaRPr lang="fr-CA" altLang="fr-FR" sz="900" smtClean="0"/>
          </a:p>
          <a:p>
            <a:r>
              <a:rPr lang="en-US" altLang="fr-FR" sz="900" smtClean="0"/>
              <a:t>Brief Overview of Information Systems Strategy. </a:t>
            </a:r>
            <a:endParaRPr lang="fr-CA" altLang="fr-FR" sz="900" smtClean="0"/>
          </a:p>
          <a:p>
            <a:r>
              <a:rPr lang="en-US" altLang="fr-FR" sz="900" smtClean="0"/>
              <a:t>Case Study 1-1: Roche’s New Scientific Method. </a:t>
            </a:r>
            <a:endParaRPr lang="fr-CA" altLang="fr-FR" sz="900" smtClean="0"/>
          </a:p>
          <a:p>
            <a:r>
              <a:rPr lang="en-US" altLang="fr-FR" sz="900" smtClean="0"/>
              <a:t>Case Study 1-2: Google. </a:t>
            </a:r>
            <a:endParaRPr lang="fr-CA" altLang="fr-FR" sz="900" smtClean="0"/>
          </a:p>
          <a:p>
            <a:r>
              <a:rPr lang="en-US" altLang="fr-FR" sz="900" b="1" smtClean="0"/>
              <a:t>Chapter 2: Strategic Use of Information Resources.</a:t>
            </a:r>
            <a:r>
              <a:rPr lang="en-US" altLang="fr-FR" sz="900" smtClean="0"/>
              <a:t> </a:t>
            </a:r>
            <a:endParaRPr lang="fr-CA" altLang="fr-FR" sz="900" smtClean="0"/>
          </a:p>
          <a:p>
            <a:r>
              <a:rPr lang="en-US" altLang="fr-FR" sz="900" smtClean="0"/>
              <a:t>Evolution of Information Resources. </a:t>
            </a:r>
            <a:endParaRPr lang="fr-CA" altLang="fr-FR" sz="900" smtClean="0"/>
          </a:p>
          <a:p>
            <a:r>
              <a:rPr lang="en-US" altLang="fr-FR" sz="900" smtClean="0"/>
              <a:t>Information Resources as Strategic Tools. </a:t>
            </a:r>
            <a:endParaRPr lang="fr-CA" altLang="fr-FR" sz="900" smtClean="0"/>
          </a:p>
          <a:p>
            <a:r>
              <a:rPr lang="en-US" altLang="fr-FR" sz="900" smtClean="0"/>
              <a:t>How Can Information Resources Be Used Strategically? </a:t>
            </a:r>
            <a:endParaRPr lang="fr-CA" altLang="fr-FR" sz="900" smtClean="0"/>
          </a:p>
          <a:p>
            <a:r>
              <a:rPr lang="en-US" altLang="fr-FR" sz="900" smtClean="0"/>
              <a:t>Strategic Alliances. </a:t>
            </a:r>
            <a:endParaRPr lang="fr-CA" altLang="fr-FR" sz="900" smtClean="0"/>
          </a:p>
          <a:p>
            <a:r>
              <a:rPr lang="en-US" altLang="fr-FR" sz="900" smtClean="0"/>
              <a:t>Risks. </a:t>
            </a:r>
            <a:endParaRPr lang="fr-CA" altLang="fr-FR" sz="900" smtClean="0"/>
          </a:p>
          <a:p>
            <a:r>
              <a:rPr lang="en-US" altLang="fr-FR" sz="900" b="1" smtClean="0"/>
              <a:t>Chapter 3: Organizational Impacts of Information Systems Use.</a:t>
            </a:r>
            <a:r>
              <a:rPr lang="en-US" altLang="fr-FR" sz="900" smtClean="0"/>
              <a:t> </a:t>
            </a:r>
            <a:endParaRPr lang="fr-CA" altLang="fr-FR" sz="900" smtClean="0"/>
          </a:p>
          <a:p>
            <a:r>
              <a:rPr lang="en-US" altLang="fr-FR" sz="900" smtClean="0"/>
              <a:t>Information Technology and Organizational Design. </a:t>
            </a:r>
            <a:endParaRPr lang="fr-CA" altLang="fr-FR" sz="900" smtClean="0"/>
          </a:p>
          <a:p>
            <a:r>
              <a:rPr lang="en-US" altLang="fr-FR" sz="900" smtClean="0"/>
              <a:t>Information Technology and Management Control Systems. </a:t>
            </a:r>
            <a:endParaRPr lang="fr-CA" altLang="fr-FR" sz="900" smtClean="0"/>
          </a:p>
          <a:p>
            <a:r>
              <a:rPr lang="en-US" altLang="fr-FR" sz="900" smtClean="0"/>
              <a:t>Information Technology and Culture. </a:t>
            </a:r>
            <a:endParaRPr lang="fr-CA" altLang="fr-FR" sz="900" smtClean="0"/>
          </a:p>
          <a:p>
            <a:r>
              <a:rPr lang="en-US" altLang="fr-FR" sz="900" b="1" smtClean="0"/>
              <a:t>Chapter 4: Information Technology and the Design of Work.</a:t>
            </a:r>
            <a:r>
              <a:rPr lang="en-US" altLang="fr-FR" sz="900" smtClean="0"/>
              <a:t> </a:t>
            </a:r>
            <a:endParaRPr lang="fr-CA" altLang="fr-FR" sz="900" smtClean="0"/>
          </a:p>
          <a:p>
            <a:r>
              <a:rPr lang="en-US" altLang="fr-FR" sz="900" smtClean="0"/>
              <a:t>Work Design Framework. </a:t>
            </a:r>
            <a:endParaRPr lang="fr-CA" altLang="fr-FR" sz="900" smtClean="0"/>
          </a:p>
          <a:p>
            <a:r>
              <a:rPr lang="en-US" altLang="fr-FR" sz="900" smtClean="0"/>
              <a:t>How Information Technology Supports Communication and Collaboration. </a:t>
            </a:r>
            <a:endParaRPr lang="fr-CA" altLang="fr-FR" sz="900" smtClean="0"/>
          </a:p>
          <a:p>
            <a:r>
              <a:rPr lang="en-US" altLang="fr-FR" sz="900" smtClean="0"/>
              <a:t>How Information Technology Changes the Nature of Work. </a:t>
            </a:r>
            <a:endParaRPr lang="fr-CA" altLang="fr-FR" sz="900" smtClean="0"/>
          </a:p>
          <a:p>
            <a:r>
              <a:rPr lang="en-US" altLang="fr-FR" sz="900" smtClean="0"/>
              <a:t>How Information Technology Changes Where Work Is Done and Who Does It. </a:t>
            </a:r>
            <a:endParaRPr lang="fr-CA" altLang="fr-FR" sz="900" smtClean="0"/>
          </a:p>
          <a:p>
            <a:r>
              <a:rPr lang="en-US" altLang="fr-FR" sz="900" smtClean="0"/>
              <a:t>Virtual Teams. </a:t>
            </a:r>
            <a:endParaRPr lang="fr-CA" altLang="fr-FR" sz="900" smtClean="0"/>
          </a:p>
          <a:p>
            <a:r>
              <a:rPr lang="en-US" altLang="fr-FR" sz="900" smtClean="0"/>
              <a:t>Case Study 4-2: Virtually There? </a:t>
            </a:r>
            <a:endParaRPr lang="fr-CA" altLang="fr-FR" sz="900" smtClean="0"/>
          </a:p>
          <a:p>
            <a:r>
              <a:rPr lang="en-US" altLang="fr-FR" sz="900" b="1" smtClean="0"/>
              <a:t> </a:t>
            </a:r>
            <a:endParaRPr lang="fr-CA" altLang="fr-FR" sz="900" smtClean="0"/>
          </a:p>
          <a:p>
            <a:r>
              <a:rPr lang="en-US" altLang="fr-FR" sz="900" b="1" smtClean="0"/>
              <a:t>Chapter 5: Information Technology and Changing Business Processes.</a:t>
            </a:r>
            <a:r>
              <a:rPr lang="en-US" altLang="fr-FR" sz="900" smtClean="0"/>
              <a:t> </a:t>
            </a:r>
            <a:endParaRPr lang="fr-CA" altLang="fr-FR" sz="900" smtClean="0"/>
          </a:p>
          <a:p>
            <a:r>
              <a:rPr lang="en-US" altLang="fr-FR" sz="900" smtClean="0"/>
              <a:t>Silo Perspective Versus Business Process Perspective. </a:t>
            </a:r>
            <a:endParaRPr lang="fr-CA" altLang="fr-FR" sz="900" smtClean="0"/>
          </a:p>
          <a:p>
            <a:r>
              <a:rPr lang="en-US" altLang="fr-FR" sz="900" smtClean="0"/>
              <a:t>The Tools for Change. </a:t>
            </a:r>
            <a:endParaRPr lang="fr-CA" altLang="fr-FR" sz="900" smtClean="0"/>
          </a:p>
          <a:p>
            <a:r>
              <a:rPr lang="en-US" altLang="fr-FR" sz="900" smtClean="0"/>
              <a:t>Shared Services. </a:t>
            </a:r>
            <a:endParaRPr lang="fr-CA" altLang="fr-FR" sz="900" smtClean="0"/>
          </a:p>
          <a:p>
            <a:r>
              <a:rPr lang="en-US" altLang="fr-FR" sz="900" smtClean="0"/>
              <a:t>Enterprise Systems. </a:t>
            </a:r>
            <a:endParaRPr lang="fr-CA" altLang="fr-FR" sz="900" smtClean="0"/>
          </a:p>
          <a:p>
            <a:r>
              <a:rPr lang="en-US" altLang="fr-FR" sz="900" smtClean="0"/>
              <a:t>Integrated Supply Chains. </a:t>
            </a:r>
            <a:endParaRPr lang="fr-CA" altLang="fr-FR" sz="900" smtClean="0"/>
          </a:p>
          <a:p>
            <a:r>
              <a:rPr lang="en-US" altLang="fr-FR" sz="900" b="1" smtClean="0"/>
              <a:t>Chapter 6: Architecture and Infrastructure.</a:t>
            </a:r>
            <a:r>
              <a:rPr lang="en-US" altLang="fr-FR" sz="900" smtClean="0"/>
              <a:t> </a:t>
            </a:r>
            <a:endParaRPr lang="fr-CA" altLang="fr-FR" sz="900" smtClean="0"/>
          </a:p>
          <a:p>
            <a:r>
              <a:rPr lang="en-US" altLang="fr-FR" sz="900" smtClean="0"/>
              <a:t>From Vision to Implementation. </a:t>
            </a:r>
            <a:endParaRPr lang="fr-CA" altLang="fr-FR" sz="900" smtClean="0"/>
          </a:p>
          <a:p>
            <a:r>
              <a:rPr lang="en-US" altLang="fr-FR" sz="900" smtClean="0"/>
              <a:t>The Leap from Strategy to Architecture to Infrastructure. </a:t>
            </a:r>
            <a:endParaRPr lang="fr-CA" altLang="fr-FR" sz="900" smtClean="0"/>
          </a:p>
          <a:p>
            <a:r>
              <a:rPr lang="en-US" altLang="fr-FR" sz="900" smtClean="0"/>
              <a:t>Architectural Principles. </a:t>
            </a:r>
            <a:endParaRPr lang="fr-CA" altLang="fr-FR" sz="900" smtClean="0"/>
          </a:p>
          <a:p>
            <a:r>
              <a:rPr lang="en-US" altLang="fr-FR" sz="900" smtClean="0"/>
              <a:t>Enterprise Architecture. </a:t>
            </a:r>
            <a:endParaRPr lang="fr-CA" altLang="fr-FR" sz="900" smtClean="0"/>
          </a:p>
          <a:p>
            <a:r>
              <a:rPr lang="en-US" altLang="fr-FR" sz="900" smtClean="0"/>
              <a:t>Other Managerial Considerations. </a:t>
            </a:r>
            <a:endParaRPr lang="fr-CA" altLang="fr-FR" sz="900" smtClean="0"/>
          </a:p>
          <a:p>
            <a:r>
              <a:rPr lang="en-US" altLang="fr-FR" sz="900" smtClean="0"/>
              <a:t>From Strategy to Architecture to Infrastructure: An Example. </a:t>
            </a:r>
            <a:endParaRPr lang="fr-CA" altLang="fr-FR" sz="900" smtClean="0"/>
          </a:p>
          <a:p>
            <a:r>
              <a:rPr lang="en-US" altLang="fr-FR" sz="900" smtClean="0"/>
              <a:t>Food for Thought: Cloud Computing. </a:t>
            </a:r>
            <a:endParaRPr lang="fr-CA" altLang="fr-FR" sz="900" smtClean="0"/>
          </a:p>
          <a:p>
            <a:r>
              <a:rPr lang="en-US" altLang="fr-FR" sz="900" smtClean="0"/>
              <a:t>Case Study 6-2: Johnson &amp; Johnson's Enterprise Architecture. </a:t>
            </a:r>
            <a:endParaRPr lang="fr-CA" altLang="fr-FR" sz="900" smtClean="0"/>
          </a:p>
          <a:p>
            <a:r>
              <a:rPr lang="en-US" altLang="fr-FR" sz="800" b="1" smtClean="0"/>
              <a:t/>
            </a:r>
            <a:br>
              <a:rPr lang="en-US" altLang="fr-FR" sz="800" b="1" smtClean="0"/>
            </a:br>
            <a:r>
              <a:rPr lang="en-US" altLang="fr-FR" sz="800" b="1" smtClean="0"/>
              <a:t> </a:t>
            </a:r>
            <a:endParaRPr lang="fr-CA" altLang="fr-FR" sz="800" smtClean="0"/>
          </a:p>
        </p:txBody>
      </p:sp>
      <p:sp>
        <p:nvSpPr>
          <p:cNvPr id="55299"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4421B62A-134A-4754-ACDC-2006B3B3B803}" type="slidenum">
              <a:rPr lang="en-US" altLang="fr-FR" sz="1400"/>
              <a:pPr/>
              <a:t>28</a:t>
            </a:fld>
            <a:endParaRPr lang="en-US" altLang="fr-FR" sz="1400"/>
          </a:p>
        </p:txBody>
      </p:sp>
      <p:sp>
        <p:nvSpPr>
          <p:cNvPr id="6" name="Espace réservé du contenu 2"/>
          <p:cNvSpPr txBox="1">
            <a:spLocks/>
          </p:cNvSpPr>
          <p:nvPr/>
        </p:nvSpPr>
        <p:spPr bwMode="auto">
          <a:xfrm>
            <a:off x="4800600" y="41275"/>
            <a:ext cx="4267200" cy="4525963"/>
          </a:xfrm>
          <a:prstGeom prst="rect">
            <a:avLst/>
          </a:prstGeom>
          <a:noFill/>
          <a:ln>
            <a:noFill/>
          </a:ln>
        </p:spPr>
        <p:txBody>
          <a:bodyPr/>
          <a:lstStyle>
            <a:lvl1pPr marL="342900" indent="-342900" algn="l" rtl="0" eaLnBrk="0" fontAlgn="base" hangingPunct="0">
              <a:spcBef>
                <a:spcPct val="20000"/>
              </a:spcBef>
              <a:spcAft>
                <a:spcPct val="0"/>
              </a:spcAft>
              <a:buSzPct val="75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Char char="•"/>
              <a:defRPr sz="2800">
                <a:solidFill>
                  <a:schemeClr val="tx1"/>
                </a:solidFill>
                <a:latin typeface="+mn-lt"/>
              </a:defRPr>
            </a:lvl2pPr>
            <a:lvl3pPr marL="1143000" indent="-228600" algn="l" rtl="0" eaLnBrk="0" fontAlgn="base" hangingPunct="0">
              <a:spcBef>
                <a:spcPct val="20000"/>
              </a:spcBef>
              <a:spcAft>
                <a:spcPct val="0"/>
              </a:spcAft>
              <a:buSzPct val="75000"/>
              <a:buChar char="•"/>
              <a:defRPr sz="2400">
                <a:solidFill>
                  <a:schemeClr val="tx1"/>
                </a:solidFill>
                <a:latin typeface="+mn-lt"/>
              </a:defRPr>
            </a:lvl3pPr>
            <a:lvl4pPr marL="1600200" indent="-228600" algn="l" rtl="0" eaLnBrk="0" fontAlgn="base" hangingPunct="0">
              <a:spcBef>
                <a:spcPct val="20000"/>
              </a:spcBef>
              <a:spcAft>
                <a:spcPct val="0"/>
              </a:spcAft>
              <a:buSzPct val="75000"/>
              <a:buChar char="•"/>
              <a:defRPr sz="2000">
                <a:solidFill>
                  <a:schemeClr val="tx1"/>
                </a:solidFill>
                <a:latin typeface="+mn-lt"/>
              </a:defRPr>
            </a:lvl4pPr>
            <a:lvl5pPr marL="2057400" indent="-228600" algn="l" rtl="0" eaLnBrk="0" fontAlgn="base" hangingPunct="0">
              <a:spcBef>
                <a:spcPct val="20000"/>
              </a:spcBef>
              <a:spcAft>
                <a:spcPct val="0"/>
              </a:spcAft>
              <a:buSzPct val="75000"/>
              <a:buChar char="•"/>
              <a:defRPr sz="2000">
                <a:solidFill>
                  <a:schemeClr val="tx1"/>
                </a:solidFill>
                <a:latin typeface="+mn-lt"/>
              </a:defRPr>
            </a:lvl5pPr>
            <a:lvl6pPr marL="2514600" indent="-228600" algn="l" rtl="0" fontAlgn="base">
              <a:spcBef>
                <a:spcPct val="20000"/>
              </a:spcBef>
              <a:spcAft>
                <a:spcPct val="0"/>
              </a:spcAft>
              <a:buSzPct val="75000"/>
              <a:buChar char="•"/>
              <a:defRPr sz="2000">
                <a:solidFill>
                  <a:schemeClr val="tx1"/>
                </a:solidFill>
                <a:latin typeface="+mn-lt"/>
              </a:defRPr>
            </a:lvl6pPr>
            <a:lvl7pPr marL="2971800" indent="-228600" algn="l" rtl="0" fontAlgn="base">
              <a:spcBef>
                <a:spcPct val="20000"/>
              </a:spcBef>
              <a:spcAft>
                <a:spcPct val="0"/>
              </a:spcAft>
              <a:buSzPct val="75000"/>
              <a:buChar char="•"/>
              <a:defRPr sz="2000">
                <a:solidFill>
                  <a:schemeClr val="tx1"/>
                </a:solidFill>
                <a:latin typeface="+mn-lt"/>
              </a:defRPr>
            </a:lvl7pPr>
            <a:lvl8pPr marL="3429000" indent="-228600" algn="l" rtl="0" fontAlgn="base">
              <a:spcBef>
                <a:spcPct val="20000"/>
              </a:spcBef>
              <a:spcAft>
                <a:spcPct val="0"/>
              </a:spcAft>
              <a:buSzPct val="75000"/>
              <a:buChar char="•"/>
              <a:defRPr sz="2000">
                <a:solidFill>
                  <a:schemeClr val="tx1"/>
                </a:solidFill>
                <a:latin typeface="+mn-lt"/>
              </a:defRPr>
            </a:lvl8pPr>
            <a:lvl9pPr marL="3886200" indent="-228600" algn="l" rtl="0" fontAlgn="base">
              <a:spcBef>
                <a:spcPct val="20000"/>
              </a:spcBef>
              <a:spcAft>
                <a:spcPct val="0"/>
              </a:spcAft>
              <a:buSzPct val="75000"/>
              <a:buChar char="•"/>
              <a:defRPr sz="2000">
                <a:solidFill>
                  <a:schemeClr val="tx1"/>
                </a:solidFill>
                <a:latin typeface="+mn-lt"/>
              </a:defRPr>
            </a:lvl9pPr>
          </a:lstStyle>
          <a:p>
            <a:pPr>
              <a:defRPr/>
            </a:pPr>
            <a:r>
              <a:rPr lang="en-US" sz="900" b="1" kern="0" dirty="0"/>
              <a:t>Chapter 7: Information Systems Sourcing.</a:t>
            </a:r>
            <a:r>
              <a:rPr lang="en-US" sz="900" kern="0" dirty="0"/>
              <a:t> </a:t>
            </a:r>
            <a:endParaRPr lang="fr-CA" sz="900" kern="0" dirty="0"/>
          </a:p>
          <a:p>
            <a:pPr>
              <a:defRPr/>
            </a:pPr>
            <a:r>
              <a:rPr lang="en-US" sz="900" kern="0" dirty="0"/>
              <a:t>Sourcing Decision Cycle Framework. </a:t>
            </a:r>
            <a:endParaRPr lang="fr-CA" sz="900" kern="0" dirty="0"/>
          </a:p>
          <a:p>
            <a:pPr>
              <a:defRPr/>
            </a:pPr>
            <a:r>
              <a:rPr lang="en-US" sz="900" kern="0" dirty="0"/>
              <a:t>Insourcing. </a:t>
            </a:r>
            <a:endParaRPr lang="fr-CA" sz="900" kern="0" dirty="0"/>
          </a:p>
          <a:p>
            <a:pPr>
              <a:defRPr/>
            </a:pPr>
            <a:r>
              <a:rPr lang="en-US" sz="900" kern="0" dirty="0"/>
              <a:t>Outsourcing. </a:t>
            </a:r>
            <a:endParaRPr lang="fr-CA" sz="900" kern="0" dirty="0"/>
          </a:p>
          <a:p>
            <a:pPr>
              <a:defRPr/>
            </a:pPr>
            <a:r>
              <a:rPr lang="en-US" sz="900" kern="0" dirty="0"/>
              <a:t>Outsourcing Abroad. </a:t>
            </a:r>
            <a:endParaRPr lang="fr-CA" sz="900" kern="0" dirty="0"/>
          </a:p>
          <a:p>
            <a:pPr>
              <a:defRPr/>
            </a:pPr>
            <a:r>
              <a:rPr lang="en-US" sz="900" kern="0" dirty="0" err="1"/>
              <a:t>Backsourcing</a:t>
            </a:r>
            <a:r>
              <a:rPr lang="en-US" sz="900" kern="0" dirty="0"/>
              <a:t>. </a:t>
            </a:r>
            <a:endParaRPr lang="fr-CA" sz="900" kern="0" dirty="0"/>
          </a:p>
          <a:p>
            <a:pPr>
              <a:defRPr/>
            </a:pPr>
            <a:r>
              <a:rPr lang="en-US" sz="900" kern="0" dirty="0"/>
              <a:t>Outsourcing Models. </a:t>
            </a:r>
            <a:endParaRPr lang="fr-CA" sz="900" kern="0" dirty="0"/>
          </a:p>
          <a:p>
            <a:pPr>
              <a:defRPr/>
            </a:pPr>
            <a:r>
              <a:rPr lang="en-US" sz="900" kern="0" dirty="0"/>
              <a:t>Case Study 7-2: Overseas Outsourcing of Medical Transcribing. </a:t>
            </a:r>
            <a:endParaRPr lang="fr-CA" sz="900" kern="0" dirty="0"/>
          </a:p>
          <a:p>
            <a:pPr>
              <a:defRPr/>
            </a:pPr>
            <a:r>
              <a:rPr lang="en-US" sz="900" kern="0" dirty="0"/>
              <a:t> </a:t>
            </a:r>
            <a:endParaRPr lang="fr-CA" sz="900" kern="0" dirty="0"/>
          </a:p>
          <a:p>
            <a:pPr>
              <a:defRPr/>
            </a:pPr>
            <a:r>
              <a:rPr lang="en-US" sz="900" b="1" kern="0" dirty="0"/>
              <a:t>Chapter 8: Governance of the Information Systems Organization.</a:t>
            </a:r>
            <a:r>
              <a:rPr lang="en-US" sz="900" kern="0" dirty="0"/>
              <a:t> </a:t>
            </a:r>
            <a:endParaRPr lang="fr-CA" sz="900" kern="0" dirty="0"/>
          </a:p>
          <a:p>
            <a:pPr>
              <a:defRPr/>
            </a:pPr>
            <a:r>
              <a:rPr lang="en-US" sz="900" kern="0" dirty="0"/>
              <a:t>Understanding the IS Organization. </a:t>
            </a:r>
            <a:endParaRPr lang="fr-CA" sz="900" kern="0" dirty="0"/>
          </a:p>
          <a:p>
            <a:pPr>
              <a:defRPr/>
            </a:pPr>
            <a:r>
              <a:rPr lang="en-US" sz="900" kern="0" dirty="0"/>
              <a:t>What a Manager Can Expect from the IS Organization. </a:t>
            </a:r>
            <a:endParaRPr lang="fr-CA" sz="900" kern="0" dirty="0"/>
          </a:p>
          <a:p>
            <a:pPr>
              <a:defRPr/>
            </a:pPr>
            <a:r>
              <a:rPr lang="en-US" sz="900" kern="0" dirty="0"/>
              <a:t>What the IS Organization Does Not Do. </a:t>
            </a:r>
            <a:endParaRPr lang="fr-CA" sz="900" kern="0" dirty="0"/>
          </a:p>
          <a:p>
            <a:pPr>
              <a:defRPr/>
            </a:pPr>
            <a:r>
              <a:rPr lang="en-US" sz="900" kern="0" dirty="0"/>
              <a:t>IT Governance. </a:t>
            </a:r>
            <a:endParaRPr lang="fr-CA" sz="900" kern="0" dirty="0"/>
          </a:p>
          <a:p>
            <a:pPr>
              <a:defRPr/>
            </a:pPr>
            <a:r>
              <a:rPr lang="en-US" sz="900" kern="0" dirty="0"/>
              <a:t>Food for Thought: CIO Leadership Profiles. </a:t>
            </a:r>
            <a:endParaRPr lang="fr-CA" sz="900" kern="0" dirty="0"/>
          </a:p>
          <a:p>
            <a:pPr>
              <a:defRPr/>
            </a:pPr>
            <a:r>
              <a:rPr lang="en-US" sz="900" kern="0" dirty="0"/>
              <a:t>Case Study 8-1: IT Governance at UPS. </a:t>
            </a:r>
            <a:endParaRPr lang="fr-CA" sz="900" kern="0" dirty="0"/>
          </a:p>
          <a:p>
            <a:pPr>
              <a:defRPr/>
            </a:pPr>
            <a:r>
              <a:rPr lang="en-US" sz="900" b="1" kern="0" dirty="0"/>
              <a:t>Chapter 9: Using Information Ethically.</a:t>
            </a:r>
            <a:r>
              <a:rPr lang="en-US" sz="900" kern="0" dirty="0"/>
              <a:t> </a:t>
            </a:r>
            <a:endParaRPr lang="fr-CA" sz="900" kern="0" dirty="0"/>
          </a:p>
          <a:p>
            <a:pPr>
              <a:defRPr/>
            </a:pPr>
            <a:r>
              <a:rPr lang="en-US" sz="900" kern="0" dirty="0"/>
              <a:t>Normative Theories of Business Ethics. </a:t>
            </a:r>
            <a:endParaRPr lang="fr-CA" sz="900" kern="0" dirty="0"/>
          </a:p>
          <a:p>
            <a:pPr>
              <a:defRPr/>
            </a:pPr>
            <a:r>
              <a:rPr lang="en-US" sz="900" kern="0" dirty="0"/>
              <a:t>Control of Information. </a:t>
            </a:r>
            <a:endParaRPr lang="fr-CA" sz="900" kern="0" dirty="0"/>
          </a:p>
          <a:p>
            <a:pPr>
              <a:defRPr/>
            </a:pPr>
            <a:r>
              <a:rPr lang="en-US" sz="900" kern="0" dirty="0"/>
              <a:t>Security and Controls. </a:t>
            </a:r>
            <a:endParaRPr lang="fr-CA" sz="900" kern="0" dirty="0"/>
          </a:p>
          <a:p>
            <a:pPr>
              <a:defRPr/>
            </a:pPr>
            <a:r>
              <a:rPr lang="en-US" sz="900" kern="0" dirty="0"/>
              <a:t>IT Governance and Security. </a:t>
            </a:r>
            <a:endParaRPr lang="fr-CA" sz="900" kern="0" dirty="0"/>
          </a:p>
          <a:p>
            <a:pPr>
              <a:defRPr/>
            </a:pPr>
            <a:r>
              <a:rPr lang="en-US" sz="900" b="1" kern="0" dirty="0"/>
              <a:t>Chapter 10: Funding IT.</a:t>
            </a:r>
            <a:r>
              <a:rPr lang="en-US" sz="900" kern="0" dirty="0"/>
              <a:t> </a:t>
            </a:r>
            <a:endParaRPr lang="fr-CA" sz="900" kern="0" dirty="0"/>
          </a:p>
          <a:p>
            <a:pPr>
              <a:defRPr/>
            </a:pPr>
            <a:r>
              <a:rPr lang="en-US" sz="900" kern="0" dirty="0"/>
              <a:t>Funding IT Resources. </a:t>
            </a:r>
            <a:endParaRPr lang="fr-CA" sz="900" kern="0" dirty="0"/>
          </a:p>
          <a:p>
            <a:pPr>
              <a:defRPr/>
            </a:pPr>
            <a:r>
              <a:rPr lang="en-US" sz="900" kern="0" dirty="0"/>
              <a:t>How Much Does IT Cost? </a:t>
            </a:r>
            <a:endParaRPr lang="fr-CA" sz="900" kern="0" dirty="0"/>
          </a:p>
          <a:p>
            <a:pPr>
              <a:defRPr/>
            </a:pPr>
            <a:r>
              <a:rPr lang="en-US" sz="900" kern="0" dirty="0"/>
              <a:t>Building a Business Case. </a:t>
            </a:r>
            <a:endParaRPr lang="fr-CA" sz="900" kern="0" dirty="0"/>
          </a:p>
          <a:p>
            <a:pPr>
              <a:defRPr/>
            </a:pPr>
            <a:r>
              <a:rPr lang="en-US" sz="900" kern="0" dirty="0"/>
              <a:t>IT Portfolio Management. </a:t>
            </a:r>
            <a:endParaRPr lang="fr-CA" sz="900" kern="0" dirty="0"/>
          </a:p>
          <a:p>
            <a:pPr>
              <a:defRPr/>
            </a:pPr>
            <a:r>
              <a:rPr lang="en-US" sz="900" kern="0" dirty="0"/>
              <a:t>Valuing IT Investments. </a:t>
            </a:r>
            <a:endParaRPr lang="fr-CA" sz="900" kern="0" dirty="0"/>
          </a:p>
          <a:p>
            <a:pPr>
              <a:defRPr/>
            </a:pPr>
            <a:r>
              <a:rPr lang="en-US" sz="900" b="1" kern="0" dirty="0"/>
              <a:t>Chapter 11: Project Management.</a:t>
            </a:r>
            <a:r>
              <a:rPr lang="en-US" sz="900" kern="0" dirty="0"/>
              <a:t> </a:t>
            </a:r>
            <a:endParaRPr lang="fr-CA" sz="900" kern="0" dirty="0"/>
          </a:p>
          <a:p>
            <a:pPr>
              <a:defRPr/>
            </a:pPr>
            <a:r>
              <a:rPr lang="en-US" sz="900" kern="0" dirty="0"/>
              <a:t>What Defines a Project? </a:t>
            </a:r>
            <a:endParaRPr lang="fr-CA" sz="900" kern="0" dirty="0"/>
          </a:p>
          <a:p>
            <a:pPr>
              <a:defRPr/>
            </a:pPr>
            <a:r>
              <a:rPr lang="en-US" sz="900" kern="0" dirty="0"/>
              <a:t>What is Project Management? </a:t>
            </a:r>
            <a:endParaRPr lang="fr-CA" sz="900" kern="0" dirty="0"/>
          </a:p>
          <a:p>
            <a:pPr>
              <a:defRPr/>
            </a:pPr>
            <a:r>
              <a:rPr lang="en-US" sz="900" kern="0" dirty="0"/>
              <a:t>Project Elements. </a:t>
            </a:r>
            <a:endParaRPr lang="fr-CA" sz="900" kern="0" dirty="0"/>
          </a:p>
          <a:p>
            <a:pPr>
              <a:defRPr/>
            </a:pPr>
            <a:r>
              <a:rPr lang="en-US" sz="900" kern="0" dirty="0"/>
              <a:t>IT Projects. </a:t>
            </a:r>
            <a:endParaRPr lang="fr-CA" sz="900" kern="0" dirty="0"/>
          </a:p>
          <a:p>
            <a:pPr>
              <a:defRPr/>
            </a:pPr>
            <a:r>
              <a:rPr lang="en-US" sz="900" kern="0" dirty="0"/>
              <a:t>IT Project Development Methodologies. </a:t>
            </a:r>
            <a:endParaRPr lang="fr-CA" sz="900" kern="0" dirty="0"/>
          </a:p>
          <a:p>
            <a:pPr>
              <a:defRPr/>
            </a:pPr>
            <a:r>
              <a:rPr lang="en-US" sz="900" kern="0" dirty="0"/>
              <a:t>Managerial Influences. </a:t>
            </a:r>
            <a:endParaRPr lang="fr-CA" sz="900" kern="0" dirty="0"/>
          </a:p>
          <a:p>
            <a:pPr>
              <a:defRPr/>
            </a:pPr>
            <a:r>
              <a:rPr lang="en-US" sz="900" kern="0" dirty="0"/>
              <a:t>Managing Project Risk. </a:t>
            </a:r>
            <a:endParaRPr lang="fr-CA" sz="900" kern="0" dirty="0"/>
          </a:p>
          <a:p>
            <a:pPr>
              <a:defRPr/>
            </a:pPr>
            <a:r>
              <a:rPr lang="en-US" sz="900" kern="0" dirty="0"/>
              <a:t>The PMO. </a:t>
            </a:r>
            <a:endParaRPr lang="fr-CA" sz="900" kern="0" dirty="0"/>
          </a:p>
          <a:p>
            <a:pPr>
              <a:defRPr/>
            </a:pPr>
            <a:r>
              <a:rPr lang="en-US" sz="900" b="1" kern="0" dirty="0"/>
              <a:t>Chapter 12: Managing Business Knowledge.</a:t>
            </a:r>
            <a:r>
              <a:rPr lang="en-US" sz="900" kern="0" dirty="0"/>
              <a:t> </a:t>
            </a:r>
            <a:endParaRPr lang="fr-CA" sz="900" kern="0" dirty="0"/>
          </a:p>
          <a:p>
            <a:pPr>
              <a:defRPr/>
            </a:pPr>
            <a:r>
              <a:rPr lang="en-US" sz="900" kern="0" dirty="0"/>
              <a:t>Knowledge Management. </a:t>
            </a:r>
            <a:endParaRPr lang="fr-CA" sz="900" kern="0" dirty="0"/>
          </a:p>
          <a:p>
            <a:pPr>
              <a:defRPr/>
            </a:pPr>
            <a:r>
              <a:rPr lang="en-US" sz="900" kern="0" dirty="0"/>
              <a:t>Data, Information, and Knowledge. </a:t>
            </a:r>
            <a:endParaRPr lang="fr-CA" sz="900" kern="0" dirty="0"/>
          </a:p>
          <a:p>
            <a:pPr>
              <a:defRPr/>
            </a:pPr>
            <a:r>
              <a:rPr lang="en-US" sz="900" kern="0" dirty="0"/>
              <a:t>From Managing Knowledge to Business Intelligence</a:t>
            </a:r>
            <a:endParaRPr lang="fr-CA" sz="900" kern="0" dirty="0"/>
          </a:p>
          <a:p>
            <a:pPr>
              <a:defRPr/>
            </a:pPr>
            <a:endParaRPr lang="fr-CA" sz="900" kern="0" dirty="0"/>
          </a:p>
          <a:p>
            <a:pPr>
              <a:defRPr/>
            </a:pPr>
            <a:endParaRPr lang="fr-CA" sz="900"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458968E5-B5E2-45BA-8040-DC9909B4360A}" type="slidenum">
              <a:rPr lang="en-US" altLang="fr-FR" sz="1400"/>
              <a:pPr/>
              <a:t>3</a:t>
            </a:fld>
            <a:endParaRPr lang="en-US" altLang="fr-FR" sz="1400"/>
          </a:p>
        </p:txBody>
      </p:sp>
      <p:sp>
        <p:nvSpPr>
          <p:cNvPr id="6148" name="Rectangle 2"/>
          <p:cNvSpPr>
            <a:spLocks noGrp="1" noChangeArrowheads="1"/>
          </p:cNvSpPr>
          <p:nvPr>
            <p:ph type="title"/>
          </p:nvPr>
        </p:nvSpPr>
        <p:spPr>
          <a:xfrm>
            <a:off x="469900" y="384175"/>
            <a:ext cx="8143875" cy="835025"/>
          </a:xfrm>
        </p:spPr>
        <p:txBody>
          <a:bodyPr/>
          <a:lstStyle/>
          <a:p>
            <a:pPr eaLnBrk="1" hangingPunct="1"/>
            <a:r>
              <a:rPr lang="en-US" altLang="fr-FR" smtClean="0"/>
              <a:t>The Impact of IS</a:t>
            </a:r>
          </a:p>
        </p:txBody>
      </p:sp>
      <p:sp>
        <p:nvSpPr>
          <p:cNvPr id="6149" name="Rectangle 3"/>
          <p:cNvSpPr>
            <a:spLocks noGrp="1" noChangeArrowheads="1"/>
          </p:cNvSpPr>
          <p:nvPr>
            <p:ph type="body" idx="1"/>
          </p:nvPr>
        </p:nvSpPr>
        <p:spPr>
          <a:xfrm>
            <a:off x="457200" y="1219200"/>
            <a:ext cx="8229600" cy="5105400"/>
          </a:xfrm>
        </p:spPr>
        <p:txBody>
          <a:bodyPr/>
          <a:lstStyle/>
          <a:p>
            <a:pPr eaLnBrk="1" hangingPunct="1"/>
            <a:r>
              <a:rPr lang="en-US" altLang="fr-FR" sz="2800" u="sng" smtClean="0"/>
              <a:t>Companies are out of alignment when their business strategy is not supported by their IS</a:t>
            </a:r>
            <a:r>
              <a:rPr lang="en-US" altLang="fr-FR" sz="2800" smtClean="0"/>
              <a:t>. </a:t>
            </a:r>
          </a:p>
          <a:p>
            <a:pPr eaLnBrk="1" hangingPunct="1"/>
            <a:endParaRPr lang="en-US" altLang="fr-FR" sz="2800" smtClean="0"/>
          </a:p>
          <a:p>
            <a:pPr eaLnBrk="1" hangingPunct="1"/>
            <a:r>
              <a:rPr lang="en-US" altLang="fr-FR" sz="2800" smtClean="0"/>
              <a:t>The Information Systems Strategy Triangle is a simple framework for understanding the impact of IS on organizations and proper alignment.</a:t>
            </a:r>
          </a:p>
          <a:p>
            <a:pPr eaLnBrk="1" hangingPunct="1"/>
            <a:endParaRPr lang="en-US" altLang="fr-FR" sz="2800" smtClean="0"/>
          </a:p>
          <a:p>
            <a:pPr eaLnBrk="1" hangingPunct="1"/>
            <a:r>
              <a:rPr lang="en-US" altLang="fr-FR" sz="2800" smtClean="0">
                <a:solidFill>
                  <a:srgbClr val="FF0000"/>
                </a:solidFill>
              </a:rPr>
              <a:t>This business strategy drives both Organizational and Information strategy ????</a:t>
            </a:r>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6CDD85AF-4D81-4B4D-81F7-D41960435AF9}" type="slidenum">
              <a:rPr lang="en-US" altLang="fr-FR" sz="1400"/>
              <a:pPr/>
              <a:t>4</a:t>
            </a:fld>
            <a:endParaRPr lang="en-US" altLang="fr-FR" sz="1400"/>
          </a:p>
        </p:txBody>
      </p:sp>
      <p:sp>
        <p:nvSpPr>
          <p:cNvPr id="8196" name="Text Box 5"/>
          <p:cNvSpPr txBox="1">
            <a:spLocks noChangeArrowheads="1"/>
          </p:cNvSpPr>
          <p:nvPr/>
        </p:nvSpPr>
        <p:spPr bwMode="auto">
          <a:xfrm>
            <a:off x="0" y="5375275"/>
            <a:ext cx="6369050"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eaLnBrk="1" hangingPunct="1"/>
            <a:r>
              <a:rPr lang="en-US" altLang="fr-FR" sz="2000">
                <a:solidFill>
                  <a:schemeClr val="tx2"/>
                </a:solidFill>
              </a:rPr>
              <a:t>Figure 1.1   The Information Systems Strategy Triangle</a:t>
            </a:r>
          </a:p>
        </p:txBody>
      </p:sp>
      <p:pic>
        <p:nvPicPr>
          <p:cNvPr id="81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534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pic>
        <p:nvPicPr>
          <p:cNvPr id="82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90800"/>
            <a:ext cx="224790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noChangeArrowheads="1"/>
          </p:cNvSpPr>
          <p:nvPr>
            <p:ph type="title"/>
          </p:nvPr>
        </p:nvSpPr>
        <p:spPr/>
        <p:txBody>
          <a:bodyPr/>
          <a:lstStyle/>
          <a:p>
            <a:endParaRPr lang="fr-CA" altLang="fr-FR" smtClean="0"/>
          </a:p>
        </p:txBody>
      </p:sp>
      <p:sp>
        <p:nvSpPr>
          <p:cNvPr id="10243" name="Espace réservé du contenu 2"/>
          <p:cNvSpPr>
            <a:spLocks noGrp="1" noChangeArrowheads="1"/>
          </p:cNvSpPr>
          <p:nvPr>
            <p:ph idx="1"/>
          </p:nvPr>
        </p:nvSpPr>
        <p:spPr/>
        <p:txBody>
          <a:bodyPr/>
          <a:lstStyle/>
          <a:p>
            <a:endParaRPr lang="fr-CA" altLang="fr-FR" smtClean="0"/>
          </a:p>
        </p:txBody>
      </p:sp>
      <p:sp>
        <p:nvSpPr>
          <p:cNvPr id="10244" name="Espace réservé du pied de pag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10245" name="Espace réservé du numéro de diapositiv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C67B8B6-618D-4183-93F4-531F259F4678}" type="slidenum">
              <a:rPr lang="en-US" altLang="fr-FR" sz="1400"/>
              <a:pPr/>
              <a:t>5</a:t>
            </a:fld>
            <a:endParaRPr lang="en-US" altLang="fr-FR" sz="1400"/>
          </a:p>
        </p:txBody>
      </p:sp>
      <p:pic>
        <p:nvPicPr>
          <p:cNvPr id="102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0025"/>
            <a:ext cx="8915400" cy="697388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21558918-BEA3-4BF2-9D14-8D9ABDC662EF}" type="slidenum">
              <a:rPr lang="en-US" altLang="fr-FR" sz="1400"/>
              <a:pPr/>
              <a:t>6</a:t>
            </a:fld>
            <a:endParaRPr lang="en-US" altLang="fr-FR" sz="1400"/>
          </a:p>
        </p:txBody>
      </p:sp>
      <p:sp>
        <p:nvSpPr>
          <p:cNvPr id="11268" name="Rectangle 2"/>
          <p:cNvSpPr>
            <a:spLocks noGrp="1" noChangeArrowheads="1"/>
          </p:cNvSpPr>
          <p:nvPr>
            <p:ph type="title"/>
          </p:nvPr>
        </p:nvSpPr>
        <p:spPr>
          <a:xfrm>
            <a:off x="457200" y="274638"/>
            <a:ext cx="8229600" cy="1020762"/>
          </a:xfrm>
        </p:spPr>
        <p:txBody>
          <a:bodyPr/>
          <a:lstStyle/>
          <a:p>
            <a:pPr eaLnBrk="1" hangingPunct="1"/>
            <a:r>
              <a:rPr lang="en-US" altLang="fr-FR" smtClean="0"/>
              <a:t>Think About IT</a:t>
            </a:r>
          </a:p>
        </p:txBody>
      </p:sp>
      <p:sp>
        <p:nvSpPr>
          <p:cNvPr id="11269" name="Rectangle 4"/>
          <p:cNvSpPr>
            <a:spLocks noGrp="1" noChangeArrowheads="1"/>
          </p:cNvSpPr>
          <p:nvPr>
            <p:ph type="body" idx="1"/>
          </p:nvPr>
        </p:nvSpPr>
        <p:spPr/>
        <p:txBody>
          <a:bodyPr/>
          <a:lstStyle/>
          <a:p>
            <a:pPr eaLnBrk="1" hangingPunct="1">
              <a:lnSpc>
                <a:spcPct val="90000"/>
              </a:lnSpc>
            </a:pPr>
            <a:r>
              <a:rPr lang="en-US" altLang="fr-FR" smtClean="0"/>
              <a:t>What is a business strategy?</a:t>
            </a:r>
          </a:p>
          <a:p>
            <a:pPr eaLnBrk="1" hangingPunct="1">
              <a:lnSpc>
                <a:spcPct val="90000"/>
              </a:lnSpc>
            </a:pPr>
            <a:r>
              <a:rPr lang="en-US" altLang="fr-FR" smtClean="0"/>
              <a:t>Which factors influences a business strategy?</a:t>
            </a:r>
          </a:p>
          <a:p>
            <a:pPr eaLnBrk="1" hangingPunct="1">
              <a:lnSpc>
                <a:spcPct val="90000"/>
              </a:lnSpc>
            </a:pPr>
            <a:r>
              <a:rPr lang="en-US" altLang="fr-FR" smtClean="0"/>
              <a:t>How does a business change its strategy without losing balance or becoming out of alignment?</a:t>
            </a:r>
          </a:p>
          <a:p>
            <a:pPr eaLnBrk="1" hangingPunct="1">
              <a:lnSpc>
                <a:spcPct val="90000"/>
              </a:lnSpc>
            </a:pPr>
            <a:r>
              <a:rPr lang="en-US" altLang="fr-FR" smtClean="0"/>
              <a:t>Are there specific events that induce a business to change its strategies?  What are they?</a:t>
            </a:r>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457200" y="304800"/>
            <a:ext cx="8229600" cy="762000"/>
          </a:xfrm>
        </p:spPr>
        <p:txBody>
          <a:bodyPr/>
          <a:lstStyle/>
          <a:p>
            <a:pPr eaLnBrk="1" hangingPunct="1"/>
            <a:r>
              <a:rPr lang="en-US" altLang="fr-FR" smtClean="0"/>
              <a:t>Strategy</a:t>
            </a:r>
          </a:p>
        </p:txBody>
      </p:sp>
      <p:sp>
        <p:nvSpPr>
          <p:cNvPr id="13315" name="Content Placeholder 2"/>
          <p:cNvSpPr>
            <a:spLocks noGrp="1" noChangeArrowheads="1"/>
          </p:cNvSpPr>
          <p:nvPr>
            <p:ph idx="1"/>
          </p:nvPr>
        </p:nvSpPr>
        <p:spPr>
          <a:xfrm>
            <a:off x="457200" y="1371600"/>
            <a:ext cx="8229600" cy="4754563"/>
          </a:xfrm>
        </p:spPr>
        <p:txBody>
          <a:bodyPr/>
          <a:lstStyle/>
          <a:p>
            <a:pPr eaLnBrk="1" hangingPunct="1"/>
            <a:r>
              <a:rPr lang="en-US" altLang="fr-FR" sz="2800" smtClean="0"/>
              <a:t>A </a:t>
            </a:r>
            <a:r>
              <a:rPr lang="en-US" altLang="fr-FR" sz="2800" b="1" smtClean="0"/>
              <a:t>strategy</a:t>
            </a:r>
            <a:r>
              <a:rPr lang="en-US" altLang="fr-FR" sz="2800" smtClean="0"/>
              <a:t> is a coordinated set of actions to fulfill objectives, purposes and goals.</a:t>
            </a:r>
          </a:p>
          <a:p>
            <a:pPr eaLnBrk="1" hangingPunct="1"/>
            <a:r>
              <a:rPr lang="en-US" altLang="fr-FR" sz="2800" smtClean="0"/>
              <a:t>Strategy starts with a mission.</a:t>
            </a:r>
          </a:p>
          <a:p>
            <a:pPr eaLnBrk="1" hangingPunct="1"/>
            <a:r>
              <a:rPr lang="en-US" altLang="fr-FR" sz="2800" smtClean="0"/>
              <a:t>Figure 1.2 shows some example mission statements.</a:t>
            </a:r>
          </a:p>
          <a:p>
            <a:pPr eaLnBrk="1" hangingPunct="1"/>
            <a:r>
              <a:rPr lang="en-US" altLang="fr-FR" sz="2800" smtClean="0"/>
              <a:t>A </a:t>
            </a:r>
            <a:r>
              <a:rPr lang="en-US" altLang="fr-FR" sz="2800" b="1" smtClean="0"/>
              <a:t>business strategy</a:t>
            </a:r>
            <a:r>
              <a:rPr lang="en-US" altLang="fr-FR" sz="2800" smtClean="0"/>
              <a:t> is a plan articulating where a business seeks to go and how it expects to get there. </a:t>
            </a:r>
          </a:p>
          <a:p>
            <a:pPr eaLnBrk="1" hangingPunct="1"/>
            <a:r>
              <a:rPr lang="en-US" altLang="fr-FR" sz="2800" smtClean="0"/>
              <a:t>There are several “strategies” worth examining</a:t>
            </a:r>
            <a:r>
              <a:rPr lang="en-US" altLang="fr-FR" smtClean="0"/>
              <a:t>.</a:t>
            </a:r>
          </a:p>
        </p:txBody>
      </p:sp>
      <p:sp>
        <p:nvSpPr>
          <p:cNvPr id="133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fr-FR" sz="1400" smtClean="0"/>
              <a:t>Copyright 2010 John Wiley &amp; Sons, Inc.</a:t>
            </a:r>
          </a:p>
        </p:txBody>
      </p:sp>
      <p:sp>
        <p:nvSpPr>
          <p:cNvPr id="133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F6F60708-F734-4BDC-859C-DA8054199516}" type="slidenum">
              <a:rPr lang="en-US" altLang="fr-FR" sz="1400"/>
              <a:pPr/>
              <a:t>7</a:t>
            </a:fld>
            <a:endParaRPr lang="en-US" altLang="fr-FR" sz="1400"/>
          </a:p>
        </p:txBody>
      </p:sp>
      <p:sp>
        <p:nvSpPr>
          <p:cNvPr id="6" name="AutoShape 21"/>
          <p:cNvSpPr>
            <a:spLocks noChangeArrowheads="1"/>
          </p:cNvSpPr>
          <p:nvPr/>
        </p:nvSpPr>
        <p:spPr bwMode="auto">
          <a:xfrm>
            <a:off x="8304213" y="1052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7" name="AutoShape 22"/>
          <p:cNvSpPr>
            <a:spLocks noChangeArrowheads="1"/>
          </p:cNvSpPr>
          <p:nvPr/>
        </p:nvSpPr>
        <p:spPr bwMode="auto">
          <a:xfrm>
            <a:off x="8456613" y="12049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
        <p:nvSpPr>
          <p:cNvPr id="8" name="AutoShape 22"/>
          <p:cNvSpPr>
            <a:spLocks noChangeArrowheads="1"/>
          </p:cNvSpPr>
          <p:nvPr/>
        </p:nvSpPr>
        <p:spPr bwMode="auto">
          <a:xfrm>
            <a:off x="8609013" y="13573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9B0DFEFA-03FA-4492-A2E6-E906EFD62C92}" type="slidenum">
              <a:rPr lang="en-US" altLang="fr-FR" sz="1400"/>
              <a:pPr/>
              <a:t>8</a:t>
            </a:fld>
            <a:endParaRPr lang="en-US" altLang="fr-FR" sz="1400"/>
          </a:p>
        </p:txBody>
      </p:sp>
      <p:graphicFrame>
        <p:nvGraphicFramePr>
          <p:cNvPr id="6" name="Table 5"/>
          <p:cNvGraphicFramePr>
            <a:graphicFrameLocks noGrp="1"/>
          </p:cNvGraphicFramePr>
          <p:nvPr/>
        </p:nvGraphicFramePr>
        <p:xfrm>
          <a:off x="304800" y="228600"/>
          <a:ext cx="8382000" cy="5730875"/>
        </p:xfrm>
        <a:graphic>
          <a:graphicData uri="http://schemas.openxmlformats.org/drawingml/2006/table">
            <a:tbl>
              <a:tblPr/>
              <a:tblGrid>
                <a:gridCol w="1371600"/>
                <a:gridCol w="7010400"/>
              </a:tblGrid>
              <a:tr h="609668">
                <a:tc>
                  <a:txBody>
                    <a:bodyPr/>
                    <a:lstStyle/>
                    <a:p>
                      <a:pPr marL="0" marR="0" algn="just" hangingPunct="0">
                        <a:lnSpc>
                          <a:spcPct val="200000"/>
                        </a:lnSpc>
                        <a:spcBef>
                          <a:spcPts val="0"/>
                        </a:spcBef>
                        <a:spcAft>
                          <a:spcPts val="0"/>
                        </a:spcAft>
                      </a:pPr>
                      <a:r>
                        <a:rPr lang="en-US" sz="2000" b="1" dirty="0">
                          <a:latin typeface="New Caledonia"/>
                          <a:ea typeface="Times New Roman"/>
                          <a:cs typeface="Times New Roman"/>
                        </a:rPr>
                        <a:t>Company</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200000"/>
                        </a:lnSpc>
                        <a:spcBef>
                          <a:spcPts val="0"/>
                        </a:spcBef>
                        <a:spcAft>
                          <a:spcPts val="0"/>
                        </a:spcAft>
                      </a:pPr>
                      <a:r>
                        <a:rPr lang="en-US" sz="2000" b="1" dirty="0">
                          <a:latin typeface="New Caledonia"/>
                          <a:ea typeface="Times New Roman"/>
                          <a:cs typeface="Times New Roman"/>
                        </a:rPr>
                        <a:t>Statement</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836">
                <a:tc>
                  <a:txBody>
                    <a:bodyPr/>
                    <a:lstStyle/>
                    <a:p>
                      <a:pPr marL="0" marR="0" algn="just" hangingPunct="0">
                        <a:lnSpc>
                          <a:spcPct val="200000"/>
                        </a:lnSpc>
                        <a:spcBef>
                          <a:spcPts val="0"/>
                        </a:spcBef>
                        <a:spcAft>
                          <a:spcPts val="0"/>
                        </a:spcAft>
                      </a:pPr>
                      <a:r>
                        <a:rPr lang="en-US" sz="2000" dirty="0">
                          <a:latin typeface="+mn-lt"/>
                          <a:ea typeface="Times New Roman"/>
                          <a:cs typeface="Times New Roman"/>
                        </a:rPr>
                        <a:t>IBM</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400" dirty="0">
                          <a:solidFill>
                            <a:srgbClr val="000000"/>
                          </a:solidFill>
                          <a:latin typeface="+mn-lt"/>
                          <a:ea typeface="Batang"/>
                          <a:cs typeface="Times New Roman"/>
                        </a:rPr>
                        <a:t>At IBM, we strive to lead in the creation, development and manufacture of the industry's </a:t>
                      </a:r>
                      <a:r>
                        <a:rPr lang="en-US" sz="1400" b="1" u="sng" dirty="0">
                          <a:solidFill>
                            <a:srgbClr val="000000"/>
                          </a:solidFill>
                          <a:latin typeface="+mn-lt"/>
                          <a:ea typeface="Batang"/>
                          <a:cs typeface="Times New Roman"/>
                        </a:rPr>
                        <a:t>most advanced information technologies</a:t>
                      </a:r>
                      <a:r>
                        <a:rPr lang="en-US" sz="1400" dirty="0">
                          <a:solidFill>
                            <a:srgbClr val="000000"/>
                          </a:solidFill>
                          <a:latin typeface="+mn-lt"/>
                          <a:ea typeface="Batang"/>
                          <a:cs typeface="Times New Roman"/>
                        </a:rPr>
                        <a:t>, including computer systems, software, networking systems, storage devices and microelectronics.  We translate these advanced technologies into value for our customers through our professional solutions and services businesses worldwide.   </a:t>
                      </a:r>
                      <a:endParaRPr lang="en-US" sz="1400" dirty="0">
                        <a:latin typeface="+mn-lt"/>
                        <a:ea typeface="Times New Roman"/>
                        <a:cs typeface="Times New Roman"/>
                      </a:endParaRP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535">
                <a:tc>
                  <a:txBody>
                    <a:bodyPr/>
                    <a:lstStyle/>
                    <a:p>
                      <a:pPr marL="0" marR="0" algn="just" hangingPunct="0">
                        <a:lnSpc>
                          <a:spcPct val="200000"/>
                        </a:lnSpc>
                        <a:spcBef>
                          <a:spcPts val="0"/>
                        </a:spcBef>
                        <a:spcAft>
                          <a:spcPts val="0"/>
                        </a:spcAft>
                      </a:pPr>
                      <a:r>
                        <a:rPr lang="en-US" sz="2000" dirty="0">
                          <a:latin typeface="+mn-lt"/>
                          <a:ea typeface="Times New Roman"/>
                          <a:cs typeface="Times New Roman"/>
                        </a:rPr>
                        <a:t>Dell</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200000"/>
                        </a:lnSpc>
                        <a:spcBef>
                          <a:spcPts val="0"/>
                        </a:spcBef>
                        <a:spcAft>
                          <a:spcPts val="0"/>
                        </a:spcAft>
                      </a:pPr>
                      <a:r>
                        <a:rPr lang="en-US" sz="1400" dirty="0">
                          <a:latin typeface="+mn-lt"/>
                          <a:ea typeface="Times New Roman"/>
                          <a:cs typeface="Times New Roman"/>
                        </a:rPr>
                        <a:t>Dell's mission is to be the most successful computer company in the world at delivering </a:t>
                      </a:r>
                      <a:r>
                        <a:rPr lang="en-US" sz="1400" b="1" u="sng" dirty="0">
                          <a:latin typeface="+mn-lt"/>
                          <a:ea typeface="Times New Roman"/>
                          <a:cs typeface="Times New Roman"/>
                        </a:rPr>
                        <a:t>the best customer experience </a:t>
                      </a:r>
                      <a:r>
                        <a:rPr lang="en-US" sz="1400" dirty="0">
                          <a:latin typeface="+mn-lt"/>
                          <a:ea typeface="Times New Roman"/>
                          <a:cs typeface="Times New Roman"/>
                        </a:rPr>
                        <a:t>in markets we serve.</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836">
                <a:tc>
                  <a:txBody>
                    <a:bodyPr/>
                    <a:lstStyle/>
                    <a:p>
                      <a:pPr marL="0" marR="0" algn="just" hangingPunct="0">
                        <a:lnSpc>
                          <a:spcPct val="200000"/>
                        </a:lnSpc>
                        <a:spcBef>
                          <a:spcPts val="0"/>
                        </a:spcBef>
                        <a:spcAft>
                          <a:spcPts val="0"/>
                        </a:spcAft>
                      </a:pPr>
                      <a:r>
                        <a:rPr lang="en-US" sz="2000" dirty="0">
                          <a:latin typeface="+mn-lt"/>
                          <a:ea typeface="Times New Roman"/>
                          <a:cs typeface="Times New Roman"/>
                        </a:rPr>
                        <a:t>Apple</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200000"/>
                        </a:lnSpc>
                        <a:spcBef>
                          <a:spcPts val="0"/>
                        </a:spcBef>
                        <a:spcAft>
                          <a:spcPts val="0"/>
                        </a:spcAft>
                      </a:pPr>
                      <a:r>
                        <a:rPr lang="en-US" sz="1400" dirty="0">
                          <a:latin typeface="+mn-lt"/>
                          <a:ea typeface="Times New Roman"/>
                          <a:cs typeface="Times New Roman"/>
                        </a:rPr>
                        <a:t>Apple ignited the personal computer revolution in the 1970s with the Apple II and reinvented the personal computer in the 1980s with the Macintosh. Apple is committed </a:t>
                      </a:r>
                      <a:r>
                        <a:rPr lang="en-US" sz="1400" b="1" u="sng" dirty="0">
                          <a:latin typeface="+mn-lt"/>
                          <a:ea typeface="Times New Roman"/>
                          <a:cs typeface="Times New Roman"/>
                        </a:rPr>
                        <a:t>to bringing the best personal computing experience</a:t>
                      </a:r>
                      <a:r>
                        <a:rPr lang="en-US" sz="1400" dirty="0">
                          <a:latin typeface="+mn-lt"/>
                          <a:ea typeface="Times New Roman"/>
                          <a:cs typeface="Times New Roman"/>
                        </a:rPr>
                        <a:t> to students, educators, creative professionals and consumers around the world through its innovative hardware, software and Internet offerings.</a:t>
                      </a:r>
                    </a:p>
                  </a:txBody>
                  <a:tcPr marL="62204" marR="62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905000" y="5943600"/>
            <a:ext cx="5257800" cy="338138"/>
          </a:xfrm>
          <a:prstGeom prst="rect">
            <a:avLst/>
          </a:prstGeom>
          <a:noFill/>
          <a:ln/>
        </p:spPr>
        <p:style>
          <a:lnRef idx="2">
            <a:schemeClr val="dk1"/>
          </a:lnRef>
          <a:fillRef idx="1">
            <a:schemeClr val="lt1"/>
          </a:fillRef>
          <a:effectRef idx="0">
            <a:schemeClr val="dk1"/>
          </a:effectRef>
          <a:fontRef idx="minor">
            <a:schemeClr val="dk1"/>
          </a:fontRef>
        </p:style>
        <p:txBody>
          <a:bodyPr>
            <a:spAutoFit/>
          </a:bodyPr>
          <a:lstStyle/>
          <a:p>
            <a:pPr eaLnBrk="1" fontAlgn="t">
              <a:defRPr/>
            </a:pPr>
            <a:r>
              <a:rPr lang="en-US" sz="1600" dirty="0">
                <a:cs typeface="Arial" pitchFamily="34" charset="0"/>
              </a:rPr>
              <a:t>Figure 1.2 – Mission statements of computer companies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94E12D25-87D5-4A44-AF9D-FB57531B3ACB}" type="slidenum">
              <a:rPr lang="en-US" altLang="fr-FR" sz="1400"/>
              <a:pPr/>
              <a:t>9</a:t>
            </a:fld>
            <a:endParaRPr lang="en-US" altLang="fr-FR" sz="1400"/>
          </a:p>
        </p:txBody>
      </p:sp>
      <p:sp>
        <p:nvSpPr>
          <p:cNvPr id="17411" name="Rectangle 2"/>
          <p:cNvSpPr>
            <a:spLocks noGrp="1" noChangeArrowheads="1"/>
          </p:cNvSpPr>
          <p:nvPr>
            <p:ph type="title"/>
          </p:nvPr>
        </p:nvSpPr>
        <p:spPr/>
        <p:txBody>
          <a:bodyPr/>
          <a:lstStyle/>
          <a:p>
            <a:pPr eaLnBrk="1" hangingPunct="1"/>
            <a:r>
              <a:rPr lang="en-US" altLang="fr-FR" smtClean="0"/>
              <a:t>Generic Strategies Framework</a:t>
            </a:r>
          </a:p>
        </p:txBody>
      </p:sp>
      <p:sp>
        <p:nvSpPr>
          <p:cNvPr id="17412" name="Rectangle 3"/>
          <p:cNvSpPr>
            <a:spLocks noGrp="1" noChangeArrowheads="1"/>
          </p:cNvSpPr>
          <p:nvPr>
            <p:ph type="body" idx="1"/>
          </p:nvPr>
        </p:nvSpPr>
        <p:spPr>
          <a:xfrm>
            <a:off x="457200" y="1600200"/>
            <a:ext cx="8229600" cy="4495800"/>
          </a:xfrm>
        </p:spPr>
        <p:txBody>
          <a:bodyPr/>
          <a:lstStyle/>
          <a:p>
            <a:pPr eaLnBrk="1" hangingPunct="1"/>
            <a:r>
              <a:rPr lang="en-US" altLang="fr-FR" smtClean="0"/>
              <a:t>Michael Porter describes how businesses can build a sustainable competitive advantage.</a:t>
            </a:r>
          </a:p>
          <a:p>
            <a:pPr eaLnBrk="1" hangingPunct="1"/>
            <a:r>
              <a:rPr lang="en-US" altLang="fr-FR" smtClean="0"/>
              <a:t>He identified three primary strategies for achieving competitive advantage:</a:t>
            </a:r>
          </a:p>
          <a:p>
            <a:pPr lvl="1" eaLnBrk="1" hangingPunct="1"/>
            <a:r>
              <a:rPr lang="en-US" altLang="fr-FR" smtClean="0"/>
              <a:t>Cost leadership – lowest-cost producer.</a:t>
            </a:r>
          </a:p>
          <a:p>
            <a:pPr lvl="1" eaLnBrk="1" hangingPunct="1"/>
            <a:r>
              <a:rPr lang="en-US" altLang="fr-FR" smtClean="0"/>
              <a:t>Differentiation – product is unique.</a:t>
            </a:r>
          </a:p>
          <a:p>
            <a:pPr lvl="1" eaLnBrk="1" hangingPunct="1"/>
            <a:r>
              <a:rPr lang="en-US" altLang="fr-FR" smtClean="0"/>
              <a:t>Focus – limited scope.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TotalTime>
  <Words>2424</Words>
  <Application>Microsoft Office PowerPoint</Application>
  <PresentationFormat>On-screen Show (4:3)</PresentationFormat>
  <Paragraphs>343</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New Caledonia</vt:lpstr>
      <vt:lpstr>Times New Roman</vt:lpstr>
      <vt:lpstr>Batang</vt:lpstr>
      <vt:lpstr>Default Design</vt:lpstr>
      <vt:lpstr>Chapter 1 The Information Systems Strategy Triangle</vt:lpstr>
      <vt:lpstr>PowerPoint Presentation</vt:lpstr>
      <vt:lpstr>The Impact of IS</vt:lpstr>
      <vt:lpstr>PowerPoint Presentation</vt:lpstr>
      <vt:lpstr>PowerPoint Presentation</vt:lpstr>
      <vt:lpstr>Think About IT</vt:lpstr>
      <vt:lpstr>Strategy</vt:lpstr>
      <vt:lpstr>PowerPoint Presentation</vt:lpstr>
      <vt:lpstr>Generic Strategies Framework</vt:lpstr>
      <vt:lpstr>PowerPoint Presentation</vt:lpstr>
      <vt:lpstr>Summary</vt:lpstr>
      <vt:lpstr>Chapter 2 Strategic Use of Information Resources</vt:lpstr>
      <vt:lpstr>HOW CAN INFORMATION RESOURCES BE USED STRATEGICALLY?</vt:lpstr>
      <vt:lpstr>The Strategic Landscape</vt:lpstr>
      <vt:lpstr>Using Information Resources to  Influence Competitive Forces</vt:lpstr>
      <vt:lpstr>PowerPoint Presentation</vt:lpstr>
      <vt:lpstr>PowerPoint Presentation</vt:lpstr>
      <vt:lpstr>PowerPoint Presentation</vt:lpstr>
      <vt:lpstr>PowerPoint Presentation</vt:lpstr>
      <vt:lpstr>Porter’s Value Chain Model</vt:lpstr>
      <vt:lpstr>Altering the Value Chain</vt:lpstr>
      <vt:lpstr>PowerPoint Presentation</vt:lpstr>
      <vt:lpstr>PowerPoint Presentation</vt:lpstr>
      <vt:lpstr>Real World Examples</vt:lpstr>
      <vt:lpstr>PowerPoint Presentation</vt:lpstr>
      <vt:lpstr>Summary</vt:lpstr>
      <vt:lpstr>PowerPoint Presentation</vt:lpstr>
      <vt:lpstr>PowerPoint Presentation</vt:lpstr>
    </vt:vector>
  </TitlesOfParts>
  <Company>UCF - College of Business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ctidwell</dc:creator>
  <cp:lastModifiedBy>ismail - [2010]</cp:lastModifiedBy>
  <cp:revision>151</cp:revision>
  <cp:lastPrinted>2016-01-26T17:56:03Z</cp:lastPrinted>
  <dcterms:created xsi:type="dcterms:W3CDTF">2005-09-27T16:42:18Z</dcterms:created>
  <dcterms:modified xsi:type="dcterms:W3CDTF">2025-04-17T11:35:33Z</dcterms:modified>
</cp:coreProperties>
</file>