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284" r:id="rId2"/>
    <p:sldId id="315" r:id="rId3"/>
    <p:sldId id="289" r:id="rId4"/>
    <p:sldId id="290" r:id="rId5"/>
    <p:sldId id="292" r:id="rId6"/>
    <p:sldId id="288" r:id="rId7"/>
    <p:sldId id="287" r:id="rId8"/>
    <p:sldId id="312" r:id="rId9"/>
    <p:sldId id="31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EAC"/>
    <a:srgbClr val="FFEEC9"/>
    <a:srgbClr val="FFF6E1"/>
    <a:srgbClr val="FFF5EB"/>
    <a:srgbClr val="FFFFFF"/>
    <a:srgbClr val="FEF3C4"/>
    <a:srgbClr val="DDE3E7"/>
    <a:srgbClr val="D9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63529" autoAdjust="0"/>
  </p:normalViewPr>
  <p:slideViewPr>
    <p:cSldViewPr snapToGrid="0">
      <p:cViewPr varScale="1">
        <p:scale>
          <a:sx n="81" d="100"/>
          <a:sy n="81" d="100"/>
        </p:scale>
        <p:origin x="-836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3" d="100"/>
        <a:sy n="63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2376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9075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Information Systems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Chapter 1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2002 McGraw-Hill Companies</a:t>
            </a:r>
            <a:r>
              <a:rPr lang="en-US" sz="1200"/>
              <a:t> 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67B4DE-B30A-4813-A7EE-1AFA111A022D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883595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Introduction to Information Systems 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Chapter 1</a:t>
            </a:r>
          </a:p>
        </p:txBody>
      </p:sp>
      <p:sp>
        <p:nvSpPr>
          <p:cNvPr id="1229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0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 2002 McGraw-Hill Companies</a:t>
            </a:r>
            <a:r>
              <a:rPr lang="en-US" sz="1200"/>
              <a:t> </a:t>
            </a:r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053E03FD-BEB8-401A-9636-E45F8C7CEC81}" type="slidenum">
              <a:rPr lang="en-US" altLang="fr-FR"/>
              <a:pPr>
                <a:defRPr/>
              </a:pPr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6745833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Arial" pitchFamily="34" charset="0"/>
              </a:rPr>
              <a:t>Introduction to Information Systems </a:t>
            </a:r>
            <a:endParaRPr lang="en-US" altLang="fr-FR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Chapter 1</a:t>
            </a:r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000" smtClean="0">
                <a:solidFill>
                  <a:schemeClr val="tx1"/>
                </a:solidFill>
                <a:latin typeface="Times New Roman" pitchFamily="18" charset="0"/>
              </a:rPr>
              <a:t>© 2002 McGraw-Hill Companies</a:t>
            </a:r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fld id="{95BC3DDC-4DBB-4F84-B68E-90978E042DB6}" type="slidenum">
              <a:rPr lang="en-US" altLang="fr-FR" sz="1200">
                <a:solidFill>
                  <a:schemeClr val="tx1"/>
                </a:solidFill>
                <a:latin typeface="Times New Roman" pitchFamily="18" charset="0"/>
              </a:rPr>
              <a:pPr/>
              <a:t>1</a:t>
            </a:fld>
            <a:endParaRPr lang="en-US" alt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9188" y="285750"/>
            <a:ext cx="4622800" cy="3468688"/>
          </a:xfrm>
          <a:ln/>
        </p:spPr>
      </p:sp>
      <p:sp>
        <p:nvSpPr>
          <p:cNvPr id="133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5943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Arial" pitchFamily="34" charset="0"/>
              </a:rPr>
              <a:t>Introduction to Information Systems </a:t>
            </a:r>
            <a:endParaRPr lang="en-US" altLang="fr-FR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Chapter 1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000" smtClean="0">
                <a:solidFill>
                  <a:schemeClr val="tx1"/>
                </a:solidFill>
                <a:latin typeface="Times New Roman" pitchFamily="18" charset="0"/>
              </a:rPr>
              <a:t>© 2002 McGraw-Hill Companies</a:t>
            </a:r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fld id="{1322BA75-8B27-4DF3-A33C-690A6500E384}" type="slidenum">
              <a:rPr lang="en-US" altLang="fr-FR" sz="1200">
                <a:solidFill>
                  <a:schemeClr val="tx1"/>
                </a:solidFill>
                <a:latin typeface="Times New Roman" pitchFamily="18" charset="0"/>
              </a:rPr>
              <a:pPr/>
              <a:t>3</a:t>
            </a:fld>
            <a:endParaRPr lang="en-US" alt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4342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9188" y="285750"/>
            <a:ext cx="4622800" cy="3468688"/>
          </a:xfrm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5943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Arial" pitchFamily="34" charset="0"/>
              </a:rPr>
              <a:t>Introduction to Information Systems </a:t>
            </a:r>
            <a:endParaRPr lang="en-US" altLang="fr-FR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Chapter 1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000" smtClean="0">
                <a:solidFill>
                  <a:schemeClr val="tx1"/>
                </a:solidFill>
                <a:latin typeface="Times New Roman" pitchFamily="18" charset="0"/>
              </a:rPr>
              <a:t>© 2002 McGraw-Hill Companies</a:t>
            </a:r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53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fld id="{E6F4A06A-A531-48D6-9F5C-F6CD82DB19B9}" type="slidenum">
              <a:rPr lang="en-US" altLang="fr-FR" sz="1200">
                <a:solidFill>
                  <a:schemeClr val="tx1"/>
                </a:solidFill>
                <a:latin typeface="Times New Roman" pitchFamily="18" charset="0"/>
              </a:rPr>
              <a:pPr/>
              <a:t>4</a:t>
            </a:fld>
            <a:endParaRPr lang="en-US" alt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5366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9188" y="285750"/>
            <a:ext cx="4622800" cy="3468688"/>
          </a:xfrm>
          <a:ln/>
        </p:spPr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5943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Arial" pitchFamily="34" charset="0"/>
              </a:rPr>
              <a:t>Introduction to Information Systems </a:t>
            </a:r>
            <a:endParaRPr lang="en-US" altLang="fr-FR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Chapter 1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000" smtClean="0">
                <a:solidFill>
                  <a:schemeClr val="tx1"/>
                </a:solidFill>
                <a:latin typeface="Times New Roman" pitchFamily="18" charset="0"/>
              </a:rPr>
              <a:t>© 2002 McGraw-Hill Companies</a:t>
            </a:r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fld id="{452A8A16-3FB0-4A01-BC70-E53187EDE5B5}" type="slidenum">
              <a:rPr lang="en-US" altLang="fr-FR" sz="12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lang="en-US" alt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6390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9188" y="285750"/>
            <a:ext cx="4622800" cy="3468688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5943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Arial" pitchFamily="34" charset="0"/>
              </a:rPr>
              <a:t>Introduction to Information Systems </a:t>
            </a:r>
            <a:endParaRPr lang="en-US" altLang="fr-FR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Chapter 1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000" smtClean="0">
                <a:solidFill>
                  <a:schemeClr val="tx1"/>
                </a:solidFill>
                <a:latin typeface="Times New Roman" pitchFamily="18" charset="0"/>
              </a:rPr>
              <a:t>© 2002 McGraw-Hill Companies</a:t>
            </a:r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74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fld id="{07ACA0D1-2CFA-4321-9AA3-CEA26700B4FA}" type="slidenum">
              <a:rPr lang="en-US" altLang="fr-FR" sz="1200">
                <a:solidFill>
                  <a:schemeClr val="tx1"/>
                </a:solidFill>
                <a:latin typeface="Times New Roman" pitchFamily="18" charset="0"/>
              </a:rPr>
              <a:pPr/>
              <a:t>6</a:t>
            </a:fld>
            <a:endParaRPr lang="en-US" alt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7414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9188" y="285750"/>
            <a:ext cx="4622800" cy="3468688"/>
          </a:xfrm>
          <a:ln/>
        </p:spPr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5943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endParaRPr lang="fr-CA" altLang="fr-F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Arial" pitchFamily="34" charset="0"/>
              </a:rPr>
              <a:t>Introduction to Information Systems </a:t>
            </a:r>
            <a:endParaRPr lang="en-US" altLang="fr-FR" sz="1200" smtClean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Chapter 1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en-US" altLang="fr-FR" sz="1000" smtClean="0">
                <a:solidFill>
                  <a:schemeClr val="tx1"/>
                </a:solidFill>
                <a:latin typeface="Times New Roman" pitchFamily="18" charset="0"/>
              </a:rPr>
              <a:t>© 2002 McGraw-Hill Companies</a:t>
            </a:r>
            <a:r>
              <a:rPr lang="en-US" altLang="fr-FR" sz="120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fld id="{BB12D32A-AC73-459B-8C14-8E4A8A33C299}" type="slidenum">
              <a:rPr lang="en-US" altLang="fr-FR" sz="1200">
                <a:solidFill>
                  <a:schemeClr val="tx1"/>
                </a:solidFill>
                <a:latin typeface="Times New Roman" pitchFamily="18" charset="0"/>
              </a:rPr>
              <a:pPr/>
              <a:t>7</a:t>
            </a:fld>
            <a:endParaRPr lang="en-US" altLang="fr-FR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8438" name="Rectangle 2"/>
          <p:cNvSpPr>
            <a:spLocks noChangeArrowheads="1" noTextEdit="1"/>
          </p:cNvSpPr>
          <p:nvPr>
            <p:ph type="sldImg"/>
          </p:nvPr>
        </p:nvSpPr>
        <p:spPr>
          <a:xfrm>
            <a:off x="1119188" y="285750"/>
            <a:ext cx="4622800" cy="3468688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962400"/>
            <a:ext cx="59436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CA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534400" y="323850"/>
            <a:ext cx="609600" cy="6096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342900" y="1885950"/>
            <a:ext cx="8458200" cy="5562600"/>
            <a:chOff x="1444" y="942"/>
            <a:chExt cx="2945" cy="243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2270" y="1149"/>
              <a:ext cx="12" cy="4"/>
            </a:xfrm>
            <a:custGeom>
              <a:avLst/>
              <a:gdLst>
                <a:gd name="T0" fmla="*/ 0 w 60"/>
                <a:gd name="T1" fmla="*/ 0 h 17"/>
                <a:gd name="T2" fmla="*/ 0 w 60"/>
                <a:gd name="T3" fmla="*/ 0 h 17"/>
                <a:gd name="T4" fmla="*/ 0 w 60"/>
                <a:gd name="T5" fmla="*/ 0 h 17"/>
                <a:gd name="T6" fmla="*/ 0 w 60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7">
                  <a:moveTo>
                    <a:pt x="60" y="0"/>
                  </a:moveTo>
                  <a:lnTo>
                    <a:pt x="44" y="3"/>
                  </a:lnTo>
                  <a:lnTo>
                    <a:pt x="29" y="8"/>
                  </a:lnTo>
                  <a:lnTo>
                    <a:pt x="0" y="17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550" y="3180"/>
              <a:ext cx="12" cy="22"/>
            </a:xfrm>
            <a:custGeom>
              <a:avLst/>
              <a:gdLst>
                <a:gd name="T0" fmla="*/ 0 w 60"/>
                <a:gd name="T1" fmla="*/ 0 h 110"/>
                <a:gd name="T2" fmla="*/ 0 w 60"/>
                <a:gd name="T3" fmla="*/ 0 h 110"/>
                <a:gd name="T4" fmla="*/ 0 w 60"/>
                <a:gd name="T5" fmla="*/ 0 h 1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110">
                  <a:moveTo>
                    <a:pt x="0" y="110"/>
                  </a:moveTo>
                  <a:lnTo>
                    <a:pt x="52" y="16"/>
                  </a:lnTo>
                  <a:lnTo>
                    <a:pt x="6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562" y="3180"/>
              <a:ext cx="3" cy="24"/>
            </a:xfrm>
            <a:custGeom>
              <a:avLst/>
              <a:gdLst>
                <a:gd name="T0" fmla="*/ 0 w 18"/>
                <a:gd name="T1" fmla="*/ 0 h 118"/>
                <a:gd name="T2" fmla="*/ 0 w 18"/>
                <a:gd name="T3" fmla="*/ 0 h 118"/>
                <a:gd name="T4" fmla="*/ 0 w 18"/>
                <a:gd name="T5" fmla="*/ 0 h 1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18">
                  <a:moveTo>
                    <a:pt x="0" y="0"/>
                  </a:moveTo>
                  <a:lnTo>
                    <a:pt x="18" y="30"/>
                  </a:lnTo>
                  <a:lnTo>
                    <a:pt x="4" y="118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282" y="1149"/>
              <a:ext cx="1280" cy="2031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273" y="1136"/>
              <a:ext cx="9" cy="13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637" y="1636"/>
              <a:ext cx="2559" cy="105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531" y="977"/>
              <a:ext cx="1756" cy="724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479" y="1236"/>
              <a:ext cx="2345" cy="96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H="1">
              <a:off x="1988" y="2113"/>
              <a:ext cx="2376" cy="98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2501" y="2590"/>
              <a:ext cx="1834" cy="758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208" y="1137"/>
              <a:ext cx="1354" cy="2059"/>
            </a:xfrm>
            <a:custGeom>
              <a:avLst/>
              <a:gdLst>
                <a:gd name="T0" fmla="*/ 2 w 6771"/>
                <a:gd name="T1" fmla="*/ 3 h 10296"/>
                <a:gd name="T2" fmla="*/ 2 w 6771"/>
                <a:gd name="T3" fmla="*/ 3 h 10296"/>
                <a:gd name="T4" fmla="*/ 2 w 6771"/>
                <a:gd name="T5" fmla="*/ 3 h 10296"/>
                <a:gd name="T6" fmla="*/ 2 w 6771"/>
                <a:gd name="T7" fmla="*/ 3 h 10296"/>
                <a:gd name="T8" fmla="*/ 2 w 6771"/>
                <a:gd name="T9" fmla="*/ 3 h 10296"/>
                <a:gd name="T10" fmla="*/ 2 w 6771"/>
                <a:gd name="T11" fmla="*/ 3 h 10296"/>
                <a:gd name="T12" fmla="*/ 2 w 6771"/>
                <a:gd name="T13" fmla="*/ 3 h 10296"/>
                <a:gd name="T14" fmla="*/ 2 w 6771"/>
                <a:gd name="T15" fmla="*/ 3 h 10296"/>
                <a:gd name="T16" fmla="*/ 2 w 6771"/>
                <a:gd name="T17" fmla="*/ 3 h 10296"/>
                <a:gd name="T18" fmla="*/ 2 w 6771"/>
                <a:gd name="T19" fmla="*/ 3 h 10296"/>
                <a:gd name="T20" fmla="*/ 2 w 6771"/>
                <a:gd name="T21" fmla="*/ 3 h 10296"/>
                <a:gd name="T22" fmla="*/ 2 w 6771"/>
                <a:gd name="T23" fmla="*/ 3 h 10296"/>
                <a:gd name="T24" fmla="*/ 2 w 6771"/>
                <a:gd name="T25" fmla="*/ 3 h 10296"/>
                <a:gd name="T26" fmla="*/ 2 w 6771"/>
                <a:gd name="T27" fmla="*/ 3 h 10296"/>
                <a:gd name="T28" fmla="*/ 2 w 6771"/>
                <a:gd name="T29" fmla="*/ 3 h 10296"/>
                <a:gd name="T30" fmla="*/ 2 w 6771"/>
                <a:gd name="T31" fmla="*/ 3 h 10296"/>
                <a:gd name="T32" fmla="*/ 2 w 6771"/>
                <a:gd name="T33" fmla="*/ 3 h 10296"/>
                <a:gd name="T34" fmla="*/ 2 w 6771"/>
                <a:gd name="T35" fmla="*/ 3 h 10296"/>
                <a:gd name="T36" fmla="*/ 2 w 6771"/>
                <a:gd name="T37" fmla="*/ 3 h 10296"/>
                <a:gd name="T38" fmla="*/ 2 w 6771"/>
                <a:gd name="T39" fmla="*/ 3 h 10296"/>
                <a:gd name="T40" fmla="*/ 2 w 6771"/>
                <a:gd name="T41" fmla="*/ 3 h 10296"/>
                <a:gd name="T42" fmla="*/ 2 w 6771"/>
                <a:gd name="T43" fmla="*/ 3 h 10296"/>
                <a:gd name="T44" fmla="*/ 2 w 6771"/>
                <a:gd name="T45" fmla="*/ 3 h 10296"/>
                <a:gd name="T46" fmla="*/ 1 w 6771"/>
                <a:gd name="T47" fmla="*/ 3 h 10296"/>
                <a:gd name="T48" fmla="*/ 1 w 6771"/>
                <a:gd name="T49" fmla="*/ 3 h 10296"/>
                <a:gd name="T50" fmla="*/ 1 w 6771"/>
                <a:gd name="T51" fmla="*/ 3 h 10296"/>
                <a:gd name="T52" fmla="*/ 1 w 6771"/>
                <a:gd name="T53" fmla="*/ 3 h 10296"/>
                <a:gd name="T54" fmla="*/ 1 w 6771"/>
                <a:gd name="T55" fmla="*/ 3 h 10296"/>
                <a:gd name="T56" fmla="*/ 1 w 6771"/>
                <a:gd name="T57" fmla="*/ 2 h 10296"/>
                <a:gd name="T58" fmla="*/ 1 w 6771"/>
                <a:gd name="T59" fmla="*/ 2 h 10296"/>
                <a:gd name="T60" fmla="*/ 1 w 6771"/>
                <a:gd name="T61" fmla="*/ 2 h 10296"/>
                <a:gd name="T62" fmla="*/ 1 w 6771"/>
                <a:gd name="T63" fmla="*/ 2 h 10296"/>
                <a:gd name="T64" fmla="*/ 1 w 6771"/>
                <a:gd name="T65" fmla="*/ 2 h 10296"/>
                <a:gd name="T66" fmla="*/ 1 w 6771"/>
                <a:gd name="T67" fmla="*/ 2 h 10296"/>
                <a:gd name="T68" fmla="*/ 1 w 6771"/>
                <a:gd name="T69" fmla="*/ 2 h 10296"/>
                <a:gd name="T70" fmla="*/ 1 w 6771"/>
                <a:gd name="T71" fmla="*/ 2 h 10296"/>
                <a:gd name="T72" fmla="*/ 1 w 6771"/>
                <a:gd name="T73" fmla="*/ 2 h 10296"/>
                <a:gd name="T74" fmla="*/ 1 w 6771"/>
                <a:gd name="T75" fmla="*/ 2 h 10296"/>
                <a:gd name="T76" fmla="*/ 1 w 6771"/>
                <a:gd name="T77" fmla="*/ 2 h 10296"/>
                <a:gd name="T78" fmla="*/ 0 w 6771"/>
                <a:gd name="T79" fmla="*/ 2 h 10296"/>
                <a:gd name="T80" fmla="*/ 0 w 6771"/>
                <a:gd name="T81" fmla="*/ 2 h 10296"/>
                <a:gd name="T82" fmla="*/ 0 w 6771"/>
                <a:gd name="T83" fmla="*/ 2 h 10296"/>
                <a:gd name="T84" fmla="*/ 0 w 6771"/>
                <a:gd name="T85" fmla="*/ 1 h 10296"/>
                <a:gd name="T86" fmla="*/ 0 w 6771"/>
                <a:gd name="T87" fmla="*/ 1 h 10296"/>
                <a:gd name="T88" fmla="*/ 0 w 6771"/>
                <a:gd name="T89" fmla="*/ 1 h 10296"/>
                <a:gd name="T90" fmla="*/ 0 w 6771"/>
                <a:gd name="T91" fmla="*/ 1 h 10296"/>
                <a:gd name="T92" fmla="*/ 0 w 6771"/>
                <a:gd name="T93" fmla="*/ 1 h 10296"/>
                <a:gd name="T94" fmla="*/ 0 w 6771"/>
                <a:gd name="T95" fmla="*/ 1 h 10296"/>
                <a:gd name="T96" fmla="*/ 0 w 6771"/>
                <a:gd name="T97" fmla="*/ 1 h 10296"/>
                <a:gd name="T98" fmla="*/ 0 w 6771"/>
                <a:gd name="T99" fmla="*/ 1 h 10296"/>
                <a:gd name="T100" fmla="*/ 0 w 6771"/>
                <a:gd name="T101" fmla="*/ 0 h 10296"/>
                <a:gd name="T102" fmla="*/ 0 w 6771"/>
                <a:gd name="T103" fmla="*/ 0 h 10296"/>
                <a:gd name="T104" fmla="*/ 0 w 6771"/>
                <a:gd name="T105" fmla="*/ 0 h 10296"/>
                <a:gd name="T106" fmla="*/ 0 w 6771"/>
                <a:gd name="T107" fmla="*/ 0 h 10296"/>
                <a:gd name="T108" fmla="*/ 0 w 6771"/>
                <a:gd name="T109" fmla="*/ 0 h 10296"/>
                <a:gd name="T110" fmla="*/ 0 w 6771"/>
                <a:gd name="T111" fmla="*/ 0 h 10296"/>
                <a:gd name="T112" fmla="*/ 0 w 6771"/>
                <a:gd name="T113" fmla="*/ 0 h 10296"/>
                <a:gd name="T114" fmla="*/ 0 w 6771"/>
                <a:gd name="T115" fmla="*/ 0 h 10296"/>
                <a:gd name="T116" fmla="*/ 0 w 6771"/>
                <a:gd name="T117" fmla="*/ 0 h 10296"/>
                <a:gd name="T118" fmla="*/ 0 w 6771"/>
                <a:gd name="T119" fmla="*/ 0 h 10296"/>
                <a:gd name="T120" fmla="*/ 0 w 6771"/>
                <a:gd name="T121" fmla="*/ 0 h 102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771" h="10296">
                  <a:moveTo>
                    <a:pt x="6771" y="10258"/>
                  </a:moveTo>
                  <a:lnTo>
                    <a:pt x="6758" y="10261"/>
                  </a:lnTo>
                  <a:lnTo>
                    <a:pt x="6747" y="10266"/>
                  </a:lnTo>
                  <a:lnTo>
                    <a:pt x="6724" y="10274"/>
                  </a:lnTo>
                  <a:lnTo>
                    <a:pt x="6712" y="10276"/>
                  </a:lnTo>
                  <a:lnTo>
                    <a:pt x="6701" y="10279"/>
                  </a:lnTo>
                  <a:lnTo>
                    <a:pt x="6688" y="10282"/>
                  </a:lnTo>
                  <a:lnTo>
                    <a:pt x="6677" y="10285"/>
                  </a:lnTo>
                  <a:lnTo>
                    <a:pt x="6663" y="10286"/>
                  </a:lnTo>
                  <a:lnTo>
                    <a:pt x="6651" y="10288"/>
                  </a:lnTo>
                  <a:lnTo>
                    <a:pt x="6626" y="10292"/>
                  </a:lnTo>
                  <a:lnTo>
                    <a:pt x="6600" y="10294"/>
                  </a:lnTo>
                  <a:lnTo>
                    <a:pt x="6574" y="10296"/>
                  </a:lnTo>
                  <a:lnTo>
                    <a:pt x="6559" y="10295"/>
                  </a:lnTo>
                  <a:lnTo>
                    <a:pt x="6545" y="10295"/>
                  </a:lnTo>
                  <a:lnTo>
                    <a:pt x="6518" y="10294"/>
                  </a:lnTo>
                  <a:lnTo>
                    <a:pt x="6489" y="10292"/>
                  </a:lnTo>
                  <a:lnTo>
                    <a:pt x="6460" y="10289"/>
                  </a:lnTo>
                  <a:lnTo>
                    <a:pt x="6444" y="10286"/>
                  </a:lnTo>
                  <a:lnTo>
                    <a:pt x="6430" y="10284"/>
                  </a:lnTo>
                  <a:lnTo>
                    <a:pt x="6400" y="10278"/>
                  </a:lnTo>
                  <a:lnTo>
                    <a:pt x="6368" y="10271"/>
                  </a:lnTo>
                  <a:lnTo>
                    <a:pt x="6338" y="10264"/>
                  </a:lnTo>
                  <a:lnTo>
                    <a:pt x="6304" y="10254"/>
                  </a:lnTo>
                  <a:lnTo>
                    <a:pt x="6287" y="10249"/>
                  </a:lnTo>
                  <a:lnTo>
                    <a:pt x="6271" y="10244"/>
                  </a:lnTo>
                  <a:lnTo>
                    <a:pt x="6237" y="10232"/>
                  </a:lnTo>
                  <a:lnTo>
                    <a:pt x="6220" y="10225"/>
                  </a:lnTo>
                  <a:lnTo>
                    <a:pt x="6204" y="10219"/>
                  </a:lnTo>
                  <a:lnTo>
                    <a:pt x="6168" y="10204"/>
                  </a:lnTo>
                  <a:lnTo>
                    <a:pt x="6149" y="10196"/>
                  </a:lnTo>
                  <a:lnTo>
                    <a:pt x="6132" y="10190"/>
                  </a:lnTo>
                  <a:lnTo>
                    <a:pt x="6096" y="10174"/>
                  </a:lnTo>
                  <a:lnTo>
                    <a:pt x="6061" y="10158"/>
                  </a:lnTo>
                  <a:lnTo>
                    <a:pt x="6022" y="10139"/>
                  </a:lnTo>
                  <a:lnTo>
                    <a:pt x="6003" y="10128"/>
                  </a:lnTo>
                  <a:lnTo>
                    <a:pt x="5985" y="10119"/>
                  </a:lnTo>
                  <a:lnTo>
                    <a:pt x="5946" y="10099"/>
                  </a:lnTo>
                  <a:lnTo>
                    <a:pt x="5908" y="10079"/>
                  </a:lnTo>
                  <a:lnTo>
                    <a:pt x="5867" y="10055"/>
                  </a:lnTo>
                  <a:lnTo>
                    <a:pt x="5847" y="10042"/>
                  </a:lnTo>
                  <a:lnTo>
                    <a:pt x="5827" y="10031"/>
                  </a:lnTo>
                  <a:lnTo>
                    <a:pt x="5787" y="10006"/>
                  </a:lnTo>
                  <a:lnTo>
                    <a:pt x="5747" y="9981"/>
                  </a:lnTo>
                  <a:lnTo>
                    <a:pt x="5704" y="9953"/>
                  </a:lnTo>
                  <a:lnTo>
                    <a:pt x="5661" y="9924"/>
                  </a:lnTo>
                  <a:lnTo>
                    <a:pt x="5638" y="9908"/>
                  </a:lnTo>
                  <a:lnTo>
                    <a:pt x="5616" y="9894"/>
                  </a:lnTo>
                  <a:lnTo>
                    <a:pt x="5573" y="9863"/>
                  </a:lnTo>
                  <a:lnTo>
                    <a:pt x="5528" y="9830"/>
                  </a:lnTo>
                  <a:lnTo>
                    <a:pt x="5483" y="9797"/>
                  </a:lnTo>
                  <a:lnTo>
                    <a:pt x="5436" y="9763"/>
                  </a:lnTo>
                  <a:lnTo>
                    <a:pt x="5391" y="9729"/>
                  </a:lnTo>
                  <a:lnTo>
                    <a:pt x="5366" y="9710"/>
                  </a:lnTo>
                  <a:lnTo>
                    <a:pt x="5342" y="9692"/>
                  </a:lnTo>
                  <a:lnTo>
                    <a:pt x="5294" y="9654"/>
                  </a:lnTo>
                  <a:lnTo>
                    <a:pt x="5246" y="9616"/>
                  </a:lnTo>
                  <a:lnTo>
                    <a:pt x="5198" y="9577"/>
                  </a:lnTo>
                  <a:lnTo>
                    <a:pt x="5148" y="9535"/>
                  </a:lnTo>
                  <a:lnTo>
                    <a:pt x="5098" y="9493"/>
                  </a:lnTo>
                  <a:lnTo>
                    <a:pt x="5047" y="9450"/>
                  </a:lnTo>
                  <a:lnTo>
                    <a:pt x="4997" y="9407"/>
                  </a:lnTo>
                  <a:lnTo>
                    <a:pt x="4970" y="9383"/>
                  </a:lnTo>
                  <a:lnTo>
                    <a:pt x="4944" y="9361"/>
                  </a:lnTo>
                  <a:lnTo>
                    <a:pt x="4892" y="9314"/>
                  </a:lnTo>
                  <a:lnTo>
                    <a:pt x="4837" y="9265"/>
                  </a:lnTo>
                  <a:lnTo>
                    <a:pt x="4810" y="9240"/>
                  </a:lnTo>
                  <a:lnTo>
                    <a:pt x="4784" y="9217"/>
                  </a:lnTo>
                  <a:lnTo>
                    <a:pt x="4756" y="9191"/>
                  </a:lnTo>
                  <a:lnTo>
                    <a:pt x="4729" y="9166"/>
                  </a:lnTo>
                  <a:lnTo>
                    <a:pt x="4674" y="9115"/>
                  </a:lnTo>
                  <a:lnTo>
                    <a:pt x="4619" y="9062"/>
                  </a:lnTo>
                  <a:lnTo>
                    <a:pt x="4563" y="9010"/>
                  </a:lnTo>
                  <a:lnTo>
                    <a:pt x="4533" y="8982"/>
                  </a:lnTo>
                  <a:lnTo>
                    <a:pt x="4505" y="8955"/>
                  </a:lnTo>
                  <a:lnTo>
                    <a:pt x="4448" y="8899"/>
                  </a:lnTo>
                  <a:lnTo>
                    <a:pt x="4389" y="8842"/>
                  </a:lnTo>
                  <a:lnTo>
                    <a:pt x="4332" y="8786"/>
                  </a:lnTo>
                  <a:lnTo>
                    <a:pt x="4301" y="8755"/>
                  </a:lnTo>
                  <a:lnTo>
                    <a:pt x="4272" y="8726"/>
                  </a:lnTo>
                  <a:lnTo>
                    <a:pt x="4213" y="8666"/>
                  </a:lnTo>
                  <a:lnTo>
                    <a:pt x="4151" y="8604"/>
                  </a:lnTo>
                  <a:lnTo>
                    <a:pt x="4091" y="8543"/>
                  </a:lnTo>
                  <a:lnTo>
                    <a:pt x="3914" y="8362"/>
                  </a:lnTo>
                  <a:lnTo>
                    <a:pt x="3737" y="8176"/>
                  </a:lnTo>
                  <a:lnTo>
                    <a:pt x="3560" y="7985"/>
                  </a:lnTo>
                  <a:lnTo>
                    <a:pt x="3384" y="7792"/>
                  </a:lnTo>
                  <a:lnTo>
                    <a:pt x="3207" y="7593"/>
                  </a:lnTo>
                  <a:lnTo>
                    <a:pt x="3030" y="7389"/>
                  </a:lnTo>
                  <a:lnTo>
                    <a:pt x="2853" y="7180"/>
                  </a:lnTo>
                  <a:lnTo>
                    <a:pt x="2676" y="6969"/>
                  </a:lnTo>
                  <a:lnTo>
                    <a:pt x="2601" y="6877"/>
                  </a:lnTo>
                  <a:lnTo>
                    <a:pt x="2565" y="6832"/>
                  </a:lnTo>
                  <a:lnTo>
                    <a:pt x="2531" y="6789"/>
                  </a:lnTo>
                  <a:lnTo>
                    <a:pt x="2463" y="6704"/>
                  </a:lnTo>
                  <a:lnTo>
                    <a:pt x="2398" y="6622"/>
                  </a:lnTo>
                  <a:lnTo>
                    <a:pt x="2336" y="6543"/>
                  </a:lnTo>
                  <a:lnTo>
                    <a:pt x="2277" y="6467"/>
                  </a:lnTo>
                  <a:lnTo>
                    <a:pt x="2220" y="6393"/>
                  </a:lnTo>
                  <a:lnTo>
                    <a:pt x="2167" y="6323"/>
                  </a:lnTo>
                  <a:lnTo>
                    <a:pt x="2116" y="6255"/>
                  </a:lnTo>
                  <a:lnTo>
                    <a:pt x="2068" y="6190"/>
                  </a:lnTo>
                  <a:lnTo>
                    <a:pt x="2023" y="6128"/>
                  </a:lnTo>
                  <a:lnTo>
                    <a:pt x="1981" y="6070"/>
                  </a:lnTo>
                  <a:lnTo>
                    <a:pt x="1941" y="6013"/>
                  </a:lnTo>
                  <a:lnTo>
                    <a:pt x="1922" y="5986"/>
                  </a:lnTo>
                  <a:lnTo>
                    <a:pt x="1905" y="5961"/>
                  </a:lnTo>
                  <a:lnTo>
                    <a:pt x="1872" y="5911"/>
                  </a:lnTo>
                  <a:lnTo>
                    <a:pt x="1842" y="5864"/>
                  </a:lnTo>
                  <a:lnTo>
                    <a:pt x="1813" y="5816"/>
                  </a:lnTo>
                  <a:lnTo>
                    <a:pt x="1783" y="5765"/>
                  </a:lnTo>
                  <a:lnTo>
                    <a:pt x="1752" y="5709"/>
                  </a:lnTo>
                  <a:lnTo>
                    <a:pt x="1720" y="5650"/>
                  </a:lnTo>
                  <a:lnTo>
                    <a:pt x="1686" y="5587"/>
                  </a:lnTo>
                  <a:lnTo>
                    <a:pt x="1652" y="5521"/>
                  </a:lnTo>
                  <a:lnTo>
                    <a:pt x="1616" y="5451"/>
                  </a:lnTo>
                  <a:lnTo>
                    <a:pt x="1579" y="5378"/>
                  </a:lnTo>
                  <a:lnTo>
                    <a:pt x="1541" y="5300"/>
                  </a:lnTo>
                  <a:lnTo>
                    <a:pt x="1520" y="5259"/>
                  </a:lnTo>
                  <a:lnTo>
                    <a:pt x="1510" y="5238"/>
                  </a:lnTo>
                  <a:lnTo>
                    <a:pt x="1501" y="5219"/>
                  </a:lnTo>
                  <a:lnTo>
                    <a:pt x="1460" y="5134"/>
                  </a:lnTo>
                  <a:lnTo>
                    <a:pt x="1419" y="5046"/>
                  </a:lnTo>
                  <a:lnTo>
                    <a:pt x="1376" y="4953"/>
                  </a:lnTo>
                  <a:lnTo>
                    <a:pt x="1354" y="4905"/>
                  </a:lnTo>
                  <a:lnTo>
                    <a:pt x="1332" y="4857"/>
                  </a:lnTo>
                  <a:lnTo>
                    <a:pt x="1287" y="4758"/>
                  </a:lnTo>
                  <a:lnTo>
                    <a:pt x="1241" y="4654"/>
                  </a:lnTo>
                  <a:lnTo>
                    <a:pt x="1185" y="4531"/>
                  </a:lnTo>
                  <a:lnTo>
                    <a:pt x="1130" y="4409"/>
                  </a:lnTo>
                  <a:lnTo>
                    <a:pt x="1026" y="4168"/>
                  </a:lnTo>
                  <a:lnTo>
                    <a:pt x="924" y="3929"/>
                  </a:lnTo>
                  <a:lnTo>
                    <a:pt x="875" y="3810"/>
                  </a:lnTo>
                  <a:lnTo>
                    <a:pt x="829" y="3693"/>
                  </a:lnTo>
                  <a:lnTo>
                    <a:pt x="736" y="3458"/>
                  </a:lnTo>
                  <a:lnTo>
                    <a:pt x="649" y="3228"/>
                  </a:lnTo>
                  <a:lnTo>
                    <a:pt x="565" y="3000"/>
                  </a:lnTo>
                  <a:lnTo>
                    <a:pt x="526" y="2886"/>
                  </a:lnTo>
                  <a:lnTo>
                    <a:pt x="488" y="2775"/>
                  </a:lnTo>
                  <a:lnTo>
                    <a:pt x="435" y="2619"/>
                  </a:lnTo>
                  <a:lnTo>
                    <a:pt x="409" y="2543"/>
                  </a:lnTo>
                  <a:lnTo>
                    <a:pt x="385" y="2469"/>
                  </a:lnTo>
                  <a:lnTo>
                    <a:pt x="337" y="2323"/>
                  </a:lnTo>
                  <a:lnTo>
                    <a:pt x="315" y="2251"/>
                  </a:lnTo>
                  <a:lnTo>
                    <a:pt x="294" y="2182"/>
                  </a:lnTo>
                  <a:lnTo>
                    <a:pt x="273" y="2112"/>
                  </a:lnTo>
                  <a:lnTo>
                    <a:pt x="254" y="2044"/>
                  </a:lnTo>
                  <a:lnTo>
                    <a:pt x="216" y="1912"/>
                  </a:lnTo>
                  <a:lnTo>
                    <a:pt x="181" y="1784"/>
                  </a:lnTo>
                  <a:lnTo>
                    <a:pt x="150" y="1662"/>
                  </a:lnTo>
                  <a:lnTo>
                    <a:pt x="135" y="1601"/>
                  </a:lnTo>
                  <a:lnTo>
                    <a:pt x="121" y="1542"/>
                  </a:lnTo>
                  <a:lnTo>
                    <a:pt x="107" y="1483"/>
                  </a:lnTo>
                  <a:lnTo>
                    <a:pt x="96" y="1426"/>
                  </a:lnTo>
                  <a:lnTo>
                    <a:pt x="83" y="1369"/>
                  </a:lnTo>
                  <a:lnTo>
                    <a:pt x="73" y="1315"/>
                  </a:lnTo>
                  <a:lnTo>
                    <a:pt x="54" y="1209"/>
                  </a:lnTo>
                  <a:lnTo>
                    <a:pt x="37" y="1107"/>
                  </a:lnTo>
                  <a:lnTo>
                    <a:pt x="29" y="1057"/>
                  </a:lnTo>
                  <a:lnTo>
                    <a:pt x="23" y="1010"/>
                  </a:lnTo>
                  <a:lnTo>
                    <a:pt x="13" y="917"/>
                  </a:lnTo>
                  <a:lnTo>
                    <a:pt x="9" y="871"/>
                  </a:lnTo>
                  <a:lnTo>
                    <a:pt x="6" y="828"/>
                  </a:lnTo>
                  <a:lnTo>
                    <a:pt x="1" y="742"/>
                  </a:lnTo>
                  <a:lnTo>
                    <a:pt x="0" y="663"/>
                  </a:lnTo>
                  <a:lnTo>
                    <a:pt x="1" y="586"/>
                  </a:lnTo>
                  <a:lnTo>
                    <a:pt x="6" y="515"/>
                  </a:lnTo>
                  <a:lnTo>
                    <a:pt x="9" y="480"/>
                  </a:lnTo>
                  <a:lnTo>
                    <a:pt x="13" y="447"/>
                  </a:lnTo>
                  <a:lnTo>
                    <a:pt x="24" y="385"/>
                  </a:lnTo>
                  <a:lnTo>
                    <a:pt x="30" y="354"/>
                  </a:lnTo>
                  <a:lnTo>
                    <a:pt x="38" y="326"/>
                  </a:lnTo>
                  <a:lnTo>
                    <a:pt x="46" y="299"/>
                  </a:lnTo>
                  <a:lnTo>
                    <a:pt x="56" y="274"/>
                  </a:lnTo>
                  <a:lnTo>
                    <a:pt x="76" y="224"/>
                  </a:lnTo>
                  <a:lnTo>
                    <a:pt x="86" y="200"/>
                  </a:lnTo>
                  <a:lnTo>
                    <a:pt x="98" y="178"/>
                  </a:lnTo>
                  <a:lnTo>
                    <a:pt x="124" y="138"/>
                  </a:lnTo>
                  <a:lnTo>
                    <a:pt x="138" y="118"/>
                  </a:lnTo>
                  <a:lnTo>
                    <a:pt x="154" y="101"/>
                  </a:lnTo>
                  <a:lnTo>
                    <a:pt x="186" y="68"/>
                  </a:lnTo>
                  <a:lnTo>
                    <a:pt x="221" y="41"/>
                  </a:lnTo>
                  <a:lnTo>
                    <a:pt x="258" y="19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2008" y="1137"/>
              <a:ext cx="1552" cy="2091"/>
            </a:xfrm>
            <a:custGeom>
              <a:avLst/>
              <a:gdLst>
                <a:gd name="T0" fmla="*/ 2 w 7760"/>
                <a:gd name="T1" fmla="*/ 3 h 10456"/>
                <a:gd name="T2" fmla="*/ 2 w 7760"/>
                <a:gd name="T3" fmla="*/ 3 h 10456"/>
                <a:gd name="T4" fmla="*/ 2 w 7760"/>
                <a:gd name="T5" fmla="*/ 3 h 10456"/>
                <a:gd name="T6" fmla="*/ 2 w 7760"/>
                <a:gd name="T7" fmla="*/ 3 h 10456"/>
                <a:gd name="T8" fmla="*/ 2 w 7760"/>
                <a:gd name="T9" fmla="*/ 3 h 10456"/>
                <a:gd name="T10" fmla="*/ 2 w 7760"/>
                <a:gd name="T11" fmla="*/ 3 h 10456"/>
                <a:gd name="T12" fmla="*/ 2 w 7760"/>
                <a:gd name="T13" fmla="*/ 3 h 10456"/>
                <a:gd name="T14" fmla="*/ 2 w 7760"/>
                <a:gd name="T15" fmla="*/ 3 h 10456"/>
                <a:gd name="T16" fmla="*/ 2 w 7760"/>
                <a:gd name="T17" fmla="*/ 3 h 10456"/>
                <a:gd name="T18" fmla="*/ 2 w 7760"/>
                <a:gd name="T19" fmla="*/ 3 h 10456"/>
                <a:gd name="T20" fmla="*/ 2 w 7760"/>
                <a:gd name="T21" fmla="*/ 3 h 10456"/>
                <a:gd name="T22" fmla="*/ 2 w 7760"/>
                <a:gd name="T23" fmla="*/ 3 h 10456"/>
                <a:gd name="T24" fmla="*/ 2 w 7760"/>
                <a:gd name="T25" fmla="*/ 3 h 10456"/>
                <a:gd name="T26" fmla="*/ 2 w 7760"/>
                <a:gd name="T27" fmla="*/ 3 h 10456"/>
                <a:gd name="T28" fmla="*/ 2 w 7760"/>
                <a:gd name="T29" fmla="*/ 3 h 10456"/>
                <a:gd name="T30" fmla="*/ 1 w 7760"/>
                <a:gd name="T31" fmla="*/ 3 h 10456"/>
                <a:gd name="T32" fmla="*/ 1 w 7760"/>
                <a:gd name="T33" fmla="*/ 3 h 10456"/>
                <a:gd name="T34" fmla="*/ 1 w 7760"/>
                <a:gd name="T35" fmla="*/ 3 h 10456"/>
                <a:gd name="T36" fmla="*/ 1 w 7760"/>
                <a:gd name="T37" fmla="*/ 3 h 10456"/>
                <a:gd name="T38" fmla="*/ 1 w 7760"/>
                <a:gd name="T39" fmla="*/ 3 h 10456"/>
                <a:gd name="T40" fmla="*/ 1 w 7760"/>
                <a:gd name="T41" fmla="*/ 3 h 10456"/>
                <a:gd name="T42" fmla="*/ 1 w 7760"/>
                <a:gd name="T43" fmla="*/ 3 h 10456"/>
                <a:gd name="T44" fmla="*/ 1 w 7760"/>
                <a:gd name="T45" fmla="*/ 3 h 10456"/>
                <a:gd name="T46" fmla="*/ 1 w 7760"/>
                <a:gd name="T47" fmla="*/ 3 h 10456"/>
                <a:gd name="T48" fmla="*/ 1 w 7760"/>
                <a:gd name="T49" fmla="*/ 2 h 10456"/>
                <a:gd name="T50" fmla="*/ 1 w 7760"/>
                <a:gd name="T51" fmla="*/ 2 h 10456"/>
                <a:gd name="T52" fmla="*/ 1 w 7760"/>
                <a:gd name="T53" fmla="*/ 2 h 10456"/>
                <a:gd name="T54" fmla="*/ 0 w 7760"/>
                <a:gd name="T55" fmla="*/ 2 h 10456"/>
                <a:gd name="T56" fmla="*/ 0 w 7760"/>
                <a:gd name="T57" fmla="*/ 2 h 10456"/>
                <a:gd name="T58" fmla="*/ 0 w 7760"/>
                <a:gd name="T59" fmla="*/ 2 h 10456"/>
                <a:gd name="T60" fmla="*/ 0 w 7760"/>
                <a:gd name="T61" fmla="*/ 2 h 10456"/>
                <a:gd name="T62" fmla="*/ 0 w 7760"/>
                <a:gd name="T63" fmla="*/ 2 h 10456"/>
                <a:gd name="T64" fmla="*/ 0 w 7760"/>
                <a:gd name="T65" fmla="*/ 2 h 10456"/>
                <a:gd name="T66" fmla="*/ 0 w 7760"/>
                <a:gd name="T67" fmla="*/ 2 h 10456"/>
                <a:gd name="T68" fmla="*/ 0 w 7760"/>
                <a:gd name="T69" fmla="*/ 2 h 10456"/>
                <a:gd name="T70" fmla="*/ 0 w 7760"/>
                <a:gd name="T71" fmla="*/ 1 h 10456"/>
                <a:gd name="T72" fmla="*/ 0 w 7760"/>
                <a:gd name="T73" fmla="*/ 1 h 10456"/>
                <a:gd name="T74" fmla="*/ 0 w 7760"/>
                <a:gd name="T75" fmla="*/ 1 h 10456"/>
                <a:gd name="T76" fmla="*/ 0 w 7760"/>
                <a:gd name="T77" fmla="*/ 1 h 10456"/>
                <a:gd name="T78" fmla="*/ 0 w 7760"/>
                <a:gd name="T79" fmla="*/ 1 h 10456"/>
                <a:gd name="T80" fmla="*/ 0 w 7760"/>
                <a:gd name="T81" fmla="*/ 1 h 10456"/>
                <a:gd name="T82" fmla="*/ 0 w 7760"/>
                <a:gd name="T83" fmla="*/ 1 h 10456"/>
                <a:gd name="T84" fmla="*/ 0 w 7760"/>
                <a:gd name="T85" fmla="*/ 1 h 10456"/>
                <a:gd name="T86" fmla="*/ 0 w 7760"/>
                <a:gd name="T87" fmla="*/ 0 h 10456"/>
                <a:gd name="T88" fmla="*/ 0 w 7760"/>
                <a:gd name="T89" fmla="*/ 0 h 10456"/>
                <a:gd name="T90" fmla="*/ 0 w 7760"/>
                <a:gd name="T91" fmla="*/ 0 h 10456"/>
                <a:gd name="T92" fmla="*/ 0 w 7760"/>
                <a:gd name="T93" fmla="*/ 0 h 10456"/>
                <a:gd name="T94" fmla="*/ 0 w 7760"/>
                <a:gd name="T95" fmla="*/ 0 h 10456"/>
                <a:gd name="T96" fmla="*/ 0 w 7760"/>
                <a:gd name="T97" fmla="*/ 0 h 10456"/>
                <a:gd name="T98" fmla="*/ 0 w 7760"/>
                <a:gd name="T99" fmla="*/ 0 h 10456"/>
                <a:gd name="T100" fmla="*/ 0 w 7760"/>
                <a:gd name="T101" fmla="*/ 0 h 10456"/>
                <a:gd name="T102" fmla="*/ 0 w 7760"/>
                <a:gd name="T103" fmla="*/ 0 h 10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760" h="10456">
                  <a:moveTo>
                    <a:pt x="7760" y="10275"/>
                  </a:moveTo>
                  <a:lnTo>
                    <a:pt x="7712" y="10293"/>
                  </a:lnTo>
                  <a:lnTo>
                    <a:pt x="7666" y="10311"/>
                  </a:lnTo>
                  <a:lnTo>
                    <a:pt x="7618" y="10327"/>
                  </a:lnTo>
                  <a:lnTo>
                    <a:pt x="7594" y="10335"/>
                  </a:lnTo>
                  <a:lnTo>
                    <a:pt x="7572" y="10344"/>
                  </a:lnTo>
                  <a:lnTo>
                    <a:pt x="7523" y="10357"/>
                  </a:lnTo>
                  <a:lnTo>
                    <a:pt x="7475" y="10372"/>
                  </a:lnTo>
                  <a:lnTo>
                    <a:pt x="7378" y="10397"/>
                  </a:lnTo>
                  <a:lnTo>
                    <a:pt x="7278" y="10418"/>
                  </a:lnTo>
                  <a:lnTo>
                    <a:pt x="7252" y="10421"/>
                  </a:lnTo>
                  <a:lnTo>
                    <a:pt x="7227" y="10426"/>
                  </a:lnTo>
                  <a:lnTo>
                    <a:pt x="7177" y="10433"/>
                  </a:lnTo>
                  <a:lnTo>
                    <a:pt x="7125" y="10439"/>
                  </a:lnTo>
                  <a:lnTo>
                    <a:pt x="7099" y="10441"/>
                  </a:lnTo>
                  <a:lnTo>
                    <a:pt x="7074" y="10445"/>
                  </a:lnTo>
                  <a:lnTo>
                    <a:pt x="7022" y="10449"/>
                  </a:lnTo>
                  <a:lnTo>
                    <a:pt x="6971" y="10454"/>
                  </a:lnTo>
                  <a:lnTo>
                    <a:pt x="6864" y="10456"/>
                  </a:lnTo>
                  <a:lnTo>
                    <a:pt x="6757" y="10456"/>
                  </a:lnTo>
                  <a:lnTo>
                    <a:pt x="6649" y="10452"/>
                  </a:lnTo>
                  <a:lnTo>
                    <a:pt x="6593" y="10447"/>
                  </a:lnTo>
                  <a:lnTo>
                    <a:pt x="6539" y="10443"/>
                  </a:lnTo>
                  <a:lnTo>
                    <a:pt x="6482" y="10436"/>
                  </a:lnTo>
                  <a:lnTo>
                    <a:pt x="6426" y="10429"/>
                  </a:lnTo>
                  <a:lnTo>
                    <a:pt x="6313" y="10412"/>
                  </a:lnTo>
                  <a:lnTo>
                    <a:pt x="6197" y="10390"/>
                  </a:lnTo>
                  <a:lnTo>
                    <a:pt x="6081" y="10365"/>
                  </a:lnTo>
                  <a:lnTo>
                    <a:pt x="6021" y="10350"/>
                  </a:lnTo>
                  <a:lnTo>
                    <a:pt x="5962" y="10335"/>
                  </a:lnTo>
                  <a:lnTo>
                    <a:pt x="5932" y="10326"/>
                  </a:lnTo>
                  <a:lnTo>
                    <a:pt x="5902" y="10318"/>
                  </a:lnTo>
                  <a:lnTo>
                    <a:pt x="5843" y="10301"/>
                  </a:lnTo>
                  <a:lnTo>
                    <a:pt x="5782" y="10282"/>
                  </a:lnTo>
                  <a:lnTo>
                    <a:pt x="5751" y="10271"/>
                  </a:lnTo>
                  <a:lnTo>
                    <a:pt x="5722" y="10262"/>
                  </a:lnTo>
                  <a:lnTo>
                    <a:pt x="5600" y="10220"/>
                  </a:lnTo>
                  <a:lnTo>
                    <a:pt x="5475" y="10173"/>
                  </a:lnTo>
                  <a:lnTo>
                    <a:pt x="5411" y="10148"/>
                  </a:lnTo>
                  <a:lnTo>
                    <a:pt x="5349" y="10123"/>
                  </a:lnTo>
                  <a:lnTo>
                    <a:pt x="5284" y="10096"/>
                  </a:lnTo>
                  <a:lnTo>
                    <a:pt x="5221" y="10068"/>
                  </a:lnTo>
                  <a:lnTo>
                    <a:pt x="5156" y="10039"/>
                  </a:lnTo>
                  <a:lnTo>
                    <a:pt x="5093" y="10009"/>
                  </a:lnTo>
                  <a:lnTo>
                    <a:pt x="4961" y="9946"/>
                  </a:lnTo>
                  <a:lnTo>
                    <a:pt x="4829" y="9878"/>
                  </a:lnTo>
                  <a:lnTo>
                    <a:pt x="4696" y="9806"/>
                  </a:lnTo>
                  <a:lnTo>
                    <a:pt x="4628" y="9769"/>
                  </a:lnTo>
                  <a:lnTo>
                    <a:pt x="4594" y="9750"/>
                  </a:lnTo>
                  <a:lnTo>
                    <a:pt x="4561" y="9732"/>
                  </a:lnTo>
                  <a:lnTo>
                    <a:pt x="4492" y="9691"/>
                  </a:lnTo>
                  <a:lnTo>
                    <a:pt x="4424" y="9651"/>
                  </a:lnTo>
                  <a:lnTo>
                    <a:pt x="4285" y="9567"/>
                  </a:lnTo>
                  <a:lnTo>
                    <a:pt x="4215" y="9523"/>
                  </a:lnTo>
                  <a:lnTo>
                    <a:pt x="4180" y="9500"/>
                  </a:lnTo>
                  <a:lnTo>
                    <a:pt x="4146" y="9479"/>
                  </a:lnTo>
                  <a:lnTo>
                    <a:pt x="4005" y="9388"/>
                  </a:lnTo>
                  <a:lnTo>
                    <a:pt x="3891" y="9311"/>
                  </a:lnTo>
                  <a:lnTo>
                    <a:pt x="3777" y="9233"/>
                  </a:lnTo>
                  <a:lnTo>
                    <a:pt x="3665" y="9153"/>
                  </a:lnTo>
                  <a:lnTo>
                    <a:pt x="3554" y="9073"/>
                  </a:lnTo>
                  <a:lnTo>
                    <a:pt x="3443" y="8990"/>
                  </a:lnTo>
                  <a:lnTo>
                    <a:pt x="3333" y="8906"/>
                  </a:lnTo>
                  <a:lnTo>
                    <a:pt x="3223" y="8820"/>
                  </a:lnTo>
                  <a:lnTo>
                    <a:pt x="3115" y="8732"/>
                  </a:lnTo>
                  <a:lnTo>
                    <a:pt x="3006" y="8642"/>
                  </a:lnTo>
                  <a:lnTo>
                    <a:pt x="2899" y="8551"/>
                  </a:lnTo>
                  <a:lnTo>
                    <a:pt x="2793" y="8458"/>
                  </a:lnTo>
                  <a:lnTo>
                    <a:pt x="2688" y="8364"/>
                  </a:lnTo>
                  <a:lnTo>
                    <a:pt x="2583" y="8267"/>
                  </a:lnTo>
                  <a:lnTo>
                    <a:pt x="2480" y="8170"/>
                  </a:lnTo>
                  <a:lnTo>
                    <a:pt x="2377" y="8070"/>
                  </a:lnTo>
                  <a:lnTo>
                    <a:pt x="2276" y="7969"/>
                  </a:lnTo>
                  <a:lnTo>
                    <a:pt x="2181" y="7874"/>
                  </a:lnTo>
                  <a:lnTo>
                    <a:pt x="2092" y="7781"/>
                  </a:lnTo>
                  <a:lnTo>
                    <a:pt x="2005" y="7688"/>
                  </a:lnTo>
                  <a:lnTo>
                    <a:pt x="1920" y="7596"/>
                  </a:lnTo>
                  <a:lnTo>
                    <a:pt x="1837" y="7504"/>
                  </a:lnTo>
                  <a:lnTo>
                    <a:pt x="1757" y="7415"/>
                  </a:lnTo>
                  <a:lnTo>
                    <a:pt x="1681" y="7325"/>
                  </a:lnTo>
                  <a:lnTo>
                    <a:pt x="1608" y="7238"/>
                  </a:lnTo>
                  <a:lnTo>
                    <a:pt x="1535" y="7149"/>
                  </a:lnTo>
                  <a:lnTo>
                    <a:pt x="1466" y="7063"/>
                  </a:lnTo>
                  <a:lnTo>
                    <a:pt x="1399" y="6977"/>
                  </a:lnTo>
                  <a:lnTo>
                    <a:pt x="1337" y="6892"/>
                  </a:lnTo>
                  <a:lnTo>
                    <a:pt x="1275" y="6807"/>
                  </a:lnTo>
                  <a:lnTo>
                    <a:pt x="1218" y="6724"/>
                  </a:lnTo>
                  <a:lnTo>
                    <a:pt x="1162" y="6641"/>
                  </a:lnTo>
                  <a:lnTo>
                    <a:pt x="1110" y="6560"/>
                  </a:lnTo>
                  <a:lnTo>
                    <a:pt x="1059" y="6476"/>
                  </a:lnTo>
                  <a:lnTo>
                    <a:pt x="1010" y="6391"/>
                  </a:lnTo>
                  <a:lnTo>
                    <a:pt x="961" y="6303"/>
                  </a:lnTo>
                  <a:lnTo>
                    <a:pt x="914" y="6214"/>
                  </a:lnTo>
                  <a:lnTo>
                    <a:pt x="866" y="6120"/>
                  </a:lnTo>
                  <a:lnTo>
                    <a:pt x="821" y="6025"/>
                  </a:lnTo>
                  <a:lnTo>
                    <a:pt x="775" y="5929"/>
                  </a:lnTo>
                  <a:lnTo>
                    <a:pt x="731" y="5830"/>
                  </a:lnTo>
                  <a:lnTo>
                    <a:pt x="687" y="5727"/>
                  </a:lnTo>
                  <a:lnTo>
                    <a:pt x="644" y="5624"/>
                  </a:lnTo>
                  <a:lnTo>
                    <a:pt x="601" y="5517"/>
                  </a:lnTo>
                  <a:lnTo>
                    <a:pt x="560" y="5410"/>
                  </a:lnTo>
                  <a:lnTo>
                    <a:pt x="519" y="5297"/>
                  </a:lnTo>
                  <a:lnTo>
                    <a:pt x="479" y="5184"/>
                  </a:lnTo>
                  <a:lnTo>
                    <a:pt x="440" y="5067"/>
                  </a:lnTo>
                  <a:lnTo>
                    <a:pt x="402" y="4950"/>
                  </a:lnTo>
                  <a:lnTo>
                    <a:pt x="362" y="4822"/>
                  </a:lnTo>
                  <a:lnTo>
                    <a:pt x="327" y="4695"/>
                  </a:lnTo>
                  <a:lnTo>
                    <a:pt x="260" y="4444"/>
                  </a:lnTo>
                  <a:lnTo>
                    <a:pt x="200" y="4193"/>
                  </a:lnTo>
                  <a:lnTo>
                    <a:pt x="149" y="3946"/>
                  </a:lnTo>
                  <a:lnTo>
                    <a:pt x="125" y="3821"/>
                  </a:lnTo>
                  <a:lnTo>
                    <a:pt x="104" y="3697"/>
                  </a:lnTo>
                  <a:lnTo>
                    <a:pt x="85" y="3575"/>
                  </a:lnTo>
                  <a:lnTo>
                    <a:pt x="68" y="3452"/>
                  </a:lnTo>
                  <a:lnTo>
                    <a:pt x="51" y="3330"/>
                  </a:lnTo>
                  <a:lnTo>
                    <a:pt x="38" y="3209"/>
                  </a:lnTo>
                  <a:lnTo>
                    <a:pt x="17" y="2967"/>
                  </a:lnTo>
                  <a:lnTo>
                    <a:pt x="11" y="2891"/>
                  </a:lnTo>
                  <a:lnTo>
                    <a:pt x="8" y="2817"/>
                  </a:lnTo>
                  <a:lnTo>
                    <a:pt x="2" y="2673"/>
                  </a:lnTo>
                  <a:lnTo>
                    <a:pt x="0" y="2532"/>
                  </a:lnTo>
                  <a:lnTo>
                    <a:pt x="1" y="2394"/>
                  </a:lnTo>
                  <a:lnTo>
                    <a:pt x="4" y="2259"/>
                  </a:lnTo>
                  <a:lnTo>
                    <a:pt x="6" y="2194"/>
                  </a:lnTo>
                  <a:lnTo>
                    <a:pt x="11" y="2130"/>
                  </a:lnTo>
                  <a:lnTo>
                    <a:pt x="21" y="2003"/>
                  </a:lnTo>
                  <a:lnTo>
                    <a:pt x="27" y="1941"/>
                  </a:lnTo>
                  <a:lnTo>
                    <a:pt x="35" y="1881"/>
                  </a:lnTo>
                  <a:lnTo>
                    <a:pt x="42" y="1819"/>
                  </a:lnTo>
                  <a:lnTo>
                    <a:pt x="51" y="1760"/>
                  </a:lnTo>
                  <a:lnTo>
                    <a:pt x="70" y="1645"/>
                  </a:lnTo>
                  <a:lnTo>
                    <a:pt x="91" y="1531"/>
                  </a:lnTo>
                  <a:lnTo>
                    <a:pt x="118" y="1424"/>
                  </a:lnTo>
                  <a:lnTo>
                    <a:pt x="146" y="1317"/>
                  </a:lnTo>
                  <a:lnTo>
                    <a:pt x="178" y="1216"/>
                  </a:lnTo>
                  <a:lnTo>
                    <a:pt x="213" y="1117"/>
                  </a:lnTo>
                  <a:lnTo>
                    <a:pt x="231" y="1070"/>
                  </a:lnTo>
                  <a:lnTo>
                    <a:pt x="251" y="1024"/>
                  </a:lnTo>
                  <a:lnTo>
                    <a:pt x="291" y="933"/>
                  </a:lnTo>
                  <a:lnTo>
                    <a:pt x="335" y="845"/>
                  </a:lnTo>
                  <a:lnTo>
                    <a:pt x="382" y="761"/>
                  </a:lnTo>
                  <a:lnTo>
                    <a:pt x="433" y="682"/>
                  </a:lnTo>
                  <a:lnTo>
                    <a:pt x="486" y="605"/>
                  </a:lnTo>
                  <a:lnTo>
                    <a:pt x="513" y="567"/>
                  </a:lnTo>
                  <a:lnTo>
                    <a:pt x="543" y="532"/>
                  </a:lnTo>
                  <a:lnTo>
                    <a:pt x="603" y="462"/>
                  </a:lnTo>
                  <a:lnTo>
                    <a:pt x="666" y="397"/>
                  </a:lnTo>
                  <a:lnTo>
                    <a:pt x="731" y="334"/>
                  </a:lnTo>
                  <a:lnTo>
                    <a:pt x="800" y="276"/>
                  </a:lnTo>
                  <a:lnTo>
                    <a:pt x="872" y="220"/>
                  </a:lnTo>
                  <a:lnTo>
                    <a:pt x="948" y="169"/>
                  </a:lnTo>
                  <a:lnTo>
                    <a:pt x="1026" y="121"/>
                  </a:lnTo>
                  <a:lnTo>
                    <a:pt x="1066" y="98"/>
                  </a:lnTo>
                  <a:lnTo>
                    <a:pt x="1108" y="78"/>
                  </a:lnTo>
                  <a:lnTo>
                    <a:pt x="1193" y="37"/>
                  </a:lnTo>
                  <a:lnTo>
                    <a:pt x="1236" y="17"/>
                  </a:lnTo>
                  <a:lnTo>
                    <a:pt x="1281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1699" y="1161"/>
              <a:ext cx="1857" cy="2127"/>
            </a:xfrm>
            <a:custGeom>
              <a:avLst/>
              <a:gdLst>
                <a:gd name="T0" fmla="*/ 3 w 9285"/>
                <a:gd name="T1" fmla="*/ 3 h 10633"/>
                <a:gd name="T2" fmla="*/ 3 w 9285"/>
                <a:gd name="T3" fmla="*/ 3 h 10633"/>
                <a:gd name="T4" fmla="*/ 3 w 9285"/>
                <a:gd name="T5" fmla="*/ 3 h 10633"/>
                <a:gd name="T6" fmla="*/ 3 w 9285"/>
                <a:gd name="T7" fmla="*/ 3 h 10633"/>
                <a:gd name="T8" fmla="*/ 3 w 9285"/>
                <a:gd name="T9" fmla="*/ 3 h 10633"/>
                <a:gd name="T10" fmla="*/ 3 w 9285"/>
                <a:gd name="T11" fmla="*/ 3 h 10633"/>
                <a:gd name="T12" fmla="*/ 2 w 9285"/>
                <a:gd name="T13" fmla="*/ 3 h 10633"/>
                <a:gd name="T14" fmla="*/ 2 w 9285"/>
                <a:gd name="T15" fmla="*/ 3 h 10633"/>
                <a:gd name="T16" fmla="*/ 2 w 9285"/>
                <a:gd name="T17" fmla="*/ 3 h 10633"/>
                <a:gd name="T18" fmla="*/ 2 w 9285"/>
                <a:gd name="T19" fmla="*/ 3 h 10633"/>
                <a:gd name="T20" fmla="*/ 2 w 9285"/>
                <a:gd name="T21" fmla="*/ 3 h 10633"/>
                <a:gd name="T22" fmla="*/ 2 w 9285"/>
                <a:gd name="T23" fmla="*/ 3 h 10633"/>
                <a:gd name="T24" fmla="*/ 2 w 9285"/>
                <a:gd name="T25" fmla="*/ 3 h 10633"/>
                <a:gd name="T26" fmla="*/ 2 w 9285"/>
                <a:gd name="T27" fmla="*/ 3 h 10633"/>
                <a:gd name="T28" fmla="*/ 2 w 9285"/>
                <a:gd name="T29" fmla="*/ 3 h 10633"/>
                <a:gd name="T30" fmla="*/ 1 w 9285"/>
                <a:gd name="T31" fmla="*/ 3 h 10633"/>
                <a:gd name="T32" fmla="*/ 1 w 9285"/>
                <a:gd name="T33" fmla="*/ 3 h 10633"/>
                <a:gd name="T34" fmla="*/ 1 w 9285"/>
                <a:gd name="T35" fmla="*/ 3 h 10633"/>
                <a:gd name="T36" fmla="*/ 1 w 9285"/>
                <a:gd name="T37" fmla="*/ 3 h 10633"/>
                <a:gd name="T38" fmla="*/ 1 w 9285"/>
                <a:gd name="T39" fmla="*/ 3 h 10633"/>
                <a:gd name="T40" fmla="*/ 1 w 9285"/>
                <a:gd name="T41" fmla="*/ 3 h 10633"/>
                <a:gd name="T42" fmla="*/ 1 w 9285"/>
                <a:gd name="T43" fmla="*/ 3 h 10633"/>
                <a:gd name="T44" fmla="*/ 1 w 9285"/>
                <a:gd name="T45" fmla="*/ 3 h 10633"/>
                <a:gd name="T46" fmla="*/ 1 w 9285"/>
                <a:gd name="T47" fmla="*/ 3 h 10633"/>
                <a:gd name="T48" fmla="*/ 0 w 9285"/>
                <a:gd name="T49" fmla="*/ 3 h 10633"/>
                <a:gd name="T50" fmla="*/ 0 w 9285"/>
                <a:gd name="T51" fmla="*/ 2 h 10633"/>
                <a:gd name="T52" fmla="*/ 0 w 9285"/>
                <a:gd name="T53" fmla="*/ 2 h 10633"/>
                <a:gd name="T54" fmla="*/ 0 w 9285"/>
                <a:gd name="T55" fmla="*/ 2 h 10633"/>
                <a:gd name="T56" fmla="*/ 0 w 9285"/>
                <a:gd name="T57" fmla="*/ 2 h 10633"/>
                <a:gd name="T58" fmla="*/ 0 w 9285"/>
                <a:gd name="T59" fmla="*/ 2 h 10633"/>
                <a:gd name="T60" fmla="*/ 0 w 9285"/>
                <a:gd name="T61" fmla="*/ 2 h 10633"/>
                <a:gd name="T62" fmla="*/ 0 w 9285"/>
                <a:gd name="T63" fmla="*/ 2 h 10633"/>
                <a:gd name="T64" fmla="*/ 0 w 9285"/>
                <a:gd name="T65" fmla="*/ 2 h 10633"/>
                <a:gd name="T66" fmla="*/ 0 w 9285"/>
                <a:gd name="T67" fmla="*/ 2 h 10633"/>
                <a:gd name="T68" fmla="*/ 0 w 9285"/>
                <a:gd name="T69" fmla="*/ 1 h 10633"/>
                <a:gd name="T70" fmla="*/ 0 w 9285"/>
                <a:gd name="T71" fmla="*/ 1 h 10633"/>
                <a:gd name="T72" fmla="*/ 0 w 9285"/>
                <a:gd name="T73" fmla="*/ 1 h 10633"/>
                <a:gd name="T74" fmla="*/ 0 w 9285"/>
                <a:gd name="T75" fmla="*/ 1 h 10633"/>
                <a:gd name="T76" fmla="*/ 0 w 9285"/>
                <a:gd name="T77" fmla="*/ 1 h 10633"/>
                <a:gd name="T78" fmla="*/ 0 w 9285"/>
                <a:gd name="T79" fmla="*/ 1 h 10633"/>
                <a:gd name="T80" fmla="*/ 0 w 9285"/>
                <a:gd name="T81" fmla="*/ 1 h 10633"/>
                <a:gd name="T82" fmla="*/ 0 w 9285"/>
                <a:gd name="T83" fmla="*/ 1 h 10633"/>
                <a:gd name="T84" fmla="*/ 0 w 9285"/>
                <a:gd name="T85" fmla="*/ 1 h 10633"/>
                <a:gd name="T86" fmla="*/ 0 w 9285"/>
                <a:gd name="T87" fmla="*/ 0 h 10633"/>
                <a:gd name="T88" fmla="*/ 0 w 9285"/>
                <a:gd name="T89" fmla="*/ 0 h 10633"/>
                <a:gd name="T90" fmla="*/ 0 w 9285"/>
                <a:gd name="T91" fmla="*/ 0 h 10633"/>
                <a:gd name="T92" fmla="*/ 0 w 9285"/>
                <a:gd name="T93" fmla="*/ 0 h 10633"/>
                <a:gd name="T94" fmla="*/ 0 w 9285"/>
                <a:gd name="T95" fmla="*/ 0 h 10633"/>
                <a:gd name="T96" fmla="*/ 1 w 9285"/>
                <a:gd name="T97" fmla="*/ 0 h 10633"/>
                <a:gd name="T98" fmla="*/ 1 w 9285"/>
                <a:gd name="T99" fmla="*/ 0 h 10633"/>
                <a:gd name="T100" fmla="*/ 1 w 9285"/>
                <a:gd name="T101" fmla="*/ 0 h 106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285" h="10633">
                  <a:moveTo>
                    <a:pt x="9285" y="10162"/>
                  </a:moveTo>
                  <a:lnTo>
                    <a:pt x="9135" y="10222"/>
                  </a:lnTo>
                  <a:lnTo>
                    <a:pt x="9060" y="10250"/>
                  </a:lnTo>
                  <a:lnTo>
                    <a:pt x="9023" y="10264"/>
                  </a:lnTo>
                  <a:lnTo>
                    <a:pt x="8986" y="10279"/>
                  </a:lnTo>
                  <a:lnTo>
                    <a:pt x="8948" y="10291"/>
                  </a:lnTo>
                  <a:lnTo>
                    <a:pt x="8910" y="10305"/>
                  </a:lnTo>
                  <a:lnTo>
                    <a:pt x="8836" y="10331"/>
                  </a:lnTo>
                  <a:lnTo>
                    <a:pt x="8686" y="10380"/>
                  </a:lnTo>
                  <a:lnTo>
                    <a:pt x="8609" y="10401"/>
                  </a:lnTo>
                  <a:lnTo>
                    <a:pt x="8570" y="10411"/>
                  </a:lnTo>
                  <a:lnTo>
                    <a:pt x="8533" y="10423"/>
                  </a:lnTo>
                  <a:lnTo>
                    <a:pt x="8381" y="10462"/>
                  </a:lnTo>
                  <a:lnTo>
                    <a:pt x="8304" y="10481"/>
                  </a:lnTo>
                  <a:lnTo>
                    <a:pt x="8228" y="10499"/>
                  </a:lnTo>
                  <a:lnTo>
                    <a:pt x="8151" y="10515"/>
                  </a:lnTo>
                  <a:lnTo>
                    <a:pt x="8075" y="10530"/>
                  </a:lnTo>
                  <a:lnTo>
                    <a:pt x="7918" y="10558"/>
                  </a:lnTo>
                  <a:lnTo>
                    <a:pt x="7840" y="10569"/>
                  </a:lnTo>
                  <a:lnTo>
                    <a:pt x="7763" y="10580"/>
                  </a:lnTo>
                  <a:lnTo>
                    <a:pt x="7606" y="10599"/>
                  </a:lnTo>
                  <a:lnTo>
                    <a:pt x="7450" y="10614"/>
                  </a:lnTo>
                  <a:lnTo>
                    <a:pt x="7291" y="10623"/>
                  </a:lnTo>
                  <a:lnTo>
                    <a:pt x="7132" y="10630"/>
                  </a:lnTo>
                  <a:lnTo>
                    <a:pt x="7091" y="10630"/>
                  </a:lnTo>
                  <a:lnTo>
                    <a:pt x="7071" y="10630"/>
                  </a:lnTo>
                  <a:lnTo>
                    <a:pt x="7052" y="10631"/>
                  </a:lnTo>
                  <a:lnTo>
                    <a:pt x="6972" y="10633"/>
                  </a:lnTo>
                  <a:lnTo>
                    <a:pt x="6932" y="10631"/>
                  </a:lnTo>
                  <a:lnTo>
                    <a:pt x="6892" y="10631"/>
                  </a:lnTo>
                  <a:lnTo>
                    <a:pt x="6813" y="10631"/>
                  </a:lnTo>
                  <a:lnTo>
                    <a:pt x="6663" y="10625"/>
                  </a:lnTo>
                  <a:lnTo>
                    <a:pt x="6514" y="10614"/>
                  </a:lnTo>
                  <a:lnTo>
                    <a:pt x="6365" y="10601"/>
                  </a:lnTo>
                  <a:lnTo>
                    <a:pt x="6217" y="10585"/>
                  </a:lnTo>
                  <a:lnTo>
                    <a:pt x="6069" y="10563"/>
                  </a:lnTo>
                  <a:lnTo>
                    <a:pt x="5921" y="10540"/>
                  </a:lnTo>
                  <a:lnTo>
                    <a:pt x="5774" y="10512"/>
                  </a:lnTo>
                  <a:lnTo>
                    <a:pt x="5626" y="10483"/>
                  </a:lnTo>
                  <a:lnTo>
                    <a:pt x="5479" y="10448"/>
                  </a:lnTo>
                  <a:lnTo>
                    <a:pt x="5331" y="10410"/>
                  </a:lnTo>
                  <a:lnTo>
                    <a:pt x="5184" y="10368"/>
                  </a:lnTo>
                  <a:lnTo>
                    <a:pt x="5038" y="10324"/>
                  </a:lnTo>
                  <a:lnTo>
                    <a:pt x="4890" y="10275"/>
                  </a:lnTo>
                  <a:lnTo>
                    <a:pt x="4745" y="10223"/>
                  </a:lnTo>
                  <a:lnTo>
                    <a:pt x="4599" y="10168"/>
                  </a:lnTo>
                  <a:lnTo>
                    <a:pt x="4454" y="10110"/>
                  </a:lnTo>
                  <a:lnTo>
                    <a:pt x="4315" y="10050"/>
                  </a:lnTo>
                  <a:lnTo>
                    <a:pt x="4179" y="9988"/>
                  </a:lnTo>
                  <a:lnTo>
                    <a:pt x="4044" y="9924"/>
                  </a:lnTo>
                  <a:lnTo>
                    <a:pt x="3912" y="9857"/>
                  </a:lnTo>
                  <a:lnTo>
                    <a:pt x="3779" y="9787"/>
                  </a:lnTo>
                  <a:lnTo>
                    <a:pt x="3649" y="9715"/>
                  </a:lnTo>
                  <a:lnTo>
                    <a:pt x="3518" y="9640"/>
                  </a:lnTo>
                  <a:lnTo>
                    <a:pt x="3391" y="9564"/>
                  </a:lnTo>
                  <a:lnTo>
                    <a:pt x="3263" y="9484"/>
                  </a:lnTo>
                  <a:lnTo>
                    <a:pt x="3138" y="9402"/>
                  </a:lnTo>
                  <a:lnTo>
                    <a:pt x="3013" y="9317"/>
                  </a:lnTo>
                  <a:lnTo>
                    <a:pt x="2891" y="9231"/>
                  </a:lnTo>
                  <a:lnTo>
                    <a:pt x="2768" y="9140"/>
                  </a:lnTo>
                  <a:lnTo>
                    <a:pt x="2648" y="9048"/>
                  </a:lnTo>
                  <a:lnTo>
                    <a:pt x="2528" y="8953"/>
                  </a:lnTo>
                  <a:lnTo>
                    <a:pt x="2411" y="8857"/>
                  </a:lnTo>
                  <a:lnTo>
                    <a:pt x="2299" y="8758"/>
                  </a:lnTo>
                  <a:lnTo>
                    <a:pt x="2189" y="8659"/>
                  </a:lnTo>
                  <a:lnTo>
                    <a:pt x="2081" y="8558"/>
                  </a:lnTo>
                  <a:lnTo>
                    <a:pt x="2028" y="8507"/>
                  </a:lnTo>
                  <a:lnTo>
                    <a:pt x="1977" y="8457"/>
                  </a:lnTo>
                  <a:lnTo>
                    <a:pt x="1874" y="8354"/>
                  </a:lnTo>
                  <a:lnTo>
                    <a:pt x="1775" y="8250"/>
                  </a:lnTo>
                  <a:lnTo>
                    <a:pt x="1725" y="8197"/>
                  </a:lnTo>
                  <a:lnTo>
                    <a:pt x="1678" y="8144"/>
                  </a:lnTo>
                  <a:lnTo>
                    <a:pt x="1583" y="8038"/>
                  </a:lnTo>
                  <a:lnTo>
                    <a:pt x="1490" y="7929"/>
                  </a:lnTo>
                  <a:lnTo>
                    <a:pt x="1401" y="7819"/>
                  </a:lnTo>
                  <a:lnTo>
                    <a:pt x="1314" y="7708"/>
                  </a:lnTo>
                  <a:lnTo>
                    <a:pt x="1230" y="7597"/>
                  </a:lnTo>
                  <a:lnTo>
                    <a:pt x="1147" y="7482"/>
                  </a:lnTo>
                  <a:lnTo>
                    <a:pt x="1106" y="7424"/>
                  </a:lnTo>
                  <a:lnTo>
                    <a:pt x="1067" y="7368"/>
                  </a:lnTo>
                  <a:lnTo>
                    <a:pt x="989" y="7251"/>
                  </a:lnTo>
                  <a:lnTo>
                    <a:pt x="915" y="7134"/>
                  </a:lnTo>
                  <a:lnTo>
                    <a:pt x="878" y="7074"/>
                  </a:lnTo>
                  <a:lnTo>
                    <a:pt x="843" y="7015"/>
                  </a:lnTo>
                  <a:lnTo>
                    <a:pt x="774" y="6896"/>
                  </a:lnTo>
                  <a:lnTo>
                    <a:pt x="708" y="6776"/>
                  </a:lnTo>
                  <a:lnTo>
                    <a:pt x="646" y="6655"/>
                  </a:lnTo>
                  <a:lnTo>
                    <a:pt x="585" y="6533"/>
                  </a:lnTo>
                  <a:lnTo>
                    <a:pt x="529" y="6411"/>
                  </a:lnTo>
                  <a:lnTo>
                    <a:pt x="474" y="6286"/>
                  </a:lnTo>
                  <a:lnTo>
                    <a:pt x="423" y="6162"/>
                  </a:lnTo>
                  <a:lnTo>
                    <a:pt x="375" y="6035"/>
                  </a:lnTo>
                  <a:lnTo>
                    <a:pt x="329" y="5908"/>
                  </a:lnTo>
                  <a:lnTo>
                    <a:pt x="286" y="5779"/>
                  </a:lnTo>
                  <a:lnTo>
                    <a:pt x="246" y="5651"/>
                  </a:lnTo>
                  <a:lnTo>
                    <a:pt x="209" y="5520"/>
                  </a:lnTo>
                  <a:lnTo>
                    <a:pt x="191" y="5455"/>
                  </a:lnTo>
                  <a:lnTo>
                    <a:pt x="175" y="5390"/>
                  </a:lnTo>
                  <a:lnTo>
                    <a:pt x="144" y="5257"/>
                  </a:lnTo>
                  <a:lnTo>
                    <a:pt x="130" y="5190"/>
                  </a:lnTo>
                  <a:lnTo>
                    <a:pt x="117" y="5125"/>
                  </a:lnTo>
                  <a:lnTo>
                    <a:pt x="90" y="4988"/>
                  </a:lnTo>
                  <a:lnTo>
                    <a:pt x="67" y="4855"/>
                  </a:lnTo>
                  <a:lnTo>
                    <a:pt x="47" y="4721"/>
                  </a:lnTo>
                  <a:lnTo>
                    <a:pt x="31" y="4588"/>
                  </a:lnTo>
                  <a:lnTo>
                    <a:pt x="17" y="4455"/>
                  </a:lnTo>
                  <a:lnTo>
                    <a:pt x="8" y="4324"/>
                  </a:lnTo>
                  <a:lnTo>
                    <a:pt x="3" y="4192"/>
                  </a:lnTo>
                  <a:lnTo>
                    <a:pt x="0" y="4062"/>
                  </a:lnTo>
                  <a:lnTo>
                    <a:pt x="0" y="3932"/>
                  </a:lnTo>
                  <a:lnTo>
                    <a:pt x="4" y="3802"/>
                  </a:lnTo>
                  <a:lnTo>
                    <a:pt x="10" y="3673"/>
                  </a:lnTo>
                  <a:lnTo>
                    <a:pt x="22" y="3545"/>
                  </a:lnTo>
                  <a:lnTo>
                    <a:pt x="35" y="3417"/>
                  </a:lnTo>
                  <a:lnTo>
                    <a:pt x="54" y="3290"/>
                  </a:lnTo>
                  <a:lnTo>
                    <a:pt x="74" y="3163"/>
                  </a:lnTo>
                  <a:lnTo>
                    <a:pt x="99" y="3037"/>
                  </a:lnTo>
                  <a:lnTo>
                    <a:pt x="126" y="2904"/>
                  </a:lnTo>
                  <a:lnTo>
                    <a:pt x="141" y="2838"/>
                  </a:lnTo>
                  <a:lnTo>
                    <a:pt x="158" y="2775"/>
                  </a:lnTo>
                  <a:lnTo>
                    <a:pt x="192" y="2647"/>
                  </a:lnTo>
                  <a:lnTo>
                    <a:pt x="229" y="2523"/>
                  </a:lnTo>
                  <a:lnTo>
                    <a:pt x="269" y="2399"/>
                  </a:lnTo>
                  <a:lnTo>
                    <a:pt x="313" y="2280"/>
                  </a:lnTo>
                  <a:lnTo>
                    <a:pt x="360" y="2162"/>
                  </a:lnTo>
                  <a:lnTo>
                    <a:pt x="410" y="2048"/>
                  </a:lnTo>
                  <a:lnTo>
                    <a:pt x="462" y="1933"/>
                  </a:lnTo>
                  <a:lnTo>
                    <a:pt x="517" y="1823"/>
                  </a:lnTo>
                  <a:lnTo>
                    <a:pt x="575" y="1716"/>
                  </a:lnTo>
                  <a:lnTo>
                    <a:pt x="638" y="1610"/>
                  </a:lnTo>
                  <a:lnTo>
                    <a:pt x="702" y="1507"/>
                  </a:lnTo>
                  <a:lnTo>
                    <a:pt x="770" y="1406"/>
                  </a:lnTo>
                  <a:lnTo>
                    <a:pt x="841" y="1307"/>
                  </a:lnTo>
                  <a:lnTo>
                    <a:pt x="877" y="1259"/>
                  </a:lnTo>
                  <a:lnTo>
                    <a:pt x="915" y="1212"/>
                  </a:lnTo>
                  <a:lnTo>
                    <a:pt x="991" y="1118"/>
                  </a:lnTo>
                  <a:lnTo>
                    <a:pt x="1072" y="1026"/>
                  </a:lnTo>
                  <a:lnTo>
                    <a:pt x="1155" y="937"/>
                  </a:lnTo>
                  <a:lnTo>
                    <a:pt x="1197" y="892"/>
                  </a:lnTo>
                  <a:lnTo>
                    <a:pt x="1241" y="850"/>
                  </a:lnTo>
                  <a:lnTo>
                    <a:pt x="1329" y="765"/>
                  </a:lnTo>
                  <a:lnTo>
                    <a:pt x="1421" y="685"/>
                  </a:lnTo>
                  <a:lnTo>
                    <a:pt x="1468" y="644"/>
                  </a:lnTo>
                  <a:lnTo>
                    <a:pt x="1517" y="605"/>
                  </a:lnTo>
                  <a:lnTo>
                    <a:pt x="1615" y="529"/>
                  </a:lnTo>
                  <a:lnTo>
                    <a:pt x="1716" y="453"/>
                  </a:lnTo>
                  <a:lnTo>
                    <a:pt x="1820" y="382"/>
                  </a:lnTo>
                  <a:lnTo>
                    <a:pt x="1873" y="346"/>
                  </a:lnTo>
                  <a:lnTo>
                    <a:pt x="1927" y="312"/>
                  </a:lnTo>
                  <a:lnTo>
                    <a:pt x="2038" y="245"/>
                  </a:lnTo>
                  <a:lnTo>
                    <a:pt x="2152" y="180"/>
                  </a:lnTo>
                  <a:lnTo>
                    <a:pt x="2268" y="118"/>
                  </a:lnTo>
                  <a:lnTo>
                    <a:pt x="2387" y="58"/>
                  </a:lnTo>
                  <a:lnTo>
                    <a:pt x="2511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1444" y="1161"/>
              <a:ext cx="2145" cy="2216"/>
            </a:xfrm>
            <a:custGeom>
              <a:avLst/>
              <a:gdLst>
                <a:gd name="T0" fmla="*/ 3 w 10725"/>
                <a:gd name="T1" fmla="*/ 3 h 11080"/>
                <a:gd name="T2" fmla="*/ 3 w 10725"/>
                <a:gd name="T3" fmla="*/ 3 h 11080"/>
                <a:gd name="T4" fmla="*/ 3 w 10725"/>
                <a:gd name="T5" fmla="*/ 3 h 11080"/>
                <a:gd name="T6" fmla="*/ 3 w 10725"/>
                <a:gd name="T7" fmla="*/ 3 h 11080"/>
                <a:gd name="T8" fmla="*/ 3 w 10725"/>
                <a:gd name="T9" fmla="*/ 3 h 11080"/>
                <a:gd name="T10" fmla="*/ 3 w 10725"/>
                <a:gd name="T11" fmla="*/ 3 h 11080"/>
                <a:gd name="T12" fmla="*/ 3 w 10725"/>
                <a:gd name="T13" fmla="*/ 3 h 11080"/>
                <a:gd name="T14" fmla="*/ 3 w 10725"/>
                <a:gd name="T15" fmla="*/ 4 h 11080"/>
                <a:gd name="T16" fmla="*/ 2 w 10725"/>
                <a:gd name="T17" fmla="*/ 4 h 11080"/>
                <a:gd name="T18" fmla="*/ 2 w 10725"/>
                <a:gd name="T19" fmla="*/ 4 h 11080"/>
                <a:gd name="T20" fmla="*/ 2 w 10725"/>
                <a:gd name="T21" fmla="*/ 4 h 11080"/>
                <a:gd name="T22" fmla="*/ 2 w 10725"/>
                <a:gd name="T23" fmla="*/ 4 h 11080"/>
                <a:gd name="T24" fmla="*/ 2 w 10725"/>
                <a:gd name="T25" fmla="*/ 4 h 11080"/>
                <a:gd name="T26" fmla="*/ 2 w 10725"/>
                <a:gd name="T27" fmla="*/ 4 h 11080"/>
                <a:gd name="T28" fmla="*/ 2 w 10725"/>
                <a:gd name="T29" fmla="*/ 4 h 11080"/>
                <a:gd name="T30" fmla="*/ 2 w 10725"/>
                <a:gd name="T31" fmla="*/ 4 h 11080"/>
                <a:gd name="T32" fmla="*/ 2 w 10725"/>
                <a:gd name="T33" fmla="*/ 4 h 11080"/>
                <a:gd name="T34" fmla="*/ 2 w 10725"/>
                <a:gd name="T35" fmla="*/ 3 h 11080"/>
                <a:gd name="T36" fmla="*/ 2 w 10725"/>
                <a:gd name="T37" fmla="*/ 3 h 11080"/>
                <a:gd name="T38" fmla="*/ 1 w 10725"/>
                <a:gd name="T39" fmla="*/ 3 h 11080"/>
                <a:gd name="T40" fmla="*/ 1 w 10725"/>
                <a:gd name="T41" fmla="*/ 3 h 11080"/>
                <a:gd name="T42" fmla="*/ 1 w 10725"/>
                <a:gd name="T43" fmla="*/ 3 h 11080"/>
                <a:gd name="T44" fmla="*/ 1 w 10725"/>
                <a:gd name="T45" fmla="*/ 3 h 11080"/>
                <a:gd name="T46" fmla="*/ 1 w 10725"/>
                <a:gd name="T47" fmla="*/ 3 h 11080"/>
                <a:gd name="T48" fmla="*/ 1 w 10725"/>
                <a:gd name="T49" fmla="*/ 3 h 11080"/>
                <a:gd name="T50" fmla="*/ 1 w 10725"/>
                <a:gd name="T51" fmla="*/ 3 h 11080"/>
                <a:gd name="T52" fmla="*/ 1 w 10725"/>
                <a:gd name="T53" fmla="*/ 3 h 11080"/>
                <a:gd name="T54" fmla="*/ 1 w 10725"/>
                <a:gd name="T55" fmla="*/ 3 h 11080"/>
                <a:gd name="T56" fmla="*/ 0 w 10725"/>
                <a:gd name="T57" fmla="*/ 3 h 11080"/>
                <a:gd name="T58" fmla="*/ 0 w 10725"/>
                <a:gd name="T59" fmla="*/ 3 h 11080"/>
                <a:gd name="T60" fmla="*/ 0 w 10725"/>
                <a:gd name="T61" fmla="*/ 3 h 11080"/>
                <a:gd name="T62" fmla="*/ 0 w 10725"/>
                <a:gd name="T63" fmla="*/ 2 h 11080"/>
                <a:gd name="T64" fmla="*/ 0 w 10725"/>
                <a:gd name="T65" fmla="*/ 2 h 11080"/>
                <a:gd name="T66" fmla="*/ 0 w 10725"/>
                <a:gd name="T67" fmla="*/ 2 h 11080"/>
                <a:gd name="T68" fmla="*/ 0 w 10725"/>
                <a:gd name="T69" fmla="*/ 2 h 11080"/>
                <a:gd name="T70" fmla="*/ 0 w 10725"/>
                <a:gd name="T71" fmla="*/ 2 h 11080"/>
                <a:gd name="T72" fmla="*/ 0 w 10725"/>
                <a:gd name="T73" fmla="*/ 2 h 11080"/>
                <a:gd name="T74" fmla="*/ 0 w 10725"/>
                <a:gd name="T75" fmla="*/ 2 h 11080"/>
                <a:gd name="T76" fmla="*/ 0 w 10725"/>
                <a:gd name="T77" fmla="*/ 2 h 11080"/>
                <a:gd name="T78" fmla="*/ 0 w 10725"/>
                <a:gd name="T79" fmla="*/ 2 h 11080"/>
                <a:gd name="T80" fmla="*/ 0 w 10725"/>
                <a:gd name="T81" fmla="*/ 1 h 11080"/>
                <a:gd name="T82" fmla="*/ 0 w 10725"/>
                <a:gd name="T83" fmla="*/ 1 h 11080"/>
                <a:gd name="T84" fmla="*/ 0 w 10725"/>
                <a:gd name="T85" fmla="*/ 1 h 11080"/>
                <a:gd name="T86" fmla="*/ 0 w 10725"/>
                <a:gd name="T87" fmla="*/ 1 h 11080"/>
                <a:gd name="T88" fmla="*/ 0 w 10725"/>
                <a:gd name="T89" fmla="*/ 1 h 11080"/>
                <a:gd name="T90" fmla="*/ 0 w 10725"/>
                <a:gd name="T91" fmla="*/ 1 h 11080"/>
                <a:gd name="T92" fmla="*/ 0 w 10725"/>
                <a:gd name="T93" fmla="*/ 1 h 11080"/>
                <a:gd name="T94" fmla="*/ 0 w 10725"/>
                <a:gd name="T95" fmla="*/ 1 h 11080"/>
                <a:gd name="T96" fmla="*/ 0 w 10725"/>
                <a:gd name="T97" fmla="*/ 0 h 11080"/>
                <a:gd name="T98" fmla="*/ 1 w 10725"/>
                <a:gd name="T99" fmla="*/ 0 h 11080"/>
                <a:gd name="T100" fmla="*/ 1 w 10725"/>
                <a:gd name="T101" fmla="*/ 0 h 11080"/>
                <a:gd name="T102" fmla="*/ 1 w 10725"/>
                <a:gd name="T103" fmla="*/ 0 h 11080"/>
                <a:gd name="T104" fmla="*/ 1 w 10725"/>
                <a:gd name="T105" fmla="*/ 0 h 11080"/>
                <a:gd name="T106" fmla="*/ 1 w 10725"/>
                <a:gd name="T107" fmla="*/ 0 h 110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725" h="11080">
                  <a:moveTo>
                    <a:pt x="10725" y="10145"/>
                  </a:moveTo>
                  <a:lnTo>
                    <a:pt x="10557" y="10204"/>
                  </a:lnTo>
                  <a:lnTo>
                    <a:pt x="10393" y="10262"/>
                  </a:lnTo>
                  <a:lnTo>
                    <a:pt x="10231" y="10317"/>
                  </a:lnTo>
                  <a:lnTo>
                    <a:pt x="10072" y="10372"/>
                  </a:lnTo>
                  <a:lnTo>
                    <a:pt x="9992" y="10397"/>
                  </a:lnTo>
                  <a:lnTo>
                    <a:pt x="9915" y="10423"/>
                  </a:lnTo>
                  <a:lnTo>
                    <a:pt x="9762" y="10473"/>
                  </a:lnTo>
                  <a:lnTo>
                    <a:pt x="9611" y="10520"/>
                  </a:lnTo>
                  <a:lnTo>
                    <a:pt x="9537" y="10543"/>
                  </a:lnTo>
                  <a:lnTo>
                    <a:pt x="9464" y="10567"/>
                  </a:lnTo>
                  <a:lnTo>
                    <a:pt x="9319" y="10610"/>
                  </a:lnTo>
                  <a:lnTo>
                    <a:pt x="9177" y="10652"/>
                  </a:lnTo>
                  <a:lnTo>
                    <a:pt x="9038" y="10692"/>
                  </a:lnTo>
                  <a:lnTo>
                    <a:pt x="8901" y="10730"/>
                  </a:lnTo>
                  <a:lnTo>
                    <a:pt x="8833" y="10747"/>
                  </a:lnTo>
                  <a:lnTo>
                    <a:pt x="8768" y="10765"/>
                  </a:lnTo>
                  <a:lnTo>
                    <a:pt x="8637" y="10800"/>
                  </a:lnTo>
                  <a:lnTo>
                    <a:pt x="8573" y="10816"/>
                  </a:lnTo>
                  <a:lnTo>
                    <a:pt x="8510" y="10833"/>
                  </a:lnTo>
                  <a:lnTo>
                    <a:pt x="8387" y="10864"/>
                  </a:lnTo>
                  <a:lnTo>
                    <a:pt x="8264" y="10891"/>
                  </a:lnTo>
                  <a:lnTo>
                    <a:pt x="8145" y="10917"/>
                  </a:lnTo>
                  <a:lnTo>
                    <a:pt x="8028" y="10941"/>
                  </a:lnTo>
                  <a:lnTo>
                    <a:pt x="7916" y="10964"/>
                  </a:lnTo>
                  <a:lnTo>
                    <a:pt x="7859" y="10973"/>
                  </a:lnTo>
                  <a:lnTo>
                    <a:pt x="7805" y="10983"/>
                  </a:lnTo>
                  <a:lnTo>
                    <a:pt x="7697" y="11002"/>
                  </a:lnTo>
                  <a:lnTo>
                    <a:pt x="7644" y="11010"/>
                  </a:lnTo>
                  <a:lnTo>
                    <a:pt x="7593" y="11019"/>
                  </a:lnTo>
                  <a:lnTo>
                    <a:pt x="7492" y="11034"/>
                  </a:lnTo>
                  <a:lnTo>
                    <a:pt x="7441" y="11040"/>
                  </a:lnTo>
                  <a:lnTo>
                    <a:pt x="7392" y="11046"/>
                  </a:lnTo>
                  <a:lnTo>
                    <a:pt x="7296" y="11057"/>
                  </a:lnTo>
                  <a:lnTo>
                    <a:pt x="7248" y="11060"/>
                  </a:lnTo>
                  <a:lnTo>
                    <a:pt x="7203" y="11065"/>
                  </a:lnTo>
                  <a:lnTo>
                    <a:pt x="7113" y="11073"/>
                  </a:lnTo>
                  <a:lnTo>
                    <a:pt x="7068" y="11074"/>
                  </a:lnTo>
                  <a:lnTo>
                    <a:pt x="7025" y="11076"/>
                  </a:lnTo>
                  <a:lnTo>
                    <a:pt x="6982" y="11077"/>
                  </a:lnTo>
                  <a:lnTo>
                    <a:pt x="6941" y="11079"/>
                  </a:lnTo>
                  <a:lnTo>
                    <a:pt x="6899" y="11079"/>
                  </a:lnTo>
                  <a:lnTo>
                    <a:pt x="6859" y="11080"/>
                  </a:lnTo>
                  <a:lnTo>
                    <a:pt x="6781" y="11080"/>
                  </a:lnTo>
                  <a:lnTo>
                    <a:pt x="6625" y="11073"/>
                  </a:lnTo>
                  <a:lnTo>
                    <a:pt x="6472" y="11065"/>
                  </a:lnTo>
                  <a:lnTo>
                    <a:pt x="6319" y="11052"/>
                  </a:lnTo>
                  <a:lnTo>
                    <a:pt x="6168" y="11039"/>
                  </a:lnTo>
                  <a:lnTo>
                    <a:pt x="6018" y="11020"/>
                  </a:lnTo>
                  <a:lnTo>
                    <a:pt x="5869" y="11001"/>
                  </a:lnTo>
                  <a:lnTo>
                    <a:pt x="5720" y="10977"/>
                  </a:lnTo>
                  <a:lnTo>
                    <a:pt x="5575" y="10952"/>
                  </a:lnTo>
                  <a:lnTo>
                    <a:pt x="5429" y="10923"/>
                  </a:lnTo>
                  <a:lnTo>
                    <a:pt x="5285" y="10892"/>
                  </a:lnTo>
                  <a:lnTo>
                    <a:pt x="5142" y="10857"/>
                  </a:lnTo>
                  <a:lnTo>
                    <a:pt x="5001" y="10822"/>
                  </a:lnTo>
                  <a:lnTo>
                    <a:pt x="4860" y="10781"/>
                  </a:lnTo>
                  <a:lnTo>
                    <a:pt x="4721" y="10739"/>
                  </a:lnTo>
                  <a:lnTo>
                    <a:pt x="4583" y="10694"/>
                  </a:lnTo>
                  <a:lnTo>
                    <a:pt x="4447" y="10647"/>
                  </a:lnTo>
                  <a:lnTo>
                    <a:pt x="4310" y="10595"/>
                  </a:lnTo>
                  <a:lnTo>
                    <a:pt x="4175" y="10541"/>
                  </a:lnTo>
                  <a:lnTo>
                    <a:pt x="4040" y="10483"/>
                  </a:lnTo>
                  <a:lnTo>
                    <a:pt x="3908" y="10424"/>
                  </a:lnTo>
                  <a:lnTo>
                    <a:pt x="3776" y="10359"/>
                  </a:lnTo>
                  <a:lnTo>
                    <a:pt x="3646" y="10293"/>
                  </a:lnTo>
                  <a:lnTo>
                    <a:pt x="3517" y="10223"/>
                  </a:lnTo>
                  <a:lnTo>
                    <a:pt x="3390" y="10152"/>
                  </a:lnTo>
                  <a:lnTo>
                    <a:pt x="3263" y="10075"/>
                  </a:lnTo>
                  <a:lnTo>
                    <a:pt x="3138" y="9996"/>
                  </a:lnTo>
                  <a:lnTo>
                    <a:pt x="3014" y="9915"/>
                  </a:lnTo>
                  <a:lnTo>
                    <a:pt x="2891" y="9831"/>
                  </a:lnTo>
                  <a:lnTo>
                    <a:pt x="2769" y="9742"/>
                  </a:lnTo>
                  <a:lnTo>
                    <a:pt x="2648" y="9652"/>
                  </a:lnTo>
                  <a:lnTo>
                    <a:pt x="2529" y="9557"/>
                  </a:lnTo>
                  <a:lnTo>
                    <a:pt x="2412" y="9461"/>
                  </a:lnTo>
                  <a:lnTo>
                    <a:pt x="2300" y="9362"/>
                  </a:lnTo>
                  <a:lnTo>
                    <a:pt x="2190" y="9264"/>
                  </a:lnTo>
                  <a:lnTo>
                    <a:pt x="2082" y="9163"/>
                  </a:lnTo>
                  <a:lnTo>
                    <a:pt x="2029" y="9112"/>
                  </a:lnTo>
                  <a:lnTo>
                    <a:pt x="1978" y="9062"/>
                  </a:lnTo>
                  <a:lnTo>
                    <a:pt x="1875" y="8959"/>
                  </a:lnTo>
                  <a:lnTo>
                    <a:pt x="1776" y="8854"/>
                  </a:lnTo>
                  <a:lnTo>
                    <a:pt x="1726" y="8801"/>
                  </a:lnTo>
                  <a:lnTo>
                    <a:pt x="1679" y="8749"/>
                  </a:lnTo>
                  <a:lnTo>
                    <a:pt x="1585" y="8642"/>
                  </a:lnTo>
                  <a:lnTo>
                    <a:pt x="1492" y="8533"/>
                  </a:lnTo>
                  <a:lnTo>
                    <a:pt x="1402" y="8423"/>
                  </a:lnTo>
                  <a:lnTo>
                    <a:pt x="1315" y="8312"/>
                  </a:lnTo>
                  <a:lnTo>
                    <a:pt x="1230" y="8201"/>
                  </a:lnTo>
                  <a:lnTo>
                    <a:pt x="1147" y="8087"/>
                  </a:lnTo>
                  <a:lnTo>
                    <a:pt x="1106" y="8029"/>
                  </a:lnTo>
                  <a:lnTo>
                    <a:pt x="1067" y="7972"/>
                  </a:lnTo>
                  <a:lnTo>
                    <a:pt x="989" y="7855"/>
                  </a:lnTo>
                  <a:lnTo>
                    <a:pt x="916" y="7738"/>
                  </a:lnTo>
                  <a:lnTo>
                    <a:pt x="878" y="7678"/>
                  </a:lnTo>
                  <a:lnTo>
                    <a:pt x="843" y="7619"/>
                  </a:lnTo>
                  <a:lnTo>
                    <a:pt x="774" y="7500"/>
                  </a:lnTo>
                  <a:lnTo>
                    <a:pt x="740" y="7439"/>
                  </a:lnTo>
                  <a:lnTo>
                    <a:pt x="708" y="7379"/>
                  </a:lnTo>
                  <a:lnTo>
                    <a:pt x="646" y="7259"/>
                  </a:lnTo>
                  <a:lnTo>
                    <a:pt x="586" y="7136"/>
                  </a:lnTo>
                  <a:lnTo>
                    <a:pt x="529" y="7014"/>
                  </a:lnTo>
                  <a:lnTo>
                    <a:pt x="474" y="6889"/>
                  </a:lnTo>
                  <a:lnTo>
                    <a:pt x="423" y="6765"/>
                  </a:lnTo>
                  <a:lnTo>
                    <a:pt x="375" y="6638"/>
                  </a:lnTo>
                  <a:lnTo>
                    <a:pt x="329" y="6511"/>
                  </a:lnTo>
                  <a:lnTo>
                    <a:pt x="286" y="6382"/>
                  </a:lnTo>
                  <a:lnTo>
                    <a:pt x="246" y="6254"/>
                  </a:lnTo>
                  <a:lnTo>
                    <a:pt x="209" y="6124"/>
                  </a:lnTo>
                  <a:lnTo>
                    <a:pt x="191" y="6058"/>
                  </a:lnTo>
                  <a:lnTo>
                    <a:pt x="175" y="5993"/>
                  </a:lnTo>
                  <a:lnTo>
                    <a:pt x="144" y="5861"/>
                  </a:lnTo>
                  <a:lnTo>
                    <a:pt x="117" y="5729"/>
                  </a:lnTo>
                  <a:lnTo>
                    <a:pt x="90" y="5593"/>
                  </a:lnTo>
                  <a:lnTo>
                    <a:pt x="67" y="5459"/>
                  </a:lnTo>
                  <a:lnTo>
                    <a:pt x="47" y="5325"/>
                  </a:lnTo>
                  <a:lnTo>
                    <a:pt x="31" y="5193"/>
                  </a:lnTo>
                  <a:lnTo>
                    <a:pt x="17" y="5060"/>
                  </a:lnTo>
                  <a:lnTo>
                    <a:pt x="8" y="4928"/>
                  </a:lnTo>
                  <a:lnTo>
                    <a:pt x="3" y="4797"/>
                  </a:lnTo>
                  <a:lnTo>
                    <a:pt x="0" y="4666"/>
                  </a:lnTo>
                  <a:lnTo>
                    <a:pt x="0" y="4536"/>
                  </a:lnTo>
                  <a:lnTo>
                    <a:pt x="5" y="4407"/>
                  </a:lnTo>
                  <a:lnTo>
                    <a:pt x="12" y="4277"/>
                  </a:lnTo>
                  <a:lnTo>
                    <a:pt x="23" y="4149"/>
                  </a:lnTo>
                  <a:lnTo>
                    <a:pt x="37" y="4021"/>
                  </a:lnTo>
                  <a:lnTo>
                    <a:pt x="55" y="3894"/>
                  </a:lnTo>
                  <a:lnTo>
                    <a:pt x="75" y="3767"/>
                  </a:lnTo>
                  <a:lnTo>
                    <a:pt x="100" y="3641"/>
                  </a:lnTo>
                  <a:lnTo>
                    <a:pt x="130" y="3501"/>
                  </a:lnTo>
                  <a:lnTo>
                    <a:pt x="166" y="3363"/>
                  </a:lnTo>
                  <a:lnTo>
                    <a:pt x="207" y="3227"/>
                  </a:lnTo>
                  <a:lnTo>
                    <a:pt x="254" y="3095"/>
                  </a:lnTo>
                  <a:lnTo>
                    <a:pt x="307" y="2961"/>
                  </a:lnTo>
                  <a:lnTo>
                    <a:pt x="364" y="2830"/>
                  </a:lnTo>
                  <a:lnTo>
                    <a:pt x="428" y="2701"/>
                  </a:lnTo>
                  <a:lnTo>
                    <a:pt x="497" y="2574"/>
                  </a:lnTo>
                  <a:lnTo>
                    <a:pt x="571" y="2447"/>
                  </a:lnTo>
                  <a:lnTo>
                    <a:pt x="650" y="2323"/>
                  </a:lnTo>
                  <a:lnTo>
                    <a:pt x="735" y="2200"/>
                  </a:lnTo>
                  <a:lnTo>
                    <a:pt x="827" y="2080"/>
                  </a:lnTo>
                  <a:lnTo>
                    <a:pt x="922" y="1959"/>
                  </a:lnTo>
                  <a:lnTo>
                    <a:pt x="1024" y="1843"/>
                  </a:lnTo>
                  <a:lnTo>
                    <a:pt x="1132" y="1726"/>
                  </a:lnTo>
                  <a:lnTo>
                    <a:pt x="1246" y="1612"/>
                  </a:lnTo>
                  <a:lnTo>
                    <a:pt x="1362" y="1498"/>
                  </a:lnTo>
                  <a:lnTo>
                    <a:pt x="1486" y="1387"/>
                  </a:lnTo>
                  <a:lnTo>
                    <a:pt x="1614" y="1277"/>
                  </a:lnTo>
                  <a:lnTo>
                    <a:pt x="1749" y="1170"/>
                  </a:lnTo>
                  <a:lnTo>
                    <a:pt x="1889" y="1062"/>
                  </a:lnTo>
                  <a:lnTo>
                    <a:pt x="2034" y="958"/>
                  </a:lnTo>
                  <a:lnTo>
                    <a:pt x="2185" y="855"/>
                  </a:lnTo>
                  <a:lnTo>
                    <a:pt x="2341" y="754"/>
                  </a:lnTo>
                  <a:lnTo>
                    <a:pt x="2502" y="653"/>
                  </a:lnTo>
                  <a:lnTo>
                    <a:pt x="2669" y="556"/>
                  </a:lnTo>
                  <a:lnTo>
                    <a:pt x="2841" y="458"/>
                  </a:lnTo>
                  <a:lnTo>
                    <a:pt x="3020" y="364"/>
                  </a:lnTo>
                  <a:lnTo>
                    <a:pt x="3203" y="270"/>
                  </a:lnTo>
                  <a:lnTo>
                    <a:pt x="3392" y="178"/>
                  </a:lnTo>
                  <a:lnTo>
                    <a:pt x="3587" y="87"/>
                  </a:lnTo>
                  <a:lnTo>
                    <a:pt x="3788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2202" y="1137"/>
              <a:ext cx="57" cy="24"/>
            </a:xfrm>
            <a:custGeom>
              <a:avLst/>
              <a:gdLst>
                <a:gd name="T0" fmla="*/ 0 w 286"/>
                <a:gd name="T1" fmla="*/ 0 h 120"/>
                <a:gd name="T2" fmla="*/ 0 w 286"/>
                <a:gd name="T3" fmla="*/ 0 h 120"/>
                <a:gd name="T4" fmla="*/ 0 w 286"/>
                <a:gd name="T5" fmla="*/ 0 h 120"/>
                <a:gd name="T6" fmla="*/ 0 w 286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6" h="120">
                  <a:moveTo>
                    <a:pt x="0" y="120"/>
                  </a:moveTo>
                  <a:lnTo>
                    <a:pt x="130" y="63"/>
                  </a:lnTo>
                  <a:lnTo>
                    <a:pt x="206" y="30"/>
                  </a:lnTo>
                  <a:lnTo>
                    <a:pt x="286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2253" y="1135"/>
              <a:ext cx="1370" cy="2055"/>
            </a:xfrm>
            <a:custGeom>
              <a:avLst/>
              <a:gdLst>
                <a:gd name="T0" fmla="*/ 2 w 6846"/>
                <a:gd name="T1" fmla="*/ 3 h 10276"/>
                <a:gd name="T2" fmla="*/ 2 w 6846"/>
                <a:gd name="T3" fmla="*/ 3 h 10276"/>
                <a:gd name="T4" fmla="*/ 2 w 6846"/>
                <a:gd name="T5" fmla="*/ 3 h 10276"/>
                <a:gd name="T6" fmla="*/ 2 w 6846"/>
                <a:gd name="T7" fmla="*/ 3 h 10276"/>
                <a:gd name="T8" fmla="*/ 2 w 6846"/>
                <a:gd name="T9" fmla="*/ 3 h 10276"/>
                <a:gd name="T10" fmla="*/ 2 w 6846"/>
                <a:gd name="T11" fmla="*/ 3 h 10276"/>
                <a:gd name="T12" fmla="*/ 2 w 6846"/>
                <a:gd name="T13" fmla="*/ 3 h 10276"/>
                <a:gd name="T14" fmla="*/ 2 w 6846"/>
                <a:gd name="T15" fmla="*/ 3 h 10276"/>
                <a:gd name="T16" fmla="*/ 2 w 6846"/>
                <a:gd name="T17" fmla="*/ 3 h 10276"/>
                <a:gd name="T18" fmla="*/ 2 w 6846"/>
                <a:gd name="T19" fmla="*/ 3 h 10276"/>
                <a:gd name="T20" fmla="*/ 2 w 6846"/>
                <a:gd name="T21" fmla="*/ 3 h 10276"/>
                <a:gd name="T22" fmla="*/ 2 w 6846"/>
                <a:gd name="T23" fmla="*/ 3 h 10276"/>
                <a:gd name="T24" fmla="*/ 2 w 6846"/>
                <a:gd name="T25" fmla="*/ 3 h 10276"/>
                <a:gd name="T26" fmla="*/ 2 w 6846"/>
                <a:gd name="T27" fmla="*/ 3 h 10276"/>
                <a:gd name="T28" fmla="*/ 2 w 6846"/>
                <a:gd name="T29" fmla="*/ 3 h 10276"/>
                <a:gd name="T30" fmla="*/ 2 w 6846"/>
                <a:gd name="T31" fmla="*/ 3 h 10276"/>
                <a:gd name="T32" fmla="*/ 2 w 6846"/>
                <a:gd name="T33" fmla="*/ 3 h 10276"/>
                <a:gd name="T34" fmla="*/ 2 w 6846"/>
                <a:gd name="T35" fmla="*/ 3 h 10276"/>
                <a:gd name="T36" fmla="*/ 2 w 6846"/>
                <a:gd name="T37" fmla="*/ 2 h 10276"/>
                <a:gd name="T38" fmla="*/ 2 w 6846"/>
                <a:gd name="T39" fmla="*/ 2 h 10276"/>
                <a:gd name="T40" fmla="*/ 2 w 6846"/>
                <a:gd name="T41" fmla="*/ 2 h 10276"/>
                <a:gd name="T42" fmla="*/ 2 w 6846"/>
                <a:gd name="T43" fmla="*/ 2 h 10276"/>
                <a:gd name="T44" fmla="*/ 2 w 6846"/>
                <a:gd name="T45" fmla="*/ 2 h 10276"/>
                <a:gd name="T46" fmla="*/ 2 w 6846"/>
                <a:gd name="T47" fmla="*/ 2 h 10276"/>
                <a:gd name="T48" fmla="*/ 2 w 6846"/>
                <a:gd name="T49" fmla="*/ 2 h 10276"/>
                <a:gd name="T50" fmla="*/ 2 w 6846"/>
                <a:gd name="T51" fmla="*/ 2 h 10276"/>
                <a:gd name="T52" fmla="*/ 2 w 6846"/>
                <a:gd name="T53" fmla="*/ 2 h 10276"/>
                <a:gd name="T54" fmla="*/ 2 w 6846"/>
                <a:gd name="T55" fmla="*/ 2 h 10276"/>
                <a:gd name="T56" fmla="*/ 2 w 6846"/>
                <a:gd name="T57" fmla="*/ 1 h 10276"/>
                <a:gd name="T58" fmla="*/ 2 w 6846"/>
                <a:gd name="T59" fmla="*/ 1 h 10276"/>
                <a:gd name="T60" fmla="*/ 2 w 6846"/>
                <a:gd name="T61" fmla="*/ 1 h 10276"/>
                <a:gd name="T62" fmla="*/ 2 w 6846"/>
                <a:gd name="T63" fmla="*/ 1 h 10276"/>
                <a:gd name="T64" fmla="*/ 2 w 6846"/>
                <a:gd name="T65" fmla="*/ 1 h 10276"/>
                <a:gd name="T66" fmla="*/ 1 w 6846"/>
                <a:gd name="T67" fmla="*/ 1 h 10276"/>
                <a:gd name="T68" fmla="*/ 1 w 6846"/>
                <a:gd name="T69" fmla="*/ 1 h 10276"/>
                <a:gd name="T70" fmla="*/ 1 w 6846"/>
                <a:gd name="T71" fmla="*/ 1 h 10276"/>
                <a:gd name="T72" fmla="*/ 1 w 6846"/>
                <a:gd name="T73" fmla="*/ 1 h 10276"/>
                <a:gd name="T74" fmla="*/ 1 w 6846"/>
                <a:gd name="T75" fmla="*/ 1 h 10276"/>
                <a:gd name="T76" fmla="*/ 1 w 6846"/>
                <a:gd name="T77" fmla="*/ 1 h 10276"/>
                <a:gd name="T78" fmla="*/ 1 w 6846"/>
                <a:gd name="T79" fmla="*/ 1 h 10276"/>
                <a:gd name="T80" fmla="*/ 1 w 6846"/>
                <a:gd name="T81" fmla="*/ 1 h 10276"/>
                <a:gd name="T82" fmla="*/ 1 w 6846"/>
                <a:gd name="T83" fmla="*/ 0 h 10276"/>
                <a:gd name="T84" fmla="*/ 1 w 6846"/>
                <a:gd name="T85" fmla="*/ 0 h 10276"/>
                <a:gd name="T86" fmla="*/ 1 w 6846"/>
                <a:gd name="T87" fmla="*/ 0 h 10276"/>
                <a:gd name="T88" fmla="*/ 0 w 6846"/>
                <a:gd name="T89" fmla="*/ 0 h 10276"/>
                <a:gd name="T90" fmla="*/ 0 w 6846"/>
                <a:gd name="T91" fmla="*/ 0 h 10276"/>
                <a:gd name="T92" fmla="*/ 0 w 6846"/>
                <a:gd name="T93" fmla="*/ 0 h 10276"/>
                <a:gd name="T94" fmla="*/ 0 w 6846"/>
                <a:gd name="T95" fmla="*/ 0 h 10276"/>
                <a:gd name="T96" fmla="*/ 0 w 6846"/>
                <a:gd name="T97" fmla="*/ 0 h 10276"/>
                <a:gd name="T98" fmla="*/ 0 w 6846"/>
                <a:gd name="T99" fmla="*/ 0 h 10276"/>
                <a:gd name="T100" fmla="*/ 0 w 6846"/>
                <a:gd name="T101" fmla="*/ 0 h 1027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846" h="10276">
                  <a:moveTo>
                    <a:pt x="6524" y="10276"/>
                  </a:moveTo>
                  <a:lnTo>
                    <a:pt x="6544" y="10265"/>
                  </a:lnTo>
                  <a:lnTo>
                    <a:pt x="6554" y="10260"/>
                  </a:lnTo>
                  <a:lnTo>
                    <a:pt x="6566" y="10255"/>
                  </a:lnTo>
                  <a:lnTo>
                    <a:pt x="6586" y="10243"/>
                  </a:lnTo>
                  <a:lnTo>
                    <a:pt x="6607" y="10230"/>
                  </a:lnTo>
                  <a:lnTo>
                    <a:pt x="6625" y="10216"/>
                  </a:lnTo>
                  <a:lnTo>
                    <a:pt x="6643" y="10201"/>
                  </a:lnTo>
                  <a:lnTo>
                    <a:pt x="6660" y="10185"/>
                  </a:lnTo>
                  <a:lnTo>
                    <a:pt x="6678" y="10169"/>
                  </a:lnTo>
                  <a:lnTo>
                    <a:pt x="6685" y="10159"/>
                  </a:lnTo>
                  <a:lnTo>
                    <a:pt x="6693" y="10150"/>
                  </a:lnTo>
                  <a:lnTo>
                    <a:pt x="6700" y="10140"/>
                  </a:lnTo>
                  <a:lnTo>
                    <a:pt x="6708" y="10130"/>
                  </a:lnTo>
                  <a:lnTo>
                    <a:pt x="6721" y="10110"/>
                  </a:lnTo>
                  <a:lnTo>
                    <a:pt x="6736" y="10090"/>
                  </a:lnTo>
                  <a:lnTo>
                    <a:pt x="6747" y="10067"/>
                  </a:lnTo>
                  <a:lnTo>
                    <a:pt x="6760" y="10044"/>
                  </a:lnTo>
                  <a:lnTo>
                    <a:pt x="6771" y="10019"/>
                  </a:lnTo>
                  <a:lnTo>
                    <a:pt x="6782" y="9994"/>
                  </a:lnTo>
                  <a:lnTo>
                    <a:pt x="6790" y="9967"/>
                  </a:lnTo>
                  <a:lnTo>
                    <a:pt x="6799" y="9940"/>
                  </a:lnTo>
                  <a:lnTo>
                    <a:pt x="6807" y="9910"/>
                  </a:lnTo>
                  <a:lnTo>
                    <a:pt x="6815" y="9881"/>
                  </a:lnTo>
                  <a:lnTo>
                    <a:pt x="6821" y="9849"/>
                  </a:lnTo>
                  <a:lnTo>
                    <a:pt x="6827" y="9817"/>
                  </a:lnTo>
                  <a:lnTo>
                    <a:pt x="6831" y="9785"/>
                  </a:lnTo>
                  <a:lnTo>
                    <a:pt x="6833" y="9768"/>
                  </a:lnTo>
                  <a:lnTo>
                    <a:pt x="6837" y="9752"/>
                  </a:lnTo>
                  <a:lnTo>
                    <a:pt x="6839" y="9715"/>
                  </a:lnTo>
                  <a:lnTo>
                    <a:pt x="6840" y="9697"/>
                  </a:lnTo>
                  <a:lnTo>
                    <a:pt x="6842" y="9680"/>
                  </a:lnTo>
                  <a:lnTo>
                    <a:pt x="6842" y="9661"/>
                  </a:lnTo>
                  <a:lnTo>
                    <a:pt x="6844" y="9643"/>
                  </a:lnTo>
                  <a:lnTo>
                    <a:pt x="6846" y="9605"/>
                  </a:lnTo>
                  <a:lnTo>
                    <a:pt x="6846" y="9566"/>
                  </a:lnTo>
                  <a:lnTo>
                    <a:pt x="6846" y="9526"/>
                  </a:lnTo>
                  <a:lnTo>
                    <a:pt x="6845" y="9504"/>
                  </a:lnTo>
                  <a:lnTo>
                    <a:pt x="6845" y="9484"/>
                  </a:lnTo>
                  <a:lnTo>
                    <a:pt x="6844" y="9463"/>
                  </a:lnTo>
                  <a:lnTo>
                    <a:pt x="6844" y="9442"/>
                  </a:lnTo>
                  <a:lnTo>
                    <a:pt x="6839" y="9398"/>
                  </a:lnTo>
                  <a:lnTo>
                    <a:pt x="6837" y="9375"/>
                  </a:lnTo>
                  <a:lnTo>
                    <a:pt x="6836" y="9354"/>
                  </a:lnTo>
                  <a:lnTo>
                    <a:pt x="6831" y="9307"/>
                  </a:lnTo>
                  <a:lnTo>
                    <a:pt x="6827" y="9261"/>
                  </a:lnTo>
                  <a:lnTo>
                    <a:pt x="6820" y="9212"/>
                  </a:lnTo>
                  <a:lnTo>
                    <a:pt x="6816" y="9187"/>
                  </a:lnTo>
                  <a:lnTo>
                    <a:pt x="6814" y="9163"/>
                  </a:lnTo>
                  <a:lnTo>
                    <a:pt x="6806" y="9113"/>
                  </a:lnTo>
                  <a:lnTo>
                    <a:pt x="6799" y="9063"/>
                  </a:lnTo>
                  <a:lnTo>
                    <a:pt x="6794" y="9036"/>
                  </a:lnTo>
                  <a:lnTo>
                    <a:pt x="6789" y="9010"/>
                  </a:lnTo>
                  <a:lnTo>
                    <a:pt x="6780" y="8957"/>
                  </a:lnTo>
                  <a:lnTo>
                    <a:pt x="6769" y="8902"/>
                  </a:lnTo>
                  <a:lnTo>
                    <a:pt x="6759" y="8848"/>
                  </a:lnTo>
                  <a:lnTo>
                    <a:pt x="6746" y="8791"/>
                  </a:lnTo>
                  <a:lnTo>
                    <a:pt x="6734" y="8734"/>
                  </a:lnTo>
                  <a:lnTo>
                    <a:pt x="6720" y="8676"/>
                  </a:lnTo>
                  <a:lnTo>
                    <a:pt x="6706" y="8617"/>
                  </a:lnTo>
                  <a:lnTo>
                    <a:pt x="6691" y="8555"/>
                  </a:lnTo>
                  <a:lnTo>
                    <a:pt x="6675" y="8494"/>
                  </a:lnTo>
                  <a:lnTo>
                    <a:pt x="6658" y="8431"/>
                  </a:lnTo>
                  <a:lnTo>
                    <a:pt x="6641" y="8367"/>
                  </a:lnTo>
                  <a:lnTo>
                    <a:pt x="6621" y="8301"/>
                  </a:lnTo>
                  <a:lnTo>
                    <a:pt x="6603" y="8236"/>
                  </a:lnTo>
                  <a:lnTo>
                    <a:pt x="6583" y="8169"/>
                  </a:lnTo>
                  <a:lnTo>
                    <a:pt x="6573" y="8135"/>
                  </a:lnTo>
                  <a:lnTo>
                    <a:pt x="6563" y="8102"/>
                  </a:lnTo>
                  <a:lnTo>
                    <a:pt x="6541" y="8031"/>
                  </a:lnTo>
                  <a:lnTo>
                    <a:pt x="6519" y="7961"/>
                  </a:lnTo>
                  <a:lnTo>
                    <a:pt x="6507" y="7925"/>
                  </a:lnTo>
                  <a:lnTo>
                    <a:pt x="6495" y="7890"/>
                  </a:lnTo>
                  <a:lnTo>
                    <a:pt x="6473" y="7818"/>
                  </a:lnTo>
                  <a:lnTo>
                    <a:pt x="6448" y="7744"/>
                  </a:lnTo>
                  <a:lnTo>
                    <a:pt x="6423" y="7671"/>
                  </a:lnTo>
                  <a:lnTo>
                    <a:pt x="6409" y="7632"/>
                  </a:lnTo>
                  <a:lnTo>
                    <a:pt x="6397" y="7595"/>
                  </a:lnTo>
                  <a:lnTo>
                    <a:pt x="6372" y="7519"/>
                  </a:lnTo>
                  <a:lnTo>
                    <a:pt x="6331" y="7408"/>
                  </a:lnTo>
                  <a:lnTo>
                    <a:pt x="6290" y="7297"/>
                  </a:lnTo>
                  <a:lnTo>
                    <a:pt x="6247" y="7184"/>
                  </a:lnTo>
                  <a:lnTo>
                    <a:pt x="6226" y="7128"/>
                  </a:lnTo>
                  <a:lnTo>
                    <a:pt x="6205" y="7072"/>
                  </a:lnTo>
                  <a:lnTo>
                    <a:pt x="6160" y="6957"/>
                  </a:lnTo>
                  <a:lnTo>
                    <a:pt x="6114" y="6844"/>
                  </a:lnTo>
                  <a:lnTo>
                    <a:pt x="6102" y="6815"/>
                  </a:lnTo>
                  <a:lnTo>
                    <a:pt x="6091" y="6786"/>
                  </a:lnTo>
                  <a:lnTo>
                    <a:pt x="6068" y="6730"/>
                  </a:lnTo>
                  <a:lnTo>
                    <a:pt x="6055" y="6700"/>
                  </a:lnTo>
                  <a:lnTo>
                    <a:pt x="6044" y="6672"/>
                  </a:lnTo>
                  <a:lnTo>
                    <a:pt x="6021" y="6615"/>
                  </a:lnTo>
                  <a:lnTo>
                    <a:pt x="5972" y="6498"/>
                  </a:lnTo>
                  <a:lnTo>
                    <a:pt x="5922" y="6381"/>
                  </a:lnTo>
                  <a:lnTo>
                    <a:pt x="5871" y="6263"/>
                  </a:lnTo>
                  <a:lnTo>
                    <a:pt x="5820" y="6145"/>
                  </a:lnTo>
                  <a:lnTo>
                    <a:pt x="5765" y="6025"/>
                  </a:lnTo>
                  <a:lnTo>
                    <a:pt x="5738" y="5965"/>
                  </a:lnTo>
                  <a:lnTo>
                    <a:pt x="5712" y="5906"/>
                  </a:lnTo>
                  <a:lnTo>
                    <a:pt x="5656" y="5786"/>
                  </a:lnTo>
                  <a:lnTo>
                    <a:pt x="5601" y="5666"/>
                  </a:lnTo>
                  <a:lnTo>
                    <a:pt x="5552" y="5563"/>
                  </a:lnTo>
                  <a:lnTo>
                    <a:pt x="5505" y="5465"/>
                  </a:lnTo>
                  <a:lnTo>
                    <a:pt x="5460" y="5370"/>
                  </a:lnTo>
                  <a:lnTo>
                    <a:pt x="5417" y="5280"/>
                  </a:lnTo>
                  <a:lnTo>
                    <a:pt x="5373" y="5192"/>
                  </a:lnTo>
                  <a:lnTo>
                    <a:pt x="5332" y="5109"/>
                  </a:lnTo>
                  <a:lnTo>
                    <a:pt x="5291" y="5028"/>
                  </a:lnTo>
                  <a:lnTo>
                    <a:pt x="5253" y="4954"/>
                  </a:lnTo>
                  <a:lnTo>
                    <a:pt x="5214" y="4880"/>
                  </a:lnTo>
                  <a:lnTo>
                    <a:pt x="5178" y="4812"/>
                  </a:lnTo>
                  <a:lnTo>
                    <a:pt x="5141" y="4746"/>
                  </a:lnTo>
                  <a:lnTo>
                    <a:pt x="5107" y="4685"/>
                  </a:lnTo>
                  <a:lnTo>
                    <a:pt x="5073" y="4626"/>
                  </a:lnTo>
                  <a:lnTo>
                    <a:pt x="5042" y="4571"/>
                  </a:lnTo>
                  <a:lnTo>
                    <a:pt x="5011" y="4520"/>
                  </a:lnTo>
                  <a:lnTo>
                    <a:pt x="4983" y="4474"/>
                  </a:lnTo>
                  <a:lnTo>
                    <a:pt x="4967" y="4450"/>
                  </a:lnTo>
                  <a:lnTo>
                    <a:pt x="4962" y="4443"/>
                  </a:lnTo>
                  <a:lnTo>
                    <a:pt x="4959" y="4438"/>
                  </a:lnTo>
                  <a:lnTo>
                    <a:pt x="4952" y="4426"/>
                  </a:lnTo>
                  <a:lnTo>
                    <a:pt x="4935" y="4401"/>
                  </a:lnTo>
                  <a:lnTo>
                    <a:pt x="4919" y="4378"/>
                  </a:lnTo>
                  <a:lnTo>
                    <a:pt x="4901" y="4350"/>
                  </a:lnTo>
                  <a:lnTo>
                    <a:pt x="4883" y="4324"/>
                  </a:lnTo>
                  <a:lnTo>
                    <a:pt x="4864" y="4297"/>
                  </a:lnTo>
                  <a:lnTo>
                    <a:pt x="4844" y="4270"/>
                  </a:lnTo>
                  <a:lnTo>
                    <a:pt x="4823" y="4240"/>
                  </a:lnTo>
                  <a:lnTo>
                    <a:pt x="4801" y="4211"/>
                  </a:lnTo>
                  <a:lnTo>
                    <a:pt x="4779" y="4180"/>
                  </a:lnTo>
                  <a:lnTo>
                    <a:pt x="4756" y="4150"/>
                  </a:lnTo>
                  <a:lnTo>
                    <a:pt x="4731" y="4117"/>
                  </a:lnTo>
                  <a:lnTo>
                    <a:pt x="4706" y="4085"/>
                  </a:lnTo>
                  <a:lnTo>
                    <a:pt x="4680" y="4051"/>
                  </a:lnTo>
                  <a:lnTo>
                    <a:pt x="4655" y="4018"/>
                  </a:lnTo>
                  <a:lnTo>
                    <a:pt x="4627" y="3982"/>
                  </a:lnTo>
                  <a:lnTo>
                    <a:pt x="4612" y="3964"/>
                  </a:lnTo>
                  <a:lnTo>
                    <a:pt x="4598" y="3947"/>
                  </a:lnTo>
                  <a:lnTo>
                    <a:pt x="4569" y="3909"/>
                  </a:lnTo>
                  <a:lnTo>
                    <a:pt x="4540" y="3873"/>
                  </a:lnTo>
                  <a:lnTo>
                    <a:pt x="4509" y="3834"/>
                  </a:lnTo>
                  <a:lnTo>
                    <a:pt x="4478" y="3796"/>
                  </a:lnTo>
                  <a:lnTo>
                    <a:pt x="4461" y="3775"/>
                  </a:lnTo>
                  <a:lnTo>
                    <a:pt x="4445" y="3756"/>
                  </a:lnTo>
                  <a:lnTo>
                    <a:pt x="4413" y="3718"/>
                  </a:lnTo>
                  <a:lnTo>
                    <a:pt x="4395" y="3696"/>
                  </a:lnTo>
                  <a:lnTo>
                    <a:pt x="4378" y="3676"/>
                  </a:lnTo>
                  <a:lnTo>
                    <a:pt x="4344" y="3634"/>
                  </a:lnTo>
                  <a:lnTo>
                    <a:pt x="4309" y="3591"/>
                  </a:lnTo>
                  <a:lnTo>
                    <a:pt x="4291" y="3569"/>
                  </a:lnTo>
                  <a:lnTo>
                    <a:pt x="4274" y="3549"/>
                  </a:lnTo>
                  <a:lnTo>
                    <a:pt x="4236" y="3503"/>
                  </a:lnTo>
                  <a:lnTo>
                    <a:pt x="4217" y="3481"/>
                  </a:lnTo>
                  <a:lnTo>
                    <a:pt x="4199" y="3459"/>
                  </a:lnTo>
                  <a:lnTo>
                    <a:pt x="4160" y="3414"/>
                  </a:lnTo>
                  <a:lnTo>
                    <a:pt x="4122" y="3368"/>
                  </a:lnTo>
                  <a:lnTo>
                    <a:pt x="3940" y="3154"/>
                  </a:lnTo>
                  <a:lnTo>
                    <a:pt x="3759" y="2945"/>
                  </a:lnTo>
                  <a:lnTo>
                    <a:pt x="3578" y="2739"/>
                  </a:lnTo>
                  <a:lnTo>
                    <a:pt x="3398" y="2539"/>
                  </a:lnTo>
                  <a:lnTo>
                    <a:pt x="3217" y="2342"/>
                  </a:lnTo>
                  <a:lnTo>
                    <a:pt x="3038" y="2149"/>
                  </a:lnTo>
                  <a:lnTo>
                    <a:pt x="2859" y="1960"/>
                  </a:lnTo>
                  <a:lnTo>
                    <a:pt x="2679" y="1776"/>
                  </a:lnTo>
                  <a:lnTo>
                    <a:pt x="2554" y="1651"/>
                  </a:lnTo>
                  <a:lnTo>
                    <a:pt x="2491" y="1590"/>
                  </a:lnTo>
                  <a:lnTo>
                    <a:pt x="2431" y="1531"/>
                  </a:lnTo>
                  <a:lnTo>
                    <a:pt x="2312" y="1415"/>
                  </a:lnTo>
                  <a:lnTo>
                    <a:pt x="2195" y="1304"/>
                  </a:lnTo>
                  <a:lnTo>
                    <a:pt x="2081" y="1198"/>
                  </a:lnTo>
                  <a:lnTo>
                    <a:pt x="2024" y="1146"/>
                  </a:lnTo>
                  <a:lnTo>
                    <a:pt x="1969" y="1096"/>
                  </a:lnTo>
                  <a:lnTo>
                    <a:pt x="1914" y="1046"/>
                  </a:lnTo>
                  <a:lnTo>
                    <a:pt x="1861" y="998"/>
                  </a:lnTo>
                  <a:lnTo>
                    <a:pt x="1755" y="906"/>
                  </a:lnTo>
                  <a:lnTo>
                    <a:pt x="1702" y="861"/>
                  </a:lnTo>
                  <a:lnTo>
                    <a:pt x="1651" y="818"/>
                  </a:lnTo>
                  <a:lnTo>
                    <a:pt x="1550" y="734"/>
                  </a:lnTo>
                  <a:lnTo>
                    <a:pt x="1451" y="655"/>
                  </a:lnTo>
                  <a:lnTo>
                    <a:pt x="1402" y="616"/>
                  </a:lnTo>
                  <a:lnTo>
                    <a:pt x="1356" y="580"/>
                  </a:lnTo>
                  <a:lnTo>
                    <a:pt x="1262" y="509"/>
                  </a:lnTo>
                  <a:lnTo>
                    <a:pt x="1172" y="444"/>
                  </a:lnTo>
                  <a:lnTo>
                    <a:pt x="1085" y="382"/>
                  </a:lnTo>
                  <a:lnTo>
                    <a:pt x="1001" y="327"/>
                  </a:lnTo>
                  <a:lnTo>
                    <a:pt x="918" y="275"/>
                  </a:lnTo>
                  <a:lnTo>
                    <a:pt x="838" y="227"/>
                  </a:lnTo>
                  <a:lnTo>
                    <a:pt x="759" y="184"/>
                  </a:lnTo>
                  <a:lnTo>
                    <a:pt x="686" y="145"/>
                  </a:lnTo>
                  <a:lnTo>
                    <a:pt x="648" y="127"/>
                  </a:lnTo>
                  <a:lnTo>
                    <a:pt x="613" y="111"/>
                  </a:lnTo>
                  <a:lnTo>
                    <a:pt x="544" y="82"/>
                  </a:lnTo>
                  <a:lnTo>
                    <a:pt x="477" y="57"/>
                  </a:lnTo>
                  <a:lnTo>
                    <a:pt x="415" y="36"/>
                  </a:lnTo>
                  <a:lnTo>
                    <a:pt x="352" y="21"/>
                  </a:lnTo>
                  <a:lnTo>
                    <a:pt x="294" y="9"/>
                  </a:lnTo>
                  <a:lnTo>
                    <a:pt x="239" y="2"/>
                  </a:lnTo>
                  <a:lnTo>
                    <a:pt x="186" y="0"/>
                  </a:lnTo>
                  <a:lnTo>
                    <a:pt x="135" y="2"/>
                  </a:lnTo>
                  <a:lnTo>
                    <a:pt x="110" y="5"/>
                  </a:lnTo>
                  <a:lnTo>
                    <a:pt x="87" y="9"/>
                  </a:lnTo>
                  <a:lnTo>
                    <a:pt x="63" y="14"/>
                  </a:lnTo>
                  <a:lnTo>
                    <a:pt x="42" y="21"/>
                  </a:lnTo>
                  <a:lnTo>
                    <a:pt x="0" y="36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2255" y="1105"/>
              <a:ext cx="1572" cy="2085"/>
            </a:xfrm>
            <a:custGeom>
              <a:avLst/>
              <a:gdLst>
                <a:gd name="T0" fmla="*/ 2 w 7861"/>
                <a:gd name="T1" fmla="*/ 3 h 10427"/>
                <a:gd name="T2" fmla="*/ 2 w 7861"/>
                <a:gd name="T3" fmla="*/ 3 h 10427"/>
                <a:gd name="T4" fmla="*/ 2 w 7861"/>
                <a:gd name="T5" fmla="*/ 3 h 10427"/>
                <a:gd name="T6" fmla="*/ 2 w 7861"/>
                <a:gd name="T7" fmla="*/ 3 h 10427"/>
                <a:gd name="T8" fmla="*/ 2 w 7861"/>
                <a:gd name="T9" fmla="*/ 3 h 10427"/>
                <a:gd name="T10" fmla="*/ 2 w 7861"/>
                <a:gd name="T11" fmla="*/ 3 h 10427"/>
                <a:gd name="T12" fmla="*/ 2 w 7861"/>
                <a:gd name="T13" fmla="*/ 3 h 10427"/>
                <a:gd name="T14" fmla="*/ 2 w 7861"/>
                <a:gd name="T15" fmla="*/ 3 h 10427"/>
                <a:gd name="T16" fmla="*/ 2 w 7861"/>
                <a:gd name="T17" fmla="*/ 3 h 10427"/>
                <a:gd name="T18" fmla="*/ 2 w 7861"/>
                <a:gd name="T19" fmla="*/ 3 h 10427"/>
                <a:gd name="T20" fmla="*/ 2 w 7861"/>
                <a:gd name="T21" fmla="*/ 3 h 10427"/>
                <a:gd name="T22" fmla="*/ 2 w 7861"/>
                <a:gd name="T23" fmla="*/ 3 h 10427"/>
                <a:gd name="T24" fmla="*/ 2 w 7861"/>
                <a:gd name="T25" fmla="*/ 3 h 10427"/>
                <a:gd name="T26" fmla="*/ 2 w 7861"/>
                <a:gd name="T27" fmla="*/ 3 h 10427"/>
                <a:gd name="T28" fmla="*/ 3 w 7861"/>
                <a:gd name="T29" fmla="*/ 3 h 10427"/>
                <a:gd name="T30" fmla="*/ 3 w 7861"/>
                <a:gd name="T31" fmla="*/ 3 h 10427"/>
                <a:gd name="T32" fmla="*/ 3 w 7861"/>
                <a:gd name="T33" fmla="*/ 3 h 10427"/>
                <a:gd name="T34" fmla="*/ 3 w 7861"/>
                <a:gd name="T35" fmla="*/ 3 h 10427"/>
                <a:gd name="T36" fmla="*/ 3 w 7861"/>
                <a:gd name="T37" fmla="*/ 2 h 10427"/>
                <a:gd name="T38" fmla="*/ 3 w 7861"/>
                <a:gd name="T39" fmla="*/ 2 h 10427"/>
                <a:gd name="T40" fmla="*/ 3 w 7861"/>
                <a:gd name="T41" fmla="*/ 2 h 10427"/>
                <a:gd name="T42" fmla="*/ 2 w 7861"/>
                <a:gd name="T43" fmla="*/ 2 h 10427"/>
                <a:gd name="T44" fmla="*/ 2 w 7861"/>
                <a:gd name="T45" fmla="*/ 2 h 10427"/>
                <a:gd name="T46" fmla="*/ 2 w 7861"/>
                <a:gd name="T47" fmla="*/ 2 h 10427"/>
                <a:gd name="T48" fmla="*/ 2 w 7861"/>
                <a:gd name="T49" fmla="*/ 2 h 10427"/>
                <a:gd name="T50" fmla="*/ 2 w 7861"/>
                <a:gd name="T51" fmla="*/ 2 h 10427"/>
                <a:gd name="T52" fmla="*/ 2 w 7861"/>
                <a:gd name="T53" fmla="*/ 2 h 10427"/>
                <a:gd name="T54" fmla="*/ 2 w 7861"/>
                <a:gd name="T55" fmla="*/ 2 h 10427"/>
                <a:gd name="T56" fmla="*/ 2 w 7861"/>
                <a:gd name="T57" fmla="*/ 1 h 10427"/>
                <a:gd name="T58" fmla="*/ 2 w 7861"/>
                <a:gd name="T59" fmla="*/ 1 h 10427"/>
                <a:gd name="T60" fmla="*/ 2 w 7861"/>
                <a:gd name="T61" fmla="*/ 1 h 10427"/>
                <a:gd name="T62" fmla="*/ 2 w 7861"/>
                <a:gd name="T63" fmla="*/ 1 h 10427"/>
                <a:gd name="T64" fmla="*/ 2 w 7861"/>
                <a:gd name="T65" fmla="*/ 1 h 10427"/>
                <a:gd name="T66" fmla="*/ 2 w 7861"/>
                <a:gd name="T67" fmla="*/ 1 h 10427"/>
                <a:gd name="T68" fmla="*/ 2 w 7861"/>
                <a:gd name="T69" fmla="*/ 1 h 10427"/>
                <a:gd name="T70" fmla="*/ 2 w 7861"/>
                <a:gd name="T71" fmla="*/ 1 h 10427"/>
                <a:gd name="T72" fmla="*/ 2 w 7861"/>
                <a:gd name="T73" fmla="*/ 1 h 10427"/>
                <a:gd name="T74" fmla="*/ 2 w 7861"/>
                <a:gd name="T75" fmla="*/ 1 h 10427"/>
                <a:gd name="T76" fmla="*/ 2 w 7861"/>
                <a:gd name="T77" fmla="*/ 1 h 10427"/>
                <a:gd name="T78" fmla="*/ 1 w 7861"/>
                <a:gd name="T79" fmla="*/ 0 h 10427"/>
                <a:gd name="T80" fmla="*/ 1 w 7861"/>
                <a:gd name="T81" fmla="*/ 0 h 10427"/>
                <a:gd name="T82" fmla="*/ 1 w 7861"/>
                <a:gd name="T83" fmla="*/ 0 h 10427"/>
                <a:gd name="T84" fmla="*/ 1 w 7861"/>
                <a:gd name="T85" fmla="*/ 0 h 10427"/>
                <a:gd name="T86" fmla="*/ 1 w 7861"/>
                <a:gd name="T87" fmla="*/ 0 h 10427"/>
                <a:gd name="T88" fmla="*/ 1 w 7861"/>
                <a:gd name="T89" fmla="*/ 0 h 10427"/>
                <a:gd name="T90" fmla="*/ 0 w 7861"/>
                <a:gd name="T91" fmla="*/ 0 h 10427"/>
                <a:gd name="T92" fmla="*/ 0 w 7861"/>
                <a:gd name="T93" fmla="*/ 0 h 10427"/>
                <a:gd name="T94" fmla="*/ 0 w 7861"/>
                <a:gd name="T95" fmla="*/ 0 h 10427"/>
                <a:gd name="T96" fmla="*/ 0 w 7861"/>
                <a:gd name="T97" fmla="*/ 0 h 104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861" h="10427">
                  <a:moveTo>
                    <a:pt x="6533" y="10427"/>
                  </a:moveTo>
                  <a:lnTo>
                    <a:pt x="6578" y="10406"/>
                  </a:lnTo>
                  <a:lnTo>
                    <a:pt x="6624" y="10386"/>
                  </a:lnTo>
                  <a:lnTo>
                    <a:pt x="6645" y="10374"/>
                  </a:lnTo>
                  <a:lnTo>
                    <a:pt x="6668" y="10364"/>
                  </a:lnTo>
                  <a:lnTo>
                    <a:pt x="6689" y="10353"/>
                  </a:lnTo>
                  <a:lnTo>
                    <a:pt x="6712" y="10343"/>
                  </a:lnTo>
                  <a:lnTo>
                    <a:pt x="6733" y="10330"/>
                  </a:lnTo>
                  <a:lnTo>
                    <a:pt x="6754" y="10319"/>
                  </a:lnTo>
                  <a:lnTo>
                    <a:pt x="6797" y="10295"/>
                  </a:lnTo>
                  <a:lnTo>
                    <a:pt x="6838" y="10270"/>
                  </a:lnTo>
                  <a:lnTo>
                    <a:pt x="6880" y="10245"/>
                  </a:lnTo>
                  <a:lnTo>
                    <a:pt x="6919" y="10218"/>
                  </a:lnTo>
                  <a:lnTo>
                    <a:pt x="6958" y="10191"/>
                  </a:lnTo>
                  <a:lnTo>
                    <a:pt x="6976" y="10176"/>
                  </a:lnTo>
                  <a:lnTo>
                    <a:pt x="6996" y="10162"/>
                  </a:lnTo>
                  <a:lnTo>
                    <a:pt x="7034" y="10134"/>
                  </a:lnTo>
                  <a:lnTo>
                    <a:pt x="7051" y="10118"/>
                  </a:lnTo>
                  <a:lnTo>
                    <a:pt x="7069" y="10103"/>
                  </a:lnTo>
                  <a:lnTo>
                    <a:pt x="7106" y="10074"/>
                  </a:lnTo>
                  <a:lnTo>
                    <a:pt x="7141" y="10042"/>
                  </a:lnTo>
                  <a:lnTo>
                    <a:pt x="7176" y="10010"/>
                  </a:lnTo>
                  <a:lnTo>
                    <a:pt x="7208" y="9976"/>
                  </a:lnTo>
                  <a:lnTo>
                    <a:pt x="7241" y="9942"/>
                  </a:lnTo>
                  <a:lnTo>
                    <a:pt x="7255" y="9924"/>
                  </a:lnTo>
                  <a:lnTo>
                    <a:pt x="7271" y="9907"/>
                  </a:lnTo>
                  <a:lnTo>
                    <a:pt x="7303" y="9872"/>
                  </a:lnTo>
                  <a:lnTo>
                    <a:pt x="7317" y="9853"/>
                  </a:lnTo>
                  <a:lnTo>
                    <a:pt x="7331" y="9835"/>
                  </a:lnTo>
                  <a:lnTo>
                    <a:pt x="7361" y="9797"/>
                  </a:lnTo>
                  <a:lnTo>
                    <a:pt x="7389" y="9759"/>
                  </a:lnTo>
                  <a:lnTo>
                    <a:pt x="7418" y="9720"/>
                  </a:lnTo>
                  <a:lnTo>
                    <a:pt x="7444" y="9679"/>
                  </a:lnTo>
                  <a:lnTo>
                    <a:pt x="7470" y="9638"/>
                  </a:lnTo>
                  <a:lnTo>
                    <a:pt x="7495" y="9597"/>
                  </a:lnTo>
                  <a:lnTo>
                    <a:pt x="7520" y="9555"/>
                  </a:lnTo>
                  <a:lnTo>
                    <a:pt x="7542" y="9510"/>
                  </a:lnTo>
                  <a:lnTo>
                    <a:pt x="7565" y="9466"/>
                  </a:lnTo>
                  <a:lnTo>
                    <a:pt x="7586" y="9421"/>
                  </a:lnTo>
                  <a:lnTo>
                    <a:pt x="7608" y="9375"/>
                  </a:lnTo>
                  <a:lnTo>
                    <a:pt x="7617" y="9350"/>
                  </a:lnTo>
                  <a:lnTo>
                    <a:pt x="7627" y="9327"/>
                  </a:lnTo>
                  <a:lnTo>
                    <a:pt x="7647" y="9279"/>
                  </a:lnTo>
                  <a:lnTo>
                    <a:pt x="7665" y="9229"/>
                  </a:lnTo>
                  <a:lnTo>
                    <a:pt x="7683" y="9180"/>
                  </a:lnTo>
                  <a:lnTo>
                    <a:pt x="7699" y="9129"/>
                  </a:lnTo>
                  <a:lnTo>
                    <a:pt x="7715" y="9078"/>
                  </a:lnTo>
                  <a:lnTo>
                    <a:pt x="7729" y="9026"/>
                  </a:lnTo>
                  <a:lnTo>
                    <a:pt x="7744" y="8974"/>
                  </a:lnTo>
                  <a:lnTo>
                    <a:pt x="7757" y="8920"/>
                  </a:lnTo>
                  <a:lnTo>
                    <a:pt x="7769" y="8865"/>
                  </a:lnTo>
                  <a:lnTo>
                    <a:pt x="7780" y="8808"/>
                  </a:lnTo>
                  <a:lnTo>
                    <a:pt x="7786" y="8780"/>
                  </a:lnTo>
                  <a:lnTo>
                    <a:pt x="7793" y="8753"/>
                  </a:lnTo>
                  <a:lnTo>
                    <a:pt x="7802" y="8695"/>
                  </a:lnTo>
                  <a:lnTo>
                    <a:pt x="7806" y="8665"/>
                  </a:lnTo>
                  <a:lnTo>
                    <a:pt x="7812" y="8637"/>
                  </a:lnTo>
                  <a:lnTo>
                    <a:pt x="7820" y="8578"/>
                  </a:lnTo>
                  <a:lnTo>
                    <a:pt x="7829" y="8519"/>
                  </a:lnTo>
                  <a:lnTo>
                    <a:pt x="7831" y="8487"/>
                  </a:lnTo>
                  <a:lnTo>
                    <a:pt x="7835" y="8457"/>
                  </a:lnTo>
                  <a:lnTo>
                    <a:pt x="7842" y="8396"/>
                  </a:lnTo>
                  <a:lnTo>
                    <a:pt x="7846" y="8332"/>
                  </a:lnTo>
                  <a:lnTo>
                    <a:pt x="7848" y="8300"/>
                  </a:lnTo>
                  <a:lnTo>
                    <a:pt x="7852" y="8270"/>
                  </a:lnTo>
                  <a:lnTo>
                    <a:pt x="7854" y="8205"/>
                  </a:lnTo>
                  <a:lnTo>
                    <a:pt x="7855" y="8172"/>
                  </a:lnTo>
                  <a:lnTo>
                    <a:pt x="7858" y="8140"/>
                  </a:lnTo>
                  <a:lnTo>
                    <a:pt x="7858" y="8106"/>
                  </a:lnTo>
                  <a:lnTo>
                    <a:pt x="7859" y="8074"/>
                  </a:lnTo>
                  <a:lnTo>
                    <a:pt x="7861" y="8008"/>
                  </a:lnTo>
                  <a:lnTo>
                    <a:pt x="7860" y="7973"/>
                  </a:lnTo>
                  <a:lnTo>
                    <a:pt x="7860" y="7939"/>
                  </a:lnTo>
                  <a:lnTo>
                    <a:pt x="7860" y="7871"/>
                  </a:lnTo>
                  <a:lnTo>
                    <a:pt x="7859" y="7800"/>
                  </a:lnTo>
                  <a:lnTo>
                    <a:pt x="7858" y="7765"/>
                  </a:lnTo>
                  <a:lnTo>
                    <a:pt x="7858" y="7731"/>
                  </a:lnTo>
                  <a:lnTo>
                    <a:pt x="7855" y="7695"/>
                  </a:lnTo>
                  <a:lnTo>
                    <a:pt x="7854" y="7660"/>
                  </a:lnTo>
                  <a:lnTo>
                    <a:pt x="7852" y="7623"/>
                  </a:lnTo>
                  <a:lnTo>
                    <a:pt x="7851" y="7588"/>
                  </a:lnTo>
                  <a:lnTo>
                    <a:pt x="7846" y="7516"/>
                  </a:lnTo>
                  <a:lnTo>
                    <a:pt x="7842" y="7443"/>
                  </a:lnTo>
                  <a:lnTo>
                    <a:pt x="7829" y="7323"/>
                  </a:lnTo>
                  <a:lnTo>
                    <a:pt x="7822" y="7263"/>
                  </a:lnTo>
                  <a:lnTo>
                    <a:pt x="7817" y="7204"/>
                  </a:lnTo>
                  <a:lnTo>
                    <a:pt x="7801" y="7084"/>
                  </a:lnTo>
                  <a:lnTo>
                    <a:pt x="7792" y="7023"/>
                  </a:lnTo>
                  <a:lnTo>
                    <a:pt x="7784" y="6964"/>
                  </a:lnTo>
                  <a:lnTo>
                    <a:pt x="7774" y="6903"/>
                  </a:lnTo>
                  <a:lnTo>
                    <a:pt x="7765" y="6843"/>
                  </a:lnTo>
                  <a:lnTo>
                    <a:pt x="7743" y="6723"/>
                  </a:lnTo>
                  <a:lnTo>
                    <a:pt x="7719" y="6600"/>
                  </a:lnTo>
                  <a:lnTo>
                    <a:pt x="7707" y="6539"/>
                  </a:lnTo>
                  <a:lnTo>
                    <a:pt x="7695" y="6479"/>
                  </a:lnTo>
                  <a:lnTo>
                    <a:pt x="7687" y="6447"/>
                  </a:lnTo>
                  <a:lnTo>
                    <a:pt x="7681" y="6417"/>
                  </a:lnTo>
                  <a:lnTo>
                    <a:pt x="7667" y="6355"/>
                  </a:lnTo>
                  <a:lnTo>
                    <a:pt x="7638" y="6233"/>
                  </a:lnTo>
                  <a:lnTo>
                    <a:pt x="7606" y="6108"/>
                  </a:lnTo>
                  <a:lnTo>
                    <a:pt x="7573" y="5986"/>
                  </a:lnTo>
                  <a:lnTo>
                    <a:pt x="7538" y="5861"/>
                  </a:lnTo>
                  <a:lnTo>
                    <a:pt x="7500" y="5736"/>
                  </a:lnTo>
                  <a:lnTo>
                    <a:pt x="7480" y="5673"/>
                  </a:lnTo>
                  <a:lnTo>
                    <a:pt x="7470" y="5641"/>
                  </a:lnTo>
                  <a:lnTo>
                    <a:pt x="7461" y="5610"/>
                  </a:lnTo>
                  <a:lnTo>
                    <a:pt x="7420" y="5486"/>
                  </a:lnTo>
                  <a:lnTo>
                    <a:pt x="7379" y="5369"/>
                  </a:lnTo>
                  <a:lnTo>
                    <a:pt x="7339" y="5254"/>
                  </a:lnTo>
                  <a:lnTo>
                    <a:pt x="7297" y="5142"/>
                  </a:lnTo>
                  <a:lnTo>
                    <a:pt x="7256" y="5032"/>
                  </a:lnTo>
                  <a:lnTo>
                    <a:pt x="7212" y="4924"/>
                  </a:lnTo>
                  <a:lnTo>
                    <a:pt x="7169" y="4819"/>
                  </a:lnTo>
                  <a:lnTo>
                    <a:pt x="7124" y="4716"/>
                  </a:lnTo>
                  <a:lnTo>
                    <a:pt x="7080" y="4617"/>
                  </a:lnTo>
                  <a:lnTo>
                    <a:pt x="7032" y="4518"/>
                  </a:lnTo>
                  <a:lnTo>
                    <a:pt x="6985" y="4422"/>
                  </a:lnTo>
                  <a:lnTo>
                    <a:pt x="6937" y="4328"/>
                  </a:lnTo>
                  <a:lnTo>
                    <a:pt x="6889" y="4236"/>
                  </a:lnTo>
                  <a:lnTo>
                    <a:pt x="6838" y="4146"/>
                  </a:lnTo>
                  <a:lnTo>
                    <a:pt x="6788" y="4059"/>
                  </a:lnTo>
                  <a:lnTo>
                    <a:pt x="6736" y="3974"/>
                  </a:lnTo>
                  <a:lnTo>
                    <a:pt x="6685" y="3893"/>
                  </a:lnTo>
                  <a:lnTo>
                    <a:pt x="6629" y="3812"/>
                  </a:lnTo>
                  <a:lnTo>
                    <a:pt x="6573" y="3730"/>
                  </a:lnTo>
                  <a:lnTo>
                    <a:pt x="6513" y="3646"/>
                  </a:lnTo>
                  <a:lnTo>
                    <a:pt x="6481" y="3604"/>
                  </a:lnTo>
                  <a:lnTo>
                    <a:pt x="6450" y="3563"/>
                  </a:lnTo>
                  <a:lnTo>
                    <a:pt x="6416" y="3520"/>
                  </a:lnTo>
                  <a:lnTo>
                    <a:pt x="6407" y="3509"/>
                  </a:lnTo>
                  <a:lnTo>
                    <a:pt x="6399" y="3499"/>
                  </a:lnTo>
                  <a:lnTo>
                    <a:pt x="6383" y="3478"/>
                  </a:lnTo>
                  <a:lnTo>
                    <a:pt x="6349" y="3435"/>
                  </a:lnTo>
                  <a:lnTo>
                    <a:pt x="6315" y="3393"/>
                  </a:lnTo>
                  <a:lnTo>
                    <a:pt x="6244" y="3307"/>
                  </a:lnTo>
                  <a:lnTo>
                    <a:pt x="6171" y="3221"/>
                  </a:lnTo>
                  <a:lnTo>
                    <a:pt x="6131" y="3176"/>
                  </a:lnTo>
                  <a:lnTo>
                    <a:pt x="6093" y="3131"/>
                  </a:lnTo>
                  <a:lnTo>
                    <a:pt x="6014" y="3043"/>
                  </a:lnTo>
                  <a:lnTo>
                    <a:pt x="5931" y="2952"/>
                  </a:lnTo>
                  <a:lnTo>
                    <a:pt x="5888" y="2907"/>
                  </a:lnTo>
                  <a:lnTo>
                    <a:pt x="5866" y="2884"/>
                  </a:lnTo>
                  <a:lnTo>
                    <a:pt x="5846" y="2863"/>
                  </a:lnTo>
                  <a:lnTo>
                    <a:pt x="5800" y="2816"/>
                  </a:lnTo>
                  <a:lnTo>
                    <a:pt x="5756" y="2771"/>
                  </a:lnTo>
                  <a:lnTo>
                    <a:pt x="5711" y="2724"/>
                  </a:lnTo>
                  <a:lnTo>
                    <a:pt x="5665" y="2679"/>
                  </a:lnTo>
                  <a:lnTo>
                    <a:pt x="5571" y="2586"/>
                  </a:lnTo>
                  <a:lnTo>
                    <a:pt x="5475" y="2493"/>
                  </a:lnTo>
                  <a:lnTo>
                    <a:pt x="5369" y="2391"/>
                  </a:lnTo>
                  <a:lnTo>
                    <a:pt x="5264" y="2292"/>
                  </a:lnTo>
                  <a:lnTo>
                    <a:pt x="5157" y="2195"/>
                  </a:lnTo>
                  <a:lnTo>
                    <a:pt x="5051" y="2101"/>
                  </a:lnTo>
                  <a:lnTo>
                    <a:pt x="4942" y="2005"/>
                  </a:lnTo>
                  <a:lnTo>
                    <a:pt x="4834" y="1913"/>
                  </a:lnTo>
                  <a:lnTo>
                    <a:pt x="4725" y="1823"/>
                  </a:lnTo>
                  <a:lnTo>
                    <a:pt x="4616" y="1735"/>
                  </a:lnTo>
                  <a:lnTo>
                    <a:pt x="4504" y="1647"/>
                  </a:lnTo>
                  <a:lnTo>
                    <a:pt x="4393" y="1562"/>
                  </a:lnTo>
                  <a:lnTo>
                    <a:pt x="4281" y="1478"/>
                  </a:lnTo>
                  <a:lnTo>
                    <a:pt x="4168" y="1396"/>
                  </a:lnTo>
                  <a:lnTo>
                    <a:pt x="4054" y="1315"/>
                  </a:lnTo>
                  <a:lnTo>
                    <a:pt x="3941" y="1236"/>
                  </a:lnTo>
                  <a:lnTo>
                    <a:pt x="3825" y="1158"/>
                  </a:lnTo>
                  <a:lnTo>
                    <a:pt x="3710" y="1083"/>
                  </a:lnTo>
                  <a:lnTo>
                    <a:pt x="3565" y="990"/>
                  </a:lnTo>
                  <a:lnTo>
                    <a:pt x="3423" y="902"/>
                  </a:lnTo>
                  <a:lnTo>
                    <a:pt x="3282" y="817"/>
                  </a:lnTo>
                  <a:lnTo>
                    <a:pt x="3143" y="737"/>
                  </a:lnTo>
                  <a:lnTo>
                    <a:pt x="3006" y="660"/>
                  </a:lnTo>
                  <a:lnTo>
                    <a:pt x="2871" y="589"/>
                  </a:lnTo>
                  <a:lnTo>
                    <a:pt x="2737" y="521"/>
                  </a:lnTo>
                  <a:lnTo>
                    <a:pt x="2607" y="459"/>
                  </a:lnTo>
                  <a:lnTo>
                    <a:pt x="2476" y="397"/>
                  </a:lnTo>
                  <a:lnTo>
                    <a:pt x="2349" y="343"/>
                  </a:lnTo>
                  <a:lnTo>
                    <a:pt x="2222" y="291"/>
                  </a:lnTo>
                  <a:lnTo>
                    <a:pt x="2099" y="245"/>
                  </a:lnTo>
                  <a:lnTo>
                    <a:pt x="1975" y="202"/>
                  </a:lnTo>
                  <a:lnTo>
                    <a:pt x="1856" y="164"/>
                  </a:lnTo>
                  <a:lnTo>
                    <a:pt x="1737" y="129"/>
                  </a:lnTo>
                  <a:lnTo>
                    <a:pt x="1621" y="99"/>
                  </a:lnTo>
                  <a:lnTo>
                    <a:pt x="1505" y="72"/>
                  </a:lnTo>
                  <a:lnTo>
                    <a:pt x="1392" y="50"/>
                  </a:lnTo>
                  <a:lnTo>
                    <a:pt x="1280" y="32"/>
                  </a:lnTo>
                  <a:lnTo>
                    <a:pt x="1171" y="19"/>
                  </a:lnTo>
                  <a:lnTo>
                    <a:pt x="1062" y="7"/>
                  </a:lnTo>
                  <a:lnTo>
                    <a:pt x="957" y="3"/>
                  </a:lnTo>
                  <a:lnTo>
                    <a:pt x="853" y="0"/>
                  </a:lnTo>
                  <a:lnTo>
                    <a:pt x="752" y="5"/>
                  </a:lnTo>
                  <a:lnTo>
                    <a:pt x="651" y="12"/>
                  </a:lnTo>
                  <a:lnTo>
                    <a:pt x="552" y="23"/>
                  </a:lnTo>
                  <a:lnTo>
                    <a:pt x="454" y="38"/>
                  </a:lnTo>
                  <a:lnTo>
                    <a:pt x="360" y="58"/>
                  </a:lnTo>
                  <a:lnTo>
                    <a:pt x="266" y="81"/>
                  </a:lnTo>
                  <a:lnTo>
                    <a:pt x="175" y="109"/>
                  </a:lnTo>
                  <a:lnTo>
                    <a:pt x="86" y="141"/>
                  </a:lnTo>
                  <a:lnTo>
                    <a:pt x="0" y="178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2372" y="942"/>
              <a:ext cx="2017" cy="2135"/>
            </a:xfrm>
            <a:custGeom>
              <a:avLst/>
              <a:gdLst>
                <a:gd name="T0" fmla="*/ 0 w 10082"/>
                <a:gd name="T1" fmla="*/ 0 h 10676"/>
                <a:gd name="T2" fmla="*/ 0 w 10082"/>
                <a:gd name="T3" fmla="*/ 0 h 10676"/>
                <a:gd name="T4" fmla="*/ 0 w 10082"/>
                <a:gd name="T5" fmla="*/ 0 h 10676"/>
                <a:gd name="T6" fmla="*/ 0 w 10082"/>
                <a:gd name="T7" fmla="*/ 0 h 10676"/>
                <a:gd name="T8" fmla="*/ 0 w 10082"/>
                <a:gd name="T9" fmla="*/ 0 h 10676"/>
                <a:gd name="T10" fmla="*/ 1 w 10082"/>
                <a:gd name="T11" fmla="*/ 0 h 10676"/>
                <a:gd name="T12" fmla="*/ 1 w 10082"/>
                <a:gd name="T13" fmla="*/ 0 h 10676"/>
                <a:gd name="T14" fmla="*/ 1 w 10082"/>
                <a:gd name="T15" fmla="*/ 0 h 10676"/>
                <a:gd name="T16" fmla="*/ 1 w 10082"/>
                <a:gd name="T17" fmla="*/ 0 h 10676"/>
                <a:gd name="T18" fmla="*/ 1 w 10082"/>
                <a:gd name="T19" fmla="*/ 0 h 10676"/>
                <a:gd name="T20" fmla="*/ 1 w 10082"/>
                <a:gd name="T21" fmla="*/ 0 h 10676"/>
                <a:gd name="T22" fmla="*/ 1 w 10082"/>
                <a:gd name="T23" fmla="*/ 0 h 10676"/>
                <a:gd name="T24" fmla="*/ 1 w 10082"/>
                <a:gd name="T25" fmla="*/ 0 h 10676"/>
                <a:gd name="T26" fmla="*/ 2 w 10082"/>
                <a:gd name="T27" fmla="*/ 0 h 10676"/>
                <a:gd name="T28" fmla="*/ 2 w 10082"/>
                <a:gd name="T29" fmla="*/ 0 h 10676"/>
                <a:gd name="T30" fmla="*/ 2 w 10082"/>
                <a:gd name="T31" fmla="*/ 0 h 10676"/>
                <a:gd name="T32" fmla="*/ 2 w 10082"/>
                <a:gd name="T33" fmla="*/ 0 h 10676"/>
                <a:gd name="T34" fmla="*/ 2 w 10082"/>
                <a:gd name="T35" fmla="*/ 0 h 10676"/>
                <a:gd name="T36" fmla="*/ 2 w 10082"/>
                <a:gd name="T37" fmla="*/ 0 h 10676"/>
                <a:gd name="T38" fmla="*/ 2 w 10082"/>
                <a:gd name="T39" fmla="*/ 0 h 10676"/>
                <a:gd name="T40" fmla="*/ 2 w 10082"/>
                <a:gd name="T41" fmla="*/ 0 h 10676"/>
                <a:gd name="T42" fmla="*/ 2 w 10082"/>
                <a:gd name="T43" fmla="*/ 0 h 10676"/>
                <a:gd name="T44" fmla="*/ 2 w 10082"/>
                <a:gd name="T45" fmla="*/ 1 h 10676"/>
                <a:gd name="T46" fmla="*/ 3 w 10082"/>
                <a:gd name="T47" fmla="*/ 1 h 10676"/>
                <a:gd name="T48" fmla="*/ 3 w 10082"/>
                <a:gd name="T49" fmla="*/ 1 h 10676"/>
                <a:gd name="T50" fmla="*/ 3 w 10082"/>
                <a:gd name="T51" fmla="*/ 1 h 10676"/>
                <a:gd name="T52" fmla="*/ 3 w 10082"/>
                <a:gd name="T53" fmla="*/ 1 h 10676"/>
                <a:gd name="T54" fmla="*/ 3 w 10082"/>
                <a:gd name="T55" fmla="*/ 1 h 10676"/>
                <a:gd name="T56" fmla="*/ 3 w 10082"/>
                <a:gd name="T57" fmla="*/ 1 h 10676"/>
                <a:gd name="T58" fmla="*/ 3 w 10082"/>
                <a:gd name="T59" fmla="*/ 1 h 10676"/>
                <a:gd name="T60" fmla="*/ 3 w 10082"/>
                <a:gd name="T61" fmla="*/ 1 h 10676"/>
                <a:gd name="T62" fmla="*/ 3 w 10082"/>
                <a:gd name="T63" fmla="*/ 1 h 10676"/>
                <a:gd name="T64" fmla="*/ 3 w 10082"/>
                <a:gd name="T65" fmla="*/ 2 h 10676"/>
                <a:gd name="T66" fmla="*/ 3 w 10082"/>
                <a:gd name="T67" fmla="*/ 2 h 10676"/>
                <a:gd name="T68" fmla="*/ 3 w 10082"/>
                <a:gd name="T69" fmla="*/ 2 h 10676"/>
                <a:gd name="T70" fmla="*/ 3 w 10082"/>
                <a:gd name="T71" fmla="*/ 2 h 10676"/>
                <a:gd name="T72" fmla="*/ 3 w 10082"/>
                <a:gd name="T73" fmla="*/ 2 h 10676"/>
                <a:gd name="T74" fmla="*/ 3 w 10082"/>
                <a:gd name="T75" fmla="*/ 2 h 10676"/>
                <a:gd name="T76" fmla="*/ 3 w 10082"/>
                <a:gd name="T77" fmla="*/ 2 h 10676"/>
                <a:gd name="T78" fmla="*/ 3 w 10082"/>
                <a:gd name="T79" fmla="*/ 2 h 10676"/>
                <a:gd name="T80" fmla="*/ 3 w 10082"/>
                <a:gd name="T81" fmla="*/ 2 h 10676"/>
                <a:gd name="T82" fmla="*/ 3 w 10082"/>
                <a:gd name="T83" fmla="*/ 3 h 10676"/>
                <a:gd name="T84" fmla="*/ 3 w 10082"/>
                <a:gd name="T85" fmla="*/ 3 h 10676"/>
                <a:gd name="T86" fmla="*/ 3 w 10082"/>
                <a:gd name="T87" fmla="*/ 3 h 10676"/>
                <a:gd name="T88" fmla="*/ 3 w 10082"/>
                <a:gd name="T89" fmla="*/ 3 h 10676"/>
                <a:gd name="T90" fmla="*/ 3 w 10082"/>
                <a:gd name="T91" fmla="*/ 3 h 10676"/>
                <a:gd name="T92" fmla="*/ 3 w 10082"/>
                <a:gd name="T93" fmla="*/ 3 h 10676"/>
                <a:gd name="T94" fmla="*/ 3 w 10082"/>
                <a:gd name="T95" fmla="*/ 3 h 10676"/>
                <a:gd name="T96" fmla="*/ 3 w 10082"/>
                <a:gd name="T97" fmla="*/ 3 h 10676"/>
                <a:gd name="T98" fmla="*/ 3 w 10082"/>
                <a:gd name="T99" fmla="*/ 3 h 10676"/>
                <a:gd name="T100" fmla="*/ 2 w 10082"/>
                <a:gd name="T101" fmla="*/ 3 h 10676"/>
                <a:gd name="T102" fmla="*/ 2 w 10082"/>
                <a:gd name="T103" fmla="*/ 3 h 106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082" h="10676">
                  <a:moveTo>
                    <a:pt x="0" y="763"/>
                  </a:moveTo>
                  <a:lnTo>
                    <a:pt x="94" y="721"/>
                  </a:lnTo>
                  <a:lnTo>
                    <a:pt x="189" y="682"/>
                  </a:lnTo>
                  <a:lnTo>
                    <a:pt x="284" y="642"/>
                  </a:lnTo>
                  <a:lnTo>
                    <a:pt x="379" y="605"/>
                  </a:lnTo>
                  <a:lnTo>
                    <a:pt x="567" y="532"/>
                  </a:lnTo>
                  <a:lnTo>
                    <a:pt x="660" y="498"/>
                  </a:lnTo>
                  <a:lnTo>
                    <a:pt x="754" y="466"/>
                  </a:lnTo>
                  <a:lnTo>
                    <a:pt x="846" y="433"/>
                  </a:lnTo>
                  <a:lnTo>
                    <a:pt x="939" y="403"/>
                  </a:lnTo>
                  <a:lnTo>
                    <a:pt x="1031" y="373"/>
                  </a:lnTo>
                  <a:lnTo>
                    <a:pt x="1124" y="346"/>
                  </a:lnTo>
                  <a:lnTo>
                    <a:pt x="1308" y="292"/>
                  </a:lnTo>
                  <a:lnTo>
                    <a:pt x="1398" y="267"/>
                  </a:lnTo>
                  <a:lnTo>
                    <a:pt x="1490" y="244"/>
                  </a:lnTo>
                  <a:lnTo>
                    <a:pt x="1580" y="220"/>
                  </a:lnTo>
                  <a:lnTo>
                    <a:pt x="1670" y="199"/>
                  </a:lnTo>
                  <a:lnTo>
                    <a:pt x="1850" y="158"/>
                  </a:lnTo>
                  <a:lnTo>
                    <a:pt x="1938" y="138"/>
                  </a:lnTo>
                  <a:lnTo>
                    <a:pt x="2028" y="121"/>
                  </a:lnTo>
                  <a:lnTo>
                    <a:pt x="2116" y="106"/>
                  </a:lnTo>
                  <a:lnTo>
                    <a:pt x="2206" y="92"/>
                  </a:lnTo>
                  <a:lnTo>
                    <a:pt x="2293" y="77"/>
                  </a:lnTo>
                  <a:lnTo>
                    <a:pt x="2382" y="65"/>
                  </a:lnTo>
                  <a:lnTo>
                    <a:pt x="2556" y="43"/>
                  </a:lnTo>
                  <a:lnTo>
                    <a:pt x="2642" y="33"/>
                  </a:lnTo>
                  <a:lnTo>
                    <a:pt x="2730" y="25"/>
                  </a:lnTo>
                  <a:lnTo>
                    <a:pt x="2816" y="18"/>
                  </a:lnTo>
                  <a:lnTo>
                    <a:pt x="2903" y="14"/>
                  </a:lnTo>
                  <a:lnTo>
                    <a:pt x="3073" y="5"/>
                  </a:lnTo>
                  <a:lnTo>
                    <a:pt x="3243" y="0"/>
                  </a:lnTo>
                  <a:lnTo>
                    <a:pt x="3411" y="0"/>
                  </a:lnTo>
                  <a:lnTo>
                    <a:pt x="3579" y="6"/>
                  </a:lnTo>
                  <a:lnTo>
                    <a:pt x="3745" y="15"/>
                  </a:lnTo>
                  <a:lnTo>
                    <a:pt x="3910" y="28"/>
                  </a:lnTo>
                  <a:lnTo>
                    <a:pt x="4073" y="47"/>
                  </a:lnTo>
                  <a:lnTo>
                    <a:pt x="4237" y="72"/>
                  </a:lnTo>
                  <a:lnTo>
                    <a:pt x="4316" y="84"/>
                  </a:lnTo>
                  <a:lnTo>
                    <a:pt x="4397" y="99"/>
                  </a:lnTo>
                  <a:lnTo>
                    <a:pt x="4476" y="114"/>
                  </a:lnTo>
                  <a:lnTo>
                    <a:pt x="4557" y="131"/>
                  </a:lnTo>
                  <a:lnTo>
                    <a:pt x="4715" y="167"/>
                  </a:lnTo>
                  <a:lnTo>
                    <a:pt x="4874" y="208"/>
                  </a:lnTo>
                  <a:lnTo>
                    <a:pt x="4951" y="229"/>
                  </a:lnTo>
                  <a:lnTo>
                    <a:pt x="5030" y="253"/>
                  </a:lnTo>
                  <a:lnTo>
                    <a:pt x="5107" y="277"/>
                  </a:lnTo>
                  <a:lnTo>
                    <a:pt x="5185" y="303"/>
                  </a:lnTo>
                  <a:lnTo>
                    <a:pt x="5339" y="357"/>
                  </a:lnTo>
                  <a:lnTo>
                    <a:pt x="5493" y="419"/>
                  </a:lnTo>
                  <a:lnTo>
                    <a:pt x="5563" y="446"/>
                  </a:lnTo>
                  <a:lnTo>
                    <a:pt x="5633" y="475"/>
                  </a:lnTo>
                  <a:lnTo>
                    <a:pt x="5771" y="535"/>
                  </a:lnTo>
                  <a:lnTo>
                    <a:pt x="5908" y="598"/>
                  </a:lnTo>
                  <a:lnTo>
                    <a:pt x="5976" y="630"/>
                  </a:lnTo>
                  <a:lnTo>
                    <a:pt x="6046" y="664"/>
                  </a:lnTo>
                  <a:lnTo>
                    <a:pt x="6181" y="730"/>
                  </a:lnTo>
                  <a:lnTo>
                    <a:pt x="6314" y="802"/>
                  </a:lnTo>
                  <a:lnTo>
                    <a:pt x="6380" y="837"/>
                  </a:lnTo>
                  <a:lnTo>
                    <a:pt x="6447" y="874"/>
                  </a:lnTo>
                  <a:lnTo>
                    <a:pt x="6579" y="950"/>
                  </a:lnTo>
                  <a:lnTo>
                    <a:pt x="6708" y="1028"/>
                  </a:lnTo>
                  <a:lnTo>
                    <a:pt x="6836" y="1108"/>
                  </a:lnTo>
                  <a:lnTo>
                    <a:pt x="6963" y="1191"/>
                  </a:lnTo>
                  <a:lnTo>
                    <a:pt x="7025" y="1233"/>
                  </a:lnTo>
                  <a:lnTo>
                    <a:pt x="7089" y="1277"/>
                  </a:lnTo>
                  <a:lnTo>
                    <a:pt x="7213" y="1364"/>
                  </a:lnTo>
                  <a:lnTo>
                    <a:pt x="7336" y="1456"/>
                  </a:lnTo>
                  <a:lnTo>
                    <a:pt x="7459" y="1549"/>
                  </a:lnTo>
                  <a:lnTo>
                    <a:pt x="7580" y="1646"/>
                  </a:lnTo>
                  <a:lnTo>
                    <a:pt x="7697" y="1741"/>
                  </a:lnTo>
                  <a:lnTo>
                    <a:pt x="7811" y="1838"/>
                  </a:lnTo>
                  <a:lnTo>
                    <a:pt x="7922" y="1937"/>
                  </a:lnTo>
                  <a:lnTo>
                    <a:pt x="8032" y="2038"/>
                  </a:lnTo>
                  <a:lnTo>
                    <a:pt x="8138" y="2139"/>
                  </a:lnTo>
                  <a:lnTo>
                    <a:pt x="8242" y="2242"/>
                  </a:lnTo>
                  <a:lnTo>
                    <a:pt x="8343" y="2345"/>
                  </a:lnTo>
                  <a:lnTo>
                    <a:pt x="8442" y="2452"/>
                  </a:lnTo>
                  <a:lnTo>
                    <a:pt x="8536" y="2557"/>
                  </a:lnTo>
                  <a:lnTo>
                    <a:pt x="8629" y="2666"/>
                  </a:lnTo>
                  <a:lnTo>
                    <a:pt x="8719" y="2775"/>
                  </a:lnTo>
                  <a:lnTo>
                    <a:pt x="8807" y="2886"/>
                  </a:lnTo>
                  <a:lnTo>
                    <a:pt x="8891" y="2997"/>
                  </a:lnTo>
                  <a:lnTo>
                    <a:pt x="8974" y="3111"/>
                  </a:lnTo>
                  <a:lnTo>
                    <a:pt x="9052" y="3225"/>
                  </a:lnTo>
                  <a:lnTo>
                    <a:pt x="9130" y="3342"/>
                  </a:lnTo>
                  <a:lnTo>
                    <a:pt x="9204" y="3459"/>
                  </a:lnTo>
                  <a:lnTo>
                    <a:pt x="9277" y="3578"/>
                  </a:lnTo>
                  <a:lnTo>
                    <a:pt x="9345" y="3697"/>
                  </a:lnTo>
                  <a:lnTo>
                    <a:pt x="9411" y="3818"/>
                  </a:lnTo>
                  <a:lnTo>
                    <a:pt x="9474" y="3939"/>
                  </a:lnTo>
                  <a:lnTo>
                    <a:pt x="9535" y="4061"/>
                  </a:lnTo>
                  <a:lnTo>
                    <a:pt x="9592" y="4185"/>
                  </a:lnTo>
                  <a:lnTo>
                    <a:pt x="9647" y="4309"/>
                  </a:lnTo>
                  <a:lnTo>
                    <a:pt x="9698" y="4433"/>
                  </a:lnTo>
                  <a:lnTo>
                    <a:pt x="9747" y="4559"/>
                  </a:lnTo>
                  <a:lnTo>
                    <a:pt x="9792" y="4686"/>
                  </a:lnTo>
                  <a:lnTo>
                    <a:pt x="9837" y="4814"/>
                  </a:lnTo>
                  <a:lnTo>
                    <a:pt x="9876" y="4942"/>
                  </a:lnTo>
                  <a:lnTo>
                    <a:pt x="9915" y="5072"/>
                  </a:lnTo>
                  <a:lnTo>
                    <a:pt x="9949" y="5202"/>
                  </a:lnTo>
                  <a:lnTo>
                    <a:pt x="9982" y="5335"/>
                  </a:lnTo>
                  <a:lnTo>
                    <a:pt x="10009" y="5470"/>
                  </a:lnTo>
                  <a:lnTo>
                    <a:pt x="10022" y="5539"/>
                  </a:lnTo>
                  <a:lnTo>
                    <a:pt x="10034" y="5610"/>
                  </a:lnTo>
                  <a:lnTo>
                    <a:pt x="10052" y="5754"/>
                  </a:lnTo>
                  <a:lnTo>
                    <a:pt x="10068" y="5903"/>
                  </a:lnTo>
                  <a:lnTo>
                    <a:pt x="10077" y="6054"/>
                  </a:lnTo>
                  <a:lnTo>
                    <a:pt x="10082" y="6209"/>
                  </a:lnTo>
                  <a:lnTo>
                    <a:pt x="10082" y="6287"/>
                  </a:lnTo>
                  <a:lnTo>
                    <a:pt x="10082" y="6368"/>
                  </a:lnTo>
                  <a:lnTo>
                    <a:pt x="10081" y="6449"/>
                  </a:lnTo>
                  <a:lnTo>
                    <a:pt x="10078" y="6532"/>
                  </a:lnTo>
                  <a:lnTo>
                    <a:pt x="10073" y="6614"/>
                  </a:lnTo>
                  <a:lnTo>
                    <a:pt x="10067" y="6698"/>
                  </a:lnTo>
                  <a:lnTo>
                    <a:pt x="10053" y="6869"/>
                  </a:lnTo>
                  <a:lnTo>
                    <a:pt x="10044" y="6955"/>
                  </a:lnTo>
                  <a:lnTo>
                    <a:pt x="10034" y="7042"/>
                  </a:lnTo>
                  <a:lnTo>
                    <a:pt x="10023" y="7131"/>
                  </a:lnTo>
                  <a:lnTo>
                    <a:pt x="10011" y="7222"/>
                  </a:lnTo>
                  <a:lnTo>
                    <a:pt x="9997" y="7311"/>
                  </a:lnTo>
                  <a:lnTo>
                    <a:pt x="9982" y="7403"/>
                  </a:lnTo>
                  <a:lnTo>
                    <a:pt x="9966" y="7495"/>
                  </a:lnTo>
                  <a:lnTo>
                    <a:pt x="9949" y="7589"/>
                  </a:lnTo>
                  <a:lnTo>
                    <a:pt x="9910" y="7778"/>
                  </a:lnTo>
                  <a:lnTo>
                    <a:pt x="9890" y="7875"/>
                  </a:lnTo>
                  <a:lnTo>
                    <a:pt x="9868" y="7972"/>
                  </a:lnTo>
                  <a:lnTo>
                    <a:pt x="9846" y="8054"/>
                  </a:lnTo>
                  <a:lnTo>
                    <a:pt x="9820" y="8138"/>
                  </a:lnTo>
                  <a:lnTo>
                    <a:pt x="9789" y="8220"/>
                  </a:lnTo>
                  <a:lnTo>
                    <a:pt x="9755" y="8303"/>
                  </a:lnTo>
                  <a:lnTo>
                    <a:pt x="9715" y="8386"/>
                  </a:lnTo>
                  <a:lnTo>
                    <a:pt x="9672" y="8470"/>
                  </a:lnTo>
                  <a:lnTo>
                    <a:pt x="9625" y="8554"/>
                  </a:lnTo>
                  <a:lnTo>
                    <a:pt x="9574" y="8638"/>
                  </a:lnTo>
                  <a:lnTo>
                    <a:pt x="9517" y="8721"/>
                  </a:lnTo>
                  <a:lnTo>
                    <a:pt x="9457" y="8805"/>
                  </a:lnTo>
                  <a:lnTo>
                    <a:pt x="9391" y="8889"/>
                  </a:lnTo>
                  <a:lnTo>
                    <a:pt x="9323" y="8973"/>
                  </a:lnTo>
                  <a:lnTo>
                    <a:pt x="9249" y="9056"/>
                  </a:lnTo>
                  <a:lnTo>
                    <a:pt x="9172" y="9140"/>
                  </a:lnTo>
                  <a:lnTo>
                    <a:pt x="9091" y="9224"/>
                  </a:lnTo>
                  <a:lnTo>
                    <a:pt x="9005" y="9311"/>
                  </a:lnTo>
                  <a:lnTo>
                    <a:pt x="8915" y="9394"/>
                  </a:lnTo>
                  <a:lnTo>
                    <a:pt x="8819" y="9478"/>
                  </a:lnTo>
                  <a:lnTo>
                    <a:pt x="8720" y="9562"/>
                  </a:lnTo>
                  <a:lnTo>
                    <a:pt x="8616" y="9648"/>
                  </a:lnTo>
                  <a:lnTo>
                    <a:pt x="8508" y="9732"/>
                  </a:lnTo>
                  <a:lnTo>
                    <a:pt x="8396" y="9819"/>
                  </a:lnTo>
                  <a:lnTo>
                    <a:pt x="8281" y="9904"/>
                  </a:lnTo>
                  <a:lnTo>
                    <a:pt x="8161" y="9990"/>
                  </a:lnTo>
                  <a:lnTo>
                    <a:pt x="8035" y="10074"/>
                  </a:lnTo>
                  <a:lnTo>
                    <a:pt x="7905" y="10160"/>
                  </a:lnTo>
                  <a:lnTo>
                    <a:pt x="7772" y="10245"/>
                  </a:lnTo>
                  <a:lnTo>
                    <a:pt x="7634" y="10331"/>
                  </a:lnTo>
                  <a:lnTo>
                    <a:pt x="7492" y="10417"/>
                  </a:lnTo>
                  <a:lnTo>
                    <a:pt x="7346" y="10504"/>
                  </a:lnTo>
                  <a:lnTo>
                    <a:pt x="7196" y="10590"/>
                  </a:lnTo>
                  <a:lnTo>
                    <a:pt x="7041" y="10676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3591" y="3077"/>
              <a:ext cx="190" cy="97"/>
            </a:xfrm>
            <a:custGeom>
              <a:avLst/>
              <a:gdLst>
                <a:gd name="T0" fmla="*/ 0 w 948"/>
                <a:gd name="T1" fmla="*/ 0 h 483"/>
                <a:gd name="T2" fmla="*/ 0 w 948"/>
                <a:gd name="T3" fmla="*/ 0 h 483"/>
                <a:gd name="T4" fmla="*/ 0 w 948"/>
                <a:gd name="T5" fmla="*/ 0 h 483"/>
                <a:gd name="T6" fmla="*/ 0 w 948"/>
                <a:gd name="T7" fmla="*/ 0 h 483"/>
                <a:gd name="T8" fmla="*/ 0 w 948"/>
                <a:gd name="T9" fmla="*/ 0 h 483"/>
                <a:gd name="T10" fmla="*/ 0 w 948"/>
                <a:gd name="T11" fmla="*/ 0 h 483"/>
                <a:gd name="T12" fmla="*/ 0 w 948"/>
                <a:gd name="T13" fmla="*/ 0 h 483"/>
                <a:gd name="T14" fmla="*/ 0 w 948"/>
                <a:gd name="T15" fmla="*/ 0 h 483"/>
                <a:gd name="T16" fmla="*/ 0 w 948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8" h="483">
                  <a:moveTo>
                    <a:pt x="0" y="483"/>
                  </a:moveTo>
                  <a:lnTo>
                    <a:pt x="126" y="422"/>
                  </a:lnTo>
                  <a:lnTo>
                    <a:pt x="250" y="361"/>
                  </a:lnTo>
                  <a:lnTo>
                    <a:pt x="371" y="299"/>
                  </a:lnTo>
                  <a:lnTo>
                    <a:pt x="491" y="240"/>
                  </a:lnTo>
                  <a:lnTo>
                    <a:pt x="608" y="179"/>
                  </a:lnTo>
                  <a:lnTo>
                    <a:pt x="724" y="120"/>
                  </a:lnTo>
                  <a:lnTo>
                    <a:pt x="836" y="59"/>
                  </a:lnTo>
                  <a:lnTo>
                    <a:pt x="948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auto">
            <a:xfrm>
              <a:off x="3567" y="3077"/>
              <a:ext cx="214" cy="113"/>
            </a:xfrm>
            <a:custGeom>
              <a:avLst/>
              <a:gdLst>
                <a:gd name="T0" fmla="*/ 0 w 1068"/>
                <a:gd name="T1" fmla="*/ 0 h 567"/>
                <a:gd name="T2" fmla="*/ 0 w 1068"/>
                <a:gd name="T3" fmla="*/ 0 h 567"/>
                <a:gd name="T4" fmla="*/ 0 w 1068"/>
                <a:gd name="T5" fmla="*/ 0 h 567"/>
                <a:gd name="T6" fmla="*/ 0 w 1068"/>
                <a:gd name="T7" fmla="*/ 0 h 567"/>
                <a:gd name="T8" fmla="*/ 0 w 1068"/>
                <a:gd name="T9" fmla="*/ 0 h 567"/>
                <a:gd name="T10" fmla="*/ 0 w 1068"/>
                <a:gd name="T11" fmla="*/ 0 h 567"/>
                <a:gd name="T12" fmla="*/ 0 w 1068"/>
                <a:gd name="T13" fmla="*/ 0 h 567"/>
                <a:gd name="T14" fmla="*/ 0 w 1068"/>
                <a:gd name="T15" fmla="*/ 0 h 567"/>
                <a:gd name="T16" fmla="*/ 0 w 1068"/>
                <a:gd name="T17" fmla="*/ 0 h 567"/>
                <a:gd name="T18" fmla="*/ 0 w 1068"/>
                <a:gd name="T19" fmla="*/ 0 h 567"/>
                <a:gd name="T20" fmla="*/ 0 w 1068"/>
                <a:gd name="T21" fmla="*/ 0 h 567"/>
                <a:gd name="T22" fmla="*/ 0 w 1068"/>
                <a:gd name="T23" fmla="*/ 0 h 567"/>
                <a:gd name="T24" fmla="*/ 0 w 1068"/>
                <a:gd name="T25" fmla="*/ 0 h 567"/>
                <a:gd name="T26" fmla="*/ 0 w 1068"/>
                <a:gd name="T27" fmla="*/ 0 h 567"/>
                <a:gd name="T28" fmla="*/ 0 w 1068"/>
                <a:gd name="T29" fmla="*/ 0 h 567"/>
                <a:gd name="T30" fmla="*/ 0 w 1068"/>
                <a:gd name="T31" fmla="*/ 0 h 567"/>
                <a:gd name="T32" fmla="*/ 0 w 1068"/>
                <a:gd name="T33" fmla="*/ 0 h 567"/>
                <a:gd name="T34" fmla="*/ 0 w 1068"/>
                <a:gd name="T35" fmla="*/ 0 h 567"/>
                <a:gd name="T36" fmla="*/ 0 w 1068"/>
                <a:gd name="T37" fmla="*/ 0 h 567"/>
                <a:gd name="T38" fmla="*/ 0 w 1068"/>
                <a:gd name="T39" fmla="*/ 0 h 567"/>
                <a:gd name="T40" fmla="*/ 0 w 1068"/>
                <a:gd name="T41" fmla="*/ 0 h 567"/>
                <a:gd name="T42" fmla="*/ 0 w 1068"/>
                <a:gd name="T43" fmla="*/ 0 h 567"/>
                <a:gd name="T44" fmla="*/ 0 w 1068"/>
                <a:gd name="T45" fmla="*/ 0 h 567"/>
                <a:gd name="T46" fmla="*/ 0 w 1068"/>
                <a:gd name="T47" fmla="*/ 0 h 5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68" h="567">
                  <a:moveTo>
                    <a:pt x="1068" y="0"/>
                  </a:moveTo>
                  <a:lnTo>
                    <a:pt x="1008" y="38"/>
                  </a:lnTo>
                  <a:lnTo>
                    <a:pt x="992" y="48"/>
                  </a:lnTo>
                  <a:lnTo>
                    <a:pt x="984" y="52"/>
                  </a:lnTo>
                  <a:lnTo>
                    <a:pt x="978" y="58"/>
                  </a:lnTo>
                  <a:lnTo>
                    <a:pt x="948" y="78"/>
                  </a:lnTo>
                  <a:lnTo>
                    <a:pt x="886" y="117"/>
                  </a:lnTo>
                  <a:lnTo>
                    <a:pt x="824" y="156"/>
                  </a:lnTo>
                  <a:lnTo>
                    <a:pt x="760" y="193"/>
                  </a:lnTo>
                  <a:lnTo>
                    <a:pt x="696" y="230"/>
                  </a:lnTo>
                  <a:lnTo>
                    <a:pt x="631" y="266"/>
                  </a:lnTo>
                  <a:lnTo>
                    <a:pt x="565" y="304"/>
                  </a:lnTo>
                  <a:lnTo>
                    <a:pt x="497" y="338"/>
                  </a:lnTo>
                  <a:lnTo>
                    <a:pt x="429" y="373"/>
                  </a:lnTo>
                  <a:lnTo>
                    <a:pt x="358" y="406"/>
                  </a:lnTo>
                  <a:lnTo>
                    <a:pt x="289" y="440"/>
                  </a:lnTo>
                  <a:lnTo>
                    <a:pt x="218" y="472"/>
                  </a:lnTo>
                  <a:lnTo>
                    <a:pt x="181" y="488"/>
                  </a:lnTo>
                  <a:lnTo>
                    <a:pt x="163" y="495"/>
                  </a:lnTo>
                  <a:lnTo>
                    <a:pt x="146" y="505"/>
                  </a:lnTo>
                  <a:lnTo>
                    <a:pt x="127" y="511"/>
                  </a:lnTo>
                  <a:lnTo>
                    <a:pt x="109" y="519"/>
                  </a:lnTo>
                  <a:lnTo>
                    <a:pt x="73" y="535"/>
                  </a:lnTo>
                  <a:lnTo>
                    <a:pt x="0" y="567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auto">
            <a:xfrm>
              <a:off x="2259" y="1094"/>
              <a:ext cx="113" cy="43"/>
            </a:xfrm>
            <a:custGeom>
              <a:avLst/>
              <a:gdLst>
                <a:gd name="T0" fmla="*/ 0 w 568"/>
                <a:gd name="T1" fmla="*/ 0 h 215"/>
                <a:gd name="T2" fmla="*/ 0 w 568"/>
                <a:gd name="T3" fmla="*/ 0 h 215"/>
                <a:gd name="T4" fmla="*/ 0 w 568"/>
                <a:gd name="T5" fmla="*/ 0 h 215"/>
                <a:gd name="T6" fmla="*/ 0 w 568"/>
                <a:gd name="T7" fmla="*/ 0 h 215"/>
                <a:gd name="T8" fmla="*/ 0 w 568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8" h="215">
                  <a:moveTo>
                    <a:pt x="0" y="215"/>
                  </a:moveTo>
                  <a:lnTo>
                    <a:pt x="139" y="153"/>
                  </a:lnTo>
                  <a:lnTo>
                    <a:pt x="281" y="98"/>
                  </a:lnTo>
                  <a:lnTo>
                    <a:pt x="424" y="46"/>
                  </a:lnTo>
                  <a:lnTo>
                    <a:pt x="568" y="0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2315" y="1094"/>
              <a:ext cx="57" cy="27"/>
            </a:xfrm>
            <a:custGeom>
              <a:avLst/>
              <a:gdLst>
                <a:gd name="T0" fmla="*/ 0 w 288"/>
                <a:gd name="T1" fmla="*/ 0 h 131"/>
                <a:gd name="T2" fmla="*/ 0 w 288"/>
                <a:gd name="T3" fmla="*/ 0 h 131"/>
                <a:gd name="T4" fmla="*/ 0 w 288"/>
                <a:gd name="T5" fmla="*/ 0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31">
                  <a:moveTo>
                    <a:pt x="288" y="0"/>
                  </a:moveTo>
                  <a:lnTo>
                    <a:pt x="143" y="64"/>
                  </a:lnTo>
                  <a:lnTo>
                    <a:pt x="0" y="131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2372" y="1044"/>
              <a:ext cx="1762" cy="2033"/>
            </a:xfrm>
            <a:custGeom>
              <a:avLst/>
              <a:gdLst>
                <a:gd name="T0" fmla="*/ 2 w 8807"/>
                <a:gd name="T1" fmla="*/ 3 h 10164"/>
                <a:gd name="T2" fmla="*/ 2 w 8807"/>
                <a:gd name="T3" fmla="*/ 3 h 10164"/>
                <a:gd name="T4" fmla="*/ 2 w 8807"/>
                <a:gd name="T5" fmla="*/ 3 h 10164"/>
                <a:gd name="T6" fmla="*/ 2 w 8807"/>
                <a:gd name="T7" fmla="*/ 3 h 10164"/>
                <a:gd name="T8" fmla="*/ 2 w 8807"/>
                <a:gd name="T9" fmla="*/ 3 h 10164"/>
                <a:gd name="T10" fmla="*/ 3 w 8807"/>
                <a:gd name="T11" fmla="*/ 3 h 10164"/>
                <a:gd name="T12" fmla="*/ 3 w 8807"/>
                <a:gd name="T13" fmla="*/ 3 h 10164"/>
                <a:gd name="T14" fmla="*/ 3 w 8807"/>
                <a:gd name="T15" fmla="*/ 3 h 10164"/>
                <a:gd name="T16" fmla="*/ 3 w 8807"/>
                <a:gd name="T17" fmla="*/ 3 h 10164"/>
                <a:gd name="T18" fmla="*/ 3 w 8807"/>
                <a:gd name="T19" fmla="*/ 3 h 10164"/>
                <a:gd name="T20" fmla="*/ 3 w 8807"/>
                <a:gd name="T21" fmla="*/ 3 h 10164"/>
                <a:gd name="T22" fmla="*/ 3 w 8807"/>
                <a:gd name="T23" fmla="*/ 3 h 10164"/>
                <a:gd name="T24" fmla="*/ 3 w 8807"/>
                <a:gd name="T25" fmla="*/ 3 h 10164"/>
                <a:gd name="T26" fmla="*/ 3 w 8807"/>
                <a:gd name="T27" fmla="*/ 3 h 10164"/>
                <a:gd name="T28" fmla="*/ 3 w 8807"/>
                <a:gd name="T29" fmla="*/ 3 h 10164"/>
                <a:gd name="T30" fmla="*/ 3 w 8807"/>
                <a:gd name="T31" fmla="*/ 3 h 10164"/>
                <a:gd name="T32" fmla="*/ 3 w 8807"/>
                <a:gd name="T33" fmla="*/ 3 h 10164"/>
                <a:gd name="T34" fmla="*/ 3 w 8807"/>
                <a:gd name="T35" fmla="*/ 2 h 10164"/>
                <a:gd name="T36" fmla="*/ 3 w 8807"/>
                <a:gd name="T37" fmla="*/ 2 h 10164"/>
                <a:gd name="T38" fmla="*/ 3 w 8807"/>
                <a:gd name="T39" fmla="*/ 2 h 10164"/>
                <a:gd name="T40" fmla="*/ 3 w 8807"/>
                <a:gd name="T41" fmla="*/ 2 h 10164"/>
                <a:gd name="T42" fmla="*/ 3 w 8807"/>
                <a:gd name="T43" fmla="*/ 2 h 10164"/>
                <a:gd name="T44" fmla="*/ 3 w 8807"/>
                <a:gd name="T45" fmla="*/ 2 h 10164"/>
                <a:gd name="T46" fmla="*/ 3 w 8807"/>
                <a:gd name="T47" fmla="*/ 2 h 10164"/>
                <a:gd name="T48" fmla="*/ 3 w 8807"/>
                <a:gd name="T49" fmla="*/ 2 h 10164"/>
                <a:gd name="T50" fmla="*/ 3 w 8807"/>
                <a:gd name="T51" fmla="*/ 2 h 10164"/>
                <a:gd name="T52" fmla="*/ 3 w 8807"/>
                <a:gd name="T53" fmla="*/ 2 h 10164"/>
                <a:gd name="T54" fmla="*/ 3 w 8807"/>
                <a:gd name="T55" fmla="*/ 2 h 10164"/>
                <a:gd name="T56" fmla="*/ 3 w 8807"/>
                <a:gd name="T57" fmla="*/ 2 h 10164"/>
                <a:gd name="T58" fmla="*/ 3 w 8807"/>
                <a:gd name="T59" fmla="*/ 2 h 10164"/>
                <a:gd name="T60" fmla="*/ 3 w 8807"/>
                <a:gd name="T61" fmla="*/ 2 h 10164"/>
                <a:gd name="T62" fmla="*/ 3 w 8807"/>
                <a:gd name="T63" fmla="*/ 2 h 10164"/>
                <a:gd name="T64" fmla="*/ 3 w 8807"/>
                <a:gd name="T65" fmla="*/ 2 h 10164"/>
                <a:gd name="T66" fmla="*/ 3 w 8807"/>
                <a:gd name="T67" fmla="*/ 1 h 10164"/>
                <a:gd name="T68" fmla="*/ 3 w 8807"/>
                <a:gd name="T69" fmla="*/ 1 h 10164"/>
                <a:gd name="T70" fmla="*/ 3 w 8807"/>
                <a:gd name="T71" fmla="*/ 1 h 10164"/>
                <a:gd name="T72" fmla="*/ 2 w 8807"/>
                <a:gd name="T73" fmla="*/ 1 h 10164"/>
                <a:gd name="T74" fmla="*/ 2 w 8807"/>
                <a:gd name="T75" fmla="*/ 1 h 10164"/>
                <a:gd name="T76" fmla="*/ 2 w 8807"/>
                <a:gd name="T77" fmla="*/ 1 h 10164"/>
                <a:gd name="T78" fmla="*/ 2 w 8807"/>
                <a:gd name="T79" fmla="*/ 1 h 10164"/>
                <a:gd name="T80" fmla="*/ 2 w 8807"/>
                <a:gd name="T81" fmla="*/ 1 h 10164"/>
                <a:gd name="T82" fmla="*/ 2 w 8807"/>
                <a:gd name="T83" fmla="*/ 1 h 10164"/>
                <a:gd name="T84" fmla="*/ 2 w 8807"/>
                <a:gd name="T85" fmla="*/ 0 h 10164"/>
                <a:gd name="T86" fmla="*/ 2 w 8807"/>
                <a:gd name="T87" fmla="*/ 0 h 10164"/>
                <a:gd name="T88" fmla="*/ 2 w 8807"/>
                <a:gd name="T89" fmla="*/ 0 h 10164"/>
                <a:gd name="T90" fmla="*/ 2 w 8807"/>
                <a:gd name="T91" fmla="*/ 0 h 10164"/>
                <a:gd name="T92" fmla="*/ 1 w 8807"/>
                <a:gd name="T93" fmla="*/ 0 h 10164"/>
                <a:gd name="T94" fmla="*/ 1 w 8807"/>
                <a:gd name="T95" fmla="*/ 0 h 10164"/>
                <a:gd name="T96" fmla="*/ 1 w 8807"/>
                <a:gd name="T97" fmla="*/ 0 h 10164"/>
                <a:gd name="T98" fmla="*/ 1 w 8807"/>
                <a:gd name="T99" fmla="*/ 0 h 10164"/>
                <a:gd name="T100" fmla="*/ 1 w 8807"/>
                <a:gd name="T101" fmla="*/ 0 h 10164"/>
                <a:gd name="T102" fmla="*/ 1 w 8807"/>
                <a:gd name="T103" fmla="*/ 0 h 10164"/>
                <a:gd name="T104" fmla="*/ 1 w 8807"/>
                <a:gd name="T105" fmla="*/ 0 h 10164"/>
                <a:gd name="T106" fmla="*/ 1 w 8807"/>
                <a:gd name="T107" fmla="*/ 0 h 10164"/>
                <a:gd name="T108" fmla="*/ 1 w 8807"/>
                <a:gd name="T109" fmla="*/ 0 h 10164"/>
                <a:gd name="T110" fmla="*/ 0 w 8807"/>
                <a:gd name="T111" fmla="*/ 0 h 10164"/>
                <a:gd name="T112" fmla="*/ 0 w 8807"/>
                <a:gd name="T113" fmla="*/ 0 h 10164"/>
                <a:gd name="T114" fmla="*/ 0 w 8807"/>
                <a:gd name="T115" fmla="*/ 0 h 10164"/>
                <a:gd name="T116" fmla="*/ 0 w 8807"/>
                <a:gd name="T117" fmla="*/ 0 h 101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807" h="10164">
                  <a:moveTo>
                    <a:pt x="7041" y="10164"/>
                  </a:moveTo>
                  <a:lnTo>
                    <a:pt x="7126" y="10103"/>
                  </a:lnTo>
                  <a:lnTo>
                    <a:pt x="7167" y="10071"/>
                  </a:lnTo>
                  <a:lnTo>
                    <a:pt x="7188" y="10055"/>
                  </a:lnTo>
                  <a:lnTo>
                    <a:pt x="7209" y="10040"/>
                  </a:lnTo>
                  <a:lnTo>
                    <a:pt x="7290" y="9977"/>
                  </a:lnTo>
                  <a:lnTo>
                    <a:pt x="7369" y="9912"/>
                  </a:lnTo>
                  <a:lnTo>
                    <a:pt x="7406" y="9878"/>
                  </a:lnTo>
                  <a:lnTo>
                    <a:pt x="7445" y="9845"/>
                  </a:lnTo>
                  <a:lnTo>
                    <a:pt x="7521" y="9777"/>
                  </a:lnTo>
                  <a:lnTo>
                    <a:pt x="7594" y="9708"/>
                  </a:lnTo>
                  <a:lnTo>
                    <a:pt x="7665" y="9638"/>
                  </a:lnTo>
                  <a:lnTo>
                    <a:pt x="7733" y="9565"/>
                  </a:lnTo>
                  <a:lnTo>
                    <a:pt x="7749" y="9546"/>
                  </a:lnTo>
                  <a:lnTo>
                    <a:pt x="7766" y="9528"/>
                  </a:lnTo>
                  <a:lnTo>
                    <a:pt x="7800" y="9491"/>
                  </a:lnTo>
                  <a:lnTo>
                    <a:pt x="7865" y="9417"/>
                  </a:lnTo>
                  <a:lnTo>
                    <a:pt x="7895" y="9378"/>
                  </a:lnTo>
                  <a:lnTo>
                    <a:pt x="7927" y="9341"/>
                  </a:lnTo>
                  <a:lnTo>
                    <a:pt x="7956" y="9301"/>
                  </a:lnTo>
                  <a:lnTo>
                    <a:pt x="7987" y="9262"/>
                  </a:lnTo>
                  <a:lnTo>
                    <a:pt x="8001" y="9242"/>
                  </a:lnTo>
                  <a:lnTo>
                    <a:pt x="8015" y="9223"/>
                  </a:lnTo>
                  <a:lnTo>
                    <a:pt x="8045" y="9184"/>
                  </a:lnTo>
                  <a:lnTo>
                    <a:pt x="8072" y="9143"/>
                  </a:lnTo>
                  <a:lnTo>
                    <a:pt x="8086" y="9123"/>
                  </a:lnTo>
                  <a:lnTo>
                    <a:pt x="8101" y="9104"/>
                  </a:lnTo>
                  <a:lnTo>
                    <a:pt x="8128" y="9063"/>
                  </a:lnTo>
                  <a:lnTo>
                    <a:pt x="8141" y="9042"/>
                  </a:lnTo>
                  <a:lnTo>
                    <a:pt x="8156" y="9023"/>
                  </a:lnTo>
                  <a:lnTo>
                    <a:pt x="8207" y="8939"/>
                  </a:lnTo>
                  <a:lnTo>
                    <a:pt x="8257" y="8854"/>
                  </a:lnTo>
                  <a:lnTo>
                    <a:pt x="8303" y="8768"/>
                  </a:lnTo>
                  <a:lnTo>
                    <a:pt x="8326" y="8724"/>
                  </a:lnTo>
                  <a:lnTo>
                    <a:pt x="8350" y="8681"/>
                  </a:lnTo>
                  <a:lnTo>
                    <a:pt x="8393" y="8591"/>
                  </a:lnTo>
                  <a:lnTo>
                    <a:pt x="8413" y="8546"/>
                  </a:lnTo>
                  <a:lnTo>
                    <a:pt x="8424" y="8523"/>
                  </a:lnTo>
                  <a:lnTo>
                    <a:pt x="8435" y="8501"/>
                  </a:lnTo>
                  <a:lnTo>
                    <a:pt x="8444" y="8478"/>
                  </a:lnTo>
                  <a:lnTo>
                    <a:pt x="8454" y="8455"/>
                  </a:lnTo>
                  <a:lnTo>
                    <a:pt x="8475" y="8410"/>
                  </a:lnTo>
                  <a:lnTo>
                    <a:pt x="8512" y="8317"/>
                  </a:lnTo>
                  <a:lnTo>
                    <a:pt x="8547" y="8221"/>
                  </a:lnTo>
                  <a:lnTo>
                    <a:pt x="8563" y="8173"/>
                  </a:lnTo>
                  <a:lnTo>
                    <a:pt x="8580" y="8125"/>
                  </a:lnTo>
                  <a:lnTo>
                    <a:pt x="8611" y="8027"/>
                  </a:lnTo>
                  <a:lnTo>
                    <a:pt x="8640" y="7929"/>
                  </a:lnTo>
                  <a:lnTo>
                    <a:pt x="8646" y="7903"/>
                  </a:lnTo>
                  <a:lnTo>
                    <a:pt x="8653" y="7878"/>
                  </a:lnTo>
                  <a:lnTo>
                    <a:pt x="8666" y="7828"/>
                  </a:lnTo>
                  <a:lnTo>
                    <a:pt x="8691" y="7727"/>
                  </a:lnTo>
                  <a:lnTo>
                    <a:pt x="8702" y="7675"/>
                  </a:lnTo>
                  <a:lnTo>
                    <a:pt x="8713" y="7624"/>
                  </a:lnTo>
                  <a:lnTo>
                    <a:pt x="8723" y="7571"/>
                  </a:lnTo>
                  <a:lnTo>
                    <a:pt x="8734" y="7520"/>
                  </a:lnTo>
                  <a:lnTo>
                    <a:pt x="8744" y="7457"/>
                  </a:lnTo>
                  <a:lnTo>
                    <a:pt x="8748" y="7425"/>
                  </a:lnTo>
                  <a:lnTo>
                    <a:pt x="8750" y="7409"/>
                  </a:lnTo>
                  <a:lnTo>
                    <a:pt x="8754" y="7395"/>
                  </a:lnTo>
                  <a:lnTo>
                    <a:pt x="8771" y="7270"/>
                  </a:lnTo>
                  <a:lnTo>
                    <a:pt x="8778" y="7206"/>
                  </a:lnTo>
                  <a:lnTo>
                    <a:pt x="8784" y="7144"/>
                  </a:lnTo>
                  <a:lnTo>
                    <a:pt x="8790" y="7080"/>
                  </a:lnTo>
                  <a:lnTo>
                    <a:pt x="8792" y="7049"/>
                  </a:lnTo>
                  <a:lnTo>
                    <a:pt x="8793" y="7033"/>
                  </a:lnTo>
                  <a:lnTo>
                    <a:pt x="8796" y="7018"/>
                  </a:lnTo>
                  <a:lnTo>
                    <a:pt x="8796" y="7001"/>
                  </a:lnTo>
                  <a:lnTo>
                    <a:pt x="8797" y="6985"/>
                  </a:lnTo>
                  <a:lnTo>
                    <a:pt x="8799" y="6953"/>
                  </a:lnTo>
                  <a:lnTo>
                    <a:pt x="8802" y="6890"/>
                  </a:lnTo>
                  <a:lnTo>
                    <a:pt x="8807" y="6763"/>
                  </a:lnTo>
                  <a:lnTo>
                    <a:pt x="8807" y="6698"/>
                  </a:lnTo>
                  <a:lnTo>
                    <a:pt x="8807" y="6635"/>
                  </a:lnTo>
                  <a:lnTo>
                    <a:pt x="8806" y="6618"/>
                  </a:lnTo>
                  <a:lnTo>
                    <a:pt x="8806" y="6602"/>
                  </a:lnTo>
                  <a:lnTo>
                    <a:pt x="8806" y="6570"/>
                  </a:lnTo>
                  <a:lnTo>
                    <a:pt x="8805" y="6507"/>
                  </a:lnTo>
                  <a:lnTo>
                    <a:pt x="8801" y="6441"/>
                  </a:lnTo>
                  <a:lnTo>
                    <a:pt x="8799" y="6408"/>
                  </a:lnTo>
                  <a:lnTo>
                    <a:pt x="8798" y="6376"/>
                  </a:lnTo>
                  <a:lnTo>
                    <a:pt x="8793" y="6310"/>
                  </a:lnTo>
                  <a:lnTo>
                    <a:pt x="8789" y="6246"/>
                  </a:lnTo>
                  <a:lnTo>
                    <a:pt x="8775" y="6114"/>
                  </a:lnTo>
                  <a:lnTo>
                    <a:pt x="8767" y="6048"/>
                  </a:lnTo>
                  <a:lnTo>
                    <a:pt x="8763" y="6016"/>
                  </a:lnTo>
                  <a:lnTo>
                    <a:pt x="8759" y="5984"/>
                  </a:lnTo>
                  <a:lnTo>
                    <a:pt x="8739" y="5850"/>
                  </a:lnTo>
                  <a:lnTo>
                    <a:pt x="8728" y="5783"/>
                  </a:lnTo>
                  <a:lnTo>
                    <a:pt x="8716" y="5717"/>
                  </a:lnTo>
                  <a:lnTo>
                    <a:pt x="8690" y="5584"/>
                  </a:lnTo>
                  <a:lnTo>
                    <a:pt x="8682" y="5550"/>
                  </a:lnTo>
                  <a:lnTo>
                    <a:pt x="8675" y="5517"/>
                  </a:lnTo>
                  <a:lnTo>
                    <a:pt x="8662" y="5451"/>
                  </a:lnTo>
                  <a:lnTo>
                    <a:pt x="8629" y="5318"/>
                  </a:lnTo>
                  <a:lnTo>
                    <a:pt x="8595" y="5188"/>
                  </a:lnTo>
                  <a:lnTo>
                    <a:pt x="8556" y="5058"/>
                  </a:lnTo>
                  <a:lnTo>
                    <a:pt x="8517" y="4930"/>
                  </a:lnTo>
                  <a:lnTo>
                    <a:pt x="8472" y="4802"/>
                  </a:lnTo>
                  <a:lnTo>
                    <a:pt x="8427" y="4675"/>
                  </a:lnTo>
                  <a:lnTo>
                    <a:pt x="8378" y="4549"/>
                  </a:lnTo>
                  <a:lnTo>
                    <a:pt x="8327" y="4425"/>
                  </a:lnTo>
                  <a:lnTo>
                    <a:pt x="8272" y="4300"/>
                  </a:lnTo>
                  <a:lnTo>
                    <a:pt x="8215" y="4176"/>
                  </a:lnTo>
                  <a:lnTo>
                    <a:pt x="8154" y="4054"/>
                  </a:lnTo>
                  <a:lnTo>
                    <a:pt x="8091" y="3934"/>
                  </a:lnTo>
                  <a:lnTo>
                    <a:pt x="8025" y="3812"/>
                  </a:lnTo>
                  <a:lnTo>
                    <a:pt x="7956" y="3693"/>
                  </a:lnTo>
                  <a:lnTo>
                    <a:pt x="7884" y="3575"/>
                  </a:lnTo>
                  <a:lnTo>
                    <a:pt x="7810" y="3458"/>
                  </a:lnTo>
                  <a:lnTo>
                    <a:pt x="7732" y="3342"/>
                  </a:lnTo>
                  <a:lnTo>
                    <a:pt x="7654" y="3227"/>
                  </a:lnTo>
                  <a:lnTo>
                    <a:pt x="7571" y="3112"/>
                  </a:lnTo>
                  <a:lnTo>
                    <a:pt x="7487" y="3001"/>
                  </a:lnTo>
                  <a:lnTo>
                    <a:pt x="7399" y="2890"/>
                  </a:lnTo>
                  <a:lnTo>
                    <a:pt x="7309" y="2781"/>
                  </a:lnTo>
                  <a:lnTo>
                    <a:pt x="7216" y="2672"/>
                  </a:lnTo>
                  <a:lnTo>
                    <a:pt x="7122" y="2567"/>
                  </a:lnTo>
                  <a:lnTo>
                    <a:pt x="7023" y="2460"/>
                  </a:lnTo>
                  <a:lnTo>
                    <a:pt x="6922" y="2357"/>
                  </a:lnTo>
                  <a:lnTo>
                    <a:pt x="6818" y="2254"/>
                  </a:lnTo>
                  <a:lnTo>
                    <a:pt x="6712" y="2153"/>
                  </a:lnTo>
                  <a:lnTo>
                    <a:pt x="6602" y="2052"/>
                  </a:lnTo>
                  <a:lnTo>
                    <a:pt x="6491" y="1954"/>
                  </a:lnTo>
                  <a:lnTo>
                    <a:pt x="6377" y="1856"/>
                  </a:lnTo>
                  <a:lnTo>
                    <a:pt x="6260" y="1761"/>
                  </a:lnTo>
                  <a:lnTo>
                    <a:pt x="6139" y="1664"/>
                  </a:lnTo>
                  <a:lnTo>
                    <a:pt x="6016" y="1571"/>
                  </a:lnTo>
                  <a:lnTo>
                    <a:pt x="5893" y="1479"/>
                  </a:lnTo>
                  <a:lnTo>
                    <a:pt x="5769" y="1392"/>
                  </a:lnTo>
                  <a:lnTo>
                    <a:pt x="5705" y="1348"/>
                  </a:lnTo>
                  <a:lnTo>
                    <a:pt x="5643" y="1306"/>
                  </a:lnTo>
                  <a:lnTo>
                    <a:pt x="5516" y="1223"/>
                  </a:lnTo>
                  <a:lnTo>
                    <a:pt x="5388" y="1143"/>
                  </a:lnTo>
                  <a:lnTo>
                    <a:pt x="5259" y="1066"/>
                  </a:lnTo>
                  <a:lnTo>
                    <a:pt x="5127" y="990"/>
                  </a:lnTo>
                  <a:lnTo>
                    <a:pt x="5060" y="952"/>
                  </a:lnTo>
                  <a:lnTo>
                    <a:pt x="4994" y="917"/>
                  </a:lnTo>
                  <a:lnTo>
                    <a:pt x="4861" y="846"/>
                  </a:lnTo>
                  <a:lnTo>
                    <a:pt x="4726" y="779"/>
                  </a:lnTo>
                  <a:lnTo>
                    <a:pt x="4656" y="745"/>
                  </a:lnTo>
                  <a:lnTo>
                    <a:pt x="4588" y="713"/>
                  </a:lnTo>
                  <a:lnTo>
                    <a:pt x="4451" y="651"/>
                  </a:lnTo>
                  <a:lnTo>
                    <a:pt x="4313" y="590"/>
                  </a:lnTo>
                  <a:lnTo>
                    <a:pt x="4242" y="561"/>
                  </a:lnTo>
                  <a:lnTo>
                    <a:pt x="4173" y="534"/>
                  </a:lnTo>
                  <a:lnTo>
                    <a:pt x="4034" y="478"/>
                  </a:lnTo>
                  <a:lnTo>
                    <a:pt x="3895" y="426"/>
                  </a:lnTo>
                  <a:lnTo>
                    <a:pt x="3757" y="377"/>
                  </a:lnTo>
                  <a:lnTo>
                    <a:pt x="3621" y="332"/>
                  </a:lnTo>
                  <a:lnTo>
                    <a:pt x="3484" y="289"/>
                  </a:lnTo>
                  <a:lnTo>
                    <a:pt x="3348" y="249"/>
                  </a:lnTo>
                  <a:lnTo>
                    <a:pt x="3213" y="212"/>
                  </a:lnTo>
                  <a:lnTo>
                    <a:pt x="3079" y="179"/>
                  </a:lnTo>
                  <a:lnTo>
                    <a:pt x="2944" y="147"/>
                  </a:lnTo>
                  <a:lnTo>
                    <a:pt x="2810" y="119"/>
                  </a:lnTo>
                  <a:lnTo>
                    <a:pt x="2676" y="94"/>
                  </a:lnTo>
                  <a:lnTo>
                    <a:pt x="2545" y="72"/>
                  </a:lnTo>
                  <a:lnTo>
                    <a:pt x="2412" y="53"/>
                  </a:lnTo>
                  <a:lnTo>
                    <a:pt x="2281" y="37"/>
                  </a:lnTo>
                  <a:lnTo>
                    <a:pt x="2149" y="23"/>
                  </a:lnTo>
                  <a:lnTo>
                    <a:pt x="2020" y="14"/>
                  </a:lnTo>
                  <a:lnTo>
                    <a:pt x="1888" y="6"/>
                  </a:lnTo>
                  <a:lnTo>
                    <a:pt x="1759" y="2"/>
                  </a:lnTo>
                  <a:lnTo>
                    <a:pt x="1630" y="0"/>
                  </a:lnTo>
                  <a:lnTo>
                    <a:pt x="1501" y="2"/>
                  </a:lnTo>
                  <a:lnTo>
                    <a:pt x="1372" y="6"/>
                  </a:lnTo>
                  <a:lnTo>
                    <a:pt x="1245" y="14"/>
                  </a:lnTo>
                  <a:lnTo>
                    <a:pt x="1118" y="25"/>
                  </a:lnTo>
                  <a:lnTo>
                    <a:pt x="992" y="38"/>
                  </a:lnTo>
                  <a:lnTo>
                    <a:pt x="865" y="54"/>
                  </a:lnTo>
                  <a:lnTo>
                    <a:pt x="739" y="73"/>
                  </a:lnTo>
                  <a:lnTo>
                    <a:pt x="615" y="95"/>
                  </a:lnTo>
                  <a:lnTo>
                    <a:pt x="491" y="121"/>
                  </a:lnTo>
                  <a:lnTo>
                    <a:pt x="366" y="148"/>
                  </a:lnTo>
                  <a:lnTo>
                    <a:pt x="244" y="180"/>
                  </a:lnTo>
                  <a:lnTo>
                    <a:pt x="121" y="214"/>
                  </a:lnTo>
                  <a:lnTo>
                    <a:pt x="0" y="251"/>
                  </a:lnTo>
                </a:path>
              </a:pathLst>
            </a:custGeom>
            <a:noFill/>
            <a:ln w="9525">
              <a:solidFill>
                <a:srgbClr val="3333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0" y="6591300"/>
            <a:ext cx="9144000" cy="533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0" y="1847850"/>
            <a:ext cx="9144000" cy="53340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124700" y="0"/>
            <a:ext cx="228600" cy="228600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7670800" y="1066800"/>
            <a:ext cx="989013" cy="2905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300">
                <a:latin typeface="Times New Roman" pitchFamily="18" charset="0"/>
              </a:rPr>
              <a:t>2</a:t>
            </a:r>
            <a:r>
              <a:rPr lang="en-US" sz="1300" baseline="30000">
                <a:latin typeface="Times New Roman" pitchFamily="18" charset="0"/>
              </a:rPr>
              <a:t>ième</a:t>
            </a:r>
            <a:r>
              <a:rPr lang="en-US" sz="1300">
                <a:latin typeface="Times New Roman" pitchFamily="18" charset="0"/>
              </a:rPr>
              <a:t> édition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8686800" y="0"/>
            <a:ext cx="457200" cy="488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fld id="{77F48A73-8713-475B-867A-644E92417B8D}" type="slidenum">
              <a:rPr lang="en-US" altLang="fr-FR" sz="1300" b="1" smtClean="0">
                <a:solidFill>
                  <a:srgbClr val="FF6600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altLang="fr-FR" smtClean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35" name="AutoShape 33"/>
          <p:cNvSpPr>
            <a:spLocks noChangeArrowheads="1"/>
          </p:cNvSpPr>
          <p:nvPr/>
        </p:nvSpPr>
        <p:spPr bwMode="auto">
          <a:xfrm>
            <a:off x="76200" y="323850"/>
            <a:ext cx="9067800" cy="60960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80000"/>
              </a:lnSpc>
              <a:defRPr/>
            </a:pPr>
            <a:r>
              <a:rPr lang="fr-CA" altLang="fr-FR" sz="2800" b="1">
                <a:solidFill>
                  <a:srgbClr val="000066"/>
                </a:solidFill>
                <a:latin typeface="Arial" charset="0"/>
              </a:rPr>
              <a:t>Introduction aux systèmes d’information </a:t>
            </a:r>
            <a:br>
              <a:rPr lang="fr-CA" altLang="fr-FR" sz="2800" b="1">
                <a:solidFill>
                  <a:srgbClr val="000066"/>
                </a:solidFill>
                <a:latin typeface="Arial" charset="0"/>
              </a:rPr>
            </a:br>
            <a:r>
              <a:rPr lang="fr-CA" altLang="fr-FR" sz="1500">
                <a:latin typeface="Arial" charset="0"/>
              </a:rPr>
              <a:t>Un outil essentiel pour l’entreprise branchée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0" y="2819400"/>
            <a:ext cx="3048000" cy="5334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en-CA" altLang="fr-F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33350" y="2932113"/>
            <a:ext cx="139541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A50021"/>
                </a:solidFill>
                <a:latin typeface="Verdana" pitchFamily="34" charset="0"/>
              </a:rPr>
              <a:t>Chapitre</a:t>
            </a:r>
          </a:p>
        </p:txBody>
      </p:sp>
      <p:grpSp>
        <p:nvGrpSpPr>
          <p:cNvPr id="38" name="Group 38"/>
          <p:cNvGrpSpPr>
            <a:grpSpLocks/>
          </p:cNvGrpSpPr>
          <p:nvPr/>
        </p:nvGrpSpPr>
        <p:grpSpPr bwMode="auto">
          <a:xfrm flipH="1">
            <a:off x="2857500" y="3714750"/>
            <a:ext cx="6286500" cy="609600"/>
            <a:chOff x="0" y="1776"/>
            <a:chExt cx="3960" cy="384"/>
          </a:xfrm>
        </p:grpSpPr>
        <p:sp>
          <p:nvSpPr>
            <p:cNvPr id="39" name="Oval 39"/>
            <p:cNvSpPr>
              <a:spLocks noChangeArrowheads="1"/>
            </p:cNvSpPr>
            <p:nvPr/>
          </p:nvSpPr>
          <p:spPr bwMode="auto">
            <a:xfrm>
              <a:off x="3528" y="1776"/>
              <a:ext cx="432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0" y="1776"/>
              <a:ext cx="3744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</p:grpSp>
      <p:grpSp>
        <p:nvGrpSpPr>
          <p:cNvPr id="41" name="Group 41"/>
          <p:cNvGrpSpPr>
            <a:grpSpLocks/>
          </p:cNvGrpSpPr>
          <p:nvPr/>
        </p:nvGrpSpPr>
        <p:grpSpPr bwMode="auto">
          <a:xfrm flipH="1">
            <a:off x="2857500" y="4552950"/>
            <a:ext cx="6286500" cy="609600"/>
            <a:chOff x="0" y="1776"/>
            <a:chExt cx="3960" cy="384"/>
          </a:xfrm>
        </p:grpSpPr>
        <p:sp>
          <p:nvSpPr>
            <p:cNvPr id="42" name="Oval 42"/>
            <p:cNvSpPr>
              <a:spLocks noChangeArrowheads="1"/>
            </p:cNvSpPr>
            <p:nvPr/>
          </p:nvSpPr>
          <p:spPr bwMode="auto">
            <a:xfrm>
              <a:off x="3528" y="1776"/>
              <a:ext cx="432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0" y="1776"/>
              <a:ext cx="3744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</p:grpSp>
      <p:grpSp>
        <p:nvGrpSpPr>
          <p:cNvPr id="44" name="Group 44"/>
          <p:cNvGrpSpPr>
            <a:grpSpLocks/>
          </p:cNvGrpSpPr>
          <p:nvPr/>
        </p:nvGrpSpPr>
        <p:grpSpPr bwMode="auto">
          <a:xfrm flipH="1">
            <a:off x="2857500" y="5391150"/>
            <a:ext cx="6286500" cy="609600"/>
            <a:chOff x="0" y="1776"/>
            <a:chExt cx="3960" cy="384"/>
          </a:xfrm>
        </p:grpSpPr>
        <p:sp>
          <p:nvSpPr>
            <p:cNvPr id="45" name="Oval 45"/>
            <p:cNvSpPr>
              <a:spLocks noChangeArrowheads="1"/>
            </p:cNvSpPr>
            <p:nvPr/>
          </p:nvSpPr>
          <p:spPr bwMode="auto">
            <a:xfrm>
              <a:off x="3528" y="1776"/>
              <a:ext cx="432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0" y="1776"/>
              <a:ext cx="3744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</p:grpSp>
      <p:grpSp>
        <p:nvGrpSpPr>
          <p:cNvPr id="47" name="Group 49"/>
          <p:cNvGrpSpPr>
            <a:grpSpLocks/>
          </p:cNvGrpSpPr>
          <p:nvPr/>
        </p:nvGrpSpPr>
        <p:grpSpPr bwMode="auto">
          <a:xfrm flipH="1">
            <a:off x="6934200" y="1463675"/>
            <a:ext cx="2209800" cy="304800"/>
            <a:chOff x="0" y="1776"/>
            <a:chExt cx="3960" cy="384"/>
          </a:xfrm>
        </p:grpSpPr>
        <p:sp>
          <p:nvSpPr>
            <p:cNvPr id="48" name="Oval 50"/>
            <p:cNvSpPr>
              <a:spLocks noChangeArrowheads="1"/>
            </p:cNvSpPr>
            <p:nvPr/>
          </p:nvSpPr>
          <p:spPr bwMode="auto">
            <a:xfrm>
              <a:off x="3528" y="1776"/>
              <a:ext cx="432" cy="384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  <p:sp>
          <p:nvSpPr>
            <p:cNvPr id="49" name="Rectangle 51"/>
            <p:cNvSpPr>
              <a:spLocks noChangeArrowheads="1"/>
            </p:cNvSpPr>
            <p:nvPr/>
          </p:nvSpPr>
          <p:spPr bwMode="auto">
            <a:xfrm>
              <a:off x="0" y="1776"/>
              <a:ext cx="3744" cy="384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>
                <a:defRPr/>
              </a:pPr>
              <a:endParaRPr lang="fr-FR" altLang="fr-FR"/>
            </a:p>
          </p:txBody>
        </p:sp>
      </p:grp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6953250" y="1447800"/>
            <a:ext cx="1962150" cy="36671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6E2D00"/>
                </a:solidFill>
                <a:latin typeface="Arial" pitchFamily="34" charset="0"/>
              </a:rPr>
              <a:t>James A. O’Brien</a:t>
            </a:r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0" y="2362200"/>
            <a:ext cx="16764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2971800" y="2362200"/>
            <a:ext cx="6172200" cy="0"/>
          </a:xfrm>
          <a:prstGeom prst="line">
            <a:avLst/>
          </a:prstGeom>
          <a:noFill/>
          <a:ln w="952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8094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1676400" y="1828800"/>
            <a:ext cx="1238250" cy="1524000"/>
          </a:xfrm>
        </p:spPr>
        <p:txBody>
          <a:bodyPr/>
          <a:lstStyle>
            <a:lvl1pPr algn="ctr">
              <a:defRPr sz="8800" b="1">
                <a:solidFill>
                  <a:srgbClr val="A5002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#</a:t>
            </a:r>
          </a:p>
        </p:txBody>
      </p:sp>
      <p:sp>
        <p:nvSpPr>
          <p:cNvPr id="8094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3390900"/>
            <a:ext cx="5638800" cy="2286000"/>
          </a:xfrm>
        </p:spPr>
        <p:txBody>
          <a:bodyPr/>
          <a:lstStyle>
            <a:lvl1pPr marL="0" indent="0">
              <a:lnSpc>
                <a:spcPct val="135000"/>
              </a:lnSpc>
              <a:spcBef>
                <a:spcPct val="0"/>
              </a:spcBef>
              <a:buFontTx/>
              <a:buNone/>
              <a:defRPr sz="4200" b="1">
                <a:solidFill>
                  <a:srgbClr val="A50021"/>
                </a:solidFill>
                <a:latin typeface="Arial Narrow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08509672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85933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721475" y="323850"/>
            <a:ext cx="2152650" cy="607695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63525" y="323850"/>
            <a:ext cx="6305550" cy="60769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43148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704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85243377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63525" y="11430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49878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95703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004314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7182895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25135860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5319211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9715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grpSp>
        <p:nvGrpSpPr>
          <p:cNvPr id="1027" name="Group 3"/>
          <p:cNvGrpSpPr>
            <a:grpSpLocks/>
          </p:cNvGrpSpPr>
          <p:nvPr/>
        </p:nvGrpSpPr>
        <p:grpSpPr bwMode="auto">
          <a:xfrm>
            <a:off x="457200" y="1447800"/>
            <a:ext cx="8458200" cy="4724400"/>
            <a:chOff x="1444" y="942"/>
            <a:chExt cx="2945" cy="2435"/>
          </a:xfrm>
        </p:grpSpPr>
        <p:sp>
          <p:nvSpPr>
            <p:cNvPr id="1036" name="Freeform 4"/>
            <p:cNvSpPr>
              <a:spLocks/>
            </p:cNvSpPr>
            <p:nvPr/>
          </p:nvSpPr>
          <p:spPr bwMode="auto">
            <a:xfrm>
              <a:off x="2270" y="1149"/>
              <a:ext cx="12" cy="4"/>
            </a:xfrm>
            <a:custGeom>
              <a:avLst/>
              <a:gdLst>
                <a:gd name="T0" fmla="*/ 0 w 60"/>
                <a:gd name="T1" fmla="*/ 0 h 17"/>
                <a:gd name="T2" fmla="*/ 0 w 60"/>
                <a:gd name="T3" fmla="*/ 0 h 17"/>
                <a:gd name="T4" fmla="*/ 0 w 60"/>
                <a:gd name="T5" fmla="*/ 0 h 17"/>
                <a:gd name="T6" fmla="*/ 0 w 60"/>
                <a:gd name="T7" fmla="*/ 0 h 1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0" h="17">
                  <a:moveTo>
                    <a:pt x="60" y="0"/>
                  </a:moveTo>
                  <a:lnTo>
                    <a:pt x="44" y="3"/>
                  </a:lnTo>
                  <a:lnTo>
                    <a:pt x="29" y="8"/>
                  </a:lnTo>
                  <a:lnTo>
                    <a:pt x="0" y="17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7" name="Freeform 5"/>
            <p:cNvSpPr>
              <a:spLocks/>
            </p:cNvSpPr>
            <p:nvPr/>
          </p:nvSpPr>
          <p:spPr bwMode="auto">
            <a:xfrm>
              <a:off x="3550" y="3180"/>
              <a:ext cx="12" cy="22"/>
            </a:xfrm>
            <a:custGeom>
              <a:avLst/>
              <a:gdLst>
                <a:gd name="T0" fmla="*/ 0 w 60"/>
                <a:gd name="T1" fmla="*/ 0 h 110"/>
                <a:gd name="T2" fmla="*/ 0 w 60"/>
                <a:gd name="T3" fmla="*/ 0 h 110"/>
                <a:gd name="T4" fmla="*/ 0 w 60"/>
                <a:gd name="T5" fmla="*/ 0 h 1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" h="110">
                  <a:moveTo>
                    <a:pt x="0" y="110"/>
                  </a:moveTo>
                  <a:lnTo>
                    <a:pt x="52" y="16"/>
                  </a:lnTo>
                  <a:lnTo>
                    <a:pt x="60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8" name="Freeform 6"/>
            <p:cNvSpPr>
              <a:spLocks/>
            </p:cNvSpPr>
            <p:nvPr/>
          </p:nvSpPr>
          <p:spPr bwMode="auto">
            <a:xfrm>
              <a:off x="3562" y="3180"/>
              <a:ext cx="3" cy="25"/>
            </a:xfrm>
            <a:custGeom>
              <a:avLst/>
              <a:gdLst>
                <a:gd name="T0" fmla="*/ 0 w 18"/>
                <a:gd name="T1" fmla="*/ 0 h 118"/>
                <a:gd name="T2" fmla="*/ 0 w 18"/>
                <a:gd name="T3" fmla="*/ 0 h 118"/>
                <a:gd name="T4" fmla="*/ 0 w 18"/>
                <a:gd name="T5" fmla="*/ 0 h 11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" h="118">
                  <a:moveTo>
                    <a:pt x="0" y="0"/>
                  </a:moveTo>
                  <a:lnTo>
                    <a:pt x="18" y="30"/>
                  </a:lnTo>
                  <a:lnTo>
                    <a:pt x="4" y="118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9" name="Line 7"/>
            <p:cNvSpPr>
              <a:spLocks noChangeShapeType="1"/>
            </p:cNvSpPr>
            <p:nvPr/>
          </p:nvSpPr>
          <p:spPr bwMode="auto">
            <a:xfrm>
              <a:off x="2282" y="1149"/>
              <a:ext cx="1280" cy="2031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0" name="Line 8"/>
            <p:cNvSpPr>
              <a:spLocks noChangeShapeType="1"/>
            </p:cNvSpPr>
            <p:nvPr/>
          </p:nvSpPr>
          <p:spPr bwMode="auto">
            <a:xfrm>
              <a:off x="2273" y="1136"/>
              <a:ext cx="9" cy="13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1" name="Line 9"/>
            <p:cNvSpPr>
              <a:spLocks noChangeShapeType="1"/>
            </p:cNvSpPr>
            <p:nvPr/>
          </p:nvSpPr>
          <p:spPr bwMode="auto">
            <a:xfrm flipH="1">
              <a:off x="1637" y="1636"/>
              <a:ext cx="2559" cy="1056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2" name="Line 10"/>
            <p:cNvSpPr>
              <a:spLocks noChangeShapeType="1"/>
            </p:cNvSpPr>
            <p:nvPr/>
          </p:nvSpPr>
          <p:spPr bwMode="auto">
            <a:xfrm flipH="1">
              <a:off x="1531" y="977"/>
              <a:ext cx="1756" cy="724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3" name="Line 11"/>
            <p:cNvSpPr>
              <a:spLocks noChangeShapeType="1"/>
            </p:cNvSpPr>
            <p:nvPr/>
          </p:nvSpPr>
          <p:spPr bwMode="auto">
            <a:xfrm flipH="1">
              <a:off x="1479" y="1236"/>
              <a:ext cx="2345" cy="968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4" name="Line 12"/>
            <p:cNvSpPr>
              <a:spLocks noChangeShapeType="1"/>
            </p:cNvSpPr>
            <p:nvPr/>
          </p:nvSpPr>
          <p:spPr bwMode="auto">
            <a:xfrm flipH="1">
              <a:off x="1988" y="2113"/>
              <a:ext cx="2376" cy="980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5" name="Line 13"/>
            <p:cNvSpPr>
              <a:spLocks noChangeShapeType="1"/>
            </p:cNvSpPr>
            <p:nvPr/>
          </p:nvSpPr>
          <p:spPr bwMode="auto">
            <a:xfrm flipH="1">
              <a:off x="2501" y="2590"/>
              <a:ext cx="1834" cy="758"/>
            </a:xfrm>
            <a:prstGeom prst="line">
              <a:avLst/>
            </a:prstGeom>
            <a:noFill/>
            <a:ln w="9525">
              <a:solidFill>
                <a:srgbClr val="F3F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6" name="Freeform 14"/>
            <p:cNvSpPr>
              <a:spLocks/>
            </p:cNvSpPr>
            <p:nvPr/>
          </p:nvSpPr>
          <p:spPr bwMode="auto">
            <a:xfrm>
              <a:off x="2208" y="1137"/>
              <a:ext cx="1354" cy="2059"/>
            </a:xfrm>
            <a:custGeom>
              <a:avLst/>
              <a:gdLst>
                <a:gd name="T0" fmla="*/ 2 w 6771"/>
                <a:gd name="T1" fmla="*/ 3 h 10296"/>
                <a:gd name="T2" fmla="*/ 2 w 6771"/>
                <a:gd name="T3" fmla="*/ 3 h 10296"/>
                <a:gd name="T4" fmla="*/ 2 w 6771"/>
                <a:gd name="T5" fmla="*/ 3 h 10296"/>
                <a:gd name="T6" fmla="*/ 2 w 6771"/>
                <a:gd name="T7" fmla="*/ 3 h 10296"/>
                <a:gd name="T8" fmla="*/ 2 w 6771"/>
                <a:gd name="T9" fmla="*/ 3 h 10296"/>
                <a:gd name="T10" fmla="*/ 2 w 6771"/>
                <a:gd name="T11" fmla="*/ 3 h 10296"/>
                <a:gd name="T12" fmla="*/ 2 w 6771"/>
                <a:gd name="T13" fmla="*/ 3 h 10296"/>
                <a:gd name="T14" fmla="*/ 2 w 6771"/>
                <a:gd name="T15" fmla="*/ 3 h 10296"/>
                <a:gd name="T16" fmla="*/ 2 w 6771"/>
                <a:gd name="T17" fmla="*/ 3 h 10296"/>
                <a:gd name="T18" fmla="*/ 2 w 6771"/>
                <a:gd name="T19" fmla="*/ 3 h 10296"/>
                <a:gd name="T20" fmla="*/ 2 w 6771"/>
                <a:gd name="T21" fmla="*/ 3 h 10296"/>
                <a:gd name="T22" fmla="*/ 2 w 6771"/>
                <a:gd name="T23" fmla="*/ 3 h 10296"/>
                <a:gd name="T24" fmla="*/ 2 w 6771"/>
                <a:gd name="T25" fmla="*/ 3 h 10296"/>
                <a:gd name="T26" fmla="*/ 2 w 6771"/>
                <a:gd name="T27" fmla="*/ 3 h 10296"/>
                <a:gd name="T28" fmla="*/ 2 w 6771"/>
                <a:gd name="T29" fmla="*/ 3 h 10296"/>
                <a:gd name="T30" fmla="*/ 2 w 6771"/>
                <a:gd name="T31" fmla="*/ 3 h 10296"/>
                <a:gd name="T32" fmla="*/ 2 w 6771"/>
                <a:gd name="T33" fmla="*/ 3 h 10296"/>
                <a:gd name="T34" fmla="*/ 2 w 6771"/>
                <a:gd name="T35" fmla="*/ 3 h 10296"/>
                <a:gd name="T36" fmla="*/ 2 w 6771"/>
                <a:gd name="T37" fmla="*/ 3 h 10296"/>
                <a:gd name="T38" fmla="*/ 2 w 6771"/>
                <a:gd name="T39" fmla="*/ 3 h 10296"/>
                <a:gd name="T40" fmla="*/ 2 w 6771"/>
                <a:gd name="T41" fmla="*/ 3 h 10296"/>
                <a:gd name="T42" fmla="*/ 2 w 6771"/>
                <a:gd name="T43" fmla="*/ 3 h 10296"/>
                <a:gd name="T44" fmla="*/ 2 w 6771"/>
                <a:gd name="T45" fmla="*/ 3 h 10296"/>
                <a:gd name="T46" fmla="*/ 1 w 6771"/>
                <a:gd name="T47" fmla="*/ 3 h 10296"/>
                <a:gd name="T48" fmla="*/ 1 w 6771"/>
                <a:gd name="T49" fmla="*/ 3 h 10296"/>
                <a:gd name="T50" fmla="*/ 1 w 6771"/>
                <a:gd name="T51" fmla="*/ 3 h 10296"/>
                <a:gd name="T52" fmla="*/ 1 w 6771"/>
                <a:gd name="T53" fmla="*/ 3 h 10296"/>
                <a:gd name="T54" fmla="*/ 1 w 6771"/>
                <a:gd name="T55" fmla="*/ 3 h 10296"/>
                <a:gd name="T56" fmla="*/ 1 w 6771"/>
                <a:gd name="T57" fmla="*/ 2 h 10296"/>
                <a:gd name="T58" fmla="*/ 1 w 6771"/>
                <a:gd name="T59" fmla="*/ 2 h 10296"/>
                <a:gd name="T60" fmla="*/ 1 w 6771"/>
                <a:gd name="T61" fmla="*/ 2 h 10296"/>
                <a:gd name="T62" fmla="*/ 1 w 6771"/>
                <a:gd name="T63" fmla="*/ 2 h 10296"/>
                <a:gd name="T64" fmla="*/ 1 w 6771"/>
                <a:gd name="T65" fmla="*/ 2 h 10296"/>
                <a:gd name="T66" fmla="*/ 1 w 6771"/>
                <a:gd name="T67" fmla="*/ 2 h 10296"/>
                <a:gd name="T68" fmla="*/ 1 w 6771"/>
                <a:gd name="T69" fmla="*/ 2 h 10296"/>
                <a:gd name="T70" fmla="*/ 1 w 6771"/>
                <a:gd name="T71" fmla="*/ 2 h 10296"/>
                <a:gd name="T72" fmla="*/ 1 w 6771"/>
                <a:gd name="T73" fmla="*/ 2 h 10296"/>
                <a:gd name="T74" fmla="*/ 1 w 6771"/>
                <a:gd name="T75" fmla="*/ 2 h 10296"/>
                <a:gd name="T76" fmla="*/ 1 w 6771"/>
                <a:gd name="T77" fmla="*/ 2 h 10296"/>
                <a:gd name="T78" fmla="*/ 0 w 6771"/>
                <a:gd name="T79" fmla="*/ 2 h 10296"/>
                <a:gd name="T80" fmla="*/ 0 w 6771"/>
                <a:gd name="T81" fmla="*/ 2 h 10296"/>
                <a:gd name="T82" fmla="*/ 0 w 6771"/>
                <a:gd name="T83" fmla="*/ 2 h 10296"/>
                <a:gd name="T84" fmla="*/ 0 w 6771"/>
                <a:gd name="T85" fmla="*/ 1 h 10296"/>
                <a:gd name="T86" fmla="*/ 0 w 6771"/>
                <a:gd name="T87" fmla="*/ 1 h 10296"/>
                <a:gd name="T88" fmla="*/ 0 w 6771"/>
                <a:gd name="T89" fmla="*/ 1 h 10296"/>
                <a:gd name="T90" fmla="*/ 0 w 6771"/>
                <a:gd name="T91" fmla="*/ 1 h 10296"/>
                <a:gd name="T92" fmla="*/ 0 w 6771"/>
                <a:gd name="T93" fmla="*/ 1 h 10296"/>
                <a:gd name="T94" fmla="*/ 0 w 6771"/>
                <a:gd name="T95" fmla="*/ 1 h 10296"/>
                <a:gd name="T96" fmla="*/ 0 w 6771"/>
                <a:gd name="T97" fmla="*/ 1 h 10296"/>
                <a:gd name="T98" fmla="*/ 0 w 6771"/>
                <a:gd name="T99" fmla="*/ 1 h 10296"/>
                <a:gd name="T100" fmla="*/ 0 w 6771"/>
                <a:gd name="T101" fmla="*/ 0 h 10296"/>
                <a:gd name="T102" fmla="*/ 0 w 6771"/>
                <a:gd name="T103" fmla="*/ 0 h 10296"/>
                <a:gd name="T104" fmla="*/ 0 w 6771"/>
                <a:gd name="T105" fmla="*/ 0 h 10296"/>
                <a:gd name="T106" fmla="*/ 0 w 6771"/>
                <a:gd name="T107" fmla="*/ 0 h 10296"/>
                <a:gd name="T108" fmla="*/ 0 w 6771"/>
                <a:gd name="T109" fmla="*/ 0 h 10296"/>
                <a:gd name="T110" fmla="*/ 0 w 6771"/>
                <a:gd name="T111" fmla="*/ 0 h 10296"/>
                <a:gd name="T112" fmla="*/ 0 w 6771"/>
                <a:gd name="T113" fmla="*/ 0 h 10296"/>
                <a:gd name="T114" fmla="*/ 0 w 6771"/>
                <a:gd name="T115" fmla="*/ 0 h 10296"/>
                <a:gd name="T116" fmla="*/ 0 w 6771"/>
                <a:gd name="T117" fmla="*/ 0 h 10296"/>
                <a:gd name="T118" fmla="*/ 0 w 6771"/>
                <a:gd name="T119" fmla="*/ 0 h 10296"/>
                <a:gd name="T120" fmla="*/ 0 w 6771"/>
                <a:gd name="T121" fmla="*/ 0 h 1029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771" h="10296">
                  <a:moveTo>
                    <a:pt x="6771" y="10258"/>
                  </a:moveTo>
                  <a:lnTo>
                    <a:pt x="6758" y="10261"/>
                  </a:lnTo>
                  <a:lnTo>
                    <a:pt x="6747" y="10266"/>
                  </a:lnTo>
                  <a:lnTo>
                    <a:pt x="6724" y="10274"/>
                  </a:lnTo>
                  <a:lnTo>
                    <a:pt x="6712" y="10276"/>
                  </a:lnTo>
                  <a:lnTo>
                    <a:pt x="6701" y="10279"/>
                  </a:lnTo>
                  <a:lnTo>
                    <a:pt x="6688" y="10282"/>
                  </a:lnTo>
                  <a:lnTo>
                    <a:pt x="6677" y="10285"/>
                  </a:lnTo>
                  <a:lnTo>
                    <a:pt x="6663" y="10286"/>
                  </a:lnTo>
                  <a:lnTo>
                    <a:pt x="6651" y="10288"/>
                  </a:lnTo>
                  <a:lnTo>
                    <a:pt x="6626" y="10292"/>
                  </a:lnTo>
                  <a:lnTo>
                    <a:pt x="6600" y="10294"/>
                  </a:lnTo>
                  <a:lnTo>
                    <a:pt x="6574" y="10296"/>
                  </a:lnTo>
                  <a:lnTo>
                    <a:pt x="6559" y="10295"/>
                  </a:lnTo>
                  <a:lnTo>
                    <a:pt x="6545" y="10295"/>
                  </a:lnTo>
                  <a:lnTo>
                    <a:pt x="6518" y="10294"/>
                  </a:lnTo>
                  <a:lnTo>
                    <a:pt x="6489" y="10292"/>
                  </a:lnTo>
                  <a:lnTo>
                    <a:pt x="6460" y="10289"/>
                  </a:lnTo>
                  <a:lnTo>
                    <a:pt x="6444" y="10286"/>
                  </a:lnTo>
                  <a:lnTo>
                    <a:pt x="6430" y="10284"/>
                  </a:lnTo>
                  <a:lnTo>
                    <a:pt x="6400" y="10278"/>
                  </a:lnTo>
                  <a:lnTo>
                    <a:pt x="6368" y="10271"/>
                  </a:lnTo>
                  <a:lnTo>
                    <a:pt x="6338" y="10264"/>
                  </a:lnTo>
                  <a:lnTo>
                    <a:pt x="6304" y="10254"/>
                  </a:lnTo>
                  <a:lnTo>
                    <a:pt x="6287" y="10249"/>
                  </a:lnTo>
                  <a:lnTo>
                    <a:pt x="6271" y="10244"/>
                  </a:lnTo>
                  <a:lnTo>
                    <a:pt x="6237" y="10232"/>
                  </a:lnTo>
                  <a:lnTo>
                    <a:pt x="6220" y="10225"/>
                  </a:lnTo>
                  <a:lnTo>
                    <a:pt x="6204" y="10219"/>
                  </a:lnTo>
                  <a:lnTo>
                    <a:pt x="6168" y="10204"/>
                  </a:lnTo>
                  <a:lnTo>
                    <a:pt x="6149" y="10196"/>
                  </a:lnTo>
                  <a:lnTo>
                    <a:pt x="6132" y="10190"/>
                  </a:lnTo>
                  <a:lnTo>
                    <a:pt x="6096" y="10174"/>
                  </a:lnTo>
                  <a:lnTo>
                    <a:pt x="6061" y="10158"/>
                  </a:lnTo>
                  <a:lnTo>
                    <a:pt x="6022" y="10139"/>
                  </a:lnTo>
                  <a:lnTo>
                    <a:pt x="6003" y="10128"/>
                  </a:lnTo>
                  <a:lnTo>
                    <a:pt x="5985" y="10119"/>
                  </a:lnTo>
                  <a:lnTo>
                    <a:pt x="5946" y="10099"/>
                  </a:lnTo>
                  <a:lnTo>
                    <a:pt x="5908" y="10079"/>
                  </a:lnTo>
                  <a:lnTo>
                    <a:pt x="5867" y="10055"/>
                  </a:lnTo>
                  <a:lnTo>
                    <a:pt x="5847" y="10042"/>
                  </a:lnTo>
                  <a:lnTo>
                    <a:pt x="5827" y="10031"/>
                  </a:lnTo>
                  <a:lnTo>
                    <a:pt x="5787" y="10006"/>
                  </a:lnTo>
                  <a:lnTo>
                    <a:pt x="5747" y="9981"/>
                  </a:lnTo>
                  <a:lnTo>
                    <a:pt x="5704" y="9953"/>
                  </a:lnTo>
                  <a:lnTo>
                    <a:pt x="5661" y="9924"/>
                  </a:lnTo>
                  <a:lnTo>
                    <a:pt x="5638" y="9908"/>
                  </a:lnTo>
                  <a:lnTo>
                    <a:pt x="5616" y="9894"/>
                  </a:lnTo>
                  <a:lnTo>
                    <a:pt x="5573" y="9863"/>
                  </a:lnTo>
                  <a:lnTo>
                    <a:pt x="5528" y="9830"/>
                  </a:lnTo>
                  <a:lnTo>
                    <a:pt x="5483" y="9797"/>
                  </a:lnTo>
                  <a:lnTo>
                    <a:pt x="5436" y="9763"/>
                  </a:lnTo>
                  <a:lnTo>
                    <a:pt x="5391" y="9729"/>
                  </a:lnTo>
                  <a:lnTo>
                    <a:pt x="5366" y="9710"/>
                  </a:lnTo>
                  <a:lnTo>
                    <a:pt x="5342" y="9692"/>
                  </a:lnTo>
                  <a:lnTo>
                    <a:pt x="5294" y="9654"/>
                  </a:lnTo>
                  <a:lnTo>
                    <a:pt x="5246" y="9616"/>
                  </a:lnTo>
                  <a:lnTo>
                    <a:pt x="5198" y="9577"/>
                  </a:lnTo>
                  <a:lnTo>
                    <a:pt x="5148" y="9535"/>
                  </a:lnTo>
                  <a:lnTo>
                    <a:pt x="5098" y="9493"/>
                  </a:lnTo>
                  <a:lnTo>
                    <a:pt x="5047" y="9450"/>
                  </a:lnTo>
                  <a:lnTo>
                    <a:pt x="4997" y="9407"/>
                  </a:lnTo>
                  <a:lnTo>
                    <a:pt x="4970" y="9383"/>
                  </a:lnTo>
                  <a:lnTo>
                    <a:pt x="4944" y="9361"/>
                  </a:lnTo>
                  <a:lnTo>
                    <a:pt x="4892" y="9314"/>
                  </a:lnTo>
                  <a:lnTo>
                    <a:pt x="4837" y="9265"/>
                  </a:lnTo>
                  <a:lnTo>
                    <a:pt x="4810" y="9240"/>
                  </a:lnTo>
                  <a:lnTo>
                    <a:pt x="4784" y="9217"/>
                  </a:lnTo>
                  <a:lnTo>
                    <a:pt x="4756" y="9191"/>
                  </a:lnTo>
                  <a:lnTo>
                    <a:pt x="4729" y="9166"/>
                  </a:lnTo>
                  <a:lnTo>
                    <a:pt x="4674" y="9115"/>
                  </a:lnTo>
                  <a:lnTo>
                    <a:pt x="4619" y="9062"/>
                  </a:lnTo>
                  <a:lnTo>
                    <a:pt x="4563" y="9010"/>
                  </a:lnTo>
                  <a:lnTo>
                    <a:pt x="4533" y="8982"/>
                  </a:lnTo>
                  <a:lnTo>
                    <a:pt x="4505" y="8955"/>
                  </a:lnTo>
                  <a:lnTo>
                    <a:pt x="4448" y="8899"/>
                  </a:lnTo>
                  <a:lnTo>
                    <a:pt x="4389" y="8842"/>
                  </a:lnTo>
                  <a:lnTo>
                    <a:pt x="4332" y="8786"/>
                  </a:lnTo>
                  <a:lnTo>
                    <a:pt x="4301" y="8755"/>
                  </a:lnTo>
                  <a:lnTo>
                    <a:pt x="4272" y="8726"/>
                  </a:lnTo>
                  <a:lnTo>
                    <a:pt x="4213" y="8666"/>
                  </a:lnTo>
                  <a:lnTo>
                    <a:pt x="4151" y="8604"/>
                  </a:lnTo>
                  <a:lnTo>
                    <a:pt x="4091" y="8543"/>
                  </a:lnTo>
                  <a:lnTo>
                    <a:pt x="3914" y="8362"/>
                  </a:lnTo>
                  <a:lnTo>
                    <a:pt x="3737" y="8176"/>
                  </a:lnTo>
                  <a:lnTo>
                    <a:pt x="3560" y="7985"/>
                  </a:lnTo>
                  <a:lnTo>
                    <a:pt x="3384" y="7792"/>
                  </a:lnTo>
                  <a:lnTo>
                    <a:pt x="3207" y="7593"/>
                  </a:lnTo>
                  <a:lnTo>
                    <a:pt x="3030" y="7389"/>
                  </a:lnTo>
                  <a:lnTo>
                    <a:pt x="2853" y="7180"/>
                  </a:lnTo>
                  <a:lnTo>
                    <a:pt x="2676" y="6969"/>
                  </a:lnTo>
                  <a:lnTo>
                    <a:pt x="2601" y="6877"/>
                  </a:lnTo>
                  <a:lnTo>
                    <a:pt x="2565" y="6832"/>
                  </a:lnTo>
                  <a:lnTo>
                    <a:pt x="2531" y="6789"/>
                  </a:lnTo>
                  <a:lnTo>
                    <a:pt x="2463" y="6704"/>
                  </a:lnTo>
                  <a:lnTo>
                    <a:pt x="2398" y="6622"/>
                  </a:lnTo>
                  <a:lnTo>
                    <a:pt x="2336" y="6543"/>
                  </a:lnTo>
                  <a:lnTo>
                    <a:pt x="2277" y="6467"/>
                  </a:lnTo>
                  <a:lnTo>
                    <a:pt x="2220" y="6393"/>
                  </a:lnTo>
                  <a:lnTo>
                    <a:pt x="2167" y="6323"/>
                  </a:lnTo>
                  <a:lnTo>
                    <a:pt x="2116" y="6255"/>
                  </a:lnTo>
                  <a:lnTo>
                    <a:pt x="2068" y="6190"/>
                  </a:lnTo>
                  <a:lnTo>
                    <a:pt x="2023" y="6128"/>
                  </a:lnTo>
                  <a:lnTo>
                    <a:pt x="1981" y="6070"/>
                  </a:lnTo>
                  <a:lnTo>
                    <a:pt x="1941" y="6013"/>
                  </a:lnTo>
                  <a:lnTo>
                    <a:pt x="1922" y="5986"/>
                  </a:lnTo>
                  <a:lnTo>
                    <a:pt x="1905" y="5961"/>
                  </a:lnTo>
                  <a:lnTo>
                    <a:pt x="1872" y="5911"/>
                  </a:lnTo>
                  <a:lnTo>
                    <a:pt x="1842" y="5864"/>
                  </a:lnTo>
                  <a:lnTo>
                    <a:pt x="1813" y="5816"/>
                  </a:lnTo>
                  <a:lnTo>
                    <a:pt x="1783" y="5765"/>
                  </a:lnTo>
                  <a:lnTo>
                    <a:pt x="1752" y="5709"/>
                  </a:lnTo>
                  <a:lnTo>
                    <a:pt x="1720" y="5650"/>
                  </a:lnTo>
                  <a:lnTo>
                    <a:pt x="1686" y="5587"/>
                  </a:lnTo>
                  <a:lnTo>
                    <a:pt x="1652" y="5521"/>
                  </a:lnTo>
                  <a:lnTo>
                    <a:pt x="1616" y="5451"/>
                  </a:lnTo>
                  <a:lnTo>
                    <a:pt x="1579" y="5378"/>
                  </a:lnTo>
                  <a:lnTo>
                    <a:pt x="1541" y="5300"/>
                  </a:lnTo>
                  <a:lnTo>
                    <a:pt x="1520" y="5259"/>
                  </a:lnTo>
                  <a:lnTo>
                    <a:pt x="1510" y="5238"/>
                  </a:lnTo>
                  <a:lnTo>
                    <a:pt x="1501" y="5219"/>
                  </a:lnTo>
                  <a:lnTo>
                    <a:pt x="1460" y="5134"/>
                  </a:lnTo>
                  <a:lnTo>
                    <a:pt x="1419" y="5046"/>
                  </a:lnTo>
                  <a:lnTo>
                    <a:pt x="1376" y="4953"/>
                  </a:lnTo>
                  <a:lnTo>
                    <a:pt x="1354" y="4905"/>
                  </a:lnTo>
                  <a:lnTo>
                    <a:pt x="1332" y="4857"/>
                  </a:lnTo>
                  <a:lnTo>
                    <a:pt x="1287" y="4758"/>
                  </a:lnTo>
                  <a:lnTo>
                    <a:pt x="1241" y="4654"/>
                  </a:lnTo>
                  <a:lnTo>
                    <a:pt x="1185" y="4531"/>
                  </a:lnTo>
                  <a:lnTo>
                    <a:pt x="1130" y="4409"/>
                  </a:lnTo>
                  <a:lnTo>
                    <a:pt x="1026" y="4168"/>
                  </a:lnTo>
                  <a:lnTo>
                    <a:pt x="924" y="3929"/>
                  </a:lnTo>
                  <a:lnTo>
                    <a:pt x="875" y="3810"/>
                  </a:lnTo>
                  <a:lnTo>
                    <a:pt x="829" y="3693"/>
                  </a:lnTo>
                  <a:lnTo>
                    <a:pt x="736" y="3458"/>
                  </a:lnTo>
                  <a:lnTo>
                    <a:pt x="649" y="3228"/>
                  </a:lnTo>
                  <a:lnTo>
                    <a:pt x="565" y="3000"/>
                  </a:lnTo>
                  <a:lnTo>
                    <a:pt x="526" y="2886"/>
                  </a:lnTo>
                  <a:lnTo>
                    <a:pt x="488" y="2775"/>
                  </a:lnTo>
                  <a:lnTo>
                    <a:pt x="435" y="2619"/>
                  </a:lnTo>
                  <a:lnTo>
                    <a:pt x="409" y="2543"/>
                  </a:lnTo>
                  <a:lnTo>
                    <a:pt x="385" y="2469"/>
                  </a:lnTo>
                  <a:lnTo>
                    <a:pt x="337" y="2323"/>
                  </a:lnTo>
                  <a:lnTo>
                    <a:pt x="315" y="2251"/>
                  </a:lnTo>
                  <a:lnTo>
                    <a:pt x="294" y="2182"/>
                  </a:lnTo>
                  <a:lnTo>
                    <a:pt x="273" y="2112"/>
                  </a:lnTo>
                  <a:lnTo>
                    <a:pt x="254" y="2044"/>
                  </a:lnTo>
                  <a:lnTo>
                    <a:pt x="216" y="1912"/>
                  </a:lnTo>
                  <a:lnTo>
                    <a:pt x="181" y="1784"/>
                  </a:lnTo>
                  <a:lnTo>
                    <a:pt x="150" y="1662"/>
                  </a:lnTo>
                  <a:lnTo>
                    <a:pt x="135" y="1601"/>
                  </a:lnTo>
                  <a:lnTo>
                    <a:pt x="121" y="1542"/>
                  </a:lnTo>
                  <a:lnTo>
                    <a:pt x="107" y="1483"/>
                  </a:lnTo>
                  <a:lnTo>
                    <a:pt x="96" y="1426"/>
                  </a:lnTo>
                  <a:lnTo>
                    <a:pt x="83" y="1369"/>
                  </a:lnTo>
                  <a:lnTo>
                    <a:pt x="73" y="1315"/>
                  </a:lnTo>
                  <a:lnTo>
                    <a:pt x="54" y="1209"/>
                  </a:lnTo>
                  <a:lnTo>
                    <a:pt x="37" y="1107"/>
                  </a:lnTo>
                  <a:lnTo>
                    <a:pt x="29" y="1057"/>
                  </a:lnTo>
                  <a:lnTo>
                    <a:pt x="23" y="1010"/>
                  </a:lnTo>
                  <a:lnTo>
                    <a:pt x="13" y="917"/>
                  </a:lnTo>
                  <a:lnTo>
                    <a:pt x="9" y="871"/>
                  </a:lnTo>
                  <a:lnTo>
                    <a:pt x="6" y="828"/>
                  </a:lnTo>
                  <a:lnTo>
                    <a:pt x="1" y="742"/>
                  </a:lnTo>
                  <a:lnTo>
                    <a:pt x="0" y="663"/>
                  </a:lnTo>
                  <a:lnTo>
                    <a:pt x="1" y="586"/>
                  </a:lnTo>
                  <a:lnTo>
                    <a:pt x="6" y="515"/>
                  </a:lnTo>
                  <a:lnTo>
                    <a:pt x="9" y="480"/>
                  </a:lnTo>
                  <a:lnTo>
                    <a:pt x="13" y="447"/>
                  </a:lnTo>
                  <a:lnTo>
                    <a:pt x="24" y="385"/>
                  </a:lnTo>
                  <a:lnTo>
                    <a:pt x="30" y="354"/>
                  </a:lnTo>
                  <a:lnTo>
                    <a:pt x="38" y="326"/>
                  </a:lnTo>
                  <a:lnTo>
                    <a:pt x="46" y="299"/>
                  </a:lnTo>
                  <a:lnTo>
                    <a:pt x="56" y="274"/>
                  </a:lnTo>
                  <a:lnTo>
                    <a:pt x="76" y="224"/>
                  </a:lnTo>
                  <a:lnTo>
                    <a:pt x="86" y="200"/>
                  </a:lnTo>
                  <a:lnTo>
                    <a:pt x="98" y="178"/>
                  </a:lnTo>
                  <a:lnTo>
                    <a:pt x="124" y="138"/>
                  </a:lnTo>
                  <a:lnTo>
                    <a:pt x="138" y="118"/>
                  </a:lnTo>
                  <a:lnTo>
                    <a:pt x="154" y="101"/>
                  </a:lnTo>
                  <a:lnTo>
                    <a:pt x="186" y="68"/>
                  </a:lnTo>
                  <a:lnTo>
                    <a:pt x="221" y="41"/>
                  </a:lnTo>
                  <a:lnTo>
                    <a:pt x="258" y="19"/>
                  </a:lnTo>
                  <a:lnTo>
                    <a:pt x="300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7" name="Freeform 15"/>
            <p:cNvSpPr>
              <a:spLocks/>
            </p:cNvSpPr>
            <p:nvPr/>
          </p:nvSpPr>
          <p:spPr bwMode="auto">
            <a:xfrm>
              <a:off x="2008" y="1137"/>
              <a:ext cx="1552" cy="2091"/>
            </a:xfrm>
            <a:custGeom>
              <a:avLst/>
              <a:gdLst>
                <a:gd name="T0" fmla="*/ 2 w 7760"/>
                <a:gd name="T1" fmla="*/ 3 h 10456"/>
                <a:gd name="T2" fmla="*/ 2 w 7760"/>
                <a:gd name="T3" fmla="*/ 3 h 10456"/>
                <a:gd name="T4" fmla="*/ 2 w 7760"/>
                <a:gd name="T5" fmla="*/ 3 h 10456"/>
                <a:gd name="T6" fmla="*/ 2 w 7760"/>
                <a:gd name="T7" fmla="*/ 3 h 10456"/>
                <a:gd name="T8" fmla="*/ 2 w 7760"/>
                <a:gd name="T9" fmla="*/ 3 h 10456"/>
                <a:gd name="T10" fmla="*/ 2 w 7760"/>
                <a:gd name="T11" fmla="*/ 3 h 10456"/>
                <a:gd name="T12" fmla="*/ 2 w 7760"/>
                <a:gd name="T13" fmla="*/ 3 h 10456"/>
                <a:gd name="T14" fmla="*/ 2 w 7760"/>
                <a:gd name="T15" fmla="*/ 3 h 10456"/>
                <a:gd name="T16" fmla="*/ 2 w 7760"/>
                <a:gd name="T17" fmla="*/ 3 h 10456"/>
                <a:gd name="T18" fmla="*/ 2 w 7760"/>
                <a:gd name="T19" fmla="*/ 3 h 10456"/>
                <a:gd name="T20" fmla="*/ 2 w 7760"/>
                <a:gd name="T21" fmla="*/ 3 h 10456"/>
                <a:gd name="T22" fmla="*/ 2 w 7760"/>
                <a:gd name="T23" fmla="*/ 3 h 10456"/>
                <a:gd name="T24" fmla="*/ 2 w 7760"/>
                <a:gd name="T25" fmla="*/ 3 h 10456"/>
                <a:gd name="T26" fmla="*/ 2 w 7760"/>
                <a:gd name="T27" fmla="*/ 3 h 10456"/>
                <a:gd name="T28" fmla="*/ 2 w 7760"/>
                <a:gd name="T29" fmla="*/ 3 h 10456"/>
                <a:gd name="T30" fmla="*/ 1 w 7760"/>
                <a:gd name="T31" fmla="*/ 3 h 10456"/>
                <a:gd name="T32" fmla="*/ 1 w 7760"/>
                <a:gd name="T33" fmla="*/ 3 h 10456"/>
                <a:gd name="T34" fmla="*/ 1 w 7760"/>
                <a:gd name="T35" fmla="*/ 3 h 10456"/>
                <a:gd name="T36" fmla="*/ 1 w 7760"/>
                <a:gd name="T37" fmla="*/ 3 h 10456"/>
                <a:gd name="T38" fmla="*/ 1 w 7760"/>
                <a:gd name="T39" fmla="*/ 3 h 10456"/>
                <a:gd name="T40" fmla="*/ 1 w 7760"/>
                <a:gd name="T41" fmla="*/ 3 h 10456"/>
                <a:gd name="T42" fmla="*/ 1 w 7760"/>
                <a:gd name="T43" fmla="*/ 3 h 10456"/>
                <a:gd name="T44" fmla="*/ 1 w 7760"/>
                <a:gd name="T45" fmla="*/ 3 h 10456"/>
                <a:gd name="T46" fmla="*/ 1 w 7760"/>
                <a:gd name="T47" fmla="*/ 3 h 10456"/>
                <a:gd name="T48" fmla="*/ 1 w 7760"/>
                <a:gd name="T49" fmla="*/ 2 h 10456"/>
                <a:gd name="T50" fmla="*/ 1 w 7760"/>
                <a:gd name="T51" fmla="*/ 2 h 10456"/>
                <a:gd name="T52" fmla="*/ 1 w 7760"/>
                <a:gd name="T53" fmla="*/ 2 h 10456"/>
                <a:gd name="T54" fmla="*/ 0 w 7760"/>
                <a:gd name="T55" fmla="*/ 2 h 10456"/>
                <a:gd name="T56" fmla="*/ 0 w 7760"/>
                <a:gd name="T57" fmla="*/ 2 h 10456"/>
                <a:gd name="T58" fmla="*/ 0 w 7760"/>
                <a:gd name="T59" fmla="*/ 2 h 10456"/>
                <a:gd name="T60" fmla="*/ 0 w 7760"/>
                <a:gd name="T61" fmla="*/ 2 h 10456"/>
                <a:gd name="T62" fmla="*/ 0 w 7760"/>
                <a:gd name="T63" fmla="*/ 2 h 10456"/>
                <a:gd name="T64" fmla="*/ 0 w 7760"/>
                <a:gd name="T65" fmla="*/ 2 h 10456"/>
                <a:gd name="T66" fmla="*/ 0 w 7760"/>
                <a:gd name="T67" fmla="*/ 2 h 10456"/>
                <a:gd name="T68" fmla="*/ 0 w 7760"/>
                <a:gd name="T69" fmla="*/ 2 h 10456"/>
                <a:gd name="T70" fmla="*/ 0 w 7760"/>
                <a:gd name="T71" fmla="*/ 1 h 10456"/>
                <a:gd name="T72" fmla="*/ 0 w 7760"/>
                <a:gd name="T73" fmla="*/ 1 h 10456"/>
                <a:gd name="T74" fmla="*/ 0 w 7760"/>
                <a:gd name="T75" fmla="*/ 1 h 10456"/>
                <a:gd name="T76" fmla="*/ 0 w 7760"/>
                <a:gd name="T77" fmla="*/ 1 h 10456"/>
                <a:gd name="T78" fmla="*/ 0 w 7760"/>
                <a:gd name="T79" fmla="*/ 1 h 10456"/>
                <a:gd name="T80" fmla="*/ 0 w 7760"/>
                <a:gd name="T81" fmla="*/ 1 h 10456"/>
                <a:gd name="T82" fmla="*/ 0 w 7760"/>
                <a:gd name="T83" fmla="*/ 1 h 10456"/>
                <a:gd name="T84" fmla="*/ 0 w 7760"/>
                <a:gd name="T85" fmla="*/ 1 h 10456"/>
                <a:gd name="T86" fmla="*/ 0 w 7760"/>
                <a:gd name="T87" fmla="*/ 0 h 10456"/>
                <a:gd name="T88" fmla="*/ 0 w 7760"/>
                <a:gd name="T89" fmla="*/ 0 h 10456"/>
                <a:gd name="T90" fmla="*/ 0 w 7760"/>
                <a:gd name="T91" fmla="*/ 0 h 10456"/>
                <a:gd name="T92" fmla="*/ 0 w 7760"/>
                <a:gd name="T93" fmla="*/ 0 h 10456"/>
                <a:gd name="T94" fmla="*/ 0 w 7760"/>
                <a:gd name="T95" fmla="*/ 0 h 10456"/>
                <a:gd name="T96" fmla="*/ 0 w 7760"/>
                <a:gd name="T97" fmla="*/ 0 h 10456"/>
                <a:gd name="T98" fmla="*/ 0 w 7760"/>
                <a:gd name="T99" fmla="*/ 0 h 10456"/>
                <a:gd name="T100" fmla="*/ 0 w 7760"/>
                <a:gd name="T101" fmla="*/ 0 h 10456"/>
                <a:gd name="T102" fmla="*/ 0 w 7760"/>
                <a:gd name="T103" fmla="*/ 0 h 1045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7760" h="10456">
                  <a:moveTo>
                    <a:pt x="7760" y="10275"/>
                  </a:moveTo>
                  <a:lnTo>
                    <a:pt x="7712" y="10293"/>
                  </a:lnTo>
                  <a:lnTo>
                    <a:pt x="7666" y="10311"/>
                  </a:lnTo>
                  <a:lnTo>
                    <a:pt x="7618" y="10327"/>
                  </a:lnTo>
                  <a:lnTo>
                    <a:pt x="7594" y="10335"/>
                  </a:lnTo>
                  <a:lnTo>
                    <a:pt x="7572" y="10344"/>
                  </a:lnTo>
                  <a:lnTo>
                    <a:pt x="7523" y="10357"/>
                  </a:lnTo>
                  <a:lnTo>
                    <a:pt x="7475" y="10372"/>
                  </a:lnTo>
                  <a:lnTo>
                    <a:pt x="7378" y="10397"/>
                  </a:lnTo>
                  <a:lnTo>
                    <a:pt x="7278" y="10418"/>
                  </a:lnTo>
                  <a:lnTo>
                    <a:pt x="7252" y="10421"/>
                  </a:lnTo>
                  <a:lnTo>
                    <a:pt x="7227" y="10426"/>
                  </a:lnTo>
                  <a:lnTo>
                    <a:pt x="7177" y="10433"/>
                  </a:lnTo>
                  <a:lnTo>
                    <a:pt x="7125" y="10439"/>
                  </a:lnTo>
                  <a:lnTo>
                    <a:pt x="7099" y="10441"/>
                  </a:lnTo>
                  <a:lnTo>
                    <a:pt x="7074" y="10445"/>
                  </a:lnTo>
                  <a:lnTo>
                    <a:pt x="7022" y="10449"/>
                  </a:lnTo>
                  <a:lnTo>
                    <a:pt x="6971" y="10454"/>
                  </a:lnTo>
                  <a:lnTo>
                    <a:pt x="6864" y="10456"/>
                  </a:lnTo>
                  <a:lnTo>
                    <a:pt x="6757" y="10456"/>
                  </a:lnTo>
                  <a:lnTo>
                    <a:pt x="6649" y="10452"/>
                  </a:lnTo>
                  <a:lnTo>
                    <a:pt x="6593" y="10447"/>
                  </a:lnTo>
                  <a:lnTo>
                    <a:pt x="6539" y="10443"/>
                  </a:lnTo>
                  <a:lnTo>
                    <a:pt x="6482" y="10436"/>
                  </a:lnTo>
                  <a:lnTo>
                    <a:pt x="6426" y="10429"/>
                  </a:lnTo>
                  <a:lnTo>
                    <a:pt x="6313" y="10412"/>
                  </a:lnTo>
                  <a:lnTo>
                    <a:pt x="6197" y="10390"/>
                  </a:lnTo>
                  <a:lnTo>
                    <a:pt x="6081" y="10365"/>
                  </a:lnTo>
                  <a:lnTo>
                    <a:pt x="6021" y="10350"/>
                  </a:lnTo>
                  <a:lnTo>
                    <a:pt x="5962" y="10335"/>
                  </a:lnTo>
                  <a:lnTo>
                    <a:pt x="5932" y="10326"/>
                  </a:lnTo>
                  <a:lnTo>
                    <a:pt x="5902" y="10318"/>
                  </a:lnTo>
                  <a:lnTo>
                    <a:pt x="5843" y="10301"/>
                  </a:lnTo>
                  <a:lnTo>
                    <a:pt x="5782" y="10282"/>
                  </a:lnTo>
                  <a:lnTo>
                    <a:pt x="5751" y="10271"/>
                  </a:lnTo>
                  <a:lnTo>
                    <a:pt x="5722" y="10262"/>
                  </a:lnTo>
                  <a:lnTo>
                    <a:pt x="5600" y="10220"/>
                  </a:lnTo>
                  <a:lnTo>
                    <a:pt x="5475" y="10173"/>
                  </a:lnTo>
                  <a:lnTo>
                    <a:pt x="5411" y="10148"/>
                  </a:lnTo>
                  <a:lnTo>
                    <a:pt x="5349" y="10123"/>
                  </a:lnTo>
                  <a:lnTo>
                    <a:pt x="5284" y="10096"/>
                  </a:lnTo>
                  <a:lnTo>
                    <a:pt x="5221" y="10068"/>
                  </a:lnTo>
                  <a:lnTo>
                    <a:pt x="5156" y="10039"/>
                  </a:lnTo>
                  <a:lnTo>
                    <a:pt x="5093" y="10009"/>
                  </a:lnTo>
                  <a:lnTo>
                    <a:pt x="4961" y="9946"/>
                  </a:lnTo>
                  <a:lnTo>
                    <a:pt x="4829" y="9878"/>
                  </a:lnTo>
                  <a:lnTo>
                    <a:pt x="4696" y="9806"/>
                  </a:lnTo>
                  <a:lnTo>
                    <a:pt x="4628" y="9769"/>
                  </a:lnTo>
                  <a:lnTo>
                    <a:pt x="4594" y="9750"/>
                  </a:lnTo>
                  <a:lnTo>
                    <a:pt x="4561" y="9732"/>
                  </a:lnTo>
                  <a:lnTo>
                    <a:pt x="4492" y="9691"/>
                  </a:lnTo>
                  <a:lnTo>
                    <a:pt x="4424" y="9651"/>
                  </a:lnTo>
                  <a:lnTo>
                    <a:pt x="4285" y="9567"/>
                  </a:lnTo>
                  <a:lnTo>
                    <a:pt x="4215" y="9523"/>
                  </a:lnTo>
                  <a:lnTo>
                    <a:pt x="4180" y="9500"/>
                  </a:lnTo>
                  <a:lnTo>
                    <a:pt x="4146" y="9479"/>
                  </a:lnTo>
                  <a:lnTo>
                    <a:pt x="4005" y="9388"/>
                  </a:lnTo>
                  <a:lnTo>
                    <a:pt x="3891" y="9311"/>
                  </a:lnTo>
                  <a:lnTo>
                    <a:pt x="3777" y="9233"/>
                  </a:lnTo>
                  <a:lnTo>
                    <a:pt x="3665" y="9153"/>
                  </a:lnTo>
                  <a:lnTo>
                    <a:pt x="3554" y="9073"/>
                  </a:lnTo>
                  <a:lnTo>
                    <a:pt x="3443" y="8990"/>
                  </a:lnTo>
                  <a:lnTo>
                    <a:pt x="3333" y="8906"/>
                  </a:lnTo>
                  <a:lnTo>
                    <a:pt x="3223" y="8820"/>
                  </a:lnTo>
                  <a:lnTo>
                    <a:pt x="3115" y="8732"/>
                  </a:lnTo>
                  <a:lnTo>
                    <a:pt x="3006" y="8642"/>
                  </a:lnTo>
                  <a:lnTo>
                    <a:pt x="2899" y="8551"/>
                  </a:lnTo>
                  <a:lnTo>
                    <a:pt x="2793" y="8458"/>
                  </a:lnTo>
                  <a:lnTo>
                    <a:pt x="2688" y="8364"/>
                  </a:lnTo>
                  <a:lnTo>
                    <a:pt x="2583" y="8267"/>
                  </a:lnTo>
                  <a:lnTo>
                    <a:pt x="2480" y="8170"/>
                  </a:lnTo>
                  <a:lnTo>
                    <a:pt x="2377" y="8070"/>
                  </a:lnTo>
                  <a:lnTo>
                    <a:pt x="2276" y="7969"/>
                  </a:lnTo>
                  <a:lnTo>
                    <a:pt x="2181" y="7874"/>
                  </a:lnTo>
                  <a:lnTo>
                    <a:pt x="2092" y="7781"/>
                  </a:lnTo>
                  <a:lnTo>
                    <a:pt x="2005" y="7688"/>
                  </a:lnTo>
                  <a:lnTo>
                    <a:pt x="1920" y="7596"/>
                  </a:lnTo>
                  <a:lnTo>
                    <a:pt x="1837" y="7504"/>
                  </a:lnTo>
                  <a:lnTo>
                    <a:pt x="1757" y="7415"/>
                  </a:lnTo>
                  <a:lnTo>
                    <a:pt x="1681" y="7325"/>
                  </a:lnTo>
                  <a:lnTo>
                    <a:pt x="1608" y="7238"/>
                  </a:lnTo>
                  <a:lnTo>
                    <a:pt x="1535" y="7149"/>
                  </a:lnTo>
                  <a:lnTo>
                    <a:pt x="1466" y="7063"/>
                  </a:lnTo>
                  <a:lnTo>
                    <a:pt x="1399" y="6977"/>
                  </a:lnTo>
                  <a:lnTo>
                    <a:pt x="1337" y="6892"/>
                  </a:lnTo>
                  <a:lnTo>
                    <a:pt x="1275" y="6807"/>
                  </a:lnTo>
                  <a:lnTo>
                    <a:pt x="1218" y="6724"/>
                  </a:lnTo>
                  <a:lnTo>
                    <a:pt x="1162" y="6641"/>
                  </a:lnTo>
                  <a:lnTo>
                    <a:pt x="1110" y="6560"/>
                  </a:lnTo>
                  <a:lnTo>
                    <a:pt x="1059" y="6476"/>
                  </a:lnTo>
                  <a:lnTo>
                    <a:pt x="1010" y="6391"/>
                  </a:lnTo>
                  <a:lnTo>
                    <a:pt x="961" y="6303"/>
                  </a:lnTo>
                  <a:lnTo>
                    <a:pt x="914" y="6214"/>
                  </a:lnTo>
                  <a:lnTo>
                    <a:pt x="866" y="6120"/>
                  </a:lnTo>
                  <a:lnTo>
                    <a:pt x="821" y="6025"/>
                  </a:lnTo>
                  <a:lnTo>
                    <a:pt x="775" y="5929"/>
                  </a:lnTo>
                  <a:lnTo>
                    <a:pt x="731" y="5830"/>
                  </a:lnTo>
                  <a:lnTo>
                    <a:pt x="687" y="5727"/>
                  </a:lnTo>
                  <a:lnTo>
                    <a:pt x="644" y="5624"/>
                  </a:lnTo>
                  <a:lnTo>
                    <a:pt x="601" y="5517"/>
                  </a:lnTo>
                  <a:lnTo>
                    <a:pt x="560" y="5410"/>
                  </a:lnTo>
                  <a:lnTo>
                    <a:pt x="519" y="5297"/>
                  </a:lnTo>
                  <a:lnTo>
                    <a:pt x="479" y="5184"/>
                  </a:lnTo>
                  <a:lnTo>
                    <a:pt x="440" y="5067"/>
                  </a:lnTo>
                  <a:lnTo>
                    <a:pt x="402" y="4950"/>
                  </a:lnTo>
                  <a:lnTo>
                    <a:pt x="362" y="4822"/>
                  </a:lnTo>
                  <a:lnTo>
                    <a:pt x="327" y="4695"/>
                  </a:lnTo>
                  <a:lnTo>
                    <a:pt x="260" y="4444"/>
                  </a:lnTo>
                  <a:lnTo>
                    <a:pt x="200" y="4193"/>
                  </a:lnTo>
                  <a:lnTo>
                    <a:pt x="149" y="3946"/>
                  </a:lnTo>
                  <a:lnTo>
                    <a:pt x="125" y="3821"/>
                  </a:lnTo>
                  <a:lnTo>
                    <a:pt x="104" y="3697"/>
                  </a:lnTo>
                  <a:lnTo>
                    <a:pt x="85" y="3575"/>
                  </a:lnTo>
                  <a:lnTo>
                    <a:pt x="68" y="3452"/>
                  </a:lnTo>
                  <a:lnTo>
                    <a:pt x="51" y="3330"/>
                  </a:lnTo>
                  <a:lnTo>
                    <a:pt x="38" y="3209"/>
                  </a:lnTo>
                  <a:lnTo>
                    <a:pt x="17" y="2967"/>
                  </a:lnTo>
                  <a:lnTo>
                    <a:pt x="11" y="2891"/>
                  </a:lnTo>
                  <a:lnTo>
                    <a:pt x="8" y="2817"/>
                  </a:lnTo>
                  <a:lnTo>
                    <a:pt x="2" y="2673"/>
                  </a:lnTo>
                  <a:lnTo>
                    <a:pt x="0" y="2532"/>
                  </a:lnTo>
                  <a:lnTo>
                    <a:pt x="1" y="2394"/>
                  </a:lnTo>
                  <a:lnTo>
                    <a:pt x="4" y="2259"/>
                  </a:lnTo>
                  <a:lnTo>
                    <a:pt x="6" y="2194"/>
                  </a:lnTo>
                  <a:lnTo>
                    <a:pt x="11" y="2130"/>
                  </a:lnTo>
                  <a:lnTo>
                    <a:pt x="21" y="2003"/>
                  </a:lnTo>
                  <a:lnTo>
                    <a:pt x="27" y="1941"/>
                  </a:lnTo>
                  <a:lnTo>
                    <a:pt x="35" y="1881"/>
                  </a:lnTo>
                  <a:lnTo>
                    <a:pt x="42" y="1819"/>
                  </a:lnTo>
                  <a:lnTo>
                    <a:pt x="51" y="1760"/>
                  </a:lnTo>
                  <a:lnTo>
                    <a:pt x="70" y="1645"/>
                  </a:lnTo>
                  <a:lnTo>
                    <a:pt x="91" y="1531"/>
                  </a:lnTo>
                  <a:lnTo>
                    <a:pt x="118" y="1424"/>
                  </a:lnTo>
                  <a:lnTo>
                    <a:pt x="146" y="1317"/>
                  </a:lnTo>
                  <a:lnTo>
                    <a:pt x="178" y="1216"/>
                  </a:lnTo>
                  <a:lnTo>
                    <a:pt x="213" y="1117"/>
                  </a:lnTo>
                  <a:lnTo>
                    <a:pt x="231" y="1070"/>
                  </a:lnTo>
                  <a:lnTo>
                    <a:pt x="251" y="1024"/>
                  </a:lnTo>
                  <a:lnTo>
                    <a:pt x="291" y="933"/>
                  </a:lnTo>
                  <a:lnTo>
                    <a:pt x="335" y="845"/>
                  </a:lnTo>
                  <a:lnTo>
                    <a:pt x="382" y="761"/>
                  </a:lnTo>
                  <a:lnTo>
                    <a:pt x="433" y="682"/>
                  </a:lnTo>
                  <a:lnTo>
                    <a:pt x="486" y="605"/>
                  </a:lnTo>
                  <a:lnTo>
                    <a:pt x="513" y="567"/>
                  </a:lnTo>
                  <a:lnTo>
                    <a:pt x="543" y="532"/>
                  </a:lnTo>
                  <a:lnTo>
                    <a:pt x="603" y="462"/>
                  </a:lnTo>
                  <a:lnTo>
                    <a:pt x="666" y="397"/>
                  </a:lnTo>
                  <a:lnTo>
                    <a:pt x="731" y="334"/>
                  </a:lnTo>
                  <a:lnTo>
                    <a:pt x="800" y="276"/>
                  </a:lnTo>
                  <a:lnTo>
                    <a:pt x="872" y="220"/>
                  </a:lnTo>
                  <a:lnTo>
                    <a:pt x="948" y="169"/>
                  </a:lnTo>
                  <a:lnTo>
                    <a:pt x="1026" y="121"/>
                  </a:lnTo>
                  <a:lnTo>
                    <a:pt x="1066" y="98"/>
                  </a:lnTo>
                  <a:lnTo>
                    <a:pt x="1108" y="78"/>
                  </a:lnTo>
                  <a:lnTo>
                    <a:pt x="1193" y="37"/>
                  </a:lnTo>
                  <a:lnTo>
                    <a:pt x="1236" y="17"/>
                  </a:lnTo>
                  <a:lnTo>
                    <a:pt x="1281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8" name="Freeform 16"/>
            <p:cNvSpPr>
              <a:spLocks/>
            </p:cNvSpPr>
            <p:nvPr/>
          </p:nvSpPr>
          <p:spPr bwMode="auto">
            <a:xfrm>
              <a:off x="1699" y="1161"/>
              <a:ext cx="1857" cy="2127"/>
            </a:xfrm>
            <a:custGeom>
              <a:avLst/>
              <a:gdLst>
                <a:gd name="T0" fmla="*/ 3 w 9285"/>
                <a:gd name="T1" fmla="*/ 3 h 10633"/>
                <a:gd name="T2" fmla="*/ 3 w 9285"/>
                <a:gd name="T3" fmla="*/ 3 h 10633"/>
                <a:gd name="T4" fmla="*/ 3 w 9285"/>
                <a:gd name="T5" fmla="*/ 3 h 10633"/>
                <a:gd name="T6" fmla="*/ 3 w 9285"/>
                <a:gd name="T7" fmla="*/ 3 h 10633"/>
                <a:gd name="T8" fmla="*/ 3 w 9285"/>
                <a:gd name="T9" fmla="*/ 3 h 10633"/>
                <a:gd name="T10" fmla="*/ 3 w 9285"/>
                <a:gd name="T11" fmla="*/ 3 h 10633"/>
                <a:gd name="T12" fmla="*/ 2 w 9285"/>
                <a:gd name="T13" fmla="*/ 3 h 10633"/>
                <a:gd name="T14" fmla="*/ 2 w 9285"/>
                <a:gd name="T15" fmla="*/ 3 h 10633"/>
                <a:gd name="T16" fmla="*/ 2 w 9285"/>
                <a:gd name="T17" fmla="*/ 3 h 10633"/>
                <a:gd name="T18" fmla="*/ 2 w 9285"/>
                <a:gd name="T19" fmla="*/ 3 h 10633"/>
                <a:gd name="T20" fmla="*/ 2 w 9285"/>
                <a:gd name="T21" fmla="*/ 3 h 10633"/>
                <a:gd name="T22" fmla="*/ 2 w 9285"/>
                <a:gd name="T23" fmla="*/ 3 h 10633"/>
                <a:gd name="T24" fmla="*/ 2 w 9285"/>
                <a:gd name="T25" fmla="*/ 3 h 10633"/>
                <a:gd name="T26" fmla="*/ 2 w 9285"/>
                <a:gd name="T27" fmla="*/ 3 h 10633"/>
                <a:gd name="T28" fmla="*/ 2 w 9285"/>
                <a:gd name="T29" fmla="*/ 3 h 10633"/>
                <a:gd name="T30" fmla="*/ 1 w 9285"/>
                <a:gd name="T31" fmla="*/ 3 h 10633"/>
                <a:gd name="T32" fmla="*/ 1 w 9285"/>
                <a:gd name="T33" fmla="*/ 3 h 10633"/>
                <a:gd name="T34" fmla="*/ 1 w 9285"/>
                <a:gd name="T35" fmla="*/ 3 h 10633"/>
                <a:gd name="T36" fmla="*/ 1 w 9285"/>
                <a:gd name="T37" fmla="*/ 3 h 10633"/>
                <a:gd name="T38" fmla="*/ 1 w 9285"/>
                <a:gd name="T39" fmla="*/ 3 h 10633"/>
                <a:gd name="T40" fmla="*/ 1 w 9285"/>
                <a:gd name="T41" fmla="*/ 3 h 10633"/>
                <a:gd name="T42" fmla="*/ 1 w 9285"/>
                <a:gd name="T43" fmla="*/ 3 h 10633"/>
                <a:gd name="T44" fmla="*/ 1 w 9285"/>
                <a:gd name="T45" fmla="*/ 3 h 10633"/>
                <a:gd name="T46" fmla="*/ 1 w 9285"/>
                <a:gd name="T47" fmla="*/ 3 h 10633"/>
                <a:gd name="T48" fmla="*/ 0 w 9285"/>
                <a:gd name="T49" fmla="*/ 3 h 10633"/>
                <a:gd name="T50" fmla="*/ 0 w 9285"/>
                <a:gd name="T51" fmla="*/ 2 h 10633"/>
                <a:gd name="T52" fmla="*/ 0 w 9285"/>
                <a:gd name="T53" fmla="*/ 2 h 10633"/>
                <a:gd name="T54" fmla="*/ 0 w 9285"/>
                <a:gd name="T55" fmla="*/ 2 h 10633"/>
                <a:gd name="T56" fmla="*/ 0 w 9285"/>
                <a:gd name="T57" fmla="*/ 2 h 10633"/>
                <a:gd name="T58" fmla="*/ 0 w 9285"/>
                <a:gd name="T59" fmla="*/ 2 h 10633"/>
                <a:gd name="T60" fmla="*/ 0 w 9285"/>
                <a:gd name="T61" fmla="*/ 2 h 10633"/>
                <a:gd name="T62" fmla="*/ 0 w 9285"/>
                <a:gd name="T63" fmla="*/ 2 h 10633"/>
                <a:gd name="T64" fmla="*/ 0 w 9285"/>
                <a:gd name="T65" fmla="*/ 2 h 10633"/>
                <a:gd name="T66" fmla="*/ 0 w 9285"/>
                <a:gd name="T67" fmla="*/ 2 h 10633"/>
                <a:gd name="T68" fmla="*/ 0 w 9285"/>
                <a:gd name="T69" fmla="*/ 1 h 10633"/>
                <a:gd name="T70" fmla="*/ 0 w 9285"/>
                <a:gd name="T71" fmla="*/ 1 h 10633"/>
                <a:gd name="T72" fmla="*/ 0 w 9285"/>
                <a:gd name="T73" fmla="*/ 1 h 10633"/>
                <a:gd name="T74" fmla="*/ 0 w 9285"/>
                <a:gd name="T75" fmla="*/ 1 h 10633"/>
                <a:gd name="T76" fmla="*/ 0 w 9285"/>
                <a:gd name="T77" fmla="*/ 1 h 10633"/>
                <a:gd name="T78" fmla="*/ 0 w 9285"/>
                <a:gd name="T79" fmla="*/ 1 h 10633"/>
                <a:gd name="T80" fmla="*/ 0 w 9285"/>
                <a:gd name="T81" fmla="*/ 1 h 10633"/>
                <a:gd name="T82" fmla="*/ 0 w 9285"/>
                <a:gd name="T83" fmla="*/ 1 h 10633"/>
                <a:gd name="T84" fmla="*/ 0 w 9285"/>
                <a:gd name="T85" fmla="*/ 1 h 10633"/>
                <a:gd name="T86" fmla="*/ 0 w 9285"/>
                <a:gd name="T87" fmla="*/ 0 h 10633"/>
                <a:gd name="T88" fmla="*/ 0 w 9285"/>
                <a:gd name="T89" fmla="*/ 0 h 10633"/>
                <a:gd name="T90" fmla="*/ 0 w 9285"/>
                <a:gd name="T91" fmla="*/ 0 h 10633"/>
                <a:gd name="T92" fmla="*/ 0 w 9285"/>
                <a:gd name="T93" fmla="*/ 0 h 10633"/>
                <a:gd name="T94" fmla="*/ 0 w 9285"/>
                <a:gd name="T95" fmla="*/ 0 h 10633"/>
                <a:gd name="T96" fmla="*/ 1 w 9285"/>
                <a:gd name="T97" fmla="*/ 0 h 10633"/>
                <a:gd name="T98" fmla="*/ 1 w 9285"/>
                <a:gd name="T99" fmla="*/ 0 h 10633"/>
                <a:gd name="T100" fmla="*/ 1 w 9285"/>
                <a:gd name="T101" fmla="*/ 0 h 1063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9285" h="10633">
                  <a:moveTo>
                    <a:pt x="9285" y="10162"/>
                  </a:moveTo>
                  <a:lnTo>
                    <a:pt x="9135" y="10222"/>
                  </a:lnTo>
                  <a:lnTo>
                    <a:pt x="9060" y="10250"/>
                  </a:lnTo>
                  <a:lnTo>
                    <a:pt x="9023" y="10264"/>
                  </a:lnTo>
                  <a:lnTo>
                    <a:pt x="8986" y="10279"/>
                  </a:lnTo>
                  <a:lnTo>
                    <a:pt x="8948" y="10291"/>
                  </a:lnTo>
                  <a:lnTo>
                    <a:pt x="8910" y="10305"/>
                  </a:lnTo>
                  <a:lnTo>
                    <a:pt x="8836" y="10331"/>
                  </a:lnTo>
                  <a:lnTo>
                    <a:pt x="8686" y="10380"/>
                  </a:lnTo>
                  <a:lnTo>
                    <a:pt x="8609" y="10401"/>
                  </a:lnTo>
                  <a:lnTo>
                    <a:pt x="8570" y="10411"/>
                  </a:lnTo>
                  <a:lnTo>
                    <a:pt x="8533" y="10423"/>
                  </a:lnTo>
                  <a:lnTo>
                    <a:pt x="8381" y="10462"/>
                  </a:lnTo>
                  <a:lnTo>
                    <a:pt x="8304" y="10481"/>
                  </a:lnTo>
                  <a:lnTo>
                    <a:pt x="8228" y="10499"/>
                  </a:lnTo>
                  <a:lnTo>
                    <a:pt x="8151" y="10515"/>
                  </a:lnTo>
                  <a:lnTo>
                    <a:pt x="8075" y="10530"/>
                  </a:lnTo>
                  <a:lnTo>
                    <a:pt x="7918" y="10558"/>
                  </a:lnTo>
                  <a:lnTo>
                    <a:pt x="7840" y="10569"/>
                  </a:lnTo>
                  <a:lnTo>
                    <a:pt x="7763" y="10580"/>
                  </a:lnTo>
                  <a:lnTo>
                    <a:pt x="7606" y="10599"/>
                  </a:lnTo>
                  <a:lnTo>
                    <a:pt x="7450" y="10614"/>
                  </a:lnTo>
                  <a:lnTo>
                    <a:pt x="7291" y="10623"/>
                  </a:lnTo>
                  <a:lnTo>
                    <a:pt x="7132" y="10630"/>
                  </a:lnTo>
                  <a:lnTo>
                    <a:pt x="7091" y="10630"/>
                  </a:lnTo>
                  <a:lnTo>
                    <a:pt x="7071" y="10630"/>
                  </a:lnTo>
                  <a:lnTo>
                    <a:pt x="7052" y="10631"/>
                  </a:lnTo>
                  <a:lnTo>
                    <a:pt x="6972" y="10633"/>
                  </a:lnTo>
                  <a:lnTo>
                    <a:pt x="6932" y="10631"/>
                  </a:lnTo>
                  <a:lnTo>
                    <a:pt x="6892" y="10631"/>
                  </a:lnTo>
                  <a:lnTo>
                    <a:pt x="6813" y="10631"/>
                  </a:lnTo>
                  <a:lnTo>
                    <a:pt x="6663" y="10625"/>
                  </a:lnTo>
                  <a:lnTo>
                    <a:pt x="6514" y="10614"/>
                  </a:lnTo>
                  <a:lnTo>
                    <a:pt x="6365" y="10601"/>
                  </a:lnTo>
                  <a:lnTo>
                    <a:pt x="6217" y="10585"/>
                  </a:lnTo>
                  <a:lnTo>
                    <a:pt x="6069" y="10563"/>
                  </a:lnTo>
                  <a:lnTo>
                    <a:pt x="5921" y="10540"/>
                  </a:lnTo>
                  <a:lnTo>
                    <a:pt x="5774" y="10512"/>
                  </a:lnTo>
                  <a:lnTo>
                    <a:pt x="5626" y="10483"/>
                  </a:lnTo>
                  <a:lnTo>
                    <a:pt x="5479" y="10448"/>
                  </a:lnTo>
                  <a:lnTo>
                    <a:pt x="5331" y="10410"/>
                  </a:lnTo>
                  <a:lnTo>
                    <a:pt x="5184" y="10368"/>
                  </a:lnTo>
                  <a:lnTo>
                    <a:pt x="5038" y="10324"/>
                  </a:lnTo>
                  <a:lnTo>
                    <a:pt x="4890" y="10275"/>
                  </a:lnTo>
                  <a:lnTo>
                    <a:pt x="4745" y="10223"/>
                  </a:lnTo>
                  <a:lnTo>
                    <a:pt x="4599" y="10168"/>
                  </a:lnTo>
                  <a:lnTo>
                    <a:pt x="4454" y="10110"/>
                  </a:lnTo>
                  <a:lnTo>
                    <a:pt x="4315" y="10050"/>
                  </a:lnTo>
                  <a:lnTo>
                    <a:pt x="4179" y="9988"/>
                  </a:lnTo>
                  <a:lnTo>
                    <a:pt x="4044" y="9924"/>
                  </a:lnTo>
                  <a:lnTo>
                    <a:pt x="3912" y="9857"/>
                  </a:lnTo>
                  <a:lnTo>
                    <a:pt x="3779" y="9787"/>
                  </a:lnTo>
                  <a:lnTo>
                    <a:pt x="3649" y="9715"/>
                  </a:lnTo>
                  <a:lnTo>
                    <a:pt x="3518" y="9640"/>
                  </a:lnTo>
                  <a:lnTo>
                    <a:pt x="3391" y="9564"/>
                  </a:lnTo>
                  <a:lnTo>
                    <a:pt x="3263" y="9484"/>
                  </a:lnTo>
                  <a:lnTo>
                    <a:pt x="3138" y="9402"/>
                  </a:lnTo>
                  <a:lnTo>
                    <a:pt x="3013" y="9317"/>
                  </a:lnTo>
                  <a:lnTo>
                    <a:pt x="2891" y="9231"/>
                  </a:lnTo>
                  <a:lnTo>
                    <a:pt x="2768" y="9140"/>
                  </a:lnTo>
                  <a:lnTo>
                    <a:pt x="2648" y="9048"/>
                  </a:lnTo>
                  <a:lnTo>
                    <a:pt x="2528" y="8953"/>
                  </a:lnTo>
                  <a:lnTo>
                    <a:pt x="2411" y="8857"/>
                  </a:lnTo>
                  <a:lnTo>
                    <a:pt x="2299" y="8758"/>
                  </a:lnTo>
                  <a:lnTo>
                    <a:pt x="2189" y="8659"/>
                  </a:lnTo>
                  <a:lnTo>
                    <a:pt x="2081" y="8558"/>
                  </a:lnTo>
                  <a:lnTo>
                    <a:pt x="2028" y="8507"/>
                  </a:lnTo>
                  <a:lnTo>
                    <a:pt x="1977" y="8457"/>
                  </a:lnTo>
                  <a:lnTo>
                    <a:pt x="1874" y="8354"/>
                  </a:lnTo>
                  <a:lnTo>
                    <a:pt x="1775" y="8250"/>
                  </a:lnTo>
                  <a:lnTo>
                    <a:pt x="1725" y="8197"/>
                  </a:lnTo>
                  <a:lnTo>
                    <a:pt x="1678" y="8144"/>
                  </a:lnTo>
                  <a:lnTo>
                    <a:pt x="1583" y="8038"/>
                  </a:lnTo>
                  <a:lnTo>
                    <a:pt x="1490" y="7929"/>
                  </a:lnTo>
                  <a:lnTo>
                    <a:pt x="1401" y="7819"/>
                  </a:lnTo>
                  <a:lnTo>
                    <a:pt x="1314" y="7708"/>
                  </a:lnTo>
                  <a:lnTo>
                    <a:pt x="1230" y="7597"/>
                  </a:lnTo>
                  <a:lnTo>
                    <a:pt x="1147" y="7482"/>
                  </a:lnTo>
                  <a:lnTo>
                    <a:pt x="1106" y="7424"/>
                  </a:lnTo>
                  <a:lnTo>
                    <a:pt x="1067" y="7368"/>
                  </a:lnTo>
                  <a:lnTo>
                    <a:pt x="989" y="7251"/>
                  </a:lnTo>
                  <a:lnTo>
                    <a:pt x="915" y="7134"/>
                  </a:lnTo>
                  <a:lnTo>
                    <a:pt x="878" y="7074"/>
                  </a:lnTo>
                  <a:lnTo>
                    <a:pt x="843" y="7015"/>
                  </a:lnTo>
                  <a:lnTo>
                    <a:pt x="774" y="6896"/>
                  </a:lnTo>
                  <a:lnTo>
                    <a:pt x="708" y="6776"/>
                  </a:lnTo>
                  <a:lnTo>
                    <a:pt x="646" y="6655"/>
                  </a:lnTo>
                  <a:lnTo>
                    <a:pt x="585" y="6533"/>
                  </a:lnTo>
                  <a:lnTo>
                    <a:pt x="529" y="6411"/>
                  </a:lnTo>
                  <a:lnTo>
                    <a:pt x="474" y="6286"/>
                  </a:lnTo>
                  <a:lnTo>
                    <a:pt x="423" y="6162"/>
                  </a:lnTo>
                  <a:lnTo>
                    <a:pt x="375" y="6035"/>
                  </a:lnTo>
                  <a:lnTo>
                    <a:pt x="329" y="5908"/>
                  </a:lnTo>
                  <a:lnTo>
                    <a:pt x="286" y="5779"/>
                  </a:lnTo>
                  <a:lnTo>
                    <a:pt x="246" y="5651"/>
                  </a:lnTo>
                  <a:lnTo>
                    <a:pt x="209" y="5520"/>
                  </a:lnTo>
                  <a:lnTo>
                    <a:pt x="191" y="5455"/>
                  </a:lnTo>
                  <a:lnTo>
                    <a:pt x="175" y="5390"/>
                  </a:lnTo>
                  <a:lnTo>
                    <a:pt x="144" y="5257"/>
                  </a:lnTo>
                  <a:lnTo>
                    <a:pt x="130" y="5190"/>
                  </a:lnTo>
                  <a:lnTo>
                    <a:pt x="117" y="5125"/>
                  </a:lnTo>
                  <a:lnTo>
                    <a:pt x="90" y="4988"/>
                  </a:lnTo>
                  <a:lnTo>
                    <a:pt x="67" y="4855"/>
                  </a:lnTo>
                  <a:lnTo>
                    <a:pt x="47" y="4721"/>
                  </a:lnTo>
                  <a:lnTo>
                    <a:pt x="31" y="4588"/>
                  </a:lnTo>
                  <a:lnTo>
                    <a:pt x="17" y="4455"/>
                  </a:lnTo>
                  <a:lnTo>
                    <a:pt x="8" y="4324"/>
                  </a:lnTo>
                  <a:lnTo>
                    <a:pt x="3" y="4192"/>
                  </a:lnTo>
                  <a:lnTo>
                    <a:pt x="0" y="4062"/>
                  </a:lnTo>
                  <a:lnTo>
                    <a:pt x="0" y="3932"/>
                  </a:lnTo>
                  <a:lnTo>
                    <a:pt x="4" y="3802"/>
                  </a:lnTo>
                  <a:lnTo>
                    <a:pt x="10" y="3673"/>
                  </a:lnTo>
                  <a:lnTo>
                    <a:pt x="22" y="3545"/>
                  </a:lnTo>
                  <a:lnTo>
                    <a:pt x="35" y="3417"/>
                  </a:lnTo>
                  <a:lnTo>
                    <a:pt x="54" y="3290"/>
                  </a:lnTo>
                  <a:lnTo>
                    <a:pt x="74" y="3163"/>
                  </a:lnTo>
                  <a:lnTo>
                    <a:pt x="99" y="3037"/>
                  </a:lnTo>
                  <a:lnTo>
                    <a:pt x="126" y="2904"/>
                  </a:lnTo>
                  <a:lnTo>
                    <a:pt x="141" y="2838"/>
                  </a:lnTo>
                  <a:lnTo>
                    <a:pt x="158" y="2775"/>
                  </a:lnTo>
                  <a:lnTo>
                    <a:pt x="192" y="2647"/>
                  </a:lnTo>
                  <a:lnTo>
                    <a:pt x="229" y="2523"/>
                  </a:lnTo>
                  <a:lnTo>
                    <a:pt x="269" y="2399"/>
                  </a:lnTo>
                  <a:lnTo>
                    <a:pt x="313" y="2280"/>
                  </a:lnTo>
                  <a:lnTo>
                    <a:pt x="360" y="2162"/>
                  </a:lnTo>
                  <a:lnTo>
                    <a:pt x="410" y="2048"/>
                  </a:lnTo>
                  <a:lnTo>
                    <a:pt x="462" y="1933"/>
                  </a:lnTo>
                  <a:lnTo>
                    <a:pt x="517" y="1823"/>
                  </a:lnTo>
                  <a:lnTo>
                    <a:pt x="575" y="1716"/>
                  </a:lnTo>
                  <a:lnTo>
                    <a:pt x="638" y="1610"/>
                  </a:lnTo>
                  <a:lnTo>
                    <a:pt x="702" y="1507"/>
                  </a:lnTo>
                  <a:lnTo>
                    <a:pt x="770" y="1406"/>
                  </a:lnTo>
                  <a:lnTo>
                    <a:pt x="841" y="1307"/>
                  </a:lnTo>
                  <a:lnTo>
                    <a:pt x="877" y="1259"/>
                  </a:lnTo>
                  <a:lnTo>
                    <a:pt x="915" y="1212"/>
                  </a:lnTo>
                  <a:lnTo>
                    <a:pt x="991" y="1118"/>
                  </a:lnTo>
                  <a:lnTo>
                    <a:pt x="1072" y="1026"/>
                  </a:lnTo>
                  <a:lnTo>
                    <a:pt x="1155" y="937"/>
                  </a:lnTo>
                  <a:lnTo>
                    <a:pt x="1197" y="892"/>
                  </a:lnTo>
                  <a:lnTo>
                    <a:pt x="1241" y="850"/>
                  </a:lnTo>
                  <a:lnTo>
                    <a:pt x="1329" y="765"/>
                  </a:lnTo>
                  <a:lnTo>
                    <a:pt x="1421" y="685"/>
                  </a:lnTo>
                  <a:lnTo>
                    <a:pt x="1468" y="644"/>
                  </a:lnTo>
                  <a:lnTo>
                    <a:pt x="1517" y="605"/>
                  </a:lnTo>
                  <a:lnTo>
                    <a:pt x="1615" y="529"/>
                  </a:lnTo>
                  <a:lnTo>
                    <a:pt x="1716" y="453"/>
                  </a:lnTo>
                  <a:lnTo>
                    <a:pt x="1820" y="382"/>
                  </a:lnTo>
                  <a:lnTo>
                    <a:pt x="1873" y="346"/>
                  </a:lnTo>
                  <a:lnTo>
                    <a:pt x="1927" y="312"/>
                  </a:lnTo>
                  <a:lnTo>
                    <a:pt x="2038" y="245"/>
                  </a:lnTo>
                  <a:lnTo>
                    <a:pt x="2152" y="180"/>
                  </a:lnTo>
                  <a:lnTo>
                    <a:pt x="2268" y="118"/>
                  </a:lnTo>
                  <a:lnTo>
                    <a:pt x="2387" y="58"/>
                  </a:lnTo>
                  <a:lnTo>
                    <a:pt x="2511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9" name="Freeform 17"/>
            <p:cNvSpPr>
              <a:spLocks/>
            </p:cNvSpPr>
            <p:nvPr/>
          </p:nvSpPr>
          <p:spPr bwMode="auto">
            <a:xfrm>
              <a:off x="1444" y="1161"/>
              <a:ext cx="2145" cy="2216"/>
            </a:xfrm>
            <a:custGeom>
              <a:avLst/>
              <a:gdLst>
                <a:gd name="T0" fmla="*/ 3 w 10725"/>
                <a:gd name="T1" fmla="*/ 3 h 11080"/>
                <a:gd name="T2" fmla="*/ 3 w 10725"/>
                <a:gd name="T3" fmla="*/ 3 h 11080"/>
                <a:gd name="T4" fmla="*/ 3 w 10725"/>
                <a:gd name="T5" fmla="*/ 3 h 11080"/>
                <a:gd name="T6" fmla="*/ 3 w 10725"/>
                <a:gd name="T7" fmla="*/ 3 h 11080"/>
                <a:gd name="T8" fmla="*/ 3 w 10725"/>
                <a:gd name="T9" fmla="*/ 3 h 11080"/>
                <a:gd name="T10" fmla="*/ 3 w 10725"/>
                <a:gd name="T11" fmla="*/ 3 h 11080"/>
                <a:gd name="T12" fmla="*/ 3 w 10725"/>
                <a:gd name="T13" fmla="*/ 3 h 11080"/>
                <a:gd name="T14" fmla="*/ 3 w 10725"/>
                <a:gd name="T15" fmla="*/ 4 h 11080"/>
                <a:gd name="T16" fmla="*/ 2 w 10725"/>
                <a:gd name="T17" fmla="*/ 4 h 11080"/>
                <a:gd name="T18" fmla="*/ 2 w 10725"/>
                <a:gd name="T19" fmla="*/ 4 h 11080"/>
                <a:gd name="T20" fmla="*/ 2 w 10725"/>
                <a:gd name="T21" fmla="*/ 4 h 11080"/>
                <a:gd name="T22" fmla="*/ 2 w 10725"/>
                <a:gd name="T23" fmla="*/ 4 h 11080"/>
                <a:gd name="T24" fmla="*/ 2 w 10725"/>
                <a:gd name="T25" fmla="*/ 4 h 11080"/>
                <a:gd name="T26" fmla="*/ 2 w 10725"/>
                <a:gd name="T27" fmla="*/ 4 h 11080"/>
                <a:gd name="T28" fmla="*/ 2 w 10725"/>
                <a:gd name="T29" fmla="*/ 4 h 11080"/>
                <a:gd name="T30" fmla="*/ 2 w 10725"/>
                <a:gd name="T31" fmla="*/ 4 h 11080"/>
                <a:gd name="T32" fmla="*/ 2 w 10725"/>
                <a:gd name="T33" fmla="*/ 4 h 11080"/>
                <a:gd name="T34" fmla="*/ 2 w 10725"/>
                <a:gd name="T35" fmla="*/ 3 h 11080"/>
                <a:gd name="T36" fmla="*/ 2 w 10725"/>
                <a:gd name="T37" fmla="*/ 3 h 11080"/>
                <a:gd name="T38" fmla="*/ 1 w 10725"/>
                <a:gd name="T39" fmla="*/ 3 h 11080"/>
                <a:gd name="T40" fmla="*/ 1 w 10725"/>
                <a:gd name="T41" fmla="*/ 3 h 11080"/>
                <a:gd name="T42" fmla="*/ 1 w 10725"/>
                <a:gd name="T43" fmla="*/ 3 h 11080"/>
                <a:gd name="T44" fmla="*/ 1 w 10725"/>
                <a:gd name="T45" fmla="*/ 3 h 11080"/>
                <a:gd name="T46" fmla="*/ 1 w 10725"/>
                <a:gd name="T47" fmla="*/ 3 h 11080"/>
                <a:gd name="T48" fmla="*/ 1 w 10725"/>
                <a:gd name="T49" fmla="*/ 3 h 11080"/>
                <a:gd name="T50" fmla="*/ 1 w 10725"/>
                <a:gd name="T51" fmla="*/ 3 h 11080"/>
                <a:gd name="T52" fmla="*/ 1 w 10725"/>
                <a:gd name="T53" fmla="*/ 3 h 11080"/>
                <a:gd name="T54" fmla="*/ 1 w 10725"/>
                <a:gd name="T55" fmla="*/ 3 h 11080"/>
                <a:gd name="T56" fmla="*/ 0 w 10725"/>
                <a:gd name="T57" fmla="*/ 3 h 11080"/>
                <a:gd name="T58" fmla="*/ 0 w 10725"/>
                <a:gd name="T59" fmla="*/ 3 h 11080"/>
                <a:gd name="T60" fmla="*/ 0 w 10725"/>
                <a:gd name="T61" fmla="*/ 3 h 11080"/>
                <a:gd name="T62" fmla="*/ 0 w 10725"/>
                <a:gd name="T63" fmla="*/ 2 h 11080"/>
                <a:gd name="T64" fmla="*/ 0 w 10725"/>
                <a:gd name="T65" fmla="*/ 2 h 11080"/>
                <a:gd name="T66" fmla="*/ 0 w 10725"/>
                <a:gd name="T67" fmla="*/ 2 h 11080"/>
                <a:gd name="T68" fmla="*/ 0 w 10725"/>
                <a:gd name="T69" fmla="*/ 2 h 11080"/>
                <a:gd name="T70" fmla="*/ 0 w 10725"/>
                <a:gd name="T71" fmla="*/ 2 h 11080"/>
                <a:gd name="T72" fmla="*/ 0 w 10725"/>
                <a:gd name="T73" fmla="*/ 2 h 11080"/>
                <a:gd name="T74" fmla="*/ 0 w 10725"/>
                <a:gd name="T75" fmla="*/ 2 h 11080"/>
                <a:gd name="T76" fmla="*/ 0 w 10725"/>
                <a:gd name="T77" fmla="*/ 2 h 11080"/>
                <a:gd name="T78" fmla="*/ 0 w 10725"/>
                <a:gd name="T79" fmla="*/ 2 h 11080"/>
                <a:gd name="T80" fmla="*/ 0 w 10725"/>
                <a:gd name="T81" fmla="*/ 1 h 11080"/>
                <a:gd name="T82" fmla="*/ 0 w 10725"/>
                <a:gd name="T83" fmla="*/ 1 h 11080"/>
                <a:gd name="T84" fmla="*/ 0 w 10725"/>
                <a:gd name="T85" fmla="*/ 1 h 11080"/>
                <a:gd name="T86" fmla="*/ 0 w 10725"/>
                <a:gd name="T87" fmla="*/ 1 h 11080"/>
                <a:gd name="T88" fmla="*/ 0 w 10725"/>
                <a:gd name="T89" fmla="*/ 1 h 11080"/>
                <a:gd name="T90" fmla="*/ 0 w 10725"/>
                <a:gd name="T91" fmla="*/ 1 h 11080"/>
                <a:gd name="T92" fmla="*/ 0 w 10725"/>
                <a:gd name="T93" fmla="*/ 1 h 11080"/>
                <a:gd name="T94" fmla="*/ 0 w 10725"/>
                <a:gd name="T95" fmla="*/ 1 h 11080"/>
                <a:gd name="T96" fmla="*/ 0 w 10725"/>
                <a:gd name="T97" fmla="*/ 0 h 11080"/>
                <a:gd name="T98" fmla="*/ 1 w 10725"/>
                <a:gd name="T99" fmla="*/ 0 h 11080"/>
                <a:gd name="T100" fmla="*/ 1 w 10725"/>
                <a:gd name="T101" fmla="*/ 0 h 11080"/>
                <a:gd name="T102" fmla="*/ 1 w 10725"/>
                <a:gd name="T103" fmla="*/ 0 h 11080"/>
                <a:gd name="T104" fmla="*/ 1 w 10725"/>
                <a:gd name="T105" fmla="*/ 0 h 11080"/>
                <a:gd name="T106" fmla="*/ 1 w 10725"/>
                <a:gd name="T107" fmla="*/ 0 h 11080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10725" h="11080">
                  <a:moveTo>
                    <a:pt x="10725" y="10145"/>
                  </a:moveTo>
                  <a:lnTo>
                    <a:pt x="10557" y="10204"/>
                  </a:lnTo>
                  <a:lnTo>
                    <a:pt x="10393" y="10262"/>
                  </a:lnTo>
                  <a:lnTo>
                    <a:pt x="10231" y="10317"/>
                  </a:lnTo>
                  <a:lnTo>
                    <a:pt x="10072" y="10372"/>
                  </a:lnTo>
                  <a:lnTo>
                    <a:pt x="9992" y="10397"/>
                  </a:lnTo>
                  <a:lnTo>
                    <a:pt x="9915" y="10423"/>
                  </a:lnTo>
                  <a:lnTo>
                    <a:pt x="9762" y="10473"/>
                  </a:lnTo>
                  <a:lnTo>
                    <a:pt x="9611" y="10520"/>
                  </a:lnTo>
                  <a:lnTo>
                    <a:pt x="9537" y="10543"/>
                  </a:lnTo>
                  <a:lnTo>
                    <a:pt x="9464" y="10567"/>
                  </a:lnTo>
                  <a:lnTo>
                    <a:pt x="9319" y="10610"/>
                  </a:lnTo>
                  <a:lnTo>
                    <a:pt x="9177" y="10652"/>
                  </a:lnTo>
                  <a:lnTo>
                    <a:pt x="9038" y="10692"/>
                  </a:lnTo>
                  <a:lnTo>
                    <a:pt x="8901" y="10730"/>
                  </a:lnTo>
                  <a:lnTo>
                    <a:pt x="8833" y="10747"/>
                  </a:lnTo>
                  <a:lnTo>
                    <a:pt x="8768" y="10765"/>
                  </a:lnTo>
                  <a:lnTo>
                    <a:pt x="8637" y="10800"/>
                  </a:lnTo>
                  <a:lnTo>
                    <a:pt x="8573" y="10816"/>
                  </a:lnTo>
                  <a:lnTo>
                    <a:pt x="8510" y="10833"/>
                  </a:lnTo>
                  <a:lnTo>
                    <a:pt x="8387" y="10864"/>
                  </a:lnTo>
                  <a:lnTo>
                    <a:pt x="8264" y="10891"/>
                  </a:lnTo>
                  <a:lnTo>
                    <a:pt x="8145" y="10917"/>
                  </a:lnTo>
                  <a:lnTo>
                    <a:pt x="8028" y="10941"/>
                  </a:lnTo>
                  <a:lnTo>
                    <a:pt x="7916" y="10964"/>
                  </a:lnTo>
                  <a:lnTo>
                    <a:pt x="7859" y="10973"/>
                  </a:lnTo>
                  <a:lnTo>
                    <a:pt x="7805" y="10983"/>
                  </a:lnTo>
                  <a:lnTo>
                    <a:pt x="7697" y="11002"/>
                  </a:lnTo>
                  <a:lnTo>
                    <a:pt x="7644" y="11010"/>
                  </a:lnTo>
                  <a:lnTo>
                    <a:pt x="7593" y="11019"/>
                  </a:lnTo>
                  <a:lnTo>
                    <a:pt x="7492" y="11034"/>
                  </a:lnTo>
                  <a:lnTo>
                    <a:pt x="7441" y="11040"/>
                  </a:lnTo>
                  <a:lnTo>
                    <a:pt x="7392" y="11046"/>
                  </a:lnTo>
                  <a:lnTo>
                    <a:pt x="7296" y="11057"/>
                  </a:lnTo>
                  <a:lnTo>
                    <a:pt x="7248" y="11060"/>
                  </a:lnTo>
                  <a:lnTo>
                    <a:pt x="7203" y="11065"/>
                  </a:lnTo>
                  <a:lnTo>
                    <a:pt x="7113" y="11073"/>
                  </a:lnTo>
                  <a:lnTo>
                    <a:pt x="7068" y="11074"/>
                  </a:lnTo>
                  <a:lnTo>
                    <a:pt x="7025" y="11076"/>
                  </a:lnTo>
                  <a:lnTo>
                    <a:pt x="6982" y="11077"/>
                  </a:lnTo>
                  <a:lnTo>
                    <a:pt x="6941" y="11079"/>
                  </a:lnTo>
                  <a:lnTo>
                    <a:pt x="6899" y="11079"/>
                  </a:lnTo>
                  <a:lnTo>
                    <a:pt x="6859" y="11080"/>
                  </a:lnTo>
                  <a:lnTo>
                    <a:pt x="6781" y="11080"/>
                  </a:lnTo>
                  <a:lnTo>
                    <a:pt x="6625" y="11073"/>
                  </a:lnTo>
                  <a:lnTo>
                    <a:pt x="6472" y="11065"/>
                  </a:lnTo>
                  <a:lnTo>
                    <a:pt x="6319" y="11052"/>
                  </a:lnTo>
                  <a:lnTo>
                    <a:pt x="6168" y="11039"/>
                  </a:lnTo>
                  <a:lnTo>
                    <a:pt x="6018" y="11020"/>
                  </a:lnTo>
                  <a:lnTo>
                    <a:pt x="5869" y="11001"/>
                  </a:lnTo>
                  <a:lnTo>
                    <a:pt x="5720" y="10977"/>
                  </a:lnTo>
                  <a:lnTo>
                    <a:pt x="5575" y="10952"/>
                  </a:lnTo>
                  <a:lnTo>
                    <a:pt x="5429" y="10923"/>
                  </a:lnTo>
                  <a:lnTo>
                    <a:pt x="5285" y="10892"/>
                  </a:lnTo>
                  <a:lnTo>
                    <a:pt x="5142" y="10857"/>
                  </a:lnTo>
                  <a:lnTo>
                    <a:pt x="5001" y="10822"/>
                  </a:lnTo>
                  <a:lnTo>
                    <a:pt x="4860" y="10781"/>
                  </a:lnTo>
                  <a:lnTo>
                    <a:pt x="4721" y="10739"/>
                  </a:lnTo>
                  <a:lnTo>
                    <a:pt x="4583" y="10694"/>
                  </a:lnTo>
                  <a:lnTo>
                    <a:pt x="4447" y="10647"/>
                  </a:lnTo>
                  <a:lnTo>
                    <a:pt x="4310" y="10595"/>
                  </a:lnTo>
                  <a:lnTo>
                    <a:pt x="4175" y="10541"/>
                  </a:lnTo>
                  <a:lnTo>
                    <a:pt x="4040" y="10483"/>
                  </a:lnTo>
                  <a:lnTo>
                    <a:pt x="3908" y="10424"/>
                  </a:lnTo>
                  <a:lnTo>
                    <a:pt x="3776" y="10359"/>
                  </a:lnTo>
                  <a:lnTo>
                    <a:pt x="3646" y="10293"/>
                  </a:lnTo>
                  <a:lnTo>
                    <a:pt x="3517" y="10223"/>
                  </a:lnTo>
                  <a:lnTo>
                    <a:pt x="3390" y="10152"/>
                  </a:lnTo>
                  <a:lnTo>
                    <a:pt x="3263" y="10075"/>
                  </a:lnTo>
                  <a:lnTo>
                    <a:pt x="3138" y="9996"/>
                  </a:lnTo>
                  <a:lnTo>
                    <a:pt x="3014" y="9915"/>
                  </a:lnTo>
                  <a:lnTo>
                    <a:pt x="2891" y="9831"/>
                  </a:lnTo>
                  <a:lnTo>
                    <a:pt x="2769" y="9742"/>
                  </a:lnTo>
                  <a:lnTo>
                    <a:pt x="2648" y="9652"/>
                  </a:lnTo>
                  <a:lnTo>
                    <a:pt x="2529" y="9557"/>
                  </a:lnTo>
                  <a:lnTo>
                    <a:pt x="2412" y="9461"/>
                  </a:lnTo>
                  <a:lnTo>
                    <a:pt x="2300" y="9362"/>
                  </a:lnTo>
                  <a:lnTo>
                    <a:pt x="2190" y="9264"/>
                  </a:lnTo>
                  <a:lnTo>
                    <a:pt x="2082" y="9163"/>
                  </a:lnTo>
                  <a:lnTo>
                    <a:pt x="2029" y="9112"/>
                  </a:lnTo>
                  <a:lnTo>
                    <a:pt x="1978" y="9062"/>
                  </a:lnTo>
                  <a:lnTo>
                    <a:pt x="1875" y="8959"/>
                  </a:lnTo>
                  <a:lnTo>
                    <a:pt x="1776" y="8854"/>
                  </a:lnTo>
                  <a:lnTo>
                    <a:pt x="1726" y="8801"/>
                  </a:lnTo>
                  <a:lnTo>
                    <a:pt x="1679" y="8749"/>
                  </a:lnTo>
                  <a:lnTo>
                    <a:pt x="1585" y="8642"/>
                  </a:lnTo>
                  <a:lnTo>
                    <a:pt x="1492" y="8533"/>
                  </a:lnTo>
                  <a:lnTo>
                    <a:pt x="1402" y="8423"/>
                  </a:lnTo>
                  <a:lnTo>
                    <a:pt x="1315" y="8312"/>
                  </a:lnTo>
                  <a:lnTo>
                    <a:pt x="1230" y="8201"/>
                  </a:lnTo>
                  <a:lnTo>
                    <a:pt x="1147" y="8087"/>
                  </a:lnTo>
                  <a:lnTo>
                    <a:pt x="1106" y="8029"/>
                  </a:lnTo>
                  <a:lnTo>
                    <a:pt x="1067" y="7972"/>
                  </a:lnTo>
                  <a:lnTo>
                    <a:pt x="989" y="7855"/>
                  </a:lnTo>
                  <a:lnTo>
                    <a:pt x="916" y="7738"/>
                  </a:lnTo>
                  <a:lnTo>
                    <a:pt x="878" y="7678"/>
                  </a:lnTo>
                  <a:lnTo>
                    <a:pt x="843" y="7619"/>
                  </a:lnTo>
                  <a:lnTo>
                    <a:pt x="774" y="7500"/>
                  </a:lnTo>
                  <a:lnTo>
                    <a:pt x="740" y="7439"/>
                  </a:lnTo>
                  <a:lnTo>
                    <a:pt x="708" y="7379"/>
                  </a:lnTo>
                  <a:lnTo>
                    <a:pt x="646" y="7259"/>
                  </a:lnTo>
                  <a:lnTo>
                    <a:pt x="586" y="7136"/>
                  </a:lnTo>
                  <a:lnTo>
                    <a:pt x="529" y="7014"/>
                  </a:lnTo>
                  <a:lnTo>
                    <a:pt x="474" y="6889"/>
                  </a:lnTo>
                  <a:lnTo>
                    <a:pt x="423" y="6765"/>
                  </a:lnTo>
                  <a:lnTo>
                    <a:pt x="375" y="6638"/>
                  </a:lnTo>
                  <a:lnTo>
                    <a:pt x="329" y="6511"/>
                  </a:lnTo>
                  <a:lnTo>
                    <a:pt x="286" y="6382"/>
                  </a:lnTo>
                  <a:lnTo>
                    <a:pt x="246" y="6254"/>
                  </a:lnTo>
                  <a:lnTo>
                    <a:pt x="209" y="6124"/>
                  </a:lnTo>
                  <a:lnTo>
                    <a:pt x="191" y="6058"/>
                  </a:lnTo>
                  <a:lnTo>
                    <a:pt x="175" y="5993"/>
                  </a:lnTo>
                  <a:lnTo>
                    <a:pt x="144" y="5861"/>
                  </a:lnTo>
                  <a:lnTo>
                    <a:pt x="117" y="5729"/>
                  </a:lnTo>
                  <a:lnTo>
                    <a:pt x="90" y="5593"/>
                  </a:lnTo>
                  <a:lnTo>
                    <a:pt x="67" y="5459"/>
                  </a:lnTo>
                  <a:lnTo>
                    <a:pt x="47" y="5325"/>
                  </a:lnTo>
                  <a:lnTo>
                    <a:pt x="31" y="5193"/>
                  </a:lnTo>
                  <a:lnTo>
                    <a:pt x="17" y="5060"/>
                  </a:lnTo>
                  <a:lnTo>
                    <a:pt x="8" y="4928"/>
                  </a:lnTo>
                  <a:lnTo>
                    <a:pt x="3" y="4797"/>
                  </a:lnTo>
                  <a:lnTo>
                    <a:pt x="0" y="4666"/>
                  </a:lnTo>
                  <a:lnTo>
                    <a:pt x="0" y="4536"/>
                  </a:lnTo>
                  <a:lnTo>
                    <a:pt x="5" y="4407"/>
                  </a:lnTo>
                  <a:lnTo>
                    <a:pt x="12" y="4277"/>
                  </a:lnTo>
                  <a:lnTo>
                    <a:pt x="23" y="4149"/>
                  </a:lnTo>
                  <a:lnTo>
                    <a:pt x="37" y="4021"/>
                  </a:lnTo>
                  <a:lnTo>
                    <a:pt x="55" y="3894"/>
                  </a:lnTo>
                  <a:lnTo>
                    <a:pt x="75" y="3767"/>
                  </a:lnTo>
                  <a:lnTo>
                    <a:pt x="100" y="3641"/>
                  </a:lnTo>
                  <a:lnTo>
                    <a:pt x="130" y="3501"/>
                  </a:lnTo>
                  <a:lnTo>
                    <a:pt x="166" y="3363"/>
                  </a:lnTo>
                  <a:lnTo>
                    <a:pt x="207" y="3227"/>
                  </a:lnTo>
                  <a:lnTo>
                    <a:pt x="254" y="3095"/>
                  </a:lnTo>
                  <a:lnTo>
                    <a:pt x="307" y="2961"/>
                  </a:lnTo>
                  <a:lnTo>
                    <a:pt x="364" y="2830"/>
                  </a:lnTo>
                  <a:lnTo>
                    <a:pt x="428" y="2701"/>
                  </a:lnTo>
                  <a:lnTo>
                    <a:pt x="497" y="2574"/>
                  </a:lnTo>
                  <a:lnTo>
                    <a:pt x="571" y="2447"/>
                  </a:lnTo>
                  <a:lnTo>
                    <a:pt x="650" y="2323"/>
                  </a:lnTo>
                  <a:lnTo>
                    <a:pt x="735" y="2200"/>
                  </a:lnTo>
                  <a:lnTo>
                    <a:pt x="827" y="2080"/>
                  </a:lnTo>
                  <a:lnTo>
                    <a:pt x="922" y="1959"/>
                  </a:lnTo>
                  <a:lnTo>
                    <a:pt x="1024" y="1843"/>
                  </a:lnTo>
                  <a:lnTo>
                    <a:pt x="1132" y="1726"/>
                  </a:lnTo>
                  <a:lnTo>
                    <a:pt x="1246" y="1612"/>
                  </a:lnTo>
                  <a:lnTo>
                    <a:pt x="1362" y="1498"/>
                  </a:lnTo>
                  <a:lnTo>
                    <a:pt x="1486" y="1387"/>
                  </a:lnTo>
                  <a:lnTo>
                    <a:pt x="1614" y="1277"/>
                  </a:lnTo>
                  <a:lnTo>
                    <a:pt x="1749" y="1170"/>
                  </a:lnTo>
                  <a:lnTo>
                    <a:pt x="1889" y="1062"/>
                  </a:lnTo>
                  <a:lnTo>
                    <a:pt x="2034" y="958"/>
                  </a:lnTo>
                  <a:lnTo>
                    <a:pt x="2185" y="855"/>
                  </a:lnTo>
                  <a:lnTo>
                    <a:pt x="2341" y="754"/>
                  </a:lnTo>
                  <a:lnTo>
                    <a:pt x="2502" y="653"/>
                  </a:lnTo>
                  <a:lnTo>
                    <a:pt x="2669" y="556"/>
                  </a:lnTo>
                  <a:lnTo>
                    <a:pt x="2841" y="458"/>
                  </a:lnTo>
                  <a:lnTo>
                    <a:pt x="3020" y="364"/>
                  </a:lnTo>
                  <a:lnTo>
                    <a:pt x="3203" y="270"/>
                  </a:lnTo>
                  <a:lnTo>
                    <a:pt x="3392" y="178"/>
                  </a:lnTo>
                  <a:lnTo>
                    <a:pt x="3587" y="87"/>
                  </a:lnTo>
                  <a:lnTo>
                    <a:pt x="3788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0" name="Freeform 18"/>
            <p:cNvSpPr>
              <a:spLocks/>
            </p:cNvSpPr>
            <p:nvPr/>
          </p:nvSpPr>
          <p:spPr bwMode="auto">
            <a:xfrm>
              <a:off x="2202" y="1137"/>
              <a:ext cx="57" cy="25"/>
            </a:xfrm>
            <a:custGeom>
              <a:avLst/>
              <a:gdLst>
                <a:gd name="T0" fmla="*/ 0 w 286"/>
                <a:gd name="T1" fmla="*/ 0 h 120"/>
                <a:gd name="T2" fmla="*/ 0 w 286"/>
                <a:gd name="T3" fmla="*/ 0 h 120"/>
                <a:gd name="T4" fmla="*/ 0 w 286"/>
                <a:gd name="T5" fmla="*/ 0 h 120"/>
                <a:gd name="T6" fmla="*/ 0 w 286"/>
                <a:gd name="T7" fmla="*/ 0 h 1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6" h="120">
                  <a:moveTo>
                    <a:pt x="0" y="120"/>
                  </a:moveTo>
                  <a:lnTo>
                    <a:pt x="130" y="63"/>
                  </a:lnTo>
                  <a:lnTo>
                    <a:pt x="206" y="30"/>
                  </a:lnTo>
                  <a:lnTo>
                    <a:pt x="286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1" name="Freeform 19"/>
            <p:cNvSpPr>
              <a:spLocks/>
            </p:cNvSpPr>
            <p:nvPr/>
          </p:nvSpPr>
          <p:spPr bwMode="auto">
            <a:xfrm>
              <a:off x="2253" y="1135"/>
              <a:ext cx="1370" cy="2055"/>
            </a:xfrm>
            <a:custGeom>
              <a:avLst/>
              <a:gdLst>
                <a:gd name="T0" fmla="*/ 2 w 6846"/>
                <a:gd name="T1" fmla="*/ 3 h 10276"/>
                <a:gd name="T2" fmla="*/ 2 w 6846"/>
                <a:gd name="T3" fmla="*/ 3 h 10276"/>
                <a:gd name="T4" fmla="*/ 2 w 6846"/>
                <a:gd name="T5" fmla="*/ 3 h 10276"/>
                <a:gd name="T6" fmla="*/ 2 w 6846"/>
                <a:gd name="T7" fmla="*/ 3 h 10276"/>
                <a:gd name="T8" fmla="*/ 2 w 6846"/>
                <a:gd name="T9" fmla="*/ 3 h 10276"/>
                <a:gd name="T10" fmla="*/ 2 w 6846"/>
                <a:gd name="T11" fmla="*/ 3 h 10276"/>
                <a:gd name="T12" fmla="*/ 2 w 6846"/>
                <a:gd name="T13" fmla="*/ 3 h 10276"/>
                <a:gd name="T14" fmla="*/ 2 w 6846"/>
                <a:gd name="T15" fmla="*/ 3 h 10276"/>
                <a:gd name="T16" fmla="*/ 2 w 6846"/>
                <a:gd name="T17" fmla="*/ 3 h 10276"/>
                <a:gd name="T18" fmla="*/ 2 w 6846"/>
                <a:gd name="T19" fmla="*/ 3 h 10276"/>
                <a:gd name="T20" fmla="*/ 2 w 6846"/>
                <a:gd name="T21" fmla="*/ 3 h 10276"/>
                <a:gd name="T22" fmla="*/ 2 w 6846"/>
                <a:gd name="T23" fmla="*/ 3 h 10276"/>
                <a:gd name="T24" fmla="*/ 2 w 6846"/>
                <a:gd name="T25" fmla="*/ 3 h 10276"/>
                <a:gd name="T26" fmla="*/ 2 w 6846"/>
                <a:gd name="T27" fmla="*/ 3 h 10276"/>
                <a:gd name="T28" fmla="*/ 2 w 6846"/>
                <a:gd name="T29" fmla="*/ 3 h 10276"/>
                <a:gd name="T30" fmla="*/ 2 w 6846"/>
                <a:gd name="T31" fmla="*/ 3 h 10276"/>
                <a:gd name="T32" fmla="*/ 2 w 6846"/>
                <a:gd name="T33" fmla="*/ 3 h 10276"/>
                <a:gd name="T34" fmla="*/ 2 w 6846"/>
                <a:gd name="T35" fmla="*/ 3 h 10276"/>
                <a:gd name="T36" fmla="*/ 2 w 6846"/>
                <a:gd name="T37" fmla="*/ 2 h 10276"/>
                <a:gd name="T38" fmla="*/ 2 w 6846"/>
                <a:gd name="T39" fmla="*/ 2 h 10276"/>
                <a:gd name="T40" fmla="*/ 2 w 6846"/>
                <a:gd name="T41" fmla="*/ 2 h 10276"/>
                <a:gd name="T42" fmla="*/ 2 w 6846"/>
                <a:gd name="T43" fmla="*/ 2 h 10276"/>
                <a:gd name="T44" fmla="*/ 2 w 6846"/>
                <a:gd name="T45" fmla="*/ 2 h 10276"/>
                <a:gd name="T46" fmla="*/ 2 w 6846"/>
                <a:gd name="T47" fmla="*/ 2 h 10276"/>
                <a:gd name="T48" fmla="*/ 2 w 6846"/>
                <a:gd name="T49" fmla="*/ 2 h 10276"/>
                <a:gd name="T50" fmla="*/ 2 w 6846"/>
                <a:gd name="T51" fmla="*/ 2 h 10276"/>
                <a:gd name="T52" fmla="*/ 2 w 6846"/>
                <a:gd name="T53" fmla="*/ 2 h 10276"/>
                <a:gd name="T54" fmla="*/ 2 w 6846"/>
                <a:gd name="T55" fmla="*/ 2 h 10276"/>
                <a:gd name="T56" fmla="*/ 2 w 6846"/>
                <a:gd name="T57" fmla="*/ 1 h 10276"/>
                <a:gd name="T58" fmla="*/ 2 w 6846"/>
                <a:gd name="T59" fmla="*/ 1 h 10276"/>
                <a:gd name="T60" fmla="*/ 2 w 6846"/>
                <a:gd name="T61" fmla="*/ 1 h 10276"/>
                <a:gd name="T62" fmla="*/ 2 w 6846"/>
                <a:gd name="T63" fmla="*/ 1 h 10276"/>
                <a:gd name="T64" fmla="*/ 2 w 6846"/>
                <a:gd name="T65" fmla="*/ 1 h 10276"/>
                <a:gd name="T66" fmla="*/ 1 w 6846"/>
                <a:gd name="T67" fmla="*/ 1 h 10276"/>
                <a:gd name="T68" fmla="*/ 1 w 6846"/>
                <a:gd name="T69" fmla="*/ 1 h 10276"/>
                <a:gd name="T70" fmla="*/ 1 w 6846"/>
                <a:gd name="T71" fmla="*/ 1 h 10276"/>
                <a:gd name="T72" fmla="*/ 1 w 6846"/>
                <a:gd name="T73" fmla="*/ 1 h 10276"/>
                <a:gd name="T74" fmla="*/ 1 w 6846"/>
                <a:gd name="T75" fmla="*/ 1 h 10276"/>
                <a:gd name="T76" fmla="*/ 1 w 6846"/>
                <a:gd name="T77" fmla="*/ 1 h 10276"/>
                <a:gd name="T78" fmla="*/ 1 w 6846"/>
                <a:gd name="T79" fmla="*/ 1 h 10276"/>
                <a:gd name="T80" fmla="*/ 1 w 6846"/>
                <a:gd name="T81" fmla="*/ 1 h 10276"/>
                <a:gd name="T82" fmla="*/ 1 w 6846"/>
                <a:gd name="T83" fmla="*/ 0 h 10276"/>
                <a:gd name="T84" fmla="*/ 1 w 6846"/>
                <a:gd name="T85" fmla="*/ 0 h 10276"/>
                <a:gd name="T86" fmla="*/ 1 w 6846"/>
                <a:gd name="T87" fmla="*/ 0 h 10276"/>
                <a:gd name="T88" fmla="*/ 0 w 6846"/>
                <a:gd name="T89" fmla="*/ 0 h 10276"/>
                <a:gd name="T90" fmla="*/ 0 w 6846"/>
                <a:gd name="T91" fmla="*/ 0 h 10276"/>
                <a:gd name="T92" fmla="*/ 0 w 6846"/>
                <a:gd name="T93" fmla="*/ 0 h 10276"/>
                <a:gd name="T94" fmla="*/ 0 w 6846"/>
                <a:gd name="T95" fmla="*/ 0 h 10276"/>
                <a:gd name="T96" fmla="*/ 0 w 6846"/>
                <a:gd name="T97" fmla="*/ 0 h 10276"/>
                <a:gd name="T98" fmla="*/ 0 w 6846"/>
                <a:gd name="T99" fmla="*/ 0 h 10276"/>
                <a:gd name="T100" fmla="*/ 0 w 6846"/>
                <a:gd name="T101" fmla="*/ 0 h 1027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6846" h="10276">
                  <a:moveTo>
                    <a:pt x="6524" y="10276"/>
                  </a:moveTo>
                  <a:lnTo>
                    <a:pt x="6544" y="10265"/>
                  </a:lnTo>
                  <a:lnTo>
                    <a:pt x="6554" y="10260"/>
                  </a:lnTo>
                  <a:lnTo>
                    <a:pt x="6566" y="10255"/>
                  </a:lnTo>
                  <a:lnTo>
                    <a:pt x="6586" y="10243"/>
                  </a:lnTo>
                  <a:lnTo>
                    <a:pt x="6607" y="10230"/>
                  </a:lnTo>
                  <a:lnTo>
                    <a:pt x="6625" y="10216"/>
                  </a:lnTo>
                  <a:lnTo>
                    <a:pt x="6643" y="10201"/>
                  </a:lnTo>
                  <a:lnTo>
                    <a:pt x="6660" y="10185"/>
                  </a:lnTo>
                  <a:lnTo>
                    <a:pt x="6678" y="10169"/>
                  </a:lnTo>
                  <a:lnTo>
                    <a:pt x="6685" y="10159"/>
                  </a:lnTo>
                  <a:lnTo>
                    <a:pt x="6693" y="10150"/>
                  </a:lnTo>
                  <a:lnTo>
                    <a:pt x="6700" y="10140"/>
                  </a:lnTo>
                  <a:lnTo>
                    <a:pt x="6708" y="10130"/>
                  </a:lnTo>
                  <a:lnTo>
                    <a:pt x="6721" y="10110"/>
                  </a:lnTo>
                  <a:lnTo>
                    <a:pt x="6736" y="10090"/>
                  </a:lnTo>
                  <a:lnTo>
                    <a:pt x="6747" y="10067"/>
                  </a:lnTo>
                  <a:lnTo>
                    <a:pt x="6760" y="10044"/>
                  </a:lnTo>
                  <a:lnTo>
                    <a:pt x="6771" y="10019"/>
                  </a:lnTo>
                  <a:lnTo>
                    <a:pt x="6782" y="9994"/>
                  </a:lnTo>
                  <a:lnTo>
                    <a:pt x="6790" y="9967"/>
                  </a:lnTo>
                  <a:lnTo>
                    <a:pt x="6799" y="9940"/>
                  </a:lnTo>
                  <a:lnTo>
                    <a:pt x="6807" y="9910"/>
                  </a:lnTo>
                  <a:lnTo>
                    <a:pt x="6815" y="9881"/>
                  </a:lnTo>
                  <a:lnTo>
                    <a:pt x="6821" y="9849"/>
                  </a:lnTo>
                  <a:lnTo>
                    <a:pt x="6827" y="9817"/>
                  </a:lnTo>
                  <a:lnTo>
                    <a:pt x="6831" y="9785"/>
                  </a:lnTo>
                  <a:lnTo>
                    <a:pt x="6833" y="9768"/>
                  </a:lnTo>
                  <a:lnTo>
                    <a:pt x="6837" y="9752"/>
                  </a:lnTo>
                  <a:lnTo>
                    <a:pt x="6839" y="9715"/>
                  </a:lnTo>
                  <a:lnTo>
                    <a:pt x="6840" y="9697"/>
                  </a:lnTo>
                  <a:lnTo>
                    <a:pt x="6842" y="9680"/>
                  </a:lnTo>
                  <a:lnTo>
                    <a:pt x="6842" y="9661"/>
                  </a:lnTo>
                  <a:lnTo>
                    <a:pt x="6844" y="9643"/>
                  </a:lnTo>
                  <a:lnTo>
                    <a:pt x="6846" y="9605"/>
                  </a:lnTo>
                  <a:lnTo>
                    <a:pt x="6846" y="9566"/>
                  </a:lnTo>
                  <a:lnTo>
                    <a:pt x="6846" y="9526"/>
                  </a:lnTo>
                  <a:lnTo>
                    <a:pt x="6845" y="9504"/>
                  </a:lnTo>
                  <a:lnTo>
                    <a:pt x="6845" y="9484"/>
                  </a:lnTo>
                  <a:lnTo>
                    <a:pt x="6844" y="9463"/>
                  </a:lnTo>
                  <a:lnTo>
                    <a:pt x="6844" y="9442"/>
                  </a:lnTo>
                  <a:lnTo>
                    <a:pt x="6839" y="9398"/>
                  </a:lnTo>
                  <a:lnTo>
                    <a:pt x="6837" y="9375"/>
                  </a:lnTo>
                  <a:lnTo>
                    <a:pt x="6836" y="9354"/>
                  </a:lnTo>
                  <a:lnTo>
                    <a:pt x="6831" y="9307"/>
                  </a:lnTo>
                  <a:lnTo>
                    <a:pt x="6827" y="9261"/>
                  </a:lnTo>
                  <a:lnTo>
                    <a:pt x="6820" y="9212"/>
                  </a:lnTo>
                  <a:lnTo>
                    <a:pt x="6816" y="9187"/>
                  </a:lnTo>
                  <a:lnTo>
                    <a:pt x="6814" y="9163"/>
                  </a:lnTo>
                  <a:lnTo>
                    <a:pt x="6806" y="9113"/>
                  </a:lnTo>
                  <a:lnTo>
                    <a:pt x="6799" y="9063"/>
                  </a:lnTo>
                  <a:lnTo>
                    <a:pt x="6794" y="9036"/>
                  </a:lnTo>
                  <a:lnTo>
                    <a:pt x="6789" y="9010"/>
                  </a:lnTo>
                  <a:lnTo>
                    <a:pt x="6780" y="8957"/>
                  </a:lnTo>
                  <a:lnTo>
                    <a:pt x="6769" y="8902"/>
                  </a:lnTo>
                  <a:lnTo>
                    <a:pt x="6759" y="8848"/>
                  </a:lnTo>
                  <a:lnTo>
                    <a:pt x="6746" y="8791"/>
                  </a:lnTo>
                  <a:lnTo>
                    <a:pt x="6734" y="8734"/>
                  </a:lnTo>
                  <a:lnTo>
                    <a:pt x="6720" y="8676"/>
                  </a:lnTo>
                  <a:lnTo>
                    <a:pt x="6706" y="8617"/>
                  </a:lnTo>
                  <a:lnTo>
                    <a:pt x="6691" y="8555"/>
                  </a:lnTo>
                  <a:lnTo>
                    <a:pt x="6675" y="8494"/>
                  </a:lnTo>
                  <a:lnTo>
                    <a:pt x="6658" y="8431"/>
                  </a:lnTo>
                  <a:lnTo>
                    <a:pt x="6641" y="8367"/>
                  </a:lnTo>
                  <a:lnTo>
                    <a:pt x="6621" y="8301"/>
                  </a:lnTo>
                  <a:lnTo>
                    <a:pt x="6603" y="8236"/>
                  </a:lnTo>
                  <a:lnTo>
                    <a:pt x="6583" y="8169"/>
                  </a:lnTo>
                  <a:lnTo>
                    <a:pt x="6573" y="8135"/>
                  </a:lnTo>
                  <a:lnTo>
                    <a:pt x="6563" y="8102"/>
                  </a:lnTo>
                  <a:lnTo>
                    <a:pt x="6541" y="8031"/>
                  </a:lnTo>
                  <a:lnTo>
                    <a:pt x="6519" y="7961"/>
                  </a:lnTo>
                  <a:lnTo>
                    <a:pt x="6507" y="7925"/>
                  </a:lnTo>
                  <a:lnTo>
                    <a:pt x="6495" y="7890"/>
                  </a:lnTo>
                  <a:lnTo>
                    <a:pt x="6473" y="7818"/>
                  </a:lnTo>
                  <a:lnTo>
                    <a:pt x="6448" y="7744"/>
                  </a:lnTo>
                  <a:lnTo>
                    <a:pt x="6423" y="7671"/>
                  </a:lnTo>
                  <a:lnTo>
                    <a:pt x="6409" y="7632"/>
                  </a:lnTo>
                  <a:lnTo>
                    <a:pt x="6397" y="7595"/>
                  </a:lnTo>
                  <a:lnTo>
                    <a:pt x="6372" y="7519"/>
                  </a:lnTo>
                  <a:lnTo>
                    <a:pt x="6331" y="7408"/>
                  </a:lnTo>
                  <a:lnTo>
                    <a:pt x="6290" y="7297"/>
                  </a:lnTo>
                  <a:lnTo>
                    <a:pt x="6247" y="7184"/>
                  </a:lnTo>
                  <a:lnTo>
                    <a:pt x="6226" y="7128"/>
                  </a:lnTo>
                  <a:lnTo>
                    <a:pt x="6205" y="7072"/>
                  </a:lnTo>
                  <a:lnTo>
                    <a:pt x="6160" y="6957"/>
                  </a:lnTo>
                  <a:lnTo>
                    <a:pt x="6114" y="6844"/>
                  </a:lnTo>
                  <a:lnTo>
                    <a:pt x="6102" y="6815"/>
                  </a:lnTo>
                  <a:lnTo>
                    <a:pt x="6091" y="6786"/>
                  </a:lnTo>
                  <a:lnTo>
                    <a:pt x="6068" y="6730"/>
                  </a:lnTo>
                  <a:lnTo>
                    <a:pt x="6055" y="6700"/>
                  </a:lnTo>
                  <a:lnTo>
                    <a:pt x="6044" y="6672"/>
                  </a:lnTo>
                  <a:lnTo>
                    <a:pt x="6021" y="6615"/>
                  </a:lnTo>
                  <a:lnTo>
                    <a:pt x="5972" y="6498"/>
                  </a:lnTo>
                  <a:lnTo>
                    <a:pt x="5922" y="6381"/>
                  </a:lnTo>
                  <a:lnTo>
                    <a:pt x="5871" y="6263"/>
                  </a:lnTo>
                  <a:lnTo>
                    <a:pt x="5820" y="6145"/>
                  </a:lnTo>
                  <a:lnTo>
                    <a:pt x="5765" y="6025"/>
                  </a:lnTo>
                  <a:lnTo>
                    <a:pt x="5738" y="5965"/>
                  </a:lnTo>
                  <a:lnTo>
                    <a:pt x="5712" y="5906"/>
                  </a:lnTo>
                  <a:lnTo>
                    <a:pt x="5656" y="5786"/>
                  </a:lnTo>
                  <a:lnTo>
                    <a:pt x="5601" y="5666"/>
                  </a:lnTo>
                  <a:lnTo>
                    <a:pt x="5552" y="5563"/>
                  </a:lnTo>
                  <a:lnTo>
                    <a:pt x="5505" y="5465"/>
                  </a:lnTo>
                  <a:lnTo>
                    <a:pt x="5460" y="5370"/>
                  </a:lnTo>
                  <a:lnTo>
                    <a:pt x="5417" y="5280"/>
                  </a:lnTo>
                  <a:lnTo>
                    <a:pt x="5373" y="5192"/>
                  </a:lnTo>
                  <a:lnTo>
                    <a:pt x="5332" y="5109"/>
                  </a:lnTo>
                  <a:lnTo>
                    <a:pt x="5291" y="5028"/>
                  </a:lnTo>
                  <a:lnTo>
                    <a:pt x="5253" y="4954"/>
                  </a:lnTo>
                  <a:lnTo>
                    <a:pt x="5214" y="4880"/>
                  </a:lnTo>
                  <a:lnTo>
                    <a:pt x="5178" y="4812"/>
                  </a:lnTo>
                  <a:lnTo>
                    <a:pt x="5141" y="4746"/>
                  </a:lnTo>
                  <a:lnTo>
                    <a:pt x="5107" y="4685"/>
                  </a:lnTo>
                  <a:lnTo>
                    <a:pt x="5073" y="4626"/>
                  </a:lnTo>
                  <a:lnTo>
                    <a:pt x="5042" y="4571"/>
                  </a:lnTo>
                  <a:lnTo>
                    <a:pt x="5011" y="4520"/>
                  </a:lnTo>
                  <a:lnTo>
                    <a:pt x="4983" y="4474"/>
                  </a:lnTo>
                  <a:lnTo>
                    <a:pt x="4967" y="4450"/>
                  </a:lnTo>
                  <a:lnTo>
                    <a:pt x="4962" y="4443"/>
                  </a:lnTo>
                  <a:lnTo>
                    <a:pt x="4959" y="4438"/>
                  </a:lnTo>
                  <a:lnTo>
                    <a:pt x="4952" y="4426"/>
                  </a:lnTo>
                  <a:lnTo>
                    <a:pt x="4935" y="4401"/>
                  </a:lnTo>
                  <a:lnTo>
                    <a:pt x="4919" y="4378"/>
                  </a:lnTo>
                  <a:lnTo>
                    <a:pt x="4901" y="4350"/>
                  </a:lnTo>
                  <a:lnTo>
                    <a:pt x="4883" y="4324"/>
                  </a:lnTo>
                  <a:lnTo>
                    <a:pt x="4864" y="4297"/>
                  </a:lnTo>
                  <a:lnTo>
                    <a:pt x="4844" y="4270"/>
                  </a:lnTo>
                  <a:lnTo>
                    <a:pt x="4823" y="4240"/>
                  </a:lnTo>
                  <a:lnTo>
                    <a:pt x="4801" y="4211"/>
                  </a:lnTo>
                  <a:lnTo>
                    <a:pt x="4779" y="4180"/>
                  </a:lnTo>
                  <a:lnTo>
                    <a:pt x="4756" y="4150"/>
                  </a:lnTo>
                  <a:lnTo>
                    <a:pt x="4731" y="4117"/>
                  </a:lnTo>
                  <a:lnTo>
                    <a:pt x="4706" y="4085"/>
                  </a:lnTo>
                  <a:lnTo>
                    <a:pt x="4680" y="4051"/>
                  </a:lnTo>
                  <a:lnTo>
                    <a:pt x="4655" y="4018"/>
                  </a:lnTo>
                  <a:lnTo>
                    <a:pt x="4627" y="3982"/>
                  </a:lnTo>
                  <a:lnTo>
                    <a:pt x="4612" y="3964"/>
                  </a:lnTo>
                  <a:lnTo>
                    <a:pt x="4598" y="3947"/>
                  </a:lnTo>
                  <a:lnTo>
                    <a:pt x="4569" y="3909"/>
                  </a:lnTo>
                  <a:lnTo>
                    <a:pt x="4540" y="3873"/>
                  </a:lnTo>
                  <a:lnTo>
                    <a:pt x="4509" y="3834"/>
                  </a:lnTo>
                  <a:lnTo>
                    <a:pt x="4478" y="3796"/>
                  </a:lnTo>
                  <a:lnTo>
                    <a:pt x="4461" y="3775"/>
                  </a:lnTo>
                  <a:lnTo>
                    <a:pt x="4445" y="3756"/>
                  </a:lnTo>
                  <a:lnTo>
                    <a:pt x="4413" y="3718"/>
                  </a:lnTo>
                  <a:lnTo>
                    <a:pt x="4395" y="3696"/>
                  </a:lnTo>
                  <a:lnTo>
                    <a:pt x="4378" y="3676"/>
                  </a:lnTo>
                  <a:lnTo>
                    <a:pt x="4344" y="3634"/>
                  </a:lnTo>
                  <a:lnTo>
                    <a:pt x="4309" y="3591"/>
                  </a:lnTo>
                  <a:lnTo>
                    <a:pt x="4291" y="3569"/>
                  </a:lnTo>
                  <a:lnTo>
                    <a:pt x="4274" y="3549"/>
                  </a:lnTo>
                  <a:lnTo>
                    <a:pt x="4236" y="3503"/>
                  </a:lnTo>
                  <a:lnTo>
                    <a:pt x="4217" y="3481"/>
                  </a:lnTo>
                  <a:lnTo>
                    <a:pt x="4199" y="3459"/>
                  </a:lnTo>
                  <a:lnTo>
                    <a:pt x="4160" y="3414"/>
                  </a:lnTo>
                  <a:lnTo>
                    <a:pt x="4122" y="3368"/>
                  </a:lnTo>
                  <a:lnTo>
                    <a:pt x="3940" y="3154"/>
                  </a:lnTo>
                  <a:lnTo>
                    <a:pt x="3759" y="2945"/>
                  </a:lnTo>
                  <a:lnTo>
                    <a:pt x="3578" y="2739"/>
                  </a:lnTo>
                  <a:lnTo>
                    <a:pt x="3398" y="2539"/>
                  </a:lnTo>
                  <a:lnTo>
                    <a:pt x="3217" y="2342"/>
                  </a:lnTo>
                  <a:lnTo>
                    <a:pt x="3038" y="2149"/>
                  </a:lnTo>
                  <a:lnTo>
                    <a:pt x="2859" y="1960"/>
                  </a:lnTo>
                  <a:lnTo>
                    <a:pt x="2679" y="1776"/>
                  </a:lnTo>
                  <a:lnTo>
                    <a:pt x="2554" y="1651"/>
                  </a:lnTo>
                  <a:lnTo>
                    <a:pt x="2491" y="1590"/>
                  </a:lnTo>
                  <a:lnTo>
                    <a:pt x="2431" y="1531"/>
                  </a:lnTo>
                  <a:lnTo>
                    <a:pt x="2312" y="1415"/>
                  </a:lnTo>
                  <a:lnTo>
                    <a:pt x="2195" y="1304"/>
                  </a:lnTo>
                  <a:lnTo>
                    <a:pt x="2081" y="1198"/>
                  </a:lnTo>
                  <a:lnTo>
                    <a:pt x="2024" y="1146"/>
                  </a:lnTo>
                  <a:lnTo>
                    <a:pt x="1969" y="1096"/>
                  </a:lnTo>
                  <a:lnTo>
                    <a:pt x="1914" y="1046"/>
                  </a:lnTo>
                  <a:lnTo>
                    <a:pt x="1861" y="998"/>
                  </a:lnTo>
                  <a:lnTo>
                    <a:pt x="1755" y="906"/>
                  </a:lnTo>
                  <a:lnTo>
                    <a:pt x="1702" y="861"/>
                  </a:lnTo>
                  <a:lnTo>
                    <a:pt x="1651" y="818"/>
                  </a:lnTo>
                  <a:lnTo>
                    <a:pt x="1550" y="734"/>
                  </a:lnTo>
                  <a:lnTo>
                    <a:pt x="1451" y="655"/>
                  </a:lnTo>
                  <a:lnTo>
                    <a:pt x="1402" y="616"/>
                  </a:lnTo>
                  <a:lnTo>
                    <a:pt x="1356" y="580"/>
                  </a:lnTo>
                  <a:lnTo>
                    <a:pt x="1262" y="509"/>
                  </a:lnTo>
                  <a:lnTo>
                    <a:pt x="1172" y="444"/>
                  </a:lnTo>
                  <a:lnTo>
                    <a:pt x="1085" y="382"/>
                  </a:lnTo>
                  <a:lnTo>
                    <a:pt x="1001" y="327"/>
                  </a:lnTo>
                  <a:lnTo>
                    <a:pt x="918" y="275"/>
                  </a:lnTo>
                  <a:lnTo>
                    <a:pt x="838" y="227"/>
                  </a:lnTo>
                  <a:lnTo>
                    <a:pt x="759" y="184"/>
                  </a:lnTo>
                  <a:lnTo>
                    <a:pt x="686" y="145"/>
                  </a:lnTo>
                  <a:lnTo>
                    <a:pt x="648" y="127"/>
                  </a:lnTo>
                  <a:lnTo>
                    <a:pt x="613" y="111"/>
                  </a:lnTo>
                  <a:lnTo>
                    <a:pt x="544" y="82"/>
                  </a:lnTo>
                  <a:lnTo>
                    <a:pt x="477" y="57"/>
                  </a:lnTo>
                  <a:lnTo>
                    <a:pt x="415" y="36"/>
                  </a:lnTo>
                  <a:lnTo>
                    <a:pt x="352" y="21"/>
                  </a:lnTo>
                  <a:lnTo>
                    <a:pt x="294" y="9"/>
                  </a:lnTo>
                  <a:lnTo>
                    <a:pt x="239" y="2"/>
                  </a:lnTo>
                  <a:lnTo>
                    <a:pt x="186" y="0"/>
                  </a:lnTo>
                  <a:lnTo>
                    <a:pt x="135" y="2"/>
                  </a:lnTo>
                  <a:lnTo>
                    <a:pt x="110" y="5"/>
                  </a:lnTo>
                  <a:lnTo>
                    <a:pt x="87" y="9"/>
                  </a:lnTo>
                  <a:lnTo>
                    <a:pt x="63" y="14"/>
                  </a:lnTo>
                  <a:lnTo>
                    <a:pt x="42" y="21"/>
                  </a:lnTo>
                  <a:lnTo>
                    <a:pt x="0" y="36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2" name="Freeform 20"/>
            <p:cNvSpPr>
              <a:spLocks/>
            </p:cNvSpPr>
            <p:nvPr/>
          </p:nvSpPr>
          <p:spPr bwMode="auto">
            <a:xfrm>
              <a:off x="2255" y="1105"/>
              <a:ext cx="1572" cy="2085"/>
            </a:xfrm>
            <a:custGeom>
              <a:avLst/>
              <a:gdLst>
                <a:gd name="T0" fmla="*/ 2 w 7861"/>
                <a:gd name="T1" fmla="*/ 3 h 10427"/>
                <a:gd name="T2" fmla="*/ 2 w 7861"/>
                <a:gd name="T3" fmla="*/ 3 h 10427"/>
                <a:gd name="T4" fmla="*/ 2 w 7861"/>
                <a:gd name="T5" fmla="*/ 3 h 10427"/>
                <a:gd name="T6" fmla="*/ 2 w 7861"/>
                <a:gd name="T7" fmla="*/ 3 h 10427"/>
                <a:gd name="T8" fmla="*/ 2 w 7861"/>
                <a:gd name="T9" fmla="*/ 3 h 10427"/>
                <a:gd name="T10" fmla="*/ 2 w 7861"/>
                <a:gd name="T11" fmla="*/ 3 h 10427"/>
                <a:gd name="T12" fmla="*/ 2 w 7861"/>
                <a:gd name="T13" fmla="*/ 3 h 10427"/>
                <a:gd name="T14" fmla="*/ 2 w 7861"/>
                <a:gd name="T15" fmla="*/ 3 h 10427"/>
                <a:gd name="T16" fmla="*/ 2 w 7861"/>
                <a:gd name="T17" fmla="*/ 3 h 10427"/>
                <a:gd name="T18" fmla="*/ 2 w 7861"/>
                <a:gd name="T19" fmla="*/ 3 h 10427"/>
                <a:gd name="T20" fmla="*/ 2 w 7861"/>
                <a:gd name="T21" fmla="*/ 3 h 10427"/>
                <a:gd name="T22" fmla="*/ 2 w 7861"/>
                <a:gd name="T23" fmla="*/ 3 h 10427"/>
                <a:gd name="T24" fmla="*/ 2 w 7861"/>
                <a:gd name="T25" fmla="*/ 3 h 10427"/>
                <a:gd name="T26" fmla="*/ 2 w 7861"/>
                <a:gd name="T27" fmla="*/ 3 h 10427"/>
                <a:gd name="T28" fmla="*/ 3 w 7861"/>
                <a:gd name="T29" fmla="*/ 3 h 10427"/>
                <a:gd name="T30" fmla="*/ 3 w 7861"/>
                <a:gd name="T31" fmla="*/ 3 h 10427"/>
                <a:gd name="T32" fmla="*/ 3 w 7861"/>
                <a:gd name="T33" fmla="*/ 3 h 10427"/>
                <a:gd name="T34" fmla="*/ 3 w 7861"/>
                <a:gd name="T35" fmla="*/ 3 h 10427"/>
                <a:gd name="T36" fmla="*/ 3 w 7861"/>
                <a:gd name="T37" fmla="*/ 2 h 10427"/>
                <a:gd name="T38" fmla="*/ 3 w 7861"/>
                <a:gd name="T39" fmla="*/ 2 h 10427"/>
                <a:gd name="T40" fmla="*/ 3 w 7861"/>
                <a:gd name="T41" fmla="*/ 2 h 10427"/>
                <a:gd name="T42" fmla="*/ 2 w 7861"/>
                <a:gd name="T43" fmla="*/ 2 h 10427"/>
                <a:gd name="T44" fmla="*/ 2 w 7861"/>
                <a:gd name="T45" fmla="*/ 2 h 10427"/>
                <a:gd name="T46" fmla="*/ 2 w 7861"/>
                <a:gd name="T47" fmla="*/ 2 h 10427"/>
                <a:gd name="T48" fmla="*/ 2 w 7861"/>
                <a:gd name="T49" fmla="*/ 2 h 10427"/>
                <a:gd name="T50" fmla="*/ 2 w 7861"/>
                <a:gd name="T51" fmla="*/ 2 h 10427"/>
                <a:gd name="T52" fmla="*/ 2 w 7861"/>
                <a:gd name="T53" fmla="*/ 2 h 10427"/>
                <a:gd name="T54" fmla="*/ 2 w 7861"/>
                <a:gd name="T55" fmla="*/ 2 h 10427"/>
                <a:gd name="T56" fmla="*/ 2 w 7861"/>
                <a:gd name="T57" fmla="*/ 1 h 10427"/>
                <a:gd name="T58" fmla="*/ 2 w 7861"/>
                <a:gd name="T59" fmla="*/ 1 h 10427"/>
                <a:gd name="T60" fmla="*/ 2 w 7861"/>
                <a:gd name="T61" fmla="*/ 1 h 10427"/>
                <a:gd name="T62" fmla="*/ 2 w 7861"/>
                <a:gd name="T63" fmla="*/ 1 h 10427"/>
                <a:gd name="T64" fmla="*/ 2 w 7861"/>
                <a:gd name="T65" fmla="*/ 1 h 10427"/>
                <a:gd name="T66" fmla="*/ 2 w 7861"/>
                <a:gd name="T67" fmla="*/ 1 h 10427"/>
                <a:gd name="T68" fmla="*/ 2 w 7861"/>
                <a:gd name="T69" fmla="*/ 1 h 10427"/>
                <a:gd name="T70" fmla="*/ 2 w 7861"/>
                <a:gd name="T71" fmla="*/ 1 h 10427"/>
                <a:gd name="T72" fmla="*/ 2 w 7861"/>
                <a:gd name="T73" fmla="*/ 1 h 10427"/>
                <a:gd name="T74" fmla="*/ 2 w 7861"/>
                <a:gd name="T75" fmla="*/ 1 h 10427"/>
                <a:gd name="T76" fmla="*/ 2 w 7861"/>
                <a:gd name="T77" fmla="*/ 1 h 10427"/>
                <a:gd name="T78" fmla="*/ 1 w 7861"/>
                <a:gd name="T79" fmla="*/ 0 h 10427"/>
                <a:gd name="T80" fmla="*/ 1 w 7861"/>
                <a:gd name="T81" fmla="*/ 0 h 10427"/>
                <a:gd name="T82" fmla="*/ 1 w 7861"/>
                <a:gd name="T83" fmla="*/ 0 h 10427"/>
                <a:gd name="T84" fmla="*/ 1 w 7861"/>
                <a:gd name="T85" fmla="*/ 0 h 10427"/>
                <a:gd name="T86" fmla="*/ 1 w 7861"/>
                <a:gd name="T87" fmla="*/ 0 h 10427"/>
                <a:gd name="T88" fmla="*/ 1 w 7861"/>
                <a:gd name="T89" fmla="*/ 0 h 10427"/>
                <a:gd name="T90" fmla="*/ 0 w 7861"/>
                <a:gd name="T91" fmla="*/ 0 h 10427"/>
                <a:gd name="T92" fmla="*/ 0 w 7861"/>
                <a:gd name="T93" fmla="*/ 0 h 10427"/>
                <a:gd name="T94" fmla="*/ 0 w 7861"/>
                <a:gd name="T95" fmla="*/ 0 h 10427"/>
                <a:gd name="T96" fmla="*/ 0 w 7861"/>
                <a:gd name="T97" fmla="*/ 0 h 1042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861" h="10427">
                  <a:moveTo>
                    <a:pt x="6533" y="10427"/>
                  </a:moveTo>
                  <a:lnTo>
                    <a:pt x="6578" y="10406"/>
                  </a:lnTo>
                  <a:lnTo>
                    <a:pt x="6624" y="10386"/>
                  </a:lnTo>
                  <a:lnTo>
                    <a:pt x="6645" y="10374"/>
                  </a:lnTo>
                  <a:lnTo>
                    <a:pt x="6668" y="10364"/>
                  </a:lnTo>
                  <a:lnTo>
                    <a:pt x="6689" y="10353"/>
                  </a:lnTo>
                  <a:lnTo>
                    <a:pt x="6712" y="10343"/>
                  </a:lnTo>
                  <a:lnTo>
                    <a:pt x="6733" y="10330"/>
                  </a:lnTo>
                  <a:lnTo>
                    <a:pt x="6754" y="10319"/>
                  </a:lnTo>
                  <a:lnTo>
                    <a:pt x="6797" y="10295"/>
                  </a:lnTo>
                  <a:lnTo>
                    <a:pt x="6838" y="10270"/>
                  </a:lnTo>
                  <a:lnTo>
                    <a:pt x="6880" y="10245"/>
                  </a:lnTo>
                  <a:lnTo>
                    <a:pt x="6919" y="10218"/>
                  </a:lnTo>
                  <a:lnTo>
                    <a:pt x="6958" y="10191"/>
                  </a:lnTo>
                  <a:lnTo>
                    <a:pt x="6976" y="10176"/>
                  </a:lnTo>
                  <a:lnTo>
                    <a:pt x="6996" y="10162"/>
                  </a:lnTo>
                  <a:lnTo>
                    <a:pt x="7034" y="10134"/>
                  </a:lnTo>
                  <a:lnTo>
                    <a:pt x="7051" y="10118"/>
                  </a:lnTo>
                  <a:lnTo>
                    <a:pt x="7069" y="10103"/>
                  </a:lnTo>
                  <a:lnTo>
                    <a:pt x="7106" y="10074"/>
                  </a:lnTo>
                  <a:lnTo>
                    <a:pt x="7141" y="10042"/>
                  </a:lnTo>
                  <a:lnTo>
                    <a:pt x="7176" y="10010"/>
                  </a:lnTo>
                  <a:lnTo>
                    <a:pt x="7208" y="9976"/>
                  </a:lnTo>
                  <a:lnTo>
                    <a:pt x="7241" y="9942"/>
                  </a:lnTo>
                  <a:lnTo>
                    <a:pt x="7255" y="9924"/>
                  </a:lnTo>
                  <a:lnTo>
                    <a:pt x="7271" y="9907"/>
                  </a:lnTo>
                  <a:lnTo>
                    <a:pt x="7303" y="9872"/>
                  </a:lnTo>
                  <a:lnTo>
                    <a:pt x="7317" y="9853"/>
                  </a:lnTo>
                  <a:lnTo>
                    <a:pt x="7331" y="9835"/>
                  </a:lnTo>
                  <a:lnTo>
                    <a:pt x="7361" y="9797"/>
                  </a:lnTo>
                  <a:lnTo>
                    <a:pt x="7389" y="9759"/>
                  </a:lnTo>
                  <a:lnTo>
                    <a:pt x="7418" y="9720"/>
                  </a:lnTo>
                  <a:lnTo>
                    <a:pt x="7444" y="9679"/>
                  </a:lnTo>
                  <a:lnTo>
                    <a:pt x="7470" y="9638"/>
                  </a:lnTo>
                  <a:lnTo>
                    <a:pt x="7495" y="9597"/>
                  </a:lnTo>
                  <a:lnTo>
                    <a:pt x="7520" y="9555"/>
                  </a:lnTo>
                  <a:lnTo>
                    <a:pt x="7542" y="9510"/>
                  </a:lnTo>
                  <a:lnTo>
                    <a:pt x="7565" y="9466"/>
                  </a:lnTo>
                  <a:lnTo>
                    <a:pt x="7586" y="9421"/>
                  </a:lnTo>
                  <a:lnTo>
                    <a:pt x="7608" y="9375"/>
                  </a:lnTo>
                  <a:lnTo>
                    <a:pt x="7617" y="9350"/>
                  </a:lnTo>
                  <a:lnTo>
                    <a:pt x="7627" y="9327"/>
                  </a:lnTo>
                  <a:lnTo>
                    <a:pt x="7647" y="9279"/>
                  </a:lnTo>
                  <a:lnTo>
                    <a:pt x="7665" y="9229"/>
                  </a:lnTo>
                  <a:lnTo>
                    <a:pt x="7683" y="9180"/>
                  </a:lnTo>
                  <a:lnTo>
                    <a:pt x="7699" y="9129"/>
                  </a:lnTo>
                  <a:lnTo>
                    <a:pt x="7715" y="9078"/>
                  </a:lnTo>
                  <a:lnTo>
                    <a:pt x="7729" y="9026"/>
                  </a:lnTo>
                  <a:lnTo>
                    <a:pt x="7744" y="8974"/>
                  </a:lnTo>
                  <a:lnTo>
                    <a:pt x="7757" y="8920"/>
                  </a:lnTo>
                  <a:lnTo>
                    <a:pt x="7769" y="8865"/>
                  </a:lnTo>
                  <a:lnTo>
                    <a:pt x="7780" y="8808"/>
                  </a:lnTo>
                  <a:lnTo>
                    <a:pt x="7786" y="8780"/>
                  </a:lnTo>
                  <a:lnTo>
                    <a:pt x="7793" y="8753"/>
                  </a:lnTo>
                  <a:lnTo>
                    <a:pt x="7802" y="8695"/>
                  </a:lnTo>
                  <a:lnTo>
                    <a:pt x="7806" y="8665"/>
                  </a:lnTo>
                  <a:lnTo>
                    <a:pt x="7812" y="8637"/>
                  </a:lnTo>
                  <a:lnTo>
                    <a:pt x="7820" y="8578"/>
                  </a:lnTo>
                  <a:lnTo>
                    <a:pt x="7829" y="8519"/>
                  </a:lnTo>
                  <a:lnTo>
                    <a:pt x="7831" y="8487"/>
                  </a:lnTo>
                  <a:lnTo>
                    <a:pt x="7835" y="8457"/>
                  </a:lnTo>
                  <a:lnTo>
                    <a:pt x="7842" y="8396"/>
                  </a:lnTo>
                  <a:lnTo>
                    <a:pt x="7846" y="8332"/>
                  </a:lnTo>
                  <a:lnTo>
                    <a:pt x="7848" y="8300"/>
                  </a:lnTo>
                  <a:lnTo>
                    <a:pt x="7852" y="8270"/>
                  </a:lnTo>
                  <a:lnTo>
                    <a:pt x="7854" y="8205"/>
                  </a:lnTo>
                  <a:lnTo>
                    <a:pt x="7855" y="8172"/>
                  </a:lnTo>
                  <a:lnTo>
                    <a:pt x="7858" y="8140"/>
                  </a:lnTo>
                  <a:lnTo>
                    <a:pt x="7858" y="8106"/>
                  </a:lnTo>
                  <a:lnTo>
                    <a:pt x="7859" y="8074"/>
                  </a:lnTo>
                  <a:lnTo>
                    <a:pt x="7861" y="8008"/>
                  </a:lnTo>
                  <a:lnTo>
                    <a:pt x="7860" y="7973"/>
                  </a:lnTo>
                  <a:lnTo>
                    <a:pt x="7860" y="7939"/>
                  </a:lnTo>
                  <a:lnTo>
                    <a:pt x="7860" y="7871"/>
                  </a:lnTo>
                  <a:lnTo>
                    <a:pt x="7859" y="7800"/>
                  </a:lnTo>
                  <a:lnTo>
                    <a:pt x="7858" y="7765"/>
                  </a:lnTo>
                  <a:lnTo>
                    <a:pt x="7858" y="7731"/>
                  </a:lnTo>
                  <a:lnTo>
                    <a:pt x="7855" y="7695"/>
                  </a:lnTo>
                  <a:lnTo>
                    <a:pt x="7854" y="7660"/>
                  </a:lnTo>
                  <a:lnTo>
                    <a:pt x="7852" y="7623"/>
                  </a:lnTo>
                  <a:lnTo>
                    <a:pt x="7851" y="7588"/>
                  </a:lnTo>
                  <a:lnTo>
                    <a:pt x="7846" y="7516"/>
                  </a:lnTo>
                  <a:lnTo>
                    <a:pt x="7842" y="7443"/>
                  </a:lnTo>
                  <a:lnTo>
                    <a:pt x="7829" y="7323"/>
                  </a:lnTo>
                  <a:lnTo>
                    <a:pt x="7822" y="7263"/>
                  </a:lnTo>
                  <a:lnTo>
                    <a:pt x="7817" y="7204"/>
                  </a:lnTo>
                  <a:lnTo>
                    <a:pt x="7801" y="7084"/>
                  </a:lnTo>
                  <a:lnTo>
                    <a:pt x="7792" y="7023"/>
                  </a:lnTo>
                  <a:lnTo>
                    <a:pt x="7784" y="6964"/>
                  </a:lnTo>
                  <a:lnTo>
                    <a:pt x="7774" y="6903"/>
                  </a:lnTo>
                  <a:lnTo>
                    <a:pt x="7765" y="6843"/>
                  </a:lnTo>
                  <a:lnTo>
                    <a:pt x="7743" y="6723"/>
                  </a:lnTo>
                  <a:lnTo>
                    <a:pt x="7719" y="6600"/>
                  </a:lnTo>
                  <a:lnTo>
                    <a:pt x="7707" y="6539"/>
                  </a:lnTo>
                  <a:lnTo>
                    <a:pt x="7695" y="6479"/>
                  </a:lnTo>
                  <a:lnTo>
                    <a:pt x="7687" y="6447"/>
                  </a:lnTo>
                  <a:lnTo>
                    <a:pt x="7681" y="6417"/>
                  </a:lnTo>
                  <a:lnTo>
                    <a:pt x="7667" y="6355"/>
                  </a:lnTo>
                  <a:lnTo>
                    <a:pt x="7638" y="6233"/>
                  </a:lnTo>
                  <a:lnTo>
                    <a:pt x="7606" y="6108"/>
                  </a:lnTo>
                  <a:lnTo>
                    <a:pt x="7573" y="5986"/>
                  </a:lnTo>
                  <a:lnTo>
                    <a:pt x="7538" y="5861"/>
                  </a:lnTo>
                  <a:lnTo>
                    <a:pt x="7500" y="5736"/>
                  </a:lnTo>
                  <a:lnTo>
                    <a:pt x="7480" y="5673"/>
                  </a:lnTo>
                  <a:lnTo>
                    <a:pt x="7470" y="5641"/>
                  </a:lnTo>
                  <a:lnTo>
                    <a:pt x="7461" y="5610"/>
                  </a:lnTo>
                  <a:lnTo>
                    <a:pt x="7420" y="5486"/>
                  </a:lnTo>
                  <a:lnTo>
                    <a:pt x="7379" y="5369"/>
                  </a:lnTo>
                  <a:lnTo>
                    <a:pt x="7339" y="5254"/>
                  </a:lnTo>
                  <a:lnTo>
                    <a:pt x="7297" y="5142"/>
                  </a:lnTo>
                  <a:lnTo>
                    <a:pt x="7256" y="5032"/>
                  </a:lnTo>
                  <a:lnTo>
                    <a:pt x="7212" y="4924"/>
                  </a:lnTo>
                  <a:lnTo>
                    <a:pt x="7169" y="4819"/>
                  </a:lnTo>
                  <a:lnTo>
                    <a:pt x="7124" y="4716"/>
                  </a:lnTo>
                  <a:lnTo>
                    <a:pt x="7080" y="4617"/>
                  </a:lnTo>
                  <a:lnTo>
                    <a:pt x="7032" y="4518"/>
                  </a:lnTo>
                  <a:lnTo>
                    <a:pt x="6985" y="4422"/>
                  </a:lnTo>
                  <a:lnTo>
                    <a:pt x="6937" y="4328"/>
                  </a:lnTo>
                  <a:lnTo>
                    <a:pt x="6889" y="4236"/>
                  </a:lnTo>
                  <a:lnTo>
                    <a:pt x="6838" y="4146"/>
                  </a:lnTo>
                  <a:lnTo>
                    <a:pt x="6788" y="4059"/>
                  </a:lnTo>
                  <a:lnTo>
                    <a:pt x="6736" y="3974"/>
                  </a:lnTo>
                  <a:lnTo>
                    <a:pt x="6685" y="3893"/>
                  </a:lnTo>
                  <a:lnTo>
                    <a:pt x="6629" y="3812"/>
                  </a:lnTo>
                  <a:lnTo>
                    <a:pt x="6573" y="3730"/>
                  </a:lnTo>
                  <a:lnTo>
                    <a:pt x="6513" y="3646"/>
                  </a:lnTo>
                  <a:lnTo>
                    <a:pt x="6481" y="3604"/>
                  </a:lnTo>
                  <a:lnTo>
                    <a:pt x="6450" y="3563"/>
                  </a:lnTo>
                  <a:lnTo>
                    <a:pt x="6416" y="3520"/>
                  </a:lnTo>
                  <a:lnTo>
                    <a:pt x="6407" y="3509"/>
                  </a:lnTo>
                  <a:lnTo>
                    <a:pt x="6399" y="3499"/>
                  </a:lnTo>
                  <a:lnTo>
                    <a:pt x="6383" y="3478"/>
                  </a:lnTo>
                  <a:lnTo>
                    <a:pt x="6349" y="3435"/>
                  </a:lnTo>
                  <a:lnTo>
                    <a:pt x="6315" y="3393"/>
                  </a:lnTo>
                  <a:lnTo>
                    <a:pt x="6244" y="3307"/>
                  </a:lnTo>
                  <a:lnTo>
                    <a:pt x="6171" y="3221"/>
                  </a:lnTo>
                  <a:lnTo>
                    <a:pt x="6131" y="3176"/>
                  </a:lnTo>
                  <a:lnTo>
                    <a:pt x="6093" y="3131"/>
                  </a:lnTo>
                  <a:lnTo>
                    <a:pt x="6014" y="3043"/>
                  </a:lnTo>
                  <a:lnTo>
                    <a:pt x="5931" y="2952"/>
                  </a:lnTo>
                  <a:lnTo>
                    <a:pt x="5888" y="2907"/>
                  </a:lnTo>
                  <a:lnTo>
                    <a:pt x="5866" y="2884"/>
                  </a:lnTo>
                  <a:lnTo>
                    <a:pt x="5846" y="2863"/>
                  </a:lnTo>
                  <a:lnTo>
                    <a:pt x="5800" y="2816"/>
                  </a:lnTo>
                  <a:lnTo>
                    <a:pt x="5756" y="2771"/>
                  </a:lnTo>
                  <a:lnTo>
                    <a:pt x="5711" y="2724"/>
                  </a:lnTo>
                  <a:lnTo>
                    <a:pt x="5665" y="2679"/>
                  </a:lnTo>
                  <a:lnTo>
                    <a:pt x="5571" y="2586"/>
                  </a:lnTo>
                  <a:lnTo>
                    <a:pt x="5475" y="2493"/>
                  </a:lnTo>
                  <a:lnTo>
                    <a:pt x="5369" y="2391"/>
                  </a:lnTo>
                  <a:lnTo>
                    <a:pt x="5264" y="2292"/>
                  </a:lnTo>
                  <a:lnTo>
                    <a:pt x="5157" y="2195"/>
                  </a:lnTo>
                  <a:lnTo>
                    <a:pt x="5051" y="2101"/>
                  </a:lnTo>
                  <a:lnTo>
                    <a:pt x="4942" y="2005"/>
                  </a:lnTo>
                  <a:lnTo>
                    <a:pt x="4834" y="1913"/>
                  </a:lnTo>
                  <a:lnTo>
                    <a:pt x="4725" y="1823"/>
                  </a:lnTo>
                  <a:lnTo>
                    <a:pt x="4616" y="1735"/>
                  </a:lnTo>
                  <a:lnTo>
                    <a:pt x="4504" y="1647"/>
                  </a:lnTo>
                  <a:lnTo>
                    <a:pt x="4393" y="1562"/>
                  </a:lnTo>
                  <a:lnTo>
                    <a:pt x="4281" y="1478"/>
                  </a:lnTo>
                  <a:lnTo>
                    <a:pt x="4168" y="1396"/>
                  </a:lnTo>
                  <a:lnTo>
                    <a:pt x="4054" y="1315"/>
                  </a:lnTo>
                  <a:lnTo>
                    <a:pt x="3941" y="1236"/>
                  </a:lnTo>
                  <a:lnTo>
                    <a:pt x="3825" y="1158"/>
                  </a:lnTo>
                  <a:lnTo>
                    <a:pt x="3710" y="1083"/>
                  </a:lnTo>
                  <a:lnTo>
                    <a:pt x="3565" y="990"/>
                  </a:lnTo>
                  <a:lnTo>
                    <a:pt x="3423" y="902"/>
                  </a:lnTo>
                  <a:lnTo>
                    <a:pt x="3282" y="817"/>
                  </a:lnTo>
                  <a:lnTo>
                    <a:pt x="3143" y="737"/>
                  </a:lnTo>
                  <a:lnTo>
                    <a:pt x="3006" y="660"/>
                  </a:lnTo>
                  <a:lnTo>
                    <a:pt x="2871" y="589"/>
                  </a:lnTo>
                  <a:lnTo>
                    <a:pt x="2737" y="521"/>
                  </a:lnTo>
                  <a:lnTo>
                    <a:pt x="2607" y="459"/>
                  </a:lnTo>
                  <a:lnTo>
                    <a:pt x="2476" y="397"/>
                  </a:lnTo>
                  <a:lnTo>
                    <a:pt x="2349" y="343"/>
                  </a:lnTo>
                  <a:lnTo>
                    <a:pt x="2222" y="291"/>
                  </a:lnTo>
                  <a:lnTo>
                    <a:pt x="2099" y="245"/>
                  </a:lnTo>
                  <a:lnTo>
                    <a:pt x="1975" y="202"/>
                  </a:lnTo>
                  <a:lnTo>
                    <a:pt x="1856" y="164"/>
                  </a:lnTo>
                  <a:lnTo>
                    <a:pt x="1737" y="129"/>
                  </a:lnTo>
                  <a:lnTo>
                    <a:pt x="1621" y="99"/>
                  </a:lnTo>
                  <a:lnTo>
                    <a:pt x="1505" y="72"/>
                  </a:lnTo>
                  <a:lnTo>
                    <a:pt x="1392" y="50"/>
                  </a:lnTo>
                  <a:lnTo>
                    <a:pt x="1280" y="32"/>
                  </a:lnTo>
                  <a:lnTo>
                    <a:pt x="1171" y="19"/>
                  </a:lnTo>
                  <a:lnTo>
                    <a:pt x="1062" y="7"/>
                  </a:lnTo>
                  <a:lnTo>
                    <a:pt x="957" y="3"/>
                  </a:lnTo>
                  <a:lnTo>
                    <a:pt x="853" y="0"/>
                  </a:lnTo>
                  <a:lnTo>
                    <a:pt x="752" y="5"/>
                  </a:lnTo>
                  <a:lnTo>
                    <a:pt x="651" y="12"/>
                  </a:lnTo>
                  <a:lnTo>
                    <a:pt x="552" y="23"/>
                  </a:lnTo>
                  <a:lnTo>
                    <a:pt x="454" y="38"/>
                  </a:lnTo>
                  <a:lnTo>
                    <a:pt x="360" y="58"/>
                  </a:lnTo>
                  <a:lnTo>
                    <a:pt x="266" y="81"/>
                  </a:lnTo>
                  <a:lnTo>
                    <a:pt x="175" y="109"/>
                  </a:lnTo>
                  <a:lnTo>
                    <a:pt x="86" y="141"/>
                  </a:lnTo>
                  <a:lnTo>
                    <a:pt x="0" y="178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3" name="Freeform 21"/>
            <p:cNvSpPr>
              <a:spLocks/>
            </p:cNvSpPr>
            <p:nvPr/>
          </p:nvSpPr>
          <p:spPr bwMode="auto">
            <a:xfrm>
              <a:off x="2372" y="942"/>
              <a:ext cx="2017" cy="2135"/>
            </a:xfrm>
            <a:custGeom>
              <a:avLst/>
              <a:gdLst>
                <a:gd name="T0" fmla="*/ 0 w 10082"/>
                <a:gd name="T1" fmla="*/ 0 h 10676"/>
                <a:gd name="T2" fmla="*/ 0 w 10082"/>
                <a:gd name="T3" fmla="*/ 0 h 10676"/>
                <a:gd name="T4" fmla="*/ 0 w 10082"/>
                <a:gd name="T5" fmla="*/ 0 h 10676"/>
                <a:gd name="T6" fmla="*/ 0 w 10082"/>
                <a:gd name="T7" fmla="*/ 0 h 10676"/>
                <a:gd name="T8" fmla="*/ 0 w 10082"/>
                <a:gd name="T9" fmla="*/ 0 h 10676"/>
                <a:gd name="T10" fmla="*/ 1 w 10082"/>
                <a:gd name="T11" fmla="*/ 0 h 10676"/>
                <a:gd name="T12" fmla="*/ 1 w 10082"/>
                <a:gd name="T13" fmla="*/ 0 h 10676"/>
                <a:gd name="T14" fmla="*/ 1 w 10082"/>
                <a:gd name="T15" fmla="*/ 0 h 10676"/>
                <a:gd name="T16" fmla="*/ 1 w 10082"/>
                <a:gd name="T17" fmla="*/ 0 h 10676"/>
                <a:gd name="T18" fmla="*/ 1 w 10082"/>
                <a:gd name="T19" fmla="*/ 0 h 10676"/>
                <a:gd name="T20" fmla="*/ 1 w 10082"/>
                <a:gd name="T21" fmla="*/ 0 h 10676"/>
                <a:gd name="T22" fmla="*/ 1 w 10082"/>
                <a:gd name="T23" fmla="*/ 0 h 10676"/>
                <a:gd name="T24" fmla="*/ 1 w 10082"/>
                <a:gd name="T25" fmla="*/ 0 h 10676"/>
                <a:gd name="T26" fmla="*/ 2 w 10082"/>
                <a:gd name="T27" fmla="*/ 0 h 10676"/>
                <a:gd name="T28" fmla="*/ 2 w 10082"/>
                <a:gd name="T29" fmla="*/ 0 h 10676"/>
                <a:gd name="T30" fmla="*/ 2 w 10082"/>
                <a:gd name="T31" fmla="*/ 0 h 10676"/>
                <a:gd name="T32" fmla="*/ 2 w 10082"/>
                <a:gd name="T33" fmla="*/ 0 h 10676"/>
                <a:gd name="T34" fmla="*/ 2 w 10082"/>
                <a:gd name="T35" fmla="*/ 0 h 10676"/>
                <a:gd name="T36" fmla="*/ 2 w 10082"/>
                <a:gd name="T37" fmla="*/ 0 h 10676"/>
                <a:gd name="T38" fmla="*/ 2 w 10082"/>
                <a:gd name="T39" fmla="*/ 0 h 10676"/>
                <a:gd name="T40" fmla="*/ 2 w 10082"/>
                <a:gd name="T41" fmla="*/ 0 h 10676"/>
                <a:gd name="T42" fmla="*/ 2 w 10082"/>
                <a:gd name="T43" fmla="*/ 0 h 10676"/>
                <a:gd name="T44" fmla="*/ 2 w 10082"/>
                <a:gd name="T45" fmla="*/ 1 h 10676"/>
                <a:gd name="T46" fmla="*/ 3 w 10082"/>
                <a:gd name="T47" fmla="*/ 1 h 10676"/>
                <a:gd name="T48" fmla="*/ 3 w 10082"/>
                <a:gd name="T49" fmla="*/ 1 h 10676"/>
                <a:gd name="T50" fmla="*/ 3 w 10082"/>
                <a:gd name="T51" fmla="*/ 1 h 10676"/>
                <a:gd name="T52" fmla="*/ 3 w 10082"/>
                <a:gd name="T53" fmla="*/ 1 h 10676"/>
                <a:gd name="T54" fmla="*/ 3 w 10082"/>
                <a:gd name="T55" fmla="*/ 1 h 10676"/>
                <a:gd name="T56" fmla="*/ 3 w 10082"/>
                <a:gd name="T57" fmla="*/ 1 h 10676"/>
                <a:gd name="T58" fmla="*/ 3 w 10082"/>
                <a:gd name="T59" fmla="*/ 1 h 10676"/>
                <a:gd name="T60" fmla="*/ 3 w 10082"/>
                <a:gd name="T61" fmla="*/ 1 h 10676"/>
                <a:gd name="T62" fmla="*/ 3 w 10082"/>
                <a:gd name="T63" fmla="*/ 1 h 10676"/>
                <a:gd name="T64" fmla="*/ 3 w 10082"/>
                <a:gd name="T65" fmla="*/ 2 h 10676"/>
                <a:gd name="T66" fmla="*/ 3 w 10082"/>
                <a:gd name="T67" fmla="*/ 2 h 10676"/>
                <a:gd name="T68" fmla="*/ 3 w 10082"/>
                <a:gd name="T69" fmla="*/ 2 h 10676"/>
                <a:gd name="T70" fmla="*/ 3 w 10082"/>
                <a:gd name="T71" fmla="*/ 2 h 10676"/>
                <a:gd name="T72" fmla="*/ 3 w 10082"/>
                <a:gd name="T73" fmla="*/ 2 h 10676"/>
                <a:gd name="T74" fmla="*/ 3 w 10082"/>
                <a:gd name="T75" fmla="*/ 2 h 10676"/>
                <a:gd name="T76" fmla="*/ 3 w 10082"/>
                <a:gd name="T77" fmla="*/ 2 h 10676"/>
                <a:gd name="T78" fmla="*/ 3 w 10082"/>
                <a:gd name="T79" fmla="*/ 2 h 10676"/>
                <a:gd name="T80" fmla="*/ 3 w 10082"/>
                <a:gd name="T81" fmla="*/ 2 h 10676"/>
                <a:gd name="T82" fmla="*/ 3 w 10082"/>
                <a:gd name="T83" fmla="*/ 3 h 10676"/>
                <a:gd name="T84" fmla="*/ 3 w 10082"/>
                <a:gd name="T85" fmla="*/ 3 h 10676"/>
                <a:gd name="T86" fmla="*/ 3 w 10082"/>
                <a:gd name="T87" fmla="*/ 3 h 10676"/>
                <a:gd name="T88" fmla="*/ 3 w 10082"/>
                <a:gd name="T89" fmla="*/ 3 h 10676"/>
                <a:gd name="T90" fmla="*/ 3 w 10082"/>
                <a:gd name="T91" fmla="*/ 3 h 10676"/>
                <a:gd name="T92" fmla="*/ 3 w 10082"/>
                <a:gd name="T93" fmla="*/ 3 h 10676"/>
                <a:gd name="T94" fmla="*/ 3 w 10082"/>
                <a:gd name="T95" fmla="*/ 3 h 10676"/>
                <a:gd name="T96" fmla="*/ 3 w 10082"/>
                <a:gd name="T97" fmla="*/ 3 h 10676"/>
                <a:gd name="T98" fmla="*/ 3 w 10082"/>
                <a:gd name="T99" fmla="*/ 3 h 10676"/>
                <a:gd name="T100" fmla="*/ 2 w 10082"/>
                <a:gd name="T101" fmla="*/ 3 h 10676"/>
                <a:gd name="T102" fmla="*/ 2 w 10082"/>
                <a:gd name="T103" fmla="*/ 3 h 1067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0082" h="10676">
                  <a:moveTo>
                    <a:pt x="0" y="763"/>
                  </a:moveTo>
                  <a:lnTo>
                    <a:pt x="94" y="721"/>
                  </a:lnTo>
                  <a:lnTo>
                    <a:pt x="189" y="682"/>
                  </a:lnTo>
                  <a:lnTo>
                    <a:pt x="284" y="642"/>
                  </a:lnTo>
                  <a:lnTo>
                    <a:pt x="379" y="605"/>
                  </a:lnTo>
                  <a:lnTo>
                    <a:pt x="567" y="532"/>
                  </a:lnTo>
                  <a:lnTo>
                    <a:pt x="660" y="498"/>
                  </a:lnTo>
                  <a:lnTo>
                    <a:pt x="754" y="466"/>
                  </a:lnTo>
                  <a:lnTo>
                    <a:pt x="846" y="433"/>
                  </a:lnTo>
                  <a:lnTo>
                    <a:pt x="939" y="403"/>
                  </a:lnTo>
                  <a:lnTo>
                    <a:pt x="1031" y="373"/>
                  </a:lnTo>
                  <a:lnTo>
                    <a:pt x="1124" y="346"/>
                  </a:lnTo>
                  <a:lnTo>
                    <a:pt x="1308" y="292"/>
                  </a:lnTo>
                  <a:lnTo>
                    <a:pt x="1398" y="267"/>
                  </a:lnTo>
                  <a:lnTo>
                    <a:pt x="1490" y="244"/>
                  </a:lnTo>
                  <a:lnTo>
                    <a:pt x="1580" y="220"/>
                  </a:lnTo>
                  <a:lnTo>
                    <a:pt x="1670" y="199"/>
                  </a:lnTo>
                  <a:lnTo>
                    <a:pt x="1850" y="158"/>
                  </a:lnTo>
                  <a:lnTo>
                    <a:pt x="1938" y="138"/>
                  </a:lnTo>
                  <a:lnTo>
                    <a:pt x="2028" y="121"/>
                  </a:lnTo>
                  <a:lnTo>
                    <a:pt x="2116" y="106"/>
                  </a:lnTo>
                  <a:lnTo>
                    <a:pt x="2206" y="92"/>
                  </a:lnTo>
                  <a:lnTo>
                    <a:pt x="2293" y="77"/>
                  </a:lnTo>
                  <a:lnTo>
                    <a:pt x="2382" y="65"/>
                  </a:lnTo>
                  <a:lnTo>
                    <a:pt x="2556" y="43"/>
                  </a:lnTo>
                  <a:lnTo>
                    <a:pt x="2642" y="33"/>
                  </a:lnTo>
                  <a:lnTo>
                    <a:pt x="2730" y="25"/>
                  </a:lnTo>
                  <a:lnTo>
                    <a:pt x="2816" y="18"/>
                  </a:lnTo>
                  <a:lnTo>
                    <a:pt x="2903" y="14"/>
                  </a:lnTo>
                  <a:lnTo>
                    <a:pt x="3073" y="5"/>
                  </a:lnTo>
                  <a:lnTo>
                    <a:pt x="3243" y="0"/>
                  </a:lnTo>
                  <a:lnTo>
                    <a:pt x="3411" y="0"/>
                  </a:lnTo>
                  <a:lnTo>
                    <a:pt x="3579" y="6"/>
                  </a:lnTo>
                  <a:lnTo>
                    <a:pt x="3745" y="15"/>
                  </a:lnTo>
                  <a:lnTo>
                    <a:pt x="3910" y="28"/>
                  </a:lnTo>
                  <a:lnTo>
                    <a:pt x="4073" y="47"/>
                  </a:lnTo>
                  <a:lnTo>
                    <a:pt x="4237" y="72"/>
                  </a:lnTo>
                  <a:lnTo>
                    <a:pt x="4316" y="84"/>
                  </a:lnTo>
                  <a:lnTo>
                    <a:pt x="4397" y="99"/>
                  </a:lnTo>
                  <a:lnTo>
                    <a:pt x="4476" y="114"/>
                  </a:lnTo>
                  <a:lnTo>
                    <a:pt x="4557" y="131"/>
                  </a:lnTo>
                  <a:lnTo>
                    <a:pt x="4715" y="167"/>
                  </a:lnTo>
                  <a:lnTo>
                    <a:pt x="4874" y="208"/>
                  </a:lnTo>
                  <a:lnTo>
                    <a:pt x="4951" y="229"/>
                  </a:lnTo>
                  <a:lnTo>
                    <a:pt x="5030" y="253"/>
                  </a:lnTo>
                  <a:lnTo>
                    <a:pt x="5107" y="277"/>
                  </a:lnTo>
                  <a:lnTo>
                    <a:pt x="5185" y="303"/>
                  </a:lnTo>
                  <a:lnTo>
                    <a:pt x="5339" y="357"/>
                  </a:lnTo>
                  <a:lnTo>
                    <a:pt x="5493" y="419"/>
                  </a:lnTo>
                  <a:lnTo>
                    <a:pt x="5563" y="446"/>
                  </a:lnTo>
                  <a:lnTo>
                    <a:pt x="5633" y="475"/>
                  </a:lnTo>
                  <a:lnTo>
                    <a:pt x="5771" y="535"/>
                  </a:lnTo>
                  <a:lnTo>
                    <a:pt x="5908" y="598"/>
                  </a:lnTo>
                  <a:lnTo>
                    <a:pt x="5976" y="630"/>
                  </a:lnTo>
                  <a:lnTo>
                    <a:pt x="6046" y="664"/>
                  </a:lnTo>
                  <a:lnTo>
                    <a:pt x="6181" y="730"/>
                  </a:lnTo>
                  <a:lnTo>
                    <a:pt x="6314" y="802"/>
                  </a:lnTo>
                  <a:lnTo>
                    <a:pt x="6380" y="837"/>
                  </a:lnTo>
                  <a:lnTo>
                    <a:pt x="6447" y="874"/>
                  </a:lnTo>
                  <a:lnTo>
                    <a:pt x="6579" y="950"/>
                  </a:lnTo>
                  <a:lnTo>
                    <a:pt x="6708" y="1028"/>
                  </a:lnTo>
                  <a:lnTo>
                    <a:pt x="6836" y="1108"/>
                  </a:lnTo>
                  <a:lnTo>
                    <a:pt x="6963" y="1191"/>
                  </a:lnTo>
                  <a:lnTo>
                    <a:pt x="7025" y="1233"/>
                  </a:lnTo>
                  <a:lnTo>
                    <a:pt x="7089" y="1277"/>
                  </a:lnTo>
                  <a:lnTo>
                    <a:pt x="7213" y="1364"/>
                  </a:lnTo>
                  <a:lnTo>
                    <a:pt x="7336" y="1456"/>
                  </a:lnTo>
                  <a:lnTo>
                    <a:pt x="7459" y="1549"/>
                  </a:lnTo>
                  <a:lnTo>
                    <a:pt x="7580" y="1646"/>
                  </a:lnTo>
                  <a:lnTo>
                    <a:pt x="7697" y="1741"/>
                  </a:lnTo>
                  <a:lnTo>
                    <a:pt x="7811" y="1838"/>
                  </a:lnTo>
                  <a:lnTo>
                    <a:pt x="7922" y="1937"/>
                  </a:lnTo>
                  <a:lnTo>
                    <a:pt x="8032" y="2038"/>
                  </a:lnTo>
                  <a:lnTo>
                    <a:pt x="8138" y="2139"/>
                  </a:lnTo>
                  <a:lnTo>
                    <a:pt x="8242" y="2242"/>
                  </a:lnTo>
                  <a:lnTo>
                    <a:pt x="8343" y="2345"/>
                  </a:lnTo>
                  <a:lnTo>
                    <a:pt x="8442" y="2452"/>
                  </a:lnTo>
                  <a:lnTo>
                    <a:pt x="8536" y="2557"/>
                  </a:lnTo>
                  <a:lnTo>
                    <a:pt x="8629" y="2666"/>
                  </a:lnTo>
                  <a:lnTo>
                    <a:pt x="8719" y="2775"/>
                  </a:lnTo>
                  <a:lnTo>
                    <a:pt x="8807" y="2886"/>
                  </a:lnTo>
                  <a:lnTo>
                    <a:pt x="8891" y="2997"/>
                  </a:lnTo>
                  <a:lnTo>
                    <a:pt x="8974" y="3111"/>
                  </a:lnTo>
                  <a:lnTo>
                    <a:pt x="9052" y="3225"/>
                  </a:lnTo>
                  <a:lnTo>
                    <a:pt x="9130" y="3342"/>
                  </a:lnTo>
                  <a:lnTo>
                    <a:pt x="9204" y="3459"/>
                  </a:lnTo>
                  <a:lnTo>
                    <a:pt x="9277" y="3578"/>
                  </a:lnTo>
                  <a:lnTo>
                    <a:pt x="9345" y="3697"/>
                  </a:lnTo>
                  <a:lnTo>
                    <a:pt x="9411" y="3818"/>
                  </a:lnTo>
                  <a:lnTo>
                    <a:pt x="9474" y="3939"/>
                  </a:lnTo>
                  <a:lnTo>
                    <a:pt x="9535" y="4061"/>
                  </a:lnTo>
                  <a:lnTo>
                    <a:pt x="9592" y="4185"/>
                  </a:lnTo>
                  <a:lnTo>
                    <a:pt x="9647" y="4309"/>
                  </a:lnTo>
                  <a:lnTo>
                    <a:pt x="9698" y="4433"/>
                  </a:lnTo>
                  <a:lnTo>
                    <a:pt x="9747" y="4559"/>
                  </a:lnTo>
                  <a:lnTo>
                    <a:pt x="9792" y="4686"/>
                  </a:lnTo>
                  <a:lnTo>
                    <a:pt x="9837" y="4814"/>
                  </a:lnTo>
                  <a:lnTo>
                    <a:pt x="9876" y="4942"/>
                  </a:lnTo>
                  <a:lnTo>
                    <a:pt x="9915" y="5072"/>
                  </a:lnTo>
                  <a:lnTo>
                    <a:pt x="9949" y="5202"/>
                  </a:lnTo>
                  <a:lnTo>
                    <a:pt x="9982" y="5335"/>
                  </a:lnTo>
                  <a:lnTo>
                    <a:pt x="10009" y="5470"/>
                  </a:lnTo>
                  <a:lnTo>
                    <a:pt x="10022" y="5539"/>
                  </a:lnTo>
                  <a:lnTo>
                    <a:pt x="10034" y="5610"/>
                  </a:lnTo>
                  <a:lnTo>
                    <a:pt x="10052" y="5754"/>
                  </a:lnTo>
                  <a:lnTo>
                    <a:pt x="10068" y="5903"/>
                  </a:lnTo>
                  <a:lnTo>
                    <a:pt x="10077" y="6054"/>
                  </a:lnTo>
                  <a:lnTo>
                    <a:pt x="10082" y="6209"/>
                  </a:lnTo>
                  <a:lnTo>
                    <a:pt x="10082" y="6287"/>
                  </a:lnTo>
                  <a:lnTo>
                    <a:pt x="10082" y="6368"/>
                  </a:lnTo>
                  <a:lnTo>
                    <a:pt x="10081" y="6449"/>
                  </a:lnTo>
                  <a:lnTo>
                    <a:pt x="10078" y="6532"/>
                  </a:lnTo>
                  <a:lnTo>
                    <a:pt x="10073" y="6614"/>
                  </a:lnTo>
                  <a:lnTo>
                    <a:pt x="10067" y="6698"/>
                  </a:lnTo>
                  <a:lnTo>
                    <a:pt x="10053" y="6869"/>
                  </a:lnTo>
                  <a:lnTo>
                    <a:pt x="10044" y="6955"/>
                  </a:lnTo>
                  <a:lnTo>
                    <a:pt x="10034" y="7042"/>
                  </a:lnTo>
                  <a:lnTo>
                    <a:pt x="10023" y="7131"/>
                  </a:lnTo>
                  <a:lnTo>
                    <a:pt x="10011" y="7222"/>
                  </a:lnTo>
                  <a:lnTo>
                    <a:pt x="9997" y="7311"/>
                  </a:lnTo>
                  <a:lnTo>
                    <a:pt x="9982" y="7403"/>
                  </a:lnTo>
                  <a:lnTo>
                    <a:pt x="9966" y="7495"/>
                  </a:lnTo>
                  <a:lnTo>
                    <a:pt x="9949" y="7589"/>
                  </a:lnTo>
                  <a:lnTo>
                    <a:pt x="9910" y="7778"/>
                  </a:lnTo>
                  <a:lnTo>
                    <a:pt x="9890" y="7875"/>
                  </a:lnTo>
                  <a:lnTo>
                    <a:pt x="9868" y="7972"/>
                  </a:lnTo>
                  <a:lnTo>
                    <a:pt x="9846" y="8054"/>
                  </a:lnTo>
                  <a:lnTo>
                    <a:pt x="9820" y="8138"/>
                  </a:lnTo>
                  <a:lnTo>
                    <a:pt x="9789" y="8220"/>
                  </a:lnTo>
                  <a:lnTo>
                    <a:pt x="9755" y="8303"/>
                  </a:lnTo>
                  <a:lnTo>
                    <a:pt x="9715" y="8386"/>
                  </a:lnTo>
                  <a:lnTo>
                    <a:pt x="9672" y="8470"/>
                  </a:lnTo>
                  <a:lnTo>
                    <a:pt x="9625" y="8554"/>
                  </a:lnTo>
                  <a:lnTo>
                    <a:pt x="9574" y="8638"/>
                  </a:lnTo>
                  <a:lnTo>
                    <a:pt x="9517" y="8721"/>
                  </a:lnTo>
                  <a:lnTo>
                    <a:pt x="9457" y="8805"/>
                  </a:lnTo>
                  <a:lnTo>
                    <a:pt x="9391" y="8889"/>
                  </a:lnTo>
                  <a:lnTo>
                    <a:pt x="9323" y="8973"/>
                  </a:lnTo>
                  <a:lnTo>
                    <a:pt x="9249" y="9056"/>
                  </a:lnTo>
                  <a:lnTo>
                    <a:pt x="9172" y="9140"/>
                  </a:lnTo>
                  <a:lnTo>
                    <a:pt x="9091" y="9224"/>
                  </a:lnTo>
                  <a:lnTo>
                    <a:pt x="9005" y="9311"/>
                  </a:lnTo>
                  <a:lnTo>
                    <a:pt x="8915" y="9394"/>
                  </a:lnTo>
                  <a:lnTo>
                    <a:pt x="8819" y="9478"/>
                  </a:lnTo>
                  <a:lnTo>
                    <a:pt x="8720" y="9562"/>
                  </a:lnTo>
                  <a:lnTo>
                    <a:pt x="8616" y="9648"/>
                  </a:lnTo>
                  <a:lnTo>
                    <a:pt x="8508" y="9732"/>
                  </a:lnTo>
                  <a:lnTo>
                    <a:pt x="8396" y="9819"/>
                  </a:lnTo>
                  <a:lnTo>
                    <a:pt x="8281" y="9904"/>
                  </a:lnTo>
                  <a:lnTo>
                    <a:pt x="8161" y="9990"/>
                  </a:lnTo>
                  <a:lnTo>
                    <a:pt x="8035" y="10074"/>
                  </a:lnTo>
                  <a:lnTo>
                    <a:pt x="7905" y="10160"/>
                  </a:lnTo>
                  <a:lnTo>
                    <a:pt x="7772" y="10245"/>
                  </a:lnTo>
                  <a:lnTo>
                    <a:pt x="7634" y="10331"/>
                  </a:lnTo>
                  <a:lnTo>
                    <a:pt x="7492" y="10417"/>
                  </a:lnTo>
                  <a:lnTo>
                    <a:pt x="7346" y="10504"/>
                  </a:lnTo>
                  <a:lnTo>
                    <a:pt x="7196" y="10590"/>
                  </a:lnTo>
                  <a:lnTo>
                    <a:pt x="7041" y="10676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4" name="Freeform 22"/>
            <p:cNvSpPr>
              <a:spLocks/>
            </p:cNvSpPr>
            <p:nvPr/>
          </p:nvSpPr>
          <p:spPr bwMode="auto">
            <a:xfrm>
              <a:off x="3591" y="3077"/>
              <a:ext cx="190" cy="97"/>
            </a:xfrm>
            <a:custGeom>
              <a:avLst/>
              <a:gdLst>
                <a:gd name="T0" fmla="*/ 0 w 948"/>
                <a:gd name="T1" fmla="*/ 0 h 483"/>
                <a:gd name="T2" fmla="*/ 0 w 948"/>
                <a:gd name="T3" fmla="*/ 0 h 483"/>
                <a:gd name="T4" fmla="*/ 0 w 948"/>
                <a:gd name="T5" fmla="*/ 0 h 483"/>
                <a:gd name="T6" fmla="*/ 0 w 948"/>
                <a:gd name="T7" fmla="*/ 0 h 483"/>
                <a:gd name="T8" fmla="*/ 0 w 948"/>
                <a:gd name="T9" fmla="*/ 0 h 483"/>
                <a:gd name="T10" fmla="*/ 0 w 948"/>
                <a:gd name="T11" fmla="*/ 0 h 483"/>
                <a:gd name="T12" fmla="*/ 0 w 948"/>
                <a:gd name="T13" fmla="*/ 0 h 483"/>
                <a:gd name="T14" fmla="*/ 0 w 948"/>
                <a:gd name="T15" fmla="*/ 0 h 483"/>
                <a:gd name="T16" fmla="*/ 0 w 948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948" h="483">
                  <a:moveTo>
                    <a:pt x="0" y="483"/>
                  </a:moveTo>
                  <a:lnTo>
                    <a:pt x="126" y="422"/>
                  </a:lnTo>
                  <a:lnTo>
                    <a:pt x="250" y="361"/>
                  </a:lnTo>
                  <a:lnTo>
                    <a:pt x="371" y="299"/>
                  </a:lnTo>
                  <a:lnTo>
                    <a:pt x="491" y="240"/>
                  </a:lnTo>
                  <a:lnTo>
                    <a:pt x="608" y="179"/>
                  </a:lnTo>
                  <a:lnTo>
                    <a:pt x="724" y="120"/>
                  </a:lnTo>
                  <a:lnTo>
                    <a:pt x="836" y="59"/>
                  </a:lnTo>
                  <a:lnTo>
                    <a:pt x="948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5" name="Freeform 23"/>
            <p:cNvSpPr>
              <a:spLocks/>
            </p:cNvSpPr>
            <p:nvPr/>
          </p:nvSpPr>
          <p:spPr bwMode="auto">
            <a:xfrm>
              <a:off x="3567" y="3077"/>
              <a:ext cx="214" cy="113"/>
            </a:xfrm>
            <a:custGeom>
              <a:avLst/>
              <a:gdLst>
                <a:gd name="T0" fmla="*/ 0 w 1068"/>
                <a:gd name="T1" fmla="*/ 0 h 567"/>
                <a:gd name="T2" fmla="*/ 0 w 1068"/>
                <a:gd name="T3" fmla="*/ 0 h 567"/>
                <a:gd name="T4" fmla="*/ 0 w 1068"/>
                <a:gd name="T5" fmla="*/ 0 h 567"/>
                <a:gd name="T6" fmla="*/ 0 w 1068"/>
                <a:gd name="T7" fmla="*/ 0 h 567"/>
                <a:gd name="T8" fmla="*/ 0 w 1068"/>
                <a:gd name="T9" fmla="*/ 0 h 567"/>
                <a:gd name="T10" fmla="*/ 0 w 1068"/>
                <a:gd name="T11" fmla="*/ 0 h 567"/>
                <a:gd name="T12" fmla="*/ 0 w 1068"/>
                <a:gd name="T13" fmla="*/ 0 h 567"/>
                <a:gd name="T14" fmla="*/ 0 w 1068"/>
                <a:gd name="T15" fmla="*/ 0 h 567"/>
                <a:gd name="T16" fmla="*/ 0 w 1068"/>
                <a:gd name="T17" fmla="*/ 0 h 567"/>
                <a:gd name="T18" fmla="*/ 0 w 1068"/>
                <a:gd name="T19" fmla="*/ 0 h 567"/>
                <a:gd name="T20" fmla="*/ 0 w 1068"/>
                <a:gd name="T21" fmla="*/ 0 h 567"/>
                <a:gd name="T22" fmla="*/ 0 w 1068"/>
                <a:gd name="T23" fmla="*/ 0 h 567"/>
                <a:gd name="T24" fmla="*/ 0 w 1068"/>
                <a:gd name="T25" fmla="*/ 0 h 567"/>
                <a:gd name="T26" fmla="*/ 0 w 1068"/>
                <a:gd name="T27" fmla="*/ 0 h 567"/>
                <a:gd name="T28" fmla="*/ 0 w 1068"/>
                <a:gd name="T29" fmla="*/ 0 h 567"/>
                <a:gd name="T30" fmla="*/ 0 w 1068"/>
                <a:gd name="T31" fmla="*/ 0 h 567"/>
                <a:gd name="T32" fmla="*/ 0 w 1068"/>
                <a:gd name="T33" fmla="*/ 0 h 567"/>
                <a:gd name="T34" fmla="*/ 0 w 1068"/>
                <a:gd name="T35" fmla="*/ 0 h 567"/>
                <a:gd name="T36" fmla="*/ 0 w 1068"/>
                <a:gd name="T37" fmla="*/ 0 h 567"/>
                <a:gd name="T38" fmla="*/ 0 w 1068"/>
                <a:gd name="T39" fmla="*/ 0 h 567"/>
                <a:gd name="T40" fmla="*/ 0 w 1068"/>
                <a:gd name="T41" fmla="*/ 0 h 567"/>
                <a:gd name="T42" fmla="*/ 0 w 1068"/>
                <a:gd name="T43" fmla="*/ 0 h 567"/>
                <a:gd name="T44" fmla="*/ 0 w 1068"/>
                <a:gd name="T45" fmla="*/ 0 h 567"/>
                <a:gd name="T46" fmla="*/ 0 w 1068"/>
                <a:gd name="T47" fmla="*/ 0 h 56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68" h="567">
                  <a:moveTo>
                    <a:pt x="1068" y="0"/>
                  </a:moveTo>
                  <a:lnTo>
                    <a:pt x="1008" y="38"/>
                  </a:lnTo>
                  <a:lnTo>
                    <a:pt x="992" y="48"/>
                  </a:lnTo>
                  <a:lnTo>
                    <a:pt x="984" y="52"/>
                  </a:lnTo>
                  <a:lnTo>
                    <a:pt x="978" y="58"/>
                  </a:lnTo>
                  <a:lnTo>
                    <a:pt x="948" y="78"/>
                  </a:lnTo>
                  <a:lnTo>
                    <a:pt x="886" y="117"/>
                  </a:lnTo>
                  <a:lnTo>
                    <a:pt x="824" y="156"/>
                  </a:lnTo>
                  <a:lnTo>
                    <a:pt x="760" y="193"/>
                  </a:lnTo>
                  <a:lnTo>
                    <a:pt x="696" y="230"/>
                  </a:lnTo>
                  <a:lnTo>
                    <a:pt x="631" y="266"/>
                  </a:lnTo>
                  <a:lnTo>
                    <a:pt x="565" y="304"/>
                  </a:lnTo>
                  <a:lnTo>
                    <a:pt x="497" y="338"/>
                  </a:lnTo>
                  <a:lnTo>
                    <a:pt x="429" y="373"/>
                  </a:lnTo>
                  <a:lnTo>
                    <a:pt x="358" y="406"/>
                  </a:lnTo>
                  <a:lnTo>
                    <a:pt x="289" y="440"/>
                  </a:lnTo>
                  <a:lnTo>
                    <a:pt x="218" y="472"/>
                  </a:lnTo>
                  <a:lnTo>
                    <a:pt x="181" y="488"/>
                  </a:lnTo>
                  <a:lnTo>
                    <a:pt x="163" y="495"/>
                  </a:lnTo>
                  <a:lnTo>
                    <a:pt x="146" y="505"/>
                  </a:lnTo>
                  <a:lnTo>
                    <a:pt x="127" y="511"/>
                  </a:lnTo>
                  <a:lnTo>
                    <a:pt x="109" y="519"/>
                  </a:lnTo>
                  <a:lnTo>
                    <a:pt x="73" y="535"/>
                  </a:lnTo>
                  <a:lnTo>
                    <a:pt x="0" y="567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6" name="Freeform 24"/>
            <p:cNvSpPr>
              <a:spLocks/>
            </p:cNvSpPr>
            <p:nvPr/>
          </p:nvSpPr>
          <p:spPr bwMode="auto">
            <a:xfrm>
              <a:off x="2259" y="1094"/>
              <a:ext cx="113" cy="43"/>
            </a:xfrm>
            <a:custGeom>
              <a:avLst/>
              <a:gdLst>
                <a:gd name="T0" fmla="*/ 0 w 568"/>
                <a:gd name="T1" fmla="*/ 0 h 215"/>
                <a:gd name="T2" fmla="*/ 0 w 568"/>
                <a:gd name="T3" fmla="*/ 0 h 215"/>
                <a:gd name="T4" fmla="*/ 0 w 568"/>
                <a:gd name="T5" fmla="*/ 0 h 215"/>
                <a:gd name="T6" fmla="*/ 0 w 568"/>
                <a:gd name="T7" fmla="*/ 0 h 215"/>
                <a:gd name="T8" fmla="*/ 0 w 568"/>
                <a:gd name="T9" fmla="*/ 0 h 2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8" h="215">
                  <a:moveTo>
                    <a:pt x="0" y="215"/>
                  </a:moveTo>
                  <a:lnTo>
                    <a:pt x="139" y="153"/>
                  </a:lnTo>
                  <a:lnTo>
                    <a:pt x="281" y="98"/>
                  </a:lnTo>
                  <a:lnTo>
                    <a:pt x="424" y="46"/>
                  </a:lnTo>
                  <a:lnTo>
                    <a:pt x="568" y="0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7" name="Freeform 25"/>
            <p:cNvSpPr>
              <a:spLocks/>
            </p:cNvSpPr>
            <p:nvPr/>
          </p:nvSpPr>
          <p:spPr bwMode="auto">
            <a:xfrm>
              <a:off x="2315" y="1094"/>
              <a:ext cx="57" cy="27"/>
            </a:xfrm>
            <a:custGeom>
              <a:avLst/>
              <a:gdLst>
                <a:gd name="T0" fmla="*/ 0 w 288"/>
                <a:gd name="T1" fmla="*/ 0 h 131"/>
                <a:gd name="T2" fmla="*/ 0 w 288"/>
                <a:gd name="T3" fmla="*/ 0 h 131"/>
                <a:gd name="T4" fmla="*/ 0 w 288"/>
                <a:gd name="T5" fmla="*/ 0 h 1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31">
                  <a:moveTo>
                    <a:pt x="288" y="0"/>
                  </a:moveTo>
                  <a:lnTo>
                    <a:pt x="143" y="64"/>
                  </a:lnTo>
                  <a:lnTo>
                    <a:pt x="0" y="131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58" name="Freeform 26"/>
            <p:cNvSpPr>
              <a:spLocks/>
            </p:cNvSpPr>
            <p:nvPr/>
          </p:nvSpPr>
          <p:spPr bwMode="auto">
            <a:xfrm>
              <a:off x="2372" y="1044"/>
              <a:ext cx="1762" cy="2032"/>
            </a:xfrm>
            <a:custGeom>
              <a:avLst/>
              <a:gdLst>
                <a:gd name="T0" fmla="*/ 2 w 8807"/>
                <a:gd name="T1" fmla="*/ 3 h 10164"/>
                <a:gd name="T2" fmla="*/ 2 w 8807"/>
                <a:gd name="T3" fmla="*/ 3 h 10164"/>
                <a:gd name="T4" fmla="*/ 2 w 8807"/>
                <a:gd name="T5" fmla="*/ 3 h 10164"/>
                <a:gd name="T6" fmla="*/ 2 w 8807"/>
                <a:gd name="T7" fmla="*/ 3 h 10164"/>
                <a:gd name="T8" fmla="*/ 2 w 8807"/>
                <a:gd name="T9" fmla="*/ 3 h 10164"/>
                <a:gd name="T10" fmla="*/ 3 w 8807"/>
                <a:gd name="T11" fmla="*/ 3 h 10164"/>
                <a:gd name="T12" fmla="*/ 3 w 8807"/>
                <a:gd name="T13" fmla="*/ 3 h 10164"/>
                <a:gd name="T14" fmla="*/ 3 w 8807"/>
                <a:gd name="T15" fmla="*/ 3 h 10164"/>
                <a:gd name="T16" fmla="*/ 3 w 8807"/>
                <a:gd name="T17" fmla="*/ 3 h 10164"/>
                <a:gd name="T18" fmla="*/ 3 w 8807"/>
                <a:gd name="T19" fmla="*/ 3 h 10164"/>
                <a:gd name="T20" fmla="*/ 3 w 8807"/>
                <a:gd name="T21" fmla="*/ 3 h 10164"/>
                <a:gd name="T22" fmla="*/ 3 w 8807"/>
                <a:gd name="T23" fmla="*/ 3 h 10164"/>
                <a:gd name="T24" fmla="*/ 3 w 8807"/>
                <a:gd name="T25" fmla="*/ 3 h 10164"/>
                <a:gd name="T26" fmla="*/ 3 w 8807"/>
                <a:gd name="T27" fmla="*/ 3 h 10164"/>
                <a:gd name="T28" fmla="*/ 3 w 8807"/>
                <a:gd name="T29" fmla="*/ 3 h 10164"/>
                <a:gd name="T30" fmla="*/ 3 w 8807"/>
                <a:gd name="T31" fmla="*/ 3 h 10164"/>
                <a:gd name="T32" fmla="*/ 3 w 8807"/>
                <a:gd name="T33" fmla="*/ 3 h 10164"/>
                <a:gd name="T34" fmla="*/ 3 w 8807"/>
                <a:gd name="T35" fmla="*/ 2 h 10164"/>
                <a:gd name="T36" fmla="*/ 3 w 8807"/>
                <a:gd name="T37" fmla="*/ 2 h 10164"/>
                <a:gd name="T38" fmla="*/ 3 w 8807"/>
                <a:gd name="T39" fmla="*/ 2 h 10164"/>
                <a:gd name="T40" fmla="*/ 3 w 8807"/>
                <a:gd name="T41" fmla="*/ 2 h 10164"/>
                <a:gd name="T42" fmla="*/ 3 w 8807"/>
                <a:gd name="T43" fmla="*/ 2 h 10164"/>
                <a:gd name="T44" fmla="*/ 3 w 8807"/>
                <a:gd name="T45" fmla="*/ 2 h 10164"/>
                <a:gd name="T46" fmla="*/ 3 w 8807"/>
                <a:gd name="T47" fmla="*/ 2 h 10164"/>
                <a:gd name="T48" fmla="*/ 3 w 8807"/>
                <a:gd name="T49" fmla="*/ 2 h 10164"/>
                <a:gd name="T50" fmla="*/ 3 w 8807"/>
                <a:gd name="T51" fmla="*/ 2 h 10164"/>
                <a:gd name="T52" fmla="*/ 3 w 8807"/>
                <a:gd name="T53" fmla="*/ 2 h 10164"/>
                <a:gd name="T54" fmla="*/ 3 w 8807"/>
                <a:gd name="T55" fmla="*/ 2 h 10164"/>
                <a:gd name="T56" fmla="*/ 3 w 8807"/>
                <a:gd name="T57" fmla="*/ 2 h 10164"/>
                <a:gd name="T58" fmla="*/ 3 w 8807"/>
                <a:gd name="T59" fmla="*/ 2 h 10164"/>
                <a:gd name="T60" fmla="*/ 3 w 8807"/>
                <a:gd name="T61" fmla="*/ 2 h 10164"/>
                <a:gd name="T62" fmla="*/ 3 w 8807"/>
                <a:gd name="T63" fmla="*/ 2 h 10164"/>
                <a:gd name="T64" fmla="*/ 3 w 8807"/>
                <a:gd name="T65" fmla="*/ 2 h 10164"/>
                <a:gd name="T66" fmla="*/ 3 w 8807"/>
                <a:gd name="T67" fmla="*/ 1 h 10164"/>
                <a:gd name="T68" fmla="*/ 3 w 8807"/>
                <a:gd name="T69" fmla="*/ 1 h 10164"/>
                <a:gd name="T70" fmla="*/ 3 w 8807"/>
                <a:gd name="T71" fmla="*/ 1 h 10164"/>
                <a:gd name="T72" fmla="*/ 2 w 8807"/>
                <a:gd name="T73" fmla="*/ 1 h 10164"/>
                <a:gd name="T74" fmla="*/ 2 w 8807"/>
                <a:gd name="T75" fmla="*/ 1 h 10164"/>
                <a:gd name="T76" fmla="*/ 2 w 8807"/>
                <a:gd name="T77" fmla="*/ 1 h 10164"/>
                <a:gd name="T78" fmla="*/ 2 w 8807"/>
                <a:gd name="T79" fmla="*/ 1 h 10164"/>
                <a:gd name="T80" fmla="*/ 2 w 8807"/>
                <a:gd name="T81" fmla="*/ 1 h 10164"/>
                <a:gd name="T82" fmla="*/ 2 w 8807"/>
                <a:gd name="T83" fmla="*/ 1 h 10164"/>
                <a:gd name="T84" fmla="*/ 2 w 8807"/>
                <a:gd name="T85" fmla="*/ 0 h 10164"/>
                <a:gd name="T86" fmla="*/ 2 w 8807"/>
                <a:gd name="T87" fmla="*/ 0 h 10164"/>
                <a:gd name="T88" fmla="*/ 2 w 8807"/>
                <a:gd name="T89" fmla="*/ 0 h 10164"/>
                <a:gd name="T90" fmla="*/ 2 w 8807"/>
                <a:gd name="T91" fmla="*/ 0 h 10164"/>
                <a:gd name="T92" fmla="*/ 1 w 8807"/>
                <a:gd name="T93" fmla="*/ 0 h 10164"/>
                <a:gd name="T94" fmla="*/ 1 w 8807"/>
                <a:gd name="T95" fmla="*/ 0 h 10164"/>
                <a:gd name="T96" fmla="*/ 1 w 8807"/>
                <a:gd name="T97" fmla="*/ 0 h 10164"/>
                <a:gd name="T98" fmla="*/ 1 w 8807"/>
                <a:gd name="T99" fmla="*/ 0 h 10164"/>
                <a:gd name="T100" fmla="*/ 1 w 8807"/>
                <a:gd name="T101" fmla="*/ 0 h 10164"/>
                <a:gd name="T102" fmla="*/ 1 w 8807"/>
                <a:gd name="T103" fmla="*/ 0 h 10164"/>
                <a:gd name="T104" fmla="*/ 1 w 8807"/>
                <a:gd name="T105" fmla="*/ 0 h 10164"/>
                <a:gd name="T106" fmla="*/ 1 w 8807"/>
                <a:gd name="T107" fmla="*/ 0 h 10164"/>
                <a:gd name="T108" fmla="*/ 1 w 8807"/>
                <a:gd name="T109" fmla="*/ 0 h 10164"/>
                <a:gd name="T110" fmla="*/ 0 w 8807"/>
                <a:gd name="T111" fmla="*/ 0 h 10164"/>
                <a:gd name="T112" fmla="*/ 0 w 8807"/>
                <a:gd name="T113" fmla="*/ 0 h 10164"/>
                <a:gd name="T114" fmla="*/ 0 w 8807"/>
                <a:gd name="T115" fmla="*/ 0 h 10164"/>
                <a:gd name="T116" fmla="*/ 0 w 8807"/>
                <a:gd name="T117" fmla="*/ 0 h 1016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8807" h="10164">
                  <a:moveTo>
                    <a:pt x="7041" y="10164"/>
                  </a:moveTo>
                  <a:lnTo>
                    <a:pt x="7126" y="10103"/>
                  </a:lnTo>
                  <a:lnTo>
                    <a:pt x="7167" y="10071"/>
                  </a:lnTo>
                  <a:lnTo>
                    <a:pt x="7188" y="10055"/>
                  </a:lnTo>
                  <a:lnTo>
                    <a:pt x="7209" y="10040"/>
                  </a:lnTo>
                  <a:lnTo>
                    <a:pt x="7290" y="9977"/>
                  </a:lnTo>
                  <a:lnTo>
                    <a:pt x="7369" y="9912"/>
                  </a:lnTo>
                  <a:lnTo>
                    <a:pt x="7406" y="9878"/>
                  </a:lnTo>
                  <a:lnTo>
                    <a:pt x="7445" y="9845"/>
                  </a:lnTo>
                  <a:lnTo>
                    <a:pt x="7521" y="9777"/>
                  </a:lnTo>
                  <a:lnTo>
                    <a:pt x="7594" y="9708"/>
                  </a:lnTo>
                  <a:lnTo>
                    <a:pt x="7665" y="9638"/>
                  </a:lnTo>
                  <a:lnTo>
                    <a:pt x="7733" y="9565"/>
                  </a:lnTo>
                  <a:lnTo>
                    <a:pt x="7749" y="9546"/>
                  </a:lnTo>
                  <a:lnTo>
                    <a:pt x="7766" y="9528"/>
                  </a:lnTo>
                  <a:lnTo>
                    <a:pt x="7800" y="9491"/>
                  </a:lnTo>
                  <a:lnTo>
                    <a:pt x="7865" y="9417"/>
                  </a:lnTo>
                  <a:lnTo>
                    <a:pt x="7895" y="9378"/>
                  </a:lnTo>
                  <a:lnTo>
                    <a:pt x="7927" y="9341"/>
                  </a:lnTo>
                  <a:lnTo>
                    <a:pt x="7956" y="9301"/>
                  </a:lnTo>
                  <a:lnTo>
                    <a:pt x="7987" y="9262"/>
                  </a:lnTo>
                  <a:lnTo>
                    <a:pt x="8001" y="9242"/>
                  </a:lnTo>
                  <a:lnTo>
                    <a:pt x="8015" y="9223"/>
                  </a:lnTo>
                  <a:lnTo>
                    <a:pt x="8045" y="9184"/>
                  </a:lnTo>
                  <a:lnTo>
                    <a:pt x="8072" y="9143"/>
                  </a:lnTo>
                  <a:lnTo>
                    <a:pt x="8086" y="9123"/>
                  </a:lnTo>
                  <a:lnTo>
                    <a:pt x="8101" y="9104"/>
                  </a:lnTo>
                  <a:lnTo>
                    <a:pt x="8128" y="9063"/>
                  </a:lnTo>
                  <a:lnTo>
                    <a:pt x="8141" y="9042"/>
                  </a:lnTo>
                  <a:lnTo>
                    <a:pt x="8156" y="9023"/>
                  </a:lnTo>
                  <a:lnTo>
                    <a:pt x="8207" y="8939"/>
                  </a:lnTo>
                  <a:lnTo>
                    <a:pt x="8257" y="8854"/>
                  </a:lnTo>
                  <a:lnTo>
                    <a:pt x="8303" y="8768"/>
                  </a:lnTo>
                  <a:lnTo>
                    <a:pt x="8326" y="8724"/>
                  </a:lnTo>
                  <a:lnTo>
                    <a:pt x="8350" y="8681"/>
                  </a:lnTo>
                  <a:lnTo>
                    <a:pt x="8393" y="8591"/>
                  </a:lnTo>
                  <a:lnTo>
                    <a:pt x="8413" y="8546"/>
                  </a:lnTo>
                  <a:lnTo>
                    <a:pt x="8424" y="8523"/>
                  </a:lnTo>
                  <a:lnTo>
                    <a:pt x="8435" y="8501"/>
                  </a:lnTo>
                  <a:lnTo>
                    <a:pt x="8444" y="8478"/>
                  </a:lnTo>
                  <a:lnTo>
                    <a:pt x="8454" y="8455"/>
                  </a:lnTo>
                  <a:lnTo>
                    <a:pt x="8475" y="8410"/>
                  </a:lnTo>
                  <a:lnTo>
                    <a:pt x="8512" y="8317"/>
                  </a:lnTo>
                  <a:lnTo>
                    <a:pt x="8547" y="8221"/>
                  </a:lnTo>
                  <a:lnTo>
                    <a:pt x="8563" y="8173"/>
                  </a:lnTo>
                  <a:lnTo>
                    <a:pt x="8580" y="8125"/>
                  </a:lnTo>
                  <a:lnTo>
                    <a:pt x="8611" y="8027"/>
                  </a:lnTo>
                  <a:lnTo>
                    <a:pt x="8640" y="7929"/>
                  </a:lnTo>
                  <a:lnTo>
                    <a:pt x="8646" y="7903"/>
                  </a:lnTo>
                  <a:lnTo>
                    <a:pt x="8653" y="7878"/>
                  </a:lnTo>
                  <a:lnTo>
                    <a:pt x="8666" y="7828"/>
                  </a:lnTo>
                  <a:lnTo>
                    <a:pt x="8691" y="7727"/>
                  </a:lnTo>
                  <a:lnTo>
                    <a:pt x="8702" y="7675"/>
                  </a:lnTo>
                  <a:lnTo>
                    <a:pt x="8713" y="7624"/>
                  </a:lnTo>
                  <a:lnTo>
                    <a:pt x="8723" y="7571"/>
                  </a:lnTo>
                  <a:lnTo>
                    <a:pt x="8734" y="7520"/>
                  </a:lnTo>
                  <a:lnTo>
                    <a:pt x="8744" y="7457"/>
                  </a:lnTo>
                  <a:lnTo>
                    <a:pt x="8748" y="7425"/>
                  </a:lnTo>
                  <a:lnTo>
                    <a:pt x="8750" y="7409"/>
                  </a:lnTo>
                  <a:lnTo>
                    <a:pt x="8754" y="7395"/>
                  </a:lnTo>
                  <a:lnTo>
                    <a:pt x="8771" y="7270"/>
                  </a:lnTo>
                  <a:lnTo>
                    <a:pt x="8778" y="7206"/>
                  </a:lnTo>
                  <a:lnTo>
                    <a:pt x="8784" y="7144"/>
                  </a:lnTo>
                  <a:lnTo>
                    <a:pt x="8790" y="7080"/>
                  </a:lnTo>
                  <a:lnTo>
                    <a:pt x="8792" y="7049"/>
                  </a:lnTo>
                  <a:lnTo>
                    <a:pt x="8793" y="7033"/>
                  </a:lnTo>
                  <a:lnTo>
                    <a:pt x="8796" y="7018"/>
                  </a:lnTo>
                  <a:lnTo>
                    <a:pt x="8796" y="7001"/>
                  </a:lnTo>
                  <a:lnTo>
                    <a:pt x="8797" y="6985"/>
                  </a:lnTo>
                  <a:lnTo>
                    <a:pt x="8799" y="6953"/>
                  </a:lnTo>
                  <a:lnTo>
                    <a:pt x="8802" y="6890"/>
                  </a:lnTo>
                  <a:lnTo>
                    <a:pt x="8807" y="6763"/>
                  </a:lnTo>
                  <a:lnTo>
                    <a:pt x="8807" y="6698"/>
                  </a:lnTo>
                  <a:lnTo>
                    <a:pt x="8807" y="6635"/>
                  </a:lnTo>
                  <a:lnTo>
                    <a:pt x="8806" y="6618"/>
                  </a:lnTo>
                  <a:lnTo>
                    <a:pt x="8806" y="6602"/>
                  </a:lnTo>
                  <a:lnTo>
                    <a:pt x="8806" y="6570"/>
                  </a:lnTo>
                  <a:lnTo>
                    <a:pt x="8805" y="6507"/>
                  </a:lnTo>
                  <a:lnTo>
                    <a:pt x="8801" y="6441"/>
                  </a:lnTo>
                  <a:lnTo>
                    <a:pt x="8799" y="6408"/>
                  </a:lnTo>
                  <a:lnTo>
                    <a:pt x="8798" y="6376"/>
                  </a:lnTo>
                  <a:lnTo>
                    <a:pt x="8793" y="6310"/>
                  </a:lnTo>
                  <a:lnTo>
                    <a:pt x="8789" y="6246"/>
                  </a:lnTo>
                  <a:lnTo>
                    <a:pt x="8775" y="6114"/>
                  </a:lnTo>
                  <a:lnTo>
                    <a:pt x="8767" y="6048"/>
                  </a:lnTo>
                  <a:lnTo>
                    <a:pt x="8763" y="6016"/>
                  </a:lnTo>
                  <a:lnTo>
                    <a:pt x="8759" y="5984"/>
                  </a:lnTo>
                  <a:lnTo>
                    <a:pt x="8739" y="5850"/>
                  </a:lnTo>
                  <a:lnTo>
                    <a:pt x="8728" y="5783"/>
                  </a:lnTo>
                  <a:lnTo>
                    <a:pt x="8716" y="5717"/>
                  </a:lnTo>
                  <a:lnTo>
                    <a:pt x="8690" y="5584"/>
                  </a:lnTo>
                  <a:lnTo>
                    <a:pt x="8682" y="5550"/>
                  </a:lnTo>
                  <a:lnTo>
                    <a:pt x="8675" y="5517"/>
                  </a:lnTo>
                  <a:lnTo>
                    <a:pt x="8662" y="5451"/>
                  </a:lnTo>
                  <a:lnTo>
                    <a:pt x="8629" y="5318"/>
                  </a:lnTo>
                  <a:lnTo>
                    <a:pt x="8595" y="5188"/>
                  </a:lnTo>
                  <a:lnTo>
                    <a:pt x="8556" y="5058"/>
                  </a:lnTo>
                  <a:lnTo>
                    <a:pt x="8517" y="4930"/>
                  </a:lnTo>
                  <a:lnTo>
                    <a:pt x="8472" y="4802"/>
                  </a:lnTo>
                  <a:lnTo>
                    <a:pt x="8427" y="4675"/>
                  </a:lnTo>
                  <a:lnTo>
                    <a:pt x="8378" y="4549"/>
                  </a:lnTo>
                  <a:lnTo>
                    <a:pt x="8327" y="4425"/>
                  </a:lnTo>
                  <a:lnTo>
                    <a:pt x="8272" y="4300"/>
                  </a:lnTo>
                  <a:lnTo>
                    <a:pt x="8215" y="4176"/>
                  </a:lnTo>
                  <a:lnTo>
                    <a:pt x="8154" y="4054"/>
                  </a:lnTo>
                  <a:lnTo>
                    <a:pt x="8091" y="3934"/>
                  </a:lnTo>
                  <a:lnTo>
                    <a:pt x="8025" y="3812"/>
                  </a:lnTo>
                  <a:lnTo>
                    <a:pt x="7956" y="3693"/>
                  </a:lnTo>
                  <a:lnTo>
                    <a:pt x="7884" y="3575"/>
                  </a:lnTo>
                  <a:lnTo>
                    <a:pt x="7810" y="3458"/>
                  </a:lnTo>
                  <a:lnTo>
                    <a:pt x="7732" y="3342"/>
                  </a:lnTo>
                  <a:lnTo>
                    <a:pt x="7654" y="3227"/>
                  </a:lnTo>
                  <a:lnTo>
                    <a:pt x="7571" y="3112"/>
                  </a:lnTo>
                  <a:lnTo>
                    <a:pt x="7487" y="3001"/>
                  </a:lnTo>
                  <a:lnTo>
                    <a:pt x="7399" y="2890"/>
                  </a:lnTo>
                  <a:lnTo>
                    <a:pt x="7309" y="2781"/>
                  </a:lnTo>
                  <a:lnTo>
                    <a:pt x="7216" y="2672"/>
                  </a:lnTo>
                  <a:lnTo>
                    <a:pt x="7122" y="2567"/>
                  </a:lnTo>
                  <a:lnTo>
                    <a:pt x="7023" y="2460"/>
                  </a:lnTo>
                  <a:lnTo>
                    <a:pt x="6922" y="2357"/>
                  </a:lnTo>
                  <a:lnTo>
                    <a:pt x="6818" y="2254"/>
                  </a:lnTo>
                  <a:lnTo>
                    <a:pt x="6712" y="2153"/>
                  </a:lnTo>
                  <a:lnTo>
                    <a:pt x="6602" y="2052"/>
                  </a:lnTo>
                  <a:lnTo>
                    <a:pt x="6491" y="1954"/>
                  </a:lnTo>
                  <a:lnTo>
                    <a:pt x="6377" y="1856"/>
                  </a:lnTo>
                  <a:lnTo>
                    <a:pt x="6260" y="1761"/>
                  </a:lnTo>
                  <a:lnTo>
                    <a:pt x="6139" y="1664"/>
                  </a:lnTo>
                  <a:lnTo>
                    <a:pt x="6016" y="1571"/>
                  </a:lnTo>
                  <a:lnTo>
                    <a:pt x="5893" y="1479"/>
                  </a:lnTo>
                  <a:lnTo>
                    <a:pt x="5769" y="1392"/>
                  </a:lnTo>
                  <a:lnTo>
                    <a:pt x="5705" y="1348"/>
                  </a:lnTo>
                  <a:lnTo>
                    <a:pt x="5643" y="1306"/>
                  </a:lnTo>
                  <a:lnTo>
                    <a:pt x="5516" y="1223"/>
                  </a:lnTo>
                  <a:lnTo>
                    <a:pt x="5388" y="1143"/>
                  </a:lnTo>
                  <a:lnTo>
                    <a:pt x="5259" y="1066"/>
                  </a:lnTo>
                  <a:lnTo>
                    <a:pt x="5127" y="990"/>
                  </a:lnTo>
                  <a:lnTo>
                    <a:pt x="5060" y="952"/>
                  </a:lnTo>
                  <a:lnTo>
                    <a:pt x="4994" y="917"/>
                  </a:lnTo>
                  <a:lnTo>
                    <a:pt x="4861" y="846"/>
                  </a:lnTo>
                  <a:lnTo>
                    <a:pt x="4726" y="779"/>
                  </a:lnTo>
                  <a:lnTo>
                    <a:pt x="4656" y="745"/>
                  </a:lnTo>
                  <a:lnTo>
                    <a:pt x="4588" y="713"/>
                  </a:lnTo>
                  <a:lnTo>
                    <a:pt x="4451" y="651"/>
                  </a:lnTo>
                  <a:lnTo>
                    <a:pt x="4313" y="590"/>
                  </a:lnTo>
                  <a:lnTo>
                    <a:pt x="4242" y="561"/>
                  </a:lnTo>
                  <a:lnTo>
                    <a:pt x="4173" y="534"/>
                  </a:lnTo>
                  <a:lnTo>
                    <a:pt x="4034" y="478"/>
                  </a:lnTo>
                  <a:lnTo>
                    <a:pt x="3895" y="426"/>
                  </a:lnTo>
                  <a:lnTo>
                    <a:pt x="3757" y="377"/>
                  </a:lnTo>
                  <a:lnTo>
                    <a:pt x="3621" y="332"/>
                  </a:lnTo>
                  <a:lnTo>
                    <a:pt x="3484" y="289"/>
                  </a:lnTo>
                  <a:lnTo>
                    <a:pt x="3348" y="249"/>
                  </a:lnTo>
                  <a:lnTo>
                    <a:pt x="3213" y="212"/>
                  </a:lnTo>
                  <a:lnTo>
                    <a:pt x="3079" y="179"/>
                  </a:lnTo>
                  <a:lnTo>
                    <a:pt x="2944" y="147"/>
                  </a:lnTo>
                  <a:lnTo>
                    <a:pt x="2810" y="119"/>
                  </a:lnTo>
                  <a:lnTo>
                    <a:pt x="2676" y="94"/>
                  </a:lnTo>
                  <a:lnTo>
                    <a:pt x="2545" y="72"/>
                  </a:lnTo>
                  <a:lnTo>
                    <a:pt x="2412" y="53"/>
                  </a:lnTo>
                  <a:lnTo>
                    <a:pt x="2281" y="37"/>
                  </a:lnTo>
                  <a:lnTo>
                    <a:pt x="2149" y="23"/>
                  </a:lnTo>
                  <a:lnTo>
                    <a:pt x="2020" y="14"/>
                  </a:lnTo>
                  <a:lnTo>
                    <a:pt x="1888" y="6"/>
                  </a:lnTo>
                  <a:lnTo>
                    <a:pt x="1759" y="2"/>
                  </a:lnTo>
                  <a:lnTo>
                    <a:pt x="1630" y="0"/>
                  </a:lnTo>
                  <a:lnTo>
                    <a:pt x="1501" y="2"/>
                  </a:lnTo>
                  <a:lnTo>
                    <a:pt x="1372" y="6"/>
                  </a:lnTo>
                  <a:lnTo>
                    <a:pt x="1245" y="14"/>
                  </a:lnTo>
                  <a:lnTo>
                    <a:pt x="1118" y="25"/>
                  </a:lnTo>
                  <a:lnTo>
                    <a:pt x="992" y="38"/>
                  </a:lnTo>
                  <a:lnTo>
                    <a:pt x="865" y="54"/>
                  </a:lnTo>
                  <a:lnTo>
                    <a:pt x="739" y="73"/>
                  </a:lnTo>
                  <a:lnTo>
                    <a:pt x="615" y="95"/>
                  </a:lnTo>
                  <a:lnTo>
                    <a:pt x="491" y="121"/>
                  </a:lnTo>
                  <a:lnTo>
                    <a:pt x="366" y="148"/>
                  </a:lnTo>
                  <a:lnTo>
                    <a:pt x="244" y="180"/>
                  </a:lnTo>
                  <a:lnTo>
                    <a:pt x="121" y="214"/>
                  </a:lnTo>
                  <a:lnTo>
                    <a:pt x="0" y="251"/>
                  </a:lnTo>
                </a:path>
              </a:pathLst>
            </a:custGeom>
            <a:noFill/>
            <a:ln w="9525">
              <a:solidFill>
                <a:srgbClr val="F3F3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28" name="Rectangle 27"/>
          <p:cNvSpPr>
            <a:spLocks noChangeArrowheads="1"/>
          </p:cNvSpPr>
          <p:nvPr/>
        </p:nvSpPr>
        <p:spPr bwMode="auto">
          <a:xfrm>
            <a:off x="0" y="6610350"/>
            <a:ext cx="9144000" cy="247650"/>
          </a:xfrm>
          <a:prstGeom prst="rect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1029" name="Oval 28"/>
          <p:cNvSpPr>
            <a:spLocks noChangeArrowheads="1"/>
          </p:cNvSpPr>
          <p:nvPr/>
        </p:nvSpPr>
        <p:spPr bwMode="auto">
          <a:xfrm>
            <a:off x="7124700" y="0"/>
            <a:ext cx="228600" cy="228600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1030" name="Oval 31"/>
          <p:cNvSpPr>
            <a:spLocks noChangeArrowheads="1"/>
          </p:cNvSpPr>
          <p:nvPr/>
        </p:nvSpPr>
        <p:spPr bwMode="auto">
          <a:xfrm>
            <a:off x="1625600" y="6616700"/>
            <a:ext cx="228600" cy="254000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1031" name="Oval 32"/>
          <p:cNvSpPr>
            <a:spLocks noChangeArrowheads="1"/>
          </p:cNvSpPr>
          <p:nvPr/>
        </p:nvSpPr>
        <p:spPr bwMode="auto">
          <a:xfrm>
            <a:off x="4000500" y="6616700"/>
            <a:ext cx="228600" cy="254000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1032" name="Text Box 33"/>
          <p:cNvSpPr txBox="1">
            <a:spLocks noChangeArrowheads="1"/>
          </p:cNvSpPr>
          <p:nvPr/>
        </p:nvSpPr>
        <p:spPr bwMode="auto">
          <a:xfrm>
            <a:off x="8686800" y="0"/>
            <a:ext cx="457200" cy="4889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fld id="{CB2A1B49-5841-41C1-AD39-0AC32D586393}" type="slidenum">
              <a:rPr lang="en-US" altLang="fr-FR" sz="1300" b="1" smtClean="0">
                <a:solidFill>
                  <a:srgbClr val="FF6600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altLang="fr-FR" smtClean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1033" name="AutoShape 36"/>
          <p:cNvSpPr>
            <a:spLocks noChangeArrowheads="1"/>
          </p:cNvSpPr>
          <p:nvPr/>
        </p:nvSpPr>
        <p:spPr bwMode="auto">
          <a:xfrm>
            <a:off x="285750" y="323850"/>
            <a:ext cx="8858250" cy="60960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defRPr/>
            </a:pPr>
            <a:endParaRPr lang="fr-FR" altLang="fr-FR"/>
          </a:p>
        </p:txBody>
      </p:sp>
      <p:sp>
        <p:nvSpPr>
          <p:cNvPr id="1034" name="Rectangle 3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23850"/>
            <a:ext cx="8153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title style</a:t>
            </a:r>
          </a:p>
        </p:txBody>
      </p:sp>
      <p:sp>
        <p:nvSpPr>
          <p:cNvPr id="1035" name="Rectangle 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143000"/>
            <a:ext cx="8610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 smtClean="0"/>
              <a:t>Click to edit Master text styles</a:t>
            </a:r>
          </a:p>
          <a:p>
            <a:pPr lvl="1"/>
            <a:r>
              <a:rPr lang="en-US" altLang="fr-FR" smtClean="0"/>
              <a:t>Second level</a:t>
            </a:r>
          </a:p>
          <a:p>
            <a:pPr lvl="2"/>
            <a:r>
              <a:rPr lang="en-US" altLang="fr-FR" smtClean="0"/>
              <a:t>Third level</a:t>
            </a:r>
          </a:p>
          <a:p>
            <a:pPr lvl="3"/>
            <a:r>
              <a:rPr lang="en-US" altLang="fr-FR" smtClean="0"/>
              <a:t>Fourth level</a:t>
            </a:r>
          </a:p>
          <a:p>
            <a:pPr lvl="4"/>
            <a:r>
              <a:rPr lang="en-US" altLang="fr-FR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49775" y="5334000"/>
            <a:ext cx="5175250" cy="1524000"/>
          </a:xfrm>
        </p:spPr>
        <p:txBody>
          <a:bodyPr/>
          <a:lstStyle/>
          <a:p>
            <a:r>
              <a:rPr lang="en-US" altLang="fr-FR" sz="4000" smtClean="0"/>
              <a:t>O’Brien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663" y="865188"/>
            <a:ext cx="6604000" cy="2286000"/>
          </a:xfrm>
        </p:spPr>
        <p:txBody>
          <a:bodyPr/>
          <a:lstStyle/>
          <a:p>
            <a:r>
              <a:rPr lang="fr-CA" altLang="fr-FR" smtClean="0"/>
              <a:t>L’avantage stratégique </a:t>
            </a:r>
          </a:p>
          <a:p>
            <a:r>
              <a:rPr lang="fr-CA" altLang="fr-FR" smtClean="0"/>
              <a:t>des</a:t>
            </a:r>
            <a:br>
              <a:rPr lang="fr-CA" altLang="fr-FR" smtClean="0"/>
            </a:br>
            <a:r>
              <a:rPr lang="fr-CA" altLang="fr-FR" smtClean="0"/>
              <a:t>technologies de l’information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mtClean="0"/>
              <a:t>6 composantes de l’Intelligence d’affaires</a:t>
            </a:r>
            <a:endParaRPr lang="en-US" altLang="fr-FR" smtClean="0"/>
          </a:p>
        </p:txBody>
      </p:sp>
      <p:sp>
        <p:nvSpPr>
          <p:cNvPr id="4099" name="Espace réservé du contenu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fr-CA" altLang="fr-FR" sz="2000" smtClean="0"/>
              <a:t>L’analyse informationnelle (tableau de bord)</a:t>
            </a:r>
          </a:p>
          <a:p>
            <a:endParaRPr lang="fr-CA" altLang="fr-FR" sz="2000" smtClean="0"/>
          </a:p>
          <a:p>
            <a:r>
              <a:rPr lang="fr-CA" altLang="fr-FR" sz="2000" smtClean="0"/>
              <a:t>La veille stratégique, technologique et concurrentiel </a:t>
            </a:r>
          </a:p>
          <a:p>
            <a:endParaRPr lang="fr-CA" altLang="fr-FR" sz="2000" smtClean="0"/>
          </a:p>
          <a:p>
            <a:r>
              <a:rPr lang="fr-CA" altLang="fr-FR" sz="2000" smtClean="0"/>
              <a:t>La gestion de la connaissance </a:t>
            </a:r>
          </a:p>
          <a:p>
            <a:endParaRPr lang="fr-CA" altLang="fr-FR" sz="2000" smtClean="0"/>
          </a:p>
          <a:p>
            <a:r>
              <a:rPr lang="fr-CA" altLang="fr-FR" sz="2000" smtClean="0"/>
              <a:t>Automatisation des processus</a:t>
            </a:r>
          </a:p>
          <a:p>
            <a:endParaRPr lang="fr-CA" altLang="fr-FR" sz="2000" smtClean="0"/>
          </a:p>
          <a:p>
            <a:r>
              <a:rPr lang="en-CA" altLang="fr-FR" sz="2000" smtClean="0"/>
              <a:t>+ dernièrement le phénomème big DATA </a:t>
            </a:r>
          </a:p>
          <a:p>
            <a:endParaRPr lang="en-CA" altLang="fr-FR" sz="2000" smtClean="0"/>
          </a:p>
          <a:p>
            <a:r>
              <a:rPr lang="en-CA" altLang="fr-FR" sz="2000" smtClean="0"/>
              <a:t>+ dernièrement le phénomème </a:t>
            </a:r>
            <a:r>
              <a:rPr lang="fr-CA" altLang="fr-FR" sz="2000" smtClean="0"/>
              <a:t>l’Intelligence artificielle </a:t>
            </a:r>
          </a:p>
          <a:p>
            <a:endParaRPr lang="en-US" altLang="fr-FR" sz="200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mtClean="0"/>
              <a:t>Les rôles stratégiques des TI</a:t>
            </a:r>
          </a:p>
        </p:txBody>
      </p:sp>
      <p:grpSp>
        <p:nvGrpSpPr>
          <p:cNvPr id="5123" name="Group 21"/>
          <p:cNvGrpSpPr>
            <a:grpSpLocks/>
          </p:cNvGrpSpPr>
          <p:nvPr/>
        </p:nvGrpSpPr>
        <p:grpSpPr bwMode="auto">
          <a:xfrm>
            <a:off x="-14288" y="1058863"/>
            <a:ext cx="9158288" cy="5164137"/>
            <a:chOff x="-9" y="667"/>
            <a:chExt cx="5769" cy="3253"/>
          </a:xfrm>
        </p:grpSpPr>
        <p:sp>
          <p:nvSpPr>
            <p:cNvPr id="5133" name="AutoShape 4"/>
            <p:cNvSpPr>
              <a:spLocks noChangeArrowheads="1"/>
            </p:cNvSpPr>
            <p:nvPr/>
          </p:nvSpPr>
          <p:spPr bwMode="auto">
            <a:xfrm>
              <a:off x="576" y="1558"/>
              <a:ext cx="2304" cy="1766"/>
            </a:xfrm>
            <a:prstGeom prst="downArrow">
              <a:avLst>
                <a:gd name="adj1" fmla="val 50880"/>
                <a:gd name="adj2" fmla="val 21685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fr-FR" altLang="fr-FR"/>
            </a:p>
          </p:txBody>
        </p:sp>
        <p:sp>
          <p:nvSpPr>
            <p:cNvPr id="5134" name="Rectangle 5"/>
            <p:cNvSpPr>
              <a:spLocks noChangeArrowheads="1"/>
            </p:cNvSpPr>
            <p:nvPr/>
          </p:nvSpPr>
          <p:spPr bwMode="auto">
            <a:xfrm>
              <a:off x="1085" y="722"/>
              <a:ext cx="440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fr-FR" altLang="fr-FR"/>
            </a:p>
          </p:txBody>
        </p:sp>
        <p:sp>
          <p:nvSpPr>
            <p:cNvPr id="5135" name="Text Box 6"/>
            <p:cNvSpPr txBox="1">
              <a:spLocks noChangeArrowheads="1"/>
            </p:cNvSpPr>
            <p:nvPr/>
          </p:nvSpPr>
          <p:spPr bwMode="auto">
            <a:xfrm>
              <a:off x="1140" y="702"/>
              <a:ext cx="1171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Améliorer les processus d’affaires</a:t>
              </a:r>
              <a:endParaRPr lang="fr-CA" altLang="fr-FR" sz="2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5136" name="Text Box 7"/>
            <p:cNvSpPr txBox="1">
              <a:spLocks noChangeArrowheads="1"/>
            </p:cNvSpPr>
            <p:nvPr/>
          </p:nvSpPr>
          <p:spPr bwMode="auto">
            <a:xfrm>
              <a:off x="2529" y="682"/>
              <a:ext cx="109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Soutenir l’innovation</a:t>
              </a:r>
              <a:endParaRPr lang="fr-CA" altLang="fr-FR" sz="2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5137" name="Text Box 8"/>
            <p:cNvSpPr txBox="1">
              <a:spLocks noChangeArrowheads="1"/>
            </p:cNvSpPr>
            <p:nvPr/>
          </p:nvSpPr>
          <p:spPr bwMode="auto">
            <a:xfrm>
              <a:off x="3980" y="667"/>
              <a:ext cx="133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Retenir les clients et les fournisseurs</a:t>
              </a:r>
              <a:endParaRPr lang="fr-CA" altLang="fr-FR" sz="2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5138" name="AutoShape 9"/>
            <p:cNvSpPr>
              <a:spLocks noChangeArrowheads="1"/>
            </p:cNvSpPr>
            <p:nvPr/>
          </p:nvSpPr>
          <p:spPr bwMode="auto">
            <a:xfrm>
              <a:off x="3456" y="1549"/>
              <a:ext cx="2304" cy="1766"/>
            </a:xfrm>
            <a:prstGeom prst="downArrow">
              <a:avLst>
                <a:gd name="adj1" fmla="val 50880"/>
                <a:gd name="adj2" fmla="val 21685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fr-FR" altLang="fr-FR"/>
            </a:p>
          </p:txBody>
        </p:sp>
        <p:sp>
          <p:nvSpPr>
            <p:cNvPr id="5139" name="Text Box 10"/>
            <p:cNvSpPr txBox="1">
              <a:spLocks noChangeArrowheads="1"/>
            </p:cNvSpPr>
            <p:nvPr/>
          </p:nvSpPr>
          <p:spPr bwMode="auto">
            <a:xfrm>
              <a:off x="1161" y="1595"/>
              <a:ext cx="114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latin typeface="Arial" pitchFamily="34" charset="0"/>
                </a:rPr>
                <a:t>Réduire les coûts d’opération</a:t>
              </a:r>
              <a:endParaRPr lang="fr-CA" altLang="fr-FR">
                <a:latin typeface="Times New Roman" pitchFamily="18" charset="0"/>
              </a:endParaRPr>
            </a:p>
          </p:txBody>
        </p:sp>
        <p:sp>
          <p:nvSpPr>
            <p:cNvPr id="5140" name="AutoShape 12"/>
            <p:cNvSpPr>
              <a:spLocks noChangeArrowheads="1"/>
            </p:cNvSpPr>
            <p:nvPr/>
          </p:nvSpPr>
          <p:spPr bwMode="auto">
            <a:xfrm>
              <a:off x="2025" y="1569"/>
              <a:ext cx="2304" cy="1766"/>
            </a:xfrm>
            <a:prstGeom prst="downArrow">
              <a:avLst>
                <a:gd name="adj1" fmla="val 50880"/>
                <a:gd name="adj2" fmla="val 21685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fr-FR" altLang="fr-FR"/>
            </a:p>
          </p:txBody>
        </p:sp>
        <p:sp>
          <p:nvSpPr>
            <p:cNvPr id="5141" name="Text Box 13"/>
            <p:cNvSpPr txBox="1">
              <a:spLocks noChangeArrowheads="1"/>
            </p:cNvSpPr>
            <p:nvPr/>
          </p:nvSpPr>
          <p:spPr bwMode="auto">
            <a:xfrm>
              <a:off x="2599" y="1644"/>
              <a:ext cx="1165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latin typeface="Arial" pitchFamily="34" charset="0"/>
                </a:rPr>
                <a:t>Créer de nouveaux produits et services</a:t>
              </a:r>
            </a:p>
          </p:txBody>
        </p:sp>
        <p:sp>
          <p:nvSpPr>
            <p:cNvPr id="5142" name="Rectangle 14"/>
            <p:cNvSpPr>
              <a:spLocks noChangeArrowheads="1"/>
            </p:cNvSpPr>
            <p:nvPr/>
          </p:nvSpPr>
          <p:spPr bwMode="auto">
            <a:xfrm>
              <a:off x="1105" y="3333"/>
              <a:ext cx="440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fr-FR" altLang="fr-FR"/>
            </a:p>
          </p:txBody>
        </p:sp>
        <p:sp>
          <p:nvSpPr>
            <p:cNvPr id="5143" name="Text Box 15"/>
            <p:cNvSpPr txBox="1">
              <a:spLocks noChangeArrowheads="1"/>
            </p:cNvSpPr>
            <p:nvPr/>
          </p:nvSpPr>
          <p:spPr bwMode="auto">
            <a:xfrm>
              <a:off x="1173" y="3418"/>
              <a:ext cx="100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Efficience améliorée</a:t>
              </a:r>
              <a:endParaRPr lang="fr-CA" altLang="fr-FR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144" name="Text Box 16"/>
            <p:cNvSpPr txBox="1">
              <a:spLocks noChangeArrowheads="1"/>
            </p:cNvSpPr>
            <p:nvPr/>
          </p:nvSpPr>
          <p:spPr bwMode="auto">
            <a:xfrm>
              <a:off x="2607" y="3284"/>
              <a:ext cx="116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Nouvelles occasions d’affaires</a:t>
              </a:r>
              <a:endParaRPr lang="fr-CA" altLang="fr-FR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145" name="Text Box 17"/>
            <p:cNvSpPr txBox="1">
              <a:spLocks noChangeArrowheads="1"/>
            </p:cNvSpPr>
            <p:nvPr/>
          </p:nvSpPr>
          <p:spPr bwMode="auto">
            <a:xfrm>
              <a:off x="3922" y="3286"/>
              <a:ext cx="159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Relations d’affaires soutenues et enrichies</a:t>
              </a:r>
              <a:endParaRPr lang="fr-CA" altLang="fr-FR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146" name="Text Box 18"/>
            <p:cNvSpPr txBox="1">
              <a:spLocks noChangeArrowheads="1"/>
            </p:cNvSpPr>
            <p:nvPr/>
          </p:nvSpPr>
          <p:spPr bwMode="auto">
            <a:xfrm>
              <a:off x="-9" y="938"/>
              <a:ext cx="10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solidFill>
                    <a:schemeClr val="tx1"/>
                  </a:solidFill>
                  <a:latin typeface="Arial Black" pitchFamily="34" charset="0"/>
                </a:rPr>
                <a:t>Stratégies</a:t>
              </a:r>
            </a:p>
          </p:txBody>
        </p:sp>
        <p:sp>
          <p:nvSpPr>
            <p:cNvPr id="5147" name="Text Box 19"/>
            <p:cNvSpPr txBox="1">
              <a:spLocks noChangeArrowheads="1"/>
            </p:cNvSpPr>
            <p:nvPr/>
          </p:nvSpPr>
          <p:spPr bwMode="auto">
            <a:xfrm>
              <a:off x="-9" y="1587"/>
              <a:ext cx="12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solidFill>
                    <a:schemeClr val="tx1"/>
                  </a:solidFill>
                  <a:latin typeface="Arial Black" pitchFamily="34" charset="0"/>
                </a:rPr>
                <a:t>Rôles des TI</a:t>
              </a:r>
            </a:p>
          </p:txBody>
        </p:sp>
        <p:sp>
          <p:nvSpPr>
            <p:cNvPr id="5148" name="Text Box 20"/>
            <p:cNvSpPr txBox="1">
              <a:spLocks noChangeArrowheads="1"/>
            </p:cNvSpPr>
            <p:nvPr/>
          </p:nvSpPr>
          <p:spPr bwMode="auto">
            <a:xfrm>
              <a:off x="-9" y="3452"/>
              <a:ext cx="9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solidFill>
                    <a:schemeClr val="tx1"/>
                  </a:solidFill>
                  <a:latin typeface="Arial Black" pitchFamily="34" charset="0"/>
                </a:rPr>
                <a:t>Résultats</a:t>
              </a:r>
            </a:p>
          </p:txBody>
        </p:sp>
        <p:sp>
          <p:nvSpPr>
            <p:cNvPr id="5149" name="Text Box 11"/>
            <p:cNvSpPr txBox="1">
              <a:spLocks noChangeArrowheads="1"/>
            </p:cNvSpPr>
            <p:nvPr/>
          </p:nvSpPr>
          <p:spPr bwMode="auto">
            <a:xfrm>
              <a:off x="4013" y="1594"/>
              <a:ext cx="121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latin typeface="Arial" pitchFamily="34" charset="0"/>
                </a:rPr>
                <a:t>Améliorer la qualité et relier l’entreprise à  ses clients et fournisseurs</a:t>
              </a:r>
            </a:p>
          </p:txBody>
        </p:sp>
      </p:grpSp>
      <p:sp>
        <p:nvSpPr>
          <p:cNvPr id="146457" name="Text Box 25"/>
          <p:cNvSpPr txBox="1">
            <a:spLocks noChangeArrowheads="1"/>
          </p:cNvSpPr>
          <p:nvPr/>
        </p:nvSpPr>
        <p:spPr bwMode="auto">
          <a:xfrm>
            <a:off x="2109788" y="3624263"/>
            <a:ext cx="1600200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Walmart, GE</a:t>
            </a:r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4303713" y="3941763"/>
            <a:ext cx="600075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3M</a:t>
            </a:r>
          </a:p>
        </p:txBody>
      </p:sp>
      <p:sp>
        <p:nvSpPr>
          <p:cNvPr id="146459" name="Text Box 27"/>
          <p:cNvSpPr txBox="1">
            <a:spLocks noChangeArrowheads="1"/>
          </p:cNvSpPr>
          <p:nvPr/>
        </p:nvSpPr>
        <p:spPr bwMode="auto">
          <a:xfrm>
            <a:off x="7246938" y="4244975"/>
            <a:ext cx="882650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BMW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8031163" y="11477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8183563" y="13001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8335963" y="14525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30" name="Organigramme : Stockage à accès séquentiel 1"/>
          <p:cNvSpPr>
            <a:spLocks noChangeArrowheads="1"/>
          </p:cNvSpPr>
          <p:nvPr/>
        </p:nvSpPr>
        <p:spPr bwMode="auto">
          <a:xfrm>
            <a:off x="290513" y="3265488"/>
            <a:ext cx="1089025" cy="588962"/>
          </a:xfrm>
          <a:prstGeom prst="flowChartMagneticTap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endParaRPr lang="fr-CA" altLang="fr-FR"/>
          </a:p>
        </p:txBody>
      </p:sp>
      <p:sp>
        <p:nvSpPr>
          <p:cNvPr id="3" name="Pensées 2"/>
          <p:cNvSpPr/>
          <p:nvPr/>
        </p:nvSpPr>
        <p:spPr bwMode="auto">
          <a:xfrm>
            <a:off x="-196850" y="2944813"/>
            <a:ext cx="1876425" cy="890587"/>
          </a:xfrm>
          <a:prstGeom prst="cloudCallout">
            <a:avLst>
              <a:gd name="adj1" fmla="val 108929"/>
              <a:gd name="adj2" fmla="val 5775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600" dirty="0">
                <a:solidFill>
                  <a:schemeClr val="tx1"/>
                </a:solidFill>
              </a:rPr>
              <a:t>Impact BI:   1 à  10 </a:t>
            </a:r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5132" name="Rectangle 28"/>
          <p:cNvSpPr>
            <a:spLocks noChangeArrowheads="1"/>
          </p:cNvSpPr>
          <p:nvPr/>
        </p:nvSpPr>
        <p:spPr bwMode="auto">
          <a:xfrm>
            <a:off x="-801688" y="6232525"/>
            <a:ext cx="1074737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CA" altLang="fr-FR" sz="1100" b="1">
                <a:solidFill>
                  <a:srgbClr val="00B050"/>
                </a:solidFill>
              </a:rPr>
              <a:t>L’analyse informationnelle (tableau de bord); La veille stratégique, technologique et concurrentiel ; La gestion de la connaissance </a:t>
            </a:r>
          </a:p>
          <a:p>
            <a:pPr algn="ctr"/>
            <a:r>
              <a:rPr lang="fr-CA" altLang="fr-FR" sz="1100" b="1">
                <a:solidFill>
                  <a:srgbClr val="00B050"/>
                </a:solidFill>
              </a:rPr>
              <a:t>Automatisation des processus ( algorithme) ; Big DATA ;l’Intelligence artificielle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57" grpId="0" animBg="1" autoUpdateAnimBg="0"/>
      <p:bldP spid="146458" grpId="0" animBg="1" autoUpdateAnimBg="0"/>
      <p:bldP spid="14645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18000" tIns="0" rIns="18000" bIns="0"/>
          <a:lstStyle/>
          <a:p>
            <a:r>
              <a:rPr lang="fr-CA" altLang="fr-FR" smtClean="0"/>
              <a:t>Les rôles stratégiques des TI (suite)</a:t>
            </a:r>
          </a:p>
        </p:txBody>
      </p:sp>
      <p:grpSp>
        <p:nvGrpSpPr>
          <p:cNvPr id="6147" name="Group 28"/>
          <p:cNvGrpSpPr>
            <a:grpSpLocks/>
          </p:cNvGrpSpPr>
          <p:nvPr/>
        </p:nvGrpSpPr>
        <p:grpSpPr bwMode="auto">
          <a:xfrm>
            <a:off x="914400" y="1047750"/>
            <a:ext cx="8229600" cy="5059363"/>
            <a:chOff x="576" y="743"/>
            <a:chExt cx="5184" cy="3187"/>
          </a:xfrm>
        </p:grpSpPr>
        <p:sp>
          <p:nvSpPr>
            <p:cNvPr id="6159" name="AutoShape 4"/>
            <p:cNvSpPr>
              <a:spLocks noChangeArrowheads="1"/>
            </p:cNvSpPr>
            <p:nvPr/>
          </p:nvSpPr>
          <p:spPr bwMode="auto">
            <a:xfrm>
              <a:off x="576" y="1579"/>
              <a:ext cx="2304" cy="1766"/>
            </a:xfrm>
            <a:prstGeom prst="downArrow">
              <a:avLst>
                <a:gd name="adj1" fmla="val 50880"/>
                <a:gd name="adj2" fmla="val 21685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18000" tIns="0" rIns="18000" bIns="0" anchor="ctr"/>
            <a:lstStyle/>
            <a:p>
              <a:pPr algn="ctr"/>
              <a:endParaRPr lang="fr-FR" altLang="fr-FR"/>
            </a:p>
          </p:txBody>
        </p:sp>
        <p:sp>
          <p:nvSpPr>
            <p:cNvPr id="6160" name="Rectangle 5"/>
            <p:cNvSpPr>
              <a:spLocks noChangeArrowheads="1"/>
            </p:cNvSpPr>
            <p:nvPr/>
          </p:nvSpPr>
          <p:spPr bwMode="auto">
            <a:xfrm>
              <a:off x="1085" y="743"/>
              <a:ext cx="440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18000" tIns="0" rIns="18000" bIns="0" anchor="ctr"/>
            <a:lstStyle/>
            <a:p>
              <a:pPr algn="ctr"/>
              <a:endParaRPr lang="fr-FR" altLang="fr-FR"/>
            </a:p>
          </p:txBody>
        </p:sp>
        <p:sp>
          <p:nvSpPr>
            <p:cNvPr id="6161" name="Text Box 6"/>
            <p:cNvSpPr txBox="1">
              <a:spLocks noChangeArrowheads="1"/>
            </p:cNvSpPr>
            <p:nvPr/>
          </p:nvSpPr>
          <p:spPr bwMode="auto">
            <a:xfrm>
              <a:off x="1167" y="751"/>
              <a:ext cx="1094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Ériger des barrières à l’entrée</a:t>
              </a:r>
              <a:endParaRPr lang="fr-CA" altLang="fr-FR" sz="2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6162" name="Text Box 7"/>
            <p:cNvSpPr txBox="1">
              <a:spLocks noChangeArrowheads="1"/>
            </p:cNvSpPr>
            <p:nvPr/>
          </p:nvSpPr>
          <p:spPr bwMode="auto">
            <a:xfrm>
              <a:off x="2560" y="751"/>
              <a:ext cx="1187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Construire une plateforme TI stratégique</a:t>
              </a:r>
              <a:endParaRPr lang="fr-CA" altLang="fr-FR" sz="2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6163" name="Text Box 8"/>
            <p:cNvSpPr txBox="1">
              <a:spLocks noChangeArrowheads="1"/>
            </p:cNvSpPr>
            <p:nvPr/>
          </p:nvSpPr>
          <p:spPr bwMode="auto">
            <a:xfrm>
              <a:off x="3956" y="751"/>
              <a:ext cx="1385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Construire une base de données stratégique</a:t>
              </a:r>
              <a:endParaRPr lang="fr-CA" altLang="fr-FR" sz="2000">
                <a:solidFill>
                  <a:schemeClr val="tx1"/>
                </a:solidFill>
                <a:latin typeface="Arial Black" pitchFamily="34" charset="0"/>
              </a:endParaRPr>
            </a:p>
          </p:txBody>
        </p:sp>
        <p:sp>
          <p:nvSpPr>
            <p:cNvPr id="6164" name="AutoShape 9"/>
            <p:cNvSpPr>
              <a:spLocks noChangeArrowheads="1"/>
            </p:cNvSpPr>
            <p:nvPr/>
          </p:nvSpPr>
          <p:spPr bwMode="auto">
            <a:xfrm>
              <a:off x="3456" y="1570"/>
              <a:ext cx="2304" cy="1766"/>
            </a:xfrm>
            <a:prstGeom prst="downArrow">
              <a:avLst>
                <a:gd name="adj1" fmla="val 50880"/>
                <a:gd name="adj2" fmla="val 21685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18000" tIns="0" rIns="18000" bIns="0" anchor="ctr"/>
            <a:lstStyle/>
            <a:p>
              <a:pPr algn="ctr"/>
              <a:endParaRPr lang="fr-FR" altLang="fr-FR"/>
            </a:p>
          </p:txBody>
        </p:sp>
        <p:sp>
          <p:nvSpPr>
            <p:cNvPr id="6165" name="Text Box 10"/>
            <p:cNvSpPr txBox="1">
              <a:spLocks noChangeArrowheads="1"/>
            </p:cNvSpPr>
            <p:nvPr/>
          </p:nvSpPr>
          <p:spPr bwMode="auto">
            <a:xfrm>
              <a:off x="1161" y="1616"/>
              <a:ext cx="1145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latin typeface="Arial" pitchFamily="34" charset="0"/>
                </a:rPr>
                <a:t>Augmenter la complexité des TI nécessaires pour la compétition</a:t>
              </a:r>
              <a:endParaRPr lang="fr-CA" altLang="fr-FR">
                <a:latin typeface="Times New Roman" pitchFamily="18" charset="0"/>
              </a:endParaRPr>
            </a:p>
          </p:txBody>
        </p:sp>
        <p:sp>
          <p:nvSpPr>
            <p:cNvPr id="6166" name="Text Box 11"/>
            <p:cNvSpPr txBox="1">
              <a:spLocks noChangeArrowheads="1"/>
            </p:cNvSpPr>
            <p:nvPr/>
          </p:nvSpPr>
          <p:spPr bwMode="auto">
            <a:xfrm>
              <a:off x="4040" y="1615"/>
              <a:ext cx="111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latin typeface="Arial" pitchFamily="34" charset="0"/>
                </a:rPr>
                <a:t>Fournir de l’information supportant les stratégies de l’entreprise</a:t>
              </a:r>
              <a:endParaRPr lang="fr-CA" altLang="fr-FR">
                <a:latin typeface="Times New Roman" pitchFamily="18" charset="0"/>
              </a:endParaRPr>
            </a:p>
          </p:txBody>
        </p:sp>
        <p:sp>
          <p:nvSpPr>
            <p:cNvPr id="6167" name="AutoShape 12"/>
            <p:cNvSpPr>
              <a:spLocks noChangeArrowheads="1"/>
            </p:cNvSpPr>
            <p:nvPr/>
          </p:nvSpPr>
          <p:spPr bwMode="auto">
            <a:xfrm>
              <a:off x="2025" y="1590"/>
              <a:ext cx="2304" cy="1766"/>
            </a:xfrm>
            <a:prstGeom prst="downArrow">
              <a:avLst>
                <a:gd name="adj1" fmla="val 50880"/>
                <a:gd name="adj2" fmla="val 21685"/>
              </a:avLst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18000" tIns="0" rIns="18000" bIns="0" anchor="ctr"/>
            <a:lstStyle/>
            <a:p>
              <a:pPr algn="ctr"/>
              <a:endParaRPr lang="fr-FR" altLang="fr-FR"/>
            </a:p>
          </p:txBody>
        </p:sp>
        <p:sp>
          <p:nvSpPr>
            <p:cNvPr id="6168" name="Text Box 13"/>
            <p:cNvSpPr txBox="1">
              <a:spLocks noChangeArrowheads="1"/>
            </p:cNvSpPr>
            <p:nvPr/>
          </p:nvSpPr>
          <p:spPr bwMode="auto">
            <a:xfrm>
              <a:off x="2654" y="1665"/>
              <a:ext cx="1110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 sz="2000">
                  <a:latin typeface="Arial" pitchFamily="34" charset="0"/>
                </a:rPr>
                <a:t>Rehausser l’utilisation des ressources TI du niveau opérationnel au niveau stratégique</a:t>
              </a:r>
            </a:p>
          </p:txBody>
        </p:sp>
        <p:sp>
          <p:nvSpPr>
            <p:cNvPr id="6169" name="Rectangle 14"/>
            <p:cNvSpPr>
              <a:spLocks noChangeArrowheads="1"/>
            </p:cNvSpPr>
            <p:nvPr/>
          </p:nvSpPr>
          <p:spPr bwMode="auto">
            <a:xfrm>
              <a:off x="1105" y="3354"/>
              <a:ext cx="4406" cy="57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18000" tIns="0" rIns="18000" bIns="0" anchor="ctr"/>
            <a:lstStyle/>
            <a:p>
              <a:pPr algn="ctr"/>
              <a:endParaRPr lang="fr-FR" altLang="fr-FR"/>
            </a:p>
          </p:txBody>
        </p:sp>
        <p:sp>
          <p:nvSpPr>
            <p:cNvPr id="6170" name="Text Box 15"/>
            <p:cNvSpPr txBox="1">
              <a:spLocks noChangeArrowheads="1"/>
            </p:cNvSpPr>
            <p:nvPr/>
          </p:nvSpPr>
          <p:spPr bwMode="auto">
            <a:xfrm>
              <a:off x="1146" y="3396"/>
              <a:ext cx="119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Part de marché augmentée</a:t>
              </a:r>
              <a:endParaRPr lang="fr-CA" altLang="fr-FR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71" name="Text Box 16"/>
            <p:cNvSpPr txBox="1">
              <a:spLocks noChangeArrowheads="1"/>
            </p:cNvSpPr>
            <p:nvPr/>
          </p:nvSpPr>
          <p:spPr bwMode="auto">
            <a:xfrm>
              <a:off x="2535" y="3396"/>
              <a:ext cx="1164" cy="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Nouvelles occasions d’affaires</a:t>
              </a:r>
              <a:endParaRPr lang="fr-CA" altLang="fr-FR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172" name="Text Box 17"/>
            <p:cNvSpPr txBox="1">
              <a:spLocks noChangeArrowheads="1"/>
            </p:cNvSpPr>
            <p:nvPr/>
          </p:nvSpPr>
          <p:spPr bwMode="auto">
            <a:xfrm>
              <a:off x="4050" y="3396"/>
              <a:ext cx="1270" cy="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fr-CA" altLang="fr-FR" sz="2000" b="1">
                  <a:solidFill>
                    <a:schemeClr val="tx1"/>
                  </a:solidFill>
                  <a:latin typeface="Arial" pitchFamily="34" charset="0"/>
                </a:rPr>
                <a:t>Collaboration améliorée</a:t>
              </a:r>
              <a:endParaRPr lang="fr-CA" altLang="fr-FR" sz="200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6148" name="Text Box 25"/>
          <p:cNvSpPr txBox="1">
            <a:spLocks noChangeArrowheads="1"/>
          </p:cNvSpPr>
          <p:nvPr/>
        </p:nvSpPr>
        <p:spPr bwMode="auto">
          <a:xfrm>
            <a:off x="-14288" y="1489075"/>
            <a:ext cx="162560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2000">
                <a:solidFill>
                  <a:schemeClr val="tx1"/>
                </a:solidFill>
                <a:latin typeface="Arial Black" pitchFamily="34" charset="0"/>
              </a:rPr>
              <a:t>Stratégies</a:t>
            </a:r>
          </a:p>
        </p:txBody>
      </p:sp>
      <p:sp>
        <p:nvSpPr>
          <p:cNvPr id="6149" name="Text Box 26"/>
          <p:cNvSpPr txBox="1">
            <a:spLocks noChangeArrowheads="1"/>
          </p:cNvSpPr>
          <p:nvPr/>
        </p:nvSpPr>
        <p:spPr bwMode="auto">
          <a:xfrm>
            <a:off x="-14288" y="2519363"/>
            <a:ext cx="190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2000">
                <a:solidFill>
                  <a:schemeClr val="tx1"/>
                </a:solidFill>
                <a:latin typeface="Arial Black" pitchFamily="34" charset="0"/>
              </a:rPr>
              <a:t>Rôles des TI</a:t>
            </a:r>
          </a:p>
        </p:txBody>
      </p:sp>
      <p:sp>
        <p:nvSpPr>
          <p:cNvPr id="6150" name="Text Box 27"/>
          <p:cNvSpPr txBox="1">
            <a:spLocks noChangeArrowheads="1"/>
          </p:cNvSpPr>
          <p:nvPr/>
        </p:nvSpPr>
        <p:spPr bwMode="auto">
          <a:xfrm>
            <a:off x="-14288" y="5480050"/>
            <a:ext cx="1511301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0" rIns="18000" bIns="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2000">
                <a:solidFill>
                  <a:schemeClr val="tx1"/>
                </a:solidFill>
                <a:latin typeface="Arial Black" pitchFamily="34" charset="0"/>
              </a:rPr>
              <a:t>Résultats</a:t>
            </a:r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2024063" y="4129088"/>
            <a:ext cx="1647825" cy="7651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Dell, Fedex</a:t>
            </a:r>
          </a:p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Belair- Direct</a:t>
            </a:r>
          </a:p>
        </p:txBody>
      </p:sp>
      <p:sp>
        <p:nvSpPr>
          <p:cNvPr id="148513" name="Text Box 33"/>
          <p:cNvSpPr txBox="1">
            <a:spLocks noChangeArrowheads="1"/>
          </p:cNvSpPr>
          <p:nvPr/>
        </p:nvSpPr>
        <p:spPr bwMode="auto">
          <a:xfrm>
            <a:off x="4187825" y="4576763"/>
            <a:ext cx="2233613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Wal-Mart, Amazon</a:t>
            </a:r>
          </a:p>
        </p:txBody>
      </p:sp>
      <p:sp>
        <p:nvSpPr>
          <p:cNvPr id="148514" name="Text Box 34"/>
          <p:cNvSpPr txBox="1">
            <a:spLocks noChangeArrowheads="1"/>
          </p:cNvSpPr>
          <p:nvPr/>
        </p:nvSpPr>
        <p:spPr bwMode="auto">
          <a:xfrm>
            <a:off x="6653213" y="4491038"/>
            <a:ext cx="1712912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GE ,Wal-Mart</a:t>
            </a:r>
          </a:p>
        </p:txBody>
      </p:sp>
      <p:sp>
        <p:nvSpPr>
          <p:cNvPr id="24" name="AutoShape 10"/>
          <p:cNvSpPr>
            <a:spLocks noChangeArrowheads="1"/>
          </p:cNvSpPr>
          <p:nvPr/>
        </p:nvSpPr>
        <p:spPr bwMode="auto">
          <a:xfrm>
            <a:off x="8118475" y="2033588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AutoShape 11"/>
          <p:cNvSpPr>
            <a:spLocks noChangeArrowheads="1"/>
          </p:cNvSpPr>
          <p:nvPr/>
        </p:nvSpPr>
        <p:spPr bwMode="auto">
          <a:xfrm>
            <a:off x="8270875" y="2185988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AutoShape 11"/>
          <p:cNvSpPr>
            <a:spLocks noChangeArrowheads="1"/>
          </p:cNvSpPr>
          <p:nvPr/>
        </p:nvSpPr>
        <p:spPr bwMode="auto">
          <a:xfrm>
            <a:off x="8423275" y="2338388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" name="Pensées 26"/>
          <p:cNvSpPr/>
          <p:nvPr/>
        </p:nvSpPr>
        <p:spPr bwMode="auto">
          <a:xfrm>
            <a:off x="-196850" y="2944813"/>
            <a:ext cx="1876425" cy="890587"/>
          </a:xfrm>
          <a:prstGeom prst="cloudCallout">
            <a:avLst>
              <a:gd name="adj1" fmla="val 108929"/>
              <a:gd name="adj2" fmla="val 5775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600" dirty="0">
                <a:solidFill>
                  <a:schemeClr val="tx1"/>
                </a:solidFill>
              </a:rPr>
              <a:t>Impact BI:   1 à  10 </a:t>
            </a:r>
            <a:endParaRPr lang="fr-CA" sz="1600" dirty="0">
              <a:solidFill>
                <a:schemeClr val="tx1"/>
              </a:solidFill>
            </a:endParaRPr>
          </a:p>
        </p:txBody>
      </p:sp>
      <p:sp>
        <p:nvSpPr>
          <p:cNvPr id="6158" name="Rectangle 27"/>
          <p:cNvSpPr>
            <a:spLocks noChangeArrowheads="1"/>
          </p:cNvSpPr>
          <p:nvPr/>
        </p:nvSpPr>
        <p:spPr bwMode="auto">
          <a:xfrm>
            <a:off x="-801688" y="6146800"/>
            <a:ext cx="10747376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CA" altLang="fr-FR" sz="1100" b="1">
                <a:solidFill>
                  <a:srgbClr val="00B050"/>
                </a:solidFill>
              </a:rPr>
              <a:t>L’analyse informationnelle (tableau de bord); La veille stratégique, technologique et concurrentiel ; La gestion de la connaissance </a:t>
            </a:r>
          </a:p>
          <a:p>
            <a:pPr algn="ctr"/>
            <a:r>
              <a:rPr lang="fr-CA" altLang="fr-FR" sz="1100" b="1">
                <a:solidFill>
                  <a:srgbClr val="00B050"/>
                </a:solidFill>
              </a:rPr>
              <a:t>Automatisation des processus ( algorithme) ; Big DATA ;l’Intelligence artificielle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12" grpId="0" animBg="1" autoUpdateAnimBg="0"/>
      <p:bldP spid="148513" grpId="0" animBg="1" autoUpdateAnimBg="0"/>
      <p:bldP spid="14851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mtClean="0"/>
              <a:t>La chaîne de valeur propre à Internet</a:t>
            </a:r>
          </a:p>
        </p:txBody>
      </p:sp>
      <p:sp>
        <p:nvSpPr>
          <p:cNvPr id="7171" name="AutoShape 4"/>
          <p:cNvSpPr>
            <a:spLocks noChangeArrowheads="1"/>
          </p:cNvSpPr>
          <p:nvPr/>
        </p:nvSpPr>
        <p:spPr bwMode="auto">
          <a:xfrm>
            <a:off x="914400" y="2525713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4000" tIns="10800" rIns="54000" bIns="10800" anchor="ctr"/>
          <a:lstStyle/>
          <a:p>
            <a:pPr algn="ctr"/>
            <a:endParaRPr lang="fr-FR" altLang="fr-FR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1722438" y="1198563"/>
            <a:ext cx="6994525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4000" tIns="10800" rIns="54000" bIns="10800" anchor="ctr"/>
          <a:lstStyle/>
          <a:p>
            <a:pPr algn="ctr"/>
            <a:endParaRPr lang="fr-FR" altLang="fr-FR"/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2041525" y="1166813"/>
            <a:ext cx="1905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2000" b="1">
                <a:solidFill>
                  <a:schemeClr val="tx1"/>
                </a:solidFill>
                <a:latin typeface="Arial" pitchFamily="34" charset="0"/>
              </a:rPr>
              <a:t>Marketing et recherche sur les produits</a:t>
            </a:r>
            <a:endParaRPr lang="fr-CA" altLang="fr-FR" sz="200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4319588" y="1125538"/>
            <a:ext cx="16081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2000" b="1">
                <a:solidFill>
                  <a:schemeClr val="tx1"/>
                </a:solidFill>
                <a:latin typeface="Arial" pitchFamily="34" charset="0"/>
              </a:rPr>
              <a:t>Ventes et distribution</a:t>
            </a:r>
            <a:endParaRPr lang="fr-CA" altLang="fr-FR" sz="200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261100" y="1111250"/>
            <a:ext cx="22447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2000" b="1">
                <a:solidFill>
                  <a:schemeClr val="tx1"/>
                </a:solidFill>
                <a:latin typeface="Arial" pitchFamily="34" charset="0"/>
              </a:rPr>
              <a:t>Rétroaction de la clientèle et soutien au client</a:t>
            </a:r>
            <a:endParaRPr lang="fr-CA" altLang="fr-FR" sz="200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176" name="AutoShape 9"/>
          <p:cNvSpPr>
            <a:spLocks noChangeArrowheads="1"/>
          </p:cNvSpPr>
          <p:nvPr/>
        </p:nvSpPr>
        <p:spPr bwMode="auto">
          <a:xfrm>
            <a:off x="5486400" y="2511425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4000" tIns="10800" rIns="54000" bIns="10800" anchor="ctr"/>
          <a:lstStyle/>
          <a:p>
            <a:pPr algn="ctr"/>
            <a:endParaRPr lang="fr-FR" altLang="fr-FR"/>
          </a:p>
        </p:txBody>
      </p:sp>
      <p:sp>
        <p:nvSpPr>
          <p:cNvPr id="7177" name="Text Box 10"/>
          <p:cNvSpPr txBox="1">
            <a:spLocks noChangeArrowheads="1"/>
          </p:cNvSpPr>
          <p:nvPr/>
        </p:nvSpPr>
        <p:spPr bwMode="auto">
          <a:xfrm>
            <a:off x="1897063" y="2600325"/>
            <a:ext cx="174466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>
                <a:latin typeface="Arial" pitchFamily="34" charset="0"/>
              </a:rPr>
              <a:t>Données sur le marché permettant de connaître les réactions du client</a:t>
            </a:r>
            <a:endParaRPr lang="fr-CA" altLang="fr-FR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8" name="Text Box 11"/>
          <p:cNvSpPr txBox="1">
            <a:spLocks noChangeArrowheads="1"/>
          </p:cNvSpPr>
          <p:nvPr/>
        </p:nvSpPr>
        <p:spPr bwMode="auto">
          <a:xfrm>
            <a:off x="6370638" y="2582863"/>
            <a:ext cx="1878012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 marL="174625" indent="-174625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>
                <a:latin typeface="Arial" pitchFamily="34" charset="0"/>
              </a:rPr>
              <a:t>	Commentaires du client en ligne</a:t>
            </a:r>
          </a:p>
          <a:p>
            <a:r>
              <a:rPr lang="fr-CA" altLang="fr-FR" sz="1800">
                <a:latin typeface="Arial" pitchFamily="34" charset="0"/>
              </a:rPr>
              <a:t>	Réaction immédiate aux problèmes du client</a:t>
            </a:r>
          </a:p>
        </p:txBody>
      </p:sp>
      <p:sp>
        <p:nvSpPr>
          <p:cNvPr id="7179" name="AutoShape 12"/>
          <p:cNvSpPr>
            <a:spLocks noChangeArrowheads="1"/>
          </p:cNvSpPr>
          <p:nvPr/>
        </p:nvSpPr>
        <p:spPr bwMode="auto">
          <a:xfrm>
            <a:off x="3214688" y="2543175"/>
            <a:ext cx="3657600" cy="2803525"/>
          </a:xfrm>
          <a:prstGeom prst="downArrow">
            <a:avLst>
              <a:gd name="adj1" fmla="val 50880"/>
              <a:gd name="adj2" fmla="val 21685"/>
            </a:avLst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4000" tIns="10800" rIns="54000" bIns="10800" anchor="ctr"/>
          <a:lstStyle/>
          <a:p>
            <a:pPr algn="ctr"/>
            <a:endParaRPr lang="fr-FR" altLang="fr-FR"/>
          </a:p>
        </p:txBody>
      </p:sp>
      <p:sp>
        <p:nvSpPr>
          <p:cNvPr id="7180" name="Text Box 13"/>
          <p:cNvSpPr txBox="1">
            <a:spLocks noChangeArrowheads="1"/>
          </p:cNvSpPr>
          <p:nvPr/>
        </p:nvSpPr>
        <p:spPr bwMode="auto">
          <a:xfrm>
            <a:off x="4125913" y="2662238"/>
            <a:ext cx="17780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 marL="174625" indent="-174625"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>
                <a:latin typeface="Arial" pitchFamily="34" charset="0"/>
              </a:rPr>
              <a:t>	Distribution à faible coût</a:t>
            </a:r>
          </a:p>
          <a:p>
            <a:r>
              <a:rPr lang="fr-CA" altLang="fr-FR" sz="1800">
                <a:latin typeface="Arial" pitchFamily="34" charset="0"/>
              </a:rPr>
              <a:t>	Accès à de nouveaux clients </a:t>
            </a:r>
          </a:p>
          <a:p>
            <a:r>
              <a:rPr lang="fr-CA" altLang="fr-FR" sz="1800">
                <a:latin typeface="Arial" pitchFamily="34" charset="0"/>
              </a:rPr>
              <a:t>	Multiples points de contact</a:t>
            </a:r>
          </a:p>
        </p:txBody>
      </p:sp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1812925" y="5343525"/>
            <a:ext cx="6935788" cy="101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54000" tIns="10800" rIns="54000" bIns="10800" anchor="ctr"/>
          <a:lstStyle/>
          <a:p>
            <a:pPr algn="ctr"/>
            <a:endParaRPr lang="fr-FR" altLang="fr-FR"/>
          </a:p>
        </p:txBody>
      </p:sp>
      <p:sp>
        <p:nvSpPr>
          <p:cNvPr id="7182" name="Text Box 15"/>
          <p:cNvSpPr txBox="1">
            <a:spLocks noChangeArrowheads="1"/>
          </p:cNvSpPr>
          <p:nvPr/>
        </p:nvSpPr>
        <p:spPr bwMode="auto">
          <a:xfrm>
            <a:off x="1935163" y="5340350"/>
            <a:ext cx="177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 b="1">
                <a:solidFill>
                  <a:schemeClr val="tx1"/>
                </a:solidFill>
                <a:latin typeface="Arial" pitchFamily="34" charset="0"/>
              </a:rPr>
              <a:t>Augmentation de la part de marché</a:t>
            </a:r>
          </a:p>
        </p:txBody>
      </p:sp>
      <p:sp>
        <p:nvSpPr>
          <p:cNvPr id="7183" name="Text Box 16"/>
          <p:cNvSpPr txBox="1">
            <a:spLocks noChangeArrowheads="1"/>
          </p:cNvSpPr>
          <p:nvPr/>
        </p:nvSpPr>
        <p:spPr bwMode="auto">
          <a:xfrm>
            <a:off x="4024313" y="5340350"/>
            <a:ext cx="2463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 b="1">
                <a:solidFill>
                  <a:schemeClr val="tx1"/>
                </a:solidFill>
                <a:latin typeface="Arial" pitchFamily="34" charset="0"/>
              </a:rPr>
              <a:t>Réduction des coûts et des marges</a:t>
            </a:r>
          </a:p>
        </p:txBody>
      </p:sp>
      <p:sp>
        <p:nvSpPr>
          <p:cNvPr id="7184" name="Text Box 17"/>
          <p:cNvSpPr txBox="1">
            <a:spLocks noChangeArrowheads="1"/>
          </p:cNvSpPr>
          <p:nvPr/>
        </p:nvSpPr>
        <p:spPr bwMode="auto">
          <a:xfrm>
            <a:off x="6429375" y="5340350"/>
            <a:ext cx="2403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 b="1">
                <a:solidFill>
                  <a:schemeClr val="tx1"/>
                </a:solidFill>
                <a:latin typeface="Arial" pitchFamily="34" charset="0"/>
              </a:rPr>
              <a:t>Accroissement du taux de satisfaction de la clientèle</a:t>
            </a:r>
          </a:p>
        </p:txBody>
      </p:sp>
      <p:sp>
        <p:nvSpPr>
          <p:cNvPr id="7185" name="Text Box 18"/>
          <p:cNvSpPr txBox="1">
            <a:spLocks noChangeArrowheads="1"/>
          </p:cNvSpPr>
          <p:nvPr/>
        </p:nvSpPr>
        <p:spPr bwMode="auto">
          <a:xfrm>
            <a:off x="0" y="1343025"/>
            <a:ext cx="1427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>
                <a:solidFill>
                  <a:schemeClr val="tx1"/>
                </a:solidFill>
                <a:latin typeface="Arial Black" pitchFamily="34" charset="0"/>
              </a:rPr>
              <a:t>Capacité Internet</a:t>
            </a:r>
            <a:endParaRPr lang="fr-CA" altLang="fr-FR" sz="200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186" name="Text Box 19"/>
          <p:cNvSpPr txBox="1">
            <a:spLocks noChangeArrowheads="1"/>
          </p:cNvSpPr>
          <p:nvPr/>
        </p:nvSpPr>
        <p:spPr bwMode="auto">
          <a:xfrm>
            <a:off x="-1588" y="3071813"/>
            <a:ext cx="1644651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>
                <a:solidFill>
                  <a:schemeClr val="tx1"/>
                </a:solidFill>
                <a:latin typeface="Arial Black" pitchFamily="34" charset="0"/>
              </a:rPr>
              <a:t>Avantages pour l’entreprise</a:t>
            </a:r>
            <a:endParaRPr lang="fr-CA" altLang="fr-FR" sz="2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87" name="Text Box 20"/>
          <p:cNvSpPr txBox="1">
            <a:spLocks noChangeArrowheads="1"/>
          </p:cNvSpPr>
          <p:nvPr/>
        </p:nvSpPr>
        <p:spPr bwMode="auto">
          <a:xfrm>
            <a:off x="0" y="5230813"/>
            <a:ext cx="1895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10800" rIns="54000" bIns="10800"/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A" altLang="fr-FR" sz="1800">
                <a:solidFill>
                  <a:schemeClr val="tx1"/>
                </a:solidFill>
                <a:latin typeface="Arial Black" pitchFamily="34" charset="0"/>
              </a:rPr>
              <a:t>Occasions d’obtenir un avantage concurrentiel</a:t>
            </a:r>
            <a:endParaRPr lang="fr-CA" altLang="fr-FR" sz="200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AutoShape 10"/>
          <p:cNvSpPr>
            <a:spLocks noChangeArrowheads="1"/>
          </p:cNvSpPr>
          <p:nvPr/>
        </p:nvSpPr>
        <p:spPr bwMode="auto">
          <a:xfrm>
            <a:off x="8262938" y="197485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auto">
          <a:xfrm>
            <a:off x="8415338" y="212725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AutoShape 11"/>
          <p:cNvSpPr>
            <a:spLocks noChangeArrowheads="1"/>
          </p:cNvSpPr>
          <p:nvPr/>
        </p:nvSpPr>
        <p:spPr bwMode="auto">
          <a:xfrm>
            <a:off x="8567738" y="227965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Pensées 22"/>
          <p:cNvSpPr/>
          <p:nvPr/>
        </p:nvSpPr>
        <p:spPr bwMode="auto">
          <a:xfrm>
            <a:off x="-117475" y="2098675"/>
            <a:ext cx="1876425" cy="889000"/>
          </a:xfrm>
          <a:prstGeom prst="cloudCallout">
            <a:avLst>
              <a:gd name="adj1" fmla="val 108929"/>
              <a:gd name="adj2" fmla="val 57757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CA" sz="1600" dirty="0">
                <a:solidFill>
                  <a:schemeClr val="tx1"/>
                </a:solidFill>
              </a:rPr>
              <a:t>Impact BI:   1 à  10 </a:t>
            </a:r>
            <a:endParaRPr lang="fr-CA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mtClean="0"/>
              <a:t>Stratégies concurrentielles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65113" y="1362075"/>
            <a:ext cx="8593137" cy="4887913"/>
            <a:chOff x="347" y="942"/>
            <a:chExt cx="5413" cy="3079"/>
          </a:xfrm>
        </p:grpSpPr>
        <p:sp>
          <p:nvSpPr>
            <p:cNvPr id="8203" name="Rectangle 4"/>
            <p:cNvSpPr>
              <a:spLocks noChangeArrowheads="1"/>
            </p:cNvSpPr>
            <p:nvPr/>
          </p:nvSpPr>
          <p:spPr bwMode="auto">
            <a:xfrm>
              <a:off x="1055" y="1489"/>
              <a:ext cx="3120" cy="3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fr-CA" altLang="fr-FR">
                  <a:solidFill>
                    <a:schemeClr val="tx1"/>
                  </a:solidFill>
                  <a:latin typeface="Arial Black" pitchFamily="34" charset="0"/>
                </a:rPr>
                <a:t>Stratégies de différenciation</a:t>
              </a:r>
              <a:endParaRPr lang="fr-CA" altLang="fr-F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204" name="Rectangle 5"/>
            <p:cNvSpPr>
              <a:spLocks noChangeArrowheads="1"/>
            </p:cNvSpPr>
            <p:nvPr/>
          </p:nvSpPr>
          <p:spPr bwMode="auto">
            <a:xfrm>
              <a:off x="1660" y="2025"/>
              <a:ext cx="3120" cy="3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fr-CA" altLang="fr-FR">
                  <a:solidFill>
                    <a:schemeClr val="tx1"/>
                  </a:solidFill>
                  <a:latin typeface="Arial Black" pitchFamily="34" charset="0"/>
                </a:rPr>
                <a:t>Stratégies d’innovation</a:t>
              </a:r>
              <a:endParaRPr lang="fr-CA" altLang="fr-F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205" name="Rectangle 6"/>
            <p:cNvSpPr>
              <a:spLocks noChangeArrowheads="1"/>
            </p:cNvSpPr>
            <p:nvPr/>
          </p:nvSpPr>
          <p:spPr bwMode="auto">
            <a:xfrm>
              <a:off x="2217" y="2668"/>
              <a:ext cx="3120" cy="3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fr-CA" altLang="fr-FR">
                  <a:solidFill>
                    <a:schemeClr val="tx1"/>
                  </a:solidFill>
                  <a:latin typeface="Arial Black" pitchFamily="34" charset="0"/>
                </a:rPr>
                <a:t>Stratégies de croissance</a:t>
              </a:r>
              <a:endParaRPr lang="fr-CA" altLang="fr-F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206" name="Rectangle 7"/>
            <p:cNvSpPr>
              <a:spLocks noChangeArrowheads="1"/>
            </p:cNvSpPr>
            <p:nvPr/>
          </p:nvSpPr>
          <p:spPr bwMode="auto">
            <a:xfrm>
              <a:off x="2640" y="3312"/>
              <a:ext cx="3120" cy="3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fr-CA" altLang="fr-FR">
                  <a:solidFill>
                    <a:schemeClr val="tx1"/>
                  </a:solidFill>
                  <a:latin typeface="Arial Black" pitchFamily="34" charset="0"/>
                </a:rPr>
                <a:t>Stratégies d’alliances</a:t>
              </a:r>
              <a:endParaRPr lang="fr-CA" altLang="fr-F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207" name="Rectangle 8"/>
            <p:cNvSpPr>
              <a:spLocks noChangeArrowheads="1"/>
            </p:cNvSpPr>
            <p:nvPr/>
          </p:nvSpPr>
          <p:spPr bwMode="auto">
            <a:xfrm>
              <a:off x="584" y="942"/>
              <a:ext cx="3120" cy="35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r>
                <a:rPr lang="fr-CA" altLang="fr-FR">
                  <a:solidFill>
                    <a:schemeClr val="tx1"/>
                  </a:solidFill>
                  <a:latin typeface="Arial Black" pitchFamily="34" charset="0"/>
                </a:rPr>
                <a:t>Domination par les coûts</a:t>
              </a:r>
              <a:endParaRPr lang="fr-CA" altLang="fr-FR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8208" name="Object 9"/>
            <p:cNvGraphicFramePr>
              <a:graphicFrameLocks noChangeAspect="1"/>
            </p:cNvGraphicFramePr>
            <p:nvPr/>
          </p:nvGraphicFramePr>
          <p:xfrm>
            <a:off x="347" y="2160"/>
            <a:ext cx="879" cy="18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" name="Clip" r:id="rId4" imgW="1395413" imgH="3927475" progId="MS_ClipArt_Gallery.5">
                    <p:embed/>
                  </p:oleObj>
                </mc:Choice>
                <mc:Fallback>
                  <p:oleObj name="Clip" r:id="rId4" imgW="1395413" imgH="3927475" progId="MS_ClipArt_Gallery.5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160"/>
                          <a:ext cx="879" cy="18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8031163" y="11477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395" name="AutoShape 11"/>
          <p:cNvSpPr>
            <a:spLocks noChangeArrowheads="1"/>
          </p:cNvSpPr>
          <p:nvPr/>
        </p:nvSpPr>
        <p:spPr bwMode="auto">
          <a:xfrm>
            <a:off x="8183563" y="13001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6742113" y="2268538"/>
            <a:ext cx="1458912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Bombardier</a:t>
            </a:r>
          </a:p>
        </p:txBody>
      </p:sp>
      <p:sp>
        <p:nvSpPr>
          <p:cNvPr id="144401" name="Text Box 17"/>
          <p:cNvSpPr txBox="1">
            <a:spLocks noChangeArrowheads="1"/>
          </p:cNvSpPr>
          <p:nvPr/>
        </p:nvSpPr>
        <p:spPr bwMode="auto">
          <a:xfrm>
            <a:off x="7405688" y="3090863"/>
            <a:ext cx="600075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3M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8286750" y="4159250"/>
            <a:ext cx="587375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GE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7753350" y="5746750"/>
            <a:ext cx="1235075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Québecor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6943725" y="1387475"/>
            <a:ext cx="1133475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Walmart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0" grpId="0" animBg="1" autoUpdateAnimBg="0"/>
      <p:bldP spid="144401" grpId="0" animBg="1" autoUpdateAnimBg="0"/>
      <p:bldP spid="144402" grpId="0" animBg="1" autoUpdateAnimBg="0"/>
      <p:bldP spid="144403" grpId="0" animBg="1" autoUpdateAnimBg="0"/>
      <p:bldP spid="14440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mtClean="0"/>
              <a:t>L’environnement concurrentiel</a:t>
            </a:r>
          </a:p>
        </p:txBody>
      </p:sp>
      <p:grpSp>
        <p:nvGrpSpPr>
          <p:cNvPr id="9219" name="Group 15"/>
          <p:cNvGrpSpPr>
            <a:grpSpLocks/>
          </p:cNvGrpSpPr>
          <p:nvPr/>
        </p:nvGrpSpPr>
        <p:grpSpPr bwMode="auto">
          <a:xfrm>
            <a:off x="285750" y="1028700"/>
            <a:ext cx="8353425" cy="5429250"/>
            <a:chOff x="180" y="648"/>
            <a:chExt cx="5262" cy="3420"/>
          </a:xfrm>
        </p:grpSpPr>
        <p:graphicFrame>
          <p:nvGraphicFramePr>
            <p:cNvPr id="9223" name="Object 4"/>
            <p:cNvGraphicFramePr>
              <a:graphicFrameLocks noChangeAspect="1"/>
            </p:cNvGraphicFramePr>
            <p:nvPr/>
          </p:nvGraphicFramePr>
          <p:xfrm>
            <a:off x="2316" y="1433"/>
            <a:ext cx="1027" cy="1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Clip" r:id="rId4" imgW="2102325" imgH="3951798" progId="MS_ClipArt_Gallery.5">
                    <p:embed/>
                  </p:oleObj>
                </mc:Choice>
                <mc:Fallback>
                  <p:oleObj name="Clip" r:id="rId4" imgW="2102325" imgH="3951798" progId="MS_ClipArt_Gallery.5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1433"/>
                          <a:ext cx="1027" cy="1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4" name="AutoShape 5"/>
            <p:cNvSpPr>
              <a:spLocks noChangeArrowheads="1"/>
            </p:cNvSpPr>
            <p:nvPr/>
          </p:nvSpPr>
          <p:spPr bwMode="auto">
            <a:xfrm>
              <a:off x="3496" y="648"/>
              <a:ext cx="1598" cy="932"/>
            </a:xfrm>
            <a:prstGeom prst="cloudCallout">
              <a:avLst>
                <a:gd name="adj1" fmla="val -44241"/>
                <a:gd name="adj2" fmla="val 6716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fr-FR" sz="2000" b="1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225" name="AutoShape 6"/>
            <p:cNvSpPr>
              <a:spLocks noChangeArrowheads="1"/>
            </p:cNvSpPr>
            <p:nvPr/>
          </p:nvSpPr>
          <p:spPr bwMode="auto">
            <a:xfrm>
              <a:off x="3699" y="1923"/>
              <a:ext cx="1743" cy="972"/>
            </a:xfrm>
            <a:prstGeom prst="cloudCallout">
              <a:avLst>
                <a:gd name="adj1" fmla="val -66755"/>
                <a:gd name="adj2" fmla="val -2264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fr-FR" sz="2000" b="1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226" name="Text Box 7"/>
            <p:cNvSpPr txBox="1">
              <a:spLocks noChangeArrowheads="1"/>
            </p:cNvSpPr>
            <p:nvPr/>
          </p:nvSpPr>
          <p:spPr bwMode="auto">
            <a:xfrm>
              <a:off x="3660" y="730"/>
              <a:ext cx="1327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en-US" altLang="fr-FR"/>
                <a:t>Menace de nouveaux venus</a:t>
              </a:r>
            </a:p>
          </p:txBody>
        </p:sp>
        <p:sp>
          <p:nvSpPr>
            <p:cNvPr id="9227" name="Text Box 8"/>
            <p:cNvSpPr txBox="1">
              <a:spLocks noChangeArrowheads="1"/>
            </p:cNvSpPr>
            <p:nvPr/>
          </p:nvSpPr>
          <p:spPr bwMode="auto">
            <a:xfrm>
              <a:off x="3863" y="2019"/>
              <a:ext cx="145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fr-CA" altLang="fr-FR"/>
                <a:t>Rivalité entre les concurrents</a:t>
              </a:r>
            </a:p>
          </p:txBody>
        </p:sp>
        <p:sp>
          <p:nvSpPr>
            <p:cNvPr id="9228" name="AutoShape 9"/>
            <p:cNvSpPr>
              <a:spLocks noChangeArrowheads="1"/>
            </p:cNvSpPr>
            <p:nvPr/>
          </p:nvSpPr>
          <p:spPr bwMode="auto">
            <a:xfrm>
              <a:off x="3257" y="3097"/>
              <a:ext cx="1910" cy="971"/>
            </a:xfrm>
            <a:prstGeom prst="cloudCallout">
              <a:avLst>
                <a:gd name="adj1" fmla="val -59005"/>
                <a:gd name="adj2" fmla="val -7636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fr-FR" b="1">
                <a:solidFill>
                  <a:schemeClr val="tx1"/>
                </a:solidFill>
              </a:endParaRPr>
            </a:p>
          </p:txBody>
        </p:sp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3496" y="3210"/>
              <a:ext cx="162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fr-CA" altLang="fr-FR"/>
                <a:t>Pouvoir de négociation des consommateurs</a:t>
              </a:r>
            </a:p>
          </p:txBody>
        </p:sp>
        <p:sp>
          <p:nvSpPr>
            <p:cNvPr id="9230" name="AutoShape 11"/>
            <p:cNvSpPr>
              <a:spLocks noChangeArrowheads="1"/>
            </p:cNvSpPr>
            <p:nvPr/>
          </p:nvSpPr>
          <p:spPr bwMode="auto">
            <a:xfrm>
              <a:off x="180" y="1277"/>
              <a:ext cx="2088" cy="1099"/>
            </a:xfrm>
            <a:prstGeom prst="cloudCallout">
              <a:avLst>
                <a:gd name="adj1" fmla="val 50431"/>
                <a:gd name="adj2" fmla="val 55185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fr-FR" sz="2000" b="1">
                <a:solidFill>
                  <a:schemeClr val="tx1"/>
                </a:solidFill>
              </a:endParaRPr>
            </a:p>
          </p:txBody>
        </p:sp>
        <p:sp>
          <p:nvSpPr>
            <p:cNvPr id="9231" name="Text Box 12"/>
            <p:cNvSpPr txBox="1">
              <a:spLocks noChangeArrowheads="1"/>
            </p:cNvSpPr>
            <p:nvPr/>
          </p:nvSpPr>
          <p:spPr bwMode="auto">
            <a:xfrm>
              <a:off x="423" y="1445"/>
              <a:ext cx="1603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 algn="ctr"/>
              <a:r>
                <a:rPr lang="fr-CA" altLang="fr-FR"/>
                <a:t>Pouvoir de négociation des fournisseurs</a:t>
              </a:r>
              <a:endParaRPr lang="fr-CA" altLang="fr-FR" sz="2000"/>
            </a:p>
          </p:txBody>
        </p:sp>
        <p:sp>
          <p:nvSpPr>
            <p:cNvPr id="9232" name="AutoShape 13"/>
            <p:cNvSpPr>
              <a:spLocks noChangeArrowheads="1"/>
            </p:cNvSpPr>
            <p:nvPr/>
          </p:nvSpPr>
          <p:spPr bwMode="auto">
            <a:xfrm>
              <a:off x="416" y="2872"/>
              <a:ext cx="1639" cy="858"/>
            </a:xfrm>
            <a:prstGeom prst="cloudCallout">
              <a:avLst>
                <a:gd name="adj1" fmla="val 58421"/>
                <a:gd name="adj2" fmla="val -7634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fr-CA" altLang="fr-FR" sz="2000" b="1">
                <a:solidFill>
                  <a:schemeClr val="tx1"/>
                </a:solidFill>
              </a:endParaRPr>
            </a:p>
          </p:txBody>
        </p:sp>
        <p:sp>
          <p:nvSpPr>
            <p:cNvPr id="9233" name="Text Box 14"/>
            <p:cNvSpPr txBox="1">
              <a:spLocks noChangeArrowheads="1"/>
            </p:cNvSpPr>
            <p:nvPr/>
          </p:nvSpPr>
          <p:spPr bwMode="auto">
            <a:xfrm>
              <a:off x="655" y="3044"/>
              <a:ext cx="112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A" altLang="fr-FR"/>
                <a:t>Menace de substituts </a:t>
              </a:r>
            </a:p>
          </p:txBody>
        </p:sp>
      </p:grpSp>
      <p:sp>
        <p:nvSpPr>
          <p:cNvPr id="142353" name="AutoShape 17"/>
          <p:cNvSpPr>
            <a:spLocks noChangeArrowheads="1"/>
          </p:cNvSpPr>
          <p:nvPr/>
        </p:nvSpPr>
        <p:spPr bwMode="auto">
          <a:xfrm>
            <a:off x="8334375" y="10461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2354" name="AutoShape 18"/>
          <p:cNvSpPr>
            <a:spLocks noChangeArrowheads="1"/>
          </p:cNvSpPr>
          <p:nvPr/>
        </p:nvSpPr>
        <p:spPr bwMode="auto">
          <a:xfrm>
            <a:off x="8486775" y="11985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2" name="Double flèche horizontale 16"/>
          <p:cNvSpPr>
            <a:spLocks noChangeArrowheads="1"/>
          </p:cNvSpPr>
          <p:nvPr/>
        </p:nvSpPr>
        <p:spPr bwMode="auto">
          <a:xfrm rot="1739063">
            <a:off x="3444875" y="3690938"/>
            <a:ext cx="2611438" cy="1651000"/>
          </a:xfrm>
          <a:prstGeom prst="leftRightArrow">
            <a:avLst>
              <a:gd name="adj1" fmla="val 50000"/>
              <a:gd name="adj2" fmla="val 49971"/>
            </a:avLst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CA" altLang="fr-FR">
                <a:solidFill>
                  <a:srgbClr val="FF0000"/>
                </a:solidFill>
              </a:rPr>
              <a:t>Offre et la demande</a:t>
            </a:r>
            <a:endParaRPr lang="en-US" altLang="fr-FR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38200" y="1905000"/>
            <a:ext cx="776922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/>
          <a:p>
            <a:pPr>
              <a:lnSpc>
                <a:spcPct val="120000"/>
              </a:lnSpc>
            </a:pPr>
            <a:endParaRPr lang="fr-CH" altLang="fr-FR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66750" y="336550"/>
            <a:ext cx="7926388" cy="609600"/>
          </a:xfrm>
          <a:noFill/>
        </p:spPr>
        <p:txBody>
          <a:bodyPr lIns="0" tIns="0" rIns="0" bIns="0"/>
          <a:lstStyle/>
          <a:p>
            <a:r>
              <a:rPr lang="fr-CH" altLang="fr-FR" sz="2800" smtClean="0"/>
              <a:t>5 forces de la concurrence de Porter</a:t>
            </a:r>
          </a:p>
        </p:txBody>
      </p:sp>
      <p:sp>
        <p:nvSpPr>
          <p:cNvPr id="186372" name="AutoShape 4"/>
          <p:cNvSpPr>
            <a:spLocks noChangeArrowheads="1"/>
          </p:cNvSpPr>
          <p:nvPr/>
        </p:nvSpPr>
        <p:spPr bwMode="auto">
          <a:xfrm>
            <a:off x="3352800" y="2667000"/>
            <a:ext cx="2514600" cy="1447800"/>
          </a:xfrm>
          <a:prstGeom prst="flowChartAlternateProcess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2000">
                <a:solidFill>
                  <a:schemeClr val="tx1"/>
                </a:solidFill>
                <a:latin typeface="Times New Roman" pitchFamily="18" charset="0"/>
              </a:rPr>
              <a:t>Rivalité entre</a:t>
            </a:r>
          </a:p>
          <a:p>
            <a:pPr algn="ctr">
              <a:defRPr/>
            </a:pPr>
            <a:r>
              <a:rPr lang="fr-CH" sz="2000">
                <a:solidFill>
                  <a:schemeClr val="tx1"/>
                </a:solidFill>
                <a:latin typeface="Times New Roman" pitchFamily="18" charset="0"/>
              </a:rPr>
              <a:t> les firmes existantes</a:t>
            </a:r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3429000" y="4724400"/>
            <a:ext cx="2362200" cy="1371600"/>
          </a:xfrm>
          <a:prstGeom prst="upArrowCallout">
            <a:avLst>
              <a:gd name="adj1" fmla="val 43056"/>
              <a:gd name="adj2" fmla="val 43056"/>
              <a:gd name="adj3" fmla="val 16667"/>
              <a:gd name="adj4" fmla="val 6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Menace des produits</a:t>
            </a:r>
          </a:p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 substituts</a:t>
            </a:r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340100" y="1025525"/>
            <a:ext cx="2438400" cy="990600"/>
          </a:xfrm>
          <a:prstGeom prst="downArrowCallout">
            <a:avLst>
              <a:gd name="adj1" fmla="val 61538"/>
              <a:gd name="adj2" fmla="val 61538"/>
              <a:gd name="adj3" fmla="val 16667"/>
              <a:gd name="adj4" fmla="val 6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Menace de nouveaux</a:t>
            </a:r>
          </a:p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intrants</a:t>
            </a:r>
          </a:p>
        </p:txBody>
      </p:sp>
      <p:sp>
        <p:nvSpPr>
          <p:cNvPr id="10247" name="AutoShape 7"/>
          <p:cNvSpPr>
            <a:spLocks noChangeArrowheads="1"/>
          </p:cNvSpPr>
          <p:nvPr/>
        </p:nvSpPr>
        <p:spPr bwMode="auto">
          <a:xfrm>
            <a:off x="576263" y="2438400"/>
            <a:ext cx="2576512" cy="2178050"/>
          </a:xfrm>
          <a:prstGeom prst="rightArrowCallout">
            <a:avLst>
              <a:gd name="adj1" fmla="val 26981"/>
              <a:gd name="adj2" fmla="val 26444"/>
              <a:gd name="adj3" fmla="val 19732"/>
              <a:gd name="adj4" fmla="val 5736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Pouvoir de </a:t>
            </a:r>
          </a:p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négociation des </a:t>
            </a:r>
          </a:p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fournisseurs</a:t>
            </a:r>
          </a:p>
        </p:txBody>
      </p:sp>
      <p:sp>
        <p:nvSpPr>
          <p:cNvPr id="10248" name="AutoShape 8"/>
          <p:cNvSpPr>
            <a:spLocks noChangeArrowheads="1"/>
          </p:cNvSpPr>
          <p:nvPr/>
        </p:nvSpPr>
        <p:spPr bwMode="auto">
          <a:xfrm>
            <a:off x="6167438" y="2366963"/>
            <a:ext cx="2543175" cy="2249487"/>
          </a:xfrm>
          <a:prstGeom prst="leftArrowCallout">
            <a:avLst>
              <a:gd name="adj1" fmla="val 25000"/>
              <a:gd name="adj2" fmla="val 25000"/>
              <a:gd name="adj3" fmla="val 18843"/>
              <a:gd name="adj4" fmla="val 56491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Pouvoir de </a:t>
            </a:r>
          </a:p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négociation </a:t>
            </a:r>
          </a:p>
          <a:p>
            <a:pPr algn="ctr"/>
            <a:r>
              <a:rPr lang="fr-CH" altLang="fr-FR" sz="1800">
                <a:solidFill>
                  <a:schemeClr val="tx1"/>
                </a:solidFill>
                <a:latin typeface="Times New Roman" pitchFamily="18" charset="0"/>
              </a:rPr>
              <a:t>des clients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524000" y="6613525"/>
            <a:ext cx="3638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1000">
                <a:solidFill>
                  <a:schemeClr val="tx1"/>
                </a:solidFill>
                <a:latin typeface="Times New Roman" pitchFamily="18" charset="0"/>
              </a:rPr>
              <a:t>Source:  PORTER, Michael, </a:t>
            </a:r>
            <a:r>
              <a:rPr lang="fr-CH" altLang="fr-FR" sz="1000" i="1">
                <a:solidFill>
                  <a:schemeClr val="tx1"/>
                </a:solidFill>
                <a:latin typeface="Times New Roman" pitchFamily="18" charset="0"/>
              </a:rPr>
              <a:t>Choix stratégiques et concurrence p. 4</a:t>
            </a:r>
            <a:endParaRPr lang="fr-CH" altLang="fr-FR" sz="1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250" name="Freeform 10"/>
          <p:cNvSpPr>
            <a:spLocks/>
          </p:cNvSpPr>
          <p:nvPr/>
        </p:nvSpPr>
        <p:spPr bwMode="auto">
          <a:xfrm>
            <a:off x="3810000" y="2476500"/>
            <a:ext cx="2578100" cy="723900"/>
          </a:xfrm>
          <a:custGeom>
            <a:avLst/>
            <a:gdLst>
              <a:gd name="T0" fmla="*/ 2147483647 w 1624"/>
              <a:gd name="T1" fmla="*/ 2147483647 h 456"/>
              <a:gd name="T2" fmla="*/ 2147483647 w 1624"/>
              <a:gd name="T3" fmla="*/ 2147483647 h 456"/>
              <a:gd name="T4" fmla="*/ 0 w 1624"/>
              <a:gd name="T5" fmla="*/ 2147483647 h 456"/>
              <a:gd name="T6" fmla="*/ 0 60000 65536"/>
              <a:gd name="T7" fmla="*/ 0 60000 65536"/>
              <a:gd name="T8" fmla="*/ 0 60000 65536"/>
              <a:gd name="T9" fmla="*/ 0 w 1624"/>
              <a:gd name="T10" fmla="*/ 0 h 456"/>
              <a:gd name="T11" fmla="*/ 1624 w 1624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4" h="456">
                <a:moveTo>
                  <a:pt x="1392" y="456"/>
                </a:moveTo>
                <a:cubicBezTo>
                  <a:pt x="1508" y="300"/>
                  <a:pt x="1624" y="144"/>
                  <a:pt x="1392" y="72"/>
                </a:cubicBezTo>
                <a:cubicBezTo>
                  <a:pt x="1160" y="0"/>
                  <a:pt x="224" y="24"/>
                  <a:pt x="0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51" name="Freeform 11"/>
          <p:cNvSpPr>
            <a:spLocks/>
          </p:cNvSpPr>
          <p:nvPr/>
        </p:nvSpPr>
        <p:spPr bwMode="auto">
          <a:xfrm flipH="1" flipV="1">
            <a:off x="2971800" y="3657600"/>
            <a:ext cx="2578100" cy="723900"/>
          </a:xfrm>
          <a:custGeom>
            <a:avLst/>
            <a:gdLst>
              <a:gd name="T0" fmla="*/ 2147483647 w 1624"/>
              <a:gd name="T1" fmla="*/ 2147483647 h 456"/>
              <a:gd name="T2" fmla="*/ 2147483647 w 1624"/>
              <a:gd name="T3" fmla="*/ 2147483647 h 456"/>
              <a:gd name="T4" fmla="*/ 0 w 1624"/>
              <a:gd name="T5" fmla="*/ 2147483647 h 456"/>
              <a:gd name="T6" fmla="*/ 0 60000 65536"/>
              <a:gd name="T7" fmla="*/ 0 60000 65536"/>
              <a:gd name="T8" fmla="*/ 0 60000 65536"/>
              <a:gd name="T9" fmla="*/ 0 w 1624"/>
              <a:gd name="T10" fmla="*/ 0 h 456"/>
              <a:gd name="T11" fmla="*/ 1624 w 1624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4" h="456">
                <a:moveTo>
                  <a:pt x="1392" y="456"/>
                </a:moveTo>
                <a:cubicBezTo>
                  <a:pt x="1508" y="300"/>
                  <a:pt x="1624" y="144"/>
                  <a:pt x="1392" y="72"/>
                </a:cubicBezTo>
                <a:cubicBezTo>
                  <a:pt x="1160" y="0"/>
                  <a:pt x="224" y="24"/>
                  <a:pt x="0" y="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4572000" y="2182813"/>
            <a:ext cx="2090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Barrière à l ’entrée</a:t>
            </a:r>
          </a:p>
        </p:txBody>
      </p:sp>
      <p:sp>
        <p:nvSpPr>
          <p:cNvPr id="186381" name="AutoShape 13"/>
          <p:cNvSpPr>
            <a:spLocks noChangeArrowheads="1"/>
          </p:cNvSpPr>
          <p:nvPr/>
        </p:nvSpPr>
        <p:spPr bwMode="auto">
          <a:xfrm>
            <a:off x="2227263" y="2374900"/>
            <a:ext cx="1311275" cy="903288"/>
          </a:xfrm>
          <a:prstGeom prst="irregularSeal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Écono </a:t>
            </a:r>
          </a:p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d’échelle</a:t>
            </a:r>
          </a:p>
        </p:txBody>
      </p:sp>
      <p:sp>
        <p:nvSpPr>
          <p:cNvPr id="186382" name="AutoShape 14"/>
          <p:cNvSpPr>
            <a:spLocks noChangeArrowheads="1"/>
          </p:cNvSpPr>
          <p:nvPr/>
        </p:nvSpPr>
        <p:spPr bwMode="auto">
          <a:xfrm>
            <a:off x="2713038" y="1600200"/>
            <a:ext cx="1311275" cy="903288"/>
          </a:xfrm>
          <a:prstGeom prst="irregularSeal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Accès</a:t>
            </a:r>
          </a:p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canaux distrib</a:t>
            </a:r>
          </a:p>
        </p:txBody>
      </p:sp>
      <p:sp>
        <p:nvSpPr>
          <p:cNvPr id="186383" name="AutoShape 15"/>
          <p:cNvSpPr>
            <a:spLocks noChangeArrowheads="1"/>
          </p:cNvSpPr>
          <p:nvPr/>
        </p:nvSpPr>
        <p:spPr bwMode="auto">
          <a:xfrm>
            <a:off x="2606675" y="4125913"/>
            <a:ext cx="1311275" cy="903287"/>
          </a:xfrm>
          <a:prstGeom prst="irregularSeal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Capitaux</a:t>
            </a:r>
          </a:p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requis</a:t>
            </a:r>
          </a:p>
        </p:txBody>
      </p:sp>
      <p:sp>
        <p:nvSpPr>
          <p:cNvPr id="186384" name="AutoShape 16"/>
          <p:cNvSpPr>
            <a:spLocks noChangeArrowheads="1"/>
          </p:cNvSpPr>
          <p:nvPr/>
        </p:nvSpPr>
        <p:spPr bwMode="auto">
          <a:xfrm>
            <a:off x="5700713" y="3919538"/>
            <a:ext cx="1311275" cy="903287"/>
          </a:xfrm>
          <a:prstGeom prst="irregularSeal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Loyauté des</a:t>
            </a:r>
          </a:p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clients</a:t>
            </a:r>
          </a:p>
        </p:txBody>
      </p:sp>
      <p:sp>
        <p:nvSpPr>
          <p:cNvPr id="186385" name="AutoShape 17"/>
          <p:cNvSpPr>
            <a:spLocks noChangeArrowheads="1"/>
          </p:cNvSpPr>
          <p:nvPr/>
        </p:nvSpPr>
        <p:spPr bwMode="auto">
          <a:xfrm>
            <a:off x="5384800" y="1525588"/>
            <a:ext cx="1311275" cy="903287"/>
          </a:xfrm>
          <a:prstGeom prst="irregularSeal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Brevet</a:t>
            </a:r>
          </a:p>
        </p:txBody>
      </p:sp>
      <p:sp>
        <p:nvSpPr>
          <p:cNvPr id="186386" name="AutoShape 18"/>
          <p:cNvSpPr>
            <a:spLocks noChangeArrowheads="1"/>
          </p:cNvSpPr>
          <p:nvPr/>
        </p:nvSpPr>
        <p:spPr bwMode="auto">
          <a:xfrm>
            <a:off x="4627563" y="4197350"/>
            <a:ext cx="1311275" cy="903288"/>
          </a:xfrm>
          <a:prstGeom prst="irregularSeal1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Prédateurs</a:t>
            </a:r>
          </a:p>
          <a:p>
            <a:pPr algn="ctr">
              <a:defRPr/>
            </a:pPr>
            <a:r>
              <a:rPr lang="fr-CH" sz="1800">
                <a:solidFill>
                  <a:schemeClr val="tx1"/>
                </a:solidFill>
                <a:latin typeface="Times New Roman" pitchFamily="18" charset="0"/>
              </a:rPr>
              <a:t>féroces</a:t>
            </a:r>
          </a:p>
        </p:txBody>
      </p:sp>
      <p:sp>
        <p:nvSpPr>
          <p:cNvPr id="186387" name="AutoShape 19"/>
          <p:cNvSpPr>
            <a:spLocks noChangeArrowheads="1"/>
          </p:cNvSpPr>
          <p:nvPr/>
        </p:nvSpPr>
        <p:spPr bwMode="auto">
          <a:xfrm>
            <a:off x="3201988" y="2227263"/>
            <a:ext cx="2895600" cy="1211262"/>
          </a:xfrm>
          <a:prstGeom prst="leftRightArrow">
            <a:avLst>
              <a:gd name="adj1" fmla="val 50000"/>
              <a:gd name="adj2" fmla="val 47811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$Transfert de la valeur$</a:t>
            </a:r>
          </a:p>
        </p:txBody>
      </p:sp>
      <p:sp>
        <p:nvSpPr>
          <p:cNvPr id="186389" name="Text Box 21"/>
          <p:cNvSpPr txBox="1">
            <a:spLocks noChangeArrowheads="1"/>
          </p:cNvSpPr>
          <p:nvPr/>
        </p:nvSpPr>
        <p:spPr bwMode="auto">
          <a:xfrm>
            <a:off x="217488" y="5759450"/>
            <a:ext cx="2641600" cy="460375"/>
          </a:xfrm>
          <a:prstGeom prst="rect">
            <a:avLst/>
          </a:prstGeom>
          <a:noFill/>
          <a:ln w="63500" cmpd="thinThick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>
                <a:solidFill>
                  <a:schemeClr val="tx1"/>
                </a:solidFill>
                <a:latin typeface="Times New Roman" pitchFamily="18" charset="0"/>
              </a:rPr>
              <a:t>Forte rivalité = bas prix</a:t>
            </a:r>
          </a:p>
        </p:txBody>
      </p:sp>
      <p:sp>
        <p:nvSpPr>
          <p:cNvPr id="186390" name="Freeform 22"/>
          <p:cNvSpPr>
            <a:spLocks/>
          </p:cNvSpPr>
          <p:nvPr/>
        </p:nvSpPr>
        <p:spPr bwMode="auto">
          <a:xfrm>
            <a:off x="234950" y="1262063"/>
            <a:ext cx="3105150" cy="4514850"/>
          </a:xfrm>
          <a:custGeom>
            <a:avLst/>
            <a:gdLst>
              <a:gd name="T0" fmla="*/ 2147483647 w 1956"/>
              <a:gd name="T1" fmla="*/ 2147483647 h 2844"/>
              <a:gd name="T2" fmla="*/ 2147483647 w 1956"/>
              <a:gd name="T3" fmla="*/ 2147483647 h 2844"/>
              <a:gd name="T4" fmla="*/ 2147483647 w 1956"/>
              <a:gd name="T5" fmla="*/ 0 h 2844"/>
              <a:gd name="T6" fmla="*/ 0 60000 65536"/>
              <a:gd name="T7" fmla="*/ 0 60000 65536"/>
              <a:gd name="T8" fmla="*/ 0 60000 65536"/>
              <a:gd name="T9" fmla="*/ 0 w 1956"/>
              <a:gd name="T10" fmla="*/ 0 h 2844"/>
              <a:gd name="T11" fmla="*/ 1956 w 1956"/>
              <a:gd name="T12" fmla="*/ 2844 h 28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6" h="2844">
                <a:moveTo>
                  <a:pt x="647" y="2844"/>
                </a:moveTo>
                <a:cubicBezTo>
                  <a:pt x="323" y="2080"/>
                  <a:pt x="0" y="1316"/>
                  <a:pt x="218" y="842"/>
                </a:cubicBezTo>
                <a:cubicBezTo>
                  <a:pt x="436" y="368"/>
                  <a:pt x="1668" y="140"/>
                  <a:pt x="1956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86391" name="Freeform 23"/>
          <p:cNvSpPr>
            <a:spLocks/>
          </p:cNvSpPr>
          <p:nvPr/>
        </p:nvSpPr>
        <p:spPr bwMode="auto">
          <a:xfrm>
            <a:off x="1522413" y="6086475"/>
            <a:ext cx="2274887" cy="404813"/>
          </a:xfrm>
          <a:custGeom>
            <a:avLst/>
            <a:gdLst>
              <a:gd name="T0" fmla="*/ 0 w 740"/>
              <a:gd name="T1" fmla="*/ 2147483647 h 255"/>
              <a:gd name="T2" fmla="*/ 2147483647 w 740"/>
              <a:gd name="T3" fmla="*/ 2147483647 h 255"/>
              <a:gd name="T4" fmla="*/ 2147483647 w 740"/>
              <a:gd name="T5" fmla="*/ 0 h 255"/>
              <a:gd name="T6" fmla="*/ 0 60000 65536"/>
              <a:gd name="T7" fmla="*/ 0 60000 65536"/>
              <a:gd name="T8" fmla="*/ 0 60000 65536"/>
              <a:gd name="T9" fmla="*/ 0 w 740"/>
              <a:gd name="T10" fmla="*/ 0 h 255"/>
              <a:gd name="T11" fmla="*/ 740 w 740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0" h="255">
                <a:moveTo>
                  <a:pt x="0" y="78"/>
                </a:moveTo>
                <a:cubicBezTo>
                  <a:pt x="102" y="166"/>
                  <a:pt x="204" y="255"/>
                  <a:pt x="327" y="242"/>
                </a:cubicBezTo>
                <a:cubicBezTo>
                  <a:pt x="450" y="229"/>
                  <a:pt x="671" y="42"/>
                  <a:pt x="740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5200650" y="1241425"/>
            <a:ext cx="3940175" cy="5280025"/>
            <a:chOff x="3276" y="782"/>
            <a:chExt cx="2482" cy="3326"/>
          </a:xfrm>
        </p:grpSpPr>
        <p:sp>
          <p:nvSpPr>
            <p:cNvPr id="10266" name="Text Box 25"/>
            <p:cNvSpPr txBox="1">
              <a:spLocks noChangeArrowheads="1"/>
            </p:cNvSpPr>
            <p:nvPr/>
          </p:nvSpPr>
          <p:spPr bwMode="auto">
            <a:xfrm>
              <a:off x="3846" y="3637"/>
              <a:ext cx="1912" cy="290"/>
            </a:xfrm>
            <a:prstGeom prst="rect">
              <a:avLst/>
            </a:prstGeom>
            <a:noFill/>
            <a:ln w="63500" cmpd="thinThick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2000">
                  <a:solidFill>
                    <a:schemeClr val="tx1"/>
                  </a:solidFill>
                  <a:latin typeface="Times New Roman" pitchFamily="18" charset="0"/>
                </a:rPr>
                <a:t>Faible rivalité = prix élevés</a:t>
              </a:r>
            </a:p>
          </p:txBody>
        </p:sp>
        <p:sp>
          <p:nvSpPr>
            <p:cNvPr id="10267" name="Freeform 26"/>
            <p:cNvSpPr>
              <a:spLocks/>
            </p:cNvSpPr>
            <p:nvPr/>
          </p:nvSpPr>
          <p:spPr bwMode="auto">
            <a:xfrm flipH="1">
              <a:off x="3626" y="782"/>
              <a:ext cx="1956" cy="2844"/>
            </a:xfrm>
            <a:custGeom>
              <a:avLst/>
              <a:gdLst>
                <a:gd name="T0" fmla="*/ 647 w 1956"/>
                <a:gd name="T1" fmla="*/ 2844 h 2844"/>
                <a:gd name="T2" fmla="*/ 218 w 1956"/>
                <a:gd name="T3" fmla="*/ 842 h 2844"/>
                <a:gd name="T4" fmla="*/ 1956 w 1956"/>
                <a:gd name="T5" fmla="*/ 0 h 2844"/>
                <a:gd name="T6" fmla="*/ 0 60000 65536"/>
                <a:gd name="T7" fmla="*/ 0 60000 65536"/>
                <a:gd name="T8" fmla="*/ 0 60000 65536"/>
                <a:gd name="T9" fmla="*/ 0 w 1956"/>
                <a:gd name="T10" fmla="*/ 0 h 2844"/>
                <a:gd name="T11" fmla="*/ 1956 w 1956"/>
                <a:gd name="T12" fmla="*/ 2844 h 28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56" h="2844">
                  <a:moveTo>
                    <a:pt x="647" y="2844"/>
                  </a:moveTo>
                  <a:cubicBezTo>
                    <a:pt x="323" y="2080"/>
                    <a:pt x="0" y="1316"/>
                    <a:pt x="218" y="842"/>
                  </a:cubicBezTo>
                  <a:cubicBezTo>
                    <a:pt x="436" y="368"/>
                    <a:pt x="1668" y="140"/>
                    <a:pt x="195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268" name="Freeform 27"/>
            <p:cNvSpPr>
              <a:spLocks/>
            </p:cNvSpPr>
            <p:nvPr/>
          </p:nvSpPr>
          <p:spPr bwMode="auto">
            <a:xfrm flipH="1">
              <a:off x="3276" y="3853"/>
              <a:ext cx="1433" cy="255"/>
            </a:xfrm>
            <a:custGeom>
              <a:avLst/>
              <a:gdLst>
                <a:gd name="T0" fmla="*/ 0 w 740"/>
                <a:gd name="T1" fmla="*/ 78 h 255"/>
                <a:gd name="T2" fmla="*/ 909074 w 740"/>
                <a:gd name="T3" fmla="*/ 242 h 255"/>
                <a:gd name="T4" fmla="*/ 2057966 w 740"/>
                <a:gd name="T5" fmla="*/ 0 h 255"/>
                <a:gd name="T6" fmla="*/ 0 60000 65536"/>
                <a:gd name="T7" fmla="*/ 0 60000 65536"/>
                <a:gd name="T8" fmla="*/ 0 60000 65536"/>
                <a:gd name="T9" fmla="*/ 0 w 740"/>
                <a:gd name="T10" fmla="*/ 0 h 255"/>
                <a:gd name="T11" fmla="*/ 740 w 740"/>
                <a:gd name="T12" fmla="*/ 255 h 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0" h="255">
                  <a:moveTo>
                    <a:pt x="0" y="78"/>
                  </a:moveTo>
                  <a:cubicBezTo>
                    <a:pt x="102" y="166"/>
                    <a:pt x="204" y="255"/>
                    <a:pt x="327" y="242"/>
                  </a:cubicBezTo>
                  <a:cubicBezTo>
                    <a:pt x="450" y="229"/>
                    <a:pt x="671" y="42"/>
                    <a:pt x="74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264" name="Text Box 28"/>
          <p:cNvSpPr txBox="1">
            <a:spLocks noChangeArrowheads="1"/>
          </p:cNvSpPr>
          <p:nvPr/>
        </p:nvSpPr>
        <p:spPr bwMode="auto">
          <a:xfrm>
            <a:off x="3795713" y="3746500"/>
            <a:ext cx="1741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r>
              <a:rPr lang="fr-CH" altLang="fr-FR" sz="2000" b="1">
                <a:solidFill>
                  <a:schemeClr val="accent1"/>
                </a:solidFill>
                <a:latin typeface="Times New Roman" pitchFamily="18" charset="0"/>
              </a:rPr>
              <a:t>Marché actuel</a:t>
            </a:r>
          </a:p>
        </p:txBody>
      </p:sp>
      <p:sp>
        <p:nvSpPr>
          <p:cNvPr id="10265" name="Rectangle 27"/>
          <p:cNvSpPr>
            <a:spLocks noChangeArrowheads="1"/>
          </p:cNvSpPr>
          <p:nvPr/>
        </p:nvSpPr>
        <p:spPr bwMode="auto">
          <a:xfrm>
            <a:off x="276225" y="6518275"/>
            <a:ext cx="8867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fr-CA" altLang="fr-FR" sz="1800"/>
              <a:t>Votre travail comme  gestionnaire va toujours avoir une  lien avec ce modèle</a:t>
            </a:r>
            <a:endParaRPr lang="en-US" altLang="fr-FR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186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1" grpId="0" animBg="1" autoUpdateAnimBg="0"/>
      <p:bldP spid="186382" grpId="0" animBg="1" autoUpdateAnimBg="0"/>
      <p:bldP spid="186383" grpId="0" animBg="1" autoUpdateAnimBg="0"/>
      <p:bldP spid="186384" grpId="0" animBg="1" autoUpdateAnimBg="0"/>
      <p:bldP spid="186385" grpId="0" animBg="1" autoUpdateAnimBg="0"/>
      <p:bldP spid="186386" grpId="0" animBg="1" autoUpdateAnimBg="0"/>
      <p:bldP spid="186387" grpId="0" animBg="1" autoUpdateAnimBg="0"/>
      <p:bldP spid="186389" grpId="0" animBg="1" autoUpdateAnimBg="0"/>
      <p:bldP spid="186390" grpId="0" animBg="1"/>
      <p:bldP spid="1863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2575" y="381000"/>
            <a:ext cx="7585075" cy="533400"/>
          </a:xfrm>
        </p:spPr>
        <p:txBody>
          <a:bodyPr/>
          <a:lstStyle/>
          <a:p>
            <a:r>
              <a:rPr lang="fr-CH" altLang="fr-FR" sz="2800" smtClean="0"/>
              <a:t>Pouvoir des clients/fournisseurs</a:t>
            </a:r>
          </a:p>
        </p:txBody>
      </p:sp>
      <p:grpSp>
        <p:nvGrpSpPr>
          <p:cNvPr id="11267" name="Group 3"/>
          <p:cNvGrpSpPr>
            <a:grpSpLocks/>
          </p:cNvGrpSpPr>
          <p:nvPr/>
        </p:nvGrpSpPr>
        <p:grpSpPr bwMode="auto">
          <a:xfrm>
            <a:off x="296863" y="1944688"/>
            <a:ext cx="7350125" cy="4303712"/>
            <a:chOff x="0" y="1233"/>
            <a:chExt cx="4630" cy="2711"/>
          </a:xfrm>
        </p:grpSpPr>
        <p:grpSp>
          <p:nvGrpSpPr>
            <p:cNvPr id="11281" name="Group 4"/>
            <p:cNvGrpSpPr>
              <a:grpSpLocks/>
            </p:cNvGrpSpPr>
            <p:nvPr/>
          </p:nvGrpSpPr>
          <p:grpSpPr bwMode="auto">
            <a:xfrm>
              <a:off x="806" y="1356"/>
              <a:ext cx="3552" cy="2256"/>
              <a:chOff x="720" y="1152"/>
              <a:chExt cx="4032" cy="2496"/>
            </a:xfrm>
          </p:grpSpPr>
          <p:sp>
            <p:nvSpPr>
              <p:cNvPr id="11292" name="Rectangle 5"/>
              <p:cNvSpPr>
                <a:spLocks noChangeArrowheads="1"/>
              </p:cNvSpPr>
              <p:nvPr/>
            </p:nvSpPr>
            <p:spPr bwMode="auto">
              <a:xfrm>
                <a:off x="720" y="1152"/>
                <a:ext cx="4032" cy="2496"/>
              </a:xfrm>
              <a:prstGeom prst="rect">
                <a:avLst/>
              </a:prstGeom>
              <a:noFill/>
              <a:ln w="349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fr-FR" altLang="fr-FR"/>
              </a:p>
            </p:txBody>
          </p:sp>
          <p:sp>
            <p:nvSpPr>
              <p:cNvPr id="11293" name="Line 6"/>
              <p:cNvSpPr>
                <a:spLocks noChangeShapeType="1"/>
              </p:cNvSpPr>
              <p:nvPr/>
            </p:nvSpPr>
            <p:spPr bwMode="auto">
              <a:xfrm>
                <a:off x="2736" y="1152"/>
                <a:ext cx="0" cy="2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1294" name="Line 7"/>
              <p:cNvSpPr>
                <a:spLocks noChangeShapeType="1"/>
              </p:cNvSpPr>
              <p:nvPr/>
            </p:nvSpPr>
            <p:spPr bwMode="auto">
              <a:xfrm>
                <a:off x="720" y="2400"/>
                <a:ext cx="40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0" y="2069"/>
              <a:ext cx="68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2000">
                  <a:solidFill>
                    <a:schemeClr val="tx1"/>
                  </a:solidFill>
                  <a:latin typeface="Times New Roman" pitchFamily="18" charset="0"/>
                </a:rPr>
                <a:t>Nombre </a:t>
              </a:r>
            </a:p>
            <a:p>
              <a:r>
                <a:rPr lang="fr-CH" altLang="fr-FR" sz="2000">
                  <a:solidFill>
                    <a:schemeClr val="tx1"/>
                  </a:solidFill>
                  <a:latin typeface="Times New Roman" pitchFamily="18" charset="0"/>
                </a:rPr>
                <a:t>de client</a:t>
              </a:r>
            </a:p>
          </p:txBody>
        </p:sp>
        <p:sp>
          <p:nvSpPr>
            <p:cNvPr id="11283" name="Text Box 9"/>
            <p:cNvSpPr txBox="1">
              <a:spLocks noChangeArrowheads="1"/>
            </p:cNvSpPr>
            <p:nvPr/>
          </p:nvSpPr>
          <p:spPr bwMode="auto">
            <a:xfrm>
              <a:off x="1838" y="3694"/>
              <a:ext cx="165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2000">
                  <a:solidFill>
                    <a:schemeClr val="tx1"/>
                  </a:solidFill>
                  <a:latin typeface="Times New Roman" pitchFamily="18" charset="0"/>
                </a:rPr>
                <a:t>Nombre de fournisseurs</a:t>
              </a:r>
            </a:p>
          </p:txBody>
        </p:sp>
        <p:sp>
          <p:nvSpPr>
            <p:cNvPr id="11284" name="Text Box 10"/>
            <p:cNvSpPr txBox="1">
              <a:spLocks noChangeArrowheads="1"/>
            </p:cNvSpPr>
            <p:nvPr/>
          </p:nvSpPr>
          <p:spPr bwMode="auto">
            <a:xfrm>
              <a:off x="741" y="3628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Faible</a:t>
              </a:r>
            </a:p>
          </p:txBody>
        </p:sp>
        <p:sp>
          <p:nvSpPr>
            <p:cNvPr id="11285" name="Text Box 11"/>
            <p:cNvSpPr txBox="1">
              <a:spLocks noChangeArrowheads="1"/>
            </p:cNvSpPr>
            <p:nvPr/>
          </p:nvSpPr>
          <p:spPr bwMode="auto">
            <a:xfrm>
              <a:off x="4186" y="3628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Élevé</a:t>
              </a:r>
            </a:p>
          </p:txBody>
        </p:sp>
        <p:sp>
          <p:nvSpPr>
            <p:cNvPr id="11286" name="Text Box 12"/>
            <p:cNvSpPr txBox="1">
              <a:spLocks noChangeArrowheads="1"/>
            </p:cNvSpPr>
            <p:nvPr/>
          </p:nvSpPr>
          <p:spPr bwMode="auto">
            <a:xfrm>
              <a:off x="335" y="1233"/>
              <a:ext cx="4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Élevé</a:t>
              </a:r>
            </a:p>
          </p:txBody>
        </p:sp>
        <p:sp>
          <p:nvSpPr>
            <p:cNvPr id="11287" name="Text Box 13"/>
            <p:cNvSpPr txBox="1">
              <a:spLocks noChangeArrowheads="1"/>
            </p:cNvSpPr>
            <p:nvPr/>
          </p:nvSpPr>
          <p:spPr bwMode="auto">
            <a:xfrm>
              <a:off x="325" y="3357"/>
              <a:ext cx="4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Faible</a:t>
              </a:r>
            </a:p>
          </p:txBody>
        </p:sp>
        <p:sp>
          <p:nvSpPr>
            <p:cNvPr id="11288" name="Oval 14"/>
            <p:cNvSpPr>
              <a:spLocks noChangeArrowheads="1"/>
            </p:cNvSpPr>
            <p:nvPr/>
          </p:nvSpPr>
          <p:spPr bwMode="auto">
            <a:xfrm>
              <a:off x="830" y="1371"/>
              <a:ext cx="1008" cy="4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Pouvoir de négo </a:t>
              </a:r>
            </a:p>
            <a:p>
              <a:pPr algn="ctr"/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des fournisseurs</a:t>
              </a:r>
            </a:p>
          </p:txBody>
        </p:sp>
        <p:sp>
          <p:nvSpPr>
            <p:cNvPr id="11289" name="Oval 15"/>
            <p:cNvSpPr>
              <a:spLocks noChangeArrowheads="1"/>
            </p:cNvSpPr>
            <p:nvPr/>
          </p:nvSpPr>
          <p:spPr bwMode="auto">
            <a:xfrm>
              <a:off x="3335" y="2493"/>
              <a:ext cx="1008" cy="4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Pouvoir de négo</a:t>
              </a:r>
            </a:p>
            <a:p>
              <a:pPr algn="ctr"/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des clients</a:t>
              </a:r>
            </a:p>
          </p:txBody>
        </p:sp>
        <p:sp>
          <p:nvSpPr>
            <p:cNvPr id="11290" name="Text Box 16"/>
            <p:cNvSpPr txBox="1">
              <a:spLocks noChangeArrowheads="1"/>
            </p:cNvSpPr>
            <p:nvPr/>
          </p:nvSpPr>
          <p:spPr bwMode="auto">
            <a:xfrm>
              <a:off x="1361" y="1868"/>
              <a:ext cx="1584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Carburant</a:t>
              </a:r>
            </a:p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Logiciel bureautique</a:t>
              </a:r>
            </a:p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Pièces de Compresseur</a:t>
              </a:r>
            </a:p>
          </p:txBody>
        </p:sp>
        <p:sp>
          <p:nvSpPr>
            <p:cNvPr id="11291" name="Text Box 17"/>
            <p:cNvSpPr txBox="1">
              <a:spLocks noChangeArrowheads="1"/>
            </p:cNvSpPr>
            <p:nvPr/>
          </p:nvSpPr>
          <p:spPr bwMode="auto">
            <a:xfrm>
              <a:off x="2631" y="2844"/>
              <a:ext cx="79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Papeterie</a:t>
              </a:r>
            </a:p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Roulement</a:t>
              </a:r>
            </a:p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Usinage</a:t>
              </a:r>
            </a:p>
            <a:p>
              <a:pPr>
                <a:buFontTx/>
                <a:buChar char="•"/>
              </a:pPr>
              <a:r>
                <a:rPr lang="fr-CH" altLang="fr-FR" sz="1800">
                  <a:solidFill>
                    <a:schemeClr val="tx1"/>
                  </a:solidFill>
                  <a:latin typeface="Times New Roman" pitchFamily="18" charset="0"/>
                </a:rPr>
                <a:t>Fonderie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7258050" y="2295525"/>
            <a:ext cx="1676400" cy="2905125"/>
            <a:chOff x="4572" y="1446"/>
            <a:chExt cx="1056" cy="1830"/>
          </a:xfrm>
        </p:grpSpPr>
        <p:sp>
          <p:nvSpPr>
            <p:cNvPr id="11279" name="Text Box 19"/>
            <p:cNvSpPr txBox="1">
              <a:spLocks noChangeArrowheads="1"/>
            </p:cNvSpPr>
            <p:nvPr/>
          </p:nvSpPr>
          <p:spPr bwMode="auto">
            <a:xfrm>
              <a:off x="4572" y="1808"/>
              <a:ext cx="1056" cy="1468"/>
            </a:xfrm>
            <a:prstGeom prst="rect">
              <a:avLst/>
            </a:prstGeom>
            <a:solidFill>
              <a:srgbClr val="66C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Dem. Total du marché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Cycle de vie du produit vs la demande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Grosseur des acheteurs/fournisseurs</a:t>
              </a:r>
            </a:p>
          </p:txBody>
        </p:sp>
        <p:sp>
          <p:nvSpPr>
            <p:cNvPr id="11280" name="Text Box 20"/>
            <p:cNvSpPr txBox="1">
              <a:spLocks noChangeArrowheads="1"/>
            </p:cNvSpPr>
            <p:nvPr/>
          </p:nvSpPr>
          <p:spPr bwMode="auto">
            <a:xfrm>
              <a:off x="4764" y="1446"/>
              <a:ext cx="8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1800">
                  <a:solidFill>
                    <a:srgbClr val="FF0000"/>
                  </a:solidFill>
                  <a:latin typeface="Times New Roman" pitchFamily="18" charset="0"/>
                </a:rPr>
                <a:t>Éléments </a:t>
              </a:r>
            </a:p>
            <a:p>
              <a:r>
                <a:rPr lang="fr-CH" altLang="fr-FR" sz="1800">
                  <a:solidFill>
                    <a:srgbClr val="FF0000"/>
                  </a:solidFill>
                  <a:latin typeface="Times New Roman" pitchFamily="18" charset="0"/>
                </a:rPr>
                <a:t>à considérer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198563" y="974725"/>
            <a:ext cx="6629400" cy="985838"/>
            <a:chOff x="746" y="586"/>
            <a:chExt cx="4176" cy="484"/>
          </a:xfrm>
        </p:grpSpPr>
        <p:sp>
          <p:nvSpPr>
            <p:cNvPr id="11277" name="Text Box 22"/>
            <p:cNvSpPr txBox="1">
              <a:spLocks noChangeArrowheads="1"/>
            </p:cNvSpPr>
            <p:nvPr/>
          </p:nvSpPr>
          <p:spPr bwMode="auto">
            <a:xfrm>
              <a:off x="1535" y="586"/>
              <a:ext cx="3387" cy="484"/>
            </a:xfrm>
            <a:prstGeom prst="rect">
              <a:avLst/>
            </a:prstGeom>
            <a:solidFill>
              <a:srgbClr val="66CCFF"/>
            </a:solidFill>
            <a:ln w="38100" cmpd="dbl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Grosseur des acheteurs/fournisseurs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Profitabilité des fournisseurs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Location, niveau de service requis etc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buFontTx/>
                <a:buChar char="•"/>
              </a:pPr>
              <a:r>
                <a:rPr lang="fr-CH" altLang="fr-FR" sz="1600">
                  <a:solidFill>
                    <a:schemeClr val="tx1"/>
                  </a:solidFill>
                  <a:latin typeface="Times New Roman" pitchFamily="18" charset="0"/>
                </a:rPr>
                <a:t>Switching cost vs produits substituts</a:t>
              </a:r>
            </a:p>
          </p:txBody>
        </p:sp>
        <p:sp>
          <p:nvSpPr>
            <p:cNvPr id="11278" name="Text Box 23"/>
            <p:cNvSpPr txBox="1">
              <a:spLocks noChangeArrowheads="1"/>
            </p:cNvSpPr>
            <p:nvPr/>
          </p:nvSpPr>
          <p:spPr bwMode="auto">
            <a:xfrm>
              <a:off x="746" y="692"/>
              <a:ext cx="816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1pPr>
              <a:lvl2pPr marL="742950" indent="-28575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2pPr>
              <a:lvl3pPr marL="11430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3pPr>
              <a:lvl4pPr marL="16002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4pPr>
              <a:lvl5pPr marL="2057400" indent="-228600"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Comic Sans MS" pitchFamily="66" charset="0"/>
                </a:defRPr>
              </a:lvl9pPr>
            </a:lstStyle>
            <a:p>
              <a:r>
                <a:rPr lang="fr-CH" altLang="fr-FR" sz="1800">
                  <a:solidFill>
                    <a:srgbClr val="FF0000"/>
                  </a:solidFill>
                  <a:latin typeface="Times New Roman" pitchFamily="18" charset="0"/>
                </a:rPr>
                <a:t>Éléments </a:t>
              </a:r>
            </a:p>
            <a:p>
              <a:r>
                <a:rPr lang="fr-CH" altLang="fr-FR" sz="1800">
                  <a:solidFill>
                    <a:srgbClr val="FF0000"/>
                  </a:solidFill>
                  <a:latin typeface="Times New Roman" pitchFamily="18" charset="0"/>
                </a:rPr>
                <a:t>à considérer</a:t>
              </a:r>
            </a:p>
          </p:txBody>
        </p:sp>
      </p:grpSp>
      <p:grpSp>
        <p:nvGrpSpPr>
          <p:cNvPr id="11270" name="Group 24"/>
          <p:cNvGrpSpPr>
            <a:grpSpLocks/>
          </p:cNvGrpSpPr>
          <p:nvPr/>
        </p:nvGrpSpPr>
        <p:grpSpPr bwMode="auto">
          <a:xfrm>
            <a:off x="6826250" y="725488"/>
            <a:ext cx="2071688" cy="1087437"/>
            <a:chOff x="4300" y="457"/>
            <a:chExt cx="1305" cy="685"/>
          </a:xfrm>
        </p:grpSpPr>
        <p:sp>
          <p:nvSpPr>
            <p:cNvPr id="188441" name="AutoShape 25"/>
            <p:cNvSpPr>
              <a:spLocks noChangeAspect="1" noChangeArrowheads="1"/>
            </p:cNvSpPr>
            <p:nvPr/>
          </p:nvSpPr>
          <p:spPr bwMode="auto">
            <a:xfrm>
              <a:off x="4745" y="679"/>
              <a:ext cx="404" cy="195"/>
            </a:xfrm>
            <a:prstGeom prst="flowChartAlternateProcess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fr-CH" sz="2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273" name="AutoShape 26"/>
            <p:cNvSpPr>
              <a:spLocks noChangeAspect="1" noChangeArrowheads="1"/>
            </p:cNvSpPr>
            <p:nvPr/>
          </p:nvSpPr>
          <p:spPr bwMode="auto">
            <a:xfrm>
              <a:off x="4758" y="957"/>
              <a:ext cx="379" cy="185"/>
            </a:xfrm>
            <a:prstGeom prst="upArrowCallout">
              <a:avLst>
                <a:gd name="adj1" fmla="val 51216"/>
                <a:gd name="adj2" fmla="val 51216"/>
                <a:gd name="adj3" fmla="val 16667"/>
                <a:gd name="adj4" fmla="val 6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CH" altLang="fr-F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274" name="AutoShape 27"/>
            <p:cNvSpPr>
              <a:spLocks noChangeAspect="1" noChangeArrowheads="1"/>
            </p:cNvSpPr>
            <p:nvPr/>
          </p:nvSpPr>
          <p:spPr bwMode="auto">
            <a:xfrm>
              <a:off x="4743" y="457"/>
              <a:ext cx="392" cy="134"/>
            </a:xfrm>
            <a:prstGeom prst="downArrowCallout">
              <a:avLst>
                <a:gd name="adj1" fmla="val 73134"/>
                <a:gd name="adj2" fmla="val 73134"/>
                <a:gd name="adj3" fmla="val 16667"/>
                <a:gd name="adj4" fmla="val 6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CH" altLang="fr-F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275" name="AutoShape 28"/>
            <p:cNvSpPr>
              <a:spLocks noChangeAspect="1" noChangeArrowheads="1"/>
            </p:cNvSpPr>
            <p:nvPr/>
          </p:nvSpPr>
          <p:spPr bwMode="auto">
            <a:xfrm>
              <a:off x="4300" y="648"/>
              <a:ext cx="413" cy="294"/>
            </a:xfrm>
            <a:prstGeom prst="rightArrowCallout">
              <a:avLst>
                <a:gd name="adj1" fmla="val 26981"/>
                <a:gd name="adj2" fmla="val 26444"/>
                <a:gd name="adj3" fmla="val 23432"/>
                <a:gd name="adj4" fmla="val 57361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CH" altLang="fr-F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276" name="AutoShape 29"/>
            <p:cNvSpPr>
              <a:spLocks noChangeAspect="1" noChangeArrowheads="1"/>
            </p:cNvSpPr>
            <p:nvPr/>
          </p:nvSpPr>
          <p:spPr bwMode="auto">
            <a:xfrm>
              <a:off x="5197" y="638"/>
              <a:ext cx="408" cy="304"/>
            </a:xfrm>
            <a:prstGeom prst="leftArrowCallout">
              <a:avLst>
                <a:gd name="adj1" fmla="val 25000"/>
                <a:gd name="adj2" fmla="val 25000"/>
                <a:gd name="adj3" fmla="val 22368"/>
                <a:gd name="adj4" fmla="val 56491"/>
              </a:avLst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fr-CH" altLang="fr-FR" sz="18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1271" name="Text Box 30"/>
          <p:cNvSpPr txBox="1">
            <a:spLocks noChangeArrowheads="1"/>
          </p:cNvSpPr>
          <p:nvPr/>
        </p:nvSpPr>
        <p:spPr bwMode="auto">
          <a:xfrm>
            <a:off x="654050" y="6211888"/>
            <a:ext cx="8243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Comic Sans MS" pitchFamily="66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CA" altLang="fr-FR">
                <a:solidFill>
                  <a:schemeClr val="accent2"/>
                </a:solidFill>
              </a:rPr>
              <a:t>Quel lien pouvons nous faire avec LE BI?</a:t>
            </a:r>
            <a:endParaRPr lang="en-US" altLang="fr-FR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'Brien5e">
  <a:themeElements>
    <a:clrScheme name="O'Brien5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'Brien5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'Brien5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'Brien5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'Brien5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'Brien5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'Brien5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'Brien5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'Brien5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4022</TotalTime>
  <Words>610</Words>
  <Application>Microsoft Office PowerPoint</Application>
  <PresentationFormat>On-screen Show (4:3)</PresentationFormat>
  <Paragraphs>175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Comic Sans MS</vt:lpstr>
      <vt:lpstr>Arial</vt:lpstr>
      <vt:lpstr>Times New Roman</vt:lpstr>
      <vt:lpstr>Verdana</vt:lpstr>
      <vt:lpstr>Arial Narrow</vt:lpstr>
      <vt:lpstr>Arial Black</vt:lpstr>
      <vt:lpstr>O'Brien5e</vt:lpstr>
      <vt:lpstr>Microsoft Clip Gallery</vt:lpstr>
      <vt:lpstr>O’Brien</vt:lpstr>
      <vt:lpstr>6 composantes de l’Intelligence d’affaires</vt:lpstr>
      <vt:lpstr>Les rôles stratégiques des TI</vt:lpstr>
      <vt:lpstr>Les rôles stratégiques des TI (suite)</vt:lpstr>
      <vt:lpstr>La chaîne de valeur propre à Internet</vt:lpstr>
      <vt:lpstr>Stratégies concurrentielles</vt:lpstr>
      <vt:lpstr>L’environnement concurrentiel</vt:lpstr>
      <vt:lpstr>5 forces de la concurrence de Porter</vt:lpstr>
      <vt:lpstr>Pouvoir des clients/fournisseurs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Foundations of IS in Business</dc:title>
  <dc:creator>Margaret A. Trenholm-Edmunds</dc:creator>
  <cp:lastModifiedBy>ismail - [2010]</cp:lastModifiedBy>
  <cp:revision>174</cp:revision>
  <cp:lastPrinted>2000-06-04T20:32:45Z</cp:lastPrinted>
  <dcterms:created xsi:type="dcterms:W3CDTF">2000-06-03T14:02:17Z</dcterms:created>
  <dcterms:modified xsi:type="dcterms:W3CDTF">2025-04-17T11:35:20Z</dcterms:modified>
</cp:coreProperties>
</file>