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648" r:id="rId3"/>
    <p:sldId id="622" r:id="rId4"/>
    <p:sldId id="620" r:id="rId5"/>
    <p:sldId id="621" r:id="rId6"/>
    <p:sldId id="634" r:id="rId7"/>
    <p:sldId id="635" r:id="rId8"/>
    <p:sldId id="636" r:id="rId9"/>
    <p:sldId id="631" r:id="rId10"/>
    <p:sldId id="637" r:id="rId11"/>
    <p:sldId id="638" r:id="rId12"/>
    <p:sldId id="639" r:id="rId13"/>
    <p:sldId id="640" r:id="rId14"/>
    <p:sldId id="641" r:id="rId15"/>
    <p:sldId id="642" r:id="rId16"/>
    <p:sldId id="647" r:id="rId17"/>
    <p:sldId id="643" r:id="rId18"/>
    <p:sldId id="644" r:id="rId19"/>
    <p:sldId id="645" r:id="rId20"/>
    <p:sldId id="646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4A7C"/>
    <a:srgbClr val="FFFFFF"/>
    <a:srgbClr val="D3F2FD"/>
    <a:srgbClr val="CC3300"/>
    <a:srgbClr val="FFCC00"/>
    <a:srgbClr val="2F3A7F"/>
    <a:srgbClr val="0CA2D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88"/>
        <p:guide orient="horz" pos="4224"/>
        <p:guide orient="horz" pos="1056"/>
        <p:guide orient="horz" pos="672"/>
        <p:guide pos="5376"/>
        <p:guide pos="432"/>
        <p:guide pos="2880"/>
        <p:guide pos="1104"/>
        <p:guide pos="561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28" y="-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t" anchorCtr="0" compatLnSpc="1">
            <a:prstTxWarp prst="textNoShape">
              <a:avLst/>
            </a:prstTxWarp>
          </a:bodyPr>
          <a:lstStyle>
            <a:lvl1pPr defTabSz="939800">
              <a:lnSpc>
                <a:spcPct val="85000"/>
              </a:lnSpc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t" anchorCtr="0" compatLnSpc="1">
            <a:prstTxWarp prst="textNoShape">
              <a:avLst/>
            </a:prstTxWarp>
          </a:bodyPr>
          <a:lstStyle>
            <a:lvl1pPr algn="r" defTabSz="939800">
              <a:lnSpc>
                <a:spcPct val="85000"/>
              </a:lnSpc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b" anchorCtr="0" compatLnSpc="1">
            <a:prstTxWarp prst="textNoShape">
              <a:avLst/>
            </a:prstTxWarp>
          </a:bodyPr>
          <a:lstStyle>
            <a:lvl1pPr defTabSz="939800">
              <a:lnSpc>
                <a:spcPct val="85000"/>
              </a:lnSpc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b" anchorCtr="0" compatLnSpc="1">
            <a:prstTxWarp prst="textNoShape">
              <a:avLst/>
            </a:prstTxWarp>
          </a:bodyPr>
          <a:lstStyle>
            <a:lvl1pPr algn="r" defTabSz="939800">
              <a:lnSpc>
                <a:spcPct val="85000"/>
              </a:lnSpc>
              <a:defRPr sz="1200" b="0"/>
            </a:lvl1pPr>
          </a:lstStyle>
          <a:p>
            <a:fld id="{E1698D9C-0C26-4B46-8AFA-EFAE2773E91E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4189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t" anchorCtr="0" compatLnSpc="1">
            <a:prstTxWarp prst="textNoShape">
              <a:avLst/>
            </a:prstTxWarp>
          </a:bodyPr>
          <a:lstStyle>
            <a:lvl1pPr defTabSz="93980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12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b" anchorCtr="0" compatLnSpc="1">
            <a:prstTxWarp prst="textNoShape">
              <a:avLst/>
            </a:prstTxWarp>
          </a:bodyPr>
          <a:lstStyle>
            <a:lvl1pPr defTabSz="93980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92" tIns="46995" rIns="93992" bIns="46995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b="0">
                <a:latin typeface="Times" pitchFamily="18" charset="0"/>
              </a:defRPr>
            </a:lvl1pPr>
          </a:lstStyle>
          <a:p>
            <a:fld id="{BE197A2A-40B0-4543-A559-6A8D6952DE1E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870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17D06944-CBF3-4E3A-B34B-25D14C7C366D}" type="slidenum">
              <a:rPr lang="en-US" altLang="fr-FR" sz="1200" b="0">
                <a:latin typeface="Times" pitchFamily="18" charset="0"/>
              </a:rPr>
              <a:pPr/>
              <a:t>1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EC9B9FB4-9B6C-471E-ACA5-2D5B9D8931B5}" type="slidenum">
              <a:rPr lang="en-US" altLang="fr-FR" sz="1200" b="0">
                <a:latin typeface="Times" pitchFamily="18" charset="0"/>
              </a:rPr>
              <a:pPr/>
              <a:t>12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96963" y="147638"/>
            <a:ext cx="4679950" cy="350996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3810000"/>
            <a:ext cx="6400800" cy="476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81075" eaLnBrk="1" hangingPunct="1"/>
            <a:endParaRPr lang="fr-CA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20444CB9-E6CA-4C34-99DC-A0D7A55D536E}" type="slidenum">
              <a:rPr lang="en-US" altLang="fr-FR" sz="1200" b="0">
                <a:latin typeface="Times" pitchFamily="18" charset="0"/>
              </a:rPr>
              <a:pPr/>
              <a:t>13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0B15CB6D-941B-417D-B3CA-AD66B661D89D}" type="slidenum">
              <a:rPr lang="en-US" altLang="fr-FR" sz="1200" b="0">
                <a:latin typeface="Times" pitchFamily="18" charset="0"/>
              </a:rPr>
              <a:pPr/>
              <a:t>14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7AE580C9-9C83-4D47-8098-F960D5B2E542}" type="slidenum">
              <a:rPr lang="en-US" altLang="fr-FR" sz="1200" b="0">
                <a:latin typeface="Times" pitchFamily="18" charset="0"/>
              </a:rPr>
              <a:pPr/>
              <a:t>15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820BC11B-63AD-4E5D-8C0E-143DB9C0AC0A}" type="slidenum">
              <a:rPr lang="en-US" altLang="fr-FR" sz="1200" b="0">
                <a:latin typeface="Times" pitchFamily="18" charset="0"/>
              </a:rPr>
              <a:pPr/>
              <a:t>16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92200" y="722313"/>
            <a:ext cx="4683125" cy="35131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1825"/>
            <a:ext cx="5049838" cy="4132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6E2D5F4D-E157-42F6-875C-7E57885B4484}" type="slidenum">
              <a:rPr lang="en-US" altLang="fr-FR" sz="1200" b="0">
                <a:latin typeface="Times" pitchFamily="18" charset="0"/>
              </a:rPr>
              <a:pPr/>
              <a:t>17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D80446C1-FE35-4521-904F-FCF0B9EDD039}" type="slidenum">
              <a:rPr lang="en-US" altLang="fr-FR" sz="1200" b="0">
                <a:latin typeface="Times" pitchFamily="18" charset="0"/>
              </a:rPr>
              <a:pPr/>
              <a:t>18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BC1A6615-4B23-46B4-9032-B21BE7F0A496}" type="slidenum">
              <a:rPr lang="en-US" altLang="fr-FR" sz="1200" b="0">
                <a:latin typeface="Times" pitchFamily="18" charset="0"/>
              </a:rPr>
              <a:pPr/>
              <a:t>19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C9449A94-AF10-45EB-9247-863DC1666A8F}" type="slidenum">
              <a:rPr lang="en-US" altLang="fr-FR" sz="1200" b="0">
                <a:latin typeface="Times" pitchFamily="18" charset="0"/>
              </a:rPr>
              <a:pPr/>
              <a:t>20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20547CC4-B07C-4908-9E21-4D805F4987A8}" type="slidenum">
              <a:rPr lang="en-US" altLang="fr-FR" sz="1200" b="0">
                <a:latin typeface="Times" pitchFamily="18" charset="0"/>
              </a:rPr>
              <a:pPr/>
              <a:t>3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C0A28976-65CD-4B69-AC1C-319729320124}" type="slidenum">
              <a:rPr lang="en-US" altLang="fr-FR" sz="1200" b="0">
                <a:latin typeface="Times" pitchFamily="18" charset="0"/>
              </a:rPr>
              <a:pPr/>
              <a:t>4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DD0D89F8-8E7B-41F3-8027-E390DC4397F0}" type="slidenum">
              <a:rPr lang="en-US" altLang="fr-FR" sz="1200" b="0">
                <a:latin typeface="Times" pitchFamily="18" charset="0"/>
              </a:rPr>
              <a:pPr/>
              <a:t>5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C875484D-1F6F-4796-BD5C-E3184D41073A}" type="slidenum">
              <a:rPr lang="en-US" altLang="fr-FR" sz="1200" b="0">
                <a:latin typeface="Times" pitchFamily="18" charset="0"/>
              </a:rPr>
              <a:pPr/>
              <a:t>6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AEFBF321-0725-4B25-95AB-FB348EE89530}" type="slidenum">
              <a:rPr lang="en-US" altLang="fr-FR" sz="1200" b="0">
                <a:latin typeface="Times" pitchFamily="18" charset="0"/>
              </a:rPr>
              <a:pPr/>
              <a:t>7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B391F2EA-718F-40CE-8919-F1A77FA3E4F5}" type="slidenum">
              <a:rPr lang="en-US" altLang="fr-FR" sz="1200" b="0">
                <a:latin typeface="Times" pitchFamily="18" charset="0"/>
              </a:rPr>
              <a:pPr/>
              <a:t>8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FAB74AA0-C6F7-4D4D-A7CA-9F036B0CA390}" type="slidenum">
              <a:rPr lang="en-US" altLang="fr-FR" sz="1200" b="0">
                <a:latin typeface="Times" pitchFamily="18" charset="0"/>
              </a:rPr>
              <a:pPr/>
              <a:t>10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9398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fld id="{064F23D7-DF0F-4C2F-9ED1-9210E3A446CD}" type="slidenum">
              <a:rPr lang="en-US" altLang="fr-FR" sz="1200" b="0">
                <a:latin typeface="Times" pitchFamily="18" charset="0"/>
              </a:rPr>
              <a:pPr/>
              <a:t>11</a:t>
            </a:fld>
            <a:endParaRPr lang="en-US" altLang="fr-FR" sz="1200" b="0">
              <a:latin typeface="Times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700088"/>
            <a:ext cx="4645025" cy="348297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93738" y="4970463"/>
            <a:ext cx="1778000" cy="912812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endParaRPr lang="en-CA" altLang="fr-FR" sz="24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738" y="2771775"/>
            <a:ext cx="8196262" cy="1143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3738" y="3984625"/>
            <a:ext cx="8196262" cy="639763"/>
          </a:xfrm>
        </p:spPr>
        <p:txBody>
          <a:bodyPr lIns="0" tIns="0" rIns="0" bIns="0"/>
          <a:lstStyle>
            <a:lvl1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 sz="29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Espace réservé de la dat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18" charset="0"/>
              </a:defRPr>
            </a:lvl1pPr>
          </a:lstStyle>
          <a:p>
            <a:pPr>
              <a:defRPr/>
            </a:pPr>
            <a:fld id="{F353E73D-EB0B-456E-A15B-DB0FD084CBD9}" type="datetime5">
              <a:rPr lang="en-US"/>
              <a:pPr>
                <a:defRPr/>
              </a:pPr>
              <a:t>17-Apr-25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25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1970431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2250" y="477838"/>
            <a:ext cx="1962150" cy="546576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477838"/>
            <a:ext cx="5734050" cy="54657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10550482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10110445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19554753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13164288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38140669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27799190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16475124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734749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</p:spTree>
    <p:extLst>
      <p:ext uri="{BB962C8B-B14F-4D97-AF65-F5344CB8AC3E}">
        <p14:creationId xmlns:p14="http://schemas.microsoft.com/office/powerpoint/2010/main" val="9724301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477838"/>
            <a:ext cx="78486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85800" y="1371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7988" y="6502400"/>
            <a:ext cx="68564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00" b="0"/>
            </a:lvl1pPr>
          </a:lstStyle>
          <a:p>
            <a:pPr>
              <a:defRPr/>
            </a:pPr>
            <a:r>
              <a:rPr lang="en-US"/>
              <a:t>© 2003 Alcan Inc.</a:t>
            </a:r>
          </a:p>
        </p:txBody>
      </p:sp>
      <p:sp>
        <p:nvSpPr>
          <p:cNvPr id="1029" name="Text Box 1031"/>
          <p:cNvSpPr txBox="1">
            <a:spLocks noChangeArrowheads="1"/>
          </p:cNvSpPr>
          <p:nvPr/>
        </p:nvSpPr>
        <p:spPr bwMode="auto">
          <a:xfrm>
            <a:off x="685800" y="6510338"/>
            <a:ext cx="471488" cy="195262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b="0"/>
              <a:t>Slide </a:t>
            </a:r>
            <a:fld id="{579F0BE5-0E0A-4E90-BDC3-229FBFAE1575}" type="slidenum">
              <a:rPr lang="en-US" altLang="fr-FR" b="0"/>
              <a:pPr>
                <a:lnSpc>
                  <a:spcPct val="85000"/>
                </a:lnSpc>
                <a:spcBef>
                  <a:spcPct val="50000"/>
                </a:spcBef>
              </a:pPr>
              <a:t>‹#›</a:t>
            </a:fld>
            <a:endParaRPr lang="en-US" altLang="fr-FR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0BA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20800" indent="-292100" algn="l" rtl="0" eaLnBrk="0" fontAlgn="base" hangingPunct="0">
        <a:spcBef>
          <a:spcPct val="2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63700" indent="-228600" algn="l" rtl="0" eaLnBrk="0" fontAlgn="base" hangingPunct="0">
        <a:spcBef>
          <a:spcPct val="25000"/>
        </a:spcBef>
        <a:spcAft>
          <a:spcPct val="0"/>
        </a:spcAft>
        <a:buSzPct val="6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120900" indent="-228600" algn="l" rtl="0" fontAlgn="base">
        <a:spcBef>
          <a:spcPct val="25000"/>
        </a:spcBef>
        <a:spcAft>
          <a:spcPct val="0"/>
        </a:spcAft>
        <a:buSzPct val="6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578100" indent="-228600" algn="l" rtl="0" fontAlgn="base">
        <a:spcBef>
          <a:spcPct val="25000"/>
        </a:spcBef>
        <a:spcAft>
          <a:spcPct val="0"/>
        </a:spcAft>
        <a:buSzPct val="6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035300" indent="-228600" algn="l" rtl="0" fontAlgn="base">
        <a:spcBef>
          <a:spcPct val="25000"/>
        </a:spcBef>
        <a:spcAft>
          <a:spcPct val="0"/>
        </a:spcAft>
        <a:buSzPct val="6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492500" indent="-228600" algn="l" rtl="0" fontAlgn="base">
        <a:spcBef>
          <a:spcPct val="25000"/>
        </a:spcBef>
        <a:spcAft>
          <a:spcPct val="0"/>
        </a:spcAft>
        <a:buSzPct val="6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3738" y="2667000"/>
            <a:ext cx="8196262" cy="1143000"/>
          </a:xfrm>
        </p:spPr>
        <p:txBody>
          <a:bodyPr/>
          <a:lstStyle/>
          <a:p>
            <a:pPr eaLnBrk="1" hangingPunct="1"/>
            <a:r>
              <a:rPr lang="en-US" altLang="fr-FR" sz="2800" smtClean="0"/>
              <a:t>Plan stratégique d’affaires TI; 20xx</a:t>
            </a:r>
            <a:br>
              <a:rPr lang="en-US" altLang="fr-FR" sz="2800" smtClean="0"/>
            </a:br>
            <a:r>
              <a:rPr lang="en-US" altLang="fr-FR" sz="4800" b="0" smtClean="0"/>
              <a:t> </a:t>
            </a:r>
            <a:r>
              <a:rPr lang="en-US" altLang="fr-FR" sz="3600" smtClean="0"/>
              <a:t>	</a:t>
            </a:r>
            <a:br>
              <a:rPr lang="en-US" altLang="fr-FR" sz="3600" smtClean="0"/>
            </a:br>
            <a:endParaRPr lang="en-US" altLang="fr-FR" sz="280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altLang="fr-FR" sz="2500" smtClean="0"/>
          </a:p>
          <a:p>
            <a:pPr eaLnBrk="1" hangingPunct="1">
              <a:lnSpc>
                <a:spcPct val="100000"/>
              </a:lnSpc>
            </a:pPr>
            <a:endParaRPr lang="en-US" altLang="fr-FR" sz="4000" b="1" smtClean="0">
              <a:solidFill>
                <a:srgbClr val="0070BA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fr-FR" sz="1700" smtClean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828800" y="4724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fr-FR" altLang="fr-FR" sz="1800" b="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6769100" cy="588963"/>
          </a:xfrm>
        </p:spPr>
        <p:txBody>
          <a:bodyPr anchor="ctr"/>
          <a:lstStyle/>
          <a:p>
            <a:pPr defTabSz="1106488" eaLnBrk="1" hangingPunct="1"/>
            <a:r>
              <a:rPr lang="fr-CA" altLang="fr-FR" smtClean="0"/>
              <a:t>Sommaire de l’évaluation des TI</a:t>
            </a:r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685800" y="4005263"/>
            <a:ext cx="7848600" cy="15081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CA" sz="1600" dirty="0"/>
              <a:t>Il y a une difficulté importante d’obtenir l’information de gestion en termes de qualité et d’opportunité des applications transactionnelles TI  :</a:t>
            </a:r>
          </a:p>
          <a:p>
            <a:pPr marL="571500" lvl="1" indent="-114300">
              <a:lnSpc>
                <a:spcPct val="90000"/>
              </a:lnSpc>
              <a:buFontTx/>
              <a:buAutoNum type="arabicPeriod"/>
              <a:defRPr/>
            </a:pPr>
            <a:r>
              <a:rPr lang="fr-CA" sz="1600" dirty="0">
                <a:solidFill>
                  <a:srgbClr val="2F3A7F"/>
                </a:solidFill>
              </a:rPr>
              <a:t>Définitions de l’information souvent interprétées différemment ou non définies clairement</a:t>
            </a:r>
          </a:p>
          <a:p>
            <a:pPr marL="571500" lvl="1" indent="-114300">
              <a:lnSpc>
                <a:spcPct val="90000"/>
              </a:lnSpc>
              <a:buFontTx/>
              <a:buAutoNum type="arabicPeriod"/>
              <a:defRPr/>
            </a:pPr>
            <a:r>
              <a:rPr lang="fr-CA" sz="1600" dirty="0">
                <a:solidFill>
                  <a:srgbClr val="2F3A7F"/>
                </a:solidFill>
              </a:rPr>
              <a:t>Génération de l’information de gestion de nos applications transactionnelles est ardue et coûteuse.</a:t>
            </a: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685800" y="5715000"/>
            <a:ext cx="7848600" cy="673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defRPr/>
            </a:pPr>
            <a:r>
              <a:rPr lang="fr-CA" sz="1600"/>
              <a:t>Les TI sont reconnues comme une organisation mais la réalité est: trois pôles: Amérique du nord, Europe et Brésil.</a:t>
            </a: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685800" y="1809750"/>
            <a:ext cx="7848600" cy="84613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CA" sz="1600"/>
              <a:t>La qualité des applications transactionnelles TI est généralement reconnues. Elles pourraient être mieux utilisées en ajoutant de la formation et une utilisation plus efficace. 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685800" y="3273425"/>
            <a:ext cx="7848600" cy="84613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CA" sz="1600"/>
              <a:t>Les processus et outils du PMO sont vus comme un avoir. Nous devons finaliser le déploiement et améliorer les processus actuels (gestion basée sur la valeur, </a:t>
            </a:r>
            <a:r>
              <a:rPr lang="en-US" sz="1600"/>
              <a:t>VBM</a:t>
            </a:r>
            <a:r>
              <a:rPr lang="fr-CA" sz="1600"/>
              <a:t>). </a:t>
            </a:r>
          </a:p>
        </p:txBody>
      </p:sp>
      <p:grpSp>
        <p:nvGrpSpPr>
          <p:cNvPr id="21511" name="Group 7"/>
          <p:cNvGrpSpPr>
            <a:grpSpLocks noChangeAspect="1"/>
          </p:cNvGrpSpPr>
          <p:nvPr/>
        </p:nvGrpSpPr>
        <p:grpSpPr bwMode="auto">
          <a:xfrm>
            <a:off x="228600" y="131763"/>
            <a:ext cx="1219200" cy="776287"/>
            <a:chOff x="216" y="528"/>
            <a:chExt cx="5544" cy="3528"/>
          </a:xfrm>
        </p:grpSpPr>
        <p:sp>
          <p:nvSpPr>
            <p:cNvPr id="21516" name="AutoShape 8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fr-CA" altLang="fr-FR" sz="1600"/>
            </a:p>
          </p:txBody>
        </p:sp>
        <p:sp>
          <p:nvSpPr>
            <p:cNvPr id="21517" name="AutoShape 9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rgbClr val="CC33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fr-CA" altLang="fr-FR" sz="2400"/>
            </a:p>
          </p:txBody>
        </p:sp>
        <p:sp>
          <p:nvSpPr>
            <p:cNvPr id="746506" name="Oval 10"/>
            <p:cNvSpPr>
              <a:spLocks noChangeAspect="1" noChangeArrowheads="1"/>
            </p:cNvSpPr>
            <p:nvPr/>
          </p:nvSpPr>
          <p:spPr bwMode="auto">
            <a:xfrm>
              <a:off x="2569" y="1257"/>
              <a:ext cx="1631" cy="1537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fr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9" name="AutoShape 11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fr-CA" altLang="fr-FR" sz="1600"/>
            </a:p>
          </p:txBody>
        </p:sp>
        <p:sp>
          <p:nvSpPr>
            <p:cNvPr id="746508" name="Oval 12"/>
            <p:cNvSpPr>
              <a:spLocks noChangeAspect="1" noChangeArrowheads="1"/>
            </p:cNvSpPr>
            <p:nvPr/>
          </p:nvSpPr>
          <p:spPr bwMode="auto">
            <a:xfrm>
              <a:off x="4562" y="1495"/>
              <a:ext cx="1198" cy="1061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fr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1" name="Line 13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22" name="Line 14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23" name="AutoShape 15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fr-CA" altLang="fr-FR" sz="2000"/>
            </a:p>
          </p:txBody>
        </p:sp>
        <p:sp>
          <p:nvSpPr>
            <p:cNvPr id="21524" name="AutoShape 16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1525" name="AutoShape 17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1526" name="AutoShape 18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1527" name="AutoShape 19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28" name="AutoShape 20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746517" name="Rectangle 21"/>
          <p:cNvSpPr>
            <a:spLocks noChangeArrowheads="1"/>
          </p:cNvSpPr>
          <p:nvPr/>
        </p:nvSpPr>
        <p:spPr bwMode="auto">
          <a:xfrm>
            <a:off x="685800" y="2541588"/>
            <a:ext cx="7848600" cy="673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defRPr/>
            </a:pPr>
            <a:r>
              <a:rPr lang="fr-CA" sz="1600"/>
              <a:t>Le partage des connaissances et les outils de collaboration doivent être améliorés pour supporter la gestion globale. </a:t>
            </a:r>
          </a:p>
        </p:txBody>
      </p:sp>
      <p:sp>
        <p:nvSpPr>
          <p:cNvPr id="746518" name="Rectangle 22"/>
          <p:cNvSpPr>
            <a:spLocks noChangeArrowheads="1"/>
          </p:cNvSpPr>
          <p:nvPr/>
        </p:nvSpPr>
        <p:spPr bwMode="auto">
          <a:xfrm>
            <a:off x="685800" y="1079500"/>
            <a:ext cx="7848600" cy="673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20000"/>
                  <a:invGamma/>
                </a:schemeClr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defRPr/>
            </a:pPr>
            <a:r>
              <a:rPr lang="fr-CA" sz="1600"/>
              <a:t>La direction reconnaît la valeur de réduire la diversité. Cependant, chaque projet devrait avoir une contribution évidente à la création de valeur</a:t>
            </a:r>
            <a:endParaRPr lang="fr-CA" sz="1600">
              <a:solidFill>
                <a:srgbClr val="CC3300"/>
              </a:solidFill>
            </a:endParaRPr>
          </a:p>
        </p:txBody>
      </p:sp>
      <p:sp>
        <p:nvSpPr>
          <p:cNvPr id="21514" name="Flèche droite 1"/>
          <p:cNvSpPr>
            <a:spLocks noChangeArrowheads="1"/>
          </p:cNvSpPr>
          <p:nvPr/>
        </p:nvSpPr>
        <p:spPr bwMode="auto">
          <a:xfrm>
            <a:off x="-674688" y="2663825"/>
            <a:ext cx="1412876" cy="315913"/>
          </a:xfrm>
          <a:prstGeom prst="rightArrow">
            <a:avLst>
              <a:gd name="adj1" fmla="val 50000"/>
              <a:gd name="adj2" fmla="val 49962"/>
            </a:avLst>
          </a:prstGeom>
          <a:solidFill>
            <a:schemeClr val="bg1"/>
          </a:soli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  <p:sp>
        <p:nvSpPr>
          <p:cNvPr id="21515" name="Flèche droite 24"/>
          <p:cNvSpPr>
            <a:spLocks noChangeArrowheads="1"/>
          </p:cNvSpPr>
          <p:nvPr/>
        </p:nvSpPr>
        <p:spPr bwMode="auto">
          <a:xfrm>
            <a:off x="-874713" y="4435475"/>
            <a:ext cx="1414463" cy="315913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bg1"/>
          </a:soli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fr-CA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38" y="477838"/>
            <a:ext cx="7358062" cy="555625"/>
          </a:xfrm>
        </p:spPr>
        <p:txBody>
          <a:bodyPr/>
          <a:lstStyle/>
          <a:p>
            <a:pPr defTabSz="1106488" eaLnBrk="1" hangingPunct="1"/>
            <a:r>
              <a:rPr lang="en-US" altLang="fr-FR" smtClean="0"/>
              <a:t>Rôle des TI AGMP</a:t>
            </a:r>
            <a:br>
              <a:rPr lang="en-US" altLang="fr-FR" smtClean="0"/>
            </a:br>
            <a:r>
              <a:rPr lang="en-US" altLang="fr-FR" sz="1600" smtClean="0"/>
              <a:t>Position désirée selon les entrevues réalisées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22725" y="6115050"/>
            <a:ext cx="12684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310">
            <a:spAutoFit/>
          </a:bodyPr>
          <a:lstStyle/>
          <a:p>
            <a:pPr algn="ctr" defTabSz="820738"/>
            <a:r>
              <a:rPr lang="en-US" altLang="fr-FR" sz="1600">
                <a:latin typeface="Arial Narrow" pitchFamily="34" charset="0"/>
              </a:rPr>
              <a:t>LEADERSHIP TI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 rot="-5400000">
            <a:off x="-149225" y="4119563"/>
            <a:ext cx="29829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2791">
            <a:spAutoFit/>
          </a:bodyPr>
          <a:lstStyle/>
          <a:p>
            <a:pPr algn="ctr" defTabSz="228600">
              <a:lnSpc>
                <a:spcPct val="90000"/>
              </a:lnSpc>
            </a:pPr>
            <a:r>
              <a:rPr lang="en-US" altLang="fr-FR" sz="1600">
                <a:latin typeface="Arial Narrow" pitchFamily="34" charset="0"/>
              </a:rPr>
              <a:t>ORIENTATION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ltGray">
          <a:xfrm>
            <a:off x="1663700" y="2436813"/>
            <a:ext cx="6083300" cy="3611562"/>
          </a:xfrm>
          <a:prstGeom prst="bevel">
            <a:avLst>
              <a:gd name="adj" fmla="val 4079"/>
            </a:avLst>
          </a:prstGeom>
          <a:gradFill rotWithShape="0">
            <a:gsLst>
              <a:gs pos="0">
                <a:schemeClr val="folHlink"/>
              </a:gs>
              <a:gs pos="100000">
                <a:srgbClr val="2F3A7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513388" y="2584450"/>
            <a:ext cx="0" cy="3316288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782763" y="5557838"/>
            <a:ext cx="57546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781175" y="4078288"/>
            <a:ext cx="575627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224213" y="2587625"/>
            <a:ext cx="0" cy="3313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995738" y="5567363"/>
            <a:ext cx="895350" cy="327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Suiveur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502025" y="3330575"/>
            <a:ext cx="1897063" cy="479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marL="103188" indent="-103188" algn="ctr" defTabSz="820738"/>
            <a:r>
              <a:rPr lang="en-US" altLang="fr-FR" sz="1300" b="0">
                <a:solidFill>
                  <a:schemeClr val="bg1"/>
                </a:solidFill>
                <a:latin typeface="Arial Narrow" pitchFamily="34" charset="0"/>
              </a:rPr>
              <a:t>“Drive to use of best demonstrated practices”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638800" y="3505200"/>
            <a:ext cx="1873250" cy="479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marL="103188" indent="-103188" algn="ctr" defTabSz="820738"/>
            <a:r>
              <a:rPr lang="en-US" altLang="fr-FR" sz="1300" b="0">
                <a:solidFill>
                  <a:schemeClr val="bg1"/>
                </a:solidFill>
                <a:latin typeface="Arial Narrow" pitchFamily="34" charset="0"/>
              </a:rPr>
              <a:t>“Initiate technology changes”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543300" y="2828925"/>
            <a:ext cx="1814513" cy="571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Partenaire stratégique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715000" y="2667000"/>
            <a:ext cx="1679575" cy="815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Facilitateur (enabler) stratégique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3429000" y="4191000"/>
            <a:ext cx="1549400" cy="479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300" b="0">
                <a:solidFill>
                  <a:schemeClr val="bg1"/>
                </a:solidFill>
                <a:latin typeface="Arial Narrow" pitchFamily="34" charset="0"/>
              </a:rPr>
              <a:t>“Operate technology efficiently”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562600" y="4876800"/>
            <a:ext cx="1874838" cy="479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marL="103188" indent="-103188" algn="ctr" defTabSz="820738"/>
            <a:r>
              <a:rPr lang="en-US" altLang="fr-FR" sz="1300" b="0">
                <a:solidFill>
                  <a:schemeClr val="bg1"/>
                </a:solidFill>
                <a:latin typeface="Arial Narrow" pitchFamily="34" charset="0"/>
              </a:rPr>
              <a:t>“Use technologies</a:t>
            </a:r>
            <a:br>
              <a:rPr lang="en-US" altLang="fr-FR" sz="1300" b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altLang="fr-FR" sz="1300" b="0">
                <a:solidFill>
                  <a:schemeClr val="bg1"/>
                </a:solidFill>
                <a:latin typeface="Arial Narrow" pitchFamily="34" charset="0"/>
              </a:rPr>
              <a:t>achieve business goals”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429000" y="4572000"/>
            <a:ext cx="1716088" cy="327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Centre de coûts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772150" y="4410075"/>
            <a:ext cx="1489075" cy="571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Fournisseur de service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053138" y="5568950"/>
            <a:ext cx="1109662" cy="327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Visionnaire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1782763" y="2955925"/>
            <a:ext cx="1390650" cy="571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Externe</a:t>
            </a:r>
            <a:b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(to business)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785938" y="4525963"/>
            <a:ext cx="1389062" cy="571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18" tIns="41310" rIns="82618" bIns="41310">
            <a:spAutoFit/>
          </a:bodyPr>
          <a:lstStyle/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Interne</a:t>
            </a:r>
          </a:p>
          <a:p>
            <a:pPr algn="ctr" defTabSz="820738"/>
            <a:r>
              <a:rPr lang="en-US" altLang="fr-FR" sz="1600">
                <a:solidFill>
                  <a:schemeClr val="accent2"/>
                </a:solidFill>
                <a:latin typeface="Arial Narrow" pitchFamily="34" charset="0"/>
              </a:rPr>
              <a:t>(to IS)</a:t>
            </a: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5486400" y="4191000"/>
            <a:ext cx="914400" cy="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48567" name="AutoShape 23"/>
          <p:cNvSpPr>
            <a:spLocks noChangeArrowheads="1"/>
          </p:cNvSpPr>
          <p:nvPr/>
        </p:nvSpPr>
        <p:spPr bwMode="auto">
          <a:xfrm>
            <a:off x="914400" y="1447800"/>
            <a:ext cx="7315200" cy="685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2"/>
            </a:solidFill>
            <a:round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algn="ctr">
              <a:defRPr/>
            </a:pPr>
            <a:r>
              <a:rPr lang="fr-CA" sz="2000"/>
              <a:t>Concensus : l’organisation des TI AGMP doit augmenter son leadership et son focus d’affaires</a:t>
            </a:r>
            <a:endParaRPr lang="fr-CA" sz="1400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5029200" y="3997325"/>
            <a:ext cx="508000" cy="454025"/>
          </a:xfrm>
          <a:prstGeom prst="ellipse">
            <a:avLst/>
          </a:prstGeom>
          <a:solidFill>
            <a:srgbClr val="CC33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000">
                <a:latin typeface="Arial Narrow" pitchFamily="34" charset="0"/>
              </a:rPr>
              <a:t>Current</a:t>
            </a:r>
          </a:p>
          <a:p>
            <a:pPr algn="ctr">
              <a:lnSpc>
                <a:spcPct val="85000"/>
              </a:lnSpc>
            </a:pPr>
            <a:r>
              <a:rPr lang="en-US" altLang="fr-FR" sz="1000"/>
              <a:t>NA</a:t>
            </a:r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4038600" y="4879975"/>
            <a:ext cx="508000" cy="454025"/>
          </a:xfrm>
          <a:prstGeom prst="ellipse">
            <a:avLst/>
          </a:prstGeom>
          <a:solidFill>
            <a:srgbClr val="CC33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000">
                <a:latin typeface="Arial Narrow" pitchFamily="34" charset="0"/>
              </a:rPr>
              <a:t>Current</a:t>
            </a:r>
            <a:endParaRPr lang="en-US" altLang="fr-FR" sz="1000"/>
          </a:p>
          <a:p>
            <a:pPr algn="ctr">
              <a:lnSpc>
                <a:spcPct val="85000"/>
              </a:lnSpc>
            </a:pPr>
            <a:r>
              <a:rPr lang="en-US" altLang="fr-FR" sz="1000"/>
              <a:t>EU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4572000" y="4419600"/>
            <a:ext cx="18288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6248400" y="3997325"/>
            <a:ext cx="509588" cy="452438"/>
          </a:xfrm>
          <a:prstGeom prst="ellipse">
            <a:avLst/>
          </a:prstGeom>
          <a:solidFill>
            <a:srgbClr val="FFCC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000"/>
              <a:t>Desired</a:t>
            </a:r>
            <a:br>
              <a:rPr lang="en-US" altLang="fr-FR" sz="1000"/>
            </a:br>
            <a:r>
              <a:rPr lang="en-US" altLang="fr-FR" sz="1000"/>
              <a:t>State</a:t>
            </a:r>
          </a:p>
        </p:txBody>
      </p:sp>
      <p:grpSp>
        <p:nvGrpSpPr>
          <p:cNvPr id="23580" name="Group 28"/>
          <p:cNvGrpSpPr>
            <a:grpSpLocks noChangeAspect="1"/>
          </p:cNvGrpSpPr>
          <p:nvPr/>
        </p:nvGrpSpPr>
        <p:grpSpPr bwMode="auto">
          <a:xfrm>
            <a:off x="673100" y="433388"/>
            <a:ext cx="877888" cy="558800"/>
            <a:chOff x="216" y="528"/>
            <a:chExt cx="5544" cy="3528"/>
          </a:xfrm>
        </p:grpSpPr>
        <p:sp>
          <p:nvSpPr>
            <p:cNvPr id="23581" name="AutoShape 29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23582" name="AutoShape 30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48575" name="Oval 31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584" name="AutoShape 32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48577" name="Oval 33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586" name="Line 34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587" name="Line 35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588" name="AutoShape 36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23589" name="AutoShape 37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3590" name="AutoShape 38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3591" name="AutoShape 39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3592" name="AutoShape 40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593" name="AutoShape 41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540000" y="268128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fr-CA" altLang="fr-FR" sz="900"/>
              <a:t>Gère les TI efficacement</a:t>
            </a:r>
            <a:endParaRPr lang="en-US" altLang="fr-FR" sz="9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64000" y="268128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Utiliser les technologies pour accomplir des objectifs d’affaires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588000" y="268128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Drive to use of best demonstrated practices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112000" y="268128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Initiate technology changes 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60500" y="3844925"/>
            <a:ext cx="974725" cy="476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RELATIONS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460500" y="4386263"/>
            <a:ext cx="974725" cy="476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RISQUES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460500" y="4935538"/>
            <a:ext cx="974725" cy="476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STYLE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68300" y="2681288"/>
            <a:ext cx="2089150" cy="476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MISSION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68300" y="3221038"/>
            <a:ext cx="2089150" cy="476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L’ATTEINTE D’UNE VISION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68300" y="5467350"/>
            <a:ext cx="2089150" cy="4762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OBJECTIFS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68300" y="3810000"/>
            <a:ext cx="1039813" cy="1595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100"/>
              <a:t>VALEURS &amp; CULTURE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title"/>
          </p:nvPr>
        </p:nvSpPr>
        <p:spPr>
          <a:xfrm>
            <a:off x="1765300" y="477838"/>
            <a:ext cx="6769100" cy="588962"/>
          </a:xfrm>
        </p:spPr>
        <p:txBody>
          <a:bodyPr/>
          <a:lstStyle/>
          <a:p>
            <a:pPr defTabSz="992188" eaLnBrk="1" hangingPunct="1"/>
            <a:r>
              <a:rPr lang="en-US" altLang="fr-FR" smtClean="0"/>
              <a:t>Rôle des TI AGMP</a:t>
            </a:r>
            <a:r>
              <a:rPr lang="en-US" altLang="fr-FR" sz="2000" smtClean="0"/>
              <a:t/>
            </a:r>
            <a:br>
              <a:rPr lang="en-US" altLang="fr-FR" sz="2000" smtClean="0"/>
            </a:br>
            <a:r>
              <a:rPr lang="en-US" altLang="fr-FR" sz="1600" smtClean="0"/>
              <a:t>Implications</a:t>
            </a:r>
          </a:p>
        </p:txBody>
      </p:sp>
      <p:sp>
        <p:nvSpPr>
          <p:cNvPr id="25614" name="Freeform 14"/>
          <p:cNvSpPr>
            <a:spLocks/>
          </p:cNvSpPr>
          <p:nvPr/>
        </p:nvSpPr>
        <p:spPr bwMode="gray">
          <a:xfrm>
            <a:off x="2024063" y="1981200"/>
            <a:ext cx="6927850" cy="774700"/>
          </a:xfrm>
          <a:custGeom>
            <a:avLst/>
            <a:gdLst>
              <a:gd name="T0" fmla="*/ 0 w 4096"/>
              <a:gd name="T1" fmla="*/ 2147483646 h 488"/>
              <a:gd name="T2" fmla="*/ 2147483646 w 4096"/>
              <a:gd name="T3" fmla="*/ 2147483646 h 488"/>
              <a:gd name="T4" fmla="*/ 2147483646 w 4096"/>
              <a:gd name="T5" fmla="*/ 2147483646 h 488"/>
              <a:gd name="T6" fmla="*/ 2147483646 w 4096"/>
              <a:gd name="T7" fmla="*/ 2147483646 h 488"/>
              <a:gd name="T8" fmla="*/ 2147483646 w 4096"/>
              <a:gd name="T9" fmla="*/ 2147483646 h 488"/>
              <a:gd name="T10" fmla="*/ 2147483646 w 4096"/>
              <a:gd name="T11" fmla="*/ 2147483646 h 488"/>
              <a:gd name="T12" fmla="*/ 2147483646 w 4096"/>
              <a:gd name="T13" fmla="*/ 0 h 488"/>
              <a:gd name="T14" fmla="*/ 2147483646 w 4096"/>
              <a:gd name="T15" fmla="*/ 2147483646 h 488"/>
              <a:gd name="T16" fmla="*/ 2147483646 w 4096"/>
              <a:gd name="T17" fmla="*/ 2147483646 h 488"/>
              <a:gd name="T18" fmla="*/ 2147483646 w 4096"/>
              <a:gd name="T19" fmla="*/ 0 h 488"/>
              <a:gd name="T20" fmla="*/ 0 w 4096"/>
              <a:gd name="T21" fmla="*/ 2147483646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6"/>
              <a:gd name="T34" fmla="*/ 0 h 488"/>
              <a:gd name="T35" fmla="*/ 4096 w 4096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6" h="488">
                <a:moveTo>
                  <a:pt x="0" y="244"/>
                </a:moveTo>
                <a:lnTo>
                  <a:pt x="229" y="488"/>
                </a:lnTo>
                <a:lnTo>
                  <a:pt x="229" y="366"/>
                </a:lnTo>
                <a:lnTo>
                  <a:pt x="3867" y="366"/>
                </a:lnTo>
                <a:lnTo>
                  <a:pt x="3867" y="488"/>
                </a:lnTo>
                <a:lnTo>
                  <a:pt x="4096" y="244"/>
                </a:lnTo>
                <a:lnTo>
                  <a:pt x="3867" y="0"/>
                </a:lnTo>
                <a:lnTo>
                  <a:pt x="3867" y="122"/>
                </a:lnTo>
                <a:lnTo>
                  <a:pt x="229" y="122"/>
                </a:lnTo>
                <a:lnTo>
                  <a:pt x="229" y="0"/>
                </a:lnTo>
                <a:lnTo>
                  <a:pt x="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615" name="Freeform 15"/>
          <p:cNvSpPr>
            <a:spLocks/>
          </p:cNvSpPr>
          <p:nvPr/>
        </p:nvSpPr>
        <p:spPr bwMode="gray">
          <a:xfrm>
            <a:off x="2047875" y="2003425"/>
            <a:ext cx="6927850" cy="774700"/>
          </a:xfrm>
          <a:custGeom>
            <a:avLst/>
            <a:gdLst>
              <a:gd name="T0" fmla="*/ 0 w 4096"/>
              <a:gd name="T1" fmla="*/ 2147483646 h 488"/>
              <a:gd name="T2" fmla="*/ 2147483646 w 4096"/>
              <a:gd name="T3" fmla="*/ 2147483646 h 488"/>
              <a:gd name="T4" fmla="*/ 2147483646 w 4096"/>
              <a:gd name="T5" fmla="*/ 2147483646 h 488"/>
              <a:gd name="T6" fmla="*/ 2147483646 w 4096"/>
              <a:gd name="T7" fmla="*/ 2147483646 h 488"/>
              <a:gd name="T8" fmla="*/ 2147483646 w 4096"/>
              <a:gd name="T9" fmla="*/ 2147483646 h 488"/>
              <a:gd name="T10" fmla="*/ 2147483646 w 4096"/>
              <a:gd name="T11" fmla="*/ 2147483646 h 488"/>
              <a:gd name="T12" fmla="*/ 2147483646 w 4096"/>
              <a:gd name="T13" fmla="*/ 0 h 488"/>
              <a:gd name="T14" fmla="*/ 2147483646 w 4096"/>
              <a:gd name="T15" fmla="*/ 2147483646 h 488"/>
              <a:gd name="T16" fmla="*/ 2147483646 w 4096"/>
              <a:gd name="T17" fmla="*/ 2147483646 h 488"/>
              <a:gd name="T18" fmla="*/ 2147483646 w 4096"/>
              <a:gd name="T19" fmla="*/ 0 h 488"/>
              <a:gd name="T20" fmla="*/ 0 w 4096"/>
              <a:gd name="T21" fmla="*/ 2147483646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6"/>
              <a:gd name="T34" fmla="*/ 0 h 488"/>
              <a:gd name="T35" fmla="*/ 4096 w 4096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6" h="488">
                <a:moveTo>
                  <a:pt x="0" y="244"/>
                </a:moveTo>
                <a:lnTo>
                  <a:pt x="229" y="488"/>
                </a:lnTo>
                <a:lnTo>
                  <a:pt x="229" y="366"/>
                </a:lnTo>
                <a:lnTo>
                  <a:pt x="3867" y="366"/>
                </a:lnTo>
                <a:lnTo>
                  <a:pt x="3867" y="488"/>
                </a:lnTo>
                <a:lnTo>
                  <a:pt x="4096" y="244"/>
                </a:lnTo>
                <a:lnTo>
                  <a:pt x="3867" y="0"/>
                </a:lnTo>
                <a:lnTo>
                  <a:pt x="3867" y="122"/>
                </a:lnTo>
                <a:lnTo>
                  <a:pt x="229" y="122"/>
                </a:lnTo>
                <a:lnTo>
                  <a:pt x="229" y="0"/>
                </a:lnTo>
                <a:lnTo>
                  <a:pt x="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616" name="Freeform 16"/>
          <p:cNvSpPr>
            <a:spLocks/>
          </p:cNvSpPr>
          <p:nvPr/>
        </p:nvSpPr>
        <p:spPr bwMode="blackWhite">
          <a:xfrm>
            <a:off x="2035175" y="1992313"/>
            <a:ext cx="6926263" cy="774700"/>
          </a:xfrm>
          <a:custGeom>
            <a:avLst/>
            <a:gdLst>
              <a:gd name="T0" fmla="*/ 0 w 4095"/>
              <a:gd name="T1" fmla="*/ 2147483646 h 488"/>
              <a:gd name="T2" fmla="*/ 2147483646 w 4095"/>
              <a:gd name="T3" fmla="*/ 2147483646 h 488"/>
              <a:gd name="T4" fmla="*/ 2147483646 w 4095"/>
              <a:gd name="T5" fmla="*/ 2147483646 h 488"/>
              <a:gd name="T6" fmla="*/ 2147483646 w 4095"/>
              <a:gd name="T7" fmla="*/ 2147483646 h 488"/>
              <a:gd name="T8" fmla="*/ 2147483646 w 4095"/>
              <a:gd name="T9" fmla="*/ 2147483646 h 488"/>
              <a:gd name="T10" fmla="*/ 2147483646 w 4095"/>
              <a:gd name="T11" fmla="*/ 2147483646 h 488"/>
              <a:gd name="T12" fmla="*/ 2147483646 w 4095"/>
              <a:gd name="T13" fmla="*/ 0 h 488"/>
              <a:gd name="T14" fmla="*/ 2147483646 w 4095"/>
              <a:gd name="T15" fmla="*/ 2147483646 h 488"/>
              <a:gd name="T16" fmla="*/ 2147483646 w 4095"/>
              <a:gd name="T17" fmla="*/ 2147483646 h 488"/>
              <a:gd name="T18" fmla="*/ 2147483646 w 4095"/>
              <a:gd name="T19" fmla="*/ 0 h 488"/>
              <a:gd name="T20" fmla="*/ 0 w 4095"/>
              <a:gd name="T21" fmla="*/ 2147483646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5"/>
              <a:gd name="T34" fmla="*/ 0 h 488"/>
              <a:gd name="T35" fmla="*/ 4095 w 4095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5" h="488">
                <a:moveTo>
                  <a:pt x="0" y="244"/>
                </a:moveTo>
                <a:lnTo>
                  <a:pt x="229" y="488"/>
                </a:lnTo>
                <a:lnTo>
                  <a:pt x="229" y="366"/>
                </a:lnTo>
                <a:lnTo>
                  <a:pt x="3866" y="366"/>
                </a:lnTo>
                <a:lnTo>
                  <a:pt x="3866" y="488"/>
                </a:lnTo>
                <a:lnTo>
                  <a:pt x="4095" y="244"/>
                </a:lnTo>
                <a:lnTo>
                  <a:pt x="3866" y="0"/>
                </a:lnTo>
                <a:lnTo>
                  <a:pt x="3866" y="122"/>
                </a:lnTo>
                <a:lnTo>
                  <a:pt x="229" y="122"/>
                </a:lnTo>
                <a:lnTo>
                  <a:pt x="229" y="0"/>
                </a:lnTo>
                <a:lnTo>
                  <a:pt x="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429500" y="2222500"/>
            <a:ext cx="682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Facilitateur</a:t>
            </a:r>
          </a:p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stratégique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540000" y="5467350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Réduire les coûts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064000" y="5467350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Rencontre les objectifs d’affaires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5588000" y="5467350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Extend the business capabilities 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7112000" y="5467350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Drive the business possibilities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5905500" y="2230438"/>
            <a:ext cx="682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Partenaire </a:t>
            </a:r>
          </a:p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stratégique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313238" y="2230438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Fournisseur</a:t>
            </a:r>
          </a:p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de service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2700338" y="2230438"/>
            <a:ext cx="957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20738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>
                <a:solidFill>
                  <a:srgbClr val="FFFFFF"/>
                </a:solidFill>
              </a:rPr>
              <a:t>Centre de coûts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540000" y="49355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Type de réponse: "No"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064000" y="49355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Type de réponse: 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”Oui"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5588000" y="49355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Ask the questions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7112000" y="49355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Lead the changes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2540000" y="4386263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Faute = presque jamais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4064000" y="4386263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Faute OK mais pas trop souvent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5588000" y="4386263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Appetite for Risk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7112000" y="4386263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Success =</a:t>
            </a:r>
            <a:br>
              <a:rPr lang="en-US" altLang="fr-FR" sz="900"/>
            </a:br>
            <a:r>
              <a:rPr lang="en-US" altLang="fr-FR" sz="900"/>
              <a:t>2 successes</a:t>
            </a:r>
            <a:br>
              <a:rPr lang="en-US" altLang="fr-FR" sz="900"/>
            </a:br>
            <a:r>
              <a:rPr lang="en-US" altLang="fr-FR" sz="900"/>
              <a:t>10 attempts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540000" y="3844925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Transactionnelle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Reactif et formel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4064000" y="3844925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Support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Proactive et informal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90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588000" y="3844925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Advisory 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Proactive and informal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7112000" y="3844925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Evangelistic</a:t>
            </a:r>
          </a:p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Proactive and semi formal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2540000" y="32210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Courme terme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4064000" y="32210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Moyen terme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588000" y="32210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Medium Long term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7112000" y="3221038"/>
            <a:ext cx="1408113" cy="476250"/>
          </a:xfrm>
          <a:prstGeom prst="rect">
            <a:avLst/>
          </a:prstGeom>
          <a:solidFill>
            <a:srgbClr val="F1F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/>
          <a:p>
            <a:pPr marL="117475" indent="-117475" defTabSz="820738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900"/>
              <a:t>Long term</a:t>
            </a:r>
          </a:p>
        </p:txBody>
      </p:sp>
      <p:grpSp>
        <p:nvGrpSpPr>
          <p:cNvPr id="25641" name="Group 41"/>
          <p:cNvGrpSpPr>
            <a:grpSpLocks/>
          </p:cNvGrpSpPr>
          <p:nvPr/>
        </p:nvGrpSpPr>
        <p:grpSpPr bwMode="auto">
          <a:xfrm>
            <a:off x="4006850" y="2590800"/>
            <a:ext cx="3043238" cy="3352800"/>
            <a:chOff x="2524" y="1632"/>
            <a:chExt cx="1917" cy="2448"/>
          </a:xfrm>
        </p:grpSpPr>
        <p:sp>
          <p:nvSpPr>
            <p:cNvPr id="25660" name="Line 42"/>
            <p:cNvSpPr>
              <a:spLocks noChangeShapeType="1"/>
            </p:cNvSpPr>
            <p:nvPr/>
          </p:nvSpPr>
          <p:spPr bwMode="auto">
            <a:xfrm>
              <a:off x="2524" y="1632"/>
              <a:ext cx="0" cy="244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61" name="Line 43"/>
            <p:cNvSpPr>
              <a:spLocks noChangeShapeType="1"/>
            </p:cNvSpPr>
            <p:nvPr/>
          </p:nvSpPr>
          <p:spPr bwMode="auto">
            <a:xfrm>
              <a:off x="3481" y="1632"/>
              <a:ext cx="0" cy="244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62" name="Line 44"/>
            <p:cNvSpPr>
              <a:spLocks noChangeShapeType="1"/>
            </p:cNvSpPr>
            <p:nvPr/>
          </p:nvSpPr>
          <p:spPr bwMode="auto">
            <a:xfrm>
              <a:off x="4441" y="1632"/>
              <a:ext cx="0" cy="244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5642" name="Rectangle 45"/>
          <p:cNvSpPr>
            <a:spLocks noChangeArrowheads="1"/>
          </p:cNvSpPr>
          <p:nvPr/>
        </p:nvSpPr>
        <p:spPr bwMode="auto">
          <a:xfrm>
            <a:off x="4013200" y="2133600"/>
            <a:ext cx="1524000" cy="38862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50638" name="AutoShape 46"/>
          <p:cNvSpPr>
            <a:spLocks noChangeArrowheads="1"/>
          </p:cNvSpPr>
          <p:nvPr/>
        </p:nvSpPr>
        <p:spPr bwMode="auto">
          <a:xfrm>
            <a:off x="914400" y="1219200"/>
            <a:ext cx="7315200" cy="685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2"/>
            </a:solidFill>
            <a:round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algn="ctr">
              <a:defRPr/>
            </a:pPr>
            <a:r>
              <a:rPr lang="fr-CA" sz="1400"/>
              <a:t>Définition d’un rôle cible de ‘’fournisseur de services’’ pour l’organisation TI AGMP devrait guider ses services et ses clients d’affaires.</a:t>
            </a:r>
          </a:p>
        </p:txBody>
      </p:sp>
      <p:grpSp>
        <p:nvGrpSpPr>
          <p:cNvPr id="25644" name="Group 47"/>
          <p:cNvGrpSpPr>
            <a:grpSpLocks noChangeAspect="1"/>
          </p:cNvGrpSpPr>
          <p:nvPr/>
        </p:nvGrpSpPr>
        <p:grpSpPr bwMode="auto">
          <a:xfrm>
            <a:off x="673100" y="504825"/>
            <a:ext cx="877888" cy="558800"/>
            <a:chOff x="216" y="528"/>
            <a:chExt cx="5544" cy="3528"/>
          </a:xfrm>
        </p:grpSpPr>
        <p:sp>
          <p:nvSpPr>
            <p:cNvPr id="25647" name="AutoShape 48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25648" name="AutoShape 49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50642" name="Oval 50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650" name="AutoShape 51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50644" name="Oval 52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652" name="Line 53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53" name="Line 54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54" name="AutoShape 55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25655" name="AutoShape 56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5656" name="AutoShape 57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5657" name="AutoShape 58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5658" name="AutoShape 59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59" name="AutoShape 60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5645" name="AutoShape 61"/>
          <p:cNvSpPr>
            <a:spLocks noChangeArrowheads="1"/>
          </p:cNvSpPr>
          <p:nvPr/>
        </p:nvSpPr>
        <p:spPr bwMode="auto">
          <a:xfrm flipV="1">
            <a:off x="3048000" y="6172200"/>
            <a:ext cx="1905000" cy="304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3300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46" name="Text Box 62"/>
          <p:cNvSpPr txBox="1">
            <a:spLocks noChangeArrowheads="1"/>
          </p:cNvSpPr>
          <p:nvPr/>
        </p:nvSpPr>
        <p:spPr bwMode="auto">
          <a:xfrm>
            <a:off x="3794125" y="6078538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fr-CH" altLang="fr-FR" sz="1000"/>
              <a:t>???</a:t>
            </a:r>
            <a:endParaRPr lang="fr-CH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pied de page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altLang="fr-FR" sz="700" b="0" smtClean="0"/>
              <a:t>© 2003 Inc.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41313"/>
            <a:ext cx="6843713" cy="479425"/>
          </a:xfrm>
        </p:spPr>
        <p:txBody>
          <a:bodyPr anchor="ctr"/>
          <a:lstStyle/>
          <a:p>
            <a:pPr eaLnBrk="1" hangingPunct="1"/>
            <a:r>
              <a:rPr lang="en-US" altLang="fr-FR" smtClean="0"/>
              <a:t>Résumé de la stratégie TI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79500" y="925513"/>
            <a:ext cx="69850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fr-CA" altLang="fr-FR" sz="1400">
                <a:solidFill>
                  <a:schemeClr val="bg1"/>
                </a:solidFill>
              </a:rPr>
              <a:t>La planification stratégique des TI fait partie de l’objectif de doubler </a:t>
            </a:r>
          </a:p>
          <a:p>
            <a:pPr algn="ctr">
              <a:lnSpc>
                <a:spcPct val="85000"/>
              </a:lnSpc>
            </a:pPr>
            <a:r>
              <a:rPr lang="fr-CA" altLang="fr-FR" sz="1400">
                <a:solidFill>
                  <a:schemeClr val="bg1"/>
                </a:solidFill>
              </a:rPr>
              <a:t>la valeur de AGMP (2 B US$)</a:t>
            </a:r>
            <a:endParaRPr lang="fr-CA" altLang="fr-FR" sz="1600">
              <a:solidFill>
                <a:schemeClr val="bg1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0" y="2001838"/>
            <a:ext cx="2590800" cy="31337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Améliorer la productivité de la main d’oeuvre</a:t>
            </a:r>
          </a:p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Améliorer les processus de d’efficacité </a:t>
            </a:r>
          </a:p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Améliorer les performances des équipements usines</a:t>
            </a:r>
          </a:p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Accélérer l’implantation du programme AOS au niveau des fonctions et de l’usine</a:t>
            </a:r>
          </a:p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Utiliser les données et les résultats financiers et opérationnels de l’organisation</a:t>
            </a:r>
          </a:p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Développer et conserver les clients sélectionnés</a:t>
            </a:r>
          </a:p>
          <a:p>
            <a:pPr marL="114300" indent="-114300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fr-FR" sz="1200" b="0"/>
              <a:t>Implanter le programme </a:t>
            </a:r>
            <a:r>
              <a:rPr lang="en-US" altLang="fr-FR" sz="1200" b="0" i="1"/>
              <a:t>EHS FIRST </a:t>
            </a:r>
            <a:r>
              <a:rPr lang="en-US" altLang="fr-FR" sz="1200" b="0"/>
              <a:t>dans tout AGMP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066800" y="6172200"/>
            <a:ext cx="69977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400">
                <a:solidFill>
                  <a:schemeClr val="bg1"/>
                </a:solidFill>
              </a:rPr>
              <a:t>Investir exclusivement quand il y a une contribution de la valeur </a:t>
            </a:r>
          </a:p>
        </p:txBody>
      </p:sp>
      <p:grpSp>
        <p:nvGrpSpPr>
          <p:cNvPr id="27655" name="Group 6"/>
          <p:cNvGrpSpPr>
            <a:grpSpLocks/>
          </p:cNvGrpSpPr>
          <p:nvPr/>
        </p:nvGrpSpPr>
        <p:grpSpPr bwMode="auto">
          <a:xfrm>
            <a:off x="152400" y="1397000"/>
            <a:ext cx="8783638" cy="609600"/>
            <a:chOff x="96" y="880"/>
            <a:chExt cx="5533" cy="384"/>
          </a:xfrm>
        </p:grpSpPr>
        <p:sp>
          <p:nvSpPr>
            <p:cNvPr id="752647" name="AutoShape 7"/>
            <p:cNvSpPr>
              <a:spLocks noChangeArrowheads="1"/>
            </p:cNvSpPr>
            <p:nvPr/>
          </p:nvSpPr>
          <p:spPr bwMode="auto">
            <a:xfrm>
              <a:off x="96" y="880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Stratégies d’affaires</a:t>
              </a:r>
              <a:b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(Thèmes clés)</a:t>
              </a:r>
            </a:p>
          </p:txBody>
        </p:sp>
        <p:sp>
          <p:nvSpPr>
            <p:cNvPr id="752648" name="AutoShape 8"/>
            <p:cNvSpPr>
              <a:spLocks noChangeArrowheads="1"/>
            </p:cNvSpPr>
            <p:nvPr/>
          </p:nvSpPr>
          <p:spPr bwMode="auto">
            <a:xfrm>
              <a:off x="1008" y="880"/>
              <a:ext cx="1479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Exigences d’affaires sélectionnées</a:t>
              </a:r>
              <a:b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(directement relié aux thèmes clés)</a:t>
              </a:r>
            </a:p>
          </p:txBody>
        </p:sp>
        <p:sp>
          <p:nvSpPr>
            <p:cNvPr id="752649" name="AutoShape 9"/>
            <p:cNvSpPr>
              <a:spLocks noChangeArrowheads="1"/>
            </p:cNvSpPr>
            <p:nvPr/>
          </p:nvSpPr>
          <p:spPr bwMode="auto">
            <a:xfrm>
              <a:off x="2770" y="880"/>
              <a:ext cx="1332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Direction stratégique TI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(Directement reliée aux exigences d’affaires)</a:t>
              </a:r>
            </a:p>
          </p:txBody>
        </p:sp>
        <p:sp>
          <p:nvSpPr>
            <p:cNvPr id="752650" name="AutoShape 10"/>
            <p:cNvSpPr>
              <a:spLocks noChangeArrowheads="1"/>
            </p:cNvSpPr>
            <p:nvPr/>
          </p:nvSpPr>
          <p:spPr bwMode="auto">
            <a:xfrm>
              <a:off x="4297" y="880"/>
              <a:ext cx="1332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Building Blocks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(Directement reliés aux exigences d’affaires_</a:t>
              </a:r>
            </a:p>
          </p:txBody>
        </p:sp>
      </p:grp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1524000" y="5265738"/>
            <a:ext cx="2590800" cy="838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14300" indent="-114300">
              <a:buFont typeface="Wingdings" pitchFamily="2" charset="2"/>
              <a:buChar char="§"/>
            </a:pPr>
            <a:r>
              <a:rPr lang="en-US" altLang="fr-FR" sz="1200" b="0"/>
              <a:t>Implement cross business processes, work groups and knowledge sharing across large geographic boundaries</a:t>
            </a:r>
            <a:r>
              <a:rPr lang="en-US" altLang="fr-FR" sz="1400" b="0"/>
              <a:t>.</a:t>
            </a:r>
            <a:endParaRPr lang="en-US" altLang="fr-FR" sz="1800"/>
          </a:p>
        </p:txBody>
      </p:sp>
      <p:cxnSp>
        <p:nvCxnSpPr>
          <p:cNvPr id="27657" name="AutoShape 12"/>
          <p:cNvCxnSpPr>
            <a:cxnSpLocks noChangeShapeType="1"/>
            <a:stCxn id="27656" idx="3"/>
            <a:endCxn id="27662" idx="1"/>
          </p:cNvCxnSpPr>
          <p:nvPr/>
        </p:nvCxnSpPr>
        <p:spPr bwMode="auto">
          <a:xfrm flipV="1">
            <a:off x="4114800" y="4652963"/>
            <a:ext cx="282575" cy="10318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13"/>
          <p:cNvCxnSpPr>
            <a:cxnSpLocks noChangeShapeType="1"/>
            <a:stCxn id="27656" idx="3"/>
            <a:endCxn id="27661" idx="1"/>
          </p:cNvCxnSpPr>
          <p:nvPr/>
        </p:nvCxnSpPr>
        <p:spPr bwMode="auto">
          <a:xfrm>
            <a:off x="4114800" y="5684838"/>
            <a:ext cx="282575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4397375" y="2181225"/>
            <a:ext cx="2082800" cy="838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/>
          <a:lstStyle/>
          <a:p>
            <a:pPr marL="109538" indent="-109538">
              <a:buFontTx/>
              <a:buChar char="•"/>
            </a:pPr>
            <a:r>
              <a:rPr lang="en-US" altLang="fr-FR" sz="1200" b="0">
                <a:solidFill>
                  <a:schemeClr val="accent1"/>
                </a:solidFill>
                <a:ea typeface="Times New Roman" pitchFamily="18" charset="0"/>
                <a:cs typeface="Arial" pitchFamily="34" charset="0"/>
              </a:rPr>
              <a:t>Améliorer la gestion de l’information pour supporter le processus décisionnel et l’amélioration continu</a:t>
            </a:r>
            <a:endParaRPr lang="en-US" altLang="fr-FR" sz="1400" b="0">
              <a:solidFill>
                <a:schemeClr val="accent1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4397375" y="3222625"/>
            <a:ext cx="2082800" cy="8921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/>
          <a:lstStyle/>
          <a:p>
            <a:pPr marL="109538" indent="-109538">
              <a:buFontTx/>
              <a:buChar char="•"/>
            </a:pPr>
            <a:r>
              <a:rPr lang="en-US" altLang="fr-FR" sz="1200" b="0">
                <a:solidFill>
                  <a:schemeClr val="accent1"/>
                </a:solidFill>
                <a:ea typeface="Times New Roman" pitchFamily="18" charset="0"/>
                <a:cs typeface="Arial" pitchFamily="34" charset="0"/>
              </a:rPr>
              <a:t>Supporter les initiatives AOS des unités d’affaires tout en réduisant la diversité des applications</a:t>
            </a:r>
          </a:p>
        </p:txBody>
      </p:sp>
      <p:sp>
        <p:nvSpPr>
          <p:cNvPr id="27661" name="Rectangle 16"/>
          <p:cNvSpPr>
            <a:spLocks noChangeArrowheads="1"/>
          </p:cNvSpPr>
          <p:nvPr/>
        </p:nvSpPr>
        <p:spPr bwMode="auto">
          <a:xfrm>
            <a:off x="4397375" y="5303838"/>
            <a:ext cx="2082800" cy="76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/>
          <a:lstStyle/>
          <a:p>
            <a:pPr marL="109538" indent="-109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CA" altLang="fr-FR" sz="1200" b="0">
                <a:solidFill>
                  <a:srgbClr val="000080"/>
                </a:solidFill>
                <a:ea typeface="Times New Roman" pitchFamily="18" charset="0"/>
                <a:cs typeface="Arial" pitchFamily="34" charset="0"/>
              </a:rPr>
              <a:t>Fournir des outils de partage de la connaissance et de collaboration à travers l’organisation</a:t>
            </a:r>
            <a:endParaRPr lang="en-US" altLang="fr-FR" sz="1200" b="0">
              <a:solidFill>
                <a:srgbClr val="000080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7662" name="Rectangle 17"/>
          <p:cNvSpPr>
            <a:spLocks noChangeArrowheads="1"/>
          </p:cNvSpPr>
          <p:nvPr/>
        </p:nvSpPr>
        <p:spPr bwMode="auto">
          <a:xfrm>
            <a:off x="4397375" y="4356100"/>
            <a:ext cx="2082800" cy="5937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marL="109538" indent="-109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CA" altLang="fr-FR" sz="1200" b="0">
                <a:solidFill>
                  <a:srgbClr val="000080"/>
                </a:solidFill>
                <a:ea typeface="Times New Roman" pitchFamily="18" charset="0"/>
                <a:cs typeface="Arial" pitchFamily="34" charset="0"/>
              </a:rPr>
              <a:t>Étendre l’infrastructure et services pour supporter des initiatives d’affaires</a:t>
            </a:r>
            <a:endParaRPr lang="en-CA" altLang="fr-FR" sz="2400" b="0">
              <a:solidFill>
                <a:srgbClr val="000080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auto">
          <a:xfrm>
            <a:off x="0" y="3429000"/>
            <a:ext cx="1371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fr-FR" sz="1400" i="1">
                <a:solidFill>
                  <a:schemeClr val="accent1"/>
                </a:solidFill>
              </a:rPr>
              <a:t>Stratégie </a:t>
            </a:r>
            <a:r>
              <a:rPr lang="en-US" altLang="fr-FR" sz="1300" i="1">
                <a:solidFill>
                  <a:schemeClr val="accent1"/>
                </a:solidFill>
              </a:rPr>
              <a:t>d’optimisation</a:t>
            </a:r>
            <a:r>
              <a:rPr lang="en-US" altLang="fr-FR" sz="1400" i="1">
                <a:solidFill>
                  <a:schemeClr val="accent1"/>
                </a:solidFill>
              </a:rPr>
              <a:t> du capital (avoir)</a:t>
            </a:r>
            <a:endParaRPr lang="en-US" altLang="fr-FR" sz="1400" i="1">
              <a:solidFill>
                <a:schemeClr val="accent1"/>
              </a:solidFill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endParaRPr lang="en-US" altLang="fr-FR" sz="1400" i="1">
              <a:solidFill>
                <a:schemeClr val="accent1"/>
              </a:solidFill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r-FR" sz="1400" i="1">
                <a:latin typeface="Times New Roman" pitchFamily="18" charset="0"/>
              </a:rPr>
              <a:t>Value at Stake</a:t>
            </a:r>
          </a:p>
          <a:p>
            <a:pPr algn="ctr">
              <a:lnSpc>
                <a:spcPct val="85000"/>
              </a:lnSpc>
            </a:pPr>
            <a:r>
              <a:rPr lang="en-US" altLang="fr-FR" sz="1200" i="1">
                <a:latin typeface="Times New Roman" pitchFamily="18" charset="0"/>
              </a:rPr>
              <a:t>(Valeur de </a:t>
            </a:r>
          </a:p>
          <a:p>
            <a:pPr algn="ctr">
              <a:lnSpc>
                <a:spcPct val="85000"/>
              </a:lnSpc>
            </a:pPr>
            <a:r>
              <a:rPr lang="en-US" altLang="fr-FR" sz="1200" i="1">
                <a:latin typeface="Times New Roman" pitchFamily="18" charset="0"/>
              </a:rPr>
              <a:t>l’opportunité)</a:t>
            </a:r>
            <a:endParaRPr lang="en-US" altLang="fr-FR" sz="1400" i="1"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fr-CA" altLang="fr-FR" sz="1400" b="0">
                <a:latin typeface="Times" pitchFamily="18" charset="0"/>
                <a:sym typeface="Symbol" pitchFamily="18" charset="2"/>
              </a:rPr>
              <a:t> </a:t>
            </a:r>
            <a:r>
              <a:rPr lang="en-CA" altLang="fr-FR" sz="1400" i="1">
                <a:latin typeface="Times New Roman" pitchFamily="18" charset="0"/>
              </a:rPr>
              <a:t>500 M US$</a:t>
            </a:r>
          </a:p>
        </p:txBody>
      </p:sp>
      <p:sp>
        <p:nvSpPr>
          <p:cNvPr id="27664" name="AutoShape 19"/>
          <p:cNvSpPr>
            <a:spLocks noChangeArrowheads="1"/>
          </p:cNvSpPr>
          <p:nvPr/>
        </p:nvSpPr>
        <p:spPr bwMode="auto">
          <a:xfrm>
            <a:off x="1295400" y="2057400"/>
            <a:ext cx="182563" cy="4013200"/>
          </a:xfrm>
          <a:prstGeom prst="rightArrow">
            <a:avLst>
              <a:gd name="adj1" fmla="val 71491"/>
              <a:gd name="adj2" fmla="val 100000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cxnSp>
        <p:nvCxnSpPr>
          <p:cNvPr id="27665" name="AutoShape 20"/>
          <p:cNvCxnSpPr>
            <a:cxnSpLocks noChangeShapeType="1"/>
            <a:stCxn id="27653" idx="3"/>
            <a:endCxn id="27660" idx="1"/>
          </p:cNvCxnSpPr>
          <p:nvPr/>
        </p:nvCxnSpPr>
        <p:spPr bwMode="auto">
          <a:xfrm>
            <a:off x="4114800" y="3568700"/>
            <a:ext cx="282575" cy="1000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21"/>
          <p:cNvCxnSpPr>
            <a:cxnSpLocks noChangeShapeType="1"/>
            <a:stCxn id="27662" idx="3"/>
            <a:endCxn id="27671" idx="2"/>
          </p:cNvCxnSpPr>
          <p:nvPr/>
        </p:nvCxnSpPr>
        <p:spPr bwMode="auto">
          <a:xfrm>
            <a:off x="6480175" y="4652963"/>
            <a:ext cx="2667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22"/>
          <p:cNvCxnSpPr>
            <a:cxnSpLocks noChangeShapeType="1"/>
            <a:stCxn id="27659" idx="3"/>
            <a:endCxn id="27669" idx="2"/>
          </p:cNvCxnSpPr>
          <p:nvPr/>
        </p:nvCxnSpPr>
        <p:spPr bwMode="auto">
          <a:xfrm>
            <a:off x="6480175" y="2600325"/>
            <a:ext cx="2667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3"/>
          <p:cNvCxnSpPr>
            <a:cxnSpLocks noChangeShapeType="1"/>
            <a:endCxn id="27659" idx="1"/>
          </p:cNvCxnSpPr>
          <p:nvPr/>
        </p:nvCxnSpPr>
        <p:spPr bwMode="auto">
          <a:xfrm>
            <a:off x="4098925" y="2600325"/>
            <a:ext cx="29845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AutoShape 24"/>
          <p:cNvSpPr>
            <a:spLocks noChangeArrowheads="1"/>
          </p:cNvSpPr>
          <p:nvPr/>
        </p:nvSpPr>
        <p:spPr bwMode="gray">
          <a:xfrm>
            <a:off x="6746875" y="2233613"/>
            <a:ext cx="2160588" cy="58578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9526" rIns="45720" bIns="49526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altLang="fr-FR" sz="1200"/>
              <a:t>Global APMG Gestion de l’information</a:t>
            </a:r>
            <a:endParaRPr lang="en-US" altLang="fr-FR" sz="1200"/>
          </a:p>
        </p:txBody>
      </p:sp>
      <p:sp>
        <p:nvSpPr>
          <p:cNvPr id="27670" name="AutoShape 25"/>
          <p:cNvSpPr>
            <a:spLocks noChangeArrowheads="1"/>
          </p:cNvSpPr>
          <p:nvPr/>
        </p:nvSpPr>
        <p:spPr bwMode="gray">
          <a:xfrm>
            <a:off x="6746875" y="3201988"/>
            <a:ext cx="2282825" cy="58578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9526" rIns="45720" bIns="49526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altLang="fr-FR" sz="1200"/>
              <a:t>APMG Amélioration des processus transactionels</a:t>
            </a:r>
            <a:endParaRPr lang="en-US" altLang="fr-FR" sz="1200"/>
          </a:p>
        </p:txBody>
      </p:sp>
      <p:sp>
        <p:nvSpPr>
          <p:cNvPr id="27671" name="AutoShape 26"/>
          <p:cNvSpPr>
            <a:spLocks noChangeArrowheads="1"/>
          </p:cNvSpPr>
          <p:nvPr/>
        </p:nvSpPr>
        <p:spPr bwMode="gray">
          <a:xfrm>
            <a:off x="6746875" y="4286250"/>
            <a:ext cx="2160588" cy="585788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9526" rIns="45720" bIns="49526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altLang="fr-FR" sz="1200"/>
              <a:t>APMG Infrastructure et services de Fondation</a:t>
            </a:r>
            <a:endParaRPr lang="en-US" altLang="fr-FR" sz="1200"/>
          </a:p>
        </p:txBody>
      </p:sp>
      <p:cxnSp>
        <p:nvCxnSpPr>
          <p:cNvPr id="27672" name="AutoShape 27"/>
          <p:cNvCxnSpPr>
            <a:cxnSpLocks noChangeShapeType="1"/>
            <a:stCxn id="27670" idx="2"/>
            <a:endCxn id="27660" idx="3"/>
          </p:cNvCxnSpPr>
          <p:nvPr/>
        </p:nvCxnSpPr>
        <p:spPr bwMode="auto">
          <a:xfrm flipH="1">
            <a:off x="6480175" y="3568700"/>
            <a:ext cx="266700" cy="1000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8"/>
          <p:cNvCxnSpPr>
            <a:cxnSpLocks noChangeShapeType="1"/>
            <a:stCxn id="27661" idx="3"/>
            <a:endCxn id="27671" idx="2"/>
          </p:cNvCxnSpPr>
          <p:nvPr/>
        </p:nvCxnSpPr>
        <p:spPr bwMode="auto">
          <a:xfrm flipV="1">
            <a:off x="6480175" y="4652963"/>
            <a:ext cx="266700" cy="10318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9"/>
          <p:cNvCxnSpPr>
            <a:cxnSpLocks noChangeShapeType="1"/>
            <a:stCxn id="27653" idx="3"/>
            <a:endCxn id="27662" idx="1"/>
          </p:cNvCxnSpPr>
          <p:nvPr/>
        </p:nvCxnSpPr>
        <p:spPr bwMode="auto">
          <a:xfrm>
            <a:off x="4114800" y="3568700"/>
            <a:ext cx="282575" cy="10842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30"/>
          <p:cNvCxnSpPr>
            <a:cxnSpLocks noChangeShapeType="1"/>
            <a:stCxn id="27660" idx="3"/>
            <a:endCxn id="27671" idx="2"/>
          </p:cNvCxnSpPr>
          <p:nvPr/>
        </p:nvCxnSpPr>
        <p:spPr bwMode="auto">
          <a:xfrm>
            <a:off x="6480175" y="3668713"/>
            <a:ext cx="266700" cy="9842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76" name="Group 31"/>
          <p:cNvGrpSpPr>
            <a:grpSpLocks noChangeAspect="1"/>
          </p:cNvGrpSpPr>
          <p:nvPr/>
        </p:nvGrpSpPr>
        <p:grpSpPr bwMode="auto">
          <a:xfrm>
            <a:off x="673100" y="304800"/>
            <a:ext cx="877888" cy="558800"/>
            <a:chOff x="216" y="528"/>
            <a:chExt cx="5544" cy="3528"/>
          </a:xfrm>
        </p:grpSpPr>
        <p:sp>
          <p:nvSpPr>
            <p:cNvPr id="27677" name="AutoShape 32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27678" name="AutoShape 33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52674" name="Oval 34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680" name="AutoShape 35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52676" name="Oval 36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682" name="Line 37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683" name="Line 38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684" name="AutoShape 39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27685" name="AutoShape 40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7686" name="AutoShape 41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7687" name="AutoShape 42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7688" name="AutoShape 43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689" name="AutoShape 44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459288" y="5083175"/>
            <a:ext cx="2082800" cy="4286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marL="109538" indent="-109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fr-FR" sz="1200" b="0">
                <a:solidFill>
                  <a:schemeClr val="accent1"/>
                </a:solidFill>
              </a:rPr>
              <a:t>Définir les composantes de la structure d'intégration</a:t>
            </a:r>
            <a:r>
              <a:rPr lang="en-US" altLang="fr-FR" sz="2400" b="0">
                <a:solidFill>
                  <a:srgbClr val="000080"/>
                </a:solidFill>
              </a:rPr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459288" y="2908300"/>
            <a:ext cx="2170112" cy="7588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marL="109538" indent="-109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CA" altLang="fr-FR" sz="1200" b="0">
                <a:solidFill>
                  <a:srgbClr val="000080"/>
                </a:solidFill>
              </a:rPr>
              <a:t>Fournir des outils de partage de la connaissance et de collaboration à travers l’organisation</a:t>
            </a:r>
            <a:endParaRPr lang="en-US" altLang="fr-FR" sz="1200" b="0">
              <a:solidFill>
                <a:srgbClr val="00008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600200" y="4791075"/>
            <a:ext cx="2441575" cy="10112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>
            <a:spAutoFit/>
          </a:bodyPr>
          <a:lstStyle/>
          <a:p>
            <a:pPr marL="109538" indent="-109538">
              <a:buFontTx/>
              <a:buChar char="•"/>
            </a:pPr>
            <a:r>
              <a:rPr lang="en-US" altLang="fr-FR" sz="1200" b="0">
                <a:solidFill>
                  <a:srgbClr val="000000"/>
                </a:solidFill>
              </a:rPr>
              <a:t>Définir la structure d’intégration (e.g. information et processus d’affaire) pour  accélérer la phase de la transition des fusions et les acquisitions</a:t>
            </a:r>
            <a:r>
              <a:rPr lang="en-US" altLang="fr-FR" sz="24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00200" y="2417763"/>
            <a:ext cx="2470150" cy="17414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altLang="fr-FR" sz="1200" b="0">
                <a:solidFill>
                  <a:srgbClr val="000000"/>
                </a:solidFill>
              </a:rPr>
              <a:t>Acquérir de l'information compétitive pour le benchmarking et poursuivre  l'amélioration continue</a:t>
            </a:r>
            <a:r>
              <a:rPr lang="en-US" altLang="fr-FR" sz="2400" b="0">
                <a:solidFill>
                  <a:srgbClr val="000000"/>
                </a:solidFill>
              </a:rPr>
              <a:t> </a:t>
            </a:r>
          </a:p>
          <a:p>
            <a:pPr marL="114300" indent="-114300"/>
            <a:endParaRPr lang="en-US" altLang="fr-FR" sz="1200" b="0"/>
          </a:p>
          <a:p>
            <a:pPr marL="114300" indent="-114300">
              <a:buFontTx/>
              <a:buChar char="•"/>
            </a:pPr>
            <a:r>
              <a:rPr lang="en-US" altLang="fr-FR" sz="1200" b="0">
                <a:solidFill>
                  <a:srgbClr val="000000"/>
                </a:solidFill>
              </a:rPr>
              <a:t>Rassembler de l'information des différents groupes d’affaires pour supporter l'identification d’opportunité </a:t>
            </a:r>
            <a:endParaRPr lang="en-CA" altLang="fr-FR" sz="1200" b="0">
              <a:solidFill>
                <a:srgbClr val="000000"/>
              </a:solidFill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3"/>
            <a:endCxn id="29698" idx="1"/>
          </p:cNvCxnSpPr>
          <p:nvPr/>
        </p:nvCxnSpPr>
        <p:spPr bwMode="auto">
          <a:xfrm>
            <a:off x="4041775" y="5297488"/>
            <a:ext cx="41751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7"/>
          <p:cNvCxnSpPr>
            <a:cxnSpLocks noChangeShapeType="1"/>
            <a:stCxn id="29701" idx="3"/>
            <a:endCxn id="29699" idx="1"/>
          </p:cNvCxnSpPr>
          <p:nvPr/>
        </p:nvCxnSpPr>
        <p:spPr bwMode="auto">
          <a:xfrm flipV="1">
            <a:off x="4070350" y="3287713"/>
            <a:ext cx="388938" cy="15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1206500" y="2286000"/>
            <a:ext cx="182563" cy="2005013"/>
          </a:xfrm>
          <a:prstGeom prst="rightArrow">
            <a:avLst>
              <a:gd name="adj1" fmla="val 71491"/>
              <a:gd name="adj2" fmla="val 100000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079500" y="950913"/>
            <a:ext cx="69850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fr-CA" altLang="fr-FR" sz="1400">
                <a:solidFill>
                  <a:schemeClr val="bg1"/>
                </a:solidFill>
              </a:rPr>
              <a:t>La planification stratégique des TI fait partie de l’objectif de doubler </a:t>
            </a:r>
          </a:p>
          <a:p>
            <a:pPr algn="ctr">
              <a:lnSpc>
                <a:spcPct val="85000"/>
              </a:lnSpc>
            </a:pPr>
            <a:r>
              <a:rPr lang="fr-CA" altLang="fr-FR" sz="1400">
                <a:solidFill>
                  <a:schemeClr val="bg1"/>
                </a:solidFill>
              </a:rPr>
              <a:t>la valeur de AGMP (2 B US$)</a:t>
            </a:r>
            <a:endParaRPr lang="en-US" altLang="fr-FR" sz="1600">
              <a:solidFill>
                <a:schemeClr val="bg1"/>
              </a:solidFill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066800" y="6172200"/>
            <a:ext cx="69977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400">
                <a:solidFill>
                  <a:schemeClr val="bg1"/>
                </a:solidFill>
              </a:rPr>
              <a:t>Investir exclusivement quand il y a une contribution de la valeur </a:t>
            </a:r>
            <a:r>
              <a:rPr lang="en-US" altLang="fr-FR" sz="2400"/>
              <a:t> 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2362200"/>
            <a:ext cx="12271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fr-FR" sz="1400" i="1">
                <a:solidFill>
                  <a:schemeClr val="accent1"/>
                </a:solidFill>
              </a:rPr>
              <a:t>Nouvelles initiatives</a:t>
            </a:r>
            <a:endParaRPr lang="en-US" altLang="fr-FR" sz="1400" i="1">
              <a:solidFill>
                <a:schemeClr val="accent1"/>
              </a:solidFill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endParaRPr lang="en-US" altLang="fr-FR" sz="1400" i="1">
              <a:solidFill>
                <a:schemeClr val="accent1"/>
              </a:solidFill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r-FR" sz="1400" i="1">
                <a:latin typeface="Times New Roman" pitchFamily="18" charset="0"/>
              </a:rPr>
              <a:t>Value at Stake</a:t>
            </a:r>
          </a:p>
          <a:p>
            <a:pPr algn="ctr">
              <a:lnSpc>
                <a:spcPct val="85000"/>
              </a:lnSpc>
            </a:pPr>
            <a:r>
              <a:rPr lang="en-US" altLang="fr-FR" sz="1200" i="1">
                <a:latin typeface="Times New Roman" pitchFamily="18" charset="0"/>
              </a:rPr>
              <a:t>(Valeur de </a:t>
            </a:r>
          </a:p>
          <a:p>
            <a:pPr algn="ctr">
              <a:lnSpc>
                <a:spcPct val="85000"/>
              </a:lnSpc>
            </a:pPr>
            <a:r>
              <a:rPr lang="en-US" altLang="fr-FR" sz="1200" i="1">
                <a:latin typeface="Times New Roman" pitchFamily="18" charset="0"/>
              </a:rPr>
              <a:t>l’opportunité)</a:t>
            </a:r>
            <a:endParaRPr lang="en-US" altLang="fr-FR" sz="1400" i="1"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fr-CA" altLang="fr-FR" sz="1400" b="0">
                <a:latin typeface="Times" pitchFamily="18" charset="0"/>
                <a:sym typeface="Symbol" pitchFamily="18" charset="2"/>
              </a:rPr>
              <a:t> </a:t>
            </a:r>
            <a:r>
              <a:rPr lang="en-CA" altLang="fr-FR" sz="1400" i="1">
                <a:latin typeface="Times New Roman" pitchFamily="18" charset="0"/>
              </a:rPr>
              <a:t>500 M US$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4495800"/>
            <a:ext cx="1295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fr-FR" sz="1400" i="1">
                <a:solidFill>
                  <a:schemeClr val="accent1"/>
                </a:solidFill>
              </a:rPr>
              <a:t>Opportunités de croissance profitable</a:t>
            </a:r>
            <a:endParaRPr lang="en-US" altLang="fr-FR" sz="1400" i="1">
              <a:solidFill>
                <a:schemeClr val="accent1"/>
              </a:solidFill>
              <a:latin typeface="Times New Roman" pitchFamily="18" charset="0"/>
            </a:endParaRPr>
          </a:p>
          <a:p>
            <a:pPr algn="ctr">
              <a:lnSpc>
                <a:spcPct val="75000"/>
              </a:lnSpc>
            </a:pPr>
            <a:endParaRPr lang="en-US" altLang="fr-FR" sz="1400" i="1">
              <a:solidFill>
                <a:schemeClr val="accent1"/>
              </a:solidFill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r-FR" sz="1400" i="1">
                <a:latin typeface="Times New Roman" pitchFamily="18" charset="0"/>
              </a:rPr>
              <a:t>Value at Stake</a:t>
            </a:r>
          </a:p>
          <a:p>
            <a:pPr algn="ctr">
              <a:lnSpc>
                <a:spcPct val="85000"/>
              </a:lnSpc>
            </a:pPr>
            <a:r>
              <a:rPr lang="en-US" altLang="fr-FR" sz="1200" i="1">
                <a:latin typeface="Times New Roman" pitchFamily="18" charset="0"/>
              </a:rPr>
              <a:t>(Valeur de </a:t>
            </a:r>
          </a:p>
          <a:p>
            <a:pPr algn="ctr">
              <a:lnSpc>
                <a:spcPct val="85000"/>
              </a:lnSpc>
            </a:pPr>
            <a:r>
              <a:rPr lang="en-US" altLang="fr-FR" sz="1200" i="1">
                <a:latin typeface="Times New Roman" pitchFamily="18" charset="0"/>
              </a:rPr>
              <a:t>l’opportunité)</a:t>
            </a:r>
            <a:endParaRPr lang="en-US" altLang="fr-FR" sz="1400" i="1">
              <a:latin typeface="Times New Roman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fr-CA" altLang="fr-FR" sz="1400">
                <a:latin typeface="Times" pitchFamily="18" charset="0"/>
                <a:sym typeface="Symbol" pitchFamily="18" charset="2"/>
              </a:rPr>
              <a:t> </a:t>
            </a:r>
            <a:r>
              <a:rPr lang="fr-CA" altLang="fr-FR" sz="1400" i="1">
                <a:latin typeface="Times" pitchFamily="18" charset="0"/>
                <a:sym typeface="Symbol" pitchFamily="18" charset="2"/>
              </a:rPr>
              <a:t>1 B US</a:t>
            </a:r>
            <a:r>
              <a:rPr lang="en-CA" altLang="fr-FR" sz="1400" i="1">
                <a:latin typeface="Times New Roman" pitchFamily="18" charset="0"/>
              </a:rPr>
              <a:t>$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1295400" y="4572000"/>
            <a:ext cx="182563" cy="1493838"/>
          </a:xfrm>
          <a:prstGeom prst="rightArrow">
            <a:avLst>
              <a:gd name="adj1" fmla="val 71491"/>
              <a:gd name="adj2" fmla="val 100000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cxnSp>
        <p:nvCxnSpPr>
          <p:cNvPr id="29710" name="AutoShape 14"/>
          <p:cNvCxnSpPr>
            <a:cxnSpLocks noChangeShapeType="1"/>
            <a:stCxn id="29699" idx="3"/>
            <a:endCxn id="29713" idx="2"/>
          </p:cNvCxnSpPr>
          <p:nvPr/>
        </p:nvCxnSpPr>
        <p:spPr bwMode="auto">
          <a:xfrm>
            <a:off x="6629400" y="3287713"/>
            <a:ext cx="185738" cy="10652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5"/>
          <p:cNvCxnSpPr>
            <a:cxnSpLocks noChangeShapeType="1"/>
            <a:stCxn id="29698" idx="3"/>
            <a:endCxn id="29713" idx="2"/>
          </p:cNvCxnSpPr>
          <p:nvPr/>
        </p:nvCxnSpPr>
        <p:spPr bwMode="auto">
          <a:xfrm flipV="1">
            <a:off x="6542088" y="4352925"/>
            <a:ext cx="273050" cy="9445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Rectangle 16"/>
          <p:cNvSpPr>
            <a:spLocks noGrp="1" noChangeArrowheads="1"/>
          </p:cNvSpPr>
          <p:nvPr>
            <p:ph type="title"/>
          </p:nvPr>
        </p:nvSpPr>
        <p:spPr>
          <a:xfrm>
            <a:off x="1676400" y="341313"/>
            <a:ext cx="6843713" cy="479425"/>
          </a:xfrm>
          <a:noFill/>
        </p:spPr>
        <p:txBody>
          <a:bodyPr anchor="ctr"/>
          <a:lstStyle/>
          <a:p>
            <a:pPr eaLnBrk="1" hangingPunct="1"/>
            <a:r>
              <a:rPr lang="en-US" altLang="fr-FR" smtClean="0"/>
              <a:t>Résumé de la stratégie TI</a:t>
            </a:r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gray">
          <a:xfrm>
            <a:off x="6815138" y="3986213"/>
            <a:ext cx="2160587" cy="58578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9526" rIns="45720" bIns="49526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fr-FR" sz="1200"/>
              <a:t>APMG Infrastructure et services de Fondation</a:t>
            </a:r>
          </a:p>
        </p:txBody>
      </p:sp>
      <p:grpSp>
        <p:nvGrpSpPr>
          <p:cNvPr id="29714" name="Group 18"/>
          <p:cNvGrpSpPr>
            <a:grpSpLocks noChangeAspect="1"/>
          </p:cNvGrpSpPr>
          <p:nvPr/>
        </p:nvGrpSpPr>
        <p:grpSpPr bwMode="auto">
          <a:xfrm>
            <a:off x="673100" y="317500"/>
            <a:ext cx="877888" cy="558800"/>
            <a:chOff x="216" y="528"/>
            <a:chExt cx="5544" cy="3528"/>
          </a:xfrm>
        </p:grpSpPr>
        <p:sp>
          <p:nvSpPr>
            <p:cNvPr id="29720" name="AutoShape 19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29721" name="AutoShape 20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54709" name="Oval 21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723" name="AutoShape 22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54711" name="Oval 23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725" name="Line 24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6" name="Line 25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7" name="AutoShape 26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29728" name="AutoShape 27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9729" name="AutoShape 28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9730" name="AutoShape 29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9731" name="AutoShape 30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2" name="AutoShape 31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9715" name="Group 32"/>
          <p:cNvGrpSpPr>
            <a:grpSpLocks/>
          </p:cNvGrpSpPr>
          <p:nvPr/>
        </p:nvGrpSpPr>
        <p:grpSpPr bwMode="auto">
          <a:xfrm>
            <a:off x="152400" y="1397000"/>
            <a:ext cx="8783638" cy="609600"/>
            <a:chOff x="96" y="880"/>
            <a:chExt cx="5533" cy="384"/>
          </a:xfrm>
        </p:grpSpPr>
        <p:sp>
          <p:nvSpPr>
            <p:cNvPr id="754721" name="AutoShape 33"/>
            <p:cNvSpPr>
              <a:spLocks noChangeArrowheads="1"/>
            </p:cNvSpPr>
            <p:nvPr/>
          </p:nvSpPr>
          <p:spPr bwMode="auto">
            <a:xfrm>
              <a:off x="96" y="880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Stratégies d’affaires</a:t>
              </a:r>
              <a:b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(Thèmes clés)</a:t>
              </a:r>
            </a:p>
          </p:txBody>
        </p:sp>
        <p:sp>
          <p:nvSpPr>
            <p:cNvPr id="754722" name="AutoShape 34"/>
            <p:cNvSpPr>
              <a:spLocks noChangeArrowheads="1"/>
            </p:cNvSpPr>
            <p:nvPr/>
          </p:nvSpPr>
          <p:spPr bwMode="auto">
            <a:xfrm>
              <a:off x="1008" y="880"/>
              <a:ext cx="1479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Exigences d’affaires sélectionnées</a:t>
              </a:r>
              <a:b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(directement relié aux thèmes clés)</a:t>
              </a:r>
            </a:p>
          </p:txBody>
        </p:sp>
        <p:sp>
          <p:nvSpPr>
            <p:cNvPr id="754723" name="AutoShape 35"/>
            <p:cNvSpPr>
              <a:spLocks noChangeArrowheads="1"/>
            </p:cNvSpPr>
            <p:nvPr/>
          </p:nvSpPr>
          <p:spPr bwMode="auto">
            <a:xfrm>
              <a:off x="2770" y="880"/>
              <a:ext cx="1332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Direction stratégique TI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(Directement reliée aux exigences d’affaires)</a:t>
              </a:r>
            </a:p>
          </p:txBody>
        </p:sp>
        <p:sp>
          <p:nvSpPr>
            <p:cNvPr id="754724" name="AutoShape 36"/>
            <p:cNvSpPr>
              <a:spLocks noChangeArrowheads="1"/>
            </p:cNvSpPr>
            <p:nvPr/>
          </p:nvSpPr>
          <p:spPr bwMode="auto">
            <a:xfrm>
              <a:off x="4297" y="880"/>
              <a:ext cx="1332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Building Blocks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(Directement reliés aux exigences d’affaires_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477838"/>
            <a:ext cx="6769100" cy="588962"/>
          </a:xfrm>
        </p:spPr>
        <p:txBody>
          <a:bodyPr anchor="ctr"/>
          <a:lstStyle/>
          <a:p>
            <a:pPr eaLnBrk="1" hangingPunct="1"/>
            <a:r>
              <a:rPr lang="en-US" altLang="fr-FR" sz="2000" smtClean="0"/>
              <a:t>INITIATIVES TI: Sommaire de toutes les initiatives                </a:t>
            </a:r>
            <a:endParaRPr lang="en-US" altLang="fr-FR" sz="1400" smtClean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gray">
          <a:xfrm>
            <a:off x="2971800" y="1524000"/>
            <a:ext cx="112553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>
              <a:lnSpc>
                <a:spcPct val="80000"/>
              </a:lnSpc>
              <a:spcBef>
                <a:spcPct val="50000"/>
              </a:spcBef>
            </a:pPr>
            <a: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  <a:t>Investissement </a:t>
            </a:r>
          </a:p>
          <a:p>
            <a:pPr algn="ctr" defTabSz="820738">
              <a:lnSpc>
                <a:spcPct val="60000"/>
              </a:lnSpc>
              <a:spcBef>
                <a:spcPct val="50000"/>
              </a:spcBef>
            </a:pPr>
            <a: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  <a:t>Total </a:t>
            </a:r>
            <a:b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</a:br>
            <a:endParaRPr lang="en-US" altLang="fr-FR" sz="11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gray">
          <a:xfrm>
            <a:off x="6045200" y="1536700"/>
            <a:ext cx="735013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/>
            <a: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  <a:t>#</a:t>
            </a:r>
          </a:p>
          <a:p>
            <a:pPr algn="ctr" defTabSz="820738"/>
            <a: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  <a:t>Projets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gray">
          <a:xfrm>
            <a:off x="754063" y="1536700"/>
            <a:ext cx="1709737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solidFill>
                  <a:schemeClr val="bg1"/>
                </a:solidFill>
                <a:latin typeface="Tahoma" pitchFamily="34" charset="0"/>
              </a:rPr>
              <a:t>Building Blocks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gray">
          <a:xfrm>
            <a:off x="4541838" y="1536700"/>
            <a:ext cx="1041400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/>
            <a: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  <a:t>Durée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gray">
          <a:xfrm>
            <a:off x="7162800" y="1536700"/>
            <a:ext cx="1295400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100">
                <a:solidFill>
                  <a:schemeClr val="bg1"/>
                </a:solidFill>
                <a:latin typeface="Arial Narrow" pitchFamily="34" charset="0"/>
              </a:rPr>
              <a:t>Portée géographique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gray">
          <a:xfrm>
            <a:off x="2990850" y="2252663"/>
            <a:ext cx="1122363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  <a:tabLst>
                <a:tab pos="685800" algn="r"/>
              </a:tabLst>
            </a:pPr>
            <a:r>
              <a:rPr lang="en-US" altLang="fr-FR" sz="1200">
                <a:latin typeface="Arial Narrow" pitchFamily="34" charset="0"/>
              </a:rPr>
              <a:t>	9,4 M US$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gray">
          <a:xfrm>
            <a:off x="6045200" y="2252663"/>
            <a:ext cx="736600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latin typeface="Arial Narrow" pitchFamily="34" charset="0"/>
              </a:rPr>
              <a:t>11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gray">
          <a:xfrm>
            <a:off x="742950" y="2252663"/>
            <a:ext cx="1771650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CA" altLang="fr-FR" sz="1100">
                <a:latin typeface="Arial Narrow" pitchFamily="34" charset="0"/>
              </a:rPr>
              <a:t> Global APMG Gestion de l’information</a:t>
            </a:r>
            <a:endParaRPr lang="en-US" altLang="fr-FR" sz="1200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gray">
          <a:xfrm>
            <a:off x="4543425" y="2252663"/>
            <a:ext cx="1038225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latin typeface="Arial Narrow" pitchFamily="34" charset="0"/>
              </a:rPr>
              <a:t>20xx-20xx</a:t>
            </a: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gray">
          <a:xfrm>
            <a:off x="244475" y="2282825"/>
            <a:ext cx="381000" cy="3048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49526" rIns="45720" bIns="49526" anchor="ctr"/>
          <a:lstStyle/>
          <a:p>
            <a:pPr algn="ctr"/>
            <a:r>
              <a:rPr lang="en-US" altLang="fr-FR" sz="1200"/>
              <a:t>I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gray">
          <a:xfrm>
            <a:off x="2990850" y="2695575"/>
            <a:ext cx="1122363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  <a:tabLst>
                <a:tab pos="685800" algn="r"/>
              </a:tabLst>
            </a:pPr>
            <a:r>
              <a:rPr lang="en-US" altLang="fr-FR" sz="1200">
                <a:latin typeface="Arial Narrow" pitchFamily="34" charset="0"/>
              </a:rPr>
              <a:t>60,0 M US$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gray">
          <a:xfrm>
            <a:off x="6045200" y="2695575"/>
            <a:ext cx="736600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latin typeface="Arial Narrow" pitchFamily="34" charset="0"/>
              </a:rPr>
              <a:t>25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gray">
          <a:xfrm>
            <a:off x="733425" y="2695575"/>
            <a:ext cx="1711325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CA" altLang="fr-FR" sz="1100">
                <a:latin typeface="Arial Narrow" pitchFamily="34" charset="0"/>
              </a:rPr>
              <a:t>APMG Amélioration des processus transactionels</a:t>
            </a:r>
            <a:endParaRPr lang="en-US" altLang="fr-FR" sz="1100">
              <a:latin typeface="Arial Narrow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gray">
          <a:xfrm>
            <a:off x="4543425" y="2695575"/>
            <a:ext cx="1038225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latin typeface="Arial Narrow" pitchFamily="34" charset="0"/>
              </a:rPr>
              <a:t>20xx-20xx</a:t>
            </a:r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gray">
          <a:xfrm>
            <a:off x="244475" y="2725738"/>
            <a:ext cx="381000" cy="3048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49526" rIns="45720" bIns="49526" anchor="ctr"/>
          <a:lstStyle/>
          <a:p>
            <a:pPr algn="ctr"/>
            <a:r>
              <a:rPr lang="en-US" altLang="fr-FR" sz="1200"/>
              <a:t>A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gray">
          <a:xfrm>
            <a:off x="2990850" y="3138488"/>
            <a:ext cx="1122363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  <a:tabLst>
                <a:tab pos="685800" algn="r"/>
              </a:tabLst>
            </a:pPr>
            <a:r>
              <a:rPr lang="en-US" altLang="fr-FR" sz="1200">
                <a:latin typeface="Arial Narrow" pitchFamily="34" charset="0"/>
              </a:rPr>
              <a:t>30,8 M US$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gray">
          <a:xfrm>
            <a:off x="6045200" y="3138488"/>
            <a:ext cx="736600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latin typeface="Arial Narrow" pitchFamily="34" charset="0"/>
              </a:rPr>
              <a:t>12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gray">
          <a:xfrm>
            <a:off x="744538" y="3138488"/>
            <a:ext cx="1711325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100">
                <a:latin typeface="Arial Narrow" pitchFamily="34" charset="0"/>
              </a:rPr>
              <a:t>APMG Infrastructure et services de Fondation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gray">
          <a:xfrm>
            <a:off x="4543425" y="3138488"/>
            <a:ext cx="1038225" cy="3651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820738">
              <a:spcBef>
                <a:spcPct val="50000"/>
              </a:spcBef>
            </a:pPr>
            <a:r>
              <a:rPr lang="en-US" altLang="fr-FR" sz="1200">
                <a:latin typeface="Arial Narrow" pitchFamily="34" charset="0"/>
              </a:rPr>
              <a:t>20xx-20xx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gray">
          <a:xfrm>
            <a:off x="244475" y="3168650"/>
            <a:ext cx="381000" cy="3048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49526" rIns="45720" bIns="49526" anchor="ctr"/>
          <a:lstStyle/>
          <a:p>
            <a:pPr algn="ctr"/>
            <a:r>
              <a:rPr lang="en-US" altLang="fr-FR" sz="1200"/>
              <a:t>F</a:t>
            </a:r>
          </a:p>
        </p:txBody>
      </p:sp>
      <p:grpSp>
        <p:nvGrpSpPr>
          <p:cNvPr id="31767" name="Group 23"/>
          <p:cNvGrpSpPr>
            <a:grpSpLocks noChangeAspect="1"/>
          </p:cNvGrpSpPr>
          <p:nvPr/>
        </p:nvGrpSpPr>
        <p:grpSpPr bwMode="auto">
          <a:xfrm>
            <a:off x="773113" y="452438"/>
            <a:ext cx="877887" cy="558800"/>
            <a:chOff x="216" y="528"/>
            <a:chExt cx="5544" cy="3528"/>
          </a:xfrm>
        </p:grpSpPr>
        <p:sp>
          <p:nvSpPr>
            <p:cNvPr id="31804" name="AutoShape 24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31805" name="AutoShape 25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56762" name="Oval 26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807" name="AutoShape 27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56764" name="Oval 28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809" name="Line 29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810" name="Line 30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811" name="AutoShape 31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31812" name="AutoShape 32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1813" name="AutoShape 33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1814" name="AutoShape 34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1815" name="AutoShape 35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816" name="AutoShape 36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1768" name="Group 37"/>
          <p:cNvGrpSpPr>
            <a:grpSpLocks/>
          </p:cNvGrpSpPr>
          <p:nvPr/>
        </p:nvGrpSpPr>
        <p:grpSpPr bwMode="auto">
          <a:xfrm>
            <a:off x="315913" y="6070600"/>
            <a:ext cx="2347912" cy="304800"/>
            <a:chOff x="154" y="3816"/>
            <a:chExt cx="1479" cy="192"/>
          </a:xfrm>
        </p:grpSpPr>
        <p:sp>
          <p:nvSpPr>
            <p:cNvPr id="31802" name="AutoShape 38"/>
            <p:cNvSpPr>
              <a:spLocks noChangeArrowheads="1"/>
            </p:cNvSpPr>
            <p:nvPr/>
          </p:nvSpPr>
          <p:spPr bwMode="gray">
            <a:xfrm>
              <a:off x="154" y="3816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F</a:t>
              </a:r>
            </a:p>
          </p:txBody>
        </p:sp>
        <p:sp>
          <p:nvSpPr>
            <p:cNvPr id="31803" name="Text Box 39"/>
            <p:cNvSpPr txBox="1">
              <a:spLocks noChangeArrowheads="1"/>
            </p:cNvSpPr>
            <p:nvPr/>
          </p:nvSpPr>
          <p:spPr bwMode="auto">
            <a:xfrm>
              <a:off x="442" y="3834"/>
              <a:ext cx="119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CA" altLang="fr-FR" sz="1200"/>
                <a:t>Initiatives de Fondation</a:t>
              </a:r>
            </a:p>
          </p:txBody>
        </p:sp>
      </p:grpSp>
      <p:grpSp>
        <p:nvGrpSpPr>
          <p:cNvPr id="31769" name="Group 40"/>
          <p:cNvGrpSpPr>
            <a:grpSpLocks/>
          </p:cNvGrpSpPr>
          <p:nvPr/>
        </p:nvGrpSpPr>
        <p:grpSpPr bwMode="auto">
          <a:xfrm>
            <a:off x="315913" y="5778500"/>
            <a:ext cx="2284412" cy="304800"/>
            <a:chOff x="154" y="3648"/>
            <a:chExt cx="1439" cy="192"/>
          </a:xfrm>
        </p:grpSpPr>
        <p:sp>
          <p:nvSpPr>
            <p:cNvPr id="31800" name="AutoShape 41"/>
            <p:cNvSpPr>
              <a:spLocks noChangeArrowheads="1"/>
            </p:cNvSpPr>
            <p:nvPr/>
          </p:nvSpPr>
          <p:spPr bwMode="gray">
            <a:xfrm>
              <a:off x="154" y="3648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A</a:t>
              </a:r>
            </a:p>
          </p:txBody>
        </p:sp>
        <p:sp>
          <p:nvSpPr>
            <p:cNvPr id="31801" name="Text Box 42"/>
            <p:cNvSpPr txBox="1">
              <a:spLocks noChangeArrowheads="1"/>
            </p:cNvSpPr>
            <p:nvPr/>
          </p:nvSpPr>
          <p:spPr bwMode="auto">
            <a:xfrm>
              <a:off x="442" y="3666"/>
              <a:ext cx="115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CA" altLang="fr-FR" sz="1200"/>
                <a:t>Initiatives Applicatives</a:t>
              </a:r>
            </a:p>
          </p:txBody>
        </p:sp>
      </p:grpSp>
      <p:sp>
        <p:nvSpPr>
          <p:cNvPr id="31770" name="AutoShape 43"/>
          <p:cNvSpPr>
            <a:spLocks noChangeArrowheads="1"/>
          </p:cNvSpPr>
          <p:nvPr/>
        </p:nvSpPr>
        <p:spPr bwMode="gray">
          <a:xfrm>
            <a:off x="315913" y="5499100"/>
            <a:ext cx="381000" cy="3048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49526" rIns="45720" bIns="49526" anchor="ctr"/>
          <a:lstStyle/>
          <a:p>
            <a:pPr algn="ctr"/>
            <a:r>
              <a:rPr lang="en-US" altLang="fr-FR" sz="1200"/>
              <a:t>I</a:t>
            </a:r>
          </a:p>
        </p:txBody>
      </p:sp>
      <p:sp>
        <p:nvSpPr>
          <p:cNvPr id="31771" name="Text Box 44"/>
          <p:cNvSpPr txBox="1">
            <a:spLocks noChangeArrowheads="1"/>
          </p:cNvSpPr>
          <p:nvPr/>
        </p:nvSpPr>
        <p:spPr bwMode="auto">
          <a:xfrm>
            <a:off x="762000" y="5486400"/>
            <a:ext cx="20748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CA" altLang="fr-FR" sz="1200"/>
              <a:t>Initiatives Informationnels</a:t>
            </a:r>
          </a:p>
        </p:txBody>
      </p:sp>
      <p:sp>
        <p:nvSpPr>
          <p:cNvPr id="31772" name="Text Box 45"/>
          <p:cNvSpPr txBox="1">
            <a:spLocks noChangeArrowheads="1"/>
          </p:cNvSpPr>
          <p:nvPr/>
        </p:nvSpPr>
        <p:spPr bwMode="auto">
          <a:xfrm>
            <a:off x="315913" y="4927600"/>
            <a:ext cx="7778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CA" altLang="fr-FR" sz="1200">
                <a:solidFill>
                  <a:srgbClr val="CC3300"/>
                </a:solidFill>
              </a:rPr>
              <a:t>Legend:</a:t>
            </a:r>
          </a:p>
        </p:txBody>
      </p:sp>
      <p:sp>
        <p:nvSpPr>
          <p:cNvPr id="31773" name="Rectangle 46"/>
          <p:cNvSpPr>
            <a:spLocks noChangeArrowheads="1"/>
          </p:cNvSpPr>
          <p:nvPr/>
        </p:nvSpPr>
        <p:spPr bwMode="gray">
          <a:xfrm>
            <a:off x="2990850" y="3702050"/>
            <a:ext cx="1122363" cy="349250"/>
          </a:xfrm>
          <a:prstGeom prst="rect">
            <a:avLst/>
          </a:prstGeom>
          <a:solidFill>
            <a:srgbClr val="2F3A7F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45720" rIns="45720" anchor="ctr">
            <a:spAutoFit/>
          </a:bodyPr>
          <a:lstStyle/>
          <a:p>
            <a:pPr algn="ctr" defTabSz="820738">
              <a:spcBef>
                <a:spcPct val="50000"/>
              </a:spcBef>
            </a:pPr>
            <a:r>
              <a:rPr lang="en-US" altLang="fr-FR" sz="1600">
                <a:solidFill>
                  <a:schemeClr val="bg1"/>
                </a:solidFill>
                <a:latin typeface="Arial Narrow" pitchFamily="34" charset="0"/>
              </a:rPr>
              <a:t>91,2 M US$</a:t>
            </a:r>
          </a:p>
        </p:txBody>
      </p:sp>
      <p:sp>
        <p:nvSpPr>
          <p:cNvPr id="31774" name="Rectangle 47"/>
          <p:cNvSpPr>
            <a:spLocks noChangeArrowheads="1"/>
          </p:cNvSpPr>
          <p:nvPr/>
        </p:nvSpPr>
        <p:spPr bwMode="gray">
          <a:xfrm>
            <a:off x="757238" y="3702050"/>
            <a:ext cx="1711325" cy="349250"/>
          </a:xfrm>
          <a:prstGeom prst="rect">
            <a:avLst/>
          </a:prstGeom>
          <a:solidFill>
            <a:srgbClr val="2F3A7F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45720" rIns="45720" anchor="ctr">
            <a:spAutoFit/>
          </a:bodyPr>
          <a:lstStyle/>
          <a:p>
            <a:pPr algn="ctr" defTabSz="820738">
              <a:spcBef>
                <a:spcPct val="50000"/>
              </a:spcBef>
            </a:pPr>
            <a:r>
              <a:rPr lang="en-CA" altLang="fr-FR" sz="1600">
                <a:solidFill>
                  <a:srgbClr val="FFFFFF"/>
                </a:solidFill>
                <a:latin typeface="Arial Narrow" pitchFamily="34" charset="0"/>
              </a:rPr>
              <a:t>Total Investments</a:t>
            </a:r>
          </a:p>
        </p:txBody>
      </p:sp>
      <p:sp>
        <p:nvSpPr>
          <p:cNvPr id="31775" name="Rectangle 48"/>
          <p:cNvSpPr>
            <a:spLocks noChangeArrowheads="1"/>
          </p:cNvSpPr>
          <p:nvPr/>
        </p:nvSpPr>
        <p:spPr bwMode="gray">
          <a:xfrm>
            <a:off x="4495800" y="3702050"/>
            <a:ext cx="1135063" cy="349250"/>
          </a:xfrm>
          <a:prstGeom prst="rect">
            <a:avLst/>
          </a:prstGeom>
          <a:solidFill>
            <a:srgbClr val="2F3A7F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45720" rIns="45720" anchor="ctr">
            <a:spAutoFit/>
          </a:bodyPr>
          <a:lstStyle/>
          <a:p>
            <a:pPr algn="ctr" defTabSz="820738">
              <a:spcBef>
                <a:spcPct val="50000"/>
              </a:spcBef>
            </a:pPr>
            <a:r>
              <a:rPr lang="en-US" altLang="fr-FR" sz="1600">
                <a:solidFill>
                  <a:srgbClr val="FFFFFF"/>
                </a:solidFill>
                <a:latin typeface="Arial Narrow" pitchFamily="34" charset="0"/>
              </a:rPr>
              <a:t>20xx-20xx</a:t>
            </a:r>
          </a:p>
        </p:txBody>
      </p:sp>
      <p:sp>
        <p:nvSpPr>
          <p:cNvPr id="31776" name="Text Box 49"/>
          <p:cNvSpPr txBox="1">
            <a:spLocks noChangeArrowheads="1"/>
          </p:cNvSpPr>
          <p:nvPr/>
        </p:nvSpPr>
        <p:spPr bwMode="auto">
          <a:xfrm>
            <a:off x="4162425" y="5143500"/>
            <a:ext cx="17097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r-FR" sz="1200">
                <a:solidFill>
                  <a:srgbClr val="CC3300"/>
                </a:solidFill>
              </a:rPr>
              <a:t>Portée géographique</a:t>
            </a:r>
            <a:endParaRPr lang="en-CA" altLang="fr-FR" sz="1200">
              <a:solidFill>
                <a:srgbClr val="CC3300"/>
              </a:solidFill>
            </a:endParaRPr>
          </a:p>
        </p:txBody>
      </p:sp>
      <p:sp>
        <p:nvSpPr>
          <p:cNvPr id="31777" name="Text Box 50"/>
          <p:cNvSpPr txBox="1">
            <a:spLocks noChangeArrowheads="1"/>
          </p:cNvSpPr>
          <p:nvPr/>
        </p:nvSpPr>
        <p:spPr bwMode="auto">
          <a:xfrm>
            <a:off x="315913" y="5175250"/>
            <a:ext cx="16525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CA" altLang="fr-FR" sz="1200">
                <a:solidFill>
                  <a:srgbClr val="CC3300"/>
                </a:solidFill>
              </a:rPr>
              <a:t>Building Block Type</a:t>
            </a:r>
          </a:p>
        </p:txBody>
      </p:sp>
      <p:grpSp>
        <p:nvGrpSpPr>
          <p:cNvPr id="31778" name="Group 51"/>
          <p:cNvGrpSpPr>
            <a:grpSpLocks/>
          </p:cNvGrpSpPr>
          <p:nvPr/>
        </p:nvGrpSpPr>
        <p:grpSpPr bwMode="auto">
          <a:xfrm>
            <a:off x="4191000" y="6086475"/>
            <a:ext cx="979488" cy="304800"/>
            <a:chOff x="2640" y="3456"/>
            <a:chExt cx="617" cy="192"/>
          </a:xfrm>
        </p:grpSpPr>
        <p:sp>
          <p:nvSpPr>
            <p:cNvPr id="31798" name="AutoShape 52"/>
            <p:cNvSpPr>
              <a:spLocks noChangeArrowheads="1"/>
            </p:cNvSpPr>
            <p:nvPr/>
          </p:nvSpPr>
          <p:spPr bwMode="gray">
            <a:xfrm>
              <a:off x="2640" y="3456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B</a:t>
              </a:r>
            </a:p>
          </p:txBody>
        </p:sp>
        <p:sp>
          <p:nvSpPr>
            <p:cNvPr id="31799" name="Text Box 53"/>
            <p:cNvSpPr txBox="1">
              <a:spLocks noChangeArrowheads="1"/>
            </p:cNvSpPr>
            <p:nvPr/>
          </p:nvSpPr>
          <p:spPr bwMode="auto">
            <a:xfrm>
              <a:off x="2880" y="3484"/>
              <a:ext cx="37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CA" altLang="fr-FR" sz="1200"/>
                <a:t>Brazil</a:t>
              </a:r>
            </a:p>
          </p:txBody>
        </p:sp>
      </p:grpSp>
      <p:grpSp>
        <p:nvGrpSpPr>
          <p:cNvPr id="31779" name="Group 54"/>
          <p:cNvGrpSpPr>
            <a:grpSpLocks/>
          </p:cNvGrpSpPr>
          <p:nvPr/>
        </p:nvGrpSpPr>
        <p:grpSpPr bwMode="auto">
          <a:xfrm>
            <a:off x="4191000" y="5765800"/>
            <a:ext cx="1090613" cy="304800"/>
            <a:chOff x="2640" y="3640"/>
            <a:chExt cx="687" cy="192"/>
          </a:xfrm>
        </p:grpSpPr>
        <p:sp>
          <p:nvSpPr>
            <p:cNvPr id="31796" name="AutoShape 55"/>
            <p:cNvSpPr>
              <a:spLocks noChangeArrowheads="1"/>
            </p:cNvSpPr>
            <p:nvPr/>
          </p:nvSpPr>
          <p:spPr bwMode="gray">
            <a:xfrm>
              <a:off x="2640" y="3640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E</a:t>
              </a:r>
            </a:p>
          </p:txBody>
        </p:sp>
        <p:sp>
          <p:nvSpPr>
            <p:cNvPr id="31797" name="Text Box 56"/>
            <p:cNvSpPr txBox="1">
              <a:spLocks noChangeArrowheads="1"/>
            </p:cNvSpPr>
            <p:nvPr/>
          </p:nvSpPr>
          <p:spPr bwMode="auto">
            <a:xfrm>
              <a:off x="2880" y="3648"/>
              <a:ext cx="44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CA" altLang="fr-FR" sz="1200"/>
                <a:t>Europe</a:t>
              </a:r>
            </a:p>
          </p:txBody>
        </p:sp>
      </p:grpSp>
      <p:grpSp>
        <p:nvGrpSpPr>
          <p:cNvPr id="31780" name="Group 57"/>
          <p:cNvGrpSpPr>
            <a:grpSpLocks/>
          </p:cNvGrpSpPr>
          <p:nvPr/>
        </p:nvGrpSpPr>
        <p:grpSpPr bwMode="auto">
          <a:xfrm>
            <a:off x="4191000" y="5445125"/>
            <a:ext cx="1612900" cy="304800"/>
            <a:chOff x="2640" y="3824"/>
            <a:chExt cx="1016" cy="192"/>
          </a:xfrm>
        </p:grpSpPr>
        <p:sp>
          <p:nvSpPr>
            <p:cNvPr id="31794" name="AutoShape 58"/>
            <p:cNvSpPr>
              <a:spLocks noChangeArrowheads="1"/>
            </p:cNvSpPr>
            <p:nvPr/>
          </p:nvSpPr>
          <p:spPr bwMode="gray">
            <a:xfrm>
              <a:off x="2640" y="3824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NA</a:t>
              </a:r>
            </a:p>
          </p:txBody>
        </p:sp>
        <p:sp>
          <p:nvSpPr>
            <p:cNvPr id="31795" name="Text Box 59"/>
            <p:cNvSpPr txBox="1">
              <a:spLocks noChangeArrowheads="1"/>
            </p:cNvSpPr>
            <p:nvPr/>
          </p:nvSpPr>
          <p:spPr bwMode="auto">
            <a:xfrm>
              <a:off x="2880" y="3852"/>
              <a:ext cx="77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CA" altLang="fr-FR" sz="1200"/>
                <a:t>North America</a:t>
              </a:r>
            </a:p>
          </p:txBody>
        </p:sp>
      </p:grpSp>
      <p:grpSp>
        <p:nvGrpSpPr>
          <p:cNvPr id="31781" name="Group 60"/>
          <p:cNvGrpSpPr>
            <a:grpSpLocks/>
          </p:cNvGrpSpPr>
          <p:nvPr/>
        </p:nvGrpSpPr>
        <p:grpSpPr bwMode="auto">
          <a:xfrm>
            <a:off x="8077200" y="2284413"/>
            <a:ext cx="381000" cy="1189037"/>
            <a:chOff x="4512" y="1142"/>
            <a:chExt cx="240" cy="749"/>
          </a:xfrm>
        </p:grpSpPr>
        <p:sp>
          <p:nvSpPr>
            <p:cNvPr id="31791" name="AutoShape 61"/>
            <p:cNvSpPr>
              <a:spLocks noChangeArrowheads="1"/>
            </p:cNvSpPr>
            <p:nvPr/>
          </p:nvSpPr>
          <p:spPr bwMode="gray">
            <a:xfrm>
              <a:off x="4512" y="1142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B</a:t>
              </a:r>
            </a:p>
          </p:txBody>
        </p:sp>
        <p:sp>
          <p:nvSpPr>
            <p:cNvPr id="31792" name="AutoShape 62"/>
            <p:cNvSpPr>
              <a:spLocks noChangeArrowheads="1"/>
            </p:cNvSpPr>
            <p:nvPr/>
          </p:nvSpPr>
          <p:spPr bwMode="gray">
            <a:xfrm>
              <a:off x="4512" y="1421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B</a:t>
              </a:r>
            </a:p>
          </p:txBody>
        </p:sp>
        <p:sp>
          <p:nvSpPr>
            <p:cNvPr id="31793" name="AutoShape 63"/>
            <p:cNvSpPr>
              <a:spLocks noChangeArrowheads="1"/>
            </p:cNvSpPr>
            <p:nvPr/>
          </p:nvSpPr>
          <p:spPr bwMode="gray">
            <a:xfrm>
              <a:off x="4512" y="1699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B</a:t>
              </a:r>
            </a:p>
          </p:txBody>
        </p:sp>
      </p:grpSp>
      <p:grpSp>
        <p:nvGrpSpPr>
          <p:cNvPr id="31782" name="Group 64"/>
          <p:cNvGrpSpPr>
            <a:grpSpLocks/>
          </p:cNvGrpSpPr>
          <p:nvPr/>
        </p:nvGrpSpPr>
        <p:grpSpPr bwMode="auto">
          <a:xfrm>
            <a:off x="7620000" y="2282825"/>
            <a:ext cx="381000" cy="1189038"/>
            <a:chOff x="4800" y="1142"/>
            <a:chExt cx="240" cy="749"/>
          </a:xfrm>
        </p:grpSpPr>
        <p:sp>
          <p:nvSpPr>
            <p:cNvPr id="31788" name="AutoShape 65"/>
            <p:cNvSpPr>
              <a:spLocks noChangeArrowheads="1"/>
            </p:cNvSpPr>
            <p:nvPr/>
          </p:nvSpPr>
          <p:spPr bwMode="gray">
            <a:xfrm>
              <a:off x="4800" y="1142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E</a:t>
              </a:r>
            </a:p>
          </p:txBody>
        </p:sp>
        <p:sp>
          <p:nvSpPr>
            <p:cNvPr id="31789" name="AutoShape 66"/>
            <p:cNvSpPr>
              <a:spLocks noChangeArrowheads="1"/>
            </p:cNvSpPr>
            <p:nvPr/>
          </p:nvSpPr>
          <p:spPr bwMode="gray">
            <a:xfrm>
              <a:off x="4800" y="1421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E</a:t>
              </a:r>
            </a:p>
          </p:txBody>
        </p:sp>
        <p:sp>
          <p:nvSpPr>
            <p:cNvPr id="31790" name="AutoShape 67"/>
            <p:cNvSpPr>
              <a:spLocks noChangeArrowheads="1"/>
            </p:cNvSpPr>
            <p:nvPr/>
          </p:nvSpPr>
          <p:spPr bwMode="gray">
            <a:xfrm>
              <a:off x="4800" y="1699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E</a:t>
              </a:r>
            </a:p>
          </p:txBody>
        </p:sp>
      </p:grpSp>
      <p:grpSp>
        <p:nvGrpSpPr>
          <p:cNvPr id="31783" name="Group 68"/>
          <p:cNvGrpSpPr>
            <a:grpSpLocks/>
          </p:cNvGrpSpPr>
          <p:nvPr/>
        </p:nvGrpSpPr>
        <p:grpSpPr bwMode="auto">
          <a:xfrm>
            <a:off x="7162800" y="2282825"/>
            <a:ext cx="381000" cy="1189038"/>
            <a:chOff x="5088" y="1142"/>
            <a:chExt cx="240" cy="749"/>
          </a:xfrm>
        </p:grpSpPr>
        <p:sp>
          <p:nvSpPr>
            <p:cNvPr id="31785" name="AutoShape 69"/>
            <p:cNvSpPr>
              <a:spLocks noChangeArrowheads="1"/>
            </p:cNvSpPr>
            <p:nvPr/>
          </p:nvSpPr>
          <p:spPr bwMode="gray">
            <a:xfrm>
              <a:off x="5088" y="1142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NA</a:t>
              </a:r>
            </a:p>
          </p:txBody>
        </p:sp>
        <p:sp>
          <p:nvSpPr>
            <p:cNvPr id="31786" name="AutoShape 70"/>
            <p:cNvSpPr>
              <a:spLocks noChangeArrowheads="1"/>
            </p:cNvSpPr>
            <p:nvPr/>
          </p:nvSpPr>
          <p:spPr bwMode="gray">
            <a:xfrm>
              <a:off x="5088" y="1421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NA</a:t>
              </a:r>
            </a:p>
          </p:txBody>
        </p:sp>
        <p:sp>
          <p:nvSpPr>
            <p:cNvPr id="31787" name="AutoShape 71"/>
            <p:cNvSpPr>
              <a:spLocks noChangeArrowheads="1"/>
            </p:cNvSpPr>
            <p:nvPr/>
          </p:nvSpPr>
          <p:spPr bwMode="gray">
            <a:xfrm>
              <a:off x="5088" y="1699"/>
              <a:ext cx="240" cy="192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49526" rIns="45720" bIns="49526" anchor="ctr"/>
            <a:lstStyle/>
            <a:p>
              <a:pPr algn="ctr"/>
              <a:r>
                <a:rPr lang="en-US" altLang="fr-FR" sz="1200"/>
                <a:t>NA</a:t>
              </a:r>
            </a:p>
          </p:txBody>
        </p:sp>
      </p:grpSp>
      <p:sp>
        <p:nvSpPr>
          <p:cNvPr id="31784" name="Text Box 72"/>
          <p:cNvSpPr txBox="1">
            <a:spLocks noChangeArrowheads="1"/>
          </p:cNvSpPr>
          <p:nvPr/>
        </p:nvSpPr>
        <p:spPr bwMode="auto">
          <a:xfrm>
            <a:off x="5476875" y="6477000"/>
            <a:ext cx="3444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/>
            <a:r>
              <a:rPr lang="en-US" altLang="fr-FR" sz="900"/>
              <a:t>Note: </a:t>
            </a:r>
            <a:r>
              <a:rPr lang="en-US" altLang="fr-FR" sz="900" b="0" i="1">
                <a:solidFill>
                  <a:srgbClr val="000000"/>
                </a:solidFill>
              </a:rPr>
              <a:t>exchange rate taking from Alcan Planning as of March 2002</a:t>
            </a:r>
            <a:endParaRPr lang="en-US" altLang="fr-FR" sz="2400" b="0" i="1">
              <a:solidFill>
                <a:srgbClr val="000000"/>
              </a:solidFill>
              <a:latin typeface="Helv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77838"/>
            <a:ext cx="6858000" cy="588962"/>
          </a:xfrm>
        </p:spPr>
        <p:txBody>
          <a:bodyPr lIns="82058" tIns="41029" rIns="82058" bIns="41029"/>
          <a:lstStyle/>
          <a:p>
            <a:pPr eaLnBrk="1" hangingPunct="1"/>
            <a:r>
              <a:rPr lang="en-US" altLang="fr-FR" smtClean="0"/>
              <a:t>Description des scénarios possibles</a:t>
            </a:r>
          </a:p>
        </p:txBody>
      </p:sp>
      <p:sp>
        <p:nvSpPr>
          <p:cNvPr id="766979" name="Text Box 3"/>
          <p:cNvSpPr txBox="1">
            <a:spLocks noChangeAspect="1" noChangeArrowheads="1"/>
          </p:cNvSpPr>
          <p:nvPr/>
        </p:nvSpPr>
        <p:spPr bwMode="auto">
          <a:xfrm>
            <a:off x="6148388" y="1860550"/>
            <a:ext cx="1398587" cy="6699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6819" tIns="36819" rIns="36819" bIns="36819"/>
          <a:lstStyle/>
          <a:p>
            <a:pPr marL="114300" defTabSz="820738">
              <a:defRPr/>
            </a:pPr>
            <a:r>
              <a:rPr lang="en-US" sz="1400" dirty="0"/>
              <a:t>20xx   16,8M$</a:t>
            </a:r>
          </a:p>
          <a:p>
            <a:pPr marL="114300" defTabSz="820738">
              <a:defRPr/>
            </a:pPr>
            <a:r>
              <a:rPr lang="en-US" sz="1400" dirty="0"/>
              <a:t>20xx:   13,4M$</a:t>
            </a:r>
          </a:p>
          <a:p>
            <a:pPr marL="114300" defTabSz="820738">
              <a:defRPr/>
            </a:pPr>
            <a:r>
              <a:rPr lang="en-US" sz="1400" dirty="0"/>
              <a:t>20xx:   13,4M$</a:t>
            </a:r>
          </a:p>
        </p:txBody>
      </p:sp>
      <p:sp>
        <p:nvSpPr>
          <p:cNvPr id="766980" name="AutoShape 4"/>
          <p:cNvSpPr>
            <a:spLocks noChangeArrowheads="1"/>
          </p:cNvSpPr>
          <p:nvPr/>
        </p:nvSpPr>
        <p:spPr bwMode="auto">
          <a:xfrm>
            <a:off x="6145213" y="2514600"/>
            <a:ext cx="1398587" cy="346075"/>
          </a:xfrm>
          <a:prstGeom prst="bevel">
            <a:avLst>
              <a:gd name="adj" fmla="val 6009"/>
            </a:avLst>
          </a:prstGeom>
          <a:gradFill rotWithShape="0">
            <a:gsLst>
              <a:gs pos="0">
                <a:srgbClr val="2F3A7F">
                  <a:gamma/>
                  <a:tint val="62353"/>
                  <a:invGamma/>
                </a:srgbClr>
              </a:gs>
              <a:gs pos="50000">
                <a:srgbClr val="2F3A7F"/>
              </a:gs>
              <a:gs pos="100000">
                <a:srgbClr val="2F3A7F">
                  <a:gamma/>
                  <a:tint val="62353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36819" tIns="36819" rIns="36819" bIns="36819"/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43,5 M$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1600200"/>
            <a:ext cx="6172200" cy="1319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469900" lvl="1" indent="-12700" defTabSz="992188" eaLnBrk="1" hangingPunct="1">
              <a:spcBef>
                <a:spcPct val="25000"/>
              </a:spcBef>
              <a:tabLst>
                <a:tab pos="1714500" algn="l"/>
              </a:tabLst>
              <a:defRPr/>
            </a:pPr>
            <a:r>
              <a:rPr lang="en-US" sz="1600" dirty="0" err="1"/>
              <a:t>Scénario</a:t>
            </a:r>
            <a:r>
              <a:rPr lang="en-US" sz="1600" dirty="0"/>
              <a:t> #1:	 </a:t>
            </a:r>
            <a:r>
              <a:rPr lang="en-US" sz="1600" dirty="0" err="1"/>
              <a:t>Demeurer</a:t>
            </a:r>
            <a:r>
              <a:rPr lang="en-US" sz="1600" dirty="0"/>
              <a:t> un </a:t>
            </a:r>
            <a:r>
              <a:rPr lang="en-US" sz="1600" dirty="0" err="1"/>
              <a:t>centre</a:t>
            </a:r>
            <a:r>
              <a:rPr lang="en-US" sz="1600" dirty="0"/>
              <a:t> de </a:t>
            </a:r>
            <a:r>
              <a:rPr lang="en-US" sz="1600" dirty="0" err="1"/>
              <a:t>coûts</a:t>
            </a:r>
            <a:r>
              <a:rPr lang="en-US" sz="1600" dirty="0"/>
              <a:t> :</a:t>
            </a:r>
          </a:p>
          <a:p>
            <a:pPr marL="736600" lvl="2" indent="-152400" defTabSz="992188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1714500" algn="l"/>
              </a:tabLst>
              <a:defRPr/>
            </a:pPr>
            <a:r>
              <a:rPr lang="fr-CA" sz="1200" dirty="0">
                <a:solidFill>
                  <a:schemeClr val="accent1"/>
                </a:solidFill>
              </a:rPr>
              <a:t>Peu d’investissement dans la gestion de l’information, </a:t>
            </a:r>
            <a:r>
              <a:rPr lang="fr-CA" sz="1050" dirty="0">
                <a:solidFill>
                  <a:schemeClr val="accent1"/>
                </a:solidFill>
              </a:rPr>
              <a:t>besoin ad h</a:t>
            </a:r>
            <a:r>
              <a:rPr lang="fr-CA" sz="1100" dirty="0">
                <a:solidFill>
                  <a:schemeClr val="accent1"/>
                </a:solidFill>
              </a:rPr>
              <a:t>oc</a:t>
            </a:r>
          </a:p>
          <a:p>
            <a:pPr marL="736600" lvl="2" indent="-152400" defTabSz="992188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1714500" algn="l"/>
              </a:tabLst>
              <a:defRPr/>
            </a:pPr>
            <a:r>
              <a:rPr lang="fr-CA" sz="1300" dirty="0">
                <a:solidFill>
                  <a:schemeClr val="accent1"/>
                </a:solidFill>
              </a:rPr>
              <a:t>Les projets applicatifs basés  sur EVA seulement , la contribution de la valeur fort, strictement et/ou « </a:t>
            </a:r>
            <a:r>
              <a:rPr lang="fr-CA" sz="1300" dirty="0" err="1">
                <a:solidFill>
                  <a:schemeClr val="accent1"/>
                </a:solidFill>
              </a:rPr>
              <a:t>compliance</a:t>
            </a:r>
            <a:r>
              <a:rPr lang="fr-CA" sz="1300" dirty="0">
                <a:solidFill>
                  <a:schemeClr val="accent1"/>
                </a:solidFill>
              </a:rPr>
              <a:t> »</a:t>
            </a:r>
          </a:p>
          <a:p>
            <a:pPr marL="736600" lvl="2" indent="-152400" defTabSz="992188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1714500" algn="l"/>
              </a:tabLst>
              <a:defRPr/>
            </a:pPr>
            <a:r>
              <a:rPr lang="fr-CA" sz="1300" dirty="0">
                <a:solidFill>
                  <a:schemeClr val="accent1"/>
                </a:solidFill>
              </a:rPr>
              <a:t>Les investissements de l'infrastructure sont basés sur EVA seulement</a:t>
            </a: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2971800"/>
            <a:ext cx="61722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69900" lvl="1" indent="-12700" defTabSz="992188" eaLnBrk="1" hangingPunct="1">
              <a:spcBef>
                <a:spcPct val="25000"/>
              </a:spcBef>
              <a:tabLst>
                <a:tab pos="1743075" algn="l"/>
              </a:tabLst>
            </a:pPr>
            <a:r>
              <a:rPr lang="en-US" altLang="fr-FR" sz="1600"/>
              <a:t>Scénario #2:	Vers un fournisseur de services</a:t>
            </a:r>
          </a:p>
          <a:p>
            <a:pPr marL="736600" lvl="2" indent="-152400" defTabSz="992188" eaLnBrk="1" hangingPunct="1">
              <a:spcBef>
                <a:spcPct val="25000"/>
              </a:spcBef>
              <a:buFont typeface="Wingdings" pitchFamily="2" charset="2"/>
              <a:buChar char="§"/>
              <a:tabLst>
                <a:tab pos="1743075" algn="l"/>
              </a:tabLst>
            </a:pPr>
            <a:r>
              <a:rPr lang="fr-CA" altLang="fr-FR" sz="1300">
                <a:solidFill>
                  <a:schemeClr val="accent1"/>
                </a:solidFill>
              </a:rPr>
              <a:t>Introduire la gestion de l’information dans les secteurs  prioritaires</a:t>
            </a:r>
          </a:p>
          <a:p>
            <a:pPr marL="736600" lvl="2" indent="-152400" defTabSz="992188" eaLnBrk="1" hangingPunct="1">
              <a:spcBef>
                <a:spcPct val="25000"/>
              </a:spcBef>
              <a:buFont typeface="Wingdings" pitchFamily="2" charset="2"/>
              <a:buChar char="§"/>
              <a:tabLst>
                <a:tab pos="1743075" algn="l"/>
              </a:tabLst>
            </a:pPr>
            <a:r>
              <a:rPr lang="fr-CA" altLang="fr-FR" sz="1300">
                <a:solidFill>
                  <a:schemeClr val="accent1"/>
                </a:solidFill>
              </a:rPr>
              <a:t>Investir dans des projets qui supportent des initiatives AOS</a:t>
            </a:r>
          </a:p>
          <a:p>
            <a:pPr marL="736600" lvl="2" indent="-152400" defTabSz="992188" eaLnBrk="1" hangingPunct="1">
              <a:spcBef>
                <a:spcPct val="25000"/>
              </a:spcBef>
              <a:buFont typeface="Wingdings" pitchFamily="2" charset="2"/>
              <a:buChar char="§"/>
              <a:tabLst>
                <a:tab pos="1743075" algn="l"/>
              </a:tabLst>
            </a:pPr>
            <a:r>
              <a:rPr lang="fr-CA" altLang="fr-FR" sz="1300">
                <a:solidFill>
                  <a:schemeClr val="accent1"/>
                </a:solidFill>
              </a:rPr>
              <a:t>Les investissements dans l'infrastructure contribuent à gérer des attentes</a:t>
            </a:r>
            <a:endParaRPr lang="en-US" altLang="fr-FR" sz="2000">
              <a:solidFill>
                <a:srgbClr val="000080"/>
              </a:solidFill>
            </a:endParaRPr>
          </a:p>
          <a:p>
            <a:pPr marL="201613" indent="-201613" defTabSz="992188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1743075" algn="l"/>
              </a:tabLst>
            </a:pPr>
            <a:endParaRPr lang="en-US" altLang="fr-FR" sz="2000">
              <a:solidFill>
                <a:srgbClr val="000080"/>
              </a:solidFill>
            </a:endParaRPr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6148388" y="3048000"/>
            <a:ext cx="1398587" cy="711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6819" tIns="36819" rIns="36819" bIns="36819"/>
          <a:lstStyle/>
          <a:p>
            <a:pPr marL="114300" defTabSz="820738">
              <a:defRPr/>
            </a:pPr>
            <a:r>
              <a:rPr lang="en-US" sz="1400" dirty="0"/>
              <a:t>20xx   20,1M$</a:t>
            </a:r>
          </a:p>
          <a:p>
            <a:pPr marL="114300" defTabSz="820738">
              <a:defRPr/>
            </a:pPr>
            <a:r>
              <a:rPr lang="en-US" sz="1400" dirty="0"/>
              <a:t>20xx:   16,8M$</a:t>
            </a:r>
          </a:p>
          <a:p>
            <a:pPr marL="114300" defTabSz="820738">
              <a:defRPr/>
            </a:pPr>
            <a:r>
              <a:rPr lang="en-US" sz="1400" dirty="0"/>
              <a:t>20xx:   16,8M$</a:t>
            </a:r>
          </a:p>
        </p:txBody>
      </p:sp>
      <p:sp>
        <p:nvSpPr>
          <p:cNvPr id="766984" name="AutoShape 8"/>
          <p:cNvSpPr>
            <a:spLocks noChangeArrowheads="1"/>
          </p:cNvSpPr>
          <p:nvPr/>
        </p:nvSpPr>
        <p:spPr bwMode="auto">
          <a:xfrm>
            <a:off x="6145213" y="3752850"/>
            <a:ext cx="1398587" cy="346075"/>
          </a:xfrm>
          <a:prstGeom prst="bevel">
            <a:avLst>
              <a:gd name="adj" fmla="val 6009"/>
            </a:avLst>
          </a:prstGeom>
          <a:gradFill rotWithShape="0">
            <a:gsLst>
              <a:gs pos="0">
                <a:srgbClr val="2F3A7F">
                  <a:gamma/>
                  <a:tint val="62353"/>
                  <a:invGamma/>
                </a:srgbClr>
              </a:gs>
              <a:gs pos="50000">
                <a:srgbClr val="2F3A7F"/>
              </a:gs>
              <a:gs pos="100000">
                <a:srgbClr val="2F3A7F">
                  <a:gamma/>
                  <a:tint val="62353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36819" tIns="36819" rIns="36819" bIns="36819"/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53,7 M$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4191000"/>
            <a:ext cx="61722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69900" lvl="1" indent="-12700" defTabSz="992188" eaLnBrk="1" hangingPunct="1">
              <a:spcBef>
                <a:spcPct val="25000"/>
              </a:spcBef>
              <a:tabLst>
                <a:tab pos="1743075" algn="l"/>
              </a:tabLst>
            </a:pPr>
            <a:r>
              <a:rPr lang="fr-CA" altLang="fr-FR" sz="1600"/>
              <a:t>Scénario #3:	</a:t>
            </a:r>
            <a:r>
              <a:rPr lang="fr-CA" altLang="fr-FR" sz="1400"/>
              <a:t>Devenir un fournisseur de services global</a:t>
            </a:r>
          </a:p>
          <a:p>
            <a:pPr marL="736600" lvl="2" indent="-152400" defTabSz="992188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1743075" algn="l"/>
              </a:tabLst>
            </a:pPr>
            <a:r>
              <a:rPr lang="fr-CA" altLang="fr-FR" sz="1300">
                <a:solidFill>
                  <a:schemeClr val="accent1"/>
                </a:solidFill>
              </a:rPr>
              <a:t>Introduire la gestion de l’information globalement</a:t>
            </a:r>
          </a:p>
          <a:p>
            <a:pPr marL="736600" lvl="2" indent="-152400" defTabSz="992188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1743075" algn="l"/>
              </a:tabLst>
            </a:pPr>
            <a:r>
              <a:rPr lang="fr-CA" altLang="fr-FR" sz="1300">
                <a:solidFill>
                  <a:schemeClr val="accent1"/>
                </a:solidFill>
              </a:rPr>
              <a:t>Les projets applicatifs fournissent l'occasion de  supporter des occasions d'affaires globales (pro-actif)</a:t>
            </a:r>
          </a:p>
          <a:p>
            <a:pPr marL="736600" lvl="2" indent="-152400" defTabSz="992188"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1743075" algn="l"/>
              </a:tabLst>
            </a:pPr>
            <a:r>
              <a:rPr lang="fr-CA" altLang="fr-FR" sz="1300">
                <a:solidFill>
                  <a:schemeClr val="accent1"/>
                </a:solidFill>
              </a:rPr>
              <a:t>Les investissements de l'infrastructure sont faits globalement et facilitent de nouvelles technologies (e-learning, etc)</a:t>
            </a:r>
            <a:r>
              <a:rPr lang="en-US" altLang="fr-FR" sz="180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766986" name="Text Box 10"/>
          <p:cNvSpPr txBox="1">
            <a:spLocks noChangeArrowheads="1"/>
          </p:cNvSpPr>
          <p:nvPr/>
        </p:nvSpPr>
        <p:spPr bwMode="auto">
          <a:xfrm>
            <a:off x="6146800" y="4408488"/>
            <a:ext cx="1398588" cy="711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6819" tIns="36819" rIns="36819" bIns="36819"/>
          <a:lstStyle/>
          <a:p>
            <a:pPr marL="114300" defTabSz="820738">
              <a:defRPr/>
            </a:pPr>
            <a:r>
              <a:rPr lang="en-US" sz="1400" dirty="0"/>
              <a:t>20xx:   23,4M$</a:t>
            </a:r>
          </a:p>
          <a:p>
            <a:pPr marL="114300" defTabSz="820738">
              <a:defRPr/>
            </a:pPr>
            <a:r>
              <a:rPr lang="en-US" sz="1400" dirty="0"/>
              <a:t>20xx:   20,1M$</a:t>
            </a:r>
          </a:p>
          <a:p>
            <a:pPr marL="114300" defTabSz="820738">
              <a:defRPr/>
            </a:pPr>
            <a:r>
              <a:rPr lang="en-US" sz="1400" dirty="0"/>
              <a:t>20xx:   20,1M$</a:t>
            </a:r>
          </a:p>
        </p:txBody>
      </p:sp>
      <p:sp>
        <p:nvSpPr>
          <p:cNvPr id="766987" name="AutoShape 11"/>
          <p:cNvSpPr>
            <a:spLocks noChangeArrowheads="1"/>
          </p:cNvSpPr>
          <p:nvPr/>
        </p:nvSpPr>
        <p:spPr bwMode="auto">
          <a:xfrm>
            <a:off x="6143625" y="5116513"/>
            <a:ext cx="1398588" cy="346075"/>
          </a:xfrm>
          <a:prstGeom prst="bevel">
            <a:avLst>
              <a:gd name="adj" fmla="val 6009"/>
            </a:avLst>
          </a:prstGeom>
          <a:gradFill rotWithShape="0">
            <a:gsLst>
              <a:gs pos="0">
                <a:srgbClr val="2F3A7F">
                  <a:gamma/>
                  <a:tint val="62353"/>
                  <a:invGamma/>
                </a:srgbClr>
              </a:gs>
              <a:gs pos="50000">
                <a:srgbClr val="2F3A7F"/>
              </a:gs>
              <a:gs pos="100000">
                <a:srgbClr val="2F3A7F">
                  <a:gamma/>
                  <a:tint val="62353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36819" tIns="36819" rIns="36819" bIns="36819"/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63,6 M$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85800" y="5715000"/>
            <a:ext cx="8229600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fr-FR" sz="1200" b="0">
                <a:solidFill>
                  <a:srgbClr val="FFFFFF"/>
                </a:solidFill>
              </a:rPr>
              <a:t>Investment amounts include IT NA Sustaining Capital of 4,7M US$ per year but exclude Brazil and Europe initiatives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96000" y="1282700"/>
            <a:ext cx="1450975" cy="517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fr-FR" sz="1300">
                <a:solidFill>
                  <a:srgbClr val="FFFFFF"/>
                </a:solidFill>
              </a:rPr>
              <a:t>Investissement </a:t>
            </a:r>
            <a:r>
              <a:rPr lang="en-US" altLang="fr-FR" sz="1400">
                <a:solidFill>
                  <a:srgbClr val="FFFFFF"/>
                </a:solidFill>
              </a:rPr>
              <a:t>(US$)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52400" y="1143000"/>
            <a:ext cx="1243013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fr-FR" sz="1400">
                <a:solidFill>
                  <a:srgbClr val="FFFFFF"/>
                </a:solidFill>
              </a:rPr>
              <a:t>Scénario</a:t>
            </a:r>
          </a:p>
        </p:txBody>
      </p:sp>
      <p:grpSp>
        <p:nvGrpSpPr>
          <p:cNvPr id="33807" name="Group 15"/>
          <p:cNvGrpSpPr>
            <a:grpSpLocks noChangeAspect="1"/>
          </p:cNvGrpSpPr>
          <p:nvPr/>
        </p:nvGrpSpPr>
        <p:grpSpPr bwMode="auto">
          <a:xfrm>
            <a:off x="735013" y="452438"/>
            <a:ext cx="877887" cy="558800"/>
            <a:chOff x="216" y="528"/>
            <a:chExt cx="5544" cy="3528"/>
          </a:xfrm>
        </p:grpSpPr>
        <p:sp>
          <p:nvSpPr>
            <p:cNvPr id="33816" name="AutoShape 16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33817" name="AutoShape 17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66994" name="Oval 18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9" name="AutoShape 19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66996" name="Oval 20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1" name="Line 21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822" name="Line 22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823" name="AutoShape 23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33824" name="AutoShape 24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3825" name="AutoShape 25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3826" name="AutoShape 26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3827" name="AutoShape 27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828" name="AutoShape 28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767005" name="Text Box 29"/>
          <p:cNvSpPr txBox="1">
            <a:spLocks noChangeArrowheads="1"/>
          </p:cNvSpPr>
          <p:nvPr/>
        </p:nvSpPr>
        <p:spPr bwMode="auto">
          <a:xfrm>
            <a:off x="7905750" y="2389188"/>
            <a:ext cx="681038" cy="6207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6819" tIns="36819" rIns="36819" bIns="36819">
            <a:spAutoFit/>
          </a:bodyPr>
          <a:lstStyle/>
          <a:p>
            <a:pPr defTabSz="820738">
              <a:tabLst>
                <a:tab pos="520700" algn="r"/>
                <a:tab pos="914400" algn="r"/>
              </a:tabLst>
              <a:defRPr/>
            </a:pPr>
            <a:r>
              <a:rPr lang="en-US" sz="1200"/>
              <a:t>I:   	7%</a:t>
            </a:r>
          </a:p>
          <a:p>
            <a:pPr defTabSz="820738">
              <a:tabLst>
                <a:tab pos="520700" algn="r"/>
                <a:tab pos="914400" algn="r"/>
              </a:tabLst>
              <a:defRPr/>
            </a:pPr>
            <a:r>
              <a:rPr lang="en-US" sz="1200"/>
              <a:t>A: 	 74%</a:t>
            </a:r>
          </a:p>
          <a:p>
            <a:pPr defTabSz="820738">
              <a:tabLst>
                <a:tab pos="520700" algn="r"/>
                <a:tab pos="914400" algn="r"/>
              </a:tabLst>
              <a:defRPr/>
            </a:pPr>
            <a:r>
              <a:rPr lang="en-US" sz="1200"/>
              <a:t>F:  	19%</a:t>
            </a:r>
          </a:p>
        </p:txBody>
      </p:sp>
      <p:sp>
        <p:nvSpPr>
          <p:cNvPr id="767006" name="Text Box 30"/>
          <p:cNvSpPr txBox="1">
            <a:spLocks noChangeArrowheads="1"/>
          </p:cNvSpPr>
          <p:nvPr/>
        </p:nvSpPr>
        <p:spPr bwMode="auto">
          <a:xfrm>
            <a:off x="7905750" y="3614738"/>
            <a:ext cx="681038" cy="6207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6819" tIns="36819" rIns="36819" bIns="36819">
            <a:spAutoFit/>
          </a:bodyPr>
          <a:lstStyle/>
          <a:p>
            <a:pPr defTabSz="820738">
              <a:tabLst>
                <a:tab pos="514350" algn="r"/>
                <a:tab pos="914400" algn="r"/>
              </a:tabLst>
              <a:defRPr/>
            </a:pPr>
            <a:r>
              <a:rPr lang="en-US" sz="1200"/>
              <a:t>I:   	11%</a:t>
            </a:r>
          </a:p>
          <a:p>
            <a:pPr defTabSz="820738">
              <a:tabLst>
                <a:tab pos="514350" algn="r"/>
                <a:tab pos="914400" algn="r"/>
              </a:tabLst>
              <a:defRPr/>
            </a:pPr>
            <a:r>
              <a:rPr lang="en-US" sz="1200"/>
              <a:t>A: 	 59%</a:t>
            </a:r>
          </a:p>
          <a:p>
            <a:pPr defTabSz="820738">
              <a:tabLst>
                <a:tab pos="514350" algn="r"/>
                <a:tab pos="914400" algn="r"/>
              </a:tabLst>
              <a:defRPr/>
            </a:pPr>
            <a:r>
              <a:rPr lang="en-US" sz="1200"/>
              <a:t>F:  	31%</a:t>
            </a:r>
          </a:p>
        </p:txBody>
      </p:sp>
      <p:sp>
        <p:nvSpPr>
          <p:cNvPr id="767007" name="Text Box 31"/>
          <p:cNvSpPr txBox="1">
            <a:spLocks noChangeArrowheads="1"/>
          </p:cNvSpPr>
          <p:nvPr/>
        </p:nvSpPr>
        <p:spPr bwMode="auto">
          <a:xfrm>
            <a:off x="7905750" y="4978400"/>
            <a:ext cx="681038" cy="6207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6819" tIns="36819" rIns="36819" bIns="36819">
            <a:spAutoFit/>
          </a:bodyPr>
          <a:lstStyle/>
          <a:p>
            <a:pPr defTabSz="820738">
              <a:tabLst>
                <a:tab pos="520700" algn="r"/>
                <a:tab pos="914400" algn="r"/>
              </a:tabLst>
              <a:defRPr/>
            </a:pPr>
            <a:r>
              <a:rPr lang="en-US" sz="1200"/>
              <a:t>I:   	14%</a:t>
            </a:r>
          </a:p>
          <a:p>
            <a:pPr defTabSz="820738">
              <a:tabLst>
                <a:tab pos="520700" algn="r"/>
                <a:tab pos="914400" algn="r"/>
              </a:tabLst>
              <a:defRPr/>
            </a:pPr>
            <a:r>
              <a:rPr lang="en-US" sz="1200"/>
              <a:t>A: 	60%</a:t>
            </a:r>
          </a:p>
          <a:p>
            <a:pPr defTabSz="820738">
              <a:tabLst>
                <a:tab pos="520700" algn="r"/>
                <a:tab pos="914400" algn="r"/>
              </a:tabLst>
              <a:defRPr/>
            </a:pPr>
            <a:r>
              <a:rPr lang="en-US" sz="1200"/>
              <a:t>F:  	26%</a:t>
            </a:r>
          </a:p>
        </p:txBody>
      </p:sp>
      <p:sp>
        <p:nvSpPr>
          <p:cNvPr id="33811" name="Text Box 32"/>
          <p:cNvSpPr txBox="1">
            <a:spLocks noChangeArrowheads="1"/>
          </p:cNvSpPr>
          <p:nvPr/>
        </p:nvSpPr>
        <p:spPr bwMode="auto">
          <a:xfrm>
            <a:off x="7624763" y="1282700"/>
            <a:ext cx="1243012" cy="715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400">
                <a:solidFill>
                  <a:srgbClr val="FFFFFF"/>
                </a:solidFill>
              </a:rPr>
              <a:t>Building Block</a:t>
            </a:r>
          </a:p>
          <a:p>
            <a:pPr algn="ctr"/>
            <a:r>
              <a:rPr lang="en-US" altLang="fr-FR" sz="1300">
                <a:solidFill>
                  <a:srgbClr val="FFFFFF"/>
                </a:solidFill>
              </a:rPr>
              <a:t>Pourcentage</a:t>
            </a:r>
            <a:endParaRPr lang="en-US" altLang="fr-FR" sz="1400">
              <a:solidFill>
                <a:srgbClr val="FFFFFF"/>
              </a:solidFill>
            </a:endParaRPr>
          </a:p>
        </p:txBody>
      </p:sp>
      <p:sp>
        <p:nvSpPr>
          <p:cNvPr id="33812" name="Text Box 33"/>
          <p:cNvSpPr txBox="1">
            <a:spLocks noChangeArrowheads="1"/>
          </p:cNvSpPr>
          <p:nvPr/>
        </p:nvSpPr>
        <p:spPr bwMode="auto">
          <a:xfrm>
            <a:off x="4191000" y="6035675"/>
            <a:ext cx="4724400" cy="2746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fr-FR" sz="1200" b="0"/>
              <a:t>Legend 	I: Information   A: Applications   F: Fondations</a:t>
            </a:r>
          </a:p>
        </p:txBody>
      </p:sp>
      <p:sp>
        <p:nvSpPr>
          <p:cNvPr id="33813" name="AutoShape 34"/>
          <p:cNvSpPr>
            <a:spLocks noChangeArrowheads="1"/>
          </p:cNvSpPr>
          <p:nvPr/>
        </p:nvSpPr>
        <p:spPr bwMode="auto">
          <a:xfrm>
            <a:off x="7639050" y="2433638"/>
            <a:ext cx="152400" cy="533400"/>
          </a:xfrm>
          <a:prstGeom prst="rightArrow">
            <a:avLst>
              <a:gd name="adj1" fmla="val 71491"/>
              <a:gd name="adj2" fmla="val 100000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33814" name="AutoShape 35"/>
          <p:cNvSpPr>
            <a:spLocks noChangeArrowheads="1"/>
          </p:cNvSpPr>
          <p:nvPr/>
        </p:nvSpPr>
        <p:spPr bwMode="auto">
          <a:xfrm>
            <a:off x="7639050" y="3657600"/>
            <a:ext cx="152400" cy="533400"/>
          </a:xfrm>
          <a:prstGeom prst="rightArrow">
            <a:avLst>
              <a:gd name="adj1" fmla="val 71491"/>
              <a:gd name="adj2" fmla="val 100000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33815" name="AutoShape 36"/>
          <p:cNvSpPr>
            <a:spLocks noChangeArrowheads="1"/>
          </p:cNvSpPr>
          <p:nvPr/>
        </p:nvSpPr>
        <p:spPr bwMode="auto">
          <a:xfrm>
            <a:off x="7639050" y="5022850"/>
            <a:ext cx="152400" cy="533400"/>
          </a:xfrm>
          <a:prstGeom prst="rightArrow">
            <a:avLst>
              <a:gd name="adj1" fmla="val 71491"/>
              <a:gd name="adj2" fmla="val 100000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pied de page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altLang="fr-FR" sz="700" b="0" smtClean="0"/>
              <a:t>© 2003 Alcan Inc.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77838"/>
            <a:ext cx="6781800" cy="588962"/>
          </a:xfrm>
        </p:spPr>
        <p:txBody>
          <a:bodyPr anchor="ctr"/>
          <a:lstStyle/>
          <a:p>
            <a:pPr eaLnBrk="1" hangingPunct="1"/>
            <a:r>
              <a:rPr lang="en-US" altLang="fr-FR" smtClean="0"/>
              <a:t>Explication du positionnement des projets</a:t>
            </a:r>
          </a:p>
        </p:txBody>
      </p:sp>
      <p:grpSp>
        <p:nvGrpSpPr>
          <p:cNvPr id="35844" name="Group 3"/>
          <p:cNvGrpSpPr>
            <a:grpSpLocks noChangeAspect="1"/>
          </p:cNvGrpSpPr>
          <p:nvPr/>
        </p:nvGrpSpPr>
        <p:grpSpPr bwMode="auto">
          <a:xfrm>
            <a:off x="735013" y="452438"/>
            <a:ext cx="877887" cy="558800"/>
            <a:chOff x="216" y="528"/>
            <a:chExt cx="5544" cy="3528"/>
          </a:xfrm>
        </p:grpSpPr>
        <p:sp>
          <p:nvSpPr>
            <p:cNvPr id="35883" name="AutoShape 4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35884" name="AutoShape 5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58790" name="Oval 6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886" name="AutoShape 7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58792" name="Oval 8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rgbClr val="CC3300"/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888" name="Line 9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89" name="Line 10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0" name="AutoShape 11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35891" name="AutoShape 12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5892" name="AutoShape 13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5893" name="AutoShape 14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35894" name="AutoShape 15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5" name="AutoShape 16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5845" name="Rectangle 27"/>
          <p:cNvSpPr>
            <a:spLocks noChangeArrowheads="1"/>
          </p:cNvSpPr>
          <p:nvPr/>
        </p:nvSpPr>
        <p:spPr bwMode="auto">
          <a:xfrm>
            <a:off x="1163638" y="1119188"/>
            <a:ext cx="6804025" cy="5621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5846" name="Rectangle 28"/>
          <p:cNvSpPr>
            <a:spLocks noChangeArrowheads="1"/>
          </p:cNvSpPr>
          <p:nvPr/>
        </p:nvSpPr>
        <p:spPr bwMode="auto">
          <a:xfrm>
            <a:off x="1870075" y="2032000"/>
            <a:ext cx="5910263" cy="38687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5847" name="Rectangle 29"/>
          <p:cNvSpPr>
            <a:spLocks noChangeArrowheads="1"/>
          </p:cNvSpPr>
          <p:nvPr/>
        </p:nvSpPr>
        <p:spPr bwMode="auto">
          <a:xfrm>
            <a:off x="1870075" y="2032000"/>
            <a:ext cx="5910263" cy="3868738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5848" name="Line 30"/>
          <p:cNvSpPr>
            <a:spLocks noChangeShapeType="1"/>
          </p:cNvSpPr>
          <p:nvPr/>
        </p:nvSpPr>
        <p:spPr bwMode="auto">
          <a:xfrm>
            <a:off x="1870075" y="2032000"/>
            <a:ext cx="1588" cy="386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49" name="Line 31"/>
          <p:cNvSpPr>
            <a:spLocks noChangeShapeType="1"/>
          </p:cNvSpPr>
          <p:nvPr/>
        </p:nvSpPr>
        <p:spPr bwMode="auto">
          <a:xfrm>
            <a:off x="1817688" y="59007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0" name="Line 32"/>
          <p:cNvSpPr>
            <a:spLocks noChangeShapeType="1"/>
          </p:cNvSpPr>
          <p:nvPr/>
        </p:nvSpPr>
        <p:spPr bwMode="auto">
          <a:xfrm>
            <a:off x="1817688" y="49355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1" name="Line 33"/>
          <p:cNvSpPr>
            <a:spLocks noChangeShapeType="1"/>
          </p:cNvSpPr>
          <p:nvPr/>
        </p:nvSpPr>
        <p:spPr bwMode="auto">
          <a:xfrm>
            <a:off x="1817688" y="39703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2" name="Line 34"/>
          <p:cNvSpPr>
            <a:spLocks noChangeShapeType="1"/>
          </p:cNvSpPr>
          <p:nvPr/>
        </p:nvSpPr>
        <p:spPr bwMode="auto">
          <a:xfrm>
            <a:off x="1817688" y="299561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3" name="Line 35"/>
          <p:cNvSpPr>
            <a:spLocks noChangeShapeType="1"/>
          </p:cNvSpPr>
          <p:nvPr/>
        </p:nvSpPr>
        <p:spPr bwMode="auto">
          <a:xfrm>
            <a:off x="1817688" y="2032000"/>
            <a:ext cx="523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4" name="Line 36"/>
          <p:cNvSpPr>
            <a:spLocks noChangeShapeType="1"/>
          </p:cNvSpPr>
          <p:nvPr/>
        </p:nvSpPr>
        <p:spPr bwMode="auto">
          <a:xfrm>
            <a:off x="1870075" y="5900738"/>
            <a:ext cx="5910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5" name="Line 37"/>
          <p:cNvSpPr>
            <a:spLocks noChangeShapeType="1"/>
          </p:cNvSpPr>
          <p:nvPr/>
        </p:nvSpPr>
        <p:spPr bwMode="auto">
          <a:xfrm flipV="1">
            <a:off x="1870075" y="5900738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6" name="Line 38"/>
          <p:cNvSpPr>
            <a:spLocks noChangeShapeType="1"/>
          </p:cNvSpPr>
          <p:nvPr/>
        </p:nvSpPr>
        <p:spPr bwMode="auto">
          <a:xfrm flipV="1">
            <a:off x="3344863" y="5900738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7" name="Line 39"/>
          <p:cNvSpPr>
            <a:spLocks noChangeShapeType="1"/>
          </p:cNvSpPr>
          <p:nvPr/>
        </p:nvSpPr>
        <p:spPr bwMode="auto">
          <a:xfrm flipV="1">
            <a:off x="4830763" y="5900738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8" name="Line 40"/>
          <p:cNvSpPr>
            <a:spLocks noChangeShapeType="1"/>
          </p:cNvSpPr>
          <p:nvPr/>
        </p:nvSpPr>
        <p:spPr bwMode="auto">
          <a:xfrm flipV="1">
            <a:off x="6305550" y="5900738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59" name="Line 41"/>
          <p:cNvSpPr>
            <a:spLocks noChangeShapeType="1"/>
          </p:cNvSpPr>
          <p:nvPr/>
        </p:nvSpPr>
        <p:spPr bwMode="auto">
          <a:xfrm flipV="1">
            <a:off x="7780338" y="5900738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5860" name="Rectangle 42"/>
          <p:cNvSpPr>
            <a:spLocks noChangeArrowheads="1"/>
          </p:cNvSpPr>
          <p:nvPr/>
        </p:nvSpPr>
        <p:spPr bwMode="auto">
          <a:xfrm>
            <a:off x="3221038" y="1304925"/>
            <a:ext cx="365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2000">
                <a:solidFill>
                  <a:srgbClr val="000000"/>
                </a:solidFill>
              </a:rPr>
              <a:t>Positionnement des initiatives</a:t>
            </a:r>
            <a:endParaRPr lang="fr-CH" altLang="fr-FR"/>
          </a:p>
        </p:txBody>
      </p:sp>
      <p:sp>
        <p:nvSpPr>
          <p:cNvPr id="35861" name="Rectangle 43"/>
          <p:cNvSpPr>
            <a:spLocks noChangeArrowheads="1"/>
          </p:cNvSpPr>
          <p:nvPr/>
        </p:nvSpPr>
        <p:spPr bwMode="auto">
          <a:xfrm>
            <a:off x="1641475" y="5807075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1</a:t>
            </a:r>
            <a:endParaRPr lang="fr-CH" altLang="fr-FR"/>
          </a:p>
        </p:txBody>
      </p:sp>
      <p:sp>
        <p:nvSpPr>
          <p:cNvPr id="35862" name="Rectangle 44"/>
          <p:cNvSpPr>
            <a:spLocks noChangeArrowheads="1"/>
          </p:cNvSpPr>
          <p:nvPr/>
        </p:nvSpPr>
        <p:spPr bwMode="auto">
          <a:xfrm>
            <a:off x="1641475" y="4841875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2</a:t>
            </a:r>
            <a:endParaRPr lang="fr-CH" altLang="fr-FR"/>
          </a:p>
        </p:txBody>
      </p:sp>
      <p:sp>
        <p:nvSpPr>
          <p:cNvPr id="35863" name="Rectangle 45"/>
          <p:cNvSpPr>
            <a:spLocks noChangeArrowheads="1"/>
          </p:cNvSpPr>
          <p:nvPr/>
        </p:nvSpPr>
        <p:spPr bwMode="auto">
          <a:xfrm>
            <a:off x="1641475" y="3878263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3</a:t>
            </a:r>
            <a:endParaRPr lang="fr-CH" altLang="fr-FR"/>
          </a:p>
        </p:txBody>
      </p:sp>
      <p:sp>
        <p:nvSpPr>
          <p:cNvPr id="35864" name="Rectangle 46"/>
          <p:cNvSpPr>
            <a:spLocks noChangeArrowheads="1"/>
          </p:cNvSpPr>
          <p:nvPr/>
        </p:nvSpPr>
        <p:spPr bwMode="auto">
          <a:xfrm>
            <a:off x="1641475" y="2901950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4</a:t>
            </a:r>
            <a:endParaRPr lang="fr-CH" altLang="fr-FR"/>
          </a:p>
        </p:txBody>
      </p:sp>
      <p:sp>
        <p:nvSpPr>
          <p:cNvPr id="35865" name="Rectangle 47"/>
          <p:cNvSpPr>
            <a:spLocks noChangeArrowheads="1"/>
          </p:cNvSpPr>
          <p:nvPr/>
        </p:nvSpPr>
        <p:spPr bwMode="auto">
          <a:xfrm>
            <a:off x="1641475" y="1938338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5</a:t>
            </a:r>
            <a:endParaRPr lang="fr-CH" altLang="fr-FR"/>
          </a:p>
        </p:txBody>
      </p:sp>
      <p:sp>
        <p:nvSpPr>
          <p:cNvPr id="35866" name="Rectangle 48"/>
          <p:cNvSpPr>
            <a:spLocks noChangeArrowheads="1"/>
          </p:cNvSpPr>
          <p:nvPr/>
        </p:nvSpPr>
        <p:spPr bwMode="auto">
          <a:xfrm>
            <a:off x="1828800" y="6045200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1</a:t>
            </a:r>
            <a:endParaRPr lang="fr-CH" altLang="fr-FR"/>
          </a:p>
        </p:txBody>
      </p:sp>
      <p:sp>
        <p:nvSpPr>
          <p:cNvPr id="35867" name="Rectangle 49"/>
          <p:cNvSpPr>
            <a:spLocks noChangeArrowheads="1"/>
          </p:cNvSpPr>
          <p:nvPr/>
        </p:nvSpPr>
        <p:spPr bwMode="auto">
          <a:xfrm>
            <a:off x="3303588" y="6045200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2</a:t>
            </a:r>
            <a:endParaRPr lang="fr-CH" altLang="fr-FR"/>
          </a:p>
        </p:txBody>
      </p:sp>
      <p:sp>
        <p:nvSpPr>
          <p:cNvPr id="35868" name="Rectangle 50"/>
          <p:cNvSpPr>
            <a:spLocks noChangeArrowheads="1"/>
          </p:cNvSpPr>
          <p:nvPr/>
        </p:nvSpPr>
        <p:spPr bwMode="auto">
          <a:xfrm>
            <a:off x="4789488" y="6045200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3</a:t>
            </a:r>
            <a:endParaRPr lang="fr-CH" altLang="fr-FR"/>
          </a:p>
        </p:txBody>
      </p:sp>
      <p:sp>
        <p:nvSpPr>
          <p:cNvPr id="35869" name="Rectangle 51"/>
          <p:cNvSpPr>
            <a:spLocks noChangeArrowheads="1"/>
          </p:cNvSpPr>
          <p:nvPr/>
        </p:nvSpPr>
        <p:spPr bwMode="auto">
          <a:xfrm>
            <a:off x="6264275" y="6045200"/>
            <a:ext cx="1666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4</a:t>
            </a:r>
            <a:endParaRPr lang="fr-CH" altLang="fr-FR"/>
          </a:p>
        </p:txBody>
      </p:sp>
      <p:sp>
        <p:nvSpPr>
          <p:cNvPr id="35870" name="Rectangle 52"/>
          <p:cNvSpPr>
            <a:spLocks noChangeArrowheads="1"/>
          </p:cNvSpPr>
          <p:nvPr/>
        </p:nvSpPr>
        <p:spPr bwMode="auto">
          <a:xfrm>
            <a:off x="7739063" y="6045200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300" b="0">
                <a:solidFill>
                  <a:srgbClr val="000000"/>
                </a:solidFill>
              </a:rPr>
              <a:t>5</a:t>
            </a:r>
            <a:endParaRPr lang="fr-CH" altLang="fr-FR"/>
          </a:p>
        </p:txBody>
      </p:sp>
      <p:sp>
        <p:nvSpPr>
          <p:cNvPr id="35871" name="Rectangle 53"/>
          <p:cNvSpPr>
            <a:spLocks noChangeArrowheads="1"/>
          </p:cNvSpPr>
          <p:nvPr/>
        </p:nvSpPr>
        <p:spPr bwMode="auto">
          <a:xfrm>
            <a:off x="3698875" y="6326188"/>
            <a:ext cx="220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600">
                <a:solidFill>
                  <a:srgbClr val="000000"/>
                </a:solidFill>
              </a:rPr>
              <a:t>Facilité d ’implantation</a:t>
            </a:r>
            <a:endParaRPr lang="fr-CH" altLang="fr-FR"/>
          </a:p>
        </p:txBody>
      </p:sp>
      <p:sp>
        <p:nvSpPr>
          <p:cNvPr id="35872" name="Rectangle 54"/>
          <p:cNvSpPr>
            <a:spLocks noChangeArrowheads="1"/>
          </p:cNvSpPr>
          <p:nvPr/>
        </p:nvSpPr>
        <p:spPr bwMode="auto">
          <a:xfrm rot="-5400000">
            <a:off x="1137444" y="3804444"/>
            <a:ext cx="620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H" altLang="fr-FR" sz="1600">
                <a:solidFill>
                  <a:srgbClr val="000000"/>
                </a:solidFill>
              </a:rPr>
              <a:t>Valeur</a:t>
            </a:r>
            <a:endParaRPr lang="fr-CH" altLang="fr-FR"/>
          </a:p>
        </p:txBody>
      </p:sp>
      <p:sp>
        <p:nvSpPr>
          <p:cNvPr id="35873" name="Freeform 18"/>
          <p:cNvSpPr>
            <a:spLocks/>
          </p:cNvSpPr>
          <p:nvPr/>
        </p:nvSpPr>
        <p:spPr bwMode="auto">
          <a:xfrm>
            <a:off x="1866900" y="3968750"/>
            <a:ext cx="5918200" cy="6350"/>
          </a:xfrm>
          <a:custGeom>
            <a:avLst/>
            <a:gdLst>
              <a:gd name="T0" fmla="*/ 0 w 3728"/>
              <a:gd name="T1" fmla="*/ 0 h 4"/>
              <a:gd name="T2" fmla="*/ 2147483646 w 3728"/>
              <a:gd name="T3" fmla="*/ 2147483646 h 4"/>
              <a:gd name="T4" fmla="*/ 0 60000 65536"/>
              <a:gd name="T5" fmla="*/ 0 60000 65536"/>
              <a:gd name="T6" fmla="*/ 0 w 3728"/>
              <a:gd name="T7" fmla="*/ 0 h 4"/>
              <a:gd name="T8" fmla="*/ 3728 w 3728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8" h="4">
                <a:moveTo>
                  <a:pt x="0" y="0"/>
                </a:moveTo>
                <a:lnTo>
                  <a:pt x="3728" y="4"/>
                </a:lnTo>
              </a:path>
            </a:pathLst>
          </a:custGeom>
          <a:noFill/>
          <a:ln w="31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5874" name="Freeform 19"/>
          <p:cNvSpPr>
            <a:spLocks/>
          </p:cNvSpPr>
          <p:nvPr/>
        </p:nvSpPr>
        <p:spPr bwMode="auto">
          <a:xfrm>
            <a:off x="4832350" y="2019300"/>
            <a:ext cx="1588" cy="3894138"/>
          </a:xfrm>
          <a:custGeom>
            <a:avLst/>
            <a:gdLst>
              <a:gd name="T0" fmla="*/ 0 w 1"/>
              <a:gd name="T1" fmla="*/ 2147483646 h 2512"/>
              <a:gd name="T2" fmla="*/ 0 w 1"/>
              <a:gd name="T3" fmla="*/ 2147483646 h 2512"/>
              <a:gd name="T4" fmla="*/ 2147483646 w 1"/>
              <a:gd name="T5" fmla="*/ 0 h 2512"/>
              <a:gd name="T6" fmla="*/ 0 60000 65536"/>
              <a:gd name="T7" fmla="*/ 0 60000 65536"/>
              <a:gd name="T8" fmla="*/ 0 60000 65536"/>
              <a:gd name="T9" fmla="*/ 0 w 1"/>
              <a:gd name="T10" fmla="*/ 0 h 2512"/>
              <a:gd name="T11" fmla="*/ 1 w 1"/>
              <a:gd name="T12" fmla="*/ 2512 h 2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12">
                <a:moveTo>
                  <a:pt x="0" y="2512"/>
                </a:moveTo>
                <a:lnTo>
                  <a:pt x="0" y="2480"/>
                </a:lnTo>
                <a:lnTo>
                  <a:pt x="1" y="0"/>
                </a:lnTo>
              </a:path>
            </a:pathLst>
          </a:custGeom>
          <a:noFill/>
          <a:ln w="31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5875" name="Text 60"/>
          <p:cNvSpPr txBox="1">
            <a:spLocks noChangeArrowheads="1"/>
          </p:cNvSpPr>
          <p:nvPr/>
        </p:nvSpPr>
        <p:spPr bwMode="auto">
          <a:xfrm>
            <a:off x="5427663" y="2819400"/>
            <a:ext cx="1201737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1</a:t>
            </a:r>
            <a:br>
              <a:rPr lang="en-US" altLang="fr-FR" sz="1200"/>
            </a:br>
            <a:r>
              <a:rPr lang="en-US" altLang="fr-FR" sz="1200" b="0" i="1"/>
              <a:t> Réaliser maintenant</a:t>
            </a:r>
            <a:endParaRPr lang="en-US" altLang="fr-FR" sz="1200"/>
          </a:p>
        </p:txBody>
      </p:sp>
      <p:sp>
        <p:nvSpPr>
          <p:cNvPr id="35876" name="Text 60"/>
          <p:cNvSpPr txBox="1">
            <a:spLocks noChangeArrowheads="1"/>
          </p:cNvSpPr>
          <p:nvPr/>
        </p:nvSpPr>
        <p:spPr bwMode="auto">
          <a:xfrm>
            <a:off x="2652713" y="2819400"/>
            <a:ext cx="1190625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2</a:t>
            </a:r>
            <a:br>
              <a:rPr lang="en-US" altLang="fr-FR" sz="1200"/>
            </a:br>
            <a:r>
              <a:rPr lang="en-US" altLang="fr-FR" sz="1200" b="0" i="1"/>
              <a:t>Planifier </a:t>
            </a:r>
          </a:p>
        </p:txBody>
      </p:sp>
      <p:sp>
        <p:nvSpPr>
          <p:cNvPr id="35877" name="Text 60"/>
          <p:cNvSpPr txBox="1">
            <a:spLocks noChangeArrowheads="1"/>
          </p:cNvSpPr>
          <p:nvPr/>
        </p:nvSpPr>
        <p:spPr bwMode="auto">
          <a:xfrm>
            <a:off x="5429250" y="4738688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3</a:t>
            </a:r>
            <a:br>
              <a:rPr lang="en-US" altLang="fr-FR" sz="1200"/>
            </a:br>
            <a:r>
              <a:rPr lang="en-US" altLang="fr-FR" sz="1200" b="0" i="1"/>
              <a:t>Analyser</a:t>
            </a:r>
            <a:endParaRPr lang="en-US" altLang="fr-FR" sz="1200"/>
          </a:p>
        </p:txBody>
      </p:sp>
      <p:sp>
        <p:nvSpPr>
          <p:cNvPr id="35878" name="Text 60"/>
          <p:cNvSpPr txBox="1">
            <a:spLocks noChangeArrowheads="1"/>
          </p:cNvSpPr>
          <p:nvPr/>
        </p:nvSpPr>
        <p:spPr bwMode="auto">
          <a:xfrm>
            <a:off x="2652713" y="4738688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4</a:t>
            </a:r>
            <a:br>
              <a:rPr lang="en-US" altLang="fr-FR" sz="1200"/>
            </a:br>
            <a:r>
              <a:rPr lang="en-US" altLang="fr-FR" sz="1200" b="0" i="1"/>
              <a:t>Surveiller</a:t>
            </a:r>
            <a:endParaRPr lang="en-US" altLang="fr-FR" sz="1200"/>
          </a:p>
        </p:txBody>
      </p:sp>
      <p:sp>
        <p:nvSpPr>
          <p:cNvPr id="35879" name="Text Box 24"/>
          <p:cNvSpPr txBox="1">
            <a:spLocks noChangeArrowheads="1"/>
          </p:cNvSpPr>
          <p:nvPr/>
        </p:nvSpPr>
        <p:spPr bwMode="auto">
          <a:xfrm>
            <a:off x="1905000" y="563880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/>
              <a:t>Low / Complex</a:t>
            </a:r>
          </a:p>
        </p:txBody>
      </p:sp>
      <p:sp>
        <p:nvSpPr>
          <p:cNvPr id="35880" name="Text Box 25"/>
          <p:cNvSpPr txBox="1">
            <a:spLocks noChangeArrowheads="1"/>
          </p:cNvSpPr>
          <p:nvPr/>
        </p:nvSpPr>
        <p:spPr bwMode="auto">
          <a:xfrm>
            <a:off x="1905000" y="213360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/>
              <a:t>High</a:t>
            </a:r>
          </a:p>
        </p:txBody>
      </p:sp>
      <p:sp>
        <p:nvSpPr>
          <p:cNvPr id="35881" name="Text Box 26"/>
          <p:cNvSpPr txBox="1">
            <a:spLocks noChangeArrowheads="1"/>
          </p:cNvSpPr>
          <p:nvPr/>
        </p:nvSpPr>
        <p:spPr bwMode="auto">
          <a:xfrm>
            <a:off x="6477000" y="563880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fr-FR" sz="1200"/>
              <a:t>Easy</a:t>
            </a:r>
          </a:p>
        </p:txBody>
      </p:sp>
      <p:sp>
        <p:nvSpPr>
          <p:cNvPr id="35882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05800" y="1905000"/>
            <a:ext cx="838200" cy="838200"/>
          </a:xfrm>
          <a:prstGeom prst="actionButtonBlank">
            <a:avLst/>
          </a:prstGeom>
          <a:solidFill>
            <a:schemeClr val="bg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CH" altLang="fr-FR"/>
              <a:t>Critères</a:t>
            </a:r>
          </a:p>
          <a:p>
            <a:pPr algn="ctr"/>
            <a:r>
              <a:rPr lang="fr-CH" altLang="fr-FR"/>
              <a:t>de </a:t>
            </a:r>
          </a:p>
          <a:p>
            <a:pPr algn="ctr"/>
            <a:r>
              <a:rPr lang="fr-CH" altLang="fr-FR"/>
              <a:t>Priorisation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409575" y="1066800"/>
          <a:ext cx="5762625" cy="463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Feuille de calcul" r:id="rId5" imgW="7286826" imgH="5715305" progId="Excel.Sheet.8">
                  <p:embed/>
                </p:oleObj>
              </mc:Choice>
              <mc:Fallback>
                <p:oleObj name="Feuille de calcul" r:id="rId5" imgW="7286826" imgH="57153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066800"/>
                        <a:ext cx="5762625" cy="463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Line 5"/>
          <p:cNvSpPr>
            <a:spLocks noChangeShapeType="1"/>
          </p:cNvSpPr>
          <p:nvPr/>
        </p:nvSpPr>
        <p:spPr bwMode="auto">
          <a:xfrm flipV="1">
            <a:off x="3536950" y="2035175"/>
            <a:ext cx="0" cy="274320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1143000" y="3394075"/>
            <a:ext cx="4800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1143000" y="4791075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/>
              <a:t>Low / Complex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85800" y="2047875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/>
              <a:t>High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572000" y="4791075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fr-FR" sz="1200"/>
              <a:t>Easy</a:t>
            </a:r>
          </a:p>
        </p:txBody>
      </p:sp>
      <p:sp>
        <p:nvSpPr>
          <p:cNvPr id="37896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153400" cy="588963"/>
          </a:xfrm>
        </p:spPr>
        <p:txBody>
          <a:bodyPr anchor="ctr"/>
          <a:lstStyle/>
          <a:p>
            <a:pPr eaLnBrk="1" hangingPunct="1"/>
            <a:r>
              <a:rPr lang="en-US" altLang="fr-FR" smtClean="0"/>
              <a:t>Initiatives informationnels: </a:t>
            </a:r>
            <a:r>
              <a:rPr lang="en-US" altLang="fr-FR" sz="2300" smtClean="0"/>
              <a:t>Détails du positionnement</a:t>
            </a:r>
            <a:endParaRPr lang="en-US" altLang="fr-FR" smtClean="0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6400800" y="2209800"/>
            <a:ext cx="2514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4572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I1</a:t>
            </a:r>
            <a:r>
              <a:rPr lang="en-US" altLang="fr-FR" sz="130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APMG Information Management Preliminary Analysis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I2	AOS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I3	EH&amp;S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I4	Procurement Warehouse and KPIs</a:t>
            </a:r>
            <a:endParaRPr lang="en-US" altLang="fr-FR" sz="1300" b="0">
              <a:latin typeface="Arial Narrow" pitchFamily="34" charset="0"/>
            </a:endParaRP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I5	Human Resource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I6	Maintenance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I7	Finance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I8	Production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I9	Information Management Infrastructure and Tools Implementation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I10	Sales Warehouse and KPIs</a:t>
            </a:r>
          </a:p>
          <a:p>
            <a:r>
              <a:rPr lang="en-US" altLang="fr-FR" sz="1300" b="0">
                <a:solidFill>
                  <a:srgbClr val="000000"/>
                </a:solidFill>
                <a:latin typeface="Arial Narrow" pitchFamily="34" charset="0"/>
              </a:rPr>
              <a:t>I11	Market Intelligence Database</a:t>
            </a:r>
            <a:endParaRPr lang="en-US" altLang="fr-FR" sz="1100" b="0">
              <a:solidFill>
                <a:srgbClr val="000000"/>
              </a:solidFill>
              <a:latin typeface="Arial Narrow" pitchFamily="34" charset="0"/>
            </a:endParaRPr>
          </a:p>
          <a:p>
            <a:pPr lvl="2"/>
            <a:r>
              <a:rPr lang="en-US" altLang="fr-FR" sz="900">
                <a:solidFill>
                  <a:srgbClr val="000000"/>
                </a:solidFill>
                <a:latin typeface="Arial Narrow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en-US" altLang="fr-FR" sz="900" b="0">
              <a:latin typeface="Arial Narrow" pitchFamily="34" charset="0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6400800" y="19050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>
                <a:solidFill>
                  <a:srgbClr val="2F3A7F"/>
                </a:solidFill>
              </a:rPr>
              <a:t>Legend:</a:t>
            </a:r>
          </a:p>
        </p:txBody>
      </p:sp>
      <p:sp>
        <p:nvSpPr>
          <p:cNvPr id="37899" name="Text 60"/>
          <p:cNvSpPr txBox="1">
            <a:spLocks noChangeArrowheads="1"/>
          </p:cNvSpPr>
          <p:nvPr/>
        </p:nvSpPr>
        <p:spPr bwMode="auto">
          <a:xfrm>
            <a:off x="4222750" y="2362200"/>
            <a:ext cx="1201738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1</a:t>
            </a:r>
            <a:br>
              <a:rPr lang="en-US" altLang="fr-FR" sz="1200"/>
            </a:br>
            <a:r>
              <a:rPr lang="en-US" altLang="fr-FR" sz="1200" b="0" i="1"/>
              <a:t> Réaliser maintenant</a:t>
            </a:r>
            <a:endParaRPr lang="en-US" altLang="fr-FR" sz="1200"/>
          </a:p>
        </p:txBody>
      </p:sp>
      <p:sp>
        <p:nvSpPr>
          <p:cNvPr id="37900" name="Text 60"/>
          <p:cNvSpPr txBox="1">
            <a:spLocks noChangeArrowheads="1"/>
          </p:cNvSpPr>
          <p:nvPr/>
        </p:nvSpPr>
        <p:spPr bwMode="auto">
          <a:xfrm>
            <a:off x="1447800" y="2362200"/>
            <a:ext cx="1190625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2</a:t>
            </a:r>
            <a:br>
              <a:rPr lang="en-US" altLang="fr-FR" sz="1200"/>
            </a:br>
            <a:r>
              <a:rPr lang="en-US" altLang="fr-FR" sz="1200" b="0" i="1"/>
              <a:t>Planifier </a:t>
            </a:r>
          </a:p>
        </p:txBody>
      </p:sp>
      <p:sp>
        <p:nvSpPr>
          <p:cNvPr id="37901" name="Text 60"/>
          <p:cNvSpPr txBox="1">
            <a:spLocks noChangeArrowheads="1"/>
          </p:cNvSpPr>
          <p:nvPr/>
        </p:nvSpPr>
        <p:spPr bwMode="auto">
          <a:xfrm>
            <a:off x="4224338" y="4281488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3</a:t>
            </a:r>
            <a:br>
              <a:rPr lang="en-US" altLang="fr-FR" sz="1200"/>
            </a:br>
            <a:r>
              <a:rPr lang="en-US" altLang="fr-FR" sz="1200" b="0" i="1"/>
              <a:t>Analyser</a:t>
            </a:r>
            <a:endParaRPr lang="en-US" altLang="fr-FR" sz="1200"/>
          </a:p>
        </p:txBody>
      </p:sp>
      <p:sp>
        <p:nvSpPr>
          <p:cNvPr id="37902" name="Text 60"/>
          <p:cNvSpPr txBox="1">
            <a:spLocks noChangeArrowheads="1"/>
          </p:cNvSpPr>
          <p:nvPr/>
        </p:nvSpPr>
        <p:spPr bwMode="auto">
          <a:xfrm>
            <a:off x="1447800" y="4281488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4</a:t>
            </a:r>
            <a:br>
              <a:rPr lang="en-US" altLang="fr-FR" sz="1200"/>
            </a:br>
            <a:r>
              <a:rPr lang="en-US" altLang="fr-FR" sz="1200" b="0" i="1"/>
              <a:t>Surveiller</a:t>
            </a:r>
            <a:endParaRPr lang="en-US" altLang="fr-FR" sz="12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685800" y="1066800"/>
            <a:ext cx="5486400" cy="4332288"/>
            <a:chOff x="432" y="672"/>
            <a:chExt cx="3456" cy="2729"/>
          </a:xfrm>
        </p:grpSpPr>
        <p:grpSp>
          <p:nvGrpSpPr>
            <p:cNvPr id="39950" name="Group 3"/>
            <p:cNvGrpSpPr>
              <a:grpSpLocks/>
            </p:cNvGrpSpPr>
            <p:nvPr/>
          </p:nvGrpSpPr>
          <p:grpSpPr bwMode="auto">
            <a:xfrm>
              <a:off x="432" y="672"/>
              <a:ext cx="3456" cy="2729"/>
              <a:chOff x="432" y="672"/>
              <a:chExt cx="3456" cy="2729"/>
            </a:xfrm>
          </p:grpSpPr>
          <p:graphicFrame>
            <p:nvGraphicFramePr>
              <p:cNvPr id="39954" name="Object 4"/>
              <p:cNvGraphicFramePr>
                <a:graphicFrameLocks noChangeAspect="1"/>
              </p:cNvGraphicFramePr>
              <p:nvPr/>
            </p:nvGraphicFramePr>
            <p:xfrm>
              <a:off x="432" y="672"/>
              <a:ext cx="3456" cy="27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7" name="Feuille de calcul" r:id="rId5" imgW="7296579" imgH="5762854" progId="Excel.Sheet.8">
                      <p:embed/>
                    </p:oleObj>
                  </mc:Choice>
                  <mc:Fallback>
                    <p:oleObj name="Feuille de calcul" r:id="rId5" imgW="7296579" imgH="5762854" progId="Excel.Sheet.8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672"/>
                            <a:ext cx="3456" cy="27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175">
                                <a:solidFill>
                                  <a:schemeClr val="bg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55" name="Line 5"/>
              <p:cNvSpPr>
                <a:spLocks noChangeShapeType="1"/>
              </p:cNvSpPr>
              <p:nvPr/>
            </p:nvSpPr>
            <p:spPr bwMode="auto">
              <a:xfrm>
                <a:off x="720" y="2084"/>
                <a:ext cx="3072" cy="0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56" name="Line 6"/>
              <p:cNvSpPr>
                <a:spLocks noChangeShapeType="1"/>
              </p:cNvSpPr>
              <p:nvPr/>
            </p:nvSpPr>
            <p:spPr bwMode="auto">
              <a:xfrm flipV="1">
                <a:off x="2272" y="1096"/>
                <a:ext cx="0" cy="1976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9951" name="Text Box 7"/>
            <p:cNvSpPr txBox="1">
              <a:spLocks noChangeArrowheads="1"/>
            </p:cNvSpPr>
            <p:nvPr/>
          </p:nvSpPr>
          <p:spPr bwMode="auto">
            <a:xfrm>
              <a:off x="672" y="3072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r-FR" sz="1200"/>
                <a:t>Low / Complex</a:t>
              </a:r>
            </a:p>
          </p:txBody>
        </p:sp>
        <p:sp>
          <p:nvSpPr>
            <p:cNvPr id="39952" name="Text Box 8"/>
            <p:cNvSpPr txBox="1">
              <a:spLocks noChangeArrowheads="1"/>
            </p:cNvSpPr>
            <p:nvPr/>
          </p:nvSpPr>
          <p:spPr bwMode="auto">
            <a:xfrm>
              <a:off x="432" y="1096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r-FR" sz="1200"/>
                <a:t>High</a:t>
              </a:r>
            </a:p>
          </p:txBody>
        </p:sp>
        <p:sp>
          <p:nvSpPr>
            <p:cNvPr id="39953" name="Text Box 9"/>
            <p:cNvSpPr txBox="1">
              <a:spLocks noChangeArrowheads="1"/>
            </p:cNvSpPr>
            <p:nvPr/>
          </p:nvSpPr>
          <p:spPr bwMode="auto">
            <a:xfrm>
              <a:off x="2976" y="3072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fr-FR" sz="1200"/>
                <a:t>Easy</a:t>
              </a:r>
            </a:p>
          </p:txBody>
        </p:sp>
      </p:grpSp>
      <p:sp>
        <p:nvSpPr>
          <p:cNvPr id="39939" name="Rectangle 10"/>
          <p:cNvSpPr>
            <a:spLocks noChangeArrowheads="1"/>
          </p:cNvSpPr>
          <p:nvPr/>
        </p:nvSpPr>
        <p:spPr bwMode="black">
          <a:xfrm>
            <a:off x="457200" y="381000"/>
            <a:ext cx="78486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/>
            <a:r>
              <a:rPr lang="en-US" altLang="fr-FR" sz="2400">
                <a:solidFill>
                  <a:srgbClr val="0070BA"/>
                </a:solidFill>
              </a:rPr>
              <a:t>Initiatives applicatives: Détail du positionnement</a:t>
            </a:r>
          </a:p>
        </p:txBody>
      </p:sp>
      <p:sp>
        <p:nvSpPr>
          <p:cNvPr id="39940" name="Text Box 11"/>
          <p:cNvSpPr txBox="1">
            <a:spLocks noChangeArrowheads="1"/>
          </p:cNvSpPr>
          <p:nvPr/>
        </p:nvSpPr>
        <p:spPr bwMode="auto">
          <a:xfrm>
            <a:off x="6172200" y="990600"/>
            <a:ext cx="2743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 	AOS Management System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A2.1	 Implement OPM Sales and Order APMG NA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A2.2	 OPI IV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A2.3	 Implement OPM Sales and Order Europe and Brazil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A3 	Implement Demand Forecasting Tools (OPM)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A4	 Improve Customer eBusiness Capabilities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A5	 Data Exchange between Plants and USA Warehouse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A6 	Integrate Alouette within OPM with EDI Transactions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A7	 Improve Customer Relationship Functions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A8 	Implement a Modern Transportation Mngt Solution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A9	 Implement Common Casting Production Management (SIGAL)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A10	 Implement Common Casting Production Tracking System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A11 	Implement Casting Production Scheduling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A12	 Global Smelting Process Control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A13 	Global Smelting Process Control Level 1 and Level 2 Implementation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A14 	Improve Financial Information Tracking for Operation Workers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A15	 Implement APMG EH&amp;S First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A16	 Improve Financial Process through Financial Oracle 11i Implementation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A17	Improve Payroll Process with Peoplesoft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A18	 Improve Recruiting Process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A19 	Improve Raw Material and Alloy Inventory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A20 	eCommerce Expansion</a:t>
            </a:r>
          </a:p>
          <a:p>
            <a:pPr>
              <a:lnSpc>
                <a:spcPct val="110000"/>
              </a:lnSpc>
            </a:pPr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A21 	Improve APMG NA Maintenance Process</a:t>
            </a:r>
          </a:p>
          <a:p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A22 	Extend APMG Maintenance Best Practices</a:t>
            </a:r>
          </a:p>
          <a:p>
            <a:r>
              <a:rPr lang="en-US" altLang="fr-FR" sz="1000" b="0">
                <a:solidFill>
                  <a:srgbClr val="000000"/>
                </a:solidFill>
                <a:latin typeface="Arial Narrow" pitchFamily="34" charset="0"/>
              </a:rPr>
              <a:t>A23	 Implement Peoplesoft module for international assignment</a:t>
            </a:r>
            <a:endParaRPr lang="en-US" altLang="fr-FR" sz="1000" b="0">
              <a:latin typeface="Arial Narrow" pitchFamily="34" charset="0"/>
            </a:endParaRPr>
          </a:p>
        </p:txBody>
      </p:sp>
      <p:sp>
        <p:nvSpPr>
          <p:cNvPr id="39941" name="Text Box 12"/>
          <p:cNvSpPr txBox="1">
            <a:spLocks noChangeArrowheads="1"/>
          </p:cNvSpPr>
          <p:nvPr/>
        </p:nvSpPr>
        <p:spPr bwMode="auto">
          <a:xfrm>
            <a:off x="4876800" y="9906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>
                <a:solidFill>
                  <a:srgbClr val="2F3A7F"/>
                </a:solidFill>
              </a:rPr>
              <a:t>Legend:</a:t>
            </a:r>
          </a:p>
        </p:txBody>
      </p:sp>
      <p:sp>
        <p:nvSpPr>
          <p:cNvPr id="39942" name="Text 60"/>
          <p:cNvSpPr txBox="1">
            <a:spLocks noChangeArrowheads="1"/>
          </p:cNvSpPr>
          <p:nvPr/>
        </p:nvSpPr>
        <p:spPr bwMode="auto">
          <a:xfrm>
            <a:off x="4813300" y="1795463"/>
            <a:ext cx="1192213" cy="439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Priority 1</a:t>
            </a:r>
            <a:br>
              <a:rPr lang="en-US" altLang="fr-FR" sz="1200"/>
            </a:br>
            <a:r>
              <a:rPr lang="en-US" altLang="fr-FR" sz="1200" b="0" i="1"/>
              <a:t> Do Now</a:t>
            </a:r>
            <a:endParaRPr lang="en-US" altLang="fr-FR" sz="1200"/>
          </a:p>
        </p:txBody>
      </p:sp>
      <p:sp>
        <p:nvSpPr>
          <p:cNvPr id="39943" name="Text 60"/>
          <p:cNvSpPr txBox="1">
            <a:spLocks noChangeArrowheads="1"/>
          </p:cNvSpPr>
          <p:nvPr/>
        </p:nvSpPr>
        <p:spPr bwMode="auto">
          <a:xfrm>
            <a:off x="1219200" y="1773238"/>
            <a:ext cx="1190625" cy="43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Priority 2</a:t>
            </a:r>
            <a:br>
              <a:rPr lang="en-US" altLang="fr-FR" sz="1200"/>
            </a:br>
            <a:r>
              <a:rPr lang="en-US" altLang="fr-FR" sz="1200" b="0" i="1"/>
              <a:t>Plan Now</a:t>
            </a:r>
          </a:p>
        </p:txBody>
      </p:sp>
      <p:sp>
        <p:nvSpPr>
          <p:cNvPr id="39944" name="Text 60"/>
          <p:cNvSpPr txBox="1">
            <a:spLocks noChangeArrowheads="1"/>
          </p:cNvSpPr>
          <p:nvPr/>
        </p:nvSpPr>
        <p:spPr bwMode="auto">
          <a:xfrm>
            <a:off x="3606800" y="3733800"/>
            <a:ext cx="1190625" cy="434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Priority 3</a:t>
            </a:r>
            <a:br>
              <a:rPr lang="en-US" altLang="fr-FR" sz="1200"/>
            </a:br>
            <a:r>
              <a:rPr lang="en-US" altLang="fr-FR" sz="1200" b="0" i="1"/>
              <a:t>Analyze</a:t>
            </a:r>
            <a:endParaRPr lang="en-US" altLang="fr-FR" sz="1200"/>
          </a:p>
        </p:txBody>
      </p:sp>
      <p:sp>
        <p:nvSpPr>
          <p:cNvPr id="39945" name="Text 60"/>
          <p:cNvSpPr txBox="1">
            <a:spLocks noChangeArrowheads="1"/>
          </p:cNvSpPr>
          <p:nvPr/>
        </p:nvSpPr>
        <p:spPr bwMode="auto">
          <a:xfrm>
            <a:off x="2209800" y="3657600"/>
            <a:ext cx="1190625" cy="434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Priority 4</a:t>
            </a:r>
            <a:br>
              <a:rPr lang="en-US" altLang="fr-FR" sz="1200"/>
            </a:br>
            <a:r>
              <a:rPr lang="en-US" altLang="fr-FR" sz="1200" b="0" i="1"/>
              <a:t>Monitor</a:t>
            </a:r>
            <a:endParaRPr lang="en-US" altLang="fr-FR" sz="1200"/>
          </a:p>
        </p:txBody>
      </p:sp>
      <p:sp>
        <p:nvSpPr>
          <p:cNvPr id="39946" name="Text 60"/>
          <p:cNvSpPr txBox="1">
            <a:spLocks noChangeArrowheads="1"/>
          </p:cNvSpPr>
          <p:nvPr/>
        </p:nvSpPr>
        <p:spPr bwMode="auto">
          <a:xfrm>
            <a:off x="4800600" y="1752600"/>
            <a:ext cx="1201738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1</a:t>
            </a:r>
            <a:br>
              <a:rPr lang="en-US" altLang="fr-FR" sz="1200"/>
            </a:br>
            <a:r>
              <a:rPr lang="en-US" altLang="fr-FR" sz="1200" b="0" i="1"/>
              <a:t> Réaliser maintenant</a:t>
            </a:r>
            <a:endParaRPr lang="en-US" altLang="fr-FR" sz="1200"/>
          </a:p>
        </p:txBody>
      </p:sp>
      <p:sp>
        <p:nvSpPr>
          <p:cNvPr id="39947" name="Text 60"/>
          <p:cNvSpPr txBox="1">
            <a:spLocks noChangeArrowheads="1"/>
          </p:cNvSpPr>
          <p:nvPr/>
        </p:nvSpPr>
        <p:spPr bwMode="auto">
          <a:xfrm>
            <a:off x="1219200" y="1752600"/>
            <a:ext cx="1190625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2</a:t>
            </a:r>
            <a:br>
              <a:rPr lang="en-US" altLang="fr-FR" sz="1200"/>
            </a:br>
            <a:r>
              <a:rPr lang="en-US" altLang="fr-FR" sz="1200" b="0" i="1"/>
              <a:t>Planifier </a:t>
            </a:r>
          </a:p>
        </p:txBody>
      </p:sp>
      <p:sp>
        <p:nvSpPr>
          <p:cNvPr id="39948" name="Text 60"/>
          <p:cNvSpPr txBox="1">
            <a:spLocks noChangeArrowheads="1"/>
          </p:cNvSpPr>
          <p:nvPr/>
        </p:nvSpPr>
        <p:spPr bwMode="auto">
          <a:xfrm>
            <a:off x="3581400" y="3733800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3</a:t>
            </a:r>
            <a:br>
              <a:rPr lang="en-US" altLang="fr-FR" sz="1200"/>
            </a:br>
            <a:r>
              <a:rPr lang="en-US" altLang="fr-FR" sz="1200" b="0" i="1"/>
              <a:t>Analyser</a:t>
            </a:r>
            <a:endParaRPr lang="en-US" altLang="fr-FR" sz="1200"/>
          </a:p>
        </p:txBody>
      </p:sp>
      <p:sp>
        <p:nvSpPr>
          <p:cNvPr id="39949" name="Text 60"/>
          <p:cNvSpPr txBox="1">
            <a:spLocks noChangeArrowheads="1"/>
          </p:cNvSpPr>
          <p:nvPr/>
        </p:nvSpPr>
        <p:spPr bwMode="auto">
          <a:xfrm>
            <a:off x="2209800" y="3657600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4</a:t>
            </a:r>
            <a:br>
              <a:rPr lang="en-US" altLang="fr-FR" sz="1200"/>
            </a:br>
            <a:r>
              <a:rPr lang="en-US" altLang="fr-FR" sz="1200" b="0" i="1"/>
              <a:t>Surveiller</a:t>
            </a:r>
            <a:endParaRPr lang="en-US" altLang="fr-FR" sz="12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3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sz="700" b="0" smtClean="0"/>
              <a:t>© 2003 Alcan Inc.</a:t>
            </a:r>
          </a:p>
        </p:txBody>
      </p:sp>
      <p:pic>
        <p:nvPicPr>
          <p:cNvPr id="7171" name="Imag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8600"/>
            <a:ext cx="9066212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685800" y="1066800"/>
            <a:ext cx="5562600" cy="4360863"/>
            <a:chOff x="432" y="672"/>
            <a:chExt cx="3504" cy="2747"/>
          </a:xfrm>
        </p:grpSpPr>
        <p:grpSp>
          <p:nvGrpSpPr>
            <p:cNvPr id="41995" name="Group 3"/>
            <p:cNvGrpSpPr>
              <a:grpSpLocks/>
            </p:cNvGrpSpPr>
            <p:nvPr/>
          </p:nvGrpSpPr>
          <p:grpSpPr bwMode="auto">
            <a:xfrm>
              <a:off x="432" y="672"/>
              <a:ext cx="3504" cy="2747"/>
              <a:chOff x="432" y="672"/>
              <a:chExt cx="3504" cy="2747"/>
            </a:xfrm>
          </p:grpSpPr>
          <p:graphicFrame>
            <p:nvGraphicFramePr>
              <p:cNvPr id="41999" name="Object 4"/>
              <p:cNvGraphicFramePr>
                <a:graphicFrameLocks noChangeAspect="1"/>
              </p:cNvGraphicFramePr>
              <p:nvPr/>
            </p:nvGraphicFramePr>
            <p:xfrm>
              <a:off x="432" y="672"/>
              <a:ext cx="3504" cy="2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2" name="Feuille de calcul" r:id="rId5" imgW="7277368" imgH="5705856" progId="Excel.Sheet.8">
                      <p:embed/>
                    </p:oleObj>
                  </mc:Choice>
                  <mc:Fallback>
                    <p:oleObj name="Feuille de calcul" r:id="rId5" imgW="7277368" imgH="5705856" progId="Excel.Sheet.8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672"/>
                            <a:ext cx="3504" cy="27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175">
                                <a:solidFill>
                                  <a:schemeClr val="bg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0" name="Line 5"/>
              <p:cNvSpPr>
                <a:spLocks noChangeShapeType="1"/>
              </p:cNvSpPr>
              <p:nvPr/>
            </p:nvSpPr>
            <p:spPr bwMode="auto">
              <a:xfrm flipV="1">
                <a:off x="2308" y="1096"/>
                <a:ext cx="0" cy="192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001" name="Line 6"/>
              <p:cNvSpPr>
                <a:spLocks noChangeShapeType="1"/>
              </p:cNvSpPr>
              <p:nvPr/>
            </p:nvSpPr>
            <p:spPr bwMode="auto">
              <a:xfrm>
                <a:off x="768" y="2056"/>
                <a:ext cx="3072" cy="0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1996" name="Text Box 7"/>
            <p:cNvSpPr txBox="1">
              <a:spLocks noChangeArrowheads="1"/>
            </p:cNvSpPr>
            <p:nvPr/>
          </p:nvSpPr>
          <p:spPr bwMode="auto">
            <a:xfrm>
              <a:off x="768" y="2995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r-FR" sz="1200"/>
                <a:t>Low / Complex</a:t>
              </a:r>
            </a:p>
          </p:txBody>
        </p:sp>
        <p:sp>
          <p:nvSpPr>
            <p:cNvPr id="41997" name="Text Box 8"/>
            <p:cNvSpPr txBox="1">
              <a:spLocks noChangeArrowheads="1"/>
            </p:cNvSpPr>
            <p:nvPr/>
          </p:nvSpPr>
          <p:spPr bwMode="auto">
            <a:xfrm>
              <a:off x="528" y="1096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r-FR" sz="1200"/>
                <a:t>High</a:t>
              </a:r>
            </a:p>
          </p:txBody>
        </p:sp>
        <p:sp>
          <p:nvSpPr>
            <p:cNvPr id="41998" name="Text Box 9"/>
            <p:cNvSpPr txBox="1">
              <a:spLocks noChangeArrowheads="1"/>
            </p:cNvSpPr>
            <p:nvPr/>
          </p:nvSpPr>
          <p:spPr bwMode="auto">
            <a:xfrm>
              <a:off x="3024" y="2995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fr-FR" sz="1200"/>
                <a:t>Easy</a:t>
              </a:r>
            </a:p>
          </p:txBody>
        </p:sp>
      </p:grpSp>
      <p:sp>
        <p:nvSpPr>
          <p:cNvPr id="41987" name="Rectangle 10"/>
          <p:cNvSpPr>
            <a:spLocks noChangeArrowheads="1"/>
          </p:cNvSpPr>
          <p:nvPr/>
        </p:nvSpPr>
        <p:spPr bwMode="black">
          <a:xfrm>
            <a:off x="762000" y="457200"/>
            <a:ext cx="78486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/>
            <a:r>
              <a:rPr lang="en-US" altLang="fr-FR" sz="2400">
                <a:solidFill>
                  <a:srgbClr val="0070BA"/>
                </a:solidFill>
              </a:rPr>
              <a:t>Initiatives de fondation : Détail du positionnement</a:t>
            </a:r>
          </a:p>
        </p:txBody>
      </p:sp>
      <p:sp>
        <p:nvSpPr>
          <p:cNvPr id="41988" name="Text Box 11"/>
          <p:cNvSpPr txBox="1">
            <a:spLocks noChangeArrowheads="1"/>
          </p:cNvSpPr>
          <p:nvPr/>
        </p:nvSpPr>
        <p:spPr bwMode="auto">
          <a:xfrm>
            <a:off x="6400800" y="2209800"/>
            <a:ext cx="25146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4572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fr-FR" sz="900">
              <a:solidFill>
                <a:srgbClr val="000000"/>
              </a:solidFill>
              <a:latin typeface="Arial Narrow" pitchFamily="34" charset="0"/>
            </a:endParaRPr>
          </a:p>
          <a:p>
            <a:pPr lvl="2"/>
            <a:r>
              <a:rPr lang="en-US" altLang="fr-FR" sz="900">
                <a:solidFill>
                  <a:srgbClr val="000000"/>
                </a:solidFill>
                <a:latin typeface="Arial Narrow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en-US" altLang="fr-FR" sz="900" b="0">
              <a:latin typeface="Arial Narrow" pitchFamily="34" charset="0"/>
            </a:endParaRPr>
          </a:p>
        </p:txBody>
      </p:sp>
      <p:sp>
        <p:nvSpPr>
          <p:cNvPr id="41989" name="Text Box 12"/>
          <p:cNvSpPr txBox="1">
            <a:spLocks noChangeArrowheads="1"/>
          </p:cNvSpPr>
          <p:nvPr/>
        </p:nvSpPr>
        <p:spPr bwMode="auto">
          <a:xfrm>
            <a:off x="6400800" y="1981200"/>
            <a:ext cx="251460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5207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F1.1	RITA NA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F1.2	RITA Europe and Brazil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F2	Active Directory remaining NA, Europe and Brazil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F3	Migration to Lotus Notes version 6 for APMG NA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F4	Elimination of Windows xx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F5	MS-Office Upgrade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F6	Positioning e-Collaboration and e-Knowledge (e-Learning)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F7	Migration to Oracle Database and Tools 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F8	Upgrade Windows  workstations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F9	IT Global AOS Plan and Decommissioning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F10	Develop an IT Integration Strategy for APMG Acquisitions</a:t>
            </a:r>
          </a:p>
          <a:p>
            <a:r>
              <a:rPr lang="en-US" altLang="fr-FR" sz="1100" b="0">
                <a:solidFill>
                  <a:srgbClr val="000000"/>
                </a:solidFill>
                <a:latin typeface="Arial Narrow" pitchFamily="34" charset="0"/>
              </a:rPr>
              <a:t>F11	Develop Disaster Recovery Plan</a:t>
            </a:r>
            <a:endParaRPr lang="en-US" altLang="fr-FR" sz="1100">
              <a:solidFill>
                <a:srgbClr val="000000"/>
              </a:solidFill>
              <a:latin typeface="Arial Narrow" pitchFamily="34" charset="0"/>
            </a:endParaRPr>
          </a:p>
          <a:p>
            <a:pPr lvl="2"/>
            <a:r>
              <a:rPr lang="en-US" altLang="fr-FR" sz="1100">
                <a:solidFill>
                  <a:srgbClr val="000000"/>
                </a:solidFill>
                <a:latin typeface="Arial Narrow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en-US" altLang="fr-FR" sz="1100" b="0">
              <a:latin typeface="Arial Narrow" pitchFamily="34" charset="0"/>
            </a:endParaRPr>
          </a:p>
        </p:txBody>
      </p:sp>
      <p:sp>
        <p:nvSpPr>
          <p:cNvPr id="41990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200">
                <a:solidFill>
                  <a:srgbClr val="2F3A7F"/>
                </a:solidFill>
              </a:rPr>
              <a:t>Legend:</a:t>
            </a:r>
          </a:p>
        </p:txBody>
      </p:sp>
      <p:sp>
        <p:nvSpPr>
          <p:cNvPr id="41991" name="Text 60"/>
          <p:cNvSpPr txBox="1">
            <a:spLocks noChangeArrowheads="1"/>
          </p:cNvSpPr>
          <p:nvPr/>
        </p:nvSpPr>
        <p:spPr bwMode="auto">
          <a:xfrm>
            <a:off x="4800600" y="1752600"/>
            <a:ext cx="1201738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1</a:t>
            </a:r>
            <a:br>
              <a:rPr lang="en-US" altLang="fr-FR" sz="1200"/>
            </a:br>
            <a:r>
              <a:rPr lang="en-US" altLang="fr-FR" sz="1200" b="0" i="1"/>
              <a:t> Réaliser maintenant</a:t>
            </a:r>
            <a:endParaRPr lang="en-US" altLang="fr-FR" sz="1200"/>
          </a:p>
        </p:txBody>
      </p:sp>
      <p:sp>
        <p:nvSpPr>
          <p:cNvPr id="41992" name="Text 60"/>
          <p:cNvSpPr txBox="1">
            <a:spLocks noChangeArrowheads="1"/>
          </p:cNvSpPr>
          <p:nvPr/>
        </p:nvSpPr>
        <p:spPr bwMode="auto">
          <a:xfrm>
            <a:off x="1447800" y="2362200"/>
            <a:ext cx="1190625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2</a:t>
            </a:r>
            <a:br>
              <a:rPr lang="en-US" altLang="fr-FR" sz="1200"/>
            </a:br>
            <a:r>
              <a:rPr lang="en-US" altLang="fr-FR" sz="1200" b="0" i="1"/>
              <a:t>Planifier </a:t>
            </a:r>
          </a:p>
        </p:txBody>
      </p:sp>
      <p:sp>
        <p:nvSpPr>
          <p:cNvPr id="41993" name="Text 60"/>
          <p:cNvSpPr txBox="1">
            <a:spLocks noChangeArrowheads="1"/>
          </p:cNvSpPr>
          <p:nvPr/>
        </p:nvSpPr>
        <p:spPr bwMode="auto">
          <a:xfrm>
            <a:off x="3733800" y="4267200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3</a:t>
            </a:r>
            <a:br>
              <a:rPr lang="en-US" altLang="fr-FR" sz="1200"/>
            </a:br>
            <a:r>
              <a:rPr lang="en-US" altLang="fr-FR" sz="1200" b="0" i="1"/>
              <a:t>Analyser</a:t>
            </a:r>
            <a:endParaRPr lang="en-US" altLang="fr-FR" sz="1200"/>
          </a:p>
        </p:txBody>
      </p:sp>
      <p:sp>
        <p:nvSpPr>
          <p:cNvPr id="41994" name="Text 60"/>
          <p:cNvSpPr txBox="1">
            <a:spLocks noChangeArrowheads="1"/>
          </p:cNvSpPr>
          <p:nvPr/>
        </p:nvSpPr>
        <p:spPr bwMode="auto">
          <a:xfrm>
            <a:off x="1447800" y="4281488"/>
            <a:ext cx="1190625" cy="434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fr-FR" sz="1200"/>
              <a:t>Priorité 4</a:t>
            </a:r>
            <a:br>
              <a:rPr lang="en-US" altLang="fr-FR" sz="1200"/>
            </a:br>
            <a:r>
              <a:rPr lang="en-US" altLang="fr-FR" sz="1200" b="0" i="1"/>
              <a:t>Surveiller</a:t>
            </a:r>
            <a:endParaRPr lang="en-US" altLang="fr-FR" sz="12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848600" cy="36512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fr-FR" smtClean="0"/>
              <a:t>Processus de réalisation du plan stratégique</a:t>
            </a:r>
            <a:endParaRPr lang="en-US" altLang="fr-FR" sz="2000" b="0" smtClean="0"/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8305800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/>
              <a:t>W12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gray">
          <a:xfrm>
            <a:off x="7640638" y="1171575"/>
            <a:ext cx="609600" cy="53054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W11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6823075" y="1171575"/>
            <a:ext cx="762000" cy="53054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/>
              <a:t>W10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gray">
          <a:xfrm>
            <a:off x="6005513" y="1162050"/>
            <a:ext cx="762000" cy="53054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W9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5264150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/>
              <a:t>W8</a:t>
            </a: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gray">
          <a:xfrm>
            <a:off x="4598988" y="1171575"/>
            <a:ext cx="609600" cy="53054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W7</a:t>
            </a: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3857625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/>
              <a:t>W6</a:t>
            </a:r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gray">
          <a:xfrm>
            <a:off x="3116263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W5</a:t>
            </a:r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gray">
          <a:xfrm>
            <a:off x="228600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W1</a:t>
            </a:r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968375" y="1171575"/>
            <a:ext cx="609600" cy="53054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/>
              <a:t>W2</a:t>
            </a:r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gray">
          <a:xfrm>
            <a:off x="1633538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W3</a:t>
            </a:r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2374900" y="1171575"/>
            <a:ext cx="685800" cy="53054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/>
          <a:lstStyle/>
          <a:p>
            <a:pPr algn="ctr" defTabSz="820738">
              <a:defRPr/>
            </a:pPr>
            <a:r>
              <a:rPr lang="en-US" sz="1400"/>
              <a:t>W4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90600" y="9144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Mar. 24</a:t>
            </a:r>
          </a:p>
        </p:txBody>
      </p:sp>
      <p:sp>
        <p:nvSpPr>
          <p:cNvPr id="659472" name="Rectangle 16"/>
          <p:cNvSpPr>
            <a:spLocks noChangeArrowheads="1"/>
          </p:cNvSpPr>
          <p:nvPr/>
        </p:nvSpPr>
        <p:spPr bwMode="auto">
          <a:xfrm>
            <a:off x="762000" y="1509713"/>
            <a:ext cx="1524000" cy="252412"/>
          </a:xfrm>
          <a:prstGeom prst="rect">
            <a:avLst/>
          </a:prstGeom>
          <a:gradFill rotWithShape="0">
            <a:gsLst>
              <a:gs pos="0">
                <a:schemeClr val="hlink">
                  <a:alpha val="50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85000"/>
              </a:lnSpc>
              <a:defRPr/>
            </a:pPr>
            <a:r>
              <a:rPr lang="en-US" sz="1100"/>
              <a:t>Initiation du projet</a:t>
            </a:r>
          </a:p>
        </p:txBody>
      </p:sp>
      <p:sp>
        <p:nvSpPr>
          <p:cNvPr id="659473" name="Rectangle 17"/>
          <p:cNvSpPr>
            <a:spLocks noChangeArrowheads="1"/>
          </p:cNvSpPr>
          <p:nvPr/>
        </p:nvSpPr>
        <p:spPr bwMode="auto">
          <a:xfrm>
            <a:off x="2133600" y="2400300"/>
            <a:ext cx="2057400" cy="304800"/>
          </a:xfrm>
          <a:prstGeom prst="rect">
            <a:avLst/>
          </a:prstGeom>
          <a:gradFill rotWithShape="0">
            <a:gsLst>
              <a:gs pos="0">
                <a:schemeClr val="hlink">
                  <a:alpha val="50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100"/>
              <a:t>Bilan du  Portfolio TI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2286000" y="1524000"/>
            <a:ext cx="17383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tabLst>
                <a:tab pos="236538" algn="l"/>
              </a:tabLst>
            </a:pPr>
            <a:r>
              <a:rPr lang="en-US" altLang="fr-FR" sz="1800">
                <a:sym typeface="Monotype Sorts" pitchFamily="2" charset="2"/>
              </a:rPr>
              <a:t>	</a:t>
            </a:r>
            <a:r>
              <a:rPr lang="en-US" altLang="fr-FR" sz="1100">
                <a:sym typeface="Monotype Sorts" pitchFamily="2" charset="2"/>
              </a:rPr>
              <a:t>Approbation  par la </a:t>
            </a:r>
          </a:p>
          <a:p>
            <a:pPr eaLnBrk="1" hangingPunct="1">
              <a:tabLst>
                <a:tab pos="236538" algn="l"/>
              </a:tabLst>
            </a:pPr>
            <a:r>
              <a:rPr lang="en-US" altLang="fr-FR" sz="1100">
                <a:sym typeface="Monotype Sorts" pitchFamily="2" charset="2"/>
              </a:rPr>
              <a:t>           direction TI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52600" y="9144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Mar. 31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438400" y="914400"/>
            <a:ext cx="574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Apr.07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200400" y="914400"/>
            <a:ext cx="574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Apr.14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886200" y="91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Apr. 21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952625" y="2641600"/>
            <a:ext cx="2057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>
            <a:spAutoFit/>
          </a:bodyPr>
          <a:lstStyle>
            <a:lvl1pPr marL="109538" indent="-109538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Raffiner le format de documentation de projet</a:t>
            </a:r>
          </a:p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Sélectionner les projets clés à documenter (¨&gt;200K)</a:t>
            </a:r>
          </a:p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Documenter les  projets</a:t>
            </a:r>
          </a:p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Développer « portfolio view</a:t>
            </a:r>
            <a:r>
              <a:rPr lang="en-US" altLang="fr-FR" sz="1100" b="0">
                <a:latin typeface="Arial Narrow" pitchFamily="34" charset="0"/>
              </a:rPr>
              <a:t> “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228600" y="9144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Mar. 17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42925" y="1738313"/>
            <a:ext cx="1676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>
            <a:spAutoFit/>
          </a:bodyPr>
          <a:lstStyle>
            <a:lvl1pPr marL="58738" indent="-58738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Développer l’approche</a:t>
            </a:r>
            <a:endParaRPr lang="en-US" altLang="fr-FR" sz="1100" b="0"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Développer plan détaillé</a:t>
            </a:r>
            <a:endParaRPr lang="en-US" altLang="fr-FR" sz="1100" b="0"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en-US" altLang="fr-FR" sz="1100" b="0">
                <a:latin typeface="Arial Narrow" pitchFamily="34" charset="0"/>
              </a:rPr>
              <a:t>TI interne  Kick off</a:t>
            </a:r>
          </a:p>
          <a:p>
            <a:pPr>
              <a:buFontTx/>
              <a:buChar char="•"/>
            </a:pPr>
            <a:r>
              <a:rPr lang="en-US" altLang="fr-FR" sz="1100" b="0">
                <a:latin typeface="Arial Narrow" pitchFamily="34" charset="0"/>
              </a:rPr>
              <a:t>Business Kick off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089400" y="2324100"/>
            <a:ext cx="11096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tabLst>
                <a:tab pos="236538" algn="l"/>
              </a:tabLst>
            </a:pPr>
            <a:r>
              <a:rPr lang="en-US" altLang="fr-FR" sz="1800">
                <a:sym typeface="Monotype Sorts" pitchFamily="2" charset="2"/>
              </a:rPr>
              <a:t>	 </a:t>
            </a:r>
            <a:r>
              <a:rPr lang="en-US" altLang="fr-FR" sz="1100"/>
              <a:t>Bilan du </a:t>
            </a:r>
          </a:p>
          <a:p>
            <a:pPr eaLnBrk="1" hangingPunct="1">
              <a:tabLst>
                <a:tab pos="236538" algn="l"/>
              </a:tabLst>
            </a:pPr>
            <a:r>
              <a:rPr lang="en-US" altLang="fr-FR" sz="1100"/>
              <a:t>     Portfolio TI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6575425" y="3514725"/>
            <a:ext cx="2187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tabLst>
                <a:tab pos="236538" algn="l"/>
              </a:tabLst>
            </a:pPr>
            <a:r>
              <a:rPr lang="en-US" altLang="fr-FR" sz="1800">
                <a:latin typeface="Arial Narrow" pitchFamily="34" charset="0"/>
                <a:sym typeface="Monotype Sorts" pitchFamily="2" charset="2"/>
              </a:rPr>
              <a:t></a:t>
            </a:r>
            <a:r>
              <a:rPr lang="fr-CA" altLang="fr-FR" sz="1800">
                <a:latin typeface="Arial Narrow" pitchFamily="34" charset="0"/>
                <a:sym typeface="Monotype Sorts" pitchFamily="2" charset="2"/>
              </a:rPr>
              <a:t>	</a:t>
            </a:r>
            <a:r>
              <a:rPr lang="fr-CA" altLang="fr-FR" sz="1100">
                <a:latin typeface="Arial Narrow" pitchFamily="34" charset="0"/>
                <a:sym typeface="Monotype Sorts" pitchFamily="2" charset="2"/>
              </a:rPr>
              <a:t>Exigences d’affaires de haut    niveau</a:t>
            </a:r>
            <a:endParaRPr lang="en-US" altLang="fr-FR" sz="1100">
              <a:latin typeface="Arial Narrow" pitchFamily="34" charset="0"/>
              <a:sym typeface="Monotype Sorts" pitchFamily="2" charset="2"/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7885113" y="4419600"/>
            <a:ext cx="877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tabLst>
                <a:tab pos="236538" algn="l"/>
              </a:tabLst>
            </a:pPr>
            <a:r>
              <a:rPr lang="en-US" altLang="fr-FR" sz="1800">
                <a:sym typeface="Monotype Sorts" pitchFamily="2" charset="2"/>
              </a:rPr>
              <a:t>	</a:t>
            </a:r>
            <a:r>
              <a:rPr lang="en-US" altLang="fr-FR" sz="1100">
                <a:sym typeface="Monotype Sorts" pitchFamily="2" charset="2"/>
              </a:rPr>
              <a:t>Plan TI</a:t>
            </a:r>
          </a:p>
        </p:txBody>
      </p:sp>
      <p:sp>
        <p:nvSpPr>
          <p:cNvPr id="659485" name="Rectangle 29"/>
          <p:cNvSpPr>
            <a:spLocks noChangeArrowheads="1"/>
          </p:cNvSpPr>
          <p:nvPr/>
        </p:nvSpPr>
        <p:spPr bwMode="auto">
          <a:xfrm>
            <a:off x="3886200" y="3200400"/>
            <a:ext cx="2743200" cy="458788"/>
          </a:xfrm>
          <a:prstGeom prst="rect">
            <a:avLst/>
          </a:prstGeom>
          <a:gradFill rotWithShape="0">
            <a:gsLst>
              <a:gs pos="0">
                <a:schemeClr val="hlink">
                  <a:alpha val="50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5000"/>
              </a:lnSpc>
              <a:defRPr/>
            </a:pPr>
            <a:r>
              <a:rPr lang="fo-FO" sz="1100"/>
              <a:t>Planification et réalisation des </a:t>
            </a:r>
          </a:p>
          <a:p>
            <a:pPr algn="ctr">
              <a:lnSpc>
                <a:spcPct val="85000"/>
              </a:lnSpc>
              <a:defRPr/>
            </a:pPr>
            <a:r>
              <a:rPr lang="fo-FO" sz="1100"/>
              <a:t>sessions d’alignement d’affaires</a:t>
            </a:r>
            <a:endParaRPr lang="en-US" sz="1100"/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6575425" y="3057525"/>
            <a:ext cx="18780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tabLst>
                <a:tab pos="236538" algn="l"/>
              </a:tabLst>
            </a:pPr>
            <a:r>
              <a:rPr lang="en-US" altLang="fr-FR" sz="1800">
                <a:sym typeface="Monotype Sorts" pitchFamily="2" charset="2"/>
              </a:rPr>
              <a:t>	</a:t>
            </a:r>
            <a:r>
              <a:rPr lang="fr-CA" altLang="fr-FR" sz="1100">
                <a:sym typeface="Monotype Sorts" pitchFamily="2" charset="2"/>
              </a:rPr>
              <a:t>Bilan de l’alignement                   d‘affaires</a:t>
            </a:r>
            <a:endParaRPr lang="en-US" altLang="fr-FR" sz="1100">
              <a:sym typeface="Monotype Sorts" pitchFamily="2" charset="2"/>
            </a:endParaRPr>
          </a:p>
        </p:txBody>
      </p:sp>
      <p:sp>
        <p:nvSpPr>
          <p:cNvPr id="659487" name="Rectangle 31"/>
          <p:cNvSpPr>
            <a:spLocks noChangeArrowheads="1"/>
          </p:cNvSpPr>
          <p:nvPr/>
        </p:nvSpPr>
        <p:spPr bwMode="auto">
          <a:xfrm>
            <a:off x="5257800" y="4495800"/>
            <a:ext cx="2667000" cy="28098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5000"/>
              </a:lnSpc>
              <a:defRPr/>
            </a:pPr>
            <a:r>
              <a:rPr lang="fr-CA" sz="1100"/>
              <a:t>Développement du plan TI</a:t>
            </a:r>
            <a:r>
              <a:rPr lang="en-US" sz="1100"/>
              <a:t> 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4038600" y="3592513"/>
            <a:ext cx="2209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>
            <a:spAutoFit/>
          </a:bodyPr>
          <a:lstStyle>
            <a:lvl1pPr marL="109538" indent="-109538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Planifier et préparer les sessions</a:t>
            </a:r>
          </a:p>
          <a:p>
            <a:pPr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Réaliser les rencontres avec les  23 exécutifs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fr-CA" altLang="fr-FR" sz="1100" b="0">
                <a:latin typeface="Arial Narrow" pitchFamily="34" charset="0"/>
              </a:rPr>
              <a:t>Documenter et  aligner les  gaps &amp; priorités d’affaires clés</a:t>
            </a:r>
            <a:endParaRPr lang="en-US" altLang="fr-FR" sz="1100" b="0">
              <a:latin typeface="Arial Narrow" pitchFamily="34" charset="0"/>
            </a:endParaRP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181600" y="4762500"/>
            <a:ext cx="22098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>
            <a:spAutoFit/>
          </a:bodyPr>
          <a:lstStyle>
            <a:lvl1pPr marL="109538" indent="-109538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1300163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fr-CA" altLang="fr-FR" sz="1100" b="0"/>
              <a:t>Faire un consensus sur les tops 3 priorités</a:t>
            </a:r>
          </a:p>
          <a:p>
            <a:pPr>
              <a:buFontTx/>
              <a:buChar char="•"/>
            </a:pPr>
            <a:r>
              <a:rPr lang="fr-CA" altLang="fr-FR" sz="1100" b="0"/>
              <a:t>Développer un plan TI  détaillé </a:t>
            </a:r>
          </a:p>
          <a:p>
            <a:pPr>
              <a:buFontTx/>
              <a:buChar char="•"/>
            </a:pPr>
            <a:r>
              <a:rPr lang="fr-CA" altLang="fr-FR" sz="1100" b="0"/>
              <a:t>Développer une mécanisme de revue</a:t>
            </a:r>
            <a:r>
              <a:rPr lang="en-US" altLang="fr-FR" sz="1100" b="0"/>
              <a:t> 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4648200" y="91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Apr. 28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5334000" y="914400"/>
            <a:ext cx="603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May 05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096000" y="914400"/>
            <a:ext cx="603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May 12</a:t>
            </a:r>
          </a:p>
        </p:txBody>
      </p:sp>
      <p:sp>
        <p:nvSpPr>
          <p:cNvPr id="659493" name="Rectangle 37"/>
          <p:cNvSpPr>
            <a:spLocks noChangeArrowheads="1"/>
          </p:cNvSpPr>
          <p:nvPr/>
        </p:nvSpPr>
        <p:spPr bwMode="auto">
          <a:xfrm>
            <a:off x="7772400" y="5638800"/>
            <a:ext cx="12192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100"/>
              <a:t>Valider et présenter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100"/>
              <a:t>les résultats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7620000" y="914400"/>
            <a:ext cx="603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May 26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6934200" y="914400"/>
            <a:ext cx="603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May 19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8388350" y="914400"/>
            <a:ext cx="581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200">
                <a:latin typeface="Arial Narrow" pitchFamily="34" charset="0"/>
              </a:rPr>
              <a:t>June 2</a:t>
            </a:r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8001000" y="6096000"/>
            <a:ext cx="914400" cy="381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CH" altLang="fr-FR" sz="1000" b="0"/>
              <a:t>Ici</a:t>
            </a:r>
          </a:p>
          <a:p>
            <a:pPr algn="ctr"/>
            <a:r>
              <a:rPr lang="fr-CH" altLang="fr-FR" sz="1000" b="0"/>
              <a:t>aujourd’hui</a:t>
            </a:r>
            <a:endParaRPr lang="fr-CH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88963"/>
          </a:xfrm>
        </p:spPr>
        <p:txBody>
          <a:bodyPr/>
          <a:lstStyle/>
          <a:p>
            <a:pPr eaLnBrk="1" hangingPunct="1"/>
            <a:r>
              <a:rPr lang="en-US" altLang="fr-FR" smtClean="0"/>
              <a:t>Processus de réalisation du plan stratégique (suite)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4850" y="1547813"/>
            <a:ext cx="2724150" cy="4929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1029" rIns="0" bIns="0"/>
          <a:lstStyle/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CA" altLang="fr-FR" sz="1000" b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29000" y="1547813"/>
            <a:ext cx="2581275" cy="4929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1029" rIns="0" bIns="0"/>
          <a:lstStyle/>
          <a:p>
            <a:pPr marL="201613" indent="-87313" defTabSz="992188">
              <a:spcBef>
                <a:spcPct val="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CA" altLang="fr-FR" sz="1000" b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286500" y="1598613"/>
            <a:ext cx="2286000" cy="4929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41029" rIns="0" bIns="0"/>
          <a:lstStyle/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IT(Interviews)</a:t>
            </a:r>
          </a:p>
          <a:p>
            <a:pPr marL="400050" lvl="1" indent="-84138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Jan Abels </a:t>
            </a:r>
          </a:p>
          <a:p>
            <a:pPr marL="400050" lvl="1" indent="-84138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Adrian Barnes </a:t>
            </a:r>
          </a:p>
          <a:p>
            <a:pPr marL="400050" lvl="1" indent="-84138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Thorunn Palsdottir</a:t>
            </a:r>
          </a:p>
          <a:p>
            <a:pPr marL="201613" indent="-8731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Numerous work sessions with the following individuals:</a:t>
            </a:r>
            <a:br>
              <a:rPr lang="en-US" altLang="fr-FR" sz="1000" b="0"/>
            </a:br>
            <a:r>
              <a:rPr lang="en-US" altLang="fr-FR" sz="1000" b="0"/>
              <a:t>- Warren White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Jocelyn Bouchard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Roger Réhel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Marie Lapointe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Gilles Gagné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Clifford Fraser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IT Managers:</a:t>
            </a:r>
          </a:p>
          <a:p>
            <a:pPr marL="400050" lvl="1" indent="-84138" defTabSz="992188"/>
            <a:r>
              <a:rPr lang="en-US" altLang="fr-FR" sz="1000" b="0"/>
              <a:t>Samir Sayad</a:t>
            </a:r>
          </a:p>
          <a:p>
            <a:pPr marL="400050" lvl="1" indent="-84138" defTabSz="992188"/>
            <a:r>
              <a:rPr lang="en-US" altLang="fr-FR" sz="1000" b="0"/>
              <a:t>Pierre Bélanger</a:t>
            </a:r>
          </a:p>
          <a:p>
            <a:pPr marL="400050" lvl="1" indent="-84138" defTabSz="992188"/>
            <a:r>
              <a:rPr lang="en-US" altLang="fr-FR" sz="1000" b="0"/>
              <a:t>Jean Bilodeau  </a:t>
            </a:r>
          </a:p>
          <a:p>
            <a:pPr marL="400050" lvl="1" indent="-84138" defTabSz="992188"/>
            <a:r>
              <a:rPr lang="en-US" altLang="fr-FR" sz="1000" b="0"/>
              <a:t>Sylvain Robert</a:t>
            </a:r>
          </a:p>
          <a:p>
            <a:pPr marL="400050" lvl="1" indent="-84138" defTabSz="992188"/>
            <a:r>
              <a:rPr lang="en-US" altLang="fr-FR" sz="1000" b="0"/>
              <a:t>Jean Lespérance</a:t>
            </a:r>
          </a:p>
          <a:p>
            <a:pPr marL="400050" lvl="1" indent="-84138" defTabSz="992188"/>
            <a:r>
              <a:rPr lang="en-US" altLang="fr-FR" sz="1000" b="0"/>
              <a:t>Sylvain Lapointe</a:t>
            </a:r>
          </a:p>
          <a:p>
            <a:pPr marL="400050" lvl="1" indent="-84138" defTabSz="992188"/>
            <a:r>
              <a:rPr lang="en-US" altLang="fr-FR" sz="1000" b="0"/>
              <a:t>Serge Girard </a:t>
            </a:r>
          </a:p>
          <a:p>
            <a:pPr marL="400050" lvl="1" indent="-84138" defTabSz="992188"/>
            <a:r>
              <a:rPr lang="en-US" altLang="fr-FR" sz="1000" b="0"/>
              <a:t>Normand Savard </a:t>
            </a:r>
          </a:p>
          <a:p>
            <a:pPr marL="201613" indent="-87313" defTabSz="992188"/>
            <a:r>
              <a:rPr lang="en-US" altLang="fr-FR" sz="1000" b="0"/>
              <a:t>as well as 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the APMG IT Program Board</a:t>
            </a:r>
          </a:p>
          <a:p>
            <a:pPr marL="201613" indent="-8731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fr-FR" sz="1000" b="0"/>
              <a:t>	- the ITN</a:t>
            </a: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gray">
          <a:xfrm>
            <a:off x="6286500" y="1219200"/>
            <a:ext cx="2286000" cy="33813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18" tIns="45709" rIns="91418" bIns="45709" anchor="ctr"/>
          <a:lstStyle/>
          <a:p>
            <a:pPr algn="ctr" defTabSz="820738">
              <a:defRPr/>
            </a:pPr>
            <a:r>
              <a:rPr lang="en-US" sz="1400"/>
              <a:t>Ateliers de travail</a:t>
            </a:r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gray">
          <a:xfrm>
            <a:off x="685800" y="1219200"/>
            <a:ext cx="5313363" cy="33655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18" tIns="45709" rIns="91418" bIns="45709" anchor="ctr"/>
          <a:lstStyle/>
          <a:p>
            <a:pPr algn="ctr" defTabSz="820738">
              <a:defRPr/>
            </a:pPr>
            <a:r>
              <a:rPr lang="en-US" sz="1600">
                <a:latin typeface="Times" pitchFamily="18" charset="0"/>
              </a:rPr>
              <a:t>Entrevues</a:t>
            </a:r>
            <a:endParaRPr lang="en-US" sz="2400" b="0">
              <a:latin typeface="Times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81050" y="1608138"/>
            <a:ext cx="2573338" cy="425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1029" rIns="0" bIns="0"/>
          <a:lstStyle/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Direction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Wolfgang Stiller</a:t>
            </a:r>
          </a:p>
          <a:p>
            <a:pPr marL="166688" indent="-10636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Finance: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John Zbarsky 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Jean Meagher</a:t>
            </a:r>
          </a:p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Procurement: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Warren White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Marc Gratton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Ian Briggs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Gordon Merrett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James Higginbottom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Richard Bickley</a:t>
            </a:r>
          </a:p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Corporate Affairs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Mathieu Bouchard</a:t>
            </a:r>
          </a:p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Human Resources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Jacynthe Coté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Richard Garand</a:t>
            </a:r>
          </a:p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Business Planning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Marco Palmieri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Marie Lapointe</a:t>
            </a:r>
          </a:p>
          <a:p>
            <a:pPr marL="166688" indent="-10636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Technology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Don Macmillan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André Bolduc 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Raymond Faucher</a:t>
            </a:r>
          </a:p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Maintenance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Peter VanGeest </a:t>
            </a:r>
          </a:p>
          <a:p>
            <a:pPr marL="166688" indent="-10636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altLang="fr-FR" sz="1000" b="0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454400" y="1608138"/>
            <a:ext cx="2506663" cy="204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1029" rIns="0" bIns="0"/>
          <a:lstStyle/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Operations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Jean Simon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Yvon D’Anjou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Louis Delage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Louise Dépatie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Benoit Boivin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Dick Lee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Larry Russel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Rannveig Rist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Karle Verteesen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Wyn Jones</a:t>
            </a:r>
          </a:p>
          <a:p>
            <a:pPr marL="166688" indent="-106363" defTabSz="992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fr-FR" sz="1000" b="0"/>
              <a:t>Sales &amp; Marketing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fr-FR" sz="1000" b="0"/>
              <a:t>Jocelyn Gagné 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Keith Kennedy</a:t>
            </a:r>
          </a:p>
          <a:p>
            <a:pPr marL="782638" lvl="2" indent="-1524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¬"/>
            </a:pPr>
            <a:r>
              <a:rPr lang="en-US" altLang="fr-FR" sz="1000" b="0"/>
              <a:t>Peter French</a:t>
            </a:r>
          </a:p>
          <a:p>
            <a:pPr marL="481013" lvl="1" indent="-165100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1000" b="0"/>
          </a:p>
          <a:p>
            <a:pPr marL="166688" indent="-106363" defTabSz="992188"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fr-FR" sz="1000" b="0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657600" y="58674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000" b="0"/>
              <a:t>Note : Brazil absent from interview process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057400" y="762000"/>
            <a:ext cx="48768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2400" b="0">
                <a:solidFill>
                  <a:schemeClr val="bg1"/>
                </a:solidFill>
                <a:latin typeface="Times" pitchFamily="18" charset="0"/>
              </a:rPr>
              <a:t>Entrevues et ateliers de travail</a:t>
            </a:r>
            <a:endParaRPr lang="en-US" altLang="fr-F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48600" cy="588963"/>
          </a:xfrm>
        </p:spPr>
        <p:txBody>
          <a:bodyPr/>
          <a:lstStyle/>
          <a:p>
            <a:pPr eaLnBrk="1" hangingPunct="1"/>
            <a:r>
              <a:rPr lang="en-US" altLang="fr-FR" smtClean="0"/>
              <a:t>Processus de réalisation du plan stratégique (suite)</a:t>
            </a:r>
          </a:p>
        </p:txBody>
      </p:sp>
      <p:sp>
        <p:nvSpPr>
          <p:cNvPr id="658435" name="AutoShape 3"/>
          <p:cNvSpPr>
            <a:spLocks noChangeArrowheads="1"/>
          </p:cNvSpPr>
          <p:nvPr/>
        </p:nvSpPr>
        <p:spPr bwMode="auto">
          <a:xfrm>
            <a:off x="558800" y="1524000"/>
            <a:ext cx="203200" cy="4343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857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25513" y="1536700"/>
            <a:ext cx="2720975" cy="1066800"/>
          </a:xfrm>
          <a:noFill/>
        </p:spPr>
        <p:txBody>
          <a:bodyPr/>
          <a:lstStyle/>
          <a:p>
            <a:pPr marL="201613" indent="-201613" defTabSz="992188" eaLnBrk="1" hangingPunct="1">
              <a:lnSpc>
                <a:spcPct val="80000"/>
              </a:lnSpc>
              <a:buFont typeface="Wingdings" pitchFamily="2" charset="2"/>
              <a:buNone/>
              <a:tabLst>
                <a:tab pos="2517775" algn="l"/>
              </a:tabLst>
            </a:pPr>
            <a:r>
              <a:rPr lang="en-US" altLang="fr-FR" sz="1600" b="1" smtClean="0"/>
              <a:t>Geographic &amp; Organizational*</a:t>
            </a:r>
          </a:p>
          <a:p>
            <a:pPr marL="201613" indent="-201613" defTabSz="992188" eaLnBrk="1" hangingPunct="1">
              <a:lnSpc>
                <a:spcPct val="80000"/>
              </a:lnSpc>
              <a:buFont typeface="Wingdings" pitchFamily="2" charset="2"/>
              <a:buChar char="ü"/>
              <a:tabLst>
                <a:tab pos="2517775" algn="l"/>
              </a:tabLst>
            </a:pPr>
            <a:r>
              <a:rPr lang="en-US" altLang="fr-FR" sz="1600" smtClean="0">
                <a:latin typeface="Arial Narrow" pitchFamily="34" charset="0"/>
              </a:rPr>
              <a:t>N.A.</a:t>
            </a:r>
          </a:p>
          <a:p>
            <a:pPr marL="201613" indent="-201613" defTabSz="992188" eaLnBrk="1" hangingPunct="1">
              <a:lnSpc>
                <a:spcPct val="80000"/>
              </a:lnSpc>
              <a:buFont typeface="Webdings" pitchFamily="18" charset="2"/>
              <a:buChar char="r"/>
              <a:tabLst>
                <a:tab pos="2517775" algn="l"/>
              </a:tabLst>
            </a:pPr>
            <a:r>
              <a:rPr lang="en-US" altLang="fr-FR" sz="1600" smtClean="0">
                <a:latin typeface="Arial Narrow" pitchFamily="34" charset="0"/>
              </a:rPr>
              <a:t>Brazil</a:t>
            </a:r>
          </a:p>
          <a:p>
            <a:pPr marL="201613" indent="-201613" defTabSz="992188" eaLnBrk="1" hangingPunct="1">
              <a:lnSpc>
                <a:spcPct val="80000"/>
              </a:lnSpc>
              <a:buFont typeface="Wingdings" pitchFamily="2" charset="2"/>
              <a:buChar char="ü"/>
              <a:tabLst>
                <a:tab pos="2517775" algn="l"/>
              </a:tabLst>
            </a:pPr>
            <a:r>
              <a:rPr lang="en-US" altLang="fr-FR" sz="1600" smtClean="0">
                <a:latin typeface="Arial Narrow" pitchFamily="34" charset="0"/>
              </a:rPr>
              <a:t>Europe</a:t>
            </a:r>
          </a:p>
          <a:p>
            <a:pPr marL="201613" indent="-201613" defTabSz="992188" eaLnBrk="1" hangingPunct="1">
              <a:lnSpc>
                <a:spcPct val="80000"/>
              </a:lnSpc>
              <a:buFont typeface="Wingdings" pitchFamily="2" charset="2"/>
              <a:buChar char="ü"/>
              <a:tabLst>
                <a:tab pos="2517775" algn="l"/>
              </a:tabLst>
            </a:pPr>
            <a:r>
              <a:rPr lang="en-US" altLang="fr-FR" sz="1600" smtClean="0">
                <a:latin typeface="Arial Narrow" pitchFamily="34" charset="0"/>
              </a:rPr>
              <a:t>Asia</a:t>
            </a:r>
            <a:endParaRPr lang="en-US" altLang="fr-FR" sz="1600" b="1" smtClean="0">
              <a:latin typeface="Arial Narrow" pitchFamily="34" charset="0"/>
            </a:endParaRPr>
          </a:p>
          <a:p>
            <a:pPr marL="201613" indent="-201613" defTabSz="992188" eaLnBrk="1" hangingPunct="1">
              <a:lnSpc>
                <a:spcPct val="80000"/>
              </a:lnSpc>
              <a:buFont typeface="Wingdings" pitchFamily="2" charset="2"/>
              <a:buChar char="ü"/>
              <a:tabLst>
                <a:tab pos="2517775" algn="l"/>
              </a:tabLst>
            </a:pPr>
            <a:r>
              <a:rPr lang="en-US" altLang="fr-FR" sz="1600" smtClean="0">
                <a:latin typeface="Arial Narrow" pitchFamily="34" charset="0"/>
              </a:rPr>
              <a:t>Operations</a:t>
            </a:r>
            <a:endParaRPr lang="en-US" altLang="fr-FR" sz="1600" smtClean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black">
          <a:xfrm>
            <a:off x="3429000" y="1447800"/>
            <a:ext cx="2667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fr-FR" sz="1600"/>
              <a:t>Functionality Level</a:t>
            </a:r>
            <a:endParaRPr lang="en-US" altLang="fr-FR" sz="1800"/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Level 5 - Corporate (Enterprise) Management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Level 4 - Plant Management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Level 3 - Production Monitoring  (</a:t>
            </a:r>
            <a:r>
              <a:rPr lang="en-US" altLang="fr-FR" sz="1200" b="0">
                <a:latin typeface="Arial Narrow" pitchFamily="34" charset="0"/>
              </a:rPr>
              <a:t>Casting- Smelting only</a:t>
            </a:r>
            <a:r>
              <a:rPr lang="en-US" altLang="fr-FR" sz="1600" b="0">
                <a:latin typeface="Arial Narrow" pitchFamily="34" charset="0"/>
              </a:rPr>
              <a:t>)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ebdings" pitchFamily="18" charset="2"/>
              <a:buChar char="r"/>
            </a:pPr>
            <a:r>
              <a:rPr lang="en-US" altLang="fr-FR" sz="1600" b="0">
                <a:latin typeface="Arial Narrow" pitchFamily="34" charset="0"/>
              </a:rPr>
              <a:t>Level 2 - Process Supervision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ebdings" pitchFamily="18" charset="2"/>
              <a:buChar char="r"/>
            </a:pPr>
            <a:r>
              <a:rPr lang="en-US" altLang="fr-FR" sz="1600" b="0">
                <a:latin typeface="Arial Narrow" pitchFamily="34" charset="0"/>
              </a:rPr>
              <a:t>Level 1 - Process Supervision (instrumentation)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ebdings" pitchFamily="18" charset="2"/>
              <a:buChar char="r"/>
            </a:pPr>
            <a:r>
              <a:rPr lang="en-US" altLang="fr-FR" sz="1600" b="0">
                <a:latin typeface="Arial Narrow" pitchFamily="34" charset="0"/>
              </a:rPr>
              <a:t>Level 0 - Process Supervision (equipment)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23000" y="1536700"/>
            <a:ext cx="26670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SzPct val="65000"/>
              <a:buFont typeface="Monotype Sorts" pitchFamily="2" charset="2"/>
              <a:buNone/>
            </a:pPr>
            <a:r>
              <a:rPr lang="en-US" altLang="fr-FR" sz="1600"/>
              <a:t>Business Support Domain</a:t>
            </a:r>
            <a:r>
              <a:rPr lang="en-US" altLang="fr-FR" sz="1600" b="0">
                <a:latin typeface="Arial Narrow" pitchFamily="34" charset="0"/>
              </a:rPr>
              <a:t> 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Business Planning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Finance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Health and Safety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Human Resources and Payroll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Purchasing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Sales and marketing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Transportation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Communication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ebdings" pitchFamily="18" charset="2"/>
              <a:buChar char="r"/>
            </a:pPr>
            <a:r>
              <a:rPr lang="en-US" altLang="fr-FR" sz="1600" b="0">
                <a:latin typeface="Arial Narrow" pitchFamily="34" charset="0"/>
              </a:rPr>
              <a:t>Legal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Environment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Information systems</a:t>
            </a:r>
            <a:r>
              <a:rPr lang="en-US" altLang="fr-FR" sz="1600" baseline="30000">
                <a:latin typeface="Arial Narrow" pitchFamily="34" charset="0"/>
              </a:rPr>
              <a:t>1</a:t>
            </a: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Char char="ü"/>
            </a:pPr>
            <a:r>
              <a:rPr lang="en-US" altLang="fr-FR" sz="1600" b="0">
                <a:latin typeface="Arial Narrow" pitchFamily="34" charset="0"/>
              </a:rPr>
              <a:t>Research and development</a:t>
            </a:r>
            <a:endParaRPr lang="en-US" altLang="fr-FR" sz="1400" b="0">
              <a:latin typeface="Arial Narrow" pitchFamily="34" charset="0"/>
            </a:endParaRP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Arial Unicode MS" pitchFamily="34" charset="-128"/>
              <a:buChar char=" "/>
            </a:pPr>
            <a:endParaRPr lang="en-US" altLang="fr-FR" sz="1400" b="0">
              <a:latin typeface="Arial Narrow" pitchFamily="34" charset="0"/>
            </a:endParaRPr>
          </a:p>
          <a:p>
            <a:pPr marL="201613" indent="-201613" defTabSz="992188">
              <a:lnSpc>
                <a:spcPct val="80000"/>
              </a:lnSpc>
              <a:spcBef>
                <a:spcPct val="30000"/>
              </a:spcBef>
              <a:buClr>
                <a:srgbClr val="000166"/>
              </a:buClr>
              <a:buFont typeface="Arial" pitchFamily="34" charset="0"/>
              <a:buChar char="1"/>
            </a:pPr>
            <a:r>
              <a:rPr lang="en-US" altLang="fr-FR" sz="1400" b="0">
                <a:latin typeface="Arial Narrow" pitchFamily="34" charset="0"/>
              </a:rPr>
              <a:t>Assessment of technology projects only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" y="1219200"/>
            <a:ext cx="407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1613" indent="-201613" defTabSz="992188">
              <a:lnSpc>
                <a:spcPct val="9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None/>
              <a:tabLst>
                <a:tab pos="2517775" algn="l"/>
              </a:tabLst>
            </a:pPr>
            <a:r>
              <a:rPr lang="en-US" altLang="fr-FR" sz="1400" u="sng"/>
              <a:t>The scope of the IT strategic plan is based on: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84250" y="5943600"/>
            <a:ext cx="11160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r-FR" sz="1000">
                <a:sym typeface="Wingdings" pitchFamily="2" charset="2"/>
              </a:rPr>
              <a:t>: </a:t>
            </a:r>
            <a:r>
              <a:rPr lang="en-US" altLang="fr-FR" sz="1000" b="0"/>
              <a:t>In scope</a:t>
            </a:r>
          </a:p>
          <a:p>
            <a:pPr eaLnBrk="1" hangingPunct="1">
              <a:buFont typeface="Webdings" pitchFamily="18" charset="2"/>
              <a:buChar char="r"/>
            </a:pPr>
            <a:r>
              <a:rPr lang="en-US" altLang="fr-FR" sz="1000"/>
              <a:t>: </a:t>
            </a:r>
            <a:r>
              <a:rPr lang="en-US" altLang="fr-FR" sz="1000" b="0"/>
              <a:t>Out of scope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041400" y="4203700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1613" indent="-201613" defTabSz="992188">
              <a:lnSpc>
                <a:spcPct val="90000"/>
              </a:lnSpc>
              <a:spcBef>
                <a:spcPct val="30000"/>
              </a:spcBef>
              <a:buClr>
                <a:srgbClr val="000166"/>
              </a:buClr>
              <a:buFont typeface="Wingdings" pitchFamily="2" charset="2"/>
              <a:buNone/>
              <a:tabLst>
                <a:tab pos="2517775" algn="l"/>
              </a:tabLst>
            </a:pPr>
            <a:r>
              <a:rPr lang="en-US" altLang="fr-FR" sz="1400" b="0"/>
              <a:t>* </a:t>
            </a:r>
            <a:r>
              <a:rPr lang="en-US" altLang="fr-FR" sz="1400" b="0">
                <a:latin typeface="Arial Narrow" pitchFamily="34" charset="0"/>
              </a:rPr>
              <a:t>Only operations fully owned by the APMG business group are in scope</a:t>
            </a:r>
            <a:endParaRPr lang="en-US" altLang="fr-FR" sz="1400" b="0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352800" y="1447800"/>
            <a:ext cx="0" cy="4495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172200" y="1447800"/>
            <a:ext cx="0" cy="4495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133600" y="609600"/>
            <a:ext cx="48768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2000" b="0">
                <a:solidFill>
                  <a:schemeClr val="bg1"/>
                </a:solidFill>
                <a:latin typeface="Times" pitchFamily="18" charset="0"/>
              </a:rPr>
              <a:t>Envergure du Projet </a:t>
            </a:r>
            <a:r>
              <a:rPr lang="en-US" altLang="fr-FR" sz="1800" b="0">
                <a:solidFill>
                  <a:schemeClr val="bg1"/>
                </a:solidFill>
                <a:latin typeface="Times" pitchFamily="18" charset="0"/>
              </a:rPr>
              <a:t>“scope”</a:t>
            </a:r>
            <a:endParaRPr lang="en-US" altLang="fr-FR" sz="2000" b="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spect="1" noChangeArrowheads="1"/>
          </p:cNvSpPr>
          <p:nvPr/>
        </p:nvSpPr>
        <p:spPr bwMode="auto">
          <a:xfrm>
            <a:off x="609600" y="1358900"/>
            <a:ext cx="1795463" cy="1166813"/>
          </a:xfrm>
          <a:prstGeom prst="roundRect">
            <a:avLst>
              <a:gd name="adj" fmla="val 16667"/>
            </a:avLst>
          </a:prstGeom>
          <a:solidFill>
            <a:srgbClr val="CC3300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600"/>
              <a:t>Stratégie </a:t>
            </a:r>
          </a:p>
          <a:p>
            <a:pPr algn="ctr">
              <a:lnSpc>
                <a:spcPct val="85000"/>
              </a:lnSpc>
            </a:pPr>
            <a:r>
              <a:rPr lang="en-US" altLang="fr-FR" sz="1600"/>
              <a:t>d’affaires de</a:t>
            </a:r>
          </a:p>
          <a:p>
            <a:pPr algn="ctr">
              <a:lnSpc>
                <a:spcPct val="85000"/>
              </a:lnSpc>
            </a:pPr>
            <a:r>
              <a:rPr lang="en-US" altLang="fr-FR" sz="1600"/>
              <a:t> AGMP</a:t>
            </a:r>
          </a:p>
        </p:txBody>
      </p:sp>
      <p:sp>
        <p:nvSpPr>
          <p:cNvPr id="14339" name="AutoShape 3"/>
          <p:cNvSpPr>
            <a:spLocks noChangeAspect="1" noChangeArrowheads="1"/>
          </p:cNvSpPr>
          <p:nvPr/>
        </p:nvSpPr>
        <p:spPr bwMode="auto">
          <a:xfrm>
            <a:off x="3594100" y="5262563"/>
            <a:ext cx="3416300" cy="1290637"/>
          </a:xfrm>
          <a:prstGeom prst="roundRect">
            <a:avLst>
              <a:gd name="adj" fmla="val 10139"/>
            </a:avLst>
          </a:prstGeom>
          <a:solidFill>
            <a:srgbClr val="CC3300">
              <a:alpha val="50195"/>
            </a:srgb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75000"/>
              </a:lnSpc>
            </a:pPr>
            <a:r>
              <a:rPr lang="fr-CA" altLang="fr-FR" sz="1800" b="0"/>
              <a:t>Problématiques de haut niveau sur </a:t>
            </a:r>
          </a:p>
          <a:p>
            <a:pPr algn="ctr">
              <a:lnSpc>
                <a:spcPct val="75000"/>
              </a:lnSpc>
            </a:pPr>
            <a:r>
              <a:rPr lang="fr-CA" altLang="fr-FR" sz="1800" b="0"/>
              <a:t>les applications courantes, la </a:t>
            </a:r>
          </a:p>
          <a:p>
            <a:pPr algn="ctr">
              <a:lnSpc>
                <a:spcPct val="75000"/>
              </a:lnSpc>
            </a:pPr>
            <a:r>
              <a:rPr lang="fr-CA" altLang="fr-FR" sz="1800" b="0"/>
              <a:t>technologie et l’information</a:t>
            </a:r>
            <a:endParaRPr lang="fr-CA" altLang="fr-FR" sz="2400" b="0"/>
          </a:p>
        </p:txBody>
      </p:sp>
      <p:sp>
        <p:nvSpPr>
          <p:cNvPr id="14340" name="Oval 4"/>
          <p:cNvSpPr>
            <a:spLocks noChangeAspect="1" noChangeArrowheads="1"/>
          </p:cNvSpPr>
          <p:nvPr/>
        </p:nvSpPr>
        <p:spPr bwMode="auto">
          <a:xfrm>
            <a:off x="3971925" y="2398713"/>
            <a:ext cx="2332038" cy="2195512"/>
          </a:xfrm>
          <a:prstGeom prst="ellipse">
            <a:avLst/>
          </a:prstGeom>
          <a:solidFill>
            <a:srgbClr val="CC3300">
              <a:alpha val="50195"/>
            </a:srgbClr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r>
              <a:rPr lang="en-US" altLang="fr-FR" sz="1600">
                <a:solidFill>
                  <a:schemeClr val="bg1"/>
                </a:solidFill>
              </a:rPr>
              <a:t>Direction</a:t>
            </a:r>
          </a:p>
          <a:p>
            <a:r>
              <a:rPr lang="en-US" altLang="fr-FR" sz="1600">
                <a:solidFill>
                  <a:schemeClr val="bg1"/>
                </a:solidFill>
              </a:rPr>
              <a:t>stratégique TI</a:t>
            </a:r>
          </a:p>
        </p:txBody>
      </p:sp>
      <p:sp>
        <p:nvSpPr>
          <p:cNvPr id="14341" name="AutoShape 5"/>
          <p:cNvSpPr>
            <a:spLocks noChangeAspect="1" noChangeArrowheads="1"/>
          </p:cNvSpPr>
          <p:nvPr/>
        </p:nvSpPr>
        <p:spPr bwMode="auto">
          <a:xfrm>
            <a:off x="1741488" y="2640013"/>
            <a:ext cx="1716087" cy="1714500"/>
          </a:xfrm>
          <a:prstGeom prst="roundRect">
            <a:avLst>
              <a:gd name="adj" fmla="val 16667"/>
            </a:avLst>
          </a:prstGeom>
          <a:solidFill>
            <a:schemeClr val="folHlink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600"/>
              <a:t>Exigences </a:t>
            </a:r>
          </a:p>
          <a:p>
            <a:pPr algn="ctr">
              <a:lnSpc>
                <a:spcPct val="85000"/>
              </a:lnSpc>
            </a:pPr>
            <a:r>
              <a:rPr lang="fr-CA" altLang="fr-FR" sz="1600"/>
              <a:t>reliées</a:t>
            </a:r>
            <a:r>
              <a:rPr lang="en-US" altLang="fr-FR" sz="1600"/>
              <a:t> au TI</a:t>
            </a:r>
          </a:p>
        </p:txBody>
      </p: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6818313" y="2741613"/>
            <a:ext cx="1716087" cy="1509712"/>
          </a:xfrm>
          <a:prstGeom prst="ellipse">
            <a:avLst/>
          </a:prstGeom>
          <a:solidFill>
            <a:srgbClr val="CC3300">
              <a:alpha val="50195"/>
            </a:srgbClr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r>
              <a:rPr lang="en-US" altLang="fr-FR" sz="1600">
                <a:solidFill>
                  <a:schemeClr val="bg1"/>
                </a:solidFill>
              </a:rPr>
              <a:t>Plan TI</a:t>
            </a:r>
          </a:p>
        </p:txBody>
      </p:sp>
      <p:sp>
        <p:nvSpPr>
          <p:cNvPr id="14343" name="Line 7"/>
          <p:cNvSpPr>
            <a:spLocks noChangeAspect="1" noChangeShapeType="1"/>
          </p:cNvSpPr>
          <p:nvPr/>
        </p:nvSpPr>
        <p:spPr bwMode="auto">
          <a:xfrm>
            <a:off x="609600" y="4948238"/>
            <a:ext cx="823913" cy="4810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4" name="Line 8"/>
          <p:cNvSpPr>
            <a:spLocks noChangeAspect="1" noChangeShapeType="1"/>
          </p:cNvSpPr>
          <p:nvPr/>
        </p:nvSpPr>
        <p:spPr bwMode="auto">
          <a:xfrm>
            <a:off x="609600" y="4948238"/>
            <a:ext cx="823913" cy="4810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5" name="AutoShape 9"/>
          <p:cNvSpPr>
            <a:spLocks noChangeAspect="1" noChangeArrowheads="1"/>
          </p:cNvSpPr>
          <p:nvPr/>
        </p:nvSpPr>
        <p:spPr bwMode="auto">
          <a:xfrm>
            <a:off x="677863" y="4468813"/>
            <a:ext cx="1920875" cy="1782762"/>
          </a:xfrm>
          <a:prstGeom prst="roundRect">
            <a:avLst>
              <a:gd name="adj" fmla="val 16667"/>
            </a:avLst>
          </a:prstGeom>
          <a:solidFill>
            <a:schemeClr val="folHlink">
              <a:alpha val="50195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1600"/>
              <a:t>Exigences </a:t>
            </a:r>
          </a:p>
          <a:p>
            <a:pPr algn="ctr">
              <a:lnSpc>
                <a:spcPct val="85000"/>
              </a:lnSpc>
            </a:pPr>
            <a:r>
              <a:rPr lang="fr-CA" altLang="fr-FR" sz="1600"/>
              <a:t>d’affaires</a:t>
            </a:r>
            <a:r>
              <a:rPr lang="en-US" altLang="fr-FR" sz="1600"/>
              <a:t> de</a:t>
            </a:r>
          </a:p>
          <a:p>
            <a:pPr algn="ctr">
              <a:lnSpc>
                <a:spcPct val="85000"/>
              </a:lnSpc>
            </a:pPr>
            <a:r>
              <a:rPr lang="en-US" altLang="fr-FR" sz="1600"/>
              <a:t> AGMP</a:t>
            </a:r>
            <a:endParaRPr lang="en-US" altLang="fr-FR" sz="2000"/>
          </a:p>
        </p:txBody>
      </p:sp>
      <p:sp>
        <p:nvSpPr>
          <p:cNvPr id="740362" name="AutoShape 10"/>
          <p:cNvSpPr>
            <a:spLocks noChangeAspect="1" noChangeArrowheads="1"/>
          </p:cNvSpPr>
          <p:nvPr/>
        </p:nvSpPr>
        <p:spPr bwMode="auto">
          <a:xfrm rot="16200000" flipH="1">
            <a:off x="6384926" y="3290887"/>
            <a:ext cx="411162" cy="411163"/>
          </a:xfrm>
          <a:prstGeom prst="downArrow">
            <a:avLst>
              <a:gd name="adj1" fmla="val 38194"/>
              <a:gd name="adj2" fmla="val 34028"/>
            </a:avLst>
          </a:prstGeom>
          <a:gradFill rotWithShape="0">
            <a:gsLst>
              <a:gs pos="0">
                <a:schemeClr val="accent2">
                  <a:gamma/>
                  <a:tint val="3137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solidFill>
              <a:srgbClr val="2F3A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0363" name="AutoShape 11"/>
          <p:cNvSpPr>
            <a:spLocks noChangeAspect="1" noChangeArrowheads="1"/>
          </p:cNvSpPr>
          <p:nvPr/>
        </p:nvSpPr>
        <p:spPr bwMode="auto">
          <a:xfrm rot="16200000" flipH="1">
            <a:off x="3548857" y="3290094"/>
            <a:ext cx="411162" cy="412750"/>
          </a:xfrm>
          <a:prstGeom prst="downArrow">
            <a:avLst>
              <a:gd name="adj1" fmla="val 38194"/>
              <a:gd name="adj2" fmla="val 34159"/>
            </a:avLst>
          </a:prstGeom>
          <a:gradFill rotWithShape="0">
            <a:gsLst>
              <a:gs pos="0">
                <a:schemeClr val="accent2">
                  <a:gamma/>
                  <a:tint val="3137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solidFill>
              <a:srgbClr val="2F3A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0364" name="AutoShape 12"/>
          <p:cNvSpPr>
            <a:spLocks noChangeAspect="1" noChangeArrowheads="1"/>
          </p:cNvSpPr>
          <p:nvPr/>
        </p:nvSpPr>
        <p:spPr bwMode="auto">
          <a:xfrm rot="10800000" flipH="1">
            <a:off x="4932363" y="4765675"/>
            <a:ext cx="411162" cy="411163"/>
          </a:xfrm>
          <a:prstGeom prst="downArrow">
            <a:avLst>
              <a:gd name="adj1" fmla="val 38194"/>
              <a:gd name="adj2" fmla="val 34028"/>
            </a:avLst>
          </a:prstGeom>
          <a:gradFill rotWithShape="0">
            <a:gsLst>
              <a:gs pos="0">
                <a:schemeClr val="accent2">
                  <a:gamma/>
                  <a:tint val="3137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solidFill>
              <a:srgbClr val="2F3A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0365" name="AutoShape 13"/>
          <p:cNvSpPr>
            <a:spLocks noChangeAspect="1" noChangeArrowheads="1"/>
          </p:cNvSpPr>
          <p:nvPr/>
        </p:nvSpPr>
        <p:spPr bwMode="auto">
          <a:xfrm>
            <a:off x="1020763" y="3668713"/>
            <a:ext cx="687387" cy="754062"/>
          </a:xfrm>
          <a:custGeom>
            <a:avLst/>
            <a:gdLst>
              <a:gd name="G0" fmla="+- 16560 0 0"/>
              <a:gd name="G1" fmla="+- 3886 0 0"/>
              <a:gd name="G2" fmla="+- 12158 0 3886"/>
              <a:gd name="G3" fmla="+- G2 0 3886"/>
              <a:gd name="G4" fmla="*/ G3 32768 32059"/>
              <a:gd name="G5" fmla="*/ G4 1 2"/>
              <a:gd name="G6" fmla="+- 21600 0 16560"/>
              <a:gd name="G7" fmla="*/ G6 3886 6079"/>
              <a:gd name="G8" fmla="+- G7 16560 0"/>
              <a:gd name="T0" fmla="*/ 16560 w 21600"/>
              <a:gd name="T1" fmla="*/ 0 h 21600"/>
              <a:gd name="T2" fmla="*/ 16560 w 21600"/>
              <a:gd name="T3" fmla="*/ 12158 h 21600"/>
              <a:gd name="T4" fmla="*/ 224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560" y="0"/>
                </a:lnTo>
                <a:lnTo>
                  <a:pt x="16560" y="3886"/>
                </a:lnTo>
                <a:lnTo>
                  <a:pt x="12427" y="3886"/>
                </a:lnTo>
                <a:cubicBezTo>
                  <a:pt x="5564" y="3886"/>
                  <a:pt x="0" y="7590"/>
                  <a:pt x="0" y="12158"/>
                </a:cubicBezTo>
                <a:lnTo>
                  <a:pt x="0" y="21600"/>
                </a:lnTo>
                <a:lnTo>
                  <a:pt x="4483" y="21600"/>
                </a:lnTo>
                <a:lnTo>
                  <a:pt x="4483" y="12158"/>
                </a:lnTo>
                <a:cubicBezTo>
                  <a:pt x="4483" y="10012"/>
                  <a:pt x="8040" y="8272"/>
                  <a:pt x="12427" y="8272"/>
                </a:cubicBezTo>
                <a:lnTo>
                  <a:pt x="16560" y="8272"/>
                </a:lnTo>
                <a:lnTo>
                  <a:pt x="16560" y="12158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gamma/>
                  <a:tint val="3137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solidFill>
              <a:srgbClr val="2F3A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0366" name="AutoShape 14"/>
          <p:cNvSpPr>
            <a:spLocks noChangeAspect="1" noChangeArrowheads="1"/>
          </p:cNvSpPr>
          <p:nvPr/>
        </p:nvSpPr>
        <p:spPr bwMode="auto">
          <a:xfrm flipV="1">
            <a:off x="1020763" y="2616200"/>
            <a:ext cx="687387" cy="755650"/>
          </a:xfrm>
          <a:custGeom>
            <a:avLst/>
            <a:gdLst>
              <a:gd name="G0" fmla="+- 16560 0 0"/>
              <a:gd name="G1" fmla="+- 3886 0 0"/>
              <a:gd name="G2" fmla="+- 12158 0 3886"/>
              <a:gd name="G3" fmla="+- G2 0 3886"/>
              <a:gd name="G4" fmla="*/ G3 32768 32059"/>
              <a:gd name="G5" fmla="*/ G4 1 2"/>
              <a:gd name="G6" fmla="+- 21600 0 16560"/>
              <a:gd name="G7" fmla="*/ G6 3886 6079"/>
              <a:gd name="G8" fmla="+- G7 16560 0"/>
              <a:gd name="T0" fmla="*/ 16560 w 21600"/>
              <a:gd name="T1" fmla="*/ 0 h 21600"/>
              <a:gd name="T2" fmla="*/ 16560 w 21600"/>
              <a:gd name="T3" fmla="*/ 12158 h 21600"/>
              <a:gd name="T4" fmla="*/ 224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560" y="0"/>
                </a:lnTo>
                <a:lnTo>
                  <a:pt x="16560" y="3886"/>
                </a:lnTo>
                <a:lnTo>
                  <a:pt x="12427" y="3886"/>
                </a:lnTo>
                <a:cubicBezTo>
                  <a:pt x="5564" y="3886"/>
                  <a:pt x="0" y="7590"/>
                  <a:pt x="0" y="12158"/>
                </a:cubicBezTo>
                <a:lnTo>
                  <a:pt x="0" y="21600"/>
                </a:lnTo>
                <a:lnTo>
                  <a:pt x="4483" y="21600"/>
                </a:lnTo>
                <a:lnTo>
                  <a:pt x="4483" y="12158"/>
                </a:lnTo>
                <a:cubicBezTo>
                  <a:pt x="4483" y="10012"/>
                  <a:pt x="8040" y="8272"/>
                  <a:pt x="12427" y="8272"/>
                </a:cubicBezTo>
                <a:lnTo>
                  <a:pt x="16560" y="8272"/>
                </a:lnTo>
                <a:lnTo>
                  <a:pt x="16560" y="12158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gamma/>
                  <a:tint val="3137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solidFill>
              <a:srgbClr val="2F3A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black">
          <a:xfrm>
            <a:off x="685800" y="477838"/>
            <a:ext cx="78486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fr-CH" altLang="fr-FR" sz="2400">
              <a:solidFill>
                <a:srgbClr val="0070BA"/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04800" y="150813"/>
            <a:ext cx="766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400">
                <a:solidFill>
                  <a:srgbClr val="0070BA"/>
                </a:solidFill>
              </a:rPr>
              <a:t>Processus de réalisation du plan stratégique (suite)</a:t>
            </a:r>
            <a:endParaRPr lang="fr-CH" altLang="fr-FR" sz="2400" b="0">
              <a:latin typeface="Times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362200" y="685800"/>
            <a:ext cx="4876800" cy="3651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fr-FR" sz="2400" b="0">
                <a:solidFill>
                  <a:schemeClr val="bg1"/>
                </a:solidFill>
                <a:latin typeface="Times" pitchFamily="18" charset="0"/>
              </a:rPr>
              <a:t>Processus d’analyse</a:t>
            </a:r>
            <a:endParaRPr lang="en-US" altLang="fr-FR" sz="2400" b="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477838"/>
            <a:ext cx="6127750" cy="555625"/>
          </a:xfrm>
        </p:spPr>
        <p:txBody>
          <a:bodyPr/>
          <a:lstStyle/>
          <a:p>
            <a:pPr eaLnBrk="1" hangingPunct="1"/>
            <a:r>
              <a:rPr lang="en-US" altLang="fr-FR" smtClean="0"/>
              <a:t>Stratégies d’affaires XXXX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891213" y="6116638"/>
            <a:ext cx="279717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r-FR" sz="900" b="0" i="1">
                <a:latin typeface="Times New Roman" pitchFamily="18" charset="0"/>
              </a:rPr>
              <a:t>Source: APMG Executive Interviews and Documentation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1371600"/>
            <a:ext cx="7848600" cy="4745038"/>
          </a:xfrm>
          <a:prstGeom prst="roundRect">
            <a:avLst>
              <a:gd name="adj" fmla="val 8431"/>
            </a:avLst>
          </a:prstGeom>
          <a:noFill/>
          <a:ln w="63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42405" name="AutoShape 5"/>
          <p:cNvSpPr>
            <a:spLocks noChangeArrowheads="1"/>
          </p:cNvSpPr>
          <p:nvPr/>
        </p:nvSpPr>
        <p:spPr bwMode="auto">
          <a:xfrm>
            <a:off x="1066800" y="1219200"/>
            <a:ext cx="1589088" cy="3238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2700000" scaled="1"/>
          </a:gra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82058" tIns="41029" rIns="82058" bIns="41029" anchor="ctr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Thèmes clés</a:t>
            </a:r>
          </a:p>
        </p:txBody>
      </p:sp>
      <p:sp>
        <p:nvSpPr>
          <p:cNvPr id="742406" name="AutoShape 6"/>
          <p:cNvSpPr>
            <a:spLocks noChangeArrowheads="1"/>
          </p:cNvSpPr>
          <p:nvPr/>
        </p:nvSpPr>
        <p:spPr bwMode="auto">
          <a:xfrm>
            <a:off x="3657600" y="1219200"/>
            <a:ext cx="4235450" cy="3238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2700000" scaled="1"/>
          </a:gra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82058" tIns="41029" rIns="82058" bIns="41029" anchor="ctr"/>
          <a:lstStyle/>
          <a:p>
            <a:pPr algn="ctr" defTabSz="820738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Stratégies de maximisation de valeur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38200" y="3657600"/>
            <a:ext cx="7537450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38200" y="4759325"/>
            <a:ext cx="7537450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990600" y="2416175"/>
            <a:ext cx="1752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/>
          <a:lstStyle>
            <a:lvl1pPr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600" i="1">
                <a:solidFill>
                  <a:schemeClr val="accent1"/>
                </a:solidFill>
              </a:rPr>
              <a:t>Stratégie d’optimisation du capital (avoir)   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657600" y="1676400"/>
            <a:ext cx="48768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marL="114300" indent="-1143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428625" indent="-163513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Mettre à jour la stratégie globale pour Métal primaire/Énergie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Mettre à jour les stratégies régionales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fr-CA" altLang="fr-FR" sz="1200" b="0"/>
              <a:t>B.C., Quebec / Sebree, Europe, Brazil, Head Office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Réaliser la stratégie d’optimisation des avoirs </a:t>
            </a:r>
            <a:endParaRPr lang="fr-CA" altLang="fr-FR" sz="1200" b="0"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fr-CA" altLang="fr-FR" sz="1200" b="0"/>
              <a:t> Implanter Cast Ingot, Métal primaire et AOS Énergie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adresser les problématiques de conformité environnement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Réaliser la stratégie et l’initiative </a:t>
            </a:r>
            <a:r>
              <a:rPr lang="fr-CA" altLang="fr-FR" sz="1200" b="0" i="1"/>
              <a:t>EHS FIRST</a:t>
            </a:r>
            <a:endParaRPr lang="fr-CA" altLang="fr-FR" sz="1200" b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Développer les capacités d’amélioration continue</a:t>
            </a:r>
            <a:endParaRPr lang="fr-CA" altLang="fr-FR" sz="900" b="0"/>
          </a:p>
        </p:txBody>
      </p:sp>
      <p:sp>
        <p:nvSpPr>
          <p:cNvPr id="742411" name="AutoShape 11"/>
          <p:cNvSpPr>
            <a:spLocks noChangeArrowheads="1"/>
          </p:cNvSpPr>
          <p:nvPr/>
        </p:nvSpPr>
        <p:spPr bwMode="auto">
          <a:xfrm>
            <a:off x="2751138" y="2511425"/>
            <a:ext cx="658812" cy="336550"/>
          </a:xfrm>
          <a:prstGeom prst="rightArrow">
            <a:avLst>
              <a:gd name="adj1" fmla="val 50000"/>
              <a:gd name="adj2" fmla="val 48939"/>
            </a:avLst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004888" y="3943350"/>
            <a:ext cx="1433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/>
          <a:lstStyle>
            <a:lvl1pPr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600" i="1">
                <a:solidFill>
                  <a:schemeClr val="accent1"/>
                </a:solidFill>
              </a:rPr>
              <a:t>Opportunités de croissance profitable</a:t>
            </a:r>
            <a:endParaRPr lang="en-US" altLang="fr-FR" sz="1600" b="0">
              <a:solidFill>
                <a:schemeClr val="accent1"/>
              </a:solidFill>
            </a:endParaRPr>
          </a:p>
        </p:txBody>
      </p:sp>
      <p:sp>
        <p:nvSpPr>
          <p:cNvPr id="742413" name="AutoShape 13"/>
          <p:cNvSpPr>
            <a:spLocks noChangeArrowheads="1"/>
          </p:cNvSpPr>
          <p:nvPr/>
        </p:nvSpPr>
        <p:spPr bwMode="auto">
          <a:xfrm flipV="1">
            <a:off x="2751138" y="4133850"/>
            <a:ext cx="658812" cy="304800"/>
          </a:xfrm>
          <a:prstGeom prst="rightArrow">
            <a:avLst>
              <a:gd name="adj1" fmla="val 50000"/>
              <a:gd name="adj2" fmla="val 54036"/>
            </a:avLst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657600" y="3810000"/>
            <a:ext cx="4876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3038" indent="-173038" defTabSz="820738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Évaluer et raffiner la stratégie de AGMP et ses opportunités de croissance par « greenfield, brownfield » ou des acquisitions</a:t>
            </a:r>
          </a:p>
          <a:p>
            <a:pPr marL="173038" indent="-173038" defTabSz="820738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Développer ‘’business model solutions’’ strategy for Quebec and BC</a:t>
            </a:r>
            <a:endParaRPr lang="fr-CA" altLang="fr-FR" sz="1200" b="0">
              <a:sym typeface="Symbol" pitchFamily="18" charset="2"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004888" y="5008563"/>
            <a:ext cx="14335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/>
          <a:lstStyle>
            <a:lvl1pPr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820738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1600" i="1">
                <a:solidFill>
                  <a:schemeClr val="accent1"/>
                </a:solidFill>
              </a:rPr>
              <a:t>Nouvelles initiatives</a:t>
            </a:r>
          </a:p>
        </p:txBody>
      </p:sp>
      <p:sp>
        <p:nvSpPr>
          <p:cNvPr id="742416" name="AutoShape 16"/>
          <p:cNvSpPr>
            <a:spLocks noChangeArrowheads="1"/>
          </p:cNvSpPr>
          <p:nvPr/>
        </p:nvSpPr>
        <p:spPr bwMode="auto">
          <a:xfrm>
            <a:off x="2751138" y="5259388"/>
            <a:ext cx="658812" cy="336550"/>
          </a:xfrm>
          <a:prstGeom prst="rightArrow">
            <a:avLst>
              <a:gd name="adj1" fmla="val 50000"/>
              <a:gd name="adj2" fmla="val 48939"/>
            </a:avLst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3709988" y="4876800"/>
            <a:ext cx="43672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14300" indent="-114300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Développer des stratégies de maximisation de valeur</a:t>
            </a:r>
          </a:p>
          <a:p>
            <a:pPr marL="428625" lvl="1" indent="-163513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fr-CA" altLang="fr-FR" sz="1200" b="0"/>
              <a:t>Smelting, Anodes, Casting, Cathodes</a:t>
            </a:r>
          </a:p>
          <a:p>
            <a:pPr marL="428625" lvl="1" indent="-163513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fr-CA" altLang="fr-FR" sz="1200" b="0"/>
              <a:t>Maintenance - Sustaining CAPEX</a:t>
            </a:r>
          </a:p>
          <a:p>
            <a:pPr marL="114300" indent="-114300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Implanter une stratégie technologique et un réseau</a:t>
            </a:r>
          </a:p>
          <a:p>
            <a:pPr marL="114300" indent="-114300" defTabSz="82073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fr-CA" altLang="fr-FR" sz="1200" b="0"/>
              <a:t>Amélioration de la gestion de projet</a:t>
            </a:r>
          </a:p>
        </p:txBody>
      </p:sp>
      <p:grpSp>
        <p:nvGrpSpPr>
          <p:cNvPr id="16402" name="Group 18"/>
          <p:cNvGrpSpPr>
            <a:grpSpLocks noChangeAspect="1"/>
          </p:cNvGrpSpPr>
          <p:nvPr/>
        </p:nvGrpSpPr>
        <p:grpSpPr bwMode="auto">
          <a:xfrm>
            <a:off x="228600" y="381000"/>
            <a:ext cx="1220788" cy="776288"/>
            <a:chOff x="216" y="528"/>
            <a:chExt cx="5544" cy="3528"/>
          </a:xfrm>
        </p:grpSpPr>
        <p:sp>
          <p:nvSpPr>
            <p:cNvPr id="16404" name="AutoShape 19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16405" name="AutoShape 20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42421" name="Oval 21"/>
            <p:cNvSpPr>
              <a:spLocks noChangeAspect="1" noChangeArrowheads="1"/>
            </p:cNvSpPr>
            <p:nvPr/>
          </p:nvSpPr>
          <p:spPr bwMode="auto">
            <a:xfrm>
              <a:off x="2566" y="1257"/>
              <a:ext cx="1637" cy="1537"/>
            </a:xfrm>
            <a:prstGeom prst="ellipse">
              <a:avLst/>
            </a:prstGeom>
            <a:gradFill rotWithShape="0">
              <a:gsLst>
                <a:gs pos="0">
                  <a:schemeClr val="bg2">
                    <a:alpha val="50000"/>
                  </a:schemeClr>
                </a:gs>
                <a:gs pos="100000">
                  <a:schemeClr val="bg2">
                    <a:gamma/>
                    <a:tint val="63922"/>
                    <a:invGamma/>
                  </a:schemeClr>
                </a:gs>
              </a:gsLst>
              <a:lin ang="2700000" scaled="1"/>
            </a:gra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07" name="AutoShape 22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42423" name="Oval 23"/>
            <p:cNvSpPr>
              <a:spLocks noChangeAspect="1" noChangeArrowheads="1"/>
            </p:cNvSpPr>
            <p:nvPr/>
          </p:nvSpPr>
          <p:spPr bwMode="auto">
            <a:xfrm>
              <a:off x="4563" y="1495"/>
              <a:ext cx="1197" cy="1061"/>
            </a:xfrm>
            <a:prstGeom prst="ellipse">
              <a:avLst/>
            </a:prstGeom>
            <a:gradFill rotWithShape="0">
              <a:gsLst>
                <a:gs pos="0">
                  <a:schemeClr val="bg2">
                    <a:alpha val="50000"/>
                  </a:schemeClr>
                </a:gs>
                <a:gs pos="100000">
                  <a:schemeClr val="bg2">
                    <a:gamma/>
                    <a:tint val="63922"/>
                    <a:invGamma/>
                  </a:schemeClr>
                </a:gs>
              </a:gsLst>
              <a:lin ang="2700000" scaled="1"/>
            </a:gra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09" name="Line 24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410" name="Line 25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411" name="AutoShape 26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742427" name="AutoShape 27"/>
            <p:cNvSpPr>
              <a:spLocks noChangeAspect="1" noChangeArrowheads="1"/>
            </p:cNvSpPr>
            <p:nvPr/>
          </p:nvSpPr>
          <p:spPr bwMode="auto">
            <a:xfrm rot="16200000" flipH="1">
              <a:off x="4253" y="1877"/>
              <a:ext cx="289" cy="288"/>
            </a:xfrm>
            <a:prstGeom prst="downArrow">
              <a:avLst>
                <a:gd name="adj1" fmla="val 38194"/>
                <a:gd name="adj2" fmla="val 34028"/>
              </a:avLst>
            </a:prstGeom>
            <a:gradFill rotWithShape="0">
              <a:gsLst>
                <a:gs pos="0">
                  <a:schemeClr val="accent2">
                    <a:gamma/>
                    <a:tint val="313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6350">
              <a:solidFill>
                <a:srgbClr val="2F3A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2428" name="AutoShape 28"/>
            <p:cNvSpPr>
              <a:spLocks noChangeAspect="1" noChangeArrowheads="1"/>
            </p:cNvSpPr>
            <p:nvPr/>
          </p:nvSpPr>
          <p:spPr bwMode="auto">
            <a:xfrm rot="16200000" flipH="1">
              <a:off x="2271" y="1877"/>
              <a:ext cx="289" cy="288"/>
            </a:xfrm>
            <a:prstGeom prst="downArrow">
              <a:avLst>
                <a:gd name="adj1" fmla="val 38194"/>
                <a:gd name="adj2" fmla="val 34028"/>
              </a:avLst>
            </a:prstGeom>
            <a:gradFill rotWithShape="0">
              <a:gsLst>
                <a:gs pos="0">
                  <a:schemeClr val="accent2">
                    <a:gamma/>
                    <a:tint val="313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6350">
              <a:solidFill>
                <a:srgbClr val="2F3A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2429" name="AutoShape 29"/>
            <p:cNvSpPr>
              <a:spLocks noChangeAspect="1" noChangeArrowheads="1"/>
            </p:cNvSpPr>
            <p:nvPr/>
          </p:nvSpPr>
          <p:spPr bwMode="auto">
            <a:xfrm rot="10800000" flipH="1">
              <a:off x="3237" y="2909"/>
              <a:ext cx="288" cy="289"/>
            </a:xfrm>
            <a:prstGeom prst="downArrow">
              <a:avLst>
                <a:gd name="adj1" fmla="val 38194"/>
                <a:gd name="adj2" fmla="val 34028"/>
              </a:avLst>
            </a:prstGeom>
            <a:gradFill rotWithShape="0">
              <a:gsLst>
                <a:gs pos="0">
                  <a:schemeClr val="accent2">
                    <a:gamma/>
                    <a:tint val="313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6350">
              <a:solidFill>
                <a:srgbClr val="2F3A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2430" name="AutoShape 30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3" cy="527"/>
            </a:xfrm>
            <a:custGeom>
              <a:avLst/>
              <a:gdLst>
                <a:gd name="G0" fmla="+- 16560 0 0"/>
                <a:gd name="G1" fmla="+- 3886 0 0"/>
                <a:gd name="G2" fmla="+- 12158 0 3886"/>
                <a:gd name="G3" fmla="+- G2 0 3886"/>
                <a:gd name="G4" fmla="*/ G3 32768 32059"/>
                <a:gd name="G5" fmla="*/ G4 1 2"/>
                <a:gd name="G6" fmla="+- 21600 0 16560"/>
                <a:gd name="G7" fmla="*/ G6 3886 6079"/>
                <a:gd name="G8" fmla="+- G7 16560 0"/>
                <a:gd name="T0" fmla="*/ 16560 w 21600"/>
                <a:gd name="T1" fmla="*/ 0 h 21600"/>
                <a:gd name="T2" fmla="*/ 16560 w 21600"/>
                <a:gd name="T3" fmla="*/ 12158 h 21600"/>
                <a:gd name="T4" fmla="*/ 2242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13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6350">
              <a:solidFill>
                <a:srgbClr val="2F3A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2431" name="AutoShape 31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3" cy="527"/>
            </a:xfrm>
            <a:custGeom>
              <a:avLst/>
              <a:gdLst>
                <a:gd name="G0" fmla="+- 16560 0 0"/>
                <a:gd name="G1" fmla="+- 3886 0 0"/>
                <a:gd name="G2" fmla="+- 12158 0 3886"/>
                <a:gd name="G3" fmla="+- G2 0 3886"/>
                <a:gd name="G4" fmla="*/ G3 32768 32059"/>
                <a:gd name="G5" fmla="*/ G4 1 2"/>
                <a:gd name="G6" fmla="+- 21600 0 16560"/>
                <a:gd name="G7" fmla="*/ G6 3886 6079"/>
                <a:gd name="G8" fmla="+- G7 16560 0"/>
                <a:gd name="T0" fmla="*/ 16560 w 21600"/>
                <a:gd name="T1" fmla="*/ 0 h 21600"/>
                <a:gd name="T2" fmla="*/ 16560 w 21600"/>
                <a:gd name="T3" fmla="*/ 12158 h 21600"/>
                <a:gd name="T4" fmla="*/ 2242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13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6350">
              <a:solidFill>
                <a:srgbClr val="2F3A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403" name="AutoShape 32"/>
          <p:cNvSpPr>
            <a:spLocks noChangeArrowheads="1"/>
          </p:cNvSpPr>
          <p:nvPr/>
        </p:nvSpPr>
        <p:spPr bwMode="auto">
          <a:xfrm flipV="1">
            <a:off x="0" y="2514600"/>
            <a:ext cx="609600" cy="3048000"/>
          </a:xfrm>
          <a:prstGeom prst="curvedRightArrow">
            <a:avLst>
              <a:gd name="adj1" fmla="val 100000"/>
              <a:gd name="adj2" fmla="val 200000"/>
              <a:gd name="adj3" fmla="val 33333"/>
            </a:avLst>
          </a:prstGeom>
          <a:solidFill>
            <a:schemeClr val="bg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769100" cy="588963"/>
          </a:xfrm>
        </p:spPr>
        <p:txBody>
          <a:bodyPr anchor="ctr"/>
          <a:lstStyle/>
          <a:p>
            <a:pPr eaLnBrk="1" hangingPunct="1"/>
            <a:r>
              <a:rPr lang="en-US" altLang="fr-FR" smtClean="0"/>
              <a:t>Sommaire de la situation actuelle d’évaluation</a:t>
            </a:r>
          </a:p>
        </p:txBody>
      </p:sp>
      <p:sp>
        <p:nvSpPr>
          <p:cNvPr id="744451" name="AutoShape 3"/>
          <p:cNvSpPr>
            <a:spLocks noChangeArrowheads="1"/>
          </p:cNvSpPr>
          <p:nvPr/>
        </p:nvSpPr>
        <p:spPr bwMode="auto">
          <a:xfrm>
            <a:off x="228600" y="1905000"/>
            <a:ext cx="1465263" cy="990600"/>
          </a:xfrm>
          <a:prstGeom prst="homePlate">
            <a:avLst>
              <a:gd name="adj" fmla="val 36979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algn="ctr">
              <a:defRPr/>
            </a:pPr>
            <a:r>
              <a:rPr lang="en-US" sz="1100"/>
              <a:t>Développer de nouveaux produits / Services / technologies </a:t>
            </a:r>
          </a:p>
        </p:txBody>
      </p:sp>
      <p:sp>
        <p:nvSpPr>
          <p:cNvPr id="744452" name="AutoShape 4"/>
          <p:cNvSpPr>
            <a:spLocks noChangeArrowheads="1"/>
          </p:cNvSpPr>
          <p:nvPr/>
        </p:nvSpPr>
        <p:spPr bwMode="auto">
          <a:xfrm>
            <a:off x="1398588" y="1905000"/>
            <a:ext cx="1573212" cy="990600"/>
          </a:xfrm>
          <a:prstGeom prst="chevron">
            <a:avLst>
              <a:gd name="adj" fmla="val 36819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395288" algn="ctr">
              <a:defRPr/>
            </a:pPr>
            <a:r>
              <a:rPr lang="en-US" sz="1100" dirty="0"/>
              <a:t>Services &amp; </a:t>
            </a:r>
            <a:r>
              <a:rPr lang="en-US" sz="1100" dirty="0" err="1"/>
              <a:t>produits</a:t>
            </a:r>
            <a:r>
              <a:rPr lang="en-US" sz="1100" dirty="0"/>
              <a:t> du </a:t>
            </a:r>
            <a:r>
              <a:rPr lang="en-US" sz="1100" dirty="0" err="1"/>
              <a:t>marché</a:t>
            </a:r>
            <a:endParaRPr lang="en-US" sz="1100" dirty="0"/>
          </a:p>
        </p:txBody>
      </p:sp>
      <p:sp>
        <p:nvSpPr>
          <p:cNvPr id="744453" name="AutoShape 5"/>
          <p:cNvSpPr>
            <a:spLocks noChangeArrowheads="1"/>
          </p:cNvSpPr>
          <p:nvPr/>
        </p:nvSpPr>
        <p:spPr bwMode="auto">
          <a:xfrm>
            <a:off x="1585913" y="1905000"/>
            <a:ext cx="1901825" cy="990600"/>
          </a:xfrm>
          <a:prstGeom prst="chevron">
            <a:avLst>
              <a:gd name="adj" fmla="val 36859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18039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342900" algn="ctr">
              <a:defRPr/>
            </a:pPr>
            <a:r>
              <a:rPr lang="en-US" sz="1100" dirty="0"/>
              <a:t>Services et </a:t>
            </a:r>
            <a:r>
              <a:rPr lang="en-US" sz="1100" dirty="0" err="1"/>
              <a:t>produits</a:t>
            </a:r>
            <a:r>
              <a:rPr lang="en-US" sz="1100" dirty="0"/>
              <a:t> de </a:t>
            </a:r>
            <a:r>
              <a:rPr lang="en-US" sz="1100" dirty="0" err="1"/>
              <a:t>vente</a:t>
            </a:r>
            <a:endParaRPr lang="en-US" sz="1100" dirty="0"/>
          </a:p>
        </p:txBody>
      </p:sp>
      <p:sp>
        <p:nvSpPr>
          <p:cNvPr id="744454" name="AutoShape 6"/>
          <p:cNvSpPr>
            <a:spLocks noChangeArrowheads="1"/>
          </p:cNvSpPr>
          <p:nvPr/>
        </p:nvSpPr>
        <p:spPr bwMode="auto">
          <a:xfrm>
            <a:off x="2919413" y="1905000"/>
            <a:ext cx="1755775" cy="990600"/>
          </a:xfrm>
          <a:prstGeom prst="chevron">
            <a:avLst>
              <a:gd name="adj" fmla="val 36819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18039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177800" algn="ctr">
              <a:defRPr/>
            </a:pPr>
            <a:r>
              <a:rPr lang="en-US" sz="1050" dirty="0" err="1"/>
              <a:t>Gestion</a:t>
            </a:r>
            <a:r>
              <a:rPr lang="en-US" sz="1050" dirty="0"/>
              <a:t> des </a:t>
            </a:r>
            <a:r>
              <a:rPr lang="en-US" sz="1050" dirty="0" err="1"/>
              <a:t>commandes</a:t>
            </a:r>
            <a:endParaRPr lang="en-US" sz="1050" dirty="0"/>
          </a:p>
          <a:p>
            <a:pPr marL="177800" algn="ctr">
              <a:defRPr/>
            </a:pPr>
            <a:r>
              <a:rPr lang="en-US" sz="1050" dirty="0"/>
              <a:t> et </a:t>
            </a:r>
          </a:p>
          <a:p>
            <a:pPr marL="177800">
              <a:defRPr/>
            </a:pPr>
            <a:r>
              <a:rPr lang="en-US" sz="1000" dirty="0"/>
              <a:t>performance</a:t>
            </a:r>
            <a:r>
              <a:rPr lang="en-US" sz="1050" dirty="0"/>
              <a:t> des </a:t>
            </a:r>
            <a:r>
              <a:rPr lang="en-US" sz="1050" dirty="0" err="1"/>
              <a:t>ventes</a:t>
            </a:r>
            <a:endParaRPr lang="en-US" sz="1100" dirty="0"/>
          </a:p>
        </p:txBody>
      </p:sp>
      <p:sp>
        <p:nvSpPr>
          <p:cNvPr id="744455" name="AutoShape 7"/>
          <p:cNvSpPr>
            <a:spLocks noChangeArrowheads="1"/>
          </p:cNvSpPr>
          <p:nvPr/>
        </p:nvSpPr>
        <p:spPr bwMode="auto">
          <a:xfrm>
            <a:off x="4076700" y="1905000"/>
            <a:ext cx="1903413" cy="990600"/>
          </a:xfrm>
          <a:prstGeom prst="chevron">
            <a:avLst>
              <a:gd name="adj" fmla="val 38101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18039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287338">
              <a:defRPr/>
            </a:pP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l’inventaires</a:t>
            </a:r>
            <a:r>
              <a:rPr lang="en-US" dirty="0"/>
              <a:t> et </a:t>
            </a:r>
            <a:r>
              <a:rPr lang="en-US" sz="900" dirty="0" err="1"/>
              <a:t>produits</a:t>
            </a:r>
            <a:r>
              <a:rPr lang="en-US" dirty="0"/>
              <a:t> </a:t>
            </a:r>
            <a:r>
              <a:rPr lang="en-US" dirty="0" err="1"/>
              <a:t>manufactu</a:t>
            </a:r>
            <a:r>
              <a:rPr lang="en-US" dirty="0"/>
              <a:t>-</a:t>
            </a:r>
          </a:p>
          <a:p>
            <a:pPr marL="287338" algn="ctr">
              <a:defRPr/>
            </a:pPr>
            <a:r>
              <a:rPr lang="en-US" dirty="0" err="1"/>
              <a:t>riers</a:t>
            </a:r>
            <a:endParaRPr lang="en-US" sz="900" dirty="0"/>
          </a:p>
        </p:txBody>
      </p:sp>
      <p:sp>
        <p:nvSpPr>
          <p:cNvPr id="744456" name="AutoShape 8"/>
          <p:cNvSpPr>
            <a:spLocks noChangeArrowheads="1"/>
          </p:cNvSpPr>
          <p:nvPr/>
        </p:nvSpPr>
        <p:spPr bwMode="auto">
          <a:xfrm>
            <a:off x="5265738" y="1905000"/>
            <a:ext cx="1717675" cy="990600"/>
          </a:xfrm>
          <a:prstGeom prst="chevron">
            <a:avLst>
              <a:gd name="adj" fmla="val 36979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18039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287338" algn="ctr">
              <a:defRPr/>
            </a:pPr>
            <a:r>
              <a:rPr lang="en-US" sz="900" dirty="0" err="1"/>
              <a:t>Gestion</a:t>
            </a:r>
            <a:r>
              <a:rPr lang="en-US" sz="900" dirty="0"/>
              <a:t> des </a:t>
            </a:r>
            <a:r>
              <a:rPr lang="en-US" sz="900" dirty="0" err="1"/>
              <a:t>usines</a:t>
            </a:r>
            <a:r>
              <a:rPr lang="en-US" sz="900" dirty="0"/>
              <a:t>, des </a:t>
            </a:r>
            <a:r>
              <a:rPr lang="en-US" sz="900" dirty="0" err="1"/>
              <a:t>équipements</a:t>
            </a:r>
            <a:r>
              <a:rPr lang="en-US" sz="900" dirty="0"/>
              <a:t> et des installations</a:t>
            </a:r>
          </a:p>
        </p:txBody>
      </p:sp>
      <p:sp>
        <p:nvSpPr>
          <p:cNvPr id="744457" name="AutoShape 9"/>
          <p:cNvSpPr>
            <a:spLocks noChangeArrowheads="1"/>
          </p:cNvSpPr>
          <p:nvPr/>
        </p:nvSpPr>
        <p:spPr bwMode="auto">
          <a:xfrm>
            <a:off x="6477000" y="1905000"/>
            <a:ext cx="1543050" cy="990600"/>
          </a:xfrm>
          <a:prstGeom prst="chevron">
            <a:avLst>
              <a:gd name="adj" fmla="val 36939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18039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177800" algn="ctr">
              <a:defRPr/>
            </a:pPr>
            <a:r>
              <a:rPr lang="en-US" sz="900" dirty="0" err="1"/>
              <a:t>Gestion</a:t>
            </a:r>
            <a:r>
              <a:rPr lang="en-US" sz="900" dirty="0"/>
              <a:t> </a:t>
            </a:r>
          </a:p>
          <a:p>
            <a:pPr marL="177800" algn="ctr">
              <a:defRPr/>
            </a:pPr>
            <a:r>
              <a:rPr lang="en-US" sz="900" dirty="0"/>
              <a:t>de la </a:t>
            </a:r>
            <a:r>
              <a:rPr lang="en-US" sz="900" dirty="0" err="1"/>
              <a:t>logistique</a:t>
            </a:r>
            <a:r>
              <a:rPr lang="en-US" sz="900" dirty="0"/>
              <a:t> </a:t>
            </a:r>
          </a:p>
          <a:p>
            <a:pPr marL="177800" algn="ctr">
              <a:defRPr/>
            </a:pPr>
            <a:endParaRPr lang="en-US" sz="1050" dirty="0"/>
          </a:p>
        </p:txBody>
      </p:sp>
      <p:sp>
        <p:nvSpPr>
          <p:cNvPr id="744458" name="AutoShape 10"/>
          <p:cNvSpPr>
            <a:spLocks noChangeArrowheads="1"/>
          </p:cNvSpPr>
          <p:nvPr/>
        </p:nvSpPr>
        <p:spPr bwMode="auto">
          <a:xfrm>
            <a:off x="7527925" y="1905000"/>
            <a:ext cx="1616075" cy="990600"/>
          </a:xfrm>
          <a:prstGeom prst="chevron">
            <a:avLst>
              <a:gd name="adj" fmla="val 36939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18039"/>
                  <a:invGamma/>
                </a:scheme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177800" algn="ctr">
              <a:defRPr/>
            </a:pPr>
            <a:r>
              <a:rPr lang="en-US" sz="1100" dirty="0" err="1"/>
              <a:t>Fournir</a:t>
            </a:r>
            <a:r>
              <a:rPr lang="en-US" sz="1100" dirty="0"/>
              <a:t> du support au client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42875" y="1346200"/>
            <a:ext cx="2884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r-FR" sz="1400" i="1">
                <a:solidFill>
                  <a:schemeClr val="accent1"/>
                </a:solidFill>
              </a:rPr>
              <a:t>PROCESSUS OPÉRATIONNELS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42875" y="3390900"/>
            <a:ext cx="21907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r-FR" sz="1200" i="1">
                <a:solidFill>
                  <a:schemeClr val="accent1"/>
                </a:solidFill>
              </a:rPr>
              <a:t>PROCESSUS DE SUPPORT</a:t>
            </a:r>
          </a:p>
        </p:txBody>
      </p:sp>
      <p:sp>
        <p:nvSpPr>
          <p:cNvPr id="744461" name="AutoShape 13"/>
          <p:cNvSpPr>
            <a:spLocks noChangeArrowheads="1"/>
          </p:cNvSpPr>
          <p:nvPr/>
        </p:nvSpPr>
        <p:spPr bwMode="auto">
          <a:xfrm>
            <a:off x="4740275" y="3732213"/>
            <a:ext cx="1279525" cy="728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Ressources humaines</a:t>
            </a:r>
          </a:p>
        </p:txBody>
      </p:sp>
      <p:sp>
        <p:nvSpPr>
          <p:cNvPr id="744462" name="AutoShape 14"/>
          <p:cNvSpPr>
            <a:spLocks noChangeArrowheads="1"/>
          </p:cNvSpPr>
          <p:nvPr/>
        </p:nvSpPr>
        <p:spPr bwMode="auto">
          <a:xfrm>
            <a:off x="455613" y="3732213"/>
            <a:ext cx="1279525" cy="7286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Légal</a:t>
            </a:r>
          </a:p>
        </p:txBody>
      </p:sp>
      <p:sp>
        <p:nvSpPr>
          <p:cNvPr id="744463" name="AutoShape 15"/>
          <p:cNvSpPr>
            <a:spLocks noChangeArrowheads="1"/>
          </p:cNvSpPr>
          <p:nvPr/>
        </p:nvSpPr>
        <p:spPr bwMode="auto">
          <a:xfrm>
            <a:off x="1911350" y="3732213"/>
            <a:ext cx="1279525" cy="728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Gestion basée-valeur et planification</a:t>
            </a:r>
          </a:p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VBM</a:t>
            </a:r>
          </a:p>
        </p:txBody>
      </p:sp>
      <p:sp>
        <p:nvSpPr>
          <p:cNvPr id="744464" name="AutoShape 16"/>
          <p:cNvSpPr>
            <a:spLocks noChangeArrowheads="1"/>
          </p:cNvSpPr>
          <p:nvPr/>
        </p:nvSpPr>
        <p:spPr bwMode="auto">
          <a:xfrm>
            <a:off x="3300413" y="3732213"/>
            <a:ext cx="1279525" cy="728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Finance, conformité et risque</a:t>
            </a:r>
          </a:p>
        </p:txBody>
      </p:sp>
      <p:sp>
        <p:nvSpPr>
          <p:cNvPr id="744465" name="AutoShape 17"/>
          <p:cNvSpPr>
            <a:spLocks noChangeArrowheads="1"/>
          </p:cNvSpPr>
          <p:nvPr/>
        </p:nvSpPr>
        <p:spPr bwMode="auto">
          <a:xfrm>
            <a:off x="3300413" y="5064125"/>
            <a:ext cx="1279525" cy="728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</a:t>
            </a:r>
          </a:p>
        </p:txBody>
      </p:sp>
      <p:sp>
        <p:nvSpPr>
          <p:cNvPr id="744466" name="AutoShape 18"/>
          <p:cNvSpPr>
            <a:spLocks noChangeArrowheads="1"/>
          </p:cNvSpPr>
          <p:nvPr/>
        </p:nvSpPr>
        <p:spPr bwMode="auto">
          <a:xfrm>
            <a:off x="455613" y="5064125"/>
            <a:ext cx="1279525" cy="728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Achats</a:t>
            </a:r>
          </a:p>
        </p:txBody>
      </p:sp>
      <p:sp>
        <p:nvSpPr>
          <p:cNvPr id="744467" name="AutoShape 19"/>
          <p:cNvSpPr>
            <a:spLocks noChangeArrowheads="1"/>
          </p:cNvSpPr>
          <p:nvPr/>
        </p:nvSpPr>
        <p:spPr bwMode="auto">
          <a:xfrm>
            <a:off x="1911350" y="5064125"/>
            <a:ext cx="1279525" cy="728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EH&amp;S</a:t>
            </a:r>
          </a:p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9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 affaires corporatives)</a:t>
            </a: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2366963" y="4554538"/>
            <a:ext cx="368300" cy="373062"/>
            <a:chOff x="2323" y="1780"/>
            <a:chExt cx="232" cy="235"/>
          </a:xfrm>
        </p:grpSpPr>
        <p:sp>
          <p:nvSpPr>
            <p:cNvPr id="18536" name="Oval 21"/>
            <p:cNvSpPr>
              <a:spLocks noChangeArrowheads="1"/>
            </p:cNvSpPr>
            <p:nvPr/>
          </p:nvSpPr>
          <p:spPr bwMode="auto">
            <a:xfrm>
              <a:off x="2323" y="1780"/>
              <a:ext cx="232" cy="23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37" name="Freeform 22"/>
            <p:cNvSpPr>
              <a:spLocks/>
            </p:cNvSpPr>
            <p:nvPr/>
          </p:nvSpPr>
          <p:spPr bwMode="auto">
            <a:xfrm>
              <a:off x="2323" y="1898"/>
              <a:ext cx="121" cy="117"/>
            </a:xfrm>
            <a:custGeom>
              <a:avLst/>
              <a:gdLst>
                <a:gd name="T0" fmla="*/ 1 w 172"/>
                <a:gd name="T1" fmla="*/ 0 h 171"/>
                <a:gd name="T2" fmla="*/ 1 w 172"/>
                <a:gd name="T3" fmla="*/ 0 h 171"/>
                <a:gd name="T4" fmla="*/ 30 w 172"/>
                <a:gd name="T5" fmla="*/ 26 h 171"/>
                <a:gd name="T6" fmla="*/ 30 w 172"/>
                <a:gd name="T7" fmla="*/ 0 h 171"/>
                <a:gd name="T8" fmla="*/ 1 w 17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71"/>
                <a:gd name="T17" fmla="*/ 172 w 17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7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95"/>
                    <a:pt x="77" y="171"/>
                    <a:pt x="171" y="171"/>
                  </a:cubicBez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38" name="Freeform 23"/>
            <p:cNvSpPr>
              <a:spLocks/>
            </p:cNvSpPr>
            <p:nvPr/>
          </p:nvSpPr>
          <p:spPr bwMode="auto">
            <a:xfrm>
              <a:off x="2323" y="1780"/>
              <a:ext cx="120" cy="118"/>
            </a:xfrm>
            <a:custGeom>
              <a:avLst/>
              <a:gdLst>
                <a:gd name="T0" fmla="*/ 29 w 171"/>
                <a:gd name="T1" fmla="*/ 0 h 171"/>
                <a:gd name="T2" fmla="*/ 0 w 171"/>
                <a:gd name="T3" fmla="*/ 27 h 171"/>
                <a:gd name="T4" fmla="*/ 29 w 171"/>
                <a:gd name="T5" fmla="*/ 27 h 171"/>
                <a:gd name="T6" fmla="*/ 29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8453" name="AutoShape 24"/>
          <p:cNvSpPr>
            <a:spLocks noChangeArrowheads="1"/>
          </p:cNvSpPr>
          <p:nvPr/>
        </p:nvSpPr>
        <p:spPr bwMode="auto">
          <a:xfrm>
            <a:off x="6477000" y="3784600"/>
            <a:ext cx="2667000" cy="2006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8454" name="Text Box 25"/>
          <p:cNvSpPr txBox="1">
            <a:spLocks noChangeArrowheads="1"/>
          </p:cNvSpPr>
          <p:nvPr/>
        </p:nvSpPr>
        <p:spPr bwMode="auto">
          <a:xfrm>
            <a:off x="6858000" y="3886200"/>
            <a:ext cx="2133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r-FR" sz="1100"/>
              <a:t>Processus d’affaire pas bien supporté par TI et/ou quelques besoins majeurs</a:t>
            </a: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6858000" y="4432300"/>
            <a:ext cx="21224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r-FR" sz="1100"/>
              <a:t>Processus d’affaire partiellement supporté par TI et/ou quelques besoins</a:t>
            </a:r>
          </a:p>
          <a:p>
            <a:pPr>
              <a:lnSpc>
                <a:spcPct val="85000"/>
              </a:lnSpc>
            </a:pPr>
            <a:endParaRPr lang="en-US" altLang="fr-FR" sz="1100"/>
          </a:p>
          <a:p>
            <a:pPr>
              <a:lnSpc>
                <a:spcPct val="85000"/>
              </a:lnSpc>
            </a:pPr>
            <a:endParaRPr lang="en-US" altLang="fr-FR" sz="1100"/>
          </a:p>
        </p:txBody>
      </p:sp>
      <p:sp>
        <p:nvSpPr>
          <p:cNvPr id="18456" name="Text Box 27"/>
          <p:cNvSpPr txBox="1">
            <a:spLocks noChangeArrowheads="1"/>
          </p:cNvSpPr>
          <p:nvPr/>
        </p:nvSpPr>
        <p:spPr bwMode="auto">
          <a:xfrm>
            <a:off x="6858000" y="5105400"/>
            <a:ext cx="19573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r-FR" sz="1100"/>
              <a:t>Processus d’affaire  bien supporté par TI et/ou quelques besoins mineurs</a:t>
            </a:r>
          </a:p>
        </p:txBody>
      </p:sp>
      <p:sp>
        <p:nvSpPr>
          <p:cNvPr id="18457" name="Text Box 28"/>
          <p:cNvSpPr txBox="1">
            <a:spLocks noChangeArrowheads="1"/>
          </p:cNvSpPr>
          <p:nvPr/>
        </p:nvSpPr>
        <p:spPr bwMode="auto">
          <a:xfrm>
            <a:off x="7289800" y="3578225"/>
            <a:ext cx="81280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r-FR" sz="1400" i="1"/>
              <a:t>Legend</a:t>
            </a:r>
          </a:p>
        </p:txBody>
      </p:sp>
      <p:sp>
        <p:nvSpPr>
          <p:cNvPr id="18458" name="Oval 29"/>
          <p:cNvSpPr>
            <a:spLocks noChangeArrowheads="1"/>
          </p:cNvSpPr>
          <p:nvPr/>
        </p:nvSpPr>
        <p:spPr bwMode="auto">
          <a:xfrm>
            <a:off x="609600" y="2971800"/>
            <a:ext cx="381000" cy="381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grpSp>
        <p:nvGrpSpPr>
          <p:cNvPr id="18459" name="Group 30"/>
          <p:cNvGrpSpPr>
            <a:grpSpLocks/>
          </p:cNvGrpSpPr>
          <p:nvPr/>
        </p:nvGrpSpPr>
        <p:grpSpPr bwMode="auto">
          <a:xfrm>
            <a:off x="6637338" y="4537075"/>
            <a:ext cx="228600" cy="228600"/>
            <a:chOff x="2323" y="1780"/>
            <a:chExt cx="232" cy="235"/>
          </a:xfrm>
        </p:grpSpPr>
        <p:sp>
          <p:nvSpPr>
            <p:cNvPr id="18533" name="Oval 31"/>
            <p:cNvSpPr>
              <a:spLocks noChangeArrowheads="1"/>
            </p:cNvSpPr>
            <p:nvPr/>
          </p:nvSpPr>
          <p:spPr bwMode="auto">
            <a:xfrm>
              <a:off x="2323" y="1780"/>
              <a:ext cx="232" cy="23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34" name="Freeform 32"/>
            <p:cNvSpPr>
              <a:spLocks/>
            </p:cNvSpPr>
            <p:nvPr/>
          </p:nvSpPr>
          <p:spPr bwMode="auto">
            <a:xfrm>
              <a:off x="2323" y="1898"/>
              <a:ext cx="121" cy="117"/>
            </a:xfrm>
            <a:custGeom>
              <a:avLst/>
              <a:gdLst>
                <a:gd name="T0" fmla="*/ 1 w 172"/>
                <a:gd name="T1" fmla="*/ 0 h 171"/>
                <a:gd name="T2" fmla="*/ 1 w 172"/>
                <a:gd name="T3" fmla="*/ 0 h 171"/>
                <a:gd name="T4" fmla="*/ 30 w 172"/>
                <a:gd name="T5" fmla="*/ 26 h 171"/>
                <a:gd name="T6" fmla="*/ 30 w 172"/>
                <a:gd name="T7" fmla="*/ 0 h 171"/>
                <a:gd name="T8" fmla="*/ 1 w 17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71"/>
                <a:gd name="T17" fmla="*/ 172 w 17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7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95"/>
                    <a:pt x="77" y="171"/>
                    <a:pt x="171" y="171"/>
                  </a:cubicBez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35" name="Freeform 33"/>
            <p:cNvSpPr>
              <a:spLocks/>
            </p:cNvSpPr>
            <p:nvPr/>
          </p:nvSpPr>
          <p:spPr bwMode="auto">
            <a:xfrm>
              <a:off x="2323" y="1780"/>
              <a:ext cx="120" cy="118"/>
            </a:xfrm>
            <a:custGeom>
              <a:avLst/>
              <a:gdLst>
                <a:gd name="T0" fmla="*/ 29 w 171"/>
                <a:gd name="T1" fmla="*/ 0 h 171"/>
                <a:gd name="T2" fmla="*/ 0 w 171"/>
                <a:gd name="T3" fmla="*/ 27 h 171"/>
                <a:gd name="T4" fmla="*/ 29 w 171"/>
                <a:gd name="T5" fmla="*/ 27 h 171"/>
                <a:gd name="T6" fmla="*/ 29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8460" name="Oval 35"/>
          <p:cNvSpPr>
            <a:spLocks noChangeArrowheads="1"/>
          </p:cNvSpPr>
          <p:nvPr/>
        </p:nvSpPr>
        <p:spPr bwMode="auto">
          <a:xfrm>
            <a:off x="6888163" y="2974975"/>
            <a:ext cx="368300" cy="3714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61" name="Freeform 36"/>
          <p:cNvSpPr>
            <a:spLocks/>
          </p:cNvSpPr>
          <p:nvPr/>
        </p:nvSpPr>
        <p:spPr bwMode="auto">
          <a:xfrm>
            <a:off x="6888163" y="3162300"/>
            <a:ext cx="192087" cy="185738"/>
          </a:xfrm>
          <a:custGeom>
            <a:avLst/>
            <a:gdLst>
              <a:gd name="T0" fmla="*/ 2147483646 w 172"/>
              <a:gd name="T1" fmla="*/ 0 h 171"/>
              <a:gd name="T2" fmla="*/ 2147483646 w 172"/>
              <a:gd name="T3" fmla="*/ 0 h 171"/>
              <a:gd name="T4" fmla="*/ 2147483646 w 172"/>
              <a:gd name="T5" fmla="*/ 2147483646 h 171"/>
              <a:gd name="T6" fmla="*/ 2147483646 w 172"/>
              <a:gd name="T7" fmla="*/ 0 h 171"/>
              <a:gd name="T8" fmla="*/ 2147483646 w 172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171"/>
              <a:gd name="T17" fmla="*/ 172 w 17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17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5"/>
                  <a:pt x="77" y="171"/>
                  <a:pt x="171" y="171"/>
                </a:cubicBezTo>
                <a:lnTo>
                  <a:pt x="172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62" name="Freeform 37"/>
          <p:cNvSpPr>
            <a:spLocks/>
          </p:cNvSpPr>
          <p:nvPr/>
        </p:nvSpPr>
        <p:spPr bwMode="auto">
          <a:xfrm>
            <a:off x="6888163" y="2974975"/>
            <a:ext cx="190500" cy="187325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63" name="Oval 39"/>
          <p:cNvSpPr>
            <a:spLocks noChangeArrowheads="1"/>
          </p:cNvSpPr>
          <p:nvPr/>
        </p:nvSpPr>
        <p:spPr bwMode="auto">
          <a:xfrm>
            <a:off x="4800600" y="2974975"/>
            <a:ext cx="368300" cy="3714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64" name="Freeform 40"/>
          <p:cNvSpPr>
            <a:spLocks/>
          </p:cNvSpPr>
          <p:nvPr/>
        </p:nvSpPr>
        <p:spPr bwMode="auto">
          <a:xfrm>
            <a:off x="4800600" y="3162300"/>
            <a:ext cx="192088" cy="185738"/>
          </a:xfrm>
          <a:custGeom>
            <a:avLst/>
            <a:gdLst>
              <a:gd name="T0" fmla="*/ 2147483646 w 172"/>
              <a:gd name="T1" fmla="*/ 0 h 171"/>
              <a:gd name="T2" fmla="*/ 2147483646 w 172"/>
              <a:gd name="T3" fmla="*/ 0 h 171"/>
              <a:gd name="T4" fmla="*/ 2147483646 w 172"/>
              <a:gd name="T5" fmla="*/ 2147483646 h 171"/>
              <a:gd name="T6" fmla="*/ 2147483646 w 172"/>
              <a:gd name="T7" fmla="*/ 0 h 171"/>
              <a:gd name="T8" fmla="*/ 2147483646 w 172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171"/>
              <a:gd name="T17" fmla="*/ 172 w 17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17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5"/>
                  <a:pt x="77" y="171"/>
                  <a:pt x="171" y="171"/>
                </a:cubicBezTo>
                <a:lnTo>
                  <a:pt x="172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65" name="Freeform 41"/>
          <p:cNvSpPr>
            <a:spLocks/>
          </p:cNvSpPr>
          <p:nvPr/>
        </p:nvSpPr>
        <p:spPr bwMode="auto">
          <a:xfrm>
            <a:off x="4800600" y="2974975"/>
            <a:ext cx="190500" cy="187325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66" name="Text Box 42"/>
          <p:cNvSpPr txBox="1">
            <a:spLocks noChangeArrowheads="1"/>
          </p:cNvSpPr>
          <p:nvPr/>
        </p:nvSpPr>
        <p:spPr bwMode="auto">
          <a:xfrm>
            <a:off x="292100" y="4616450"/>
            <a:ext cx="16049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r-FR" sz="1200" b="0"/>
              <a:t>Process out of scope</a:t>
            </a:r>
          </a:p>
        </p:txBody>
      </p:sp>
      <p:grpSp>
        <p:nvGrpSpPr>
          <p:cNvPr id="18467" name="Group 43"/>
          <p:cNvGrpSpPr>
            <a:grpSpLocks/>
          </p:cNvGrpSpPr>
          <p:nvPr/>
        </p:nvGrpSpPr>
        <p:grpSpPr bwMode="auto">
          <a:xfrm>
            <a:off x="2366963" y="5903913"/>
            <a:ext cx="368300" cy="373062"/>
            <a:chOff x="2323" y="1780"/>
            <a:chExt cx="232" cy="235"/>
          </a:xfrm>
        </p:grpSpPr>
        <p:sp>
          <p:nvSpPr>
            <p:cNvPr id="18530" name="Oval 44"/>
            <p:cNvSpPr>
              <a:spLocks noChangeArrowheads="1"/>
            </p:cNvSpPr>
            <p:nvPr/>
          </p:nvSpPr>
          <p:spPr bwMode="auto">
            <a:xfrm>
              <a:off x="2323" y="1780"/>
              <a:ext cx="232" cy="23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31" name="Freeform 45"/>
            <p:cNvSpPr>
              <a:spLocks/>
            </p:cNvSpPr>
            <p:nvPr/>
          </p:nvSpPr>
          <p:spPr bwMode="auto">
            <a:xfrm>
              <a:off x="2323" y="1898"/>
              <a:ext cx="121" cy="117"/>
            </a:xfrm>
            <a:custGeom>
              <a:avLst/>
              <a:gdLst>
                <a:gd name="T0" fmla="*/ 1 w 172"/>
                <a:gd name="T1" fmla="*/ 0 h 171"/>
                <a:gd name="T2" fmla="*/ 1 w 172"/>
                <a:gd name="T3" fmla="*/ 0 h 171"/>
                <a:gd name="T4" fmla="*/ 30 w 172"/>
                <a:gd name="T5" fmla="*/ 26 h 171"/>
                <a:gd name="T6" fmla="*/ 30 w 172"/>
                <a:gd name="T7" fmla="*/ 0 h 171"/>
                <a:gd name="T8" fmla="*/ 1 w 17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71"/>
                <a:gd name="T17" fmla="*/ 172 w 17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7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95"/>
                    <a:pt x="77" y="171"/>
                    <a:pt x="171" y="171"/>
                  </a:cubicBez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32" name="Freeform 46"/>
            <p:cNvSpPr>
              <a:spLocks/>
            </p:cNvSpPr>
            <p:nvPr/>
          </p:nvSpPr>
          <p:spPr bwMode="auto">
            <a:xfrm>
              <a:off x="2323" y="1780"/>
              <a:ext cx="120" cy="118"/>
            </a:xfrm>
            <a:custGeom>
              <a:avLst/>
              <a:gdLst>
                <a:gd name="T0" fmla="*/ 29 w 171"/>
                <a:gd name="T1" fmla="*/ 0 h 171"/>
                <a:gd name="T2" fmla="*/ 0 w 171"/>
                <a:gd name="T3" fmla="*/ 27 h 171"/>
                <a:gd name="T4" fmla="*/ 29 w 171"/>
                <a:gd name="T5" fmla="*/ 27 h 171"/>
                <a:gd name="T6" fmla="*/ 29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8468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3086100"/>
            <a:ext cx="152400" cy="152400"/>
          </a:xfrm>
          <a:prstGeom prst="actionButtonInformati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69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67000" y="3124200"/>
            <a:ext cx="152400" cy="762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70" name="AutoShape 4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962400" y="3124200"/>
            <a:ext cx="76200" cy="762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71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9800" y="3124200"/>
            <a:ext cx="76200" cy="762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72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3124200"/>
            <a:ext cx="152400" cy="762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73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97300" y="4665663"/>
            <a:ext cx="76200" cy="1524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8474" name="AutoShape 5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16000" y="5962650"/>
            <a:ext cx="152400" cy="762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8475" name="Oval 54"/>
          <p:cNvSpPr>
            <a:spLocks noChangeArrowheads="1"/>
          </p:cNvSpPr>
          <p:nvPr/>
        </p:nvSpPr>
        <p:spPr bwMode="auto">
          <a:xfrm>
            <a:off x="6629400" y="4013200"/>
            <a:ext cx="228600" cy="2286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8476" name="Oval 56"/>
          <p:cNvSpPr>
            <a:spLocks noChangeArrowheads="1"/>
          </p:cNvSpPr>
          <p:nvPr/>
        </p:nvSpPr>
        <p:spPr bwMode="auto">
          <a:xfrm>
            <a:off x="3886200" y="2971800"/>
            <a:ext cx="381000" cy="381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77" name="Freeform 57"/>
          <p:cNvSpPr>
            <a:spLocks/>
          </p:cNvSpPr>
          <p:nvPr/>
        </p:nvSpPr>
        <p:spPr bwMode="auto">
          <a:xfrm>
            <a:off x="3886200" y="3160713"/>
            <a:ext cx="190500" cy="190500"/>
          </a:xfrm>
          <a:custGeom>
            <a:avLst/>
            <a:gdLst>
              <a:gd name="T0" fmla="*/ 2147483646 w 172"/>
              <a:gd name="T1" fmla="*/ 0 h 171"/>
              <a:gd name="T2" fmla="*/ 2147483646 w 172"/>
              <a:gd name="T3" fmla="*/ 0 h 171"/>
              <a:gd name="T4" fmla="*/ 2147483646 w 172"/>
              <a:gd name="T5" fmla="*/ 2147483646 h 171"/>
              <a:gd name="T6" fmla="*/ 2147483646 w 172"/>
              <a:gd name="T7" fmla="*/ 0 h 171"/>
              <a:gd name="T8" fmla="*/ 2147483646 w 172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171"/>
              <a:gd name="T17" fmla="*/ 172 w 17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17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5"/>
                  <a:pt x="77" y="171"/>
                  <a:pt x="171" y="171"/>
                </a:cubicBezTo>
                <a:lnTo>
                  <a:pt x="172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78" name="Freeform 58"/>
          <p:cNvSpPr>
            <a:spLocks/>
          </p:cNvSpPr>
          <p:nvPr/>
        </p:nvSpPr>
        <p:spPr bwMode="auto">
          <a:xfrm>
            <a:off x="3886200" y="2971800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79" name="Freeform 59"/>
          <p:cNvSpPr>
            <a:spLocks/>
          </p:cNvSpPr>
          <p:nvPr/>
        </p:nvSpPr>
        <p:spPr bwMode="auto">
          <a:xfrm rot="10800000">
            <a:off x="4075113" y="3160713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0" name="Oval 60"/>
          <p:cNvSpPr>
            <a:spLocks noChangeArrowheads="1"/>
          </p:cNvSpPr>
          <p:nvPr/>
        </p:nvSpPr>
        <p:spPr bwMode="auto">
          <a:xfrm>
            <a:off x="6629400" y="5257800"/>
            <a:ext cx="228600" cy="228600"/>
          </a:xfrm>
          <a:prstGeom prst="ellipse">
            <a:avLst/>
          </a:prstGeom>
          <a:solidFill>
            <a:schemeClr val="tx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8481" name="Oval 62"/>
          <p:cNvSpPr>
            <a:spLocks noChangeArrowheads="1"/>
          </p:cNvSpPr>
          <p:nvPr/>
        </p:nvSpPr>
        <p:spPr bwMode="auto">
          <a:xfrm>
            <a:off x="2590800" y="2971800"/>
            <a:ext cx="381000" cy="381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82" name="Freeform 63"/>
          <p:cNvSpPr>
            <a:spLocks/>
          </p:cNvSpPr>
          <p:nvPr/>
        </p:nvSpPr>
        <p:spPr bwMode="auto">
          <a:xfrm>
            <a:off x="2590800" y="3160713"/>
            <a:ext cx="190500" cy="190500"/>
          </a:xfrm>
          <a:custGeom>
            <a:avLst/>
            <a:gdLst>
              <a:gd name="T0" fmla="*/ 2147483646 w 172"/>
              <a:gd name="T1" fmla="*/ 0 h 171"/>
              <a:gd name="T2" fmla="*/ 2147483646 w 172"/>
              <a:gd name="T3" fmla="*/ 0 h 171"/>
              <a:gd name="T4" fmla="*/ 2147483646 w 172"/>
              <a:gd name="T5" fmla="*/ 2147483646 h 171"/>
              <a:gd name="T6" fmla="*/ 2147483646 w 172"/>
              <a:gd name="T7" fmla="*/ 0 h 171"/>
              <a:gd name="T8" fmla="*/ 2147483646 w 172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171"/>
              <a:gd name="T17" fmla="*/ 172 w 17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17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5"/>
                  <a:pt x="77" y="171"/>
                  <a:pt x="171" y="171"/>
                </a:cubicBezTo>
                <a:lnTo>
                  <a:pt x="172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3" name="Freeform 64"/>
          <p:cNvSpPr>
            <a:spLocks/>
          </p:cNvSpPr>
          <p:nvPr/>
        </p:nvSpPr>
        <p:spPr bwMode="auto">
          <a:xfrm>
            <a:off x="2590800" y="2971800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4" name="Freeform 65"/>
          <p:cNvSpPr>
            <a:spLocks/>
          </p:cNvSpPr>
          <p:nvPr/>
        </p:nvSpPr>
        <p:spPr bwMode="auto">
          <a:xfrm rot="10800000">
            <a:off x="2779713" y="3160713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5" name="Oval 67"/>
          <p:cNvSpPr>
            <a:spLocks noChangeArrowheads="1"/>
          </p:cNvSpPr>
          <p:nvPr/>
        </p:nvSpPr>
        <p:spPr bwMode="auto">
          <a:xfrm>
            <a:off x="5791200" y="2971800"/>
            <a:ext cx="381000" cy="381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86" name="Freeform 68"/>
          <p:cNvSpPr>
            <a:spLocks/>
          </p:cNvSpPr>
          <p:nvPr/>
        </p:nvSpPr>
        <p:spPr bwMode="auto">
          <a:xfrm>
            <a:off x="5791200" y="3160713"/>
            <a:ext cx="190500" cy="190500"/>
          </a:xfrm>
          <a:custGeom>
            <a:avLst/>
            <a:gdLst>
              <a:gd name="T0" fmla="*/ 2147483646 w 172"/>
              <a:gd name="T1" fmla="*/ 0 h 171"/>
              <a:gd name="T2" fmla="*/ 2147483646 w 172"/>
              <a:gd name="T3" fmla="*/ 0 h 171"/>
              <a:gd name="T4" fmla="*/ 2147483646 w 172"/>
              <a:gd name="T5" fmla="*/ 2147483646 h 171"/>
              <a:gd name="T6" fmla="*/ 2147483646 w 172"/>
              <a:gd name="T7" fmla="*/ 0 h 171"/>
              <a:gd name="T8" fmla="*/ 2147483646 w 172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171"/>
              <a:gd name="T17" fmla="*/ 172 w 17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17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5"/>
                  <a:pt x="77" y="171"/>
                  <a:pt x="171" y="171"/>
                </a:cubicBezTo>
                <a:lnTo>
                  <a:pt x="172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7" name="Freeform 69"/>
          <p:cNvSpPr>
            <a:spLocks/>
          </p:cNvSpPr>
          <p:nvPr/>
        </p:nvSpPr>
        <p:spPr bwMode="auto">
          <a:xfrm>
            <a:off x="5791200" y="2971800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8" name="Freeform 70"/>
          <p:cNvSpPr>
            <a:spLocks/>
          </p:cNvSpPr>
          <p:nvPr/>
        </p:nvSpPr>
        <p:spPr bwMode="auto">
          <a:xfrm rot="10800000">
            <a:off x="5980113" y="3160713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89" name="Oval 72"/>
          <p:cNvSpPr>
            <a:spLocks noChangeArrowheads="1"/>
          </p:cNvSpPr>
          <p:nvPr/>
        </p:nvSpPr>
        <p:spPr bwMode="auto">
          <a:xfrm>
            <a:off x="7924800" y="2971800"/>
            <a:ext cx="381000" cy="381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90" name="Freeform 73"/>
          <p:cNvSpPr>
            <a:spLocks/>
          </p:cNvSpPr>
          <p:nvPr/>
        </p:nvSpPr>
        <p:spPr bwMode="auto">
          <a:xfrm>
            <a:off x="7924800" y="3160713"/>
            <a:ext cx="190500" cy="190500"/>
          </a:xfrm>
          <a:custGeom>
            <a:avLst/>
            <a:gdLst>
              <a:gd name="T0" fmla="*/ 2147483646 w 172"/>
              <a:gd name="T1" fmla="*/ 0 h 171"/>
              <a:gd name="T2" fmla="*/ 2147483646 w 172"/>
              <a:gd name="T3" fmla="*/ 0 h 171"/>
              <a:gd name="T4" fmla="*/ 2147483646 w 172"/>
              <a:gd name="T5" fmla="*/ 2147483646 h 171"/>
              <a:gd name="T6" fmla="*/ 2147483646 w 172"/>
              <a:gd name="T7" fmla="*/ 0 h 171"/>
              <a:gd name="T8" fmla="*/ 2147483646 w 172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171"/>
              <a:gd name="T17" fmla="*/ 172 w 17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17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5"/>
                  <a:pt x="77" y="171"/>
                  <a:pt x="171" y="171"/>
                </a:cubicBezTo>
                <a:lnTo>
                  <a:pt x="172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91" name="Freeform 74"/>
          <p:cNvSpPr>
            <a:spLocks/>
          </p:cNvSpPr>
          <p:nvPr/>
        </p:nvSpPr>
        <p:spPr bwMode="auto">
          <a:xfrm>
            <a:off x="7924800" y="2971800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92" name="Freeform 75"/>
          <p:cNvSpPr>
            <a:spLocks/>
          </p:cNvSpPr>
          <p:nvPr/>
        </p:nvSpPr>
        <p:spPr bwMode="auto">
          <a:xfrm rot="10800000">
            <a:off x="8113713" y="3160713"/>
            <a:ext cx="190500" cy="190500"/>
          </a:xfrm>
          <a:custGeom>
            <a:avLst/>
            <a:gdLst>
              <a:gd name="T0" fmla="*/ 2147483646 w 171"/>
              <a:gd name="T1" fmla="*/ 0 h 171"/>
              <a:gd name="T2" fmla="*/ 0 w 171"/>
              <a:gd name="T3" fmla="*/ 2147483646 h 171"/>
              <a:gd name="T4" fmla="*/ 2147483646 w 171"/>
              <a:gd name="T5" fmla="*/ 2147483646 h 171"/>
              <a:gd name="T6" fmla="*/ 2147483646 w 171"/>
              <a:gd name="T7" fmla="*/ 0 h 171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171"/>
              <a:gd name="T14" fmla="*/ 171 w 171"/>
              <a:gd name="T15" fmla="*/ 171 h 1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171">
                <a:moveTo>
                  <a:pt x="171" y="0"/>
                </a:moveTo>
                <a:cubicBezTo>
                  <a:pt x="76" y="0"/>
                  <a:pt x="0" y="76"/>
                  <a:pt x="0" y="171"/>
                </a:cubicBezTo>
                <a:lnTo>
                  <a:pt x="171" y="171"/>
                </a:lnTo>
                <a:lnTo>
                  <a:pt x="171" y="0"/>
                </a:lnTo>
                <a:close/>
              </a:path>
            </a:pathLst>
          </a:custGeom>
          <a:solidFill>
            <a:srgbClr val="000000"/>
          </a:solidFill>
          <a:ln w="16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18493" name="Group 76"/>
          <p:cNvGrpSpPr>
            <a:grpSpLocks/>
          </p:cNvGrpSpPr>
          <p:nvPr/>
        </p:nvGrpSpPr>
        <p:grpSpPr bwMode="auto">
          <a:xfrm>
            <a:off x="3749675" y="4551363"/>
            <a:ext cx="381000" cy="381000"/>
            <a:chOff x="3504" y="2016"/>
            <a:chExt cx="680" cy="680"/>
          </a:xfrm>
        </p:grpSpPr>
        <p:sp>
          <p:nvSpPr>
            <p:cNvPr id="18526" name="Oval 77"/>
            <p:cNvSpPr>
              <a:spLocks noChangeArrowheads="1"/>
            </p:cNvSpPr>
            <p:nvPr/>
          </p:nvSpPr>
          <p:spPr bwMode="auto">
            <a:xfrm>
              <a:off x="3504" y="2016"/>
              <a:ext cx="680" cy="68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27" name="Freeform 78"/>
            <p:cNvSpPr>
              <a:spLocks/>
            </p:cNvSpPr>
            <p:nvPr/>
          </p:nvSpPr>
          <p:spPr bwMode="auto">
            <a:xfrm>
              <a:off x="3504" y="2352"/>
              <a:ext cx="340" cy="341"/>
            </a:xfrm>
            <a:custGeom>
              <a:avLst/>
              <a:gdLst>
                <a:gd name="T0" fmla="*/ 32 w 172"/>
                <a:gd name="T1" fmla="*/ 0 h 171"/>
                <a:gd name="T2" fmla="*/ 32 w 172"/>
                <a:gd name="T3" fmla="*/ 0 h 171"/>
                <a:gd name="T4" fmla="*/ 5157 w 172"/>
                <a:gd name="T5" fmla="*/ 5392 h 171"/>
                <a:gd name="T6" fmla="*/ 5189 w 172"/>
                <a:gd name="T7" fmla="*/ 0 h 171"/>
                <a:gd name="T8" fmla="*/ 32 w 17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71"/>
                <a:gd name="T17" fmla="*/ 172 w 17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7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95"/>
                    <a:pt x="77" y="171"/>
                    <a:pt x="171" y="171"/>
                  </a:cubicBez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16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28" name="Freeform 79"/>
            <p:cNvSpPr>
              <a:spLocks/>
            </p:cNvSpPr>
            <p:nvPr/>
          </p:nvSpPr>
          <p:spPr bwMode="auto">
            <a:xfrm>
              <a:off x="3504" y="2016"/>
              <a:ext cx="340" cy="341"/>
            </a:xfrm>
            <a:custGeom>
              <a:avLst/>
              <a:gdLst>
                <a:gd name="T0" fmla="*/ 5313 w 171"/>
                <a:gd name="T1" fmla="*/ 0 h 171"/>
                <a:gd name="T2" fmla="*/ 0 w 171"/>
                <a:gd name="T3" fmla="*/ 5392 h 171"/>
                <a:gd name="T4" fmla="*/ 5313 w 171"/>
                <a:gd name="T5" fmla="*/ 5392 h 171"/>
                <a:gd name="T6" fmla="*/ 5313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6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29" name="Freeform 80"/>
            <p:cNvSpPr>
              <a:spLocks/>
            </p:cNvSpPr>
            <p:nvPr/>
          </p:nvSpPr>
          <p:spPr bwMode="auto">
            <a:xfrm rot="10800000">
              <a:off x="3840" y="2352"/>
              <a:ext cx="340" cy="340"/>
            </a:xfrm>
            <a:custGeom>
              <a:avLst/>
              <a:gdLst>
                <a:gd name="T0" fmla="*/ 5313 w 171"/>
                <a:gd name="T1" fmla="*/ 0 h 171"/>
                <a:gd name="T2" fmla="*/ 0 w 171"/>
                <a:gd name="T3" fmla="*/ 5313 h 171"/>
                <a:gd name="T4" fmla="*/ 5313 w 171"/>
                <a:gd name="T5" fmla="*/ 5313 h 171"/>
                <a:gd name="T6" fmla="*/ 5313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6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494" name="Group 81"/>
          <p:cNvGrpSpPr>
            <a:grpSpLocks/>
          </p:cNvGrpSpPr>
          <p:nvPr/>
        </p:nvGrpSpPr>
        <p:grpSpPr bwMode="auto">
          <a:xfrm>
            <a:off x="904875" y="5899150"/>
            <a:ext cx="381000" cy="381000"/>
            <a:chOff x="3504" y="2016"/>
            <a:chExt cx="680" cy="680"/>
          </a:xfrm>
        </p:grpSpPr>
        <p:sp>
          <p:nvSpPr>
            <p:cNvPr id="18522" name="Oval 82"/>
            <p:cNvSpPr>
              <a:spLocks noChangeArrowheads="1"/>
            </p:cNvSpPr>
            <p:nvPr/>
          </p:nvSpPr>
          <p:spPr bwMode="auto">
            <a:xfrm>
              <a:off x="3504" y="2016"/>
              <a:ext cx="680" cy="68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23" name="Freeform 83"/>
            <p:cNvSpPr>
              <a:spLocks/>
            </p:cNvSpPr>
            <p:nvPr/>
          </p:nvSpPr>
          <p:spPr bwMode="auto">
            <a:xfrm>
              <a:off x="3504" y="2352"/>
              <a:ext cx="340" cy="341"/>
            </a:xfrm>
            <a:custGeom>
              <a:avLst/>
              <a:gdLst>
                <a:gd name="T0" fmla="*/ 32 w 172"/>
                <a:gd name="T1" fmla="*/ 0 h 171"/>
                <a:gd name="T2" fmla="*/ 32 w 172"/>
                <a:gd name="T3" fmla="*/ 0 h 171"/>
                <a:gd name="T4" fmla="*/ 5157 w 172"/>
                <a:gd name="T5" fmla="*/ 5392 h 171"/>
                <a:gd name="T6" fmla="*/ 5189 w 172"/>
                <a:gd name="T7" fmla="*/ 0 h 171"/>
                <a:gd name="T8" fmla="*/ 32 w 17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71"/>
                <a:gd name="T17" fmla="*/ 172 w 17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7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95"/>
                    <a:pt x="77" y="171"/>
                    <a:pt x="171" y="171"/>
                  </a:cubicBez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16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24" name="Freeform 84"/>
            <p:cNvSpPr>
              <a:spLocks/>
            </p:cNvSpPr>
            <p:nvPr/>
          </p:nvSpPr>
          <p:spPr bwMode="auto">
            <a:xfrm>
              <a:off x="3504" y="2016"/>
              <a:ext cx="340" cy="341"/>
            </a:xfrm>
            <a:custGeom>
              <a:avLst/>
              <a:gdLst>
                <a:gd name="T0" fmla="*/ 5313 w 171"/>
                <a:gd name="T1" fmla="*/ 0 h 171"/>
                <a:gd name="T2" fmla="*/ 0 w 171"/>
                <a:gd name="T3" fmla="*/ 5392 h 171"/>
                <a:gd name="T4" fmla="*/ 5313 w 171"/>
                <a:gd name="T5" fmla="*/ 5392 h 171"/>
                <a:gd name="T6" fmla="*/ 5313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6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25" name="Freeform 85"/>
            <p:cNvSpPr>
              <a:spLocks/>
            </p:cNvSpPr>
            <p:nvPr/>
          </p:nvSpPr>
          <p:spPr bwMode="auto">
            <a:xfrm rot="10800000">
              <a:off x="3840" y="2352"/>
              <a:ext cx="340" cy="340"/>
            </a:xfrm>
            <a:custGeom>
              <a:avLst/>
              <a:gdLst>
                <a:gd name="T0" fmla="*/ 5313 w 171"/>
                <a:gd name="T1" fmla="*/ 0 h 171"/>
                <a:gd name="T2" fmla="*/ 0 w 171"/>
                <a:gd name="T3" fmla="*/ 5313 h 171"/>
                <a:gd name="T4" fmla="*/ 5313 w 171"/>
                <a:gd name="T5" fmla="*/ 5313 h 171"/>
                <a:gd name="T6" fmla="*/ 5313 w 171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1"/>
                <a:gd name="T14" fmla="*/ 171 w 171"/>
                <a:gd name="T15" fmla="*/ 171 h 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1">
                  <a:moveTo>
                    <a:pt x="171" y="0"/>
                  </a:moveTo>
                  <a:cubicBezTo>
                    <a:pt x="76" y="0"/>
                    <a:pt x="0" y="76"/>
                    <a:pt x="0" y="171"/>
                  </a:cubicBez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16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495" name="Group 86"/>
          <p:cNvGrpSpPr>
            <a:grpSpLocks/>
          </p:cNvGrpSpPr>
          <p:nvPr/>
        </p:nvGrpSpPr>
        <p:grpSpPr bwMode="auto">
          <a:xfrm>
            <a:off x="5189538" y="4551363"/>
            <a:ext cx="381000" cy="381000"/>
            <a:chOff x="528" y="3648"/>
            <a:chExt cx="240" cy="240"/>
          </a:xfrm>
        </p:grpSpPr>
        <p:sp>
          <p:nvSpPr>
            <p:cNvPr id="18516" name="AutoShape 8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576" y="3792"/>
              <a:ext cx="96" cy="48"/>
            </a:xfrm>
            <a:prstGeom prst="actionButtonInformation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grpSp>
          <p:nvGrpSpPr>
            <p:cNvPr id="18517" name="Group 88"/>
            <p:cNvGrpSpPr>
              <a:grpSpLocks/>
            </p:cNvGrpSpPr>
            <p:nvPr/>
          </p:nvGrpSpPr>
          <p:grpSpPr bwMode="auto">
            <a:xfrm>
              <a:off x="528" y="3648"/>
              <a:ext cx="240" cy="240"/>
              <a:chOff x="3504" y="2016"/>
              <a:chExt cx="680" cy="680"/>
            </a:xfrm>
          </p:grpSpPr>
          <p:sp>
            <p:nvSpPr>
              <p:cNvPr id="18518" name="Oval 89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680" cy="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altLang="fr-FR"/>
              </a:p>
            </p:txBody>
          </p:sp>
          <p:sp>
            <p:nvSpPr>
              <p:cNvPr id="18519" name="Freeform 90"/>
              <p:cNvSpPr>
                <a:spLocks/>
              </p:cNvSpPr>
              <p:nvPr/>
            </p:nvSpPr>
            <p:spPr bwMode="auto">
              <a:xfrm>
                <a:off x="3504" y="2352"/>
                <a:ext cx="340" cy="341"/>
              </a:xfrm>
              <a:custGeom>
                <a:avLst/>
                <a:gdLst>
                  <a:gd name="T0" fmla="*/ 32 w 172"/>
                  <a:gd name="T1" fmla="*/ 0 h 171"/>
                  <a:gd name="T2" fmla="*/ 32 w 172"/>
                  <a:gd name="T3" fmla="*/ 0 h 171"/>
                  <a:gd name="T4" fmla="*/ 5157 w 172"/>
                  <a:gd name="T5" fmla="*/ 5392 h 171"/>
                  <a:gd name="T6" fmla="*/ 5189 w 172"/>
                  <a:gd name="T7" fmla="*/ 0 h 171"/>
                  <a:gd name="T8" fmla="*/ 32 w 172"/>
                  <a:gd name="T9" fmla="*/ 0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171"/>
                  <a:gd name="T17" fmla="*/ 172 w 172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17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95"/>
                      <a:pt x="77" y="171"/>
                      <a:pt x="171" y="171"/>
                    </a:cubicBezTo>
                    <a:lnTo>
                      <a:pt x="17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651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20" name="Freeform 91"/>
              <p:cNvSpPr>
                <a:spLocks/>
              </p:cNvSpPr>
              <p:nvPr/>
            </p:nvSpPr>
            <p:spPr bwMode="auto">
              <a:xfrm>
                <a:off x="3504" y="2016"/>
                <a:ext cx="340" cy="341"/>
              </a:xfrm>
              <a:custGeom>
                <a:avLst/>
                <a:gdLst>
                  <a:gd name="T0" fmla="*/ 5313 w 171"/>
                  <a:gd name="T1" fmla="*/ 0 h 171"/>
                  <a:gd name="T2" fmla="*/ 0 w 171"/>
                  <a:gd name="T3" fmla="*/ 5392 h 171"/>
                  <a:gd name="T4" fmla="*/ 5313 w 171"/>
                  <a:gd name="T5" fmla="*/ 5392 h 171"/>
                  <a:gd name="T6" fmla="*/ 5313 w 171"/>
                  <a:gd name="T7" fmla="*/ 0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1"/>
                  <a:gd name="T14" fmla="*/ 171 w 171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1">
                    <a:moveTo>
                      <a:pt x="171" y="0"/>
                    </a:moveTo>
                    <a:cubicBezTo>
                      <a:pt x="76" y="0"/>
                      <a:pt x="0" y="76"/>
                      <a:pt x="0" y="171"/>
                    </a:cubicBezTo>
                    <a:lnTo>
                      <a:pt x="171" y="17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651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21" name="Freeform 92"/>
              <p:cNvSpPr>
                <a:spLocks/>
              </p:cNvSpPr>
              <p:nvPr/>
            </p:nvSpPr>
            <p:spPr bwMode="auto">
              <a:xfrm rot="10800000">
                <a:off x="3840" y="2352"/>
                <a:ext cx="340" cy="340"/>
              </a:xfrm>
              <a:custGeom>
                <a:avLst/>
                <a:gdLst>
                  <a:gd name="T0" fmla="*/ 5313 w 171"/>
                  <a:gd name="T1" fmla="*/ 0 h 171"/>
                  <a:gd name="T2" fmla="*/ 0 w 171"/>
                  <a:gd name="T3" fmla="*/ 5313 h 171"/>
                  <a:gd name="T4" fmla="*/ 5313 w 171"/>
                  <a:gd name="T5" fmla="*/ 5313 h 171"/>
                  <a:gd name="T6" fmla="*/ 5313 w 171"/>
                  <a:gd name="T7" fmla="*/ 0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1"/>
                  <a:gd name="T14" fmla="*/ 171 w 171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1">
                    <a:moveTo>
                      <a:pt x="171" y="0"/>
                    </a:moveTo>
                    <a:cubicBezTo>
                      <a:pt x="76" y="0"/>
                      <a:pt x="0" y="76"/>
                      <a:pt x="0" y="171"/>
                    </a:cubicBezTo>
                    <a:lnTo>
                      <a:pt x="171" y="17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651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8496" name="Text Box 93"/>
          <p:cNvSpPr txBox="1">
            <a:spLocks noChangeArrowheads="1"/>
          </p:cNvSpPr>
          <p:nvPr/>
        </p:nvSpPr>
        <p:spPr bwMode="auto">
          <a:xfrm>
            <a:off x="4005263" y="1344613"/>
            <a:ext cx="297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fr-FR" sz="1200">
                <a:solidFill>
                  <a:srgbClr val="2F3A7F"/>
                </a:solidFill>
              </a:rPr>
              <a:t>Processus du core de AGMP</a:t>
            </a:r>
            <a:endParaRPr lang="en-US" altLang="fr-FR" sz="1000" b="0"/>
          </a:p>
        </p:txBody>
      </p:sp>
      <p:sp>
        <p:nvSpPr>
          <p:cNvPr id="18497" name="Line 94"/>
          <p:cNvSpPr>
            <a:spLocks noChangeShapeType="1"/>
          </p:cNvSpPr>
          <p:nvPr/>
        </p:nvSpPr>
        <p:spPr bwMode="auto">
          <a:xfrm>
            <a:off x="2373313" y="1776413"/>
            <a:ext cx="62357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98" name="AutoShape 9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057400"/>
            <a:ext cx="914400" cy="685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18499" name="AutoShape 9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185988" y="2057400"/>
            <a:ext cx="1319212" cy="685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sz="700"/>
          </a:p>
        </p:txBody>
      </p:sp>
      <p:sp>
        <p:nvSpPr>
          <p:cNvPr id="744545" name="AutoShape 97"/>
          <p:cNvSpPr>
            <a:spLocks noChangeAspect="1" noChangeArrowheads="1"/>
          </p:cNvSpPr>
          <p:nvPr/>
        </p:nvSpPr>
        <p:spPr bwMode="invGray">
          <a:xfrm>
            <a:off x="6605588" y="6240463"/>
            <a:ext cx="304800" cy="17303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endParaRPr lang="en-CA" sz="12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01" name="Text Box 98"/>
          <p:cNvSpPr txBox="1">
            <a:spLocks noChangeArrowheads="1"/>
          </p:cNvSpPr>
          <p:nvPr/>
        </p:nvSpPr>
        <p:spPr bwMode="auto">
          <a:xfrm>
            <a:off x="6945313" y="6203950"/>
            <a:ext cx="1781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r-FR" sz="1200" b="0"/>
              <a:t>Processus hors mandat</a:t>
            </a:r>
          </a:p>
        </p:txBody>
      </p:sp>
      <p:grpSp>
        <p:nvGrpSpPr>
          <p:cNvPr id="18502" name="Group 99"/>
          <p:cNvGrpSpPr>
            <a:grpSpLocks noChangeAspect="1"/>
          </p:cNvGrpSpPr>
          <p:nvPr/>
        </p:nvGrpSpPr>
        <p:grpSpPr bwMode="auto">
          <a:xfrm>
            <a:off x="152400" y="304800"/>
            <a:ext cx="1246188" cy="793750"/>
            <a:chOff x="216" y="528"/>
            <a:chExt cx="5544" cy="3528"/>
          </a:xfrm>
        </p:grpSpPr>
        <p:sp>
          <p:nvSpPr>
            <p:cNvPr id="18503" name="AutoShape 100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18504" name="AutoShape 101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rgbClr val="CC33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44550" name="Oval 102"/>
            <p:cNvSpPr>
              <a:spLocks noChangeAspect="1" noChangeArrowheads="1"/>
            </p:cNvSpPr>
            <p:nvPr/>
          </p:nvSpPr>
          <p:spPr bwMode="auto">
            <a:xfrm>
              <a:off x="2568" y="1255"/>
              <a:ext cx="1631" cy="1538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506" name="AutoShape 103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44552" name="Oval 104"/>
            <p:cNvSpPr>
              <a:spLocks noChangeAspect="1" noChangeArrowheads="1"/>
            </p:cNvSpPr>
            <p:nvPr/>
          </p:nvSpPr>
          <p:spPr bwMode="auto">
            <a:xfrm>
              <a:off x="4559" y="1495"/>
              <a:ext cx="1201" cy="1058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508" name="Line 105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09" name="Line 106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10" name="AutoShape 107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18511" name="AutoShape 108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12" name="AutoShape 109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13" name="AutoShape 110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18514" name="AutoShape 111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15" name="AutoShape 112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419100" y="1946275"/>
            <a:ext cx="2552700" cy="190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1000" b="0"/>
              <a:t>Reduce production cost 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1000" b="0"/>
              <a:t>Reduce overhead administrative cost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1000" b="0"/>
              <a:t>Improve production process efficiency</a:t>
            </a:r>
          </a:p>
          <a:p>
            <a:pPr marL="342900" lvl="1" indent="-114300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altLang="fr-FR" sz="1000" b="0"/>
              <a:t>Focus on smelting and power generation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1000" b="0"/>
              <a:t>Improve product (casting)  mix to obtain more high value products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</a:pPr>
            <a:endParaRPr lang="en-GB" altLang="fr-FR" sz="1000" b="0"/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3025775" y="1946275"/>
            <a:ext cx="2613025" cy="190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  <a:tabLst>
                <a:tab pos="114300" algn="l"/>
              </a:tabLst>
            </a:pPr>
            <a:r>
              <a:rPr lang="en-GB" altLang="fr-FR" sz="1000" b="0"/>
              <a:t>Implement operational cost reduction and AOS plans through the use of best practices (FOCUS, Kaizen, etc)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  <a:tabLst>
                <a:tab pos="114300" algn="l"/>
              </a:tabLst>
            </a:pPr>
            <a:r>
              <a:rPr lang="en-GB" altLang="fr-FR" sz="1000" b="0"/>
              <a:t>Achieve financial and manpower targets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  <a:tabLst>
                <a:tab pos="114300" algn="l"/>
              </a:tabLst>
            </a:pPr>
            <a:r>
              <a:rPr lang="en-GB" altLang="fr-FR" sz="1000" b="0"/>
              <a:t>Optimise product mix in casting</a:t>
            </a:r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  <a:tabLst>
                <a:tab pos="114300" algn="l"/>
              </a:tabLst>
            </a:pPr>
            <a:endParaRPr lang="en-GB" altLang="fr-FR" sz="1000" b="0"/>
          </a:p>
          <a:p>
            <a:pPr marL="114300" indent="-114300">
              <a:buClr>
                <a:schemeClr val="accent1"/>
              </a:buClr>
              <a:buFont typeface="Wingdings" pitchFamily="2" charset="2"/>
              <a:buChar char="§"/>
              <a:tabLst>
                <a:tab pos="114300" algn="l"/>
              </a:tabLst>
            </a:pPr>
            <a:endParaRPr lang="en-GB" altLang="fr-FR" sz="1000" b="0"/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476250" y="1574800"/>
            <a:ext cx="2438400" cy="265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058" tIns="41029" rIns="82058" bIns="41029" anchor="ctr">
            <a:spAutoFit/>
          </a:bodyPr>
          <a:lstStyle/>
          <a:p>
            <a:pPr algn="ctr" defTabSz="820738">
              <a:defRPr/>
            </a:pPr>
            <a:r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BUSINESS PRIORITIES</a:t>
            </a:r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3167063" y="1574800"/>
            <a:ext cx="2330450" cy="265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058" tIns="41029" rIns="82058" bIns="41029" anchor="ctr">
            <a:spAutoFit/>
          </a:bodyPr>
          <a:lstStyle/>
          <a:p>
            <a:pPr algn="ctr" defTabSz="820738">
              <a:defRPr/>
            </a:pPr>
            <a:r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5791200" y="1946275"/>
            <a:ext cx="3124200" cy="1984375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GB" altLang="fr-FR" sz="1000">
                <a:ea typeface="Times New Roman" pitchFamily="18" charset="0"/>
                <a:cs typeface="Arial" pitchFamily="34" charset="0"/>
              </a:rPr>
              <a:t>Operating Margin</a:t>
            </a:r>
          </a:p>
          <a:p>
            <a:pPr marL="228600" lvl="1" indent="-114300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1000" b="0">
                <a:ea typeface="Times New Roman" pitchFamily="18" charset="0"/>
                <a:cs typeface="Arial" pitchFamily="34" charset="0"/>
              </a:rPr>
              <a:t>Cost of good sold</a:t>
            </a:r>
          </a:p>
          <a:p>
            <a:pPr marL="457200" lvl="2" indent="-114300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altLang="fr-FR" sz="1000" b="0">
                <a:ea typeface="Times New Roman" pitchFamily="18" charset="0"/>
                <a:cs typeface="Arial" pitchFamily="34" charset="0"/>
              </a:rPr>
              <a:t>Improve development and production efficiency</a:t>
            </a:r>
          </a:p>
          <a:p>
            <a:pPr marL="739775" lvl="3" indent="-115888">
              <a:buClr>
                <a:schemeClr val="accent1"/>
              </a:buClr>
              <a:buFont typeface="Wingdings" pitchFamily="2" charset="2"/>
              <a:buChar char="¬"/>
            </a:pPr>
            <a:r>
              <a:rPr lang="en-GB" altLang="fr-FR" sz="1000" b="0">
                <a:ea typeface="Times New Roman" pitchFamily="18" charset="0"/>
                <a:cs typeface="Arial" pitchFamily="34" charset="0"/>
              </a:rPr>
              <a:t>Material and Production</a:t>
            </a:r>
          </a:p>
          <a:p>
            <a:pPr marL="228600" lvl="1" indent="-114300">
              <a:buClr>
                <a:schemeClr val="accent1"/>
              </a:buClr>
              <a:buFont typeface="Wingdings" pitchFamily="2" charset="2"/>
              <a:buChar char="§"/>
            </a:pPr>
            <a:endParaRPr lang="en-GB" altLang="fr-FR" sz="1000" b="0">
              <a:ea typeface="Times New Roman" pitchFamily="18" charset="0"/>
              <a:cs typeface="Arial" pitchFamily="34" charset="0"/>
            </a:endParaRPr>
          </a:p>
          <a:p>
            <a:pPr marL="457200" lvl="2" indent="-114300">
              <a:buClr>
                <a:schemeClr val="accent1"/>
              </a:buClr>
              <a:buFont typeface="Wingdings" pitchFamily="2" charset="2"/>
              <a:buChar char="§"/>
            </a:pPr>
            <a:endParaRPr lang="en-GB" altLang="fr-FR" sz="1000" b="0">
              <a:ea typeface="Times New Roman" pitchFamily="18" charset="0"/>
              <a:cs typeface="Arial" pitchFamily="34" charset="0"/>
            </a:endParaRPr>
          </a:p>
          <a:p>
            <a:pPr marL="457200" lvl="2" indent="-114300">
              <a:buClr>
                <a:schemeClr val="accent1"/>
              </a:buClr>
              <a:buFont typeface="Wingdings" pitchFamily="2" charset="2"/>
              <a:buChar char="§"/>
            </a:pPr>
            <a:endParaRPr lang="en-GB" altLang="fr-FR" sz="1000" b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57200" y="4654550"/>
            <a:ext cx="3429000" cy="1828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114300" indent="-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Lack of financial detailed information about the product</a:t>
            </a:r>
          </a:p>
          <a:p>
            <a:pPr marL="114300" indent="-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Very little integration between process information and management information</a:t>
            </a:r>
          </a:p>
          <a:p>
            <a:pPr marL="114300" indent="-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Current IS systems seen as inadequate due to the difficulty to get information in a mgmt perspective</a:t>
            </a:r>
          </a:p>
          <a:p>
            <a:pPr marL="114300" indent="-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Quality of process control systems and production management systems are variable (high: Lynemouth power station to low...)</a:t>
            </a:r>
          </a:p>
          <a:p>
            <a:pPr marL="114300" indent="-1143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Ability to match process information to management information in the decision process  is a critical challenge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Process Control human interface should be more user friendly. MSIP seen as an improvement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GB" altLang="fr-FR" sz="900" b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35240" name="Rectangle 8"/>
          <p:cNvSpPr>
            <a:spLocks noChangeArrowheads="1"/>
          </p:cNvSpPr>
          <p:nvPr/>
        </p:nvSpPr>
        <p:spPr bwMode="auto">
          <a:xfrm>
            <a:off x="6188075" y="1574800"/>
            <a:ext cx="2330450" cy="265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058" tIns="41029" rIns="82058" bIns="41029" anchor="ctr">
            <a:spAutoFit/>
          </a:bodyPr>
          <a:lstStyle/>
          <a:p>
            <a:pPr algn="ctr" defTabSz="820738">
              <a:defRPr/>
            </a:pPr>
            <a:r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  DRIVERS</a:t>
            </a:r>
          </a:p>
        </p:txBody>
      </p:sp>
      <p:sp>
        <p:nvSpPr>
          <p:cNvPr id="735241" name="Rectangle 9"/>
          <p:cNvSpPr>
            <a:spLocks noChangeArrowheads="1"/>
          </p:cNvSpPr>
          <p:nvPr/>
        </p:nvSpPr>
        <p:spPr bwMode="auto">
          <a:xfrm>
            <a:off x="533400" y="4303713"/>
            <a:ext cx="3276600" cy="26511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058" tIns="41029" rIns="82058" bIns="41029" anchor="ctr">
            <a:spAutoFit/>
          </a:bodyPr>
          <a:lstStyle/>
          <a:p>
            <a:pPr algn="ctr" defTabSz="820738">
              <a:defRPr/>
            </a:pPr>
            <a:r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HIGH  LEVEL IT ASSESSMENT</a:t>
            </a:r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4343400" y="4610100"/>
            <a:ext cx="4495800" cy="19177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Provide better and easier information access to:</a:t>
            </a:r>
          </a:p>
          <a:p>
            <a:pPr marL="342900" lvl="1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Financial product information</a:t>
            </a:r>
          </a:p>
          <a:p>
            <a:pPr marL="342900" lvl="1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Production/ process data</a:t>
            </a:r>
          </a:p>
          <a:p>
            <a:pPr marL="342900" lvl="1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Production Order management information</a:t>
            </a:r>
          </a:p>
          <a:p>
            <a:pPr marL="342900" lvl="1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Inventory information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Address current diversity and low integration of systems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Support process by automation (To be faster and better)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Provide analytical tools to improve product mix analysis capabilities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Fully support the FOCUS initiative in delivering tools to support maintenance and operational  processes</a:t>
            </a:r>
          </a:p>
          <a:p>
            <a:pPr marL="114300" indent="-1143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altLang="fr-FR" sz="900" b="0">
                <a:ea typeface="Times New Roman" pitchFamily="18" charset="0"/>
                <a:cs typeface="Arial" pitchFamily="34" charset="0"/>
              </a:rPr>
              <a:t>Evaluate production scheduling and propose enabling solution</a:t>
            </a:r>
            <a:endParaRPr lang="en-GB" altLang="fr-FR" sz="1000" b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35243" name="Rectangle 11"/>
          <p:cNvSpPr>
            <a:spLocks noChangeArrowheads="1"/>
          </p:cNvSpPr>
          <p:nvPr/>
        </p:nvSpPr>
        <p:spPr bwMode="auto">
          <a:xfrm>
            <a:off x="4953000" y="4303713"/>
            <a:ext cx="3276600" cy="26511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058" tIns="41029" rIns="82058" bIns="41029" anchor="ctr">
            <a:spAutoFit/>
          </a:bodyPr>
          <a:lstStyle/>
          <a:p>
            <a:pPr algn="ctr" defTabSz="820738">
              <a:defRPr/>
            </a:pPr>
            <a:r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RESULTING  IT  REQUIREMENTS</a:t>
            </a:r>
          </a:p>
        </p:txBody>
      </p:sp>
      <p:sp>
        <p:nvSpPr>
          <p:cNvPr id="735244" name="AutoShape 12"/>
          <p:cNvSpPr>
            <a:spLocks noChangeArrowheads="1"/>
          </p:cNvSpPr>
          <p:nvPr/>
        </p:nvSpPr>
        <p:spPr bwMode="auto">
          <a:xfrm>
            <a:off x="4419600" y="4013200"/>
            <a:ext cx="381000" cy="463550"/>
          </a:xfrm>
          <a:prstGeom prst="downArrow">
            <a:avLst>
              <a:gd name="adj1" fmla="val 50000"/>
              <a:gd name="adj2" fmla="val 30417"/>
            </a:avLst>
          </a:prstGeom>
          <a:gradFill rotWithShape="0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35245" name="AutoShape 13"/>
          <p:cNvSpPr>
            <a:spLocks noChangeArrowheads="1"/>
          </p:cNvSpPr>
          <p:nvPr/>
        </p:nvSpPr>
        <p:spPr bwMode="auto">
          <a:xfrm rot="-5400000">
            <a:off x="3921125" y="5337175"/>
            <a:ext cx="381000" cy="463550"/>
          </a:xfrm>
          <a:prstGeom prst="downArrow">
            <a:avLst>
              <a:gd name="adj1" fmla="val 50000"/>
              <a:gd name="adj2" fmla="val 30417"/>
            </a:avLst>
          </a:prstGeom>
          <a:gradFill rotWithShape="0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6524625" y="466725"/>
            <a:ext cx="1993900" cy="990600"/>
          </a:xfrm>
          <a:prstGeom prst="chevron">
            <a:avLst>
              <a:gd name="adj" fmla="val 36976"/>
            </a:avLst>
          </a:prstGeom>
          <a:gradFill rotWithShape="0">
            <a:gsLst>
              <a:gs pos="0">
                <a:srgbClr val="0CA2D6"/>
              </a:gs>
              <a:gs pos="100000">
                <a:srgbClr val="9EDAEF"/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288" tIns="18288" rIns="18288" bIns="18288" anchor="ctr"/>
          <a:lstStyle/>
          <a:p>
            <a:pPr marL="287338" algn="ctr"/>
            <a:r>
              <a:rPr lang="en-GB" altLang="fr-FR" sz="1100"/>
              <a:t>Manufacture Products &amp; Manage Inventory</a:t>
            </a: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title"/>
          </p:nvPr>
        </p:nvSpPr>
        <p:spPr>
          <a:xfrm>
            <a:off x="1765300" y="477838"/>
            <a:ext cx="6769100" cy="588962"/>
          </a:xfrm>
          <a:noFill/>
        </p:spPr>
        <p:txBody>
          <a:bodyPr/>
          <a:lstStyle/>
          <a:p>
            <a:pPr eaLnBrk="1" hangingPunct="1"/>
            <a:r>
              <a:rPr lang="en-US" altLang="fr-FR" smtClean="0"/>
              <a:t>APMG Business Priorities</a:t>
            </a:r>
            <a:br>
              <a:rPr lang="en-US" altLang="fr-FR" smtClean="0"/>
            </a:br>
            <a:r>
              <a:rPr lang="en-US" altLang="fr-FR" smtClean="0"/>
              <a:t>and Resulting IT Requirements</a:t>
            </a:r>
            <a:br>
              <a:rPr lang="en-US" altLang="fr-FR" smtClean="0"/>
            </a:br>
            <a:endParaRPr lang="en-US" altLang="fr-FR" smtClean="0"/>
          </a:p>
        </p:txBody>
      </p:sp>
      <p:grpSp>
        <p:nvGrpSpPr>
          <p:cNvPr id="20496" name="Group 16"/>
          <p:cNvGrpSpPr>
            <a:grpSpLocks noChangeAspect="1"/>
          </p:cNvGrpSpPr>
          <p:nvPr/>
        </p:nvGrpSpPr>
        <p:grpSpPr bwMode="auto">
          <a:xfrm>
            <a:off x="685800" y="477838"/>
            <a:ext cx="877888" cy="558800"/>
            <a:chOff x="216" y="528"/>
            <a:chExt cx="5544" cy="3528"/>
          </a:xfrm>
        </p:grpSpPr>
        <p:sp>
          <p:nvSpPr>
            <p:cNvPr id="20499" name="AutoShape 17"/>
            <p:cNvSpPr>
              <a:spLocks noChangeAspect="1" noChangeArrowheads="1"/>
            </p:cNvSpPr>
            <p:nvPr/>
          </p:nvSpPr>
          <p:spPr bwMode="auto">
            <a:xfrm>
              <a:off x="216" y="528"/>
              <a:ext cx="1256" cy="816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20500" name="AutoShape 18"/>
            <p:cNvSpPr>
              <a:spLocks noChangeAspect="1" noChangeArrowheads="1"/>
            </p:cNvSpPr>
            <p:nvPr/>
          </p:nvSpPr>
          <p:spPr bwMode="auto">
            <a:xfrm>
              <a:off x="2304" y="3240"/>
              <a:ext cx="2160" cy="816"/>
            </a:xfrm>
            <a:prstGeom prst="roundRect">
              <a:avLst>
                <a:gd name="adj" fmla="val 10139"/>
              </a:avLst>
            </a:prstGeom>
            <a:solidFill>
              <a:schemeClr val="folHlink">
                <a:alpha val="50195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en-CA" altLang="fr-FR" sz="2400"/>
            </a:p>
          </p:txBody>
        </p:sp>
        <p:sp>
          <p:nvSpPr>
            <p:cNvPr id="735251" name="Oval 19"/>
            <p:cNvSpPr>
              <a:spLocks noChangeAspect="1" noChangeArrowheads="1"/>
            </p:cNvSpPr>
            <p:nvPr/>
          </p:nvSpPr>
          <p:spPr bwMode="auto">
            <a:xfrm>
              <a:off x="2572" y="1260"/>
              <a:ext cx="1624" cy="1533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2" name="AutoShape 20"/>
            <p:cNvSpPr>
              <a:spLocks noChangeAspect="1" noChangeArrowheads="1"/>
            </p:cNvSpPr>
            <p:nvPr/>
          </p:nvSpPr>
          <p:spPr bwMode="auto">
            <a:xfrm>
              <a:off x="1008" y="1424"/>
              <a:ext cx="1200" cy="1200"/>
            </a:xfrm>
            <a:prstGeom prst="roundRect">
              <a:avLst>
                <a:gd name="adj" fmla="val 16667"/>
              </a:avLst>
            </a:prstGeom>
            <a:solidFill>
              <a:schemeClr val="folHlink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1600"/>
            </a:p>
          </p:txBody>
        </p:sp>
        <p:sp>
          <p:nvSpPr>
            <p:cNvPr id="735253" name="Oval 21"/>
            <p:cNvSpPr>
              <a:spLocks noChangeAspect="1" noChangeArrowheads="1"/>
            </p:cNvSpPr>
            <p:nvPr/>
          </p:nvSpPr>
          <p:spPr bwMode="auto">
            <a:xfrm>
              <a:off x="4557" y="1500"/>
              <a:ext cx="1203" cy="105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635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CA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04" name="Line 22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05" name="Line 23"/>
            <p:cNvSpPr>
              <a:spLocks noChangeAspect="1" noChangeShapeType="1"/>
            </p:cNvSpPr>
            <p:nvPr/>
          </p:nvSpPr>
          <p:spPr bwMode="auto">
            <a:xfrm>
              <a:off x="216" y="3040"/>
              <a:ext cx="576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06" name="AutoShape 24"/>
            <p:cNvSpPr>
              <a:spLocks noChangeAspect="1" noChangeArrowheads="1"/>
            </p:cNvSpPr>
            <p:nvPr/>
          </p:nvSpPr>
          <p:spPr bwMode="auto">
            <a:xfrm>
              <a:off x="264" y="2704"/>
              <a:ext cx="1344" cy="1248"/>
            </a:xfrm>
            <a:prstGeom prst="roundRect">
              <a:avLst>
                <a:gd name="adj" fmla="val 16667"/>
              </a:avLst>
            </a:prstGeom>
            <a:solidFill>
              <a:srgbClr val="CC33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en-CA" altLang="fr-FR" sz="2000"/>
            </a:p>
          </p:txBody>
        </p:sp>
        <p:sp>
          <p:nvSpPr>
            <p:cNvPr id="20507" name="AutoShape 25"/>
            <p:cNvSpPr>
              <a:spLocks noChangeAspect="1" noChangeArrowheads="1"/>
            </p:cNvSpPr>
            <p:nvPr/>
          </p:nvSpPr>
          <p:spPr bwMode="auto">
            <a:xfrm rot="16200000" flipH="1">
              <a:off x="4256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0508" name="AutoShape 26"/>
            <p:cNvSpPr>
              <a:spLocks noChangeAspect="1" noChangeArrowheads="1"/>
            </p:cNvSpPr>
            <p:nvPr/>
          </p:nvSpPr>
          <p:spPr bwMode="auto">
            <a:xfrm rot="16200000" flipH="1">
              <a:off x="2272" y="1880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0509" name="AutoShape 27"/>
            <p:cNvSpPr>
              <a:spLocks noChangeAspect="1" noChangeArrowheads="1"/>
            </p:cNvSpPr>
            <p:nvPr/>
          </p:nvSpPr>
          <p:spPr bwMode="auto">
            <a:xfrm rot="10800000" flipH="1">
              <a:off x="3240" y="2912"/>
              <a:ext cx="288" cy="288"/>
            </a:xfrm>
            <a:prstGeom prst="downArrow">
              <a:avLst>
                <a:gd name="adj1" fmla="val 38194"/>
                <a:gd name="adj2" fmla="val 34028"/>
              </a:avLst>
            </a:pr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altLang="fr-FR"/>
            </a:p>
          </p:txBody>
        </p:sp>
        <p:sp>
          <p:nvSpPr>
            <p:cNvPr id="20510" name="AutoShape 28"/>
            <p:cNvSpPr>
              <a:spLocks noChangeAspect="1" noChangeArrowheads="1"/>
            </p:cNvSpPr>
            <p:nvPr/>
          </p:nvSpPr>
          <p:spPr bwMode="auto">
            <a:xfrm>
              <a:off x="504" y="2144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11" name="AutoShape 29"/>
            <p:cNvSpPr>
              <a:spLocks noChangeAspect="1" noChangeArrowheads="1"/>
            </p:cNvSpPr>
            <p:nvPr/>
          </p:nvSpPr>
          <p:spPr bwMode="auto">
            <a:xfrm flipV="1">
              <a:off x="504" y="1408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3886 h 21600"/>
                <a:gd name="T14" fmla="*/ 19800 w 21600"/>
                <a:gd name="T15" fmla="*/ 8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560" y="0"/>
                  </a:lnTo>
                  <a:lnTo>
                    <a:pt x="16560" y="3886"/>
                  </a:lnTo>
                  <a:lnTo>
                    <a:pt x="12427" y="3886"/>
                  </a:lnTo>
                  <a:cubicBezTo>
                    <a:pt x="5564" y="3886"/>
                    <a:pt x="0" y="7590"/>
                    <a:pt x="0" y="12158"/>
                  </a:cubicBezTo>
                  <a:lnTo>
                    <a:pt x="0" y="21600"/>
                  </a:lnTo>
                  <a:lnTo>
                    <a:pt x="4483" y="21600"/>
                  </a:lnTo>
                  <a:lnTo>
                    <a:pt x="4483" y="12158"/>
                  </a:lnTo>
                  <a:cubicBezTo>
                    <a:pt x="4483" y="10012"/>
                    <a:pt x="8040" y="8272"/>
                    <a:pt x="12427" y="8272"/>
                  </a:cubicBezTo>
                  <a:lnTo>
                    <a:pt x="16560" y="8272"/>
                  </a:lnTo>
                  <a:lnTo>
                    <a:pt x="1656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2F3A7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497" name="Line 30"/>
          <p:cNvSpPr>
            <a:spLocks noChangeShapeType="1"/>
          </p:cNvSpPr>
          <p:nvPr/>
        </p:nvSpPr>
        <p:spPr bwMode="auto">
          <a:xfrm>
            <a:off x="381000" y="4065588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0498" name="AutoShape 3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6858000" y="533400"/>
            <a:ext cx="914400" cy="838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F3A7F"/>
      </a:accent1>
      <a:accent2>
        <a:srgbClr val="0CA2D6"/>
      </a:accent2>
      <a:accent3>
        <a:srgbClr val="FFFFFF"/>
      </a:accent3>
      <a:accent4>
        <a:srgbClr val="000000"/>
      </a:accent4>
      <a:accent5>
        <a:srgbClr val="ADAEC0"/>
      </a:accent5>
      <a:accent6>
        <a:srgbClr val="0A92C2"/>
      </a:accent6>
      <a:hlink>
        <a:srgbClr val="79B2C6"/>
      </a:hlink>
      <a:folHlink>
        <a:srgbClr val="83A4B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F3A7F"/>
        </a:accent1>
        <a:accent2>
          <a:srgbClr val="A8C1C2"/>
        </a:accent2>
        <a:accent3>
          <a:srgbClr val="FFFFFF"/>
        </a:accent3>
        <a:accent4>
          <a:srgbClr val="000000"/>
        </a:accent4>
        <a:accent5>
          <a:srgbClr val="ADAEC0"/>
        </a:accent5>
        <a:accent6>
          <a:srgbClr val="98AFB0"/>
        </a:accent6>
        <a:hlink>
          <a:srgbClr val="79B2C6"/>
        </a:hlink>
        <a:folHlink>
          <a:srgbClr val="83A4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F3A7F"/>
        </a:accent1>
        <a:accent2>
          <a:srgbClr val="0CA2D6"/>
        </a:accent2>
        <a:accent3>
          <a:srgbClr val="FFFFFF"/>
        </a:accent3>
        <a:accent4>
          <a:srgbClr val="000000"/>
        </a:accent4>
        <a:accent5>
          <a:srgbClr val="ADAEC0"/>
        </a:accent5>
        <a:accent6>
          <a:srgbClr val="0A92C2"/>
        </a:accent6>
        <a:hlink>
          <a:srgbClr val="79B2C6"/>
        </a:hlink>
        <a:folHlink>
          <a:srgbClr val="83A4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15261</TotalTime>
  <Words>2068</Words>
  <Application>Microsoft Office PowerPoint</Application>
  <PresentationFormat>On-screen Show (4:3)</PresentationFormat>
  <Paragraphs>620</Paragraphs>
  <Slides>20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Times New Roman</vt:lpstr>
      <vt:lpstr>Wingdings</vt:lpstr>
      <vt:lpstr>Times</vt:lpstr>
      <vt:lpstr>Arial Narrow</vt:lpstr>
      <vt:lpstr>Monotype Sorts</vt:lpstr>
      <vt:lpstr>Webdings</vt:lpstr>
      <vt:lpstr>Arial Unicode MS</vt:lpstr>
      <vt:lpstr>Symbol</vt:lpstr>
      <vt:lpstr>Tahoma</vt:lpstr>
      <vt:lpstr>Helv</vt:lpstr>
      <vt:lpstr>Default Design</vt:lpstr>
      <vt:lpstr>Feuille Microsoft Excel</vt:lpstr>
      <vt:lpstr>Plan stratégique d’affaires TI; 20xx    </vt:lpstr>
      <vt:lpstr>PowerPoint Presentation</vt:lpstr>
      <vt:lpstr>Processus de réalisation du plan stratégique</vt:lpstr>
      <vt:lpstr>Processus de réalisation du plan stratégique (suite)</vt:lpstr>
      <vt:lpstr>Processus de réalisation du plan stratégique (suite)</vt:lpstr>
      <vt:lpstr>PowerPoint Presentation</vt:lpstr>
      <vt:lpstr>Stratégies d’affaires XXXX</vt:lpstr>
      <vt:lpstr>Sommaire de la situation actuelle d’évaluation</vt:lpstr>
      <vt:lpstr>APMG Business Priorities and Resulting IT Requirements </vt:lpstr>
      <vt:lpstr>Sommaire de l’évaluation des TI</vt:lpstr>
      <vt:lpstr>Rôle des TI AGMP Position désirée selon les entrevues réalisées</vt:lpstr>
      <vt:lpstr>Rôle des TI AGMP Implications</vt:lpstr>
      <vt:lpstr>Résumé de la stratégie TI</vt:lpstr>
      <vt:lpstr>Résumé de la stratégie TI</vt:lpstr>
      <vt:lpstr>INITIATIVES TI: Sommaire de toutes les initiatives                </vt:lpstr>
      <vt:lpstr>Description des scénarios possibles</vt:lpstr>
      <vt:lpstr>Explication du positionnement des projets</vt:lpstr>
      <vt:lpstr>Initiatives informationnels: Détails du positionnement</vt:lpstr>
      <vt:lpstr>PowerPoint Presentation</vt:lpstr>
      <vt:lpstr>PowerPoint Presentation</vt:lpstr>
    </vt:vector>
  </TitlesOfParts>
  <Manager>S.Blais</Manager>
  <Company>Deloitte Consulting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IT Strategy</dc:title>
  <dc:subject>Business IT Strategy</dc:subject>
  <dc:creator>C.Couture/S.Blais</dc:creator>
  <dc:description>Alcan - _x000d_
cc - 080403</dc:description>
  <cp:lastModifiedBy>ismail - [2010]</cp:lastModifiedBy>
  <cp:revision>1233</cp:revision>
  <cp:lastPrinted>2003-06-25T15:05:05Z</cp:lastPrinted>
  <dcterms:created xsi:type="dcterms:W3CDTF">2001-11-30T16:24:50Z</dcterms:created>
  <dcterms:modified xsi:type="dcterms:W3CDTF">2025-04-17T11:34:44Z</dcterms:modified>
  <cp:category>IT</cp:category>
</cp:coreProperties>
</file>