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366" r:id="rId3"/>
    <p:sldId id="313" r:id="rId4"/>
    <p:sldId id="341" r:id="rId5"/>
    <p:sldId id="359" r:id="rId6"/>
    <p:sldId id="318" r:id="rId7"/>
    <p:sldId id="369" r:id="rId8"/>
    <p:sldId id="370" r:id="rId9"/>
    <p:sldId id="315" r:id="rId10"/>
    <p:sldId id="316" r:id="rId11"/>
    <p:sldId id="317" r:id="rId12"/>
    <p:sldId id="332" r:id="rId13"/>
    <p:sldId id="364" r:id="rId14"/>
    <p:sldId id="333" r:id="rId15"/>
    <p:sldId id="334" r:id="rId16"/>
    <p:sldId id="335" r:id="rId17"/>
    <p:sldId id="336" r:id="rId18"/>
    <p:sldId id="360" r:id="rId19"/>
    <p:sldId id="361" r:id="rId20"/>
    <p:sldId id="362" r:id="rId21"/>
    <p:sldId id="363" r:id="rId22"/>
    <p:sldId id="337" r:id="rId23"/>
  </p:sldIdLst>
  <p:sldSz cx="9144000" cy="6858000" type="screen4x3"/>
  <p:notesSz cx="6858000" cy="9144000"/>
  <p:defaultTextStyle>
    <a:defPPr>
      <a:defRPr lang="es-E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3366FF"/>
    <a:srgbClr val="FF9900"/>
    <a:srgbClr val="00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575" autoAdjust="0"/>
    <p:restoredTop sz="94652" autoAdjust="0"/>
  </p:normalViewPr>
  <p:slideViewPr>
    <p:cSldViewPr>
      <p:cViewPr>
        <p:scale>
          <a:sx n="81" d="100"/>
          <a:sy n="81" d="100"/>
        </p:scale>
        <p:origin x="-13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26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4D593835-3860-4D74-AE1B-185AD76398F9}" type="datetime1">
              <a:rPr lang="fr-CA"/>
              <a:pPr>
                <a:defRPr/>
              </a:pPr>
              <a:t>2025-04-17</a:t>
            </a:fld>
            <a:endParaRPr lang="fr-CA"/>
          </a:p>
        </p:txBody>
      </p:sp>
      <p:sp>
        <p:nvSpPr>
          <p:cNvPr id="26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26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2FE6B41-CDE2-4B5F-AE5D-AE2F5D03F202}" type="slidenum">
              <a:rPr lang="fr-CA"/>
              <a:pPr>
                <a:defRPr/>
              </a:pPr>
              <a:t>‹#›</a:t>
            </a:fld>
            <a:endParaRPr lang="fr-CA"/>
          </a:p>
        </p:txBody>
      </p:sp>
    </p:spTree>
    <p:extLst>
      <p:ext uri="{BB962C8B-B14F-4D97-AF65-F5344CB8AC3E}">
        <p14:creationId xmlns:p14="http://schemas.microsoft.com/office/powerpoint/2010/main" val="1689149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A8D4369D-3648-4B6E-B82A-E805629A2581}" type="datetime1">
              <a:rPr lang="fr-CA"/>
              <a:pPr>
                <a:defRPr/>
              </a:pPr>
              <a:t>2025-04-17</a:t>
            </a:fld>
            <a:endParaRPr lang="fr-CA"/>
          </a:p>
        </p:txBody>
      </p:sp>
      <p:sp>
        <p:nvSpPr>
          <p:cNvPr id="245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noProof="0" smtClean="0"/>
              <a:t>Cliquez pour modifier les styles du texte du masque</a:t>
            </a:r>
          </a:p>
          <a:p>
            <a:pPr lvl="1"/>
            <a:r>
              <a:rPr lang="fr-CA" noProof="0" smtClean="0"/>
              <a:t>Deuxième niveau</a:t>
            </a:r>
          </a:p>
          <a:p>
            <a:pPr lvl="2"/>
            <a:r>
              <a:rPr lang="fr-CA" noProof="0" smtClean="0"/>
              <a:t>Troisième niveau</a:t>
            </a:r>
          </a:p>
          <a:p>
            <a:pPr lvl="3"/>
            <a:r>
              <a:rPr lang="fr-CA" noProof="0" smtClean="0"/>
              <a:t>Quatrième niveau</a:t>
            </a:r>
          </a:p>
          <a:p>
            <a:pPr lvl="4"/>
            <a:r>
              <a:rPr lang="fr-CA" noProof="0" smtClean="0"/>
              <a:t>Cinquième niveau</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8469941-5020-49B2-9C4E-A5FA3507ED65}" type="slidenum">
              <a:rPr lang="fr-CA"/>
              <a:pPr>
                <a:defRPr/>
              </a:pPr>
              <a:t>‹#›</a:t>
            </a:fld>
            <a:endParaRPr lang="fr-CA"/>
          </a:p>
        </p:txBody>
      </p:sp>
    </p:spTree>
    <p:extLst>
      <p:ext uri="{BB962C8B-B14F-4D97-AF65-F5344CB8AC3E}">
        <p14:creationId xmlns:p14="http://schemas.microsoft.com/office/powerpoint/2010/main" val="370117408"/>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0CB973B-5B7A-4D8E-AB0A-5A0C70031204}" type="datetime1">
              <a:rPr lang="fr-CA" sz="1200" smtClean="0"/>
              <a:pPr eaLnBrk="1" hangingPunct="1"/>
              <a:t>2025-04-17</a:t>
            </a:fld>
            <a:endParaRPr lang="fr-CA" sz="1200" smtClean="0"/>
          </a:p>
        </p:txBody>
      </p:sp>
      <p:sp>
        <p:nvSpPr>
          <p:cNvPr id="25603" name="Rectangle 7"/>
          <p:cNvSpPr>
            <a:spLocks noGrp="1" noChangeArrowheads="1"/>
          </p:cNvSpPr>
          <p:nvPr>
            <p:ph type="sldNum" sz="quarter" idx="5"/>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D07DA81-6132-4FA8-928E-F50F044EB1C0}" type="slidenum">
              <a:rPr lang="fr-CA" sz="1200" smtClean="0"/>
              <a:pPr eaLnBrk="1" hangingPunct="1"/>
              <a:t>22</a:t>
            </a:fld>
            <a:endParaRPr lang="fr-CA" sz="1200" smtClean="0"/>
          </a:p>
        </p:txBody>
      </p:sp>
      <p:sp>
        <p:nvSpPr>
          <p:cNvPr id="25604" name="Rectangle 2"/>
          <p:cNvSpPr>
            <a:spLocks noRot="1" noChangeArrowheads="1" noTextEdit="1"/>
          </p:cNvSpPr>
          <p:nvPr>
            <p:ph type="sldImg"/>
          </p:nvPr>
        </p:nvSpPr>
        <p:spPr>
          <a:ln/>
        </p:spPr>
      </p:sp>
      <p:sp>
        <p:nvSpPr>
          <p:cNvPr id="25605" name="Rectangle 3"/>
          <p:cNvSpPr>
            <a:spLocks noGrp="1" noChangeArrowheads="1"/>
          </p:cNvSpPr>
          <p:nvPr>
            <p:ph type="body" idx="1"/>
          </p:nvPr>
        </p:nvSpPr>
        <p:spPr>
          <a:noFill/>
        </p:spPr>
        <p:txBody>
          <a:bodyPr/>
          <a:lstStyle/>
          <a:p>
            <a:pPr eaLnBrk="1" hangingPunct="1"/>
            <a:endParaRPr lang="fr-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fld id="{D6C42662-B759-4485-B1DF-A0A6C7A45D98}" type="datetime1">
              <a:rPr lang="fr-CA"/>
              <a:pPr>
                <a:defRPr/>
              </a:pPr>
              <a:t>2025-04-17</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53F8406-F917-48A9-A6BA-41C02F59A9B3}" type="slidenum">
              <a:rPr lang="es-ES"/>
              <a:pPr>
                <a:defRPr/>
              </a:pPr>
              <a:t>‹#›</a:t>
            </a:fld>
            <a:endParaRPr lang="es-ES"/>
          </a:p>
        </p:txBody>
      </p:sp>
    </p:spTree>
    <p:extLst>
      <p:ext uri="{BB962C8B-B14F-4D97-AF65-F5344CB8AC3E}">
        <p14:creationId xmlns:p14="http://schemas.microsoft.com/office/powerpoint/2010/main" val="20469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fld id="{D7EAAE6F-27C7-4692-AD91-ADF0D6FF632F}" type="datetime1">
              <a:rPr lang="fr-CA"/>
              <a:pPr>
                <a:defRPr/>
              </a:pPr>
              <a:t>2025-04-17</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16BF7EA-C373-4D77-8CC4-AF01A6A449B8}" type="slidenum">
              <a:rPr lang="es-ES"/>
              <a:pPr>
                <a:defRPr/>
              </a:pPr>
              <a:t>‹#›</a:t>
            </a:fld>
            <a:endParaRPr lang="es-ES"/>
          </a:p>
        </p:txBody>
      </p:sp>
    </p:spTree>
    <p:extLst>
      <p:ext uri="{BB962C8B-B14F-4D97-AF65-F5344CB8AC3E}">
        <p14:creationId xmlns:p14="http://schemas.microsoft.com/office/powerpoint/2010/main" val="7608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fld id="{45E1C7A7-6CDE-4CA5-9F33-8435FF81A046}" type="datetime1">
              <a:rPr lang="fr-CA"/>
              <a:pPr>
                <a:defRPr/>
              </a:pPr>
              <a:t>2025-04-17</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CE3F7A2-6EE2-4E61-9602-D97790963E23}" type="slidenum">
              <a:rPr lang="es-ES"/>
              <a:pPr>
                <a:defRPr/>
              </a:pPr>
              <a:t>‹#›</a:t>
            </a:fld>
            <a:endParaRPr lang="es-ES"/>
          </a:p>
        </p:txBody>
      </p:sp>
    </p:spTree>
    <p:extLst>
      <p:ext uri="{BB962C8B-B14F-4D97-AF65-F5344CB8AC3E}">
        <p14:creationId xmlns:p14="http://schemas.microsoft.com/office/powerpoint/2010/main" val="42632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CA"/>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Rectangle 4"/>
          <p:cNvSpPr>
            <a:spLocks noGrp="1" noChangeArrowheads="1"/>
          </p:cNvSpPr>
          <p:nvPr>
            <p:ph type="dt" sz="half" idx="10"/>
          </p:nvPr>
        </p:nvSpPr>
        <p:spPr>
          <a:ln/>
        </p:spPr>
        <p:txBody>
          <a:bodyPr/>
          <a:lstStyle>
            <a:lvl1pPr>
              <a:defRPr/>
            </a:lvl1pPr>
          </a:lstStyle>
          <a:p>
            <a:pPr>
              <a:defRPr/>
            </a:pPr>
            <a:fld id="{4FBC0CD9-C1F6-4D48-9209-58E8E328093D}" type="datetime1">
              <a:rPr lang="fr-CA"/>
              <a:pPr>
                <a:defRPr/>
              </a:pPr>
              <a:t>2025-04-17</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E737347-EB4B-4899-ADC2-B2460EC9F229}" type="slidenum">
              <a:rPr lang="es-ES"/>
              <a:pPr>
                <a:defRPr/>
              </a:pPr>
              <a:t>‹#›</a:t>
            </a:fld>
            <a:endParaRPr lang="es-ES"/>
          </a:p>
        </p:txBody>
      </p:sp>
    </p:spTree>
    <p:extLst>
      <p:ext uri="{BB962C8B-B14F-4D97-AF65-F5344CB8AC3E}">
        <p14:creationId xmlns:p14="http://schemas.microsoft.com/office/powerpoint/2010/main" val="407900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fld id="{AFC796E0-4D8E-4B55-A0AB-829C10AE67EE}" type="datetime1">
              <a:rPr lang="fr-CA"/>
              <a:pPr>
                <a:defRPr/>
              </a:pPr>
              <a:t>2025-04-17</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C7920A5-5160-4D29-95C0-0EE720A78A5A}" type="slidenum">
              <a:rPr lang="es-ES"/>
              <a:pPr>
                <a:defRPr/>
              </a:pPr>
              <a:t>‹#›</a:t>
            </a:fld>
            <a:endParaRPr lang="es-ES"/>
          </a:p>
        </p:txBody>
      </p:sp>
    </p:spTree>
    <p:extLst>
      <p:ext uri="{BB962C8B-B14F-4D97-AF65-F5344CB8AC3E}">
        <p14:creationId xmlns:p14="http://schemas.microsoft.com/office/powerpoint/2010/main" val="415815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fld id="{D5038063-7416-46AC-B520-6EC9D601B415}" type="datetime1">
              <a:rPr lang="fr-CA"/>
              <a:pPr>
                <a:defRPr/>
              </a:pPr>
              <a:t>2025-04-17</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E060FF4-32FD-4CE4-B97B-A5A8A3763457}" type="slidenum">
              <a:rPr lang="es-ES"/>
              <a:pPr>
                <a:defRPr/>
              </a:pPr>
              <a:t>‹#›</a:t>
            </a:fld>
            <a:endParaRPr lang="es-ES"/>
          </a:p>
        </p:txBody>
      </p:sp>
    </p:spTree>
    <p:extLst>
      <p:ext uri="{BB962C8B-B14F-4D97-AF65-F5344CB8AC3E}">
        <p14:creationId xmlns:p14="http://schemas.microsoft.com/office/powerpoint/2010/main" val="112117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Rectangle 4"/>
          <p:cNvSpPr>
            <a:spLocks noGrp="1" noChangeArrowheads="1"/>
          </p:cNvSpPr>
          <p:nvPr>
            <p:ph type="dt" sz="half" idx="10"/>
          </p:nvPr>
        </p:nvSpPr>
        <p:spPr>
          <a:ln/>
        </p:spPr>
        <p:txBody>
          <a:bodyPr/>
          <a:lstStyle>
            <a:lvl1pPr>
              <a:defRPr/>
            </a:lvl1pPr>
          </a:lstStyle>
          <a:p>
            <a:pPr>
              <a:defRPr/>
            </a:pPr>
            <a:fld id="{F5ECC913-8755-4D61-A41A-D706A48F51B9}" type="datetime1">
              <a:rPr lang="fr-CA"/>
              <a:pPr>
                <a:defRPr/>
              </a:pPr>
              <a:t>2025-04-17</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E8B2154-28C4-43D1-8666-0DAC1D609C7E}" type="slidenum">
              <a:rPr lang="es-ES"/>
              <a:pPr>
                <a:defRPr/>
              </a:pPr>
              <a:t>‹#›</a:t>
            </a:fld>
            <a:endParaRPr lang="es-ES"/>
          </a:p>
        </p:txBody>
      </p:sp>
    </p:spTree>
    <p:extLst>
      <p:ext uri="{BB962C8B-B14F-4D97-AF65-F5344CB8AC3E}">
        <p14:creationId xmlns:p14="http://schemas.microsoft.com/office/powerpoint/2010/main" val="12515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Rectangle 4"/>
          <p:cNvSpPr>
            <a:spLocks noGrp="1" noChangeArrowheads="1"/>
          </p:cNvSpPr>
          <p:nvPr>
            <p:ph type="dt" sz="half" idx="10"/>
          </p:nvPr>
        </p:nvSpPr>
        <p:spPr>
          <a:ln/>
        </p:spPr>
        <p:txBody>
          <a:bodyPr/>
          <a:lstStyle>
            <a:lvl1pPr>
              <a:defRPr/>
            </a:lvl1pPr>
          </a:lstStyle>
          <a:p>
            <a:pPr>
              <a:defRPr/>
            </a:pPr>
            <a:fld id="{A64C6E12-10C3-4446-A45E-7E78D4C6739F}" type="datetime1">
              <a:rPr lang="fr-CA"/>
              <a:pPr>
                <a:defRPr/>
              </a:pPr>
              <a:t>2025-04-17</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5CA97B19-B5B7-48F7-B5C4-9F4EB5E9EA88}" type="slidenum">
              <a:rPr lang="es-ES"/>
              <a:pPr>
                <a:defRPr/>
              </a:pPr>
              <a:t>‹#›</a:t>
            </a:fld>
            <a:endParaRPr lang="es-ES"/>
          </a:p>
        </p:txBody>
      </p:sp>
    </p:spTree>
    <p:extLst>
      <p:ext uri="{BB962C8B-B14F-4D97-AF65-F5344CB8AC3E}">
        <p14:creationId xmlns:p14="http://schemas.microsoft.com/office/powerpoint/2010/main" val="42403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fld id="{07F1FBBF-BDC3-4645-AC42-8938067BF582}" type="datetime1">
              <a:rPr lang="fr-CA"/>
              <a:pPr>
                <a:defRPr/>
              </a:pPr>
              <a:t>2025-04-17</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C3365E31-D108-4660-8247-09255861D460}" type="slidenum">
              <a:rPr lang="es-ES"/>
              <a:pPr>
                <a:defRPr/>
              </a:pPr>
              <a:t>‹#›</a:t>
            </a:fld>
            <a:endParaRPr lang="es-ES"/>
          </a:p>
        </p:txBody>
      </p:sp>
    </p:spTree>
    <p:extLst>
      <p:ext uri="{BB962C8B-B14F-4D97-AF65-F5344CB8AC3E}">
        <p14:creationId xmlns:p14="http://schemas.microsoft.com/office/powerpoint/2010/main" val="66328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C8529A-193F-4A67-857D-FEB4F054045D}" type="datetime1">
              <a:rPr lang="fr-CA"/>
              <a:pPr>
                <a:defRPr/>
              </a:pPr>
              <a:t>2025-04-17</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AA5E3407-4E87-48BC-90D6-400F3857217C}" type="slidenum">
              <a:rPr lang="es-ES"/>
              <a:pPr>
                <a:defRPr/>
              </a:pPr>
              <a:t>‹#›</a:t>
            </a:fld>
            <a:endParaRPr lang="es-ES"/>
          </a:p>
        </p:txBody>
      </p:sp>
    </p:spTree>
    <p:extLst>
      <p:ext uri="{BB962C8B-B14F-4D97-AF65-F5344CB8AC3E}">
        <p14:creationId xmlns:p14="http://schemas.microsoft.com/office/powerpoint/2010/main" val="235832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8C495B60-33BA-4B39-823E-6D77E0A7CA69}" type="datetime1">
              <a:rPr lang="fr-CA"/>
              <a:pPr>
                <a:defRPr/>
              </a:pPr>
              <a:t>2025-04-17</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3C8BD84-6C65-4383-BBF6-AFBF43EE6430}" type="slidenum">
              <a:rPr lang="es-ES"/>
              <a:pPr>
                <a:defRPr/>
              </a:pPr>
              <a:t>‹#›</a:t>
            </a:fld>
            <a:endParaRPr lang="es-ES"/>
          </a:p>
        </p:txBody>
      </p:sp>
    </p:spTree>
    <p:extLst>
      <p:ext uri="{BB962C8B-B14F-4D97-AF65-F5344CB8AC3E}">
        <p14:creationId xmlns:p14="http://schemas.microsoft.com/office/powerpoint/2010/main" val="418781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86C967D6-293D-41A4-B4EA-3DF268981A10}" type="datetime1">
              <a:rPr lang="fr-CA"/>
              <a:pPr>
                <a:defRPr/>
              </a:pPr>
              <a:t>2025-04-17</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55A5E56-7F55-4A0C-A6EE-A549BA24B2C0}" type="slidenum">
              <a:rPr lang="es-ES"/>
              <a:pPr>
                <a:defRPr/>
              </a:pPr>
              <a:t>‹#›</a:t>
            </a:fld>
            <a:endParaRPr lang="es-ES"/>
          </a:p>
        </p:txBody>
      </p:sp>
    </p:spTree>
    <p:extLst>
      <p:ext uri="{BB962C8B-B14F-4D97-AF65-F5344CB8AC3E}">
        <p14:creationId xmlns:p14="http://schemas.microsoft.com/office/powerpoint/2010/main" val="331724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24EF1FB1-F34E-4498-B557-E1084178E741}" type="datetime1">
              <a:rPr lang="fr-CA"/>
              <a:pPr>
                <a:defRPr/>
              </a:pPr>
              <a:t>2025-04-17</a:t>
            </a:fld>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FFFC8772-4798-44AA-9084-A655633AE1FF}"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piloter.org/decision/index.ht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4787900" y="4581525"/>
            <a:ext cx="4032250" cy="544513"/>
          </a:xfrm>
          <a:noFill/>
        </p:spPr>
        <p:txBody>
          <a:bodyPr/>
          <a:lstStyle/>
          <a:p>
            <a:pPr algn="l" eaLnBrk="1" hangingPunct="1"/>
            <a:r>
              <a:rPr lang="es-UY" sz="3200" b="1" smtClean="0">
                <a:solidFill>
                  <a:schemeClr val="tx1"/>
                </a:solidFill>
              </a:rPr>
              <a:t>Intelligence d’affaires - BI</a:t>
            </a:r>
            <a:endParaRPr lang="es-ES" sz="3200" b="1" smtClean="0">
              <a:solidFill>
                <a:schemeClr val="tx1"/>
              </a:solidFill>
            </a:endParaRPr>
          </a:p>
        </p:txBody>
      </p:sp>
      <p:pic>
        <p:nvPicPr>
          <p:cNvPr id="4" name="Image 3" descr="cube B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765175"/>
            <a:ext cx="296386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0F2CEFB9-B969-435F-AC49-9D46F98C160A}" type="datetime1">
              <a:rPr lang="fr-CA" sz="1400" smtClean="0"/>
              <a:pPr eaLnBrk="1" hangingPunct="1"/>
              <a:t>2025-04-17</a:t>
            </a:fld>
            <a:endParaRPr lang="es-ES" sz="1400" smtClean="0"/>
          </a:p>
        </p:txBody>
      </p:sp>
      <p:sp>
        <p:nvSpPr>
          <p:cNvPr id="11267"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F447FA3-B404-409B-AE20-47D18CB99170}" type="slidenum">
              <a:rPr lang="es-ES" sz="1400" smtClean="0"/>
              <a:pPr eaLnBrk="1" hangingPunct="1"/>
              <a:t>10</a:t>
            </a:fld>
            <a:endParaRPr lang="es-ES" sz="1400" smtClean="0"/>
          </a:p>
        </p:txBody>
      </p:sp>
      <p:sp>
        <p:nvSpPr>
          <p:cNvPr id="11268" name="Rectangle 2"/>
          <p:cNvSpPr>
            <a:spLocks noGrp="1" noChangeArrowheads="1"/>
          </p:cNvSpPr>
          <p:nvPr>
            <p:ph type="title"/>
          </p:nvPr>
        </p:nvSpPr>
        <p:spPr/>
        <p:txBody>
          <a:bodyPr/>
          <a:lstStyle/>
          <a:p>
            <a:pPr algn="l" eaLnBrk="1" hangingPunct="1"/>
            <a:r>
              <a:rPr lang="fr-CA" sz="4000" b="1" smtClean="0"/>
              <a:t>Stratégie en lien avec les technologies d’information</a:t>
            </a:r>
          </a:p>
        </p:txBody>
      </p:sp>
      <p:sp>
        <p:nvSpPr>
          <p:cNvPr id="11269" name="Rectangle 3"/>
          <p:cNvSpPr>
            <a:spLocks noGrp="1" noChangeArrowheads="1"/>
          </p:cNvSpPr>
          <p:nvPr>
            <p:ph type="body" idx="1"/>
          </p:nvPr>
        </p:nvSpPr>
        <p:spPr/>
        <p:txBody>
          <a:bodyPr/>
          <a:lstStyle/>
          <a:p>
            <a:pPr lvl="1" eaLnBrk="1" hangingPunct="1"/>
            <a:endParaRPr lang="en-CA" sz="2400" i="1" u="sng" smtClean="0"/>
          </a:p>
          <a:p>
            <a:pPr lvl="1" eaLnBrk="1" hangingPunct="1"/>
            <a:r>
              <a:rPr lang="fr-CA" sz="2400" b="1" smtClean="0"/>
              <a:t>En contraste à la tactique dont l'enjeu est local et limité dans le  (gagner des combats à l'intérieur d'une bataille), </a:t>
            </a:r>
            <a:r>
              <a:rPr lang="fr-CA" sz="2400" b="1" smtClean="0">
                <a:solidFill>
                  <a:schemeClr val="hlink"/>
                </a:solidFill>
              </a:rPr>
              <a:t>la stratégie à un objectif global et à plus long terme</a:t>
            </a:r>
            <a:r>
              <a:rPr lang="fr-CA" sz="2400" b="1" smtClean="0"/>
              <a:t> (gagner la bataille à l'intérieur d'une guerre qui est du ressort de la politique). </a:t>
            </a:r>
          </a:p>
          <a:p>
            <a:pPr lvl="1" eaLnBrk="1" hangingPunct="1">
              <a:buFontTx/>
              <a:buNone/>
            </a:pPr>
            <a:endParaRPr lang="fr-CA" sz="2400" b="1" smtClean="0"/>
          </a:p>
          <a:p>
            <a:pPr lvl="2" eaLnBrk="1" hangingPunct="1"/>
            <a:r>
              <a:rPr lang="fr-CA" sz="2000" b="1" smtClean="0"/>
              <a:t>En effet, il appartient à la politique le choix de la paix ou de la guerre et l'attribution des ressources mises en œuvre par des stratégies militaires sur le champ de bataille ou diplomatiques dans des négociations.</a:t>
            </a:r>
          </a:p>
          <a:p>
            <a:pPr lvl="2" eaLnBrk="1" hangingPunct="1"/>
            <a:endParaRPr lang="fr-CA" sz="2000" b="1" smtClean="0"/>
          </a:p>
        </p:txBody>
      </p:sp>
      <p:pic>
        <p:nvPicPr>
          <p:cNvPr id="11270"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4897FCC9-DE8E-4240-BCE2-620212F7EDFC}" type="datetime1">
              <a:rPr lang="fr-CA" sz="1400" smtClean="0"/>
              <a:pPr eaLnBrk="1" hangingPunct="1"/>
              <a:t>2025-04-17</a:t>
            </a:fld>
            <a:endParaRPr lang="es-ES" sz="1400" smtClean="0"/>
          </a:p>
        </p:txBody>
      </p:sp>
      <p:sp>
        <p:nvSpPr>
          <p:cNvPr id="12291"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56CEB20-9698-421C-9E38-5BF8B8910EFC}" type="slidenum">
              <a:rPr lang="es-ES" sz="1400" smtClean="0"/>
              <a:pPr eaLnBrk="1" hangingPunct="1"/>
              <a:t>11</a:t>
            </a:fld>
            <a:endParaRPr lang="es-ES" sz="1400" smtClean="0"/>
          </a:p>
        </p:txBody>
      </p:sp>
      <p:sp>
        <p:nvSpPr>
          <p:cNvPr id="12292" name="Rectangle 2"/>
          <p:cNvSpPr>
            <a:spLocks noGrp="1" noChangeArrowheads="1"/>
          </p:cNvSpPr>
          <p:nvPr>
            <p:ph type="title"/>
          </p:nvPr>
        </p:nvSpPr>
        <p:spPr/>
        <p:txBody>
          <a:bodyPr/>
          <a:lstStyle/>
          <a:p>
            <a:pPr algn="l" eaLnBrk="1" hangingPunct="1"/>
            <a:r>
              <a:rPr lang="fr-CA" sz="4000" b="1" smtClean="0"/>
              <a:t>Stratégie en lien avec les technologies d’information</a:t>
            </a:r>
          </a:p>
        </p:txBody>
      </p:sp>
      <p:sp>
        <p:nvSpPr>
          <p:cNvPr id="12293" name="Rectangle 3"/>
          <p:cNvSpPr>
            <a:spLocks noGrp="1" noChangeArrowheads="1"/>
          </p:cNvSpPr>
          <p:nvPr>
            <p:ph type="body" idx="1"/>
          </p:nvPr>
        </p:nvSpPr>
        <p:spPr>
          <a:xfrm>
            <a:off x="457200" y="1600200"/>
            <a:ext cx="8291513" cy="4637088"/>
          </a:xfrm>
        </p:spPr>
        <p:txBody>
          <a:bodyPr/>
          <a:lstStyle/>
          <a:p>
            <a:pPr lvl="1" eaLnBrk="1" hangingPunct="1">
              <a:buFontTx/>
              <a:buNone/>
            </a:pPr>
            <a:r>
              <a:rPr lang="en-CA" b="1" i="1" smtClean="0"/>
              <a:t>	En fait, les militaires considèrent, dans cet art de combiner ses moyens et ses ressources en fonction des contingences, trois niveaux :</a:t>
            </a:r>
            <a:endParaRPr lang="en-CA" b="1" smtClean="0"/>
          </a:p>
          <a:p>
            <a:pPr lvl="2" eaLnBrk="1" hangingPunct="1"/>
            <a:r>
              <a:rPr lang="en-CA" sz="2000" b="1" u="sng" smtClean="0">
                <a:solidFill>
                  <a:schemeClr val="hlink"/>
                </a:solidFill>
              </a:rPr>
              <a:t>le niveau stratégique</a:t>
            </a:r>
            <a:r>
              <a:rPr lang="en-CA" sz="2000" b="1" u="sng" smtClean="0"/>
              <a:t>,</a:t>
            </a:r>
            <a:r>
              <a:rPr lang="en-CA" sz="2000" b="1" smtClean="0"/>
              <a:t> ou plus couramment aujourd'hui politico-militaire, au plus haut niveau de l'État, dans un dialogue itératif entre responsables politiques, diplomatiques et militaires ; </a:t>
            </a:r>
          </a:p>
          <a:p>
            <a:pPr lvl="2" eaLnBrk="1" hangingPunct="1"/>
            <a:r>
              <a:rPr lang="en-CA" sz="2000" b="1" u="sng" smtClean="0">
                <a:solidFill>
                  <a:schemeClr val="hlink"/>
                </a:solidFill>
              </a:rPr>
              <a:t>le niveau tactique</a:t>
            </a:r>
            <a:r>
              <a:rPr lang="en-CA" sz="2000" b="1" smtClean="0"/>
              <a:t>, entre le haut-commandement militaire et le commandant d'un théâtre d'opération ; </a:t>
            </a:r>
          </a:p>
          <a:p>
            <a:pPr lvl="2" eaLnBrk="1" hangingPunct="1"/>
            <a:r>
              <a:rPr lang="en-CA" sz="2000" b="1" u="sng" smtClean="0">
                <a:solidFill>
                  <a:schemeClr val="hlink"/>
                </a:solidFill>
              </a:rPr>
              <a:t>le niveau opérationnel</a:t>
            </a:r>
            <a:r>
              <a:rPr lang="en-CA" sz="2000" b="1" smtClean="0"/>
              <a:t>, qui est celui, local, du commandant d'unité engagé dans une action particulière</a:t>
            </a:r>
            <a:endParaRPr lang="fr-CA" sz="2000" b="1" smtClean="0"/>
          </a:p>
        </p:txBody>
      </p:sp>
      <p:pic>
        <p:nvPicPr>
          <p:cNvPr id="1229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A85D81A-EEFF-4457-BA3F-00FFEE713534}" type="datetime1">
              <a:rPr lang="fr-CA" sz="1400" smtClean="0"/>
              <a:pPr eaLnBrk="1" hangingPunct="1"/>
              <a:t>2025-04-17</a:t>
            </a:fld>
            <a:endParaRPr lang="es-ES" sz="1400" smtClean="0"/>
          </a:p>
        </p:txBody>
      </p:sp>
      <p:sp>
        <p:nvSpPr>
          <p:cNvPr id="13315"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2AD3CC3-B445-44DC-887D-D1AC3316F7F2}" type="slidenum">
              <a:rPr lang="es-ES" sz="1400" smtClean="0"/>
              <a:pPr eaLnBrk="1" hangingPunct="1"/>
              <a:t>12</a:t>
            </a:fld>
            <a:endParaRPr lang="es-ES" sz="1400" smtClean="0"/>
          </a:p>
        </p:txBody>
      </p:sp>
      <p:sp>
        <p:nvSpPr>
          <p:cNvPr id="13316" name="Rectangle 2"/>
          <p:cNvSpPr>
            <a:spLocks noGrp="1" noChangeArrowheads="1"/>
          </p:cNvSpPr>
          <p:nvPr>
            <p:ph type="title"/>
          </p:nvPr>
        </p:nvSpPr>
        <p:spPr/>
        <p:txBody>
          <a:bodyPr/>
          <a:lstStyle/>
          <a:p>
            <a:pPr algn="l" eaLnBrk="1" hangingPunct="1"/>
            <a:r>
              <a:rPr lang="fr-CA" b="1" smtClean="0"/>
              <a:t>Décision stratégique - BI</a:t>
            </a:r>
          </a:p>
        </p:txBody>
      </p:sp>
      <p:sp>
        <p:nvSpPr>
          <p:cNvPr id="13317" name="Rectangle 3"/>
          <p:cNvSpPr>
            <a:spLocks noGrp="1" noChangeArrowheads="1"/>
          </p:cNvSpPr>
          <p:nvPr>
            <p:ph type="body" idx="1"/>
          </p:nvPr>
        </p:nvSpPr>
        <p:spPr/>
        <p:txBody>
          <a:bodyPr/>
          <a:lstStyle/>
          <a:p>
            <a:pPr eaLnBrk="1" hangingPunct="1"/>
            <a:endParaRPr lang="fr-CA" smtClean="0"/>
          </a:p>
        </p:txBody>
      </p:sp>
      <p:pic>
        <p:nvPicPr>
          <p:cNvPr id="13318"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descr="ROI-BI-300x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636838"/>
            <a:ext cx="54006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C019C28-3490-4C09-82FD-06E454BC2F3A}" type="datetime1">
              <a:rPr lang="fr-CA" sz="1400" smtClean="0"/>
              <a:pPr eaLnBrk="1" hangingPunct="1"/>
              <a:t>2025-04-17</a:t>
            </a:fld>
            <a:endParaRPr lang="es-ES" sz="1400" smtClean="0"/>
          </a:p>
        </p:txBody>
      </p:sp>
      <p:sp>
        <p:nvSpPr>
          <p:cNvPr id="14339"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9EA2A5AA-A1F8-4E92-911D-5C7B3B46E59B}" type="slidenum">
              <a:rPr lang="es-ES" sz="1400" smtClean="0"/>
              <a:pPr eaLnBrk="1" hangingPunct="1"/>
              <a:t>13</a:t>
            </a:fld>
            <a:endParaRPr lang="es-ES" sz="1400" smtClean="0"/>
          </a:p>
        </p:txBody>
      </p:sp>
      <p:sp>
        <p:nvSpPr>
          <p:cNvPr id="14340" name="Rectangle 2"/>
          <p:cNvSpPr>
            <a:spLocks noGrp="1" noChangeArrowheads="1"/>
          </p:cNvSpPr>
          <p:nvPr>
            <p:ph type="title"/>
          </p:nvPr>
        </p:nvSpPr>
        <p:spPr/>
        <p:txBody>
          <a:bodyPr/>
          <a:lstStyle/>
          <a:p>
            <a:pPr algn="l" eaLnBrk="1" hangingPunct="1"/>
            <a:r>
              <a:rPr lang="fr-CA" b="1" smtClean="0"/>
              <a:t>Décision stratégique - BI</a:t>
            </a:r>
          </a:p>
        </p:txBody>
      </p:sp>
      <p:sp>
        <p:nvSpPr>
          <p:cNvPr id="14341" name="Rectangle 3"/>
          <p:cNvSpPr>
            <a:spLocks noGrp="1" noChangeArrowheads="1"/>
          </p:cNvSpPr>
          <p:nvPr>
            <p:ph type="body" idx="1"/>
          </p:nvPr>
        </p:nvSpPr>
        <p:spPr>
          <a:xfrm>
            <a:off x="468313" y="1484313"/>
            <a:ext cx="8229600" cy="4525962"/>
          </a:xfrm>
        </p:spPr>
        <p:txBody>
          <a:bodyPr/>
          <a:lstStyle/>
          <a:p>
            <a:pPr eaLnBrk="1" hangingPunct="1">
              <a:lnSpc>
                <a:spcPct val="90000"/>
              </a:lnSpc>
            </a:pPr>
            <a:r>
              <a:rPr lang="fr-FR" sz="2000" b="1" smtClean="0">
                <a:solidFill>
                  <a:srgbClr val="000000"/>
                </a:solidFill>
              </a:rPr>
              <a:t>Dans tous les secteurs économiques, dans toutes les entreprises, l’information est devenue “ le nerf de la guerre ”.</a:t>
            </a:r>
            <a:br>
              <a:rPr lang="fr-FR" sz="2000" b="1" smtClean="0">
                <a:solidFill>
                  <a:srgbClr val="000000"/>
                </a:solidFill>
              </a:rPr>
            </a:br>
            <a:endParaRPr lang="fr-FR" sz="2000" b="1" smtClean="0">
              <a:solidFill>
                <a:srgbClr val="000000"/>
              </a:solidFill>
            </a:endParaRPr>
          </a:p>
          <a:p>
            <a:pPr eaLnBrk="1" hangingPunct="1">
              <a:lnSpc>
                <a:spcPct val="90000"/>
              </a:lnSpc>
            </a:pPr>
            <a:r>
              <a:rPr lang="fr-FR" sz="2000" b="1" smtClean="0">
                <a:solidFill>
                  <a:srgbClr val="000000"/>
                </a:solidFill>
              </a:rPr>
              <a:t> Il faut disposer de la bonne information, au bon moment, au bon endroit sous la bonne forme et  la rendre disponible aux acteurs de l’entreprise.</a:t>
            </a:r>
            <a:br>
              <a:rPr lang="fr-FR" sz="2000" b="1" smtClean="0">
                <a:solidFill>
                  <a:srgbClr val="000000"/>
                </a:solidFill>
              </a:rPr>
            </a:br>
            <a:endParaRPr lang="fr-FR" sz="2000" b="1" smtClean="0">
              <a:solidFill>
                <a:srgbClr val="000000"/>
              </a:solidFill>
            </a:endParaRPr>
          </a:p>
          <a:p>
            <a:pPr eaLnBrk="1" hangingPunct="1">
              <a:lnSpc>
                <a:spcPct val="90000"/>
              </a:lnSpc>
            </a:pPr>
            <a:r>
              <a:rPr lang="fr-FR" sz="2000" b="1" smtClean="0">
                <a:solidFill>
                  <a:srgbClr val="000000"/>
                </a:solidFill>
              </a:rPr>
              <a:t> L’information devient un capital en temps que tel.</a:t>
            </a:r>
            <a:br>
              <a:rPr lang="fr-FR" sz="2000" b="1" smtClean="0">
                <a:solidFill>
                  <a:srgbClr val="000000"/>
                </a:solidFill>
              </a:rPr>
            </a:br>
            <a:endParaRPr lang="fr-FR" sz="2000" b="1" smtClean="0">
              <a:solidFill>
                <a:srgbClr val="000000"/>
              </a:solidFill>
            </a:endParaRPr>
          </a:p>
          <a:p>
            <a:pPr eaLnBrk="1" hangingPunct="1">
              <a:lnSpc>
                <a:spcPct val="90000"/>
              </a:lnSpc>
            </a:pPr>
            <a:r>
              <a:rPr lang="fr-FR" sz="2000" b="1" smtClean="0">
                <a:solidFill>
                  <a:srgbClr val="000000"/>
                </a:solidFill>
              </a:rPr>
              <a:t> L’information est une source de valeur pour l’entreprise.</a:t>
            </a:r>
          </a:p>
          <a:p>
            <a:pPr eaLnBrk="1" hangingPunct="1">
              <a:lnSpc>
                <a:spcPct val="90000"/>
              </a:lnSpc>
            </a:pPr>
            <a:endParaRPr lang="fr-CA" sz="2000" b="1" smtClean="0"/>
          </a:p>
        </p:txBody>
      </p:sp>
      <p:pic>
        <p:nvPicPr>
          <p:cNvPr id="14342"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7D7F452-AB4C-4C60-9079-C5766D300E0F}" type="datetime1">
              <a:rPr lang="fr-CA" sz="1400" smtClean="0"/>
              <a:pPr eaLnBrk="1" hangingPunct="1"/>
              <a:t>2025-04-17</a:t>
            </a:fld>
            <a:endParaRPr lang="es-ES" sz="1400" smtClean="0"/>
          </a:p>
        </p:txBody>
      </p:sp>
      <p:sp>
        <p:nvSpPr>
          <p:cNvPr id="15363"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8327516-724B-4B52-A8FD-406664A26604}" type="slidenum">
              <a:rPr lang="es-ES" sz="1400" smtClean="0"/>
              <a:pPr eaLnBrk="1" hangingPunct="1"/>
              <a:t>14</a:t>
            </a:fld>
            <a:endParaRPr lang="es-ES" sz="1400" smtClean="0"/>
          </a:p>
        </p:txBody>
      </p:sp>
      <p:sp>
        <p:nvSpPr>
          <p:cNvPr id="15364" name="Rectangle 2"/>
          <p:cNvSpPr>
            <a:spLocks noGrp="1" noChangeArrowheads="1"/>
          </p:cNvSpPr>
          <p:nvPr>
            <p:ph type="title"/>
          </p:nvPr>
        </p:nvSpPr>
        <p:spPr>
          <a:xfrm>
            <a:off x="395288" y="188913"/>
            <a:ext cx="8229600" cy="1143000"/>
          </a:xfrm>
        </p:spPr>
        <p:txBody>
          <a:bodyPr/>
          <a:lstStyle/>
          <a:p>
            <a:pPr algn="l" eaLnBrk="1" hangingPunct="1"/>
            <a:r>
              <a:rPr lang="fr-CA" b="1" smtClean="0"/>
              <a:t>Décision stratégique - BI</a:t>
            </a:r>
          </a:p>
        </p:txBody>
      </p:sp>
      <p:sp>
        <p:nvSpPr>
          <p:cNvPr id="15365" name="Rectangle 3"/>
          <p:cNvSpPr>
            <a:spLocks noGrp="1" noChangeArrowheads="1"/>
          </p:cNvSpPr>
          <p:nvPr>
            <p:ph type="body" idx="1"/>
          </p:nvPr>
        </p:nvSpPr>
        <p:spPr/>
        <p:txBody>
          <a:bodyPr/>
          <a:lstStyle/>
          <a:p>
            <a:pPr eaLnBrk="1" hangingPunct="1">
              <a:lnSpc>
                <a:spcPct val="90000"/>
              </a:lnSpc>
            </a:pPr>
            <a:r>
              <a:rPr lang="fr-CA" sz="2400" b="1" smtClean="0">
                <a:solidFill>
                  <a:schemeClr val="hlink"/>
                </a:solidFill>
              </a:rPr>
              <a:t>La Business intelligence (BI):</a:t>
            </a:r>
          </a:p>
          <a:p>
            <a:pPr lvl="1" eaLnBrk="1" hangingPunct="1">
              <a:lnSpc>
                <a:spcPct val="90000"/>
              </a:lnSpc>
            </a:pPr>
            <a:r>
              <a:rPr lang="fr-CA" sz="2000" smtClean="0"/>
              <a:t> est définie comme l’activité ou le procédé utilisé pour analyser les données d’une entreprise afin de favoriser une meilleure prise de décision, d’identifier de nouvelles opportunités commerciales et de réduire des coûts. </a:t>
            </a:r>
          </a:p>
          <a:p>
            <a:pPr lvl="1" eaLnBrk="1" hangingPunct="1">
              <a:lnSpc>
                <a:spcPct val="90000"/>
              </a:lnSpc>
            </a:pPr>
            <a:r>
              <a:rPr lang="fr-CA" sz="2000" smtClean="0"/>
              <a:t> se réfère également à un assortiment de logiciels utilisés par les entreprises pour atteindre des objectifs et, améliorer leurs performances grâce à l’utilisation intelligente de données d’entreprise. </a:t>
            </a:r>
          </a:p>
          <a:p>
            <a:pPr lvl="1" eaLnBrk="1" hangingPunct="1">
              <a:lnSpc>
                <a:spcPct val="90000"/>
              </a:lnSpc>
              <a:buFontTx/>
              <a:buNone/>
            </a:pPr>
            <a:endParaRPr lang="fr-CA" sz="2000" smtClean="0"/>
          </a:p>
          <a:p>
            <a:pPr eaLnBrk="1" hangingPunct="1">
              <a:lnSpc>
                <a:spcPct val="90000"/>
              </a:lnSpc>
            </a:pPr>
            <a:r>
              <a:rPr lang="fr-CA" sz="2400" b="1" smtClean="0">
                <a:solidFill>
                  <a:schemeClr val="hlink"/>
                </a:solidFill>
              </a:rPr>
              <a:t>Le renseignement tactique et stratégique sont deux aspects de la Business intelligence  pour élaborer et mettre en œuvre des plans d’affaires</a:t>
            </a:r>
            <a:r>
              <a:rPr lang="fr-CA" sz="2400" smtClean="0"/>
              <a:t>.</a:t>
            </a:r>
          </a:p>
        </p:txBody>
      </p:sp>
      <p:pic>
        <p:nvPicPr>
          <p:cNvPr id="15366"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F5D5F9A-BE9C-4DFC-880E-56951D201787}" type="datetime1">
              <a:rPr lang="fr-CA" sz="1400" smtClean="0"/>
              <a:pPr eaLnBrk="1" hangingPunct="1"/>
              <a:t>2025-04-17</a:t>
            </a:fld>
            <a:endParaRPr lang="es-ES" sz="1400" smtClean="0"/>
          </a:p>
        </p:txBody>
      </p:sp>
      <p:sp>
        <p:nvSpPr>
          <p:cNvPr id="16387"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566DBAC-BD65-4F66-96D9-18B81BB34099}" type="slidenum">
              <a:rPr lang="es-ES" sz="1400" smtClean="0"/>
              <a:pPr eaLnBrk="1" hangingPunct="1"/>
              <a:t>15</a:t>
            </a:fld>
            <a:endParaRPr lang="es-ES" sz="1400" smtClean="0"/>
          </a:p>
        </p:txBody>
      </p:sp>
      <p:sp>
        <p:nvSpPr>
          <p:cNvPr id="16388" name="Rectangle 2"/>
          <p:cNvSpPr>
            <a:spLocks noGrp="1" noChangeArrowheads="1"/>
          </p:cNvSpPr>
          <p:nvPr>
            <p:ph type="title"/>
          </p:nvPr>
        </p:nvSpPr>
        <p:spPr/>
        <p:txBody>
          <a:bodyPr/>
          <a:lstStyle/>
          <a:p>
            <a:pPr algn="l" eaLnBrk="1" hangingPunct="1"/>
            <a:r>
              <a:rPr lang="fr-CA" b="1" smtClean="0"/>
              <a:t>Décision stratégique - BI</a:t>
            </a:r>
          </a:p>
        </p:txBody>
      </p:sp>
      <p:sp>
        <p:nvSpPr>
          <p:cNvPr id="16389" name="Rectangle 3"/>
          <p:cNvSpPr>
            <a:spLocks noGrp="1" noChangeArrowheads="1"/>
          </p:cNvSpPr>
          <p:nvPr>
            <p:ph type="body" idx="1"/>
          </p:nvPr>
        </p:nvSpPr>
        <p:spPr>
          <a:xfrm>
            <a:off x="457200" y="1600200"/>
            <a:ext cx="8229600" cy="3341688"/>
          </a:xfrm>
        </p:spPr>
        <p:txBody>
          <a:bodyPr/>
          <a:lstStyle/>
          <a:p>
            <a:pPr eaLnBrk="1" hangingPunct="1"/>
            <a:r>
              <a:rPr lang="fr-CA" sz="2000" b="1" smtClean="0">
                <a:solidFill>
                  <a:schemeClr val="hlink"/>
                </a:solidFill>
              </a:rPr>
              <a:t>L’intelligence stratégique</a:t>
            </a:r>
          </a:p>
          <a:p>
            <a:pPr lvl="1" eaLnBrk="1" hangingPunct="1"/>
            <a:r>
              <a:rPr lang="fr-CA" sz="2000" b="1" smtClean="0"/>
              <a:t>consiste à planifier le prochain mouvement d’une entreprise et la tactique impliquent physiquement l’exécution du plan. </a:t>
            </a:r>
          </a:p>
          <a:p>
            <a:pPr lvl="1" eaLnBrk="1" hangingPunct="1"/>
            <a:r>
              <a:rPr lang="fr-CA" sz="2000" b="1" smtClean="0"/>
              <a:t>«la stratégie consiste à faire les bonnes choses ».</a:t>
            </a:r>
          </a:p>
          <a:p>
            <a:pPr lvl="1" eaLnBrk="1" hangingPunct="1"/>
            <a:endParaRPr lang="fr-CA" sz="2000" b="1" smtClean="0"/>
          </a:p>
          <a:p>
            <a:pPr eaLnBrk="1" hangingPunct="1"/>
            <a:r>
              <a:rPr lang="fr-CA" sz="2000" b="1" smtClean="0">
                <a:solidFill>
                  <a:schemeClr val="hlink"/>
                </a:solidFill>
              </a:rPr>
              <a:t>L’intelligence tactique </a:t>
            </a:r>
          </a:p>
          <a:p>
            <a:pPr lvl="1" eaLnBrk="1" hangingPunct="1"/>
            <a:r>
              <a:rPr lang="fr-CA" sz="1800" b="1" smtClean="0"/>
              <a:t>traite de «</a:t>
            </a:r>
            <a:r>
              <a:rPr lang="fr-CA" sz="1800" b="1" smtClean="0">
                <a:solidFill>
                  <a:schemeClr val="hlink"/>
                </a:solidFill>
              </a:rPr>
              <a:t> </a:t>
            </a:r>
            <a:r>
              <a:rPr lang="fr-CA" sz="1800" b="1" smtClean="0"/>
              <a:t>l’ici et du maintenant »</a:t>
            </a:r>
          </a:p>
          <a:p>
            <a:pPr lvl="1" eaLnBrk="1" hangingPunct="1"/>
            <a:r>
              <a:rPr lang="fr-CA" sz="2000" b="1" smtClean="0"/>
              <a:t>« la tactique aide à bien faire les choses ». </a:t>
            </a:r>
          </a:p>
        </p:txBody>
      </p:sp>
      <p:pic>
        <p:nvPicPr>
          <p:cNvPr id="16390"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BB53D88-E824-4ED0-BDFA-99CD93D7AB5F}" type="datetime1">
              <a:rPr lang="fr-CA" sz="1400" smtClean="0"/>
              <a:pPr eaLnBrk="1" hangingPunct="1"/>
              <a:t>2025-04-17</a:t>
            </a:fld>
            <a:endParaRPr lang="es-ES" sz="1400" smtClean="0"/>
          </a:p>
        </p:txBody>
      </p:sp>
      <p:sp>
        <p:nvSpPr>
          <p:cNvPr id="17411"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8D4BF7A-8968-4E5F-9444-4212956098D6}" type="slidenum">
              <a:rPr lang="es-ES" sz="1400" smtClean="0"/>
              <a:pPr eaLnBrk="1" hangingPunct="1"/>
              <a:t>16</a:t>
            </a:fld>
            <a:endParaRPr lang="es-ES" sz="1400" smtClean="0"/>
          </a:p>
        </p:txBody>
      </p:sp>
      <p:sp>
        <p:nvSpPr>
          <p:cNvPr id="17412" name="Rectangle 3"/>
          <p:cNvSpPr>
            <a:spLocks noGrp="1" noChangeArrowheads="1"/>
          </p:cNvSpPr>
          <p:nvPr>
            <p:ph type="body" idx="1"/>
          </p:nvPr>
        </p:nvSpPr>
        <p:spPr/>
        <p:txBody>
          <a:bodyPr/>
          <a:lstStyle/>
          <a:p>
            <a:pPr eaLnBrk="1" hangingPunct="1">
              <a:lnSpc>
                <a:spcPct val="80000"/>
              </a:lnSpc>
            </a:pPr>
            <a:r>
              <a:rPr lang="fr-CA" sz="2000" b="1" smtClean="0">
                <a:solidFill>
                  <a:schemeClr val="hlink"/>
                </a:solidFill>
              </a:rPr>
              <a:t>L’intelligence stratégique</a:t>
            </a:r>
          </a:p>
          <a:p>
            <a:pPr lvl="1" eaLnBrk="1" hangingPunct="1">
              <a:lnSpc>
                <a:spcPct val="80000"/>
              </a:lnSpc>
            </a:pPr>
            <a:r>
              <a:rPr lang="fr-CA" sz="1600" b="1" smtClean="0"/>
              <a:t>L’une des principales différences entre le renseignement tactique et stratégique est l’orientation dans le temps des deux intelligence.</a:t>
            </a:r>
          </a:p>
          <a:p>
            <a:pPr lvl="1" eaLnBrk="1" hangingPunct="1">
              <a:lnSpc>
                <a:spcPct val="80000"/>
              </a:lnSpc>
              <a:buFontTx/>
              <a:buNone/>
            </a:pPr>
            <a:r>
              <a:rPr lang="fr-CA" sz="1600" b="1" smtClean="0"/>
              <a:t> </a:t>
            </a:r>
          </a:p>
          <a:p>
            <a:pPr lvl="1" eaLnBrk="1" hangingPunct="1">
              <a:lnSpc>
                <a:spcPct val="80000"/>
              </a:lnSpc>
            </a:pPr>
            <a:r>
              <a:rPr lang="fr-CA" sz="1600" b="1" smtClean="0"/>
              <a:t>L’intelligence stratégique est axée sur </a:t>
            </a:r>
            <a:r>
              <a:rPr lang="fr-CA" sz="1600" b="1" smtClean="0">
                <a:solidFill>
                  <a:schemeClr val="hlink"/>
                </a:solidFill>
              </a:rPr>
              <a:t>l’avenir</a:t>
            </a:r>
            <a:r>
              <a:rPr lang="fr-CA" sz="1600" b="1" smtClean="0"/>
              <a:t>, ce qui permet à une entreprise de prendre des décisions éclairées concernant les conditions futures de sa place dans un marché ou dans un secteur particulier.</a:t>
            </a:r>
          </a:p>
          <a:p>
            <a:pPr lvl="2" eaLnBrk="1" hangingPunct="1">
              <a:lnSpc>
                <a:spcPct val="80000"/>
              </a:lnSpc>
            </a:pPr>
            <a:r>
              <a:rPr lang="fr-CA" sz="1400" b="1" smtClean="0"/>
              <a:t>La veille stratégique permet aux décideurs de visualiser l’orientation future de l’entreprise. </a:t>
            </a:r>
          </a:p>
          <a:p>
            <a:pPr lvl="2" eaLnBrk="1" hangingPunct="1">
              <a:lnSpc>
                <a:spcPct val="80000"/>
              </a:lnSpc>
              <a:buFontTx/>
              <a:buNone/>
            </a:pPr>
            <a:endParaRPr lang="fr-CA" sz="1400" b="1" smtClean="0"/>
          </a:p>
          <a:p>
            <a:pPr lvl="1" eaLnBrk="1" hangingPunct="1">
              <a:lnSpc>
                <a:spcPct val="80000"/>
              </a:lnSpc>
            </a:pPr>
            <a:r>
              <a:rPr lang="fr-CA" sz="1600" b="1" smtClean="0"/>
              <a:t>L’intelligence stratégique d’une entreprise permet de reconnaître les tendances émergentes et les modèles au sein de l’industrie en particulier et, ensuite, </a:t>
            </a:r>
            <a:r>
              <a:rPr lang="fr-CA" sz="1600" b="1" smtClean="0">
                <a:solidFill>
                  <a:schemeClr val="hlink"/>
                </a:solidFill>
              </a:rPr>
              <a:t>prévoir </a:t>
            </a:r>
            <a:r>
              <a:rPr lang="fr-CA" sz="1600" b="1" smtClean="0"/>
              <a:t>les problèmes potentiels qui pourraient affecter l’environnement d’exploitation. </a:t>
            </a:r>
          </a:p>
          <a:p>
            <a:pPr lvl="1" eaLnBrk="1" hangingPunct="1">
              <a:lnSpc>
                <a:spcPct val="80000"/>
              </a:lnSpc>
            </a:pPr>
            <a:endParaRPr lang="fr-CA" sz="1600" b="1" smtClean="0"/>
          </a:p>
          <a:p>
            <a:pPr lvl="1" eaLnBrk="1" hangingPunct="1">
              <a:lnSpc>
                <a:spcPct val="80000"/>
              </a:lnSpc>
            </a:pPr>
            <a:r>
              <a:rPr lang="fr-CA" sz="1600" b="1" smtClean="0"/>
              <a:t>L’aspect stratégique de la Business intelligence se concentre principalement sur la planification de l’orientation et de la croissance futures de la société, conformément à ses missions et ses objectifs.</a:t>
            </a:r>
          </a:p>
        </p:txBody>
      </p:sp>
      <p:sp>
        <p:nvSpPr>
          <p:cNvPr id="17413" name="Rectangle 5"/>
          <p:cNvSpPr>
            <a:spLocks noGrp="1" noChangeArrowheads="1"/>
          </p:cNvSpPr>
          <p:nvPr>
            <p:ph type="title"/>
          </p:nvPr>
        </p:nvSpPr>
        <p:spPr/>
        <p:txBody>
          <a:bodyPr/>
          <a:lstStyle/>
          <a:p>
            <a:pPr algn="l" eaLnBrk="1" hangingPunct="1"/>
            <a:r>
              <a:rPr lang="fr-CA" b="1" smtClean="0"/>
              <a:t>Décision stratégique - BI</a:t>
            </a:r>
          </a:p>
        </p:txBody>
      </p:sp>
      <p:pic>
        <p:nvPicPr>
          <p:cNvPr id="1741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7A910F3-CEB3-4628-B18D-359DE9ED2CE5}" type="datetime1">
              <a:rPr lang="fr-CA" sz="1400" smtClean="0"/>
              <a:pPr eaLnBrk="1" hangingPunct="1"/>
              <a:t>2025-04-17</a:t>
            </a:fld>
            <a:endParaRPr lang="es-ES" sz="1400" smtClean="0"/>
          </a:p>
        </p:txBody>
      </p:sp>
      <p:sp>
        <p:nvSpPr>
          <p:cNvPr id="18435"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ABA29D5-2748-47EC-A0AF-9189704711E7}" type="slidenum">
              <a:rPr lang="es-ES" sz="1400" smtClean="0"/>
              <a:pPr eaLnBrk="1" hangingPunct="1"/>
              <a:t>17</a:t>
            </a:fld>
            <a:endParaRPr lang="es-ES" sz="1400" smtClean="0"/>
          </a:p>
        </p:txBody>
      </p:sp>
      <p:sp>
        <p:nvSpPr>
          <p:cNvPr id="18436" name="Rectangle 2"/>
          <p:cNvSpPr>
            <a:spLocks noGrp="1" noChangeArrowheads="1"/>
          </p:cNvSpPr>
          <p:nvPr>
            <p:ph type="title"/>
          </p:nvPr>
        </p:nvSpPr>
        <p:spPr/>
        <p:txBody>
          <a:bodyPr/>
          <a:lstStyle/>
          <a:p>
            <a:pPr algn="l" eaLnBrk="1" hangingPunct="1"/>
            <a:r>
              <a:rPr lang="fr-CA" b="1" smtClean="0"/>
              <a:t>Décision stratégique - BI</a:t>
            </a:r>
          </a:p>
        </p:txBody>
      </p:sp>
      <p:sp>
        <p:nvSpPr>
          <p:cNvPr id="18437" name="Rectangle 3"/>
          <p:cNvSpPr>
            <a:spLocks noGrp="1" noChangeArrowheads="1"/>
          </p:cNvSpPr>
          <p:nvPr>
            <p:ph type="body" idx="1"/>
          </p:nvPr>
        </p:nvSpPr>
        <p:spPr>
          <a:xfrm>
            <a:off x="457200" y="1600200"/>
            <a:ext cx="8229600" cy="3197225"/>
          </a:xfrm>
        </p:spPr>
        <p:txBody>
          <a:bodyPr/>
          <a:lstStyle/>
          <a:p>
            <a:pPr eaLnBrk="1" hangingPunct="1"/>
            <a:r>
              <a:rPr lang="fr-CA" sz="2000" b="1" smtClean="0">
                <a:solidFill>
                  <a:schemeClr val="hlink"/>
                </a:solidFill>
              </a:rPr>
              <a:t>L’intelligence tactique</a:t>
            </a:r>
            <a:endParaRPr lang="fr-CA" sz="2000" smtClean="0"/>
          </a:p>
          <a:p>
            <a:pPr lvl="1" eaLnBrk="1" hangingPunct="1"/>
            <a:r>
              <a:rPr lang="fr-CA" sz="2000" b="1" smtClean="0"/>
              <a:t>Elle fournit aux décideurs les informations nécessaires pour surveiller les changements en temps réel de leur environnement et, les aide à découvrir de nouvelles opportunités. </a:t>
            </a:r>
          </a:p>
          <a:p>
            <a:pPr lvl="1" eaLnBrk="1" hangingPunct="1">
              <a:buFontTx/>
              <a:buNone/>
            </a:pPr>
            <a:endParaRPr lang="fr-CA" sz="2000" b="1" smtClean="0"/>
          </a:p>
          <a:p>
            <a:pPr lvl="1" eaLnBrk="1" hangingPunct="1"/>
            <a:r>
              <a:rPr lang="fr-CA" sz="2000" b="1" smtClean="0"/>
              <a:t>Le renseignement tactique se réalise ainsi en temps réel, offrant une analyse concurrentielle actuelle au sein d’un marché ou d’une industrie particulière. </a:t>
            </a:r>
          </a:p>
          <a:p>
            <a:pPr lvl="1" eaLnBrk="1" hangingPunct="1"/>
            <a:endParaRPr lang="fr-CA" sz="2000" b="1" smtClean="0"/>
          </a:p>
          <a:p>
            <a:pPr lvl="1" eaLnBrk="1" hangingPunct="1">
              <a:buFontTx/>
              <a:buNone/>
            </a:pPr>
            <a:endParaRPr lang="fr-CA" sz="2400" b="1" smtClean="0"/>
          </a:p>
        </p:txBody>
      </p:sp>
      <p:pic>
        <p:nvPicPr>
          <p:cNvPr id="18438"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70E5ACDA-6FC2-4BDE-85C6-D318B1229DA9}" type="datetime1">
              <a:rPr lang="fr-CA" sz="1400" smtClean="0"/>
              <a:pPr eaLnBrk="1" hangingPunct="1"/>
              <a:t>2025-04-17</a:t>
            </a:fld>
            <a:endParaRPr lang="es-ES" sz="1400" smtClean="0"/>
          </a:p>
        </p:txBody>
      </p:sp>
      <p:sp>
        <p:nvSpPr>
          <p:cNvPr id="19459"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0DE0F01-4017-4CDE-822C-45104D5962E7}" type="slidenum">
              <a:rPr lang="es-ES" sz="1400" smtClean="0"/>
              <a:pPr eaLnBrk="1" hangingPunct="1"/>
              <a:t>18</a:t>
            </a:fld>
            <a:endParaRPr lang="es-ES" sz="1400" smtClean="0"/>
          </a:p>
        </p:txBody>
      </p:sp>
      <p:sp>
        <p:nvSpPr>
          <p:cNvPr id="19460" name="Rectangle 2"/>
          <p:cNvSpPr>
            <a:spLocks noGrp="1" noChangeArrowheads="1"/>
          </p:cNvSpPr>
          <p:nvPr>
            <p:ph type="title"/>
          </p:nvPr>
        </p:nvSpPr>
        <p:spPr/>
        <p:txBody>
          <a:bodyPr/>
          <a:lstStyle/>
          <a:p>
            <a:pPr algn="l" eaLnBrk="1" hangingPunct="1"/>
            <a:r>
              <a:rPr lang="fr-CA" b="1" smtClean="0"/>
              <a:t>Décision stratégique - BI</a:t>
            </a:r>
          </a:p>
        </p:txBody>
      </p:sp>
      <p:sp>
        <p:nvSpPr>
          <p:cNvPr id="19461" name="Rectangle 3"/>
          <p:cNvSpPr>
            <a:spLocks noGrp="1" noChangeArrowheads="1"/>
          </p:cNvSpPr>
          <p:nvPr>
            <p:ph type="body" idx="1"/>
          </p:nvPr>
        </p:nvSpPr>
        <p:spPr>
          <a:xfrm>
            <a:off x="457200" y="1600200"/>
            <a:ext cx="8229600" cy="4205288"/>
          </a:xfrm>
        </p:spPr>
        <p:txBody>
          <a:bodyPr/>
          <a:lstStyle/>
          <a:p>
            <a:pPr eaLnBrk="1" hangingPunct="1">
              <a:lnSpc>
                <a:spcPct val="80000"/>
              </a:lnSpc>
            </a:pPr>
            <a:r>
              <a:rPr lang="fr-CA" sz="2000" b="1" smtClean="0">
                <a:solidFill>
                  <a:schemeClr val="hlink"/>
                </a:solidFill>
              </a:rPr>
              <a:t>L’intelligence tactique</a:t>
            </a:r>
            <a:endParaRPr lang="fr-CA" sz="2000" smtClean="0">
              <a:solidFill>
                <a:schemeClr val="hlink"/>
              </a:solidFill>
            </a:endParaRPr>
          </a:p>
          <a:p>
            <a:pPr lvl="1" eaLnBrk="1" hangingPunct="1">
              <a:lnSpc>
                <a:spcPct val="80000"/>
              </a:lnSpc>
            </a:pPr>
            <a:r>
              <a:rPr lang="fr-CA" sz="2000" b="1" smtClean="0"/>
              <a:t>Plutôt que de planifier, l’Intelligence tactique aborde les étapes d’action qui doivent être prises en compte pour atteindre les objectifs stratégiques de l’entreprise. </a:t>
            </a:r>
          </a:p>
          <a:p>
            <a:pPr lvl="1" eaLnBrk="1" hangingPunct="1">
              <a:lnSpc>
                <a:spcPct val="80000"/>
              </a:lnSpc>
            </a:pPr>
            <a:endParaRPr lang="fr-CA" sz="2000" b="1" smtClean="0"/>
          </a:p>
          <a:p>
            <a:pPr lvl="1" eaLnBrk="1" hangingPunct="1">
              <a:lnSpc>
                <a:spcPct val="80000"/>
              </a:lnSpc>
            </a:pPr>
            <a:r>
              <a:rPr lang="fr-CA" sz="2000" b="1" smtClean="0"/>
              <a:t>Ce niveau d’Intelligence se concentre davantage sur les ressources disponibles (les personnes, le temps, l’argent, etc.) pour atteindre des objectifs stratégiques. </a:t>
            </a:r>
          </a:p>
          <a:p>
            <a:pPr lvl="1" eaLnBrk="1" hangingPunct="1">
              <a:lnSpc>
                <a:spcPct val="80000"/>
              </a:lnSpc>
            </a:pPr>
            <a:endParaRPr lang="fr-CA" sz="2000" b="1" smtClean="0"/>
          </a:p>
          <a:p>
            <a:pPr lvl="1" eaLnBrk="1" hangingPunct="1">
              <a:lnSpc>
                <a:spcPct val="80000"/>
              </a:lnSpc>
              <a:buFontTx/>
              <a:buNone/>
            </a:pPr>
            <a:endParaRPr lang="fr-CA" sz="2000" b="1" smtClean="0"/>
          </a:p>
          <a:p>
            <a:pPr lvl="1" eaLnBrk="1" hangingPunct="1">
              <a:lnSpc>
                <a:spcPct val="80000"/>
              </a:lnSpc>
            </a:pPr>
            <a:r>
              <a:rPr lang="fr-CA" sz="2000" b="1" smtClean="0"/>
              <a:t>La planification tactique d’une entreprise aide à rendre plus efficace l’utilisation des ressources (à la fois pour la réalisation des objectifs mais aussi concernant la gestion des risques et des défis liés à l’exécution des plans stratégiques).</a:t>
            </a:r>
          </a:p>
        </p:txBody>
      </p:sp>
      <p:pic>
        <p:nvPicPr>
          <p:cNvPr id="19462"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EC4609F-1F4B-44F8-B4C6-049F2EF6D689}" type="datetime1">
              <a:rPr lang="fr-CA" sz="1400" smtClean="0"/>
              <a:pPr eaLnBrk="1" hangingPunct="1"/>
              <a:t>2025-04-17</a:t>
            </a:fld>
            <a:endParaRPr lang="es-ES" sz="1400" smtClean="0"/>
          </a:p>
        </p:txBody>
      </p:sp>
      <p:sp>
        <p:nvSpPr>
          <p:cNvPr id="20483"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AECC8D6-E4FE-4AF5-A02B-8A25F832AF42}" type="slidenum">
              <a:rPr lang="es-ES" sz="1400" smtClean="0"/>
              <a:pPr eaLnBrk="1" hangingPunct="1"/>
              <a:t>19</a:t>
            </a:fld>
            <a:endParaRPr lang="es-ES" sz="1400" smtClean="0"/>
          </a:p>
        </p:txBody>
      </p:sp>
      <p:sp>
        <p:nvSpPr>
          <p:cNvPr id="20484" name="Rectangle 2"/>
          <p:cNvSpPr>
            <a:spLocks noGrp="1" noChangeArrowheads="1"/>
          </p:cNvSpPr>
          <p:nvPr>
            <p:ph type="title"/>
          </p:nvPr>
        </p:nvSpPr>
        <p:spPr/>
        <p:txBody>
          <a:bodyPr/>
          <a:lstStyle/>
          <a:p>
            <a:pPr algn="l" eaLnBrk="1" hangingPunct="1"/>
            <a:r>
              <a:rPr lang="fr-CA" b="1" smtClean="0"/>
              <a:t>Décision stratégique - BI</a:t>
            </a:r>
          </a:p>
        </p:txBody>
      </p:sp>
      <p:sp>
        <p:nvSpPr>
          <p:cNvPr id="20485" name="Rectangle 3"/>
          <p:cNvSpPr>
            <a:spLocks noGrp="1" noChangeArrowheads="1"/>
          </p:cNvSpPr>
          <p:nvPr>
            <p:ph type="body" idx="1"/>
          </p:nvPr>
        </p:nvSpPr>
        <p:spPr/>
        <p:txBody>
          <a:bodyPr/>
          <a:lstStyle/>
          <a:p>
            <a:pPr eaLnBrk="1" hangingPunct="1"/>
            <a:endParaRPr lang="fr-CA" smtClean="0"/>
          </a:p>
        </p:txBody>
      </p:sp>
      <p:pic>
        <p:nvPicPr>
          <p:cNvPr id="20486" name="Image 4" descr="106_Figure_12-1.jpg"/>
          <p:cNvPicPr>
            <a:picLocks noChangeAspect="1"/>
          </p:cNvPicPr>
          <p:nvPr/>
        </p:nvPicPr>
        <p:blipFill>
          <a:blip r:embed="rId2">
            <a:extLst>
              <a:ext uri="{28A0092B-C50C-407E-A947-70E740481C1C}">
                <a14:useLocalDpi xmlns:a14="http://schemas.microsoft.com/office/drawing/2010/main" val="0"/>
              </a:ext>
            </a:extLst>
          </a:blip>
          <a:srcRect b="6596"/>
          <a:stretch>
            <a:fillRect/>
          </a:stretch>
        </p:blipFill>
        <p:spPr bwMode="auto">
          <a:xfrm>
            <a:off x="773113" y="1352550"/>
            <a:ext cx="7989887"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Image 3" descr="cube B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0D2ACCB-4568-4F42-AE91-2924B7FBFCFE}" type="datetime1">
              <a:rPr lang="fr-CA" sz="1400" smtClean="0"/>
              <a:pPr eaLnBrk="1" hangingPunct="1"/>
              <a:t>2025-04-17</a:t>
            </a:fld>
            <a:endParaRPr lang="es-ES" sz="1400" smtClean="0"/>
          </a:p>
        </p:txBody>
      </p:sp>
      <p:sp>
        <p:nvSpPr>
          <p:cNvPr id="3075"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D15CF7E-7645-4175-8576-6009A3E7119E}" type="slidenum">
              <a:rPr lang="es-ES" sz="1400" smtClean="0"/>
              <a:pPr eaLnBrk="1" hangingPunct="1"/>
              <a:t>2</a:t>
            </a:fld>
            <a:endParaRPr lang="es-ES" sz="1400" smtClean="0"/>
          </a:p>
        </p:txBody>
      </p:sp>
      <p:sp>
        <p:nvSpPr>
          <p:cNvPr id="3076" name="Rectangle 2"/>
          <p:cNvSpPr>
            <a:spLocks noGrp="1" noChangeArrowheads="1"/>
          </p:cNvSpPr>
          <p:nvPr>
            <p:ph type="title"/>
          </p:nvPr>
        </p:nvSpPr>
        <p:spPr/>
        <p:txBody>
          <a:bodyPr/>
          <a:lstStyle/>
          <a:p>
            <a:pPr algn="l" eaLnBrk="1" hangingPunct="1"/>
            <a:r>
              <a:rPr lang="fr-CA" b="1" smtClean="0"/>
              <a:t>Qu’est-ce que c’est?</a:t>
            </a:r>
          </a:p>
        </p:txBody>
      </p:sp>
      <p:sp>
        <p:nvSpPr>
          <p:cNvPr id="3077" name="Rectangle 3"/>
          <p:cNvSpPr>
            <a:spLocks noGrp="1" noChangeArrowheads="1"/>
          </p:cNvSpPr>
          <p:nvPr>
            <p:ph type="body" idx="1"/>
          </p:nvPr>
        </p:nvSpPr>
        <p:spPr/>
        <p:txBody>
          <a:bodyPr/>
          <a:lstStyle/>
          <a:p>
            <a:pPr eaLnBrk="1" hangingPunct="1"/>
            <a:r>
              <a:rPr lang="fr-CA" sz="2400" b="1" smtClean="0">
                <a:solidFill>
                  <a:schemeClr val="hlink"/>
                </a:solidFill>
              </a:rPr>
              <a:t>Processus de BI</a:t>
            </a:r>
          </a:p>
        </p:txBody>
      </p:sp>
      <p:pic>
        <p:nvPicPr>
          <p:cNvPr id="3078"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89138"/>
            <a:ext cx="82486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2309FDF-B2B7-4D1F-9DA7-7642CF578888}" type="datetime1">
              <a:rPr lang="fr-CA" sz="1400" smtClean="0"/>
              <a:pPr eaLnBrk="1" hangingPunct="1"/>
              <a:t>2025-04-17</a:t>
            </a:fld>
            <a:endParaRPr lang="es-ES" sz="1400" smtClean="0"/>
          </a:p>
        </p:txBody>
      </p:sp>
      <p:sp>
        <p:nvSpPr>
          <p:cNvPr id="21507"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7058585-CB29-435C-8250-D68745BCA5C5}" type="slidenum">
              <a:rPr lang="es-ES" sz="1400" smtClean="0"/>
              <a:pPr eaLnBrk="1" hangingPunct="1"/>
              <a:t>20</a:t>
            </a:fld>
            <a:endParaRPr lang="es-ES" sz="1400" smtClean="0"/>
          </a:p>
        </p:txBody>
      </p:sp>
      <p:sp>
        <p:nvSpPr>
          <p:cNvPr id="21508" name="Rectangle 3"/>
          <p:cNvSpPr>
            <a:spLocks noGrp="1" noChangeArrowheads="1"/>
          </p:cNvSpPr>
          <p:nvPr>
            <p:ph type="body" idx="1"/>
          </p:nvPr>
        </p:nvSpPr>
        <p:spPr>
          <a:xfrm>
            <a:off x="468313" y="1557338"/>
            <a:ext cx="8229600" cy="4525962"/>
          </a:xfrm>
        </p:spPr>
        <p:txBody>
          <a:bodyPr/>
          <a:lstStyle/>
          <a:p>
            <a:pPr eaLnBrk="1" hangingPunct="1"/>
            <a:r>
              <a:rPr lang="fr-CA" sz="2400" b="1" smtClean="0"/>
              <a:t>La prise de décision</a:t>
            </a:r>
            <a:r>
              <a:rPr lang="fr-CA" smtClean="0"/>
              <a:t> </a:t>
            </a:r>
          </a:p>
          <a:p>
            <a:pPr lvl="1" eaLnBrk="1" hangingPunct="1"/>
            <a:r>
              <a:rPr lang="fr-CA" sz="2000" smtClean="0"/>
              <a:t>Les différents types de décisions</a:t>
            </a:r>
          </a:p>
          <a:p>
            <a:pPr lvl="2" eaLnBrk="1" hangingPunct="1">
              <a:spcBef>
                <a:spcPct val="0"/>
              </a:spcBef>
              <a:spcAft>
                <a:spcPts val="600"/>
              </a:spcAft>
            </a:pPr>
            <a:r>
              <a:rPr lang="fr-CA" sz="2000" b="1" smtClean="0">
                <a:solidFill>
                  <a:schemeClr val="hlink"/>
                </a:solidFill>
              </a:rPr>
              <a:t>Décisions non structurées</a:t>
            </a:r>
            <a:r>
              <a:rPr lang="fr-CA" sz="2000" smtClean="0"/>
              <a:t> : supposent que le gestionnaire émette un jugement, fasse une évaluation ou apporte un nouveau point de vue sur le problème; en général non routinières.</a:t>
            </a:r>
          </a:p>
          <a:p>
            <a:pPr lvl="2" eaLnBrk="1" hangingPunct="1">
              <a:spcBef>
                <a:spcPct val="0"/>
              </a:spcBef>
              <a:spcAft>
                <a:spcPts val="600"/>
              </a:spcAft>
            </a:pPr>
            <a:r>
              <a:rPr lang="fr-CA" sz="2000" b="1" smtClean="0">
                <a:solidFill>
                  <a:schemeClr val="hlink"/>
                </a:solidFill>
              </a:rPr>
              <a:t>Décisions structurées</a:t>
            </a:r>
            <a:r>
              <a:rPr lang="fr-CA" sz="2000" smtClean="0"/>
              <a:t> : où l’on suit des procédures déterminées de façon à ne pas avoir à reprendre chaque fois tout le processus décisionnel; répétitives et routinières.</a:t>
            </a:r>
          </a:p>
          <a:p>
            <a:pPr lvl="2" eaLnBrk="1" hangingPunct="1">
              <a:spcBef>
                <a:spcPct val="0"/>
              </a:spcBef>
              <a:spcAft>
                <a:spcPts val="600"/>
              </a:spcAft>
            </a:pPr>
            <a:r>
              <a:rPr lang="fr-CA" sz="2000" b="1" smtClean="0">
                <a:solidFill>
                  <a:schemeClr val="hlink"/>
                </a:solidFill>
              </a:rPr>
              <a:t>Décisions semi-structurées</a:t>
            </a:r>
            <a:r>
              <a:rPr lang="fr-CA" sz="2000" smtClean="0"/>
              <a:t> : dont une partie du problème seulement peut recevoir une réponse tranchée suivant une procédure établie.</a:t>
            </a:r>
          </a:p>
          <a:p>
            <a:pPr lvl="2" eaLnBrk="1" hangingPunct="1">
              <a:spcBef>
                <a:spcPct val="0"/>
              </a:spcBef>
              <a:spcAft>
                <a:spcPts val="600"/>
              </a:spcAft>
            </a:pPr>
            <a:endParaRPr lang="fr-CA" smtClean="0"/>
          </a:p>
        </p:txBody>
      </p:sp>
      <p:sp>
        <p:nvSpPr>
          <p:cNvPr id="21509" name="Placeholder 2"/>
          <p:cNvSpPr>
            <a:spLocks noChangeArrowheads="1"/>
          </p:cNvSpPr>
          <p:nvPr/>
        </p:nvSpPr>
        <p:spPr bwMode="auto">
          <a:xfrm>
            <a:off x="285750" y="785813"/>
            <a:ext cx="8572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fr-CA" sz="3000">
              <a:solidFill>
                <a:schemeClr val="tx2"/>
              </a:solidFill>
            </a:endParaRPr>
          </a:p>
        </p:txBody>
      </p:sp>
      <p:sp>
        <p:nvSpPr>
          <p:cNvPr id="21510" name="Rectangle 16"/>
          <p:cNvSpPr>
            <a:spLocks noGrp="1" noChangeArrowheads="1"/>
          </p:cNvSpPr>
          <p:nvPr>
            <p:ph type="title"/>
          </p:nvPr>
        </p:nvSpPr>
        <p:spPr/>
        <p:txBody>
          <a:bodyPr/>
          <a:lstStyle/>
          <a:p>
            <a:pPr algn="l" eaLnBrk="1" hangingPunct="1"/>
            <a:r>
              <a:rPr lang="fr-CA" b="1" smtClean="0"/>
              <a:t>Décision stratégique - BI</a:t>
            </a:r>
          </a:p>
        </p:txBody>
      </p:sp>
      <p:pic>
        <p:nvPicPr>
          <p:cNvPr id="21511"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4166D729-4E1A-4FF2-B5E2-56AA01AA52A8}" type="datetime1">
              <a:rPr lang="fr-CA" sz="1400" smtClean="0"/>
              <a:pPr eaLnBrk="1" hangingPunct="1"/>
              <a:t>2025-04-17</a:t>
            </a:fld>
            <a:endParaRPr lang="es-ES" sz="1400" smtClean="0"/>
          </a:p>
        </p:txBody>
      </p:sp>
      <p:sp>
        <p:nvSpPr>
          <p:cNvPr id="22531"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677E5D5-7CE7-4BAB-948C-3B8DE2117B70}" type="slidenum">
              <a:rPr lang="es-ES" sz="1400" smtClean="0"/>
              <a:pPr eaLnBrk="1" hangingPunct="1"/>
              <a:t>21</a:t>
            </a:fld>
            <a:endParaRPr lang="es-ES" sz="1400" smtClean="0"/>
          </a:p>
        </p:txBody>
      </p:sp>
      <p:sp>
        <p:nvSpPr>
          <p:cNvPr id="22532" name="Rectangle 2"/>
          <p:cNvSpPr>
            <a:spLocks noGrp="1" noChangeArrowheads="1"/>
          </p:cNvSpPr>
          <p:nvPr>
            <p:ph type="title"/>
          </p:nvPr>
        </p:nvSpPr>
        <p:spPr/>
        <p:txBody>
          <a:bodyPr/>
          <a:lstStyle/>
          <a:p>
            <a:pPr algn="l" eaLnBrk="1" hangingPunct="1"/>
            <a:r>
              <a:rPr lang="fr-CA" b="1" smtClean="0"/>
              <a:t>Décision stratégique - BI</a:t>
            </a:r>
          </a:p>
        </p:txBody>
      </p:sp>
      <p:sp>
        <p:nvSpPr>
          <p:cNvPr id="22533" name="Rectangle 3"/>
          <p:cNvSpPr>
            <a:spLocks noGrp="1" noChangeArrowheads="1"/>
          </p:cNvSpPr>
          <p:nvPr>
            <p:ph type="body" idx="1"/>
          </p:nvPr>
        </p:nvSpPr>
        <p:spPr/>
        <p:txBody>
          <a:bodyPr/>
          <a:lstStyle/>
          <a:p>
            <a:pPr eaLnBrk="1" hangingPunct="1">
              <a:lnSpc>
                <a:spcPct val="80000"/>
              </a:lnSpc>
              <a:spcBef>
                <a:spcPts val="1200"/>
              </a:spcBef>
              <a:spcAft>
                <a:spcPts val="600"/>
              </a:spcAft>
            </a:pPr>
            <a:r>
              <a:rPr lang="fr-CA" sz="2000" b="1" smtClean="0">
                <a:solidFill>
                  <a:schemeClr val="hlink"/>
                </a:solidFill>
              </a:rPr>
              <a:t>Les cadres supérieurs</a:t>
            </a:r>
          </a:p>
          <a:p>
            <a:pPr lvl="1" eaLnBrk="1" hangingPunct="1">
              <a:lnSpc>
                <a:spcPct val="80000"/>
              </a:lnSpc>
              <a:spcBef>
                <a:spcPct val="0"/>
              </a:spcBef>
              <a:spcAft>
                <a:spcPts val="600"/>
              </a:spcAft>
            </a:pPr>
            <a:r>
              <a:rPr lang="fr-CA" sz="2000" smtClean="0"/>
              <a:t>Prennent de nombreuses décisions non structurées.</a:t>
            </a:r>
          </a:p>
          <a:p>
            <a:pPr lvl="2" eaLnBrk="1" hangingPunct="1">
              <a:lnSpc>
                <a:spcPct val="80000"/>
              </a:lnSpc>
              <a:spcBef>
                <a:spcPct val="0"/>
              </a:spcBef>
              <a:spcAft>
                <a:spcPts val="600"/>
              </a:spcAft>
            </a:pPr>
            <a:r>
              <a:rPr lang="fr-CA" sz="1600" smtClean="0"/>
              <a:t>Par exemple : établir les objectifs de l’entreprise sur 5 ou 10 ans; décider sur quels nouveaux marchés s’implanter.</a:t>
            </a:r>
          </a:p>
          <a:p>
            <a:pPr eaLnBrk="1" hangingPunct="1">
              <a:lnSpc>
                <a:spcPct val="80000"/>
              </a:lnSpc>
              <a:spcBef>
                <a:spcPts val="1200"/>
              </a:spcBef>
              <a:spcAft>
                <a:spcPts val="600"/>
              </a:spcAft>
            </a:pPr>
            <a:r>
              <a:rPr lang="fr-CA" sz="2000" b="1" smtClean="0">
                <a:solidFill>
                  <a:schemeClr val="hlink"/>
                </a:solidFill>
              </a:rPr>
              <a:t>Les cadres intermédiaires</a:t>
            </a:r>
          </a:p>
          <a:p>
            <a:pPr lvl="1" eaLnBrk="1" hangingPunct="1">
              <a:lnSpc>
                <a:spcPct val="80000"/>
              </a:lnSpc>
              <a:spcBef>
                <a:spcPct val="0"/>
              </a:spcBef>
              <a:spcAft>
                <a:spcPts val="600"/>
              </a:spcAft>
            </a:pPr>
            <a:r>
              <a:rPr lang="fr-CA" sz="2000" smtClean="0"/>
              <a:t>Prennent des décisions plus structurées, qui comportent néanmoins des éléments qui ne le sont pas.</a:t>
            </a:r>
          </a:p>
          <a:p>
            <a:pPr lvl="2" eaLnBrk="1" hangingPunct="1">
              <a:lnSpc>
                <a:spcPct val="80000"/>
              </a:lnSpc>
              <a:spcBef>
                <a:spcPct val="0"/>
              </a:spcBef>
              <a:spcAft>
                <a:spcPts val="600"/>
              </a:spcAft>
            </a:pPr>
            <a:r>
              <a:rPr lang="fr-CA" sz="1600" smtClean="0"/>
              <a:t>Par exemple : Pourquoi le rapport des commandes indique-t-il un déclin au cours des six derniers mois dans un centre de distribution de Sherbrooke ? </a:t>
            </a:r>
          </a:p>
          <a:p>
            <a:pPr eaLnBrk="1" hangingPunct="1">
              <a:lnSpc>
                <a:spcPct val="80000"/>
              </a:lnSpc>
              <a:spcBef>
                <a:spcPts val="1200"/>
              </a:spcBef>
              <a:spcAft>
                <a:spcPts val="600"/>
              </a:spcAft>
            </a:pPr>
            <a:r>
              <a:rPr lang="fr-CA" sz="2000" b="1" smtClean="0">
                <a:solidFill>
                  <a:schemeClr val="hlink"/>
                </a:solidFill>
              </a:rPr>
              <a:t>Les cadres opérationnels et les employés de la base</a:t>
            </a:r>
          </a:p>
          <a:p>
            <a:pPr lvl="1" eaLnBrk="1" hangingPunct="1">
              <a:lnSpc>
                <a:spcPct val="80000"/>
              </a:lnSpc>
              <a:spcBef>
                <a:spcPct val="0"/>
              </a:spcBef>
              <a:spcAft>
                <a:spcPts val="600"/>
              </a:spcAft>
            </a:pPr>
            <a:r>
              <a:rPr lang="fr-CA" sz="2000" smtClean="0"/>
              <a:t>Prennent des décisions plus structurées.</a:t>
            </a:r>
          </a:p>
          <a:p>
            <a:pPr lvl="2" eaLnBrk="1" hangingPunct="1">
              <a:lnSpc>
                <a:spcPct val="80000"/>
              </a:lnSpc>
              <a:spcBef>
                <a:spcPct val="0"/>
              </a:spcBef>
              <a:spcAft>
                <a:spcPts val="600"/>
              </a:spcAft>
            </a:pPr>
            <a:r>
              <a:rPr lang="fr-CA" sz="1600" smtClean="0"/>
              <a:t>Par exemple : accorder ou non un crédit sur la base de critères.</a:t>
            </a:r>
          </a:p>
          <a:p>
            <a:pPr eaLnBrk="1" hangingPunct="1">
              <a:lnSpc>
                <a:spcPct val="80000"/>
              </a:lnSpc>
            </a:pPr>
            <a:endParaRPr lang="fr-CA" sz="1800" smtClean="0"/>
          </a:p>
        </p:txBody>
      </p:sp>
      <p:pic>
        <p:nvPicPr>
          <p:cNvPr id="2253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95820AB-34E5-4246-AEC9-2BF938792CF6}" type="datetime1">
              <a:rPr lang="fr-CA" sz="1400" smtClean="0"/>
              <a:pPr eaLnBrk="1" hangingPunct="1"/>
              <a:t>2025-04-17</a:t>
            </a:fld>
            <a:endParaRPr lang="es-ES" sz="1400" smtClean="0"/>
          </a:p>
        </p:txBody>
      </p:sp>
      <p:sp>
        <p:nvSpPr>
          <p:cNvPr id="23555"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0152945-357C-4248-8DE9-6DDD5A584643}" type="slidenum">
              <a:rPr lang="es-ES" sz="1400" smtClean="0"/>
              <a:pPr eaLnBrk="1" hangingPunct="1"/>
              <a:t>22</a:t>
            </a:fld>
            <a:endParaRPr lang="es-ES" sz="1400" smtClean="0"/>
          </a:p>
        </p:txBody>
      </p:sp>
      <p:sp>
        <p:nvSpPr>
          <p:cNvPr id="23556" name="Rectangle 3"/>
          <p:cNvSpPr>
            <a:spLocks noGrp="1" noChangeArrowheads="1"/>
          </p:cNvSpPr>
          <p:nvPr>
            <p:ph type="body" idx="1"/>
          </p:nvPr>
        </p:nvSpPr>
        <p:spPr>
          <a:xfrm>
            <a:off x="457200" y="1600200"/>
            <a:ext cx="8229600" cy="3844925"/>
          </a:xfrm>
        </p:spPr>
        <p:txBody>
          <a:bodyPr/>
          <a:lstStyle/>
          <a:p>
            <a:pPr eaLnBrk="1" hangingPunct="1">
              <a:lnSpc>
                <a:spcPct val="90000"/>
              </a:lnSpc>
            </a:pPr>
            <a:r>
              <a:rPr lang="fr-CA" sz="2400" b="1" smtClean="0"/>
              <a:t>Les acteurs</a:t>
            </a:r>
            <a:endParaRPr lang="fr-CA" sz="2400" smtClean="0"/>
          </a:p>
          <a:p>
            <a:pPr lvl="1" eaLnBrk="1" hangingPunct="1">
              <a:lnSpc>
                <a:spcPct val="90000"/>
              </a:lnSpc>
            </a:pPr>
            <a:r>
              <a:rPr lang="fr-CA" sz="2000" smtClean="0"/>
              <a:t>Dans une structure traditionnelle  l’Intelligence stratégique et la planification sont assurées par des </a:t>
            </a:r>
            <a:r>
              <a:rPr lang="fr-CA" sz="2000" b="1" smtClean="0">
                <a:solidFill>
                  <a:schemeClr val="hlink"/>
                </a:solidFill>
              </a:rPr>
              <a:t>«penseurs</a:t>
            </a:r>
            <a:r>
              <a:rPr lang="fr-CA" sz="2000" smtClean="0">
                <a:solidFill>
                  <a:schemeClr val="hlink"/>
                </a:solidFill>
              </a:rPr>
              <a:t>»</a:t>
            </a:r>
            <a:r>
              <a:rPr lang="fr-CA" sz="2000" smtClean="0"/>
              <a:t> au sein de l’entreprise. </a:t>
            </a:r>
          </a:p>
          <a:p>
            <a:pPr lvl="1" eaLnBrk="1" hangingPunct="1">
              <a:lnSpc>
                <a:spcPct val="90000"/>
              </a:lnSpc>
            </a:pPr>
            <a:r>
              <a:rPr lang="fr-CA" sz="2000" smtClean="0"/>
              <a:t>Habituellement, cela se réfère à la haute direction, le conseil d’administration ou le propriétaire (s) de l’entreprise. Ils sont chargés d’utiliser les données de l’entreprise, d’orienter la société en fonction des missions et des objectifs de l’entreprise. </a:t>
            </a:r>
          </a:p>
          <a:p>
            <a:pPr lvl="1" eaLnBrk="1" hangingPunct="1">
              <a:lnSpc>
                <a:spcPct val="90000"/>
              </a:lnSpc>
            </a:pPr>
            <a:r>
              <a:rPr lang="fr-CA" sz="2000" smtClean="0"/>
              <a:t>Le renseignement tactique tend à impliquer la société dans son ensemble. Plusieurs départements et personnes peuvent être employées pour atteindre les objectifs stratégiques.</a:t>
            </a:r>
          </a:p>
        </p:txBody>
      </p:sp>
      <p:sp>
        <p:nvSpPr>
          <p:cNvPr id="23557" name="Rectangle 5"/>
          <p:cNvSpPr>
            <a:spLocks noGrp="1" noChangeArrowheads="1"/>
          </p:cNvSpPr>
          <p:nvPr>
            <p:ph type="title"/>
          </p:nvPr>
        </p:nvSpPr>
        <p:spPr/>
        <p:txBody>
          <a:bodyPr/>
          <a:lstStyle/>
          <a:p>
            <a:pPr algn="l" eaLnBrk="1" hangingPunct="1"/>
            <a:r>
              <a:rPr lang="fr-CA" b="1" smtClean="0"/>
              <a:t>Décision stratégique - BI</a:t>
            </a:r>
          </a:p>
        </p:txBody>
      </p:sp>
      <p:pic>
        <p:nvPicPr>
          <p:cNvPr id="23558" name="Image 3" descr="cube B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3ADE6A3-15F1-4743-AAD7-6353C6E5A602}" type="datetime1">
              <a:rPr lang="fr-CA" sz="1400" smtClean="0"/>
              <a:pPr eaLnBrk="1" hangingPunct="1"/>
              <a:t>2025-04-17</a:t>
            </a:fld>
            <a:endParaRPr lang="es-ES" sz="1400" smtClean="0"/>
          </a:p>
        </p:txBody>
      </p:sp>
      <p:sp>
        <p:nvSpPr>
          <p:cNvPr id="4099"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3CE5D1D-B9ED-4575-A676-611E4C538596}" type="slidenum">
              <a:rPr lang="es-ES" sz="1400" smtClean="0"/>
              <a:pPr eaLnBrk="1" hangingPunct="1"/>
              <a:t>3</a:t>
            </a:fld>
            <a:endParaRPr lang="es-ES" sz="1400" smtClean="0"/>
          </a:p>
        </p:txBody>
      </p:sp>
      <p:sp>
        <p:nvSpPr>
          <p:cNvPr id="4100" name="Rectangle 2"/>
          <p:cNvSpPr>
            <a:spLocks noGrp="1" noChangeArrowheads="1"/>
          </p:cNvSpPr>
          <p:nvPr>
            <p:ph type="title"/>
          </p:nvPr>
        </p:nvSpPr>
        <p:spPr/>
        <p:txBody>
          <a:bodyPr/>
          <a:lstStyle/>
          <a:p>
            <a:pPr algn="l" eaLnBrk="1" hangingPunct="1"/>
            <a:r>
              <a:rPr lang="fr-CA" b="1" smtClean="0"/>
              <a:t>Objectif principal</a:t>
            </a:r>
          </a:p>
        </p:txBody>
      </p:sp>
      <p:sp>
        <p:nvSpPr>
          <p:cNvPr id="4101" name="Rectangle 3"/>
          <p:cNvSpPr>
            <a:spLocks noGrp="1" noChangeArrowheads="1"/>
          </p:cNvSpPr>
          <p:nvPr>
            <p:ph type="body" idx="1"/>
          </p:nvPr>
        </p:nvSpPr>
        <p:spPr>
          <a:xfrm>
            <a:off x="457200" y="1557338"/>
            <a:ext cx="8229600" cy="4568825"/>
          </a:xfrm>
        </p:spPr>
        <p:txBody>
          <a:bodyPr/>
          <a:lstStyle/>
          <a:p>
            <a:pPr eaLnBrk="1" hangingPunct="1">
              <a:lnSpc>
                <a:spcPct val="80000"/>
              </a:lnSpc>
            </a:pPr>
            <a:r>
              <a:rPr lang="fr-CA" sz="2400" smtClean="0"/>
              <a:t>N'est pas d'accumuler des données,  mais de </a:t>
            </a:r>
            <a:r>
              <a:rPr lang="fr-CA" sz="2400" b="1" smtClean="0">
                <a:solidFill>
                  <a:schemeClr val="hlink"/>
                </a:solidFill>
              </a:rPr>
              <a:t>produire de l'information de gestion</a:t>
            </a:r>
            <a:r>
              <a:rPr lang="fr-CA" sz="2400" smtClean="0"/>
              <a:t> pour éclairer les décideurs et les aider à prendre de meilleures décisions. </a:t>
            </a:r>
          </a:p>
          <a:p>
            <a:pPr lvl="1" eaLnBrk="1" hangingPunct="1">
              <a:lnSpc>
                <a:spcPct val="80000"/>
              </a:lnSpc>
            </a:pPr>
            <a:r>
              <a:rPr lang="fr-CA" sz="2000" smtClean="0"/>
              <a:t>La prise de décision devient facile quand on dispose de données bien structurées. </a:t>
            </a:r>
          </a:p>
          <a:p>
            <a:pPr lvl="1" eaLnBrk="1" hangingPunct="1">
              <a:lnSpc>
                <a:spcPct val="80000"/>
              </a:lnSpc>
            </a:pPr>
            <a:endParaRPr lang="fr-CA" sz="2000" smtClean="0"/>
          </a:p>
          <a:p>
            <a:pPr eaLnBrk="1" hangingPunct="1">
              <a:lnSpc>
                <a:spcPct val="80000"/>
              </a:lnSpc>
            </a:pPr>
            <a:r>
              <a:rPr lang="fr-CA" sz="2400" smtClean="0"/>
              <a:t>Et c'est là que réside la complexité de l'intelligence d'affaires : </a:t>
            </a:r>
          </a:p>
          <a:p>
            <a:pPr lvl="1" eaLnBrk="1" hangingPunct="1">
              <a:lnSpc>
                <a:spcPct val="80000"/>
              </a:lnSpc>
            </a:pPr>
            <a:r>
              <a:rPr lang="fr-CA" sz="2400" smtClean="0"/>
              <a:t>assembler des millions de données</a:t>
            </a:r>
          </a:p>
          <a:p>
            <a:pPr lvl="1" eaLnBrk="1" hangingPunct="1">
              <a:lnSpc>
                <a:spcPct val="80000"/>
              </a:lnSpc>
            </a:pPr>
            <a:r>
              <a:rPr lang="fr-CA" sz="2400" smtClean="0"/>
              <a:t>les structurer</a:t>
            </a:r>
          </a:p>
          <a:p>
            <a:pPr lvl="1" eaLnBrk="1" hangingPunct="1">
              <a:lnSpc>
                <a:spcPct val="80000"/>
              </a:lnSpc>
            </a:pPr>
            <a:r>
              <a:rPr lang="fr-CA" sz="2400" smtClean="0"/>
              <a:t>et mettre en place des processus d'interprétation pour produire </a:t>
            </a:r>
            <a:r>
              <a:rPr lang="fr-CA" sz="2400" b="1" smtClean="0">
                <a:solidFill>
                  <a:schemeClr val="hlink"/>
                </a:solidFill>
              </a:rPr>
              <a:t>une information fiable</a:t>
            </a:r>
            <a:r>
              <a:rPr lang="fr-CA" sz="2400" smtClean="0"/>
              <a:t> à partir de laquelle on peut agir.</a:t>
            </a:r>
          </a:p>
          <a:p>
            <a:pPr lvl="1" eaLnBrk="1" hangingPunct="1">
              <a:lnSpc>
                <a:spcPct val="80000"/>
              </a:lnSpc>
              <a:buFontTx/>
              <a:buNone/>
            </a:pPr>
            <a:endParaRPr lang="fr-CA" sz="2400" smtClean="0"/>
          </a:p>
        </p:txBody>
      </p:sp>
      <p:pic>
        <p:nvPicPr>
          <p:cNvPr id="4102"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88913"/>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BB1B792-E422-417B-A187-7D339D890AE0}" type="datetime1">
              <a:rPr lang="fr-CA" sz="1400" smtClean="0"/>
              <a:pPr eaLnBrk="1" hangingPunct="1"/>
              <a:t>2025-04-17</a:t>
            </a:fld>
            <a:endParaRPr lang="es-ES" sz="1400" smtClean="0"/>
          </a:p>
        </p:txBody>
      </p:sp>
      <p:sp>
        <p:nvSpPr>
          <p:cNvPr id="5123"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8F21AF0-5780-47A8-B4EA-38958BEAF796}" type="slidenum">
              <a:rPr lang="es-ES" sz="1400" smtClean="0"/>
              <a:pPr eaLnBrk="1" hangingPunct="1"/>
              <a:t>4</a:t>
            </a:fld>
            <a:endParaRPr lang="es-ES" sz="1400" smtClean="0"/>
          </a:p>
        </p:txBody>
      </p:sp>
      <p:sp>
        <p:nvSpPr>
          <p:cNvPr id="5124" name="Rectangle 2"/>
          <p:cNvSpPr>
            <a:spLocks noGrp="1" noChangeArrowheads="1"/>
          </p:cNvSpPr>
          <p:nvPr>
            <p:ph type="title"/>
          </p:nvPr>
        </p:nvSpPr>
        <p:spPr/>
        <p:txBody>
          <a:bodyPr/>
          <a:lstStyle/>
          <a:p>
            <a:pPr algn="l" eaLnBrk="1" hangingPunct="1"/>
            <a:r>
              <a:rPr lang="fr-CA" b="1" smtClean="0"/>
              <a:t>Objectif principal</a:t>
            </a:r>
          </a:p>
        </p:txBody>
      </p:sp>
      <p:sp>
        <p:nvSpPr>
          <p:cNvPr id="5125" name="Rectangle 3"/>
          <p:cNvSpPr>
            <a:spLocks noGrp="1" noChangeArrowheads="1"/>
          </p:cNvSpPr>
          <p:nvPr>
            <p:ph type="body" idx="1"/>
          </p:nvPr>
        </p:nvSpPr>
        <p:spPr>
          <a:xfrm>
            <a:off x="457200" y="1557338"/>
            <a:ext cx="8229600" cy="4568825"/>
          </a:xfrm>
        </p:spPr>
        <p:txBody>
          <a:bodyPr/>
          <a:lstStyle/>
          <a:p>
            <a:pPr eaLnBrk="1" hangingPunct="1">
              <a:lnSpc>
                <a:spcPct val="90000"/>
              </a:lnSpc>
            </a:pPr>
            <a:r>
              <a:rPr lang="fr-CA" sz="2400" b="1" smtClean="0"/>
              <a:t>Historiquement, les entreprises ont toujours eu des armées d'analystes qui passent 80 % de leur temps à recueillir l'information et 20 % à l'analyser. </a:t>
            </a:r>
          </a:p>
          <a:p>
            <a:pPr eaLnBrk="1" hangingPunct="1">
              <a:lnSpc>
                <a:spcPct val="90000"/>
              </a:lnSpc>
            </a:pPr>
            <a:endParaRPr lang="fr-CA" sz="2400" b="1" smtClean="0"/>
          </a:p>
          <a:p>
            <a:pPr eaLnBrk="1" hangingPunct="1">
              <a:lnSpc>
                <a:spcPct val="90000"/>
              </a:lnSpc>
            </a:pPr>
            <a:r>
              <a:rPr lang="fr-CA" sz="2400" b="1" smtClean="0"/>
              <a:t>L'intelligence d'affaires vise à renverser la vapeur et à faire en sorte qu'ils passent 20 % de leur temps à recueillir l'information et 80 % à l'analyser. </a:t>
            </a:r>
          </a:p>
          <a:p>
            <a:pPr eaLnBrk="1" hangingPunct="1">
              <a:lnSpc>
                <a:spcPct val="90000"/>
              </a:lnSpc>
            </a:pPr>
            <a:endParaRPr lang="fr-CA" sz="2400" b="1" smtClean="0"/>
          </a:p>
          <a:p>
            <a:pPr eaLnBrk="1" hangingPunct="1">
              <a:lnSpc>
                <a:spcPct val="90000"/>
              </a:lnSpc>
            </a:pPr>
            <a:r>
              <a:rPr lang="fr-CA" sz="2400" b="1" smtClean="0"/>
              <a:t>L'intelligence d'affaires </a:t>
            </a:r>
            <a:r>
              <a:rPr lang="fr-CA" sz="2400" b="1" smtClean="0">
                <a:solidFill>
                  <a:schemeClr val="hlink"/>
                </a:solidFill>
              </a:rPr>
              <a:t>vise à simplifier le processus de gestion de l'information</a:t>
            </a:r>
            <a:r>
              <a:rPr lang="fr-CA" sz="2400" b="1" smtClean="0"/>
              <a:t> pour éclairer et accélérer la prise de décision.</a:t>
            </a:r>
          </a:p>
        </p:txBody>
      </p:sp>
      <p:pic>
        <p:nvPicPr>
          <p:cNvPr id="5126"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88913"/>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7D52CFF-7464-41BE-B2E0-3EA9C5D732B3}" type="datetime1">
              <a:rPr lang="fr-CA" sz="1400" smtClean="0"/>
              <a:pPr eaLnBrk="1" hangingPunct="1"/>
              <a:t>2025-04-17</a:t>
            </a:fld>
            <a:endParaRPr lang="es-ES" sz="1400" smtClean="0"/>
          </a:p>
        </p:txBody>
      </p:sp>
      <p:sp>
        <p:nvSpPr>
          <p:cNvPr id="6147"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134E2F1-5833-4362-988B-E2F814386F11}" type="slidenum">
              <a:rPr lang="es-ES" sz="1400" smtClean="0"/>
              <a:pPr eaLnBrk="1" hangingPunct="1"/>
              <a:t>5</a:t>
            </a:fld>
            <a:endParaRPr lang="es-ES" sz="1400" smtClean="0"/>
          </a:p>
        </p:txBody>
      </p:sp>
      <p:sp>
        <p:nvSpPr>
          <p:cNvPr id="6148" name="Rectangle 2"/>
          <p:cNvSpPr>
            <a:spLocks noGrp="1" noChangeArrowheads="1"/>
          </p:cNvSpPr>
          <p:nvPr>
            <p:ph type="title"/>
          </p:nvPr>
        </p:nvSpPr>
        <p:spPr/>
        <p:txBody>
          <a:bodyPr/>
          <a:lstStyle/>
          <a:p>
            <a:pPr algn="l" eaLnBrk="1" hangingPunct="1"/>
            <a:r>
              <a:rPr lang="fr-CA" sz="4000" b="1" smtClean="0"/>
              <a:t>Stratégie en lien avec les technologies d’information</a:t>
            </a:r>
          </a:p>
        </p:txBody>
      </p:sp>
      <p:pic>
        <p:nvPicPr>
          <p:cNvPr id="6149"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5" descr="ROI-BI-300x156"/>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47813" y="2492375"/>
            <a:ext cx="5389562" cy="280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8BC4039-EE4E-4FB0-89CD-1A2982F9B957}" type="datetime1">
              <a:rPr lang="fr-CA" sz="1400" smtClean="0"/>
              <a:pPr eaLnBrk="1" hangingPunct="1"/>
              <a:t>2025-04-17</a:t>
            </a:fld>
            <a:endParaRPr lang="es-ES" sz="1400" smtClean="0"/>
          </a:p>
        </p:txBody>
      </p:sp>
      <p:sp>
        <p:nvSpPr>
          <p:cNvPr id="7171"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02CEDC1-AF15-4DC7-B620-175D367BDD1B}" type="slidenum">
              <a:rPr lang="es-ES" sz="1400" smtClean="0"/>
              <a:pPr eaLnBrk="1" hangingPunct="1"/>
              <a:t>6</a:t>
            </a:fld>
            <a:endParaRPr lang="es-ES" sz="1400" smtClean="0"/>
          </a:p>
        </p:txBody>
      </p:sp>
      <p:sp>
        <p:nvSpPr>
          <p:cNvPr id="7172" name="Rectangle 2"/>
          <p:cNvSpPr>
            <a:spLocks noGrp="1" noChangeArrowheads="1"/>
          </p:cNvSpPr>
          <p:nvPr>
            <p:ph type="title"/>
          </p:nvPr>
        </p:nvSpPr>
        <p:spPr>
          <a:xfrm>
            <a:off x="179388" y="274638"/>
            <a:ext cx="8507412" cy="1143000"/>
          </a:xfrm>
        </p:spPr>
        <p:txBody>
          <a:bodyPr/>
          <a:lstStyle/>
          <a:p>
            <a:pPr algn="l" eaLnBrk="1" hangingPunct="1"/>
            <a:r>
              <a:rPr lang="fr-CA" sz="4000" b="1" smtClean="0"/>
              <a:t>Stratégie en lien avec les technologies d’information </a:t>
            </a:r>
          </a:p>
        </p:txBody>
      </p:sp>
      <p:sp>
        <p:nvSpPr>
          <p:cNvPr id="7173" name="Rectangle 3"/>
          <p:cNvSpPr>
            <a:spLocks noGrp="1" noChangeArrowheads="1"/>
          </p:cNvSpPr>
          <p:nvPr>
            <p:ph type="body" idx="1"/>
          </p:nvPr>
        </p:nvSpPr>
        <p:spPr/>
        <p:txBody>
          <a:bodyPr/>
          <a:lstStyle/>
          <a:p>
            <a:pPr eaLnBrk="1" hangingPunct="1"/>
            <a:r>
              <a:rPr lang="fr-CA" sz="2400" b="1" smtClean="0"/>
              <a:t>Introduction</a:t>
            </a:r>
          </a:p>
          <a:p>
            <a:pPr eaLnBrk="1" hangingPunct="1"/>
            <a:r>
              <a:rPr lang="fr-CA" sz="2400" b="1" smtClean="0"/>
              <a:t>Définition</a:t>
            </a:r>
          </a:p>
          <a:p>
            <a:pPr eaLnBrk="1" hangingPunct="1"/>
            <a:r>
              <a:rPr lang="fr-CA" sz="2400" b="1" smtClean="0"/>
              <a:t>Qu’est-ce que c’est?</a:t>
            </a:r>
          </a:p>
          <a:p>
            <a:pPr eaLnBrk="1" hangingPunct="1"/>
            <a:r>
              <a:rPr lang="fr-CA" sz="2400" b="1" smtClean="0"/>
              <a:t>Décision stratégique</a:t>
            </a:r>
          </a:p>
          <a:p>
            <a:pPr eaLnBrk="1" hangingPunct="1"/>
            <a:r>
              <a:rPr lang="fr-CA" sz="2400" b="1" smtClean="0"/>
              <a:t>Intelligence stratégique et tactique</a:t>
            </a:r>
          </a:p>
          <a:p>
            <a:pPr eaLnBrk="1" hangingPunct="1"/>
            <a:r>
              <a:rPr lang="fr-CA" sz="2400" b="1" smtClean="0"/>
              <a:t>Le cycle d’intelligence d’affaires</a:t>
            </a:r>
          </a:p>
          <a:p>
            <a:pPr eaLnBrk="1" hangingPunct="1"/>
            <a:r>
              <a:rPr lang="fr-CA" sz="2400" b="1" smtClean="0"/>
              <a:t>Qu’est-ce qu’un système d’intelligence</a:t>
            </a:r>
          </a:p>
          <a:p>
            <a:pPr eaLnBrk="1" hangingPunct="1"/>
            <a:r>
              <a:rPr lang="fr-CA" sz="2400" b="1" smtClean="0"/>
              <a:t>Conclusion </a:t>
            </a:r>
          </a:p>
          <a:p>
            <a:pPr eaLnBrk="1" hangingPunct="1">
              <a:buFontTx/>
              <a:buNone/>
            </a:pPr>
            <a:endParaRPr lang="fr-CA" sz="2400" b="1" smtClean="0"/>
          </a:p>
          <a:p>
            <a:pPr eaLnBrk="1" hangingPunct="1"/>
            <a:endParaRPr lang="fr-CA" sz="2400" b="1" smtClean="0"/>
          </a:p>
        </p:txBody>
      </p:sp>
      <p:pic>
        <p:nvPicPr>
          <p:cNvPr id="717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7F121F8D-6B58-414F-A1C7-C8C106F381C3}" type="datetime1">
              <a:rPr lang="fr-CA" sz="1400" smtClean="0"/>
              <a:pPr eaLnBrk="1" hangingPunct="1"/>
              <a:t>2025-04-17</a:t>
            </a:fld>
            <a:endParaRPr lang="es-ES" sz="1400" smtClean="0"/>
          </a:p>
        </p:txBody>
      </p:sp>
      <p:sp>
        <p:nvSpPr>
          <p:cNvPr id="8195"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62F7150-59BD-4D1B-8F5F-DD2979E5F267}" type="slidenum">
              <a:rPr lang="es-ES" sz="1400" smtClean="0"/>
              <a:pPr eaLnBrk="1" hangingPunct="1"/>
              <a:t>7</a:t>
            </a:fld>
            <a:endParaRPr lang="es-ES" sz="1400" smtClean="0"/>
          </a:p>
        </p:txBody>
      </p:sp>
      <p:sp>
        <p:nvSpPr>
          <p:cNvPr id="8196" name="Rectangle 2"/>
          <p:cNvSpPr>
            <a:spLocks noGrp="1" noChangeArrowheads="1"/>
          </p:cNvSpPr>
          <p:nvPr>
            <p:ph type="title"/>
          </p:nvPr>
        </p:nvSpPr>
        <p:spPr>
          <a:xfrm>
            <a:off x="179388" y="274638"/>
            <a:ext cx="8507412" cy="1143000"/>
          </a:xfrm>
        </p:spPr>
        <p:txBody>
          <a:bodyPr/>
          <a:lstStyle/>
          <a:p>
            <a:pPr algn="l" eaLnBrk="1" hangingPunct="1"/>
            <a:r>
              <a:rPr lang="fr-CA" sz="4000" b="1" smtClean="0"/>
              <a:t>Stratégie en lien avec les technologies d’information </a:t>
            </a:r>
          </a:p>
        </p:txBody>
      </p:sp>
      <p:sp>
        <p:nvSpPr>
          <p:cNvPr id="8197" name="Rectangle 3"/>
          <p:cNvSpPr>
            <a:spLocks noGrp="1" noChangeArrowheads="1"/>
          </p:cNvSpPr>
          <p:nvPr>
            <p:ph type="body" idx="1"/>
          </p:nvPr>
        </p:nvSpPr>
        <p:spPr/>
        <p:txBody>
          <a:bodyPr/>
          <a:lstStyle/>
          <a:p>
            <a:pPr eaLnBrk="1" hangingPunct="1"/>
            <a:r>
              <a:rPr lang="fr-CA" sz="2400" b="1" smtClean="0"/>
              <a:t>Introduction</a:t>
            </a:r>
          </a:p>
          <a:p>
            <a:pPr lvl="1" eaLnBrk="1" hangingPunct="1"/>
            <a:r>
              <a:rPr lang="fr-CA" sz="2000" b="1" smtClean="0"/>
              <a:t>Comment définir l'assistance au processus décisionnel en entreprise si ce n'est en étroite relation avec le déploiement de la stratégie ? </a:t>
            </a:r>
          </a:p>
          <a:p>
            <a:pPr lvl="1" eaLnBrk="1" hangingPunct="1"/>
            <a:r>
              <a:rPr lang="fr-CA" sz="2000" b="1" smtClean="0"/>
              <a:t>Les décideurs ne prennent pas les décisions tous azimuts selon l'ambiance du moment. </a:t>
            </a:r>
          </a:p>
          <a:p>
            <a:pPr lvl="1" eaLnBrk="1" hangingPunct="1"/>
            <a:r>
              <a:rPr lang="fr-CA" sz="2000" b="1" smtClean="0"/>
              <a:t>Ils suivent une direction précise, chacun à sa manière selon son contexte mais la direction est commune, partagée. </a:t>
            </a:r>
          </a:p>
          <a:p>
            <a:pPr lvl="1" eaLnBrk="1" hangingPunct="1"/>
            <a:r>
              <a:rPr lang="fr-CA" sz="2000" b="1" smtClean="0"/>
              <a:t>C'est donc depuis la formulation de la stratégie qu'il s'agit de commencer à préciser les grandes lignes du système décisionnel. </a:t>
            </a:r>
          </a:p>
          <a:p>
            <a:pPr lvl="1" eaLnBrk="1" hangingPunct="1">
              <a:buFontTx/>
              <a:buNone/>
            </a:pPr>
            <a:endParaRPr lang="fr-CA" sz="2000" b="1" smtClean="0"/>
          </a:p>
          <a:p>
            <a:pPr eaLnBrk="1" hangingPunct="1"/>
            <a:endParaRPr lang="fr-CA" sz="1800" b="1" smtClean="0"/>
          </a:p>
        </p:txBody>
      </p:sp>
      <p:pic>
        <p:nvPicPr>
          <p:cNvPr id="8198"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3BF828B-3DB2-4392-8772-845A680D46D3}" type="datetime1">
              <a:rPr lang="fr-CA" sz="1400" smtClean="0"/>
              <a:pPr eaLnBrk="1" hangingPunct="1"/>
              <a:t>2025-04-17</a:t>
            </a:fld>
            <a:endParaRPr lang="es-ES" sz="1400" smtClean="0"/>
          </a:p>
        </p:txBody>
      </p:sp>
      <p:sp>
        <p:nvSpPr>
          <p:cNvPr id="9219"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9D8EE97-C346-45FC-B3B4-8B0D58272DE5}" type="slidenum">
              <a:rPr lang="es-ES" sz="1400" smtClean="0"/>
              <a:pPr eaLnBrk="1" hangingPunct="1"/>
              <a:t>8</a:t>
            </a:fld>
            <a:endParaRPr lang="es-ES" sz="1400" smtClean="0"/>
          </a:p>
        </p:txBody>
      </p:sp>
      <p:sp>
        <p:nvSpPr>
          <p:cNvPr id="9220" name="Rectangle 2"/>
          <p:cNvSpPr>
            <a:spLocks noGrp="1" noChangeArrowheads="1"/>
          </p:cNvSpPr>
          <p:nvPr>
            <p:ph type="title"/>
          </p:nvPr>
        </p:nvSpPr>
        <p:spPr>
          <a:xfrm>
            <a:off x="179388" y="274638"/>
            <a:ext cx="8507412" cy="1143000"/>
          </a:xfrm>
        </p:spPr>
        <p:txBody>
          <a:bodyPr/>
          <a:lstStyle/>
          <a:p>
            <a:pPr algn="l" eaLnBrk="1" hangingPunct="1"/>
            <a:r>
              <a:rPr lang="fr-CA" sz="4000" b="1" smtClean="0"/>
              <a:t>Stratégie en lien avec les technologies d’information </a:t>
            </a:r>
          </a:p>
        </p:txBody>
      </p:sp>
      <p:sp>
        <p:nvSpPr>
          <p:cNvPr id="9221" name="Rectangle 3"/>
          <p:cNvSpPr>
            <a:spLocks noGrp="1" noChangeArrowheads="1"/>
          </p:cNvSpPr>
          <p:nvPr>
            <p:ph type="body" idx="1"/>
          </p:nvPr>
        </p:nvSpPr>
        <p:spPr/>
        <p:txBody>
          <a:bodyPr/>
          <a:lstStyle/>
          <a:p>
            <a:pPr eaLnBrk="1" hangingPunct="1"/>
            <a:r>
              <a:rPr lang="fr-CA" sz="2400" b="1" smtClean="0">
                <a:solidFill>
                  <a:schemeClr val="hlink"/>
                </a:solidFill>
              </a:rPr>
              <a:t>Introduction</a:t>
            </a:r>
          </a:p>
          <a:p>
            <a:pPr lvl="1" eaLnBrk="1" hangingPunct="1"/>
            <a:r>
              <a:rPr lang="fr-CA" sz="2000" b="1" smtClean="0"/>
              <a:t>Désormais une grande majorité d'acteurs de l'entreprise sont tenus de prendre des </a:t>
            </a:r>
            <a:r>
              <a:rPr lang="fr-CA" sz="2000" b="1" smtClean="0">
                <a:hlinkClick r:id="rId2"/>
              </a:rPr>
              <a:t>décisions </a:t>
            </a:r>
            <a:r>
              <a:rPr lang="fr-CA" sz="2000" b="1" i="1" smtClean="0">
                <a:hlinkClick r:id="rId2"/>
              </a:rPr>
              <a:t>ad-hoc</a:t>
            </a:r>
            <a:r>
              <a:rPr lang="fr-CA" sz="2000" b="1" smtClean="0"/>
              <a:t> pour accomplir leurs tâches au quotidien. </a:t>
            </a:r>
          </a:p>
          <a:p>
            <a:pPr lvl="1" eaLnBrk="1" hangingPunct="1"/>
            <a:r>
              <a:rPr lang="fr-CA" sz="2000" b="1" smtClean="0"/>
              <a:t>Afin d'assurer la mise à disposition de toute l'assistance nécessaire, les concepteurs du système décisionnel ont tout intérêt à s'attarder sur les besoins des décideurs.</a:t>
            </a:r>
            <a:r>
              <a:rPr lang="fr-CA" sz="2000" smtClean="0"/>
              <a:t> </a:t>
            </a:r>
            <a:endParaRPr lang="fr-CA" sz="2000" b="1" smtClean="0"/>
          </a:p>
          <a:p>
            <a:pPr lvl="2" eaLnBrk="1" hangingPunct="1"/>
            <a:endParaRPr lang="fr-CA" sz="2000" b="1" smtClean="0"/>
          </a:p>
          <a:p>
            <a:pPr lvl="1" eaLnBrk="1" hangingPunct="1">
              <a:buFontTx/>
              <a:buNone/>
            </a:pPr>
            <a:endParaRPr lang="fr-CA" sz="2000" b="1" smtClean="0"/>
          </a:p>
          <a:p>
            <a:pPr lvl="1" eaLnBrk="1" hangingPunct="1">
              <a:buFontTx/>
              <a:buNone/>
            </a:pPr>
            <a:endParaRPr lang="fr-CA" sz="2000" b="1" smtClean="0"/>
          </a:p>
          <a:p>
            <a:pPr eaLnBrk="1" hangingPunct="1"/>
            <a:endParaRPr lang="fr-CA" sz="1800" b="1" smtClean="0"/>
          </a:p>
        </p:txBody>
      </p:sp>
      <p:pic>
        <p:nvPicPr>
          <p:cNvPr id="9222" name="Image 3" descr="cube B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149725"/>
            <a:ext cx="74898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a date 3"/>
          <p:cNvSpPr>
            <a:spLocks noGrp="1"/>
          </p:cNvSpPr>
          <p:nvPr>
            <p:ph type="dt" sz="quarter" idx="10"/>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947C7948-5BA5-42AE-91B0-91EB969F4DC7}" type="datetime1">
              <a:rPr lang="fr-CA" sz="1400" smtClean="0"/>
              <a:pPr eaLnBrk="1" hangingPunct="1"/>
              <a:t>2025-04-17</a:t>
            </a:fld>
            <a:endParaRPr lang="es-ES" sz="1400" smtClean="0"/>
          </a:p>
        </p:txBody>
      </p:sp>
      <p:sp>
        <p:nvSpPr>
          <p:cNvPr id="10243" name="Espace réservé du numéro de diapositive 5"/>
          <p:cNvSpPr>
            <a:spLocks noGrp="1"/>
          </p:cNvSpPr>
          <p:nvPr>
            <p:ph type="sldNum" sz="quarter" idx="12"/>
          </p:nvPr>
        </p:nvSpPr>
        <p:spPr>
          <a:noFill/>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0E1E0E1D-1F1E-4430-BD05-17F048EDD769}" type="slidenum">
              <a:rPr lang="es-ES" sz="1400" smtClean="0"/>
              <a:pPr eaLnBrk="1" hangingPunct="1"/>
              <a:t>9</a:t>
            </a:fld>
            <a:endParaRPr lang="es-ES" sz="1400" smtClean="0"/>
          </a:p>
        </p:txBody>
      </p:sp>
      <p:sp>
        <p:nvSpPr>
          <p:cNvPr id="10244" name="Rectangle 2"/>
          <p:cNvSpPr>
            <a:spLocks noGrp="1" noChangeArrowheads="1"/>
          </p:cNvSpPr>
          <p:nvPr>
            <p:ph type="title"/>
          </p:nvPr>
        </p:nvSpPr>
        <p:spPr/>
        <p:txBody>
          <a:bodyPr/>
          <a:lstStyle/>
          <a:p>
            <a:pPr algn="l" eaLnBrk="1" hangingPunct="1"/>
            <a:r>
              <a:rPr lang="fr-CA" sz="4000" b="1" smtClean="0"/>
              <a:t>Stratégie en lien avec les technologies d’information</a:t>
            </a:r>
          </a:p>
        </p:txBody>
      </p:sp>
      <p:sp>
        <p:nvSpPr>
          <p:cNvPr id="10245" name="Rectangle 3"/>
          <p:cNvSpPr>
            <a:spLocks noGrp="1" noChangeArrowheads="1"/>
          </p:cNvSpPr>
          <p:nvPr>
            <p:ph type="body" idx="1"/>
          </p:nvPr>
        </p:nvSpPr>
        <p:spPr>
          <a:xfrm>
            <a:off x="395288" y="1557338"/>
            <a:ext cx="8218487" cy="4708525"/>
          </a:xfrm>
        </p:spPr>
        <p:txBody>
          <a:bodyPr/>
          <a:lstStyle/>
          <a:p>
            <a:pPr eaLnBrk="1" hangingPunct="1">
              <a:lnSpc>
                <a:spcPct val="95000"/>
              </a:lnSpc>
              <a:buFontTx/>
              <a:buNone/>
            </a:pPr>
            <a:r>
              <a:rPr lang="fr-CA" sz="2400" smtClean="0">
                <a:solidFill>
                  <a:schemeClr val="hlink"/>
                </a:solidFill>
              </a:rPr>
              <a:t>Définition</a:t>
            </a:r>
          </a:p>
          <a:p>
            <a:pPr lvl="1" eaLnBrk="1" hangingPunct="1">
              <a:lnSpc>
                <a:spcPct val="95000"/>
              </a:lnSpc>
            </a:pPr>
            <a:r>
              <a:rPr lang="fr-CA" sz="2000" smtClean="0">
                <a:solidFill>
                  <a:schemeClr val="hlink"/>
                </a:solidFill>
              </a:rPr>
              <a:t>La stratégie - du grec stratos qui signifie « armée » et ageîn qui signifie « conduire » - est :</a:t>
            </a:r>
          </a:p>
          <a:p>
            <a:pPr eaLnBrk="1" hangingPunct="1">
              <a:lnSpc>
                <a:spcPct val="95000"/>
              </a:lnSpc>
              <a:buFontTx/>
              <a:buNone/>
            </a:pPr>
            <a:endParaRPr lang="fr-CA" sz="2400" smtClean="0">
              <a:solidFill>
                <a:schemeClr val="hlink"/>
              </a:solidFill>
            </a:endParaRPr>
          </a:p>
          <a:p>
            <a:pPr lvl="1" eaLnBrk="1" hangingPunct="1">
              <a:lnSpc>
                <a:spcPct val="90000"/>
              </a:lnSpc>
            </a:pPr>
            <a:r>
              <a:rPr lang="fr-CA" sz="2400" i="1" smtClean="0"/>
              <a:t>L'art de coordonner l'action des forces de la Nation - politiques, militaires, économiques, financières, morales… - pour conduire une guerre, gérer une crise ou préserver la paix, </a:t>
            </a:r>
          </a:p>
          <a:p>
            <a:pPr lvl="1" eaLnBrk="1" hangingPunct="1">
              <a:lnSpc>
                <a:spcPct val="90000"/>
              </a:lnSpc>
            </a:pPr>
            <a:endParaRPr lang="fr-CA" sz="2400" i="1" smtClean="0"/>
          </a:p>
          <a:p>
            <a:pPr lvl="1" eaLnBrk="1" hangingPunct="1">
              <a:lnSpc>
                <a:spcPct val="90000"/>
              </a:lnSpc>
            </a:pPr>
            <a:r>
              <a:rPr lang="fr-CA" sz="2400" i="1" smtClean="0">
                <a:solidFill>
                  <a:schemeClr val="hlink"/>
                </a:solidFill>
              </a:rPr>
              <a:t>«La stratégie est de la compétence du gouvernement et de celle du haut-commandement des forces armées.» </a:t>
            </a:r>
            <a:r>
              <a:rPr lang="fr-CA" sz="1800" smtClean="0">
                <a:solidFill>
                  <a:schemeClr val="hlink"/>
                </a:solidFill>
              </a:rPr>
              <a:t>Charles de Gaulle</a:t>
            </a:r>
            <a:r>
              <a:rPr lang="fr-CA" i="1" smtClean="0">
                <a:solidFill>
                  <a:schemeClr val="hlink"/>
                </a:solidFill>
              </a:rPr>
              <a:t> </a:t>
            </a:r>
            <a:endParaRPr lang="fr-CA" sz="2400" i="1" smtClean="0">
              <a:solidFill>
                <a:schemeClr val="hlink"/>
              </a:solidFill>
            </a:endParaRPr>
          </a:p>
          <a:p>
            <a:pPr lvl="1" eaLnBrk="1" hangingPunct="1">
              <a:lnSpc>
                <a:spcPct val="90000"/>
              </a:lnSpc>
              <a:buFontTx/>
              <a:buNone/>
            </a:pPr>
            <a:endParaRPr lang="en-CA" sz="2000" b="1" smtClean="0"/>
          </a:p>
          <a:p>
            <a:pPr lvl="1" eaLnBrk="1" hangingPunct="1">
              <a:lnSpc>
                <a:spcPct val="90000"/>
              </a:lnSpc>
            </a:pPr>
            <a:endParaRPr lang="en-CA" sz="2000" b="1" u="sng" smtClean="0"/>
          </a:p>
        </p:txBody>
      </p:sp>
      <p:pic>
        <p:nvPicPr>
          <p:cNvPr id="10246"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5351</TotalTime>
  <Words>1123</Words>
  <Application>Microsoft Office PowerPoint</Application>
  <PresentationFormat>On-screen Show (4:3)</PresentationFormat>
  <Paragraphs>165</Paragraphs>
  <Slides>22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Diseño predeterminado</vt:lpstr>
      <vt:lpstr>Intelligence d’affaires - BI</vt:lpstr>
      <vt:lpstr>Qu’est-ce que c’est?</vt:lpstr>
      <vt:lpstr>Objectif principal</vt:lpstr>
      <vt:lpstr>Objectif principal</vt:lpstr>
      <vt:lpstr>Stratégie en lien avec les technologies d’information</vt:lpstr>
      <vt:lpstr>Stratégie en lien avec les technologies d’information </vt:lpstr>
      <vt:lpstr>Stratégie en lien avec les technologies d’information </vt:lpstr>
      <vt:lpstr>Stratégie en lien avec les technologies d’information </vt:lpstr>
      <vt:lpstr>Stratégie en lien avec les technologies d’information</vt:lpstr>
      <vt:lpstr>Stratégie en lien avec les technologies d’information</vt:lpstr>
      <vt:lpstr>Stratégie en lien avec les technologies d’information</vt:lpstr>
      <vt:lpstr>Décision stratégique - BI</vt:lpstr>
      <vt:lpstr>Décision stratégique - BI</vt:lpstr>
      <vt:lpstr>Décision stratégique - BI</vt:lpstr>
      <vt:lpstr>Décision stratégique - BI</vt:lpstr>
      <vt:lpstr>Décision stratégique - BI</vt:lpstr>
      <vt:lpstr>Décision stratégique - BI</vt:lpstr>
      <vt:lpstr>Décision stratégique - BI</vt:lpstr>
      <vt:lpstr>Décision stratégique - BI</vt:lpstr>
      <vt:lpstr>Décision stratégique - BI</vt:lpstr>
      <vt:lpstr>Décision stratégique - BI</vt:lpstr>
      <vt:lpstr>Décision stratégique - BI</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ismail - [2010]</cp:lastModifiedBy>
  <cp:revision>656</cp:revision>
  <dcterms:created xsi:type="dcterms:W3CDTF">2010-05-23T14:28:12Z</dcterms:created>
  <dcterms:modified xsi:type="dcterms:W3CDTF">2025-04-17T11:34:28Z</dcterms:modified>
</cp:coreProperties>
</file>