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9" r:id="rId2"/>
    <p:sldId id="428" r:id="rId3"/>
  </p:sldIdLst>
  <p:sldSz cx="9144000" cy="6858000" type="letter"/>
  <p:notesSz cx="7010400" cy="9296400"/>
  <p:defaultTextStyle>
    <a:defPPr>
      <a:defRPr lang="fr-CH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7F1D"/>
    <a:srgbClr val="06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46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60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 algn="r"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 algn="r">
              <a:defRPr b="0" i="1"/>
            </a:lvl1pPr>
          </a:lstStyle>
          <a:p>
            <a:fld id="{C067E8B9-0496-4023-A12E-13B0EEAC6AEB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074988" y="8855075"/>
            <a:ext cx="862012" cy="258763"/>
          </a:xfrm>
          <a:prstGeom prst="rect">
            <a:avLst/>
          </a:prstGeom>
          <a:noFill/>
          <a:ln>
            <a:noFill/>
          </a:ln>
        </p:spPr>
        <p:txBody>
          <a:bodyPr wrap="none" lIns="88971" tIns="45295" rIns="88971" bIns="45295">
            <a:spAutoFit/>
          </a:bodyPr>
          <a:lstStyle/>
          <a:p>
            <a:pPr algn="ctr" defTabSz="884238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8D7480C9-08F8-433D-9EAB-F391C11D6851}" type="slidenum">
              <a:rPr lang="fr-CH" altLang="fr-FR" sz="1200" b="0">
                <a:solidFill>
                  <a:schemeClr val="tx1"/>
                </a:solidFill>
              </a:rPr>
              <a:pPr algn="ctr" defTabSz="884238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3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 defTabSz="776478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 algn="r" defTabSz="776478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 defTabSz="776478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 algn="r" defTabSz="776288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605E15-213E-4949-BC64-505E4CA31D77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073400" y="8855075"/>
            <a:ext cx="862013" cy="258763"/>
          </a:xfrm>
          <a:prstGeom prst="rect">
            <a:avLst/>
          </a:prstGeom>
          <a:noFill/>
          <a:ln>
            <a:noFill/>
          </a:ln>
        </p:spPr>
        <p:txBody>
          <a:bodyPr wrap="none" lIns="88971" tIns="45295" rIns="88971" bIns="45295">
            <a:spAutoFit/>
          </a:bodyPr>
          <a:lstStyle/>
          <a:p>
            <a:pPr algn="ctr" defTabSz="884238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CEA680F8-D856-40C0-AB7B-E6C3B970544E}" type="slidenum">
              <a:rPr lang="fr-CH" altLang="fr-FR" sz="1200" b="0">
                <a:solidFill>
                  <a:schemeClr val="tx1"/>
                </a:solidFill>
              </a:rPr>
              <a:pPr algn="ctr" defTabSz="884238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Body Text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558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10F0E-645B-4C30-A85C-672469F7BE7A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02631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32FF3-3B4D-465D-966A-463335B470CB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76767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0200" y="609600"/>
            <a:ext cx="2082800" cy="5562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609600"/>
            <a:ext cx="6096000" cy="5562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7B09-383C-40D1-82DF-576C9B40FF60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97480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/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67390-91E4-4436-89AF-B07AD5A024C7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7578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05256-5C4E-4ABF-B119-2B263E777CE9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1809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11EC4-A1BD-4DF1-9A22-0FEADC55A570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660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00FEC-9CEA-45B7-81BB-C23076686A90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9096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3923B-2736-4B1F-8BCE-DAE048D5156F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1228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6C5F3-0DB6-42E5-A755-7262FDF09F25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3614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0016F-FF9B-4D29-ACB4-930CE743D36D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983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9FCA0-FB5A-4FB7-9E84-3483C007E1AD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91627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B028-B005-42DF-8D8A-FB8D7601FAD4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8434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076227E-4E71-4835-B0ED-D6EDB7103432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Body Text</a:t>
            </a:r>
          </a:p>
          <a:p>
            <a:pPr lvl="1"/>
            <a:r>
              <a:rPr lang="fr-CH" altLang="fr-FR" smtClean="0"/>
              <a:t>Second Level</a:t>
            </a:r>
          </a:p>
          <a:p>
            <a:pPr lvl="2"/>
            <a:r>
              <a:rPr lang="fr-CH" altLang="fr-FR" smtClean="0"/>
              <a:t>Third Level</a:t>
            </a:r>
          </a:p>
          <a:p>
            <a:pPr lvl="3"/>
            <a:r>
              <a:rPr lang="fr-CH" altLang="fr-FR" smtClean="0"/>
              <a:t>Fourth Level</a:t>
            </a:r>
          </a:p>
          <a:p>
            <a:pPr lvl="4"/>
            <a:r>
              <a:rPr lang="fr-CH" altLang="fr-F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447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32" name="Group 14"/>
          <p:cNvGrpSpPr>
            <a:grpSpLocks/>
          </p:cNvGrpSpPr>
          <p:nvPr/>
        </p:nvGrpSpPr>
        <p:grpSpPr bwMode="auto">
          <a:xfrm>
            <a:off x="0" y="219075"/>
            <a:ext cx="1627188" cy="209550"/>
            <a:chOff x="0" y="138"/>
            <a:chExt cx="1025" cy="132"/>
          </a:xfrm>
        </p:grpSpPr>
        <p:sp>
          <p:nvSpPr>
            <p:cNvPr id="1039" name="Freeform 8"/>
            <p:cNvSpPr>
              <a:spLocks/>
            </p:cNvSpPr>
            <p:nvPr/>
          </p:nvSpPr>
          <p:spPr bwMode="auto">
            <a:xfrm>
              <a:off x="0" y="138"/>
              <a:ext cx="414" cy="132"/>
            </a:xfrm>
            <a:custGeom>
              <a:avLst/>
              <a:gdLst>
                <a:gd name="T0" fmla="*/ 0 w 414"/>
                <a:gd name="T1" fmla="*/ 0 h 132"/>
                <a:gd name="T2" fmla="*/ 413 w 414"/>
                <a:gd name="T3" fmla="*/ 0 h 132"/>
                <a:gd name="T4" fmla="*/ 364 w 414"/>
                <a:gd name="T5" fmla="*/ 131 h 132"/>
                <a:gd name="T6" fmla="*/ 0 w 414"/>
                <a:gd name="T7" fmla="*/ 131 h 132"/>
                <a:gd name="T8" fmla="*/ 0 w 41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132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Freeform 9"/>
            <p:cNvSpPr>
              <a:spLocks/>
            </p:cNvSpPr>
            <p:nvPr/>
          </p:nvSpPr>
          <p:spPr bwMode="auto">
            <a:xfrm>
              <a:off x="397" y="138"/>
              <a:ext cx="244" cy="132"/>
            </a:xfrm>
            <a:custGeom>
              <a:avLst/>
              <a:gdLst>
                <a:gd name="T0" fmla="*/ 49 w 244"/>
                <a:gd name="T1" fmla="*/ 0 h 132"/>
                <a:gd name="T2" fmla="*/ 0 w 244"/>
                <a:gd name="T3" fmla="*/ 131 h 132"/>
                <a:gd name="T4" fmla="*/ 194 w 244"/>
                <a:gd name="T5" fmla="*/ 131 h 132"/>
                <a:gd name="T6" fmla="*/ 243 w 244"/>
                <a:gd name="T7" fmla="*/ 0 h 132"/>
                <a:gd name="T8" fmla="*/ 49 w 24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132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Freeform 10"/>
            <p:cNvSpPr>
              <a:spLocks/>
            </p:cNvSpPr>
            <p:nvPr/>
          </p:nvSpPr>
          <p:spPr bwMode="auto">
            <a:xfrm>
              <a:off x="620" y="138"/>
              <a:ext cx="194" cy="132"/>
            </a:xfrm>
            <a:custGeom>
              <a:avLst/>
              <a:gdLst>
                <a:gd name="T0" fmla="*/ 48 w 194"/>
                <a:gd name="T1" fmla="*/ 0 h 132"/>
                <a:gd name="T2" fmla="*/ 0 w 194"/>
                <a:gd name="T3" fmla="*/ 131 h 132"/>
                <a:gd name="T4" fmla="*/ 145 w 194"/>
                <a:gd name="T5" fmla="*/ 131 h 132"/>
                <a:gd name="T6" fmla="*/ 193 w 194"/>
                <a:gd name="T7" fmla="*/ 0 h 132"/>
                <a:gd name="T8" fmla="*/ 48 w 19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132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Freeform 11"/>
            <p:cNvSpPr>
              <a:spLocks/>
            </p:cNvSpPr>
            <p:nvPr/>
          </p:nvSpPr>
          <p:spPr bwMode="auto">
            <a:xfrm>
              <a:off x="788" y="138"/>
              <a:ext cx="149" cy="132"/>
            </a:xfrm>
            <a:custGeom>
              <a:avLst/>
              <a:gdLst>
                <a:gd name="T0" fmla="*/ 49 w 149"/>
                <a:gd name="T1" fmla="*/ 0 h 132"/>
                <a:gd name="T2" fmla="*/ 0 w 149"/>
                <a:gd name="T3" fmla="*/ 131 h 132"/>
                <a:gd name="T4" fmla="*/ 99 w 149"/>
                <a:gd name="T5" fmla="*/ 131 h 132"/>
                <a:gd name="T6" fmla="*/ 148 w 149"/>
                <a:gd name="T7" fmla="*/ 0 h 132"/>
                <a:gd name="T8" fmla="*/ 49 w 149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32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Freeform 12"/>
            <p:cNvSpPr>
              <a:spLocks/>
            </p:cNvSpPr>
            <p:nvPr/>
          </p:nvSpPr>
          <p:spPr bwMode="auto">
            <a:xfrm>
              <a:off x="903" y="138"/>
              <a:ext cx="97" cy="132"/>
            </a:xfrm>
            <a:custGeom>
              <a:avLst/>
              <a:gdLst>
                <a:gd name="T0" fmla="*/ 48 w 97"/>
                <a:gd name="T1" fmla="*/ 0 h 132"/>
                <a:gd name="T2" fmla="*/ 48 w 97"/>
                <a:gd name="T3" fmla="*/ 0 h 132"/>
                <a:gd name="T4" fmla="*/ 0 w 97"/>
                <a:gd name="T5" fmla="*/ 131 h 132"/>
                <a:gd name="T6" fmla="*/ 48 w 97"/>
                <a:gd name="T7" fmla="*/ 131 h 132"/>
                <a:gd name="T8" fmla="*/ 96 w 97"/>
                <a:gd name="T9" fmla="*/ 0 h 132"/>
                <a:gd name="T10" fmla="*/ 48 w 97"/>
                <a:gd name="T11" fmla="*/ 0 h 1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132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Freeform 13"/>
            <p:cNvSpPr>
              <a:spLocks/>
            </p:cNvSpPr>
            <p:nvPr/>
          </p:nvSpPr>
          <p:spPr bwMode="auto">
            <a:xfrm>
              <a:off x="960" y="138"/>
              <a:ext cx="65" cy="132"/>
            </a:xfrm>
            <a:custGeom>
              <a:avLst/>
              <a:gdLst>
                <a:gd name="T0" fmla="*/ 49 w 65"/>
                <a:gd name="T1" fmla="*/ 0 h 132"/>
                <a:gd name="T2" fmla="*/ 0 w 65"/>
                <a:gd name="T3" fmla="*/ 131 h 132"/>
                <a:gd name="T4" fmla="*/ 15 w 65"/>
                <a:gd name="T5" fmla="*/ 131 h 132"/>
                <a:gd name="T6" fmla="*/ 64 w 65"/>
                <a:gd name="T7" fmla="*/ 0 h 132"/>
                <a:gd name="T8" fmla="*/ 49 w 65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132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33" name="Group 18"/>
          <p:cNvGrpSpPr>
            <a:grpSpLocks/>
          </p:cNvGrpSpPr>
          <p:nvPr/>
        </p:nvGrpSpPr>
        <p:grpSpPr bwMode="auto">
          <a:xfrm>
            <a:off x="1625600" y="6278563"/>
            <a:ext cx="7507288" cy="219075"/>
            <a:chOff x="1024" y="3955"/>
            <a:chExt cx="4729" cy="138"/>
          </a:xfrm>
        </p:grpSpPr>
        <p:sp>
          <p:nvSpPr>
            <p:cNvPr id="1036" name="Freeform 15"/>
            <p:cNvSpPr>
              <a:spLocks/>
            </p:cNvSpPr>
            <p:nvPr/>
          </p:nvSpPr>
          <p:spPr bwMode="auto">
            <a:xfrm>
              <a:off x="1024" y="4058"/>
              <a:ext cx="4729" cy="35"/>
            </a:xfrm>
            <a:custGeom>
              <a:avLst/>
              <a:gdLst>
                <a:gd name="T0" fmla="*/ 0 w 4729"/>
                <a:gd name="T1" fmla="*/ 34 h 35"/>
                <a:gd name="T2" fmla="*/ 4728 w 4729"/>
                <a:gd name="T3" fmla="*/ 34 h 35"/>
                <a:gd name="T4" fmla="*/ 4728 w 4729"/>
                <a:gd name="T5" fmla="*/ 0 h 35"/>
                <a:gd name="T6" fmla="*/ 12 w 4729"/>
                <a:gd name="T7" fmla="*/ 0 h 35"/>
                <a:gd name="T8" fmla="*/ 0 w 4729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9" h="35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16"/>
            <p:cNvSpPr>
              <a:spLocks/>
            </p:cNvSpPr>
            <p:nvPr/>
          </p:nvSpPr>
          <p:spPr bwMode="auto">
            <a:xfrm>
              <a:off x="1043" y="4007"/>
              <a:ext cx="4710" cy="34"/>
            </a:xfrm>
            <a:custGeom>
              <a:avLst/>
              <a:gdLst>
                <a:gd name="T0" fmla="*/ 0 w 4710"/>
                <a:gd name="T1" fmla="*/ 33 h 34"/>
                <a:gd name="T2" fmla="*/ 4709 w 4710"/>
                <a:gd name="T3" fmla="*/ 33 h 34"/>
                <a:gd name="T4" fmla="*/ 4709 w 4710"/>
                <a:gd name="T5" fmla="*/ 0 h 34"/>
                <a:gd name="T6" fmla="*/ 12 w 4710"/>
                <a:gd name="T7" fmla="*/ 0 h 34"/>
                <a:gd name="T8" fmla="*/ 0 w 4710"/>
                <a:gd name="T9" fmla="*/ 3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0" h="34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17"/>
            <p:cNvSpPr>
              <a:spLocks/>
            </p:cNvSpPr>
            <p:nvPr/>
          </p:nvSpPr>
          <p:spPr bwMode="auto">
            <a:xfrm>
              <a:off x="1060" y="3955"/>
              <a:ext cx="4693" cy="36"/>
            </a:xfrm>
            <a:custGeom>
              <a:avLst/>
              <a:gdLst>
                <a:gd name="T0" fmla="*/ 0 w 4693"/>
                <a:gd name="T1" fmla="*/ 35 h 36"/>
                <a:gd name="T2" fmla="*/ 4692 w 4693"/>
                <a:gd name="T3" fmla="*/ 33 h 36"/>
                <a:gd name="T4" fmla="*/ 4692 w 4693"/>
                <a:gd name="T5" fmla="*/ 4 h 36"/>
                <a:gd name="T6" fmla="*/ 12 w 4693"/>
                <a:gd name="T7" fmla="*/ 0 h 36"/>
                <a:gd name="T8" fmla="*/ 0 w 4693"/>
                <a:gd name="T9" fmla="*/ 3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93" h="36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34" name="Rectangle 20"/>
          <p:cNvSpPr>
            <a:spLocks noChangeArrowheads="1"/>
          </p:cNvSpPr>
          <p:nvPr/>
        </p:nvSpPr>
        <p:spPr bwMode="auto">
          <a:xfrm>
            <a:off x="1762125" y="6545263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9pPr>
          </a:lstStyle>
          <a:p>
            <a:pPr>
              <a:defRPr/>
            </a:pPr>
            <a:fld id="{53B39232-6FBB-4164-845D-61DEB17F29E0}" type="datetime1">
              <a:rPr lang="fr-CH" altLang="fr-FR" sz="12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17.04.2025</a:t>
            </a:fld>
            <a:endParaRPr lang="fr-CH" altLang="fr-FR" sz="12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8242300" y="6556375"/>
            <a:ext cx="690563" cy="2286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F54DC280-AA63-44DB-B5BF-E9B742B08F85}" type="slidenum"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pPr/>
              <a:t>‹#›</a:t>
            </a:fld>
            <a:endParaRPr lang="fr-CH" altLang="fr-FR" sz="90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 b="1">
          <a:solidFill>
            <a:srgbClr val="06009C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rgbClr val="06009C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00" b="1">
          <a:solidFill>
            <a:srgbClr val="06009C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200" b="1">
          <a:solidFill>
            <a:srgbClr val="06009C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CA" altLang="fr-FR" smtClean="0"/>
          </a:p>
        </p:txBody>
      </p:sp>
      <p:sp>
        <p:nvSpPr>
          <p:cNvPr id="4099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4100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404813"/>
            <a:ext cx="90043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188913"/>
            <a:ext cx="8305800" cy="762000"/>
          </a:xfrm>
        </p:spPr>
        <p:txBody>
          <a:bodyPr/>
          <a:lstStyle/>
          <a:p>
            <a:r>
              <a:rPr lang="fr-CA" altLang="fr-FR" sz="1800" smtClean="0"/>
              <a:t> </a:t>
            </a:r>
            <a:r>
              <a:rPr lang="fr-CA" altLang="fr-FR" sz="2400" smtClean="0"/>
              <a:t>Bloc2; </a:t>
            </a:r>
            <a:r>
              <a:rPr lang="fr-CA" altLang="fr-FR" sz="2000" smtClean="0"/>
              <a:t>Le tableau de bord et les indicateurs de gestion partie 2</a:t>
            </a:r>
            <a:br>
              <a:rPr lang="fr-CA" altLang="fr-FR" sz="2000" smtClean="0"/>
            </a:br>
            <a:r>
              <a:rPr lang="fr-CA" altLang="fr-FR" sz="1800" smtClean="0">
                <a:solidFill>
                  <a:srgbClr val="FF0000"/>
                </a:solidFill>
              </a:rPr>
              <a:t>BI-Composante analyse Informationnelle Interne et Externe</a:t>
            </a:r>
            <a:endParaRPr lang="en-US" altLang="fr-FR" smtClean="0">
              <a:solidFill>
                <a:srgbClr val="FF0000"/>
              </a:solidFill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8913" y="1196975"/>
            <a:ext cx="8766175" cy="5661025"/>
          </a:xfrm>
        </p:spPr>
        <p:txBody>
          <a:bodyPr/>
          <a:lstStyle/>
          <a:p>
            <a:pPr>
              <a:defRPr/>
            </a:pPr>
            <a:r>
              <a:rPr lang="fr-CA" sz="1800" dirty="0"/>
              <a:t>Examen cours 6; règles et fonctionnement et pratique TEST</a:t>
            </a:r>
          </a:p>
          <a:p>
            <a:pPr lvl="1">
              <a:defRPr/>
            </a:pPr>
            <a:r>
              <a:rPr lang="fr-FR" sz="1400" dirty="0"/>
              <a:t>Règles pour le passage d’examen à distance</a:t>
            </a:r>
            <a:endParaRPr lang="fr-CA" sz="1400" dirty="0"/>
          </a:p>
          <a:p>
            <a:pPr>
              <a:defRPr/>
            </a:pPr>
            <a:r>
              <a:rPr lang="fr-CA" sz="1800" dirty="0"/>
              <a:t>Retour sur le cours 4. TP partie 1  (chapitre volume à lire) 	</a:t>
            </a:r>
            <a:r>
              <a:rPr lang="en-CA" sz="1800" dirty="0"/>
              <a:t>15 minutes</a:t>
            </a:r>
          </a:p>
          <a:p>
            <a:pPr>
              <a:defRPr/>
            </a:pPr>
            <a:r>
              <a:rPr lang="fr-CA" sz="1800" dirty="0"/>
              <a:t>Autres exemple TB						</a:t>
            </a:r>
            <a:r>
              <a:rPr lang="en-CA" sz="1800" dirty="0"/>
              <a:t>10 minutes</a:t>
            </a:r>
          </a:p>
          <a:p>
            <a:pPr>
              <a:defRPr/>
            </a:pPr>
            <a:r>
              <a:rPr lang="en-CA" sz="1800" dirty="0"/>
              <a:t>Comprehension Table de faits et dimension </a:t>
            </a:r>
            <a:r>
              <a:rPr lang="en-CA" sz="1400" dirty="0"/>
              <a:t>(Cube- Entrepôt)</a:t>
            </a:r>
            <a:r>
              <a:rPr lang="en-CA" sz="1800" dirty="0"/>
              <a:t>   	20 minutes</a:t>
            </a:r>
          </a:p>
          <a:p>
            <a:pPr lvl="1">
              <a:defRPr/>
            </a:pPr>
            <a:r>
              <a:rPr lang="fr-CA" sz="1400" dirty="0"/>
              <a:t>Modélisation - Multidimensionnelle</a:t>
            </a:r>
          </a:p>
          <a:p>
            <a:pPr lvl="1">
              <a:defRPr/>
            </a:pPr>
            <a:r>
              <a:rPr lang="fr-FR" sz="1400" dirty="0"/>
              <a:t>Exemple Construction DW Tables faits et dimensions</a:t>
            </a:r>
            <a:endParaRPr lang="en-CA" sz="1400" dirty="0"/>
          </a:p>
          <a:p>
            <a:pPr lvl="1">
              <a:defRPr/>
            </a:pPr>
            <a:endParaRPr lang="en-CA" sz="200" dirty="0"/>
          </a:p>
          <a:p>
            <a:pPr lvl="1">
              <a:defRPr/>
            </a:pPr>
            <a:endParaRPr lang="fr-CA" sz="200" dirty="0"/>
          </a:p>
          <a:p>
            <a:pPr>
              <a:defRPr/>
            </a:pPr>
            <a:r>
              <a:rPr lang="fr-FR" sz="1800" dirty="0"/>
              <a:t>Monter un BD SQL serveur </a:t>
            </a:r>
            <a:r>
              <a:rPr lang="fr-FR" sz="1600" dirty="0"/>
              <a:t>BI (Pour vous donner une idée)</a:t>
            </a:r>
            <a:r>
              <a:rPr lang="fr-CA" sz="1800" dirty="0"/>
              <a:t>	     	10 minutes</a:t>
            </a:r>
          </a:p>
          <a:p>
            <a:pPr>
              <a:defRPr/>
            </a:pPr>
            <a:r>
              <a:rPr lang="fr-FR" sz="1800" dirty="0"/>
              <a:t>Résumé Datawarehouse (entrepôt de données)			15 minutes</a:t>
            </a:r>
            <a:endParaRPr lang="fr-CA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fr-CA" sz="1800" dirty="0">
                <a:solidFill>
                  <a:schemeClr val="tx1"/>
                </a:solidFill>
              </a:rPr>
              <a:t>Pause</a:t>
            </a:r>
            <a:r>
              <a:rPr lang="fr-CA" sz="1600" dirty="0">
                <a:solidFill>
                  <a:schemeClr val="tx1"/>
                </a:solidFill>
              </a:rPr>
              <a:t>								15 Minutes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CA" sz="1600" dirty="0"/>
              <a:t>Vidéo modélisation multidimensionnelle				20 Minutes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CA" sz="1600" dirty="0"/>
              <a:t>Exemple </a:t>
            </a:r>
            <a:r>
              <a:rPr lang="fr-CA" sz="1600" dirty="0" err="1"/>
              <a:t>DystrisysDW</a:t>
            </a:r>
            <a:r>
              <a:rPr lang="fr-CA" sz="1600" dirty="0"/>
              <a:t>						30 Minutes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CA" sz="1600" dirty="0"/>
              <a:t>Succès présentation avec Excel par exemple			20 minutes</a:t>
            </a:r>
          </a:p>
          <a:p>
            <a:pPr>
              <a:defRPr/>
            </a:pPr>
            <a:r>
              <a:rPr lang="fr-CA" sz="1600" dirty="0"/>
              <a:t>QCM 								15 minutes</a:t>
            </a:r>
          </a:p>
          <a:p>
            <a:pPr>
              <a:defRPr/>
            </a:pPr>
            <a:r>
              <a:rPr lang="fr-CA" sz="1600" dirty="0"/>
              <a:t>Vidéo cours 4 et Excel présentation				15 minutes</a:t>
            </a:r>
          </a:p>
          <a:p>
            <a:pPr>
              <a:defRPr/>
            </a:pPr>
            <a:r>
              <a:rPr lang="fr-CA" sz="1600" dirty="0"/>
              <a:t>WhatsApp ?</a:t>
            </a:r>
          </a:p>
          <a:p>
            <a:pPr>
              <a:defRPr/>
            </a:pPr>
            <a:r>
              <a:rPr lang="fr-CA" sz="1600" dirty="0"/>
              <a:t>Devoir; exercice Modélisation, solution disponible plus tard</a:t>
            </a:r>
          </a:p>
          <a:p>
            <a:pPr>
              <a:defRPr/>
            </a:pPr>
            <a:r>
              <a:rPr lang="fr-CA" sz="1600" dirty="0">
                <a:solidFill>
                  <a:srgbClr val="92D050"/>
                </a:solidFill>
              </a:rPr>
              <a:t>Préparer votre examen….</a:t>
            </a:r>
          </a:p>
          <a:p>
            <a:pPr>
              <a:defRPr/>
            </a:pPr>
            <a:endParaRPr lang="en-CA" sz="1600" dirty="0"/>
          </a:p>
          <a:p>
            <a:pPr>
              <a:defRPr/>
            </a:pPr>
            <a:endParaRPr lang="fr-CA" sz="1600" dirty="0"/>
          </a:p>
          <a:p>
            <a:pPr>
              <a:defRPr/>
            </a:pPr>
            <a:endParaRPr lang="fr-CA" sz="1600" i="1" dirty="0" err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defRPr/>
            </a:pPr>
            <a:endParaRPr lang="fr-CA" sz="200" dirty="0"/>
          </a:p>
          <a:p>
            <a:pPr>
              <a:buFontTx/>
              <a:buNone/>
              <a:defRPr/>
            </a:pPr>
            <a:r>
              <a:rPr lang="en-US" sz="1800" dirty="0"/>
              <a:t>  </a:t>
            </a:r>
            <a:r>
              <a:rPr lang="fr-CA" sz="200" dirty="0"/>
              <a:t> </a:t>
            </a:r>
          </a:p>
        </p:txBody>
      </p:sp>
      <p:pic>
        <p:nvPicPr>
          <p:cNvPr id="5124" name="Picture 180" descr="fiche64_ill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2238"/>
            <a:ext cx="1047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liserv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liserv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serv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9500</TotalTime>
  <Pages>18</Pages>
  <Words>46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Book Antiqua</vt:lpstr>
      <vt:lpstr>Cliserve</vt:lpstr>
      <vt:lpstr>PowerPoint Presentation</vt:lpstr>
      <vt:lpstr> Bloc2; Le tableau de bord et les indicateurs de gestion partie 2 BI-Composante analyse Informationnelle Interne et Externe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Client/serveur</dc:title>
  <dc:creator>Claude Simard</dc:creator>
  <cp:lastModifiedBy>ismail - [2010]</cp:lastModifiedBy>
  <cp:revision>430</cp:revision>
  <cp:lastPrinted>2003-09-02T16:26:23Z</cp:lastPrinted>
  <dcterms:created xsi:type="dcterms:W3CDTF">1995-06-12T15:40:18Z</dcterms:created>
  <dcterms:modified xsi:type="dcterms:W3CDTF">2025-04-17T11:42:38Z</dcterms:modified>
</cp:coreProperties>
</file>