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6192500" cy="20955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660"/>
  </p:normalViewPr>
  <p:slideViewPr>
    <p:cSldViewPr snapToGrid="0">
      <p:cViewPr>
        <p:scale>
          <a:sx n="23" d="100"/>
          <a:sy n="23" d="100"/>
        </p:scale>
        <p:origin x="-1868" y="-176"/>
      </p:cViewPr>
      <p:guideLst>
        <p:guide orient="horz" pos="6600"/>
        <p:guide pos="51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4064" y="3429443"/>
            <a:ext cx="12144375" cy="7295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24064" y="11006227"/>
            <a:ext cx="12144375" cy="505927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383B0-C1D9-42D4-BFCB-9EAB14334E26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1BBCB0-F1EA-4D19-B42D-1141D37A1B2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679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9A6C-D75C-4AFA-8BDB-D906D955D9D0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91BFF-6E69-4B2B-9376-483AA302674C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5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587758" y="1115660"/>
            <a:ext cx="3491508" cy="1775839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13235" y="1115660"/>
            <a:ext cx="10272117" cy="1775839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70716-CD8D-4F63-A811-D55A25106299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D131A-5C33-4A47-B492-66AFC20635B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3729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C38AB-1F52-4B98-805A-317171490CCD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2B1BD-4197-4115-B4D4-9FAB3E5BE79D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35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02" y="5224204"/>
            <a:ext cx="13966031" cy="871669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802" y="14023364"/>
            <a:ext cx="13966031" cy="458390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5F1A-747F-4FD1-B180-FE99FA102698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ED18D-004E-48AB-8AC8-486D396FD815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9571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3235" y="5578299"/>
            <a:ext cx="6881813" cy="132957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197454" y="5578299"/>
            <a:ext cx="6881813" cy="1329575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56A17-0B86-432E-922F-3C2E6291E77D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0319A-F312-4218-B82A-F82584808ADA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964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344" y="1115665"/>
            <a:ext cx="13966031" cy="40503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15344" y="5136887"/>
            <a:ext cx="6850186" cy="25175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15344" y="7654396"/>
            <a:ext cx="6850186" cy="112584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8197453" y="5136887"/>
            <a:ext cx="6883922" cy="25175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8197453" y="7654396"/>
            <a:ext cx="6883922" cy="112584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6799-1EEB-4081-B040-63A00EE2A72D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D1D74-4C98-40C8-A0C6-1CAC13707D10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7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090D5-5CE0-4467-8CFE-1489445DBB7B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F875D-7E17-41C7-A035-E5836FA322C6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56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EF0E9-D63F-445C-9D08-F6C3E177A779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2A5C2-B5C1-44B1-99FE-8B5943146C3F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530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344" y="1397000"/>
            <a:ext cx="5222502" cy="4889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83923" y="3017137"/>
            <a:ext cx="8197453" cy="14891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344" y="6286500"/>
            <a:ext cx="5222502" cy="116465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0C25-ABCB-4F51-AA91-B9369E231150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F9742-666D-4F6E-A4FA-32E0221F3CF4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445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5344" y="1397000"/>
            <a:ext cx="5222502" cy="4889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83923" y="3017137"/>
            <a:ext cx="8197453" cy="1489163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15344" y="6286500"/>
            <a:ext cx="5222502" cy="116465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4B7BF-094D-4624-B1C9-0440A5B5DD98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A6D63-8934-4C66-B8D8-270AC0A87BFB}" type="slidenum">
              <a:rPr lang="fr-CA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47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 noChangeArrowheads="1"/>
          </p:cNvSpPr>
          <p:nvPr>
            <p:ph type="title"/>
          </p:nvPr>
        </p:nvSpPr>
        <p:spPr bwMode="auto">
          <a:xfrm>
            <a:off x="1112838" y="1116013"/>
            <a:ext cx="13966825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838" y="5578475"/>
            <a:ext cx="13966825" cy="132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12838" y="19421475"/>
            <a:ext cx="3643312" cy="1116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2222175-87F4-4679-8175-5BBFD2BC3269}" type="datetimeFigureOut">
              <a:rPr lang="fr-CA"/>
              <a:pPr>
                <a:defRPr/>
              </a:pPr>
              <a:t>2025-04-17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364163" y="19421475"/>
            <a:ext cx="5464175" cy="1116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36350" y="19421475"/>
            <a:ext cx="3643313" cy="11160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7651AA14-82B7-42CF-832C-A76D3048F797}" type="slidenum">
              <a:rPr lang="fr-CA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052" name="ZoneTexte 4"/>
          <p:cNvSpPr txBox="1">
            <a:spLocks noChangeArrowheads="1"/>
          </p:cNvSpPr>
          <p:nvPr/>
        </p:nvSpPr>
        <p:spPr bwMode="auto">
          <a:xfrm>
            <a:off x="4140200" y="4572000"/>
            <a:ext cx="7086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500">
                <a:solidFill>
                  <a:srgbClr val="D1523B"/>
                </a:solidFill>
                <a:latin typeface="Times New Roman" pitchFamily="18" charset="0"/>
              </a:rPr>
              <a:t>Traitement et analyse de</a:t>
            </a:r>
          </a:p>
          <a:p>
            <a:pPr eaLnBrk="1" hangingPunct="1"/>
            <a:r>
              <a:rPr lang="fr-CA" sz="4500">
                <a:solidFill>
                  <a:srgbClr val="D1523B"/>
                </a:solidFill>
                <a:latin typeface="Times New Roman" pitchFamily="18" charset="0"/>
              </a:rPr>
              <a:t>données avec Excel</a:t>
            </a:r>
          </a:p>
          <a:p>
            <a:pPr eaLnBrk="1" hangingPunct="1"/>
            <a:endParaRPr lang="fr-CA"/>
          </a:p>
        </p:txBody>
      </p:sp>
      <p:sp>
        <p:nvSpPr>
          <p:cNvPr id="2053" name="ZoneTexte 5"/>
          <p:cNvSpPr txBox="1">
            <a:spLocks noChangeArrowheads="1"/>
          </p:cNvSpPr>
          <p:nvPr/>
        </p:nvSpPr>
        <p:spPr bwMode="auto">
          <a:xfrm>
            <a:off x="6426200" y="7048500"/>
            <a:ext cx="3949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56566D"/>
                </a:solidFill>
                <a:latin typeface="Times New Roman" pitchFamily="18" charset="0"/>
              </a:rPr>
              <a:t>Tableaux de bord (TB)</a:t>
            </a:r>
          </a:p>
          <a:p>
            <a:pPr eaLnBrk="1" hangingPunct="1"/>
            <a:endParaRPr lang="fr-CA"/>
          </a:p>
        </p:txBody>
      </p:sp>
      <p:sp>
        <p:nvSpPr>
          <p:cNvPr id="2054" name="ZoneTexte 6"/>
          <p:cNvSpPr txBox="1">
            <a:spLocks noChangeArrowheads="1"/>
          </p:cNvSpPr>
          <p:nvPr/>
        </p:nvSpPr>
        <p:spPr bwMode="auto">
          <a:xfrm>
            <a:off x="6858000" y="7747000"/>
            <a:ext cx="30861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56566D"/>
                </a:solidFill>
                <a:latin typeface="Times New Roman" pitchFamily="18" charset="0"/>
              </a:rPr>
              <a:t>8IFG108 - Automne 2020</a:t>
            </a:r>
          </a:p>
          <a:p>
            <a:pPr eaLnBrk="1" hangingPunct="1"/>
            <a:endParaRPr lang="fr-CA"/>
          </a:p>
        </p:txBody>
      </p:sp>
      <p:sp>
        <p:nvSpPr>
          <p:cNvPr id="2055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5765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Plan de la présentation</a:t>
            </a:r>
          </a:p>
          <a:p>
            <a:pPr eaLnBrk="1" hangingPunct="1"/>
            <a:endParaRPr lang="fr-CA"/>
          </a:p>
        </p:txBody>
      </p:sp>
      <p:sp>
        <p:nvSpPr>
          <p:cNvPr id="2056" name="ZoneTexte 8"/>
          <p:cNvSpPr txBox="1">
            <a:spLocks noChangeArrowheads="1"/>
          </p:cNvSpPr>
          <p:nvPr/>
        </p:nvSpPr>
        <p:spPr bwMode="auto">
          <a:xfrm>
            <a:off x="3898900" y="12941300"/>
            <a:ext cx="248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Introduction</a:t>
            </a:r>
          </a:p>
          <a:p>
            <a:pPr eaLnBrk="1" hangingPunct="1"/>
            <a:endParaRPr lang="fr-CA"/>
          </a:p>
        </p:txBody>
      </p:sp>
      <p:sp>
        <p:nvSpPr>
          <p:cNvPr id="2057" name="ZoneTexte 9"/>
          <p:cNvSpPr txBox="1">
            <a:spLocks noChangeArrowheads="1"/>
          </p:cNvSpPr>
          <p:nvPr/>
        </p:nvSpPr>
        <p:spPr bwMode="auto">
          <a:xfrm>
            <a:off x="3898900" y="13360400"/>
            <a:ext cx="3352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Erreurs courantes</a:t>
            </a:r>
          </a:p>
          <a:p>
            <a:pPr eaLnBrk="1" hangingPunct="1"/>
            <a:endParaRPr lang="fr-CA"/>
          </a:p>
        </p:txBody>
      </p:sp>
      <p:sp>
        <p:nvSpPr>
          <p:cNvPr id="2058" name="ZoneTexte 10"/>
          <p:cNvSpPr txBox="1">
            <a:spLocks noChangeArrowheads="1"/>
          </p:cNvSpPr>
          <p:nvPr/>
        </p:nvSpPr>
        <p:spPr bwMode="auto">
          <a:xfrm>
            <a:off x="3898900" y="13779500"/>
            <a:ext cx="4267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Comprendre les besoins</a:t>
            </a:r>
          </a:p>
          <a:p>
            <a:pPr eaLnBrk="1" hangingPunct="1"/>
            <a:endParaRPr lang="fr-CA"/>
          </a:p>
        </p:txBody>
      </p:sp>
      <p:sp>
        <p:nvSpPr>
          <p:cNvPr id="2059" name="ZoneTexte 11"/>
          <p:cNvSpPr txBox="1">
            <a:spLocks noChangeArrowheads="1"/>
          </p:cNvSpPr>
          <p:nvPr/>
        </p:nvSpPr>
        <p:spPr bwMode="auto">
          <a:xfrm>
            <a:off x="3898900" y="14198600"/>
            <a:ext cx="5118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Considérations fondamentales</a:t>
            </a:r>
          </a:p>
          <a:p>
            <a:pPr eaLnBrk="1" hangingPunct="1"/>
            <a:endParaRPr lang="fr-CA"/>
          </a:p>
        </p:txBody>
      </p:sp>
      <p:sp>
        <p:nvSpPr>
          <p:cNvPr id="2060" name="ZoneTexte 12"/>
          <p:cNvSpPr txBox="1">
            <a:spLocks noChangeArrowheads="1"/>
          </p:cNvSpPr>
          <p:nvPr/>
        </p:nvSpPr>
        <p:spPr bwMode="auto">
          <a:xfrm>
            <a:off x="3898900" y="14617700"/>
            <a:ext cx="5384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Pouvoir de la perception visuelle</a:t>
            </a:r>
          </a:p>
          <a:p>
            <a:pPr eaLnBrk="1" hangingPunct="1"/>
            <a:endParaRPr lang="fr-CA"/>
          </a:p>
        </p:txBody>
      </p:sp>
      <p:sp>
        <p:nvSpPr>
          <p:cNvPr id="2061" name="ZoneTexte 13"/>
          <p:cNvSpPr txBox="1">
            <a:spLocks noChangeArrowheads="1"/>
          </p:cNvSpPr>
          <p:nvPr/>
        </p:nvSpPr>
        <p:spPr bwMode="auto">
          <a:xfrm>
            <a:off x="3898900" y="15036800"/>
            <a:ext cx="4064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Éloquence et simplicité</a:t>
            </a:r>
          </a:p>
          <a:p>
            <a:pPr eaLnBrk="1" hangingPunct="1"/>
            <a:endParaRPr lang="fr-CA"/>
          </a:p>
        </p:txBody>
      </p:sp>
      <p:sp>
        <p:nvSpPr>
          <p:cNvPr id="2062" name="ZoneTexte 14"/>
          <p:cNvSpPr txBox="1">
            <a:spLocks noChangeArrowheads="1"/>
          </p:cNvSpPr>
          <p:nvPr/>
        </p:nvSpPr>
        <p:spPr bwMode="auto">
          <a:xfrm>
            <a:off x="3898900" y="15455900"/>
            <a:ext cx="4419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Avantage des graphiques</a:t>
            </a:r>
          </a:p>
          <a:p>
            <a:pPr eaLnBrk="1" hangingPunct="1"/>
            <a:endParaRPr lang="fr-CA"/>
          </a:p>
        </p:txBody>
      </p:sp>
      <p:sp>
        <p:nvSpPr>
          <p:cNvPr id="2063" name="ZoneTexte 15"/>
          <p:cNvSpPr txBox="1">
            <a:spLocks noChangeArrowheads="1"/>
          </p:cNvSpPr>
          <p:nvPr/>
        </p:nvSpPr>
        <p:spPr bwMode="auto">
          <a:xfrm>
            <a:off x="3898900" y="15875000"/>
            <a:ext cx="3949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Galerie de graphiques</a:t>
            </a:r>
          </a:p>
          <a:p>
            <a:pPr eaLnBrk="1" hangingPunct="1"/>
            <a:endParaRPr lang="fr-CA"/>
          </a:p>
        </p:txBody>
      </p:sp>
      <p:sp>
        <p:nvSpPr>
          <p:cNvPr id="2064" name="ZoneTexte 16"/>
          <p:cNvSpPr txBox="1">
            <a:spLocks noChangeArrowheads="1"/>
          </p:cNvSpPr>
          <p:nvPr/>
        </p:nvSpPr>
        <p:spPr bwMode="auto">
          <a:xfrm>
            <a:off x="3898900" y="16294100"/>
            <a:ext cx="5397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Autres éléments de présentation</a:t>
            </a:r>
          </a:p>
          <a:p>
            <a:pPr eaLnBrk="1" hangingPunct="1"/>
            <a:endParaRPr lang="fr-CA"/>
          </a:p>
        </p:txBody>
      </p:sp>
      <p:sp>
        <p:nvSpPr>
          <p:cNvPr id="2065" name="ZoneTexte 17"/>
          <p:cNvSpPr txBox="1">
            <a:spLocks noChangeArrowheads="1"/>
          </p:cNvSpPr>
          <p:nvPr/>
        </p:nvSpPr>
        <p:spPr bwMode="auto">
          <a:xfrm>
            <a:off x="3898900" y="16713200"/>
            <a:ext cx="5499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Principes élémentaires de design</a:t>
            </a:r>
          </a:p>
          <a:p>
            <a:pPr eaLnBrk="1" hangingPunct="1"/>
            <a:endParaRPr lang="fr-CA"/>
          </a:p>
        </p:txBody>
      </p:sp>
      <p:sp>
        <p:nvSpPr>
          <p:cNvPr id="2066" name="ZoneTexte 18"/>
          <p:cNvSpPr txBox="1">
            <a:spLocks noChangeArrowheads="1"/>
          </p:cNvSpPr>
          <p:nvPr/>
        </p:nvSpPr>
        <p:spPr bwMode="auto">
          <a:xfrm>
            <a:off x="3898900" y="17132300"/>
            <a:ext cx="205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Exemple</a:t>
            </a:r>
          </a:p>
          <a:p>
            <a:pPr eaLnBrk="1" hangingPunct="1"/>
            <a:endParaRPr lang="fr-CA"/>
          </a:p>
        </p:txBody>
      </p:sp>
      <p:sp>
        <p:nvSpPr>
          <p:cNvPr id="2067" name="ZoneTexte 19"/>
          <p:cNvSpPr txBox="1">
            <a:spLocks noChangeArrowheads="1"/>
          </p:cNvSpPr>
          <p:nvPr/>
        </p:nvSpPr>
        <p:spPr bwMode="auto">
          <a:xfrm>
            <a:off x="3898900" y="17551400"/>
            <a:ext cx="238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Conclusion</a:t>
            </a:r>
          </a:p>
          <a:p>
            <a:pPr eaLnBrk="1" hangingPunct="1"/>
            <a:endParaRPr lang="fr-CA"/>
          </a:p>
        </p:txBody>
      </p:sp>
      <p:sp>
        <p:nvSpPr>
          <p:cNvPr id="2068" name="ZoneTexte 20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1268" name="ZoneTexte 4"/>
          <p:cNvSpPr txBox="1">
            <a:spLocks noChangeArrowheads="1"/>
          </p:cNvSpPr>
          <p:nvPr/>
        </p:nvSpPr>
        <p:spPr bwMode="auto">
          <a:xfrm>
            <a:off x="4178300" y="5219700"/>
            <a:ext cx="85090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400">
                <a:solidFill>
                  <a:srgbClr val="F2F1DB"/>
                </a:solidFill>
                <a:latin typeface="Times New Roman" pitchFamily="18" charset="0"/>
              </a:rPr>
              <a:t>COMPRENDRE LES BESOINS DE</a:t>
            </a:r>
          </a:p>
          <a:p>
            <a:pPr eaLnBrk="1" hangingPunct="1"/>
            <a:r>
              <a:rPr lang="fr-CA" sz="4400">
                <a:solidFill>
                  <a:srgbClr val="F2F1DB"/>
                </a:solidFill>
                <a:latin typeface="Times New Roman" pitchFamily="18" charset="0"/>
              </a:rPr>
              <a:t>L’USAGER EST NÉCESSAIRE À LA</a:t>
            </a:r>
          </a:p>
          <a:p>
            <a:pPr eaLnBrk="1" hangingPunct="1"/>
            <a:r>
              <a:rPr lang="fr-CA" sz="4400">
                <a:solidFill>
                  <a:srgbClr val="F2F1DB"/>
                </a:solidFill>
                <a:latin typeface="Times New Roman" pitchFamily="18" charset="0"/>
              </a:rPr>
              <a:t>CONCEPTION DES TB</a:t>
            </a:r>
          </a:p>
          <a:p>
            <a:pPr eaLnBrk="1" hangingPunct="1"/>
            <a:endParaRPr lang="fr-CA"/>
          </a:p>
        </p:txBody>
      </p:sp>
      <p:sp>
        <p:nvSpPr>
          <p:cNvPr id="11269" name="ZoneTexte 5"/>
          <p:cNvSpPr txBox="1">
            <a:spLocks noChangeArrowheads="1"/>
          </p:cNvSpPr>
          <p:nvPr/>
        </p:nvSpPr>
        <p:spPr bwMode="auto">
          <a:xfrm>
            <a:off x="3898900" y="12065000"/>
            <a:ext cx="82677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Comprendre les besoins de l’usager…</a:t>
            </a:r>
          </a:p>
          <a:p>
            <a:pPr eaLnBrk="1" hangingPunct="1"/>
            <a:endParaRPr lang="fr-CA"/>
          </a:p>
        </p:txBody>
      </p:sp>
      <p:sp>
        <p:nvSpPr>
          <p:cNvPr id="11270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4318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Poser les bonnes questions</a:t>
            </a:r>
          </a:p>
          <a:p>
            <a:pPr eaLnBrk="1" hangingPunct="1"/>
            <a:endParaRPr lang="fr-CA"/>
          </a:p>
        </p:txBody>
      </p:sp>
      <p:sp>
        <p:nvSpPr>
          <p:cNvPr id="11271" name="ZoneTexte 7"/>
          <p:cNvSpPr txBox="1">
            <a:spLocks noChangeArrowheads="1"/>
          </p:cNvSpPr>
          <p:nvPr/>
        </p:nvSpPr>
        <p:spPr bwMode="auto">
          <a:xfrm>
            <a:off x="3898900" y="13411200"/>
            <a:ext cx="762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Identifier l’information vraiment intéressante et utile</a:t>
            </a:r>
          </a:p>
          <a:p>
            <a:pPr eaLnBrk="1" hangingPunct="1"/>
            <a:endParaRPr lang="fr-CA"/>
          </a:p>
        </p:txBody>
      </p:sp>
      <p:sp>
        <p:nvSpPr>
          <p:cNvPr id="11272" name="ZoneTexte 8"/>
          <p:cNvSpPr txBox="1">
            <a:spLocks noChangeArrowheads="1"/>
          </p:cNvSpPr>
          <p:nvPr/>
        </p:nvSpPr>
        <p:spPr bwMode="auto">
          <a:xfrm>
            <a:off x="3898900" y="13868400"/>
            <a:ext cx="652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Identifier le contexte approprié des mesures</a:t>
            </a:r>
          </a:p>
          <a:p>
            <a:pPr eaLnBrk="1" hangingPunct="1"/>
            <a:endParaRPr lang="fr-CA"/>
          </a:p>
        </p:txBody>
      </p:sp>
      <p:sp>
        <p:nvSpPr>
          <p:cNvPr id="11273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2292" name="ZoneTexte 4"/>
          <p:cNvSpPr txBox="1">
            <a:spLocks noChangeArrowheads="1"/>
          </p:cNvSpPr>
          <p:nvPr/>
        </p:nvSpPr>
        <p:spPr bwMode="auto">
          <a:xfrm>
            <a:off x="4178300" y="5740400"/>
            <a:ext cx="56642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CONSIDÉRATIONS</a:t>
            </a:r>
          </a:p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FONDAMENTALES</a:t>
            </a:r>
          </a:p>
          <a:p>
            <a:pPr eaLnBrk="1" hangingPunct="1"/>
            <a:endParaRPr lang="fr-CA"/>
          </a:p>
        </p:txBody>
      </p:sp>
      <p:sp>
        <p:nvSpPr>
          <p:cNvPr id="12293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8077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Considérations fondamentales …</a:t>
            </a:r>
          </a:p>
          <a:p>
            <a:pPr eaLnBrk="1" hangingPunct="1"/>
            <a:endParaRPr lang="fr-CA"/>
          </a:p>
        </p:txBody>
      </p:sp>
      <p:sp>
        <p:nvSpPr>
          <p:cNvPr id="12294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89281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Types de données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Principalement quantitatives, des sommaires à cause de la taille de l’écran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Parfois des données partielles. Ex. : les 10 meilleurs clients</a:t>
            </a:r>
          </a:p>
          <a:p>
            <a:pPr eaLnBrk="1" hangingPunct="1"/>
            <a:endParaRPr lang="fr-CA"/>
          </a:p>
        </p:txBody>
      </p:sp>
      <p:sp>
        <p:nvSpPr>
          <p:cNvPr id="12295" name="ZoneTexte 7"/>
          <p:cNvSpPr txBox="1">
            <a:spLocks noChangeArrowheads="1"/>
          </p:cNvSpPr>
          <p:nvPr/>
        </p:nvSpPr>
        <p:spPr bwMode="auto">
          <a:xfrm>
            <a:off x="3898900" y="14198600"/>
            <a:ext cx="7937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Différents types de comparaisons. Quelques exemples :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La même mesure au même ou autre moment dans le passé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La cible pour la mesure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La projection de la mesure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Etc.</a:t>
            </a:r>
          </a:p>
          <a:p>
            <a:pPr eaLnBrk="1" hangingPunct="1"/>
            <a:endParaRPr lang="fr-CA"/>
          </a:p>
        </p:txBody>
      </p:sp>
      <p:sp>
        <p:nvSpPr>
          <p:cNvPr id="12296" name="ZoneTexte 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3316" name="ZoneTexte 4"/>
          <p:cNvSpPr txBox="1">
            <a:spLocks noChangeArrowheads="1"/>
          </p:cNvSpPr>
          <p:nvPr/>
        </p:nvSpPr>
        <p:spPr bwMode="auto">
          <a:xfrm>
            <a:off x="4178300" y="5740400"/>
            <a:ext cx="7137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POUVOIR DE LA</a:t>
            </a:r>
          </a:p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PERCEPTION VISUELLE</a:t>
            </a:r>
          </a:p>
          <a:p>
            <a:pPr eaLnBrk="1" hangingPunct="1"/>
            <a:endParaRPr lang="fr-CA"/>
          </a:p>
        </p:txBody>
      </p:sp>
      <p:sp>
        <p:nvSpPr>
          <p:cNvPr id="13317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8470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Pouvoir de la perception visuelle …</a:t>
            </a:r>
          </a:p>
          <a:p>
            <a:pPr eaLnBrk="1" hangingPunct="1"/>
            <a:endParaRPr lang="fr-CA"/>
          </a:p>
        </p:txBody>
      </p:sp>
      <p:sp>
        <p:nvSpPr>
          <p:cNvPr id="13318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8813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peut facilement voir des « schémas » lorsque l’information</a:t>
            </a:r>
          </a:p>
          <a:p>
            <a:pPr eaLnBrk="1" hangingPunct="1"/>
            <a:endParaRPr lang="fr-CA"/>
          </a:p>
        </p:txBody>
      </p:sp>
      <p:sp>
        <p:nvSpPr>
          <p:cNvPr id="13319" name="ZoneTexte 7"/>
          <p:cNvSpPr txBox="1">
            <a:spLocks noChangeArrowheads="1"/>
          </p:cNvSpPr>
          <p:nvPr/>
        </p:nvSpPr>
        <p:spPr bwMode="auto">
          <a:xfrm>
            <a:off x="3898900" y="13335000"/>
            <a:ext cx="855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est présentée d’une certaine façon, mais ils peuvent devenir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invisibles si elle est présentée autrement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Laquelle de ces deux lignes est la plus longue?</a:t>
            </a:r>
          </a:p>
          <a:p>
            <a:pPr eaLnBrk="1" hangingPunct="1"/>
            <a:endParaRPr lang="fr-CA"/>
          </a:p>
        </p:txBody>
      </p:sp>
      <p:sp>
        <p:nvSpPr>
          <p:cNvPr id="13320" name="ZoneTexte 8"/>
          <p:cNvSpPr txBox="1">
            <a:spLocks noChangeArrowheads="1"/>
          </p:cNvSpPr>
          <p:nvPr/>
        </p:nvSpPr>
        <p:spPr bwMode="auto">
          <a:xfrm>
            <a:off x="3898900" y="16916400"/>
            <a:ext cx="3022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Elles sont égales!</a:t>
            </a:r>
          </a:p>
          <a:p>
            <a:pPr eaLnBrk="1" hangingPunct="1"/>
            <a:endParaRPr lang="fr-CA"/>
          </a:p>
        </p:txBody>
      </p:sp>
      <p:sp>
        <p:nvSpPr>
          <p:cNvPr id="13321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434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470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Pouvoir de la perception visuelle …</a:t>
            </a:r>
          </a:p>
          <a:p>
            <a:pPr eaLnBrk="1" hangingPunct="1"/>
            <a:endParaRPr lang="fr-CA"/>
          </a:p>
        </p:txBody>
      </p:sp>
      <p:sp>
        <p:nvSpPr>
          <p:cNvPr id="1434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750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Exemple : dire le plus rapidement possible combien de 5 dans</a:t>
            </a:r>
          </a:p>
          <a:p>
            <a:pPr eaLnBrk="1" hangingPunct="1"/>
            <a:endParaRPr lang="fr-CA"/>
          </a:p>
        </p:txBody>
      </p:sp>
      <p:sp>
        <p:nvSpPr>
          <p:cNvPr id="14342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1879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cette liste</a:t>
            </a:r>
          </a:p>
          <a:p>
            <a:pPr eaLnBrk="1" hangingPunct="1"/>
            <a:endParaRPr lang="fr-CA"/>
          </a:p>
        </p:txBody>
      </p:sp>
      <p:sp>
        <p:nvSpPr>
          <p:cNvPr id="14343" name="ZoneTexte 7"/>
          <p:cNvSpPr txBox="1">
            <a:spLocks noChangeArrowheads="1"/>
          </p:cNvSpPr>
          <p:nvPr/>
        </p:nvSpPr>
        <p:spPr bwMode="auto">
          <a:xfrm>
            <a:off x="3670300" y="5981700"/>
            <a:ext cx="9525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698243688226596874263214238978412437693264821149853628143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1836982436882265968742632142389784124362114983624887693214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89784124318369824368822659638742632142389784124362114983624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3688223874263214321423897846596124362114985362488769389784</a:t>
            </a:r>
          </a:p>
          <a:p>
            <a:pPr eaLnBrk="1" hangingPunct="1"/>
            <a:endParaRPr lang="fr-CA"/>
          </a:p>
        </p:txBody>
      </p:sp>
      <p:sp>
        <p:nvSpPr>
          <p:cNvPr id="14344" name="ZoneTexte 8"/>
          <p:cNvSpPr txBox="1">
            <a:spLocks noChangeArrowheads="1"/>
          </p:cNvSpPr>
          <p:nvPr/>
        </p:nvSpPr>
        <p:spPr bwMode="auto">
          <a:xfrm>
            <a:off x="3898900" y="12039600"/>
            <a:ext cx="8470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Pouvoir de la perception visuelle …</a:t>
            </a:r>
          </a:p>
          <a:p>
            <a:pPr eaLnBrk="1" hangingPunct="1"/>
            <a:endParaRPr lang="fr-CA"/>
          </a:p>
        </p:txBody>
      </p:sp>
      <p:sp>
        <p:nvSpPr>
          <p:cNvPr id="14345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476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 même question maintenant</a:t>
            </a:r>
          </a:p>
          <a:p>
            <a:pPr eaLnBrk="1" hangingPunct="1"/>
            <a:endParaRPr lang="fr-CA"/>
          </a:p>
        </p:txBody>
      </p:sp>
      <p:sp>
        <p:nvSpPr>
          <p:cNvPr id="14346" name="ZoneTexte 10"/>
          <p:cNvSpPr txBox="1">
            <a:spLocks noChangeArrowheads="1"/>
          </p:cNvSpPr>
          <p:nvPr/>
        </p:nvSpPr>
        <p:spPr bwMode="auto">
          <a:xfrm>
            <a:off x="3657600" y="14668500"/>
            <a:ext cx="9575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698243688226596874263214238978412437693264821149853628143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1836982436882265968742632142389784124362114983624887693214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89784124318369824368822659638742632142389784124362114983624</a:t>
            </a:r>
          </a:p>
          <a:p>
            <a:pPr eaLnBrk="1" hangingPunct="1"/>
            <a:r>
              <a:rPr lang="fr-CA" sz="2300">
                <a:solidFill>
                  <a:srgbClr val="BEBEBE"/>
                </a:solidFill>
                <a:latin typeface="Times New Roman" pitchFamily="18" charset="0"/>
              </a:rPr>
              <a:t>3688223874263214321423897846596124362114985362488769389784</a:t>
            </a:r>
          </a:p>
          <a:p>
            <a:pPr eaLnBrk="1" hangingPunct="1"/>
            <a:endParaRPr lang="fr-CA"/>
          </a:p>
        </p:txBody>
      </p:sp>
      <p:sp>
        <p:nvSpPr>
          <p:cNvPr id="14347" name="ZoneTexte 11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13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536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7099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Attributs reconnus intuitivement</a:t>
            </a:r>
          </a:p>
          <a:p>
            <a:pPr eaLnBrk="1" hangingPunct="1"/>
            <a:endParaRPr lang="fr-CA"/>
          </a:p>
        </p:txBody>
      </p:sp>
      <p:sp>
        <p:nvSpPr>
          <p:cNvPr id="1536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42926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Trois principales catégories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Couleur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Forme</a:t>
            </a:r>
          </a:p>
          <a:p>
            <a:pPr eaLnBrk="1" hangingPunct="1"/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Position</a:t>
            </a:r>
          </a:p>
          <a:p>
            <a:pPr eaLnBrk="1" hangingPunct="1"/>
            <a:endParaRPr lang="fr-CA"/>
          </a:p>
        </p:txBody>
      </p:sp>
      <p:sp>
        <p:nvSpPr>
          <p:cNvPr id="15366" name="ZoneTexte 6"/>
          <p:cNvSpPr txBox="1">
            <a:spLocks noChangeArrowheads="1"/>
          </p:cNvSpPr>
          <p:nvPr/>
        </p:nvSpPr>
        <p:spPr bwMode="auto">
          <a:xfrm>
            <a:off x="3898900" y="12039600"/>
            <a:ext cx="2413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Couleur</a:t>
            </a:r>
          </a:p>
          <a:p>
            <a:pPr eaLnBrk="1" hangingPunct="1"/>
            <a:endParaRPr lang="fr-CA"/>
          </a:p>
        </p:txBody>
      </p:sp>
      <p:sp>
        <p:nvSpPr>
          <p:cNvPr id="15367" name="ZoneTexte 7"/>
          <p:cNvSpPr txBox="1">
            <a:spLocks noChangeArrowheads="1"/>
          </p:cNvSpPr>
          <p:nvPr/>
        </p:nvSpPr>
        <p:spPr bwMode="auto">
          <a:xfrm>
            <a:off x="3898900" y="12954000"/>
            <a:ext cx="1600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Teinte</a:t>
            </a:r>
          </a:p>
          <a:p>
            <a:pPr eaLnBrk="1" hangingPunct="1"/>
            <a:endParaRPr lang="fr-CA"/>
          </a:p>
        </p:txBody>
      </p:sp>
      <p:sp>
        <p:nvSpPr>
          <p:cNvPr id="15368" name="ZoneTexte 8"/>
          <p:cNvSpPr txBox="1">
            <a:spLocks noChangeArrowheads="1"/>
          </p:cNvSpPr>
          <p:nvPr/>
        </p:nvSpPr>
        <p:spPr bwMode="auto">
          <a:xfrm>
            <a:off x="3898900" y="15316200"/>
            <a:ext cx="1955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Intensité</a:t>
            </a:r>
          </a:p>
          <a:p>
            <a:pPr eaLnBrk="1" hangingPunct="1"/>
            <a:endParaRPr lang="fr-CA"/>
          </a:p>
        </p:txBody>
      </p:sp>
      <p:sp>
        <p:nvSpPr>
          <p:cNvPr id="15369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14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638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108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Forme</a:t>
            </a:r>
          </a:p>
          <a:p>
            <a:pPr eaLnBrk="1" hangingPunct="1"/>
            <a:endParaRPr lang="fr-CA"/>
          </a:p>
        </p:txBody>
      </p:sp>
      <p:sp>
        <p:nvSpPr>
          <p:cNvPr id="1638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3124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Longueur de ligne</a:t>
            </a:r>
          </a:p>
          <a:p>
            <a:pPr eaLnBrk="1" hangingPunct="1"/>
            <a:endParaRPr lang="fr-CA"/>
          </a:p>
        </p:txBody>
      </p:sp>
      <p:sp>
        <p:nvSpPr>
          <p:cNvPr id="16390" name="ZoneTexte 6"/>
          <p:cNvSpPr txBox="1">
            <a:spLocks noChangeArrowheads="1"/>
          </p:cNvSpPr>
          <p:nvPr/>
        </p:nvSpPr>
        <p:spPr bwMode="auto">
          <a:xfrm>
            <a:off x="3898900" y="6997700"/>
            <a:ext cx="2882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Largeur de ligne</a:t>
            </a:r>
          </a:p>
          <a:p>
            <a:pPr eaLnBrk="1" hangingPunct="1"/>
            <a:endParaRPr lang="fr-CA"/>
          </a:p>
        </p:txBody>
      </p:sp>
      <p:sp>
        <p:nvSpPr>
          <p:cNvPr id="16391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2755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Forme …</a:t>
            </a:r>
          </a:p>
          <a:p>
            <a:pPr eaLnBrk="1" hangingPunct="1"/>
            <a:endParaRPr lang="fr-CA"/>
          </a:p>
        </p:txBody>
      </p:sp>
      <p:sp>
        <p:nvSpPr>
          <p:cNvPr id="16392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2311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Orientation</a:t>
            </a:r>
          </a:p>
          <a:p>
            <a:pPr eaLnBrk="1" hangingPunct="1"/>
            <a:endParaRPr lang="fr-CA"/>
          </a:p>
        </p:txBody>
      </p:sp>
      <p:sp>
        <p:nvSpPr>
          <p:cNvPr id="16393" name="ZoneTexte 9"/>
          <p:cNvSpPr txBox="1">
            <a:spLocks noChangeArrowheads="1"/>
          </p:cNvSpPr>
          <p:nvPr/>
        </p:nvSpPr>
        <p:spPr bwMode="auto">
          <a:xfrm>
            <a:off x="3898900" y="15697200"/>
            <a:ext cx="1473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Taille</a:t>
            </a:r>
          </a:p>
          <a:p>
            <a:pPr eaLnBrk="1" hangingPunct="1"/>
            <a:endParaRPr lang="fr-CA"/>
          </a:p>
        </p:txBody>
      </p:sp>
      <p:sp>
        <p:nvSpPr>
          <p:cNvPr id="16394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741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755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Forme …</a:t>
            </a:r>
          </a:p>
          <a:p>
            <a:pPr eaLnBrk="1" hangingPunct="1"/>
            <a:endParaRPr lang="fr-CA"/>
          </a:p>
        </p:txBody>
      </p:sp>
      <p:sp>
        <p:nvSpPr>
          <p:cNvPr id="1741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1625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Figure</a:t>
            </a:r>
          </a:p>
          <a:p>
            <a:pPr eaLnBrk="1" hangingPunct="1"/>
            <a:endParaRPr lang="fr-CA"/>
          </a:p>
        </p:txBody>
      </p:sp>
      <p:sp>
        <p:nvSpPr>
          <p:cNvPr id="17414" name="ZoneTexte 6"/>
          <p:cNvSpPr txBox="1">
            <a:spLocks noChangeArrowheads="1"/>
          </p:cNvSpPr>
          <p:nvPr/>
        </p:nvSpPr>
        <p:spPr bwMode="auto">
          <a:xfrm>
            <a:off x="3898900" y="6540500"/>
            <a:ext cx="2997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Ajout de marque</a:t>
            </a:r>
          </a:p>
          <a:p>
            <a:pPr eaLnBrk="1" hangingPunct="1"/>
            <a:endParaRPr lang="fr-CA"/>
          </a:p>
        </p:txBody>
      </p:sp>
      <p:sp>
        <p:nvSpPr>
          <p:cNvPr id="17415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2755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Forme …</a:t>
            </a:r>
          </a:p>
          <a:p>
            <a:pPr eaLnBrk="1" hangingPunct="1"/>
            <a:endParaRPr lang="fr-CA"/>
          </a:p>
        </p:txBody>
      </p:sp>
      <p:sp>
        <p:nvSpPr>
          <p:cNvPr id="17416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254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Encadrement</a:t>
            </a:r>
          </a:p>
          <a:p>
            <a:pPr eaLnBrk="1" hangingPunct="1"/>
            <a:endParaRPr lang="fr-CA"/>
          </a:p>
        </p:txBody>
      </p:sp>
      <p:sp>
        <p:nvSpPr>
          <p:cNvPr id="17417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16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8436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4257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Position</a:t>
            </a:r>
          </a:p>
          <a:p>
            <a:pPr eaLnBrk="1" hangingPunct="1"/>
            <a:endParaRPr lang="fr-CA"/>
          </a:p>
        </p:txBody>
      </p:sp>
      <p:sp>
        <p:nvSpPr>
          <p:cNvPr id="1843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4000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Position (localisation 2D)</a:t>
            </a:r>
          </a:p>
          <a:p>
            <a:pPr eaLnBrk="1" hangingPunct="1"/>
            <a:endParaRPr lang="fr-CA"/>
          </a:p>
        </p:txBody>
      </p:sp>
      <p:sp>
        <p:nvSpPr>
          <p:cNvPr id="18438" name="ZoneTexte 6"/>
          <p:cNvSpPr txBox="1">
            <a:spLocks noChangeArrowheads="1"/>
          </p:cNvSpPr>
          <p:nvPr/>
        </p:nvSpPr>
        <p:spPr bwMode="auto">
          <a:xfrm>
            <a:off x="3898900" y="12039600"/>
            <a:ext cx="825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Attributs reconnus intuitivement …</a:t>
            </a:r>
          </a:p>
          <a:p>
            <a:pPr eaLnBrk="1" hangingPunct="1"/>
            <a:endParaRPr lang="fr-CA"/>
          </a:p>
        </p:txBody>
      </p:sp>
      <p:sp>
        <p:nvSpPr>
          <p:cNvPr id="18439" name="ZoneTexte 7"/>
          <p:cNvSpPr txBox="1">
            <a:spLocks noChangeArrowheads="1"/>
          </p:cNvSpPr>
          <p:nvPr/>
        </p:nvSpPr>
        <p:spPr bwMode="auto">
          <a:xfrm>
            <a:off x="3898900" y="12954000"/>
            <a:ext cx="847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la couleur, c’est le contexte qui influence la perception</a:t>
            </a:r>
          </a:p>
          <a:p>
            <a:pPr eaLnBrk="1" hangingPunct="1"/>
            <a:endParaRPr lang="fr-CA"/>
          </a:p>
        </p:txBody>
      </p:sp>
      <p:sp>
        <p:nvSpPr>
          <p:cNvPr id="18440" name="ZoneTexte 8"/>
          <p:cNvSpPr txBox="1">
            <a:spLocks noChangeArrowheads="1"/>
          </p:cNvSpPr>
          <p:nvPr/>
        </p:nvSpPr>
        <p:spPr bwMode="auto">
          <a:xfrm>
            <a:off x="3898900" y="13411200"/>
            <a:ext cx="7162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Exemple : quel carré vous apparaît le plus foncé?</a:t>
            </a:r>
          </a:p>
          <a:p>
            <a:pPr eaLnBrk="1" hangingPunct="1"/>
            <a:endParaRPr lang="fr-CA"/>
          </a:p>
        </p:txBody>
      </p:sp>
      <p:sp>
        <p:nvSpPr>
          <p:cNvPr id="18441" name="ZoneTexte 9"/>
          <p:cNvSpPr txBox="1">
            <a:spLocks noChangeArrowheads="1"/>
          </p:cNvSpPr>
          <p:nvPr/>
        </p:nvSpPr>
        <p:spPr bwMode="auto">
          <a:xfrm>
            <a:off x="3898900" y="15392400"/>
            <a:ext cx="5105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C’est la même couleur pour tous!</a:t>
            </a:r>
          </a:p>
          <a:p>
            <a:pPr eaLnBrk="1" hangingPunct="1"/>
            <a:endParaRPr lang="fr-CA"/>
          </a:p>
        </p:txBody>
      </p:sp>
      <p:sp>
        <p:nvSpPr>
          <p:cNvPr id="18442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17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946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25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Attributs reconnus intuitivement …</a:t>
            </a:r>
          </a:p>
          <a:p>
            <a:pPr eaLnBrk="1" hangingPunct="1"/>
            <a:endParaRPr lang="fr-CA"/>
          </a:p>
        </p:txBody>
      </p:sp>
      <p:sp>
        <p:nvSpPr>
          <p:cNvPr id="1946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662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C’est la même chose avec les anneaux de Koffka. Est-ce le même gris</a:t>
            </a:r>
          </a:p>
          <a:p>
            <a:pPr eaLnBrk="1" hangingPunct="1"/>
            <a:endParaRPr lang="fr-CA"/>
          </a:p>
        </p:txBody>
      </p:sp>
      <p:sp>
        <p:nvSpPr>
          <p:cNvPr id="19462" name="ZoneTexte 6"/>
          <p:cNvSpPr txBox="1">
            <a:spLocks noChangeArrowheads="1"/>
          </p:cNvSpPr>
          <p:nvPr/>
        </p:nvSpPr>
        <p:spPr bwMode="auto">
          <a:xfrm>
            <a:off x="4089400" y="4610100"/>
            <a:ext cx="8737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pour l’anneau de gauche que pour ceux décalés de la figure à droite?</a:t>
            </a:r>
          </a:p>
          <a:p>
            <a:pPr eaLnBrk="1" hangingPunct="1"/>
            <a:endParaRPr lang="fr-CA"/>
          </a:p>
        </p:txBody>
      </p:sp>
      <p:sp>
        <p:nvSpPr>
          <p:cNvPr id="19463" name="ZoneTexte 7"/>
          <p:cNvSpPr txBox="1">
            <a:spLocks noChangeArrowheads="1"/>
          </p:cNvSpPr>
          <p:nvPr/>
        </p:nvSpPr>
        <p:spPr bwMode="auto">
          <a:xfrm>
            <a:off x="3898900" y="8801100"/>
            <a:ext cx="1320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Oui!</a:t>
            </a:r>
          </a:p>
          <a:p>
            <a:pPr eaLnBrk="1" hangingPunct="1"/>
            <a:endParaRPr lang="fr-CA"/>
          </a:p>
        </p:txBody>
      </p:sp>
      <p:sp>
        <p:nvSpPr>
          <p:cNvPr id="19464" name="ZoneTexte 8"/>
          <p:cNvSpPr txBox="1">
            <a:spLocks noChangeArrowheads="1"/>
          </p:cNvSpPr>
          <p:nvPr/>
        </p:nvSpPr>
        <p:spPr bwMode="auto">
          <a:xfrm>
            <a:off x="3898900" y="12001500"/>
            <a:ext cx="8547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Gestalt de perception visuelle</a:t>
            </a:r>
          </a:p>
          <a:p>
            <a:pPr eaLnBrk="1" hangingPunct="1"/>
            <a:endParaRPr lang="fr-CA"/>
          </a:p>
        </p:txBody>
      </p:sp>
      <p:sp>
        <p:nvSpPr>
          <p:cNvPr id="19465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876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organise ce qu’on voit pour donner un sens à ce qu’on voit</a:t>
            </a:r>
          </a:p>
          <a:p>
            <a:pPr eaLnBrk="1" hangingPunct="1"/>
            <a:endParaRPr lang="fr-CA"/>
          </a:p>
        </p:txBody>
      </p:sp>
      <p:sp>
        <p:nvSpPr>
          <p:cNvPr id="19466" name="ZoneTexte 10"/>
          <p:cNvSpPr txBox="1">
            <a:spLocks noChangeArrowheads="1"/>
          </p:cNvSpPr>
          <p:nvPr/>
        </p:nvSpPr>
        <p:spPr bwMode="auto">
          <a:xfrm>
            <a:off x="3898900" y="13411200"/>
            <a:ext cx="8940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Collection de six principes sont qui révèlent les caractéristiques</a:t>
            </a:r>
          </a:p>
          <a:p>
            <a:pPr eaLnBrk="1" hangingPunct="1"/>
            <a:endParaRPr lang="fr-CA"/>
          </a:p>
        </p:txBody>
      </p:sp>
      <p:sp>
        <p:nvSpPr>
          <p:cNvPr id="19467" name="ZoneTexte 11"/>
          <p:cNvSpPr txBox="1">
            <a:spLocks noChangeArrowheads="1"/>
          </p:cNvSpPr>
          <p:nvPr/>
        </p:nvSpPr>
        <p:spPr bwMode="auto">
          <a:xfrm>
            <a:off x="4089400" y="13792200"/>
            <a:ext cx="7988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visuelles qui nous incitent à grouper des objets ensemble</a:t>
            </a:r>
          </a:p>
          <a:p>
            <a:pPr eaLnBrk="1" hangingPunct="1"/>
            <a:endParaRPr lang="fr-CA"/>
          </a:p>
        </p:txBody>
      </p:sp>
      <p:sp>
        <p:nvSpPr>
          <p:cNvPr id="19468" name="ZoneTexte 12"/>
          <p:cNvSpPr txBox="1">
            <a:spLocks noChangeArrowheads="1"/>
          </p:cNvSpPr>
          <p:nvPr/>
        </p:nvSpPr>
        <p:spPr bwMode="auto">
          <a:xfrm>
            <a:off x="4178300" y="14236700"/>
            <a:ext cx="18415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Proximité</a:t>
            </a:r>
          </a:p>
          <a:p>
            <a:pPr eaLnBrk="1" hangingPunct="1"/>
            <a:endParaRPr lang="fr-CA"/>
          </a:p>
        </p:txBody>
      </p:sp>
      <p:sp>
        <p:nvSpPr>
          <p:cNvPr id="19469" name="ZoneTexte 13"/>
          <p:cNvSpPr txBox="1">
            <a:spLocks noChangeArrowheads="1"/>
          </p:cNvSpPr>
          <p:nvPr/>
        </p:nvSpPr>
        <p:spPr bwMode="auto">
          <a:xfrm>
            <a:off x="4178300" y="14617700"/>
            <a:ext cx="1828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Similarité</a:t>
            </a:r>
          </a:p>
          <a:p>
            <a:pPr eaLnBrk="1" hangingPunct="1"/>
            <a:endParaRPr lang="fr-CA"/>
          </a:p>
        </p:txBody>
      </p:sp>
      <p:sp>
        <p:nvSpPr>
          <p:cNvPr id="19470" name="ZoneTexte 14"/>
          <p:cNvSpPr txBox="1">
            <a:spLocks noChangeArrowheads="1"/>
          </p:cNvSpPr>
          <p:nvPr/>
        </p:nvSpPr>
        <p:spPr bwMode="auto">
          <a:xfrm>
            <a:off x="4178300" y="14998700"/>
            <a:ext cx="2247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Encadrement</a:t>
            </a:r>
          </a:p>
          <a:p>
            <a:pPr eaLnBrk="1" hangingPunct="1"/>
            <a:endParaRPr lang="fr-CA"/>
          </a:p>
        </p:txBody>
      </p:sp>
      <p:sp>
        <p:nvSpPr>
          <p:cNvPr id="19471" name="ZoneTexte 15"/>
          <p:cNvSpPr txBox="1">
            <a:spLocks noChangeArrowheads="1"/>
          </p:cNvSpPr>
          <p:nvPr/>
        </p:nvSpPr>
        <p:spPr bwMode="auto">
          <a:xfrm>
            <a:off x="4178300" y="15379700"/>
            <a:ext cx="31115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Compléter les formes</a:t>
            </a:r>
          </a:p>
          <a:p>
            <a:pPr eaLnBrk="1" hangingPunct="1"/>
            <a:endParaRPr lang="fr-CA"/>
          </a:p>
        </p:txBody>
      </p:sp>
      <p:sp>
        <p:nvSpPr>
          <p:cNvPr id="19472" name="ZoneTexte 16"/>
          <p:cNvSpPr txBox="1">
            <a:spLocks noChangeArrowheads="1"/>
          </p:cNvSpPr>
          <p:nvPr/>
        </p:nvSpPr>
        <p:spPr bwMode="auto">
          <a:xfrm>
            <a:off x="4178300" y="15760700"/>
            <a:ext cx="1943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Continuité</a:t>
            </a:r>
          </a:p>
          <a:p>
            <a:pPr eaLnBrk="1" hangingPunct="1"/>
            <a:endParaRPr lang="fr-CA"/>
          </a:p>
        </p:txBody>
      </p:sp>
      <p:sp>
        <p:nvSpPr>
          <p:cNvPr id="19473" name="ZoneTexte 17"/>
          <p:cNvSpPr txBox="1">
            <a:spLocks noChangeArrowheads="1"/>
          </p:cNvSpPr>
          <p:nvPr/>
        </p:nvSpPr>
        <p:spPr bwMode="auto">
          <a:xfrm>
            <a:off x="4178300" y="16141700"/>
            <a:ext cx="195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Connexion</a:t>
            </a:r>
          </a:p>
          <a:p>
            <a:pPr eaLnBrk="1" hangingPunct="1"/>
            <a:endParaRPr lang="fr-CA"/>
          </a:p>
        </p:txBody>
      </p:sp>
      <p:sp>
        <p:nvSpPr>
          <p:cNvPr id="19474" name="ZoneTexte 1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18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048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616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Proximité</a:t>
            </a:r>
          </a:p>
          <a:p>
            <a:pPr eaLnBrk="1" hangingPunct="1"/>
            <a:endParaRPr lang="fr-CA"/>
          </a:p>
        </p:txBody>
      </p:sp>
      <p:sp>
        <p:nvSpPr>
          <p:cNvPr id="2048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318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perçoit les objets situés près les uns des autres comme</a:t>
            </a:r>
          </a:p>
          <a:p>
            <a:pPr eaLnBrk="1" hangingPunct="1"/>
            <a:endParaRPr lang="fr-CA"/>
          </a:p>
        </p:txBody>
      </p:sp>
      <p:sp>
        <p:nvSpPr>
          <p:cNvPr id="20486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8420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appartenant au même groupe. Ici, la séparation est faite par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du blanc.</a:t>
            </a:r>
          </a:p>
          <a:p>
            <a:pPr eaLnBrk="1" hangingPunct="1"/>
            <a:endParaRPr lang="fr-CA"/>
          </a:p>
        </p:txBody>
      </p:sp>
      <p:sp>
        <p:nvSpPr>
          <p:cNvPr id="20487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3251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Proximité …</a:t>
            </a:r>
          </a:p>
          <a:p>
            <a:pPr eaLnBrk="1" hangingPunct="1"/>
            <a:endParaRPr lang="fr-CA"/>
          </a:p>
        </p:txBody>
      </p:sp>
      <p:sp>
        <p:nvSpPr>
          <p:cNvPr id="20488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166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Ce principe peut aussi être utilisé pour orienter la lecture</a:t>
            </a:r>
          </a:p>
          <a:p>
            <a:pPr eaLnBrk="1" hangingPunct="1"/>
            <a:endParaRPr lang="fr-CA"/>
          </a:p>
        </p:txBody>
      </p:sp>
      <p:sp>
        <p:nvSpPr>
          <p:cNvPr id="20489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19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076" name="ZoneTexte 4"/>
          <p:cNvSpPr txBox="1">
            <a:spLocks noChangeArrowheads="1"/>
          </p:cNvSpPr>
          <p:nvPr/>
        </p:nvSpPr>
        <p:spPr bwMode="auto">
          <a:xfrm>
            <a:off x="4178300" y="6502400"/>
            <a:ext cx="51308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INTRODUCTION</a:t>
            </a:r>
          </a:p>
          <a:p>
            <a:pPr eaLnBrk="1" hangingPunct="1"/>
            <a:endParaRPr lang="fr-CA"/>
          </a:p>
        </p:txBody>
      </p:sp>
      <p:sp>
        <p:nvSpPr>
          <p:cNvPr id="3077" name="ZoneTexte 5"/>
          <p:cNvSpPr txBox="1">
            <a:spLocks noChangeArrowheads="1"/>
          </p:cNvSpPr>
          <p:nvPr/>
        </p:nvSpPr>
        <p:spPr bwMode="auto">
          <a:xfrm>
            <a:off x="3898900" y="12001500"/>
            <a:ext cx="1612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Intro</a:t>
            </a:r>
          </a:p>
          <a:p>
            <a:pPr eaLnBrk="1" hangingPunct="1"/>
            <a:endParaRPr lang="fr-CA"/>
          </a:p>
        </p:txBody>
      </p:sp>
      <p:sp>
        <p:nvSpPr>
          <p:cNvPr id="3078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889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 « Top » priorité des TB : communication efficace et sont très</a:t>
            </a:r>
          </a:p>
          <a:p>
            <a:pPr eaLnBrk="1" hangingPunct="1"/>
            <a:endParaRPr lang="fr-CA"/>
          </a:p>
        </p:txBody>
      </p:sp>
      <p:sp>
        <p:nvSpPr>
          <p:cNvPr id="3079" name="ZoneTexte 7"/>
          <p:cNvSpPr txBox="1">
            <a:spLocks noChangeArrowheads="1"/>
          </p:cNvSpPr>
          <p:nvPr/>
        </p:nvSpPr>
        <p:spPr bwMode="auto">
          <a:xfrm>
            <a:off x="3898900" y="13335000"/>
            <a:ext cx="87757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« graphiques »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Par exemple, pour connaître les ventes directes pour la région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Ouest, en septembre 2016, le tableau suivant convient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parfaitement</a:t>
            </a:r>
          </a:p>
          <a:p>
            <a:pPr eaLnBrk="1" hangingPunct="1"/>
            <a:endParaRPr lang="fr-CA"/>
          </a:p>
        </p:txBody>
      </p:sp>
      <p:sp>
        <p:nvSpPr>
          <p:cNvPr id="3080" name="ZoneTexte 8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150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59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Similarité</a:t>
            </a:r>
          </a:p>
          <a:p>
            <a:pPr eaLnBrk="1" hangingPunct="1"/>
            <a:endParaRPr lang="fr-CA"/>
          </a:p>
        </p:txBody>
      </p:sp>
      <p:sp>
        <p:nvSpPr>
          <p:cNvPr id="2150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40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a tendance à grouper les objets similaires en couleur, forme</a:t>
            </a:r>
          </a:p>
          <a:p>
            <a:pPr eaLnBrk="1" hangingPunct="1"/>
            <a:endParaRPr lang="fr-CA"/>
          </a:p>
        </p:txBody>
      </p:sp>
      <p:sp>
        <p:nvSpPr>
          <p:cNvPr id="21510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6235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et orientation. Peut servir à créer des liens.</a:t>
            </a:r>
          </a:p>
          <a:p>
            <a:pPr eaLnBrk="1" hangingPunct="1"/>
            <a:endParaRPr lang="fr-CA"/>
          </a:p>
        </p:txBody>
      </p:sp>
      <p:sp>
        <p:nvSpPr>
          <p:cNvPr id="21511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3289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Encadrement</a:t>
            </a:r>
          </a:p>
          <a:p>
            <a:pPr eaLnBrk="1" hangingPunct="1"/>
            <a:endParaRPr lang="fr-CA"/>
          </a:p>
        </p:txBody>
      </p:sp>
      <p:sp>
        <p:nvSpPr>
          <p:cNvPr id="21512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01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perçoit des objets comme groupés quand ils sont entourés</a:t>
            </a:r>
          </a:p>
          <a:p>
            <a:pPr eaLnBrk="1" hangingPunct="1"/>
            <a:endParaRPr lang="fr-CA"/>
          </a:p>
        </p:txBody>
      </p:sp>
      <p:sp>
        <p:nvSpPr>
          <p:cNvPr id="21513" name="ZoneTexte 9"/>
          <p:cNvSpPr txBox="1">
            <a:spLocks noChangeArrowheads="1"/>
          </p:cNvSpPr>
          <p:nvPr/>
        </p:nvSpPr>
        <p:spPr bwMode="auto">
          <a:xfrm>
            <a:off x="4089400" y="13335000"/>
            <a:ext cx="7835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par toute forme qui a une bordure autour de ces objets.</a:t>
            </a:r>
          </a:p>
          <a:p>
            <a:pPr eaLnBrk="1" hangingPunct="1"/>
            <a:endParaRPr lang="fr-CA"/>
          </a:p>
        </p:txBody>
      </p:sp>
      <p:sp>
        <p:nvSpPr>
          <p:cNvPr id="21514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253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4940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Compléter les formes</a:t>
            </a:r>
          </a:p>
          <a:p>
            <a:pPr eaLnBrk="1" hangingPunct="1"/>
            <a:endParaRPr lang="fr-CA"/>
          </a:p>
        </p:txBody>
      </p:sp>
      <p:sp>
        <p:nvSpPr>
          <p:cNvPr id="2253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0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Les humains sont inconfortables avec des « extrémités libres ».</a:t>
            </a:r>
          </a:p>
          <a:p>
            <a:pPr eaLnBrk="1" hangingPunct="1"/>
            <a:endParaRPr lang="fr-CA"/>
          </a:p>
        </p:txBody>
      </p:sp>
      <p:sp>
        <p:nvSpPr>
          <p:cNvPr id="22534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8636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Selon la disposition des objets, on a tendance à les grouper en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reliant les traits par exemple.</a:t>
            </a:r>
          </a:p>
          <a:p>
            <a:pPr eaLnBrk="1" hangingPunct="1"/>
            <a:endParaRPr lang="fr-CA"/>
          </a:p>
        </p:txBody>
      </p:sp>
      <p:sp>
        <p:nvSpPr>
          <p:cNvPr id="22535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6057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Compléter les formes …</a:t>
            </a:r>
          </a:p>
          <a:p>
            <a:pPr eaLnBrk="1" hangingPunct="1"/>
            <a:endParaRPr lang="fr-CA"/>
          </a:p>
        </p:txBody>
      </p:sp>
      <p:sp>
        <p:nvSpPr>
          <p:cNvPr id="22536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597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Ce principe explique pourquoi, dans cet exemple, seulement</a:t>
            </a:r>
          </a:p>
          <a:p>
            <a:pPr eaLnBrk="1" hangingPunct="1"/>
            <a:endParaRPr lang="fr-CA"/>
          </a:p>
        </p:txBody>
      </p:sp>
      <p:sp>
        <p:nvSpPr>
          <p:cNvPr id="22537" name="ZoneTexte 9"/>
          <p:cNvSpPr txBox="1">
            <a:spLocks noChangeArrowheads="1"/>
          </p:cNvSpPr>
          <p:nvPr/>
        </p:nvSpPr>
        <p:spPr bwMode="auto">
          <a:xfrm>
            <a:off x="4089400" y="13335000"/>
            <a:ext cx="8597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deux axes sont nécessaires pour définir la forme dans laquelle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apparaît l’information.</a:t>
            </a:r>
          </a:p>
          <a:p>
            <a:pPr eaLnBrk="1" hangingPunct="1"/>
            <a:endParaRPr lang="fr-CA"/>
          </a:p>
        </p:txBody>
      </p:sp>
      <p:sp>
        <p:nvSpPr>
          <p:cNvPr id="22538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21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3556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755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Continuité</a:t>
            </a:r>
          </a:p>
          <a:p>
            <a:pPr eaLnBrk="1" hangingPunct="1"/>
            <a:endParaRPr lang="fr-CA"/>
          </a:p>
        </p:txBody>
      </p:sp>
      <p:sp>
        <p:nvSpPr>
          <p:cNvPr id="2355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76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perçoit les objets comme appartenant à un même groupe,</a:t>
            </a:r>
          </a:p>
          <a:p>
            <a:pPr eaLnBrk="1" hangingPunct="1"/>
            <a:endParaRPr lang="fr-CA"/>
          </a:p>
        </p:txBody>
      </p:sp>
      <p:sp>
        <p:nvSpPr>
          <p:cNvPr id="23558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6184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s’ils sont alignés ou semblent se compléter.</a:t>
            </a:r>
          </a:p>
          <a:p>
            <a:pPr eaLnBrk="1" hangingPunct="1"/>
            <a:endParaRPr lang="fr-CA"/>
          </a:p>
        </p:txBody>
      </p:sp>
      <p:sp>
        <p:nvSpPr>
          <p:cNvPr id="23559" name="ZoneTexte 7"/>
          <p:cNvSpPr txBox="1">
            <a:spLocks noChangeArrowheads="1"/>
          </p:cNvSpPr>
          <p:nvPr/>
        </p:nvSpPr>
        <p:spPr bwMode="auto">
          <a:xfrm>
            <a:off x="10096500" y="6223000"/>
            <a:ext cx="199390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Sa i s ons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Été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Jui n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Jui l l et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Août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Automne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Septembre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Octobre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Novembre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Hi ver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Décembre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Ja nvier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      Févri er</a:t>
            </a:r>
          </a:p>
          <a:p>
            <a:pPr eaLnBrk="1" hangingPunct="1"/>
            <a:endParaRPr lang="fr-CA"/>
          </a:p>
        </p:txBody>
      </p:sp>
      <p:sp>
        <p:nvSpPr>
          <p:cNvPr id="23560" name="ZoneTexte 8"/>
          <p:cNvSpPr txBox="1">
            <a:spLocks noChangeArrowheads="1"/>
          </p:cNvSpPr>
          <p:nvPr/>
        </p:nvSpPr>
        <p:spPr bwMode="auto">
          <a:xfrm>
            <a:off x="12103100" y="6223000"/>
            <a:ext cx="1231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Vis i tes</a:t>
            </a:r>
          </a:p>
          <a:p>
            <a:pPr eaLnBrk="1" hangingPunct="1"/>
            <a:endParaRPr lang="fr-CA"/>
          </a:p>
        </p:txBody>
      </p:sp>
      <p:sp>
        <p:nvSpPr>
          <p:cNvPr id="23561" name="ZoneTexte 9"/>
          <p:cNvSpPr txBox="1">
            <a:spLocks noChangeArrowheads="1"/>
          </p:cNvSpPr>
          <p:nvPr/>
        </p:nvSpPr>
        <p:spPr bwMode="auto">
          <a:xfrm>
            <a:off x="12534900" y="6756400"/>
            <a:ext cx="8255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22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3</a:t>
            </a:r>
          </a:p>
          <a:p>
            <a:pPr eaLnBrk="1" hangingPunct="1"/>
            <a:endParaRPr lang="fr-CA"/>
          </a:p>
        </p:txBody>
      </p:sp>
      <p:sp>
        <p:nvSpPr>
          <p:cNvPr id="23562" name="ZoneTexte 10"/>
          <p:cNvSpPr txBox="1">
            <a:spLocks noChangeArrowheads="1"/>
          </p:cNvSpPr>
          <p:nvPr/>
        </p:nvSpPr>
        <p:spPr bwMode="auto">
          <a:xfrm>
            <a:off x="12534900" y="7810500"/>
            <a:ext cx="8255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14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36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9</a:t>
            </a:r>
          </a:p>
          <a:p>
            <a:pPr eaLnBrk="1" hangingPunct="1"/>
            <a:endParaRPr lang="fr-CA"/>
          </a:p>
        </p:txBody>
      </p:sp>
      <p:sp>
        <p:nvSpPr>
          <p:cNvPr id="23563" name="ZoneTexte 11"/>
          <p:cNvSpPr txBox="1">
            <a:spLocks noChangeArrowheads="1"/>
          </p:cNvSpPr>
          <p:nvPr/>
        </p:nvSpPr>
        <p:spPr bwMode="auto">
          <a:xfrm>
            <a:off x="12534900" y="8864600"/>
            <a:ext cx="8255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 8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23</a:t>
            </a:r>
          </a:p>
          <a:p>
            <a:pPr eaLnBrk="1" hangingPunct="1"/>
            <a:endParaRPr lang="fr-CA"/>
          </a:p>
        </p:txBody>
      </p:sp>
      <p:sp>
        <p:nvSpPr>
          <p:cNvPr id="23564" name="ZoneTexte 12"/>
          <p:cNvSpPr txBox="1">
            <a:spLocks noChangeArrowheads="1"/>
          </p:cNvSpPr>
          <p:nvPr/>
        </p:nvSpPr>
        <p:spPr bwMode="auto">
          <a:xfrm>
            <a:off x="3898900" y="12039600"/>
            <a:ext cx="2857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Connexion</a:t>
            </a:r>
          </a:p>
          <a:p>
            <a:pPr eaLnBrk="1" hangingPunct="1"/>
            <a:endParaRPr lang="fr-CA"/>
          </a:p>
        </p:txBody>
      </p:sp>
      <p:sp>
        <p:nvSpPr>
          <p:cNvPr id="23565" name="ZoneTexte 13"/>
          <p:cNvSpPr txBox="1">
            <a:spLocks noChangeArrowheads="1"/>
          </p:cNvSpPr>
          <p:nvPr/>
        </p:nvSpPr>
        <p:spPr bwMode="auto">
          <a:xfrm>
            <a:off x="3898900" y="12954000"/>
            <a:ext cx="8585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 perçoit les objets liés, par exemple par une ligne, comme</a:t>
            </a:r>
          </a:p>
          <a:p>
            <a:pPr eaLnBrk="1" hangingPunct="1"/>
            <a:endParaRPr lang="fr-CA"/>
          </a:p>
        </p:txBody>
      </p:sp>
      <p:sp>
        <p:nvSpPr>
          <p:cNvPr id="23566" name="ZoneTexte 14"/>
          <p:cNvSpPr txBox="1">
            <a:spLocks noChangeArrowheads="1"/>
          </p:cNvSpPr>
          <p:nvPr/>
        </p:nvSpPr>
        <p:spPr bwMode="auto">
          <a:xfrm>
            <a:off x="3898900" y="13335000"/>
            <a:ext cx="84201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appartenant au même groupe.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Ce principe explique pourquoi ces points nous semblent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groupés en ligne plutôt qu’en colonne, donc ce principe est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plus fort que celui de proximité.</a:t>
            </a:r>
          </a:p>
          <a:p>
            <a:pPr eaLnBrk="1" hangingPunct="1"/>
            <a:endParaRPr lang="fr-CA"/>
          </a:p>
        </p:txBody>
      </p:sp>
      <p:sp>
        <p:nvSpPr>
          <p:cNvPr id="23567" name="ZoneTexte 15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22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458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3708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Connexion …</a:t>
            </a:r>
          </a:p>
          <a:p>
            <a:pPr eaLnBrk="1" hangingPunct="1"/>
            <a:endParaRPr lang="fr-CA"/>
          </a:p>
        </p:txBody>
      </p:sp>
      <p:sp>
        <p:nvSpPr>
          <p:cNvPr id="2458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089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Les objets liés par un trait nous semblent plus fortement</a:t>
            </a:r>
          </a:p>
          <a:p>
            <a:pPr eaLnBrk="1" hangingPunct="1"/>
            <a:endParaRPr lang="fr-CA"/>
          </a:p>
        </p:txBody>
      </p:sp>
      <p:sp>
        <p:nvSpPr>
          <p:cNvPr id="24582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8382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groupés ensemble que par d’autres moyens visuels, sauf par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l’encadrement qui est plus fort.</a:t>
            </a:r>
          </a:p>
          <a:p>
            <a:pPr eaLnBrk="1" hangingPunct="1"/>
            <a:endParaRPr lang="fr-CA"/>
          </a:p>
        </p:txBody>
      </p:sp>
      <p:sp>
        <p:nvSpPr>
          <p:cNvPr id="24583" name="ZoneTexte 7"/>
          <p:cNvSpPr txBox="1">
            <a:spLocks noChangeArrowheads="1"/>
          </p:cNvSpPr>
          <p:nvPr/>
        </p:nvSpPr>
        <p:spPr bwMode="auto">
          <a:xfrm>
            <a:off x="4178300" y="15201900"/>
            <a:ext cx="83566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ÉLOQUENCE ET SIMPLICITÉ</a:t>
            </a:r>
          </a:p>
          <a:p>
            <a:pPr eaLnBrk="1" hangingPunct="1"/>
            <a:endParaRPr lang="fr-CA"/>
          </a:p>
        </p:txBody>
      </p:sp>
      <p:sp>
        <p:nvSpPr>
          <p:cNvPr id="24584" name="ZoneTexte 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23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560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640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Éloquence et simplicité …</a:t>
            </a:r>
          </a:p>
          <a:p>
            <a:pPr eaLnBrk="1" hangingPunct="1"/>
            <a:endParaRPr lang="fr-CA"/>
          </a:p>
        </p:txBody>
      </p:sp>
      <p:sp>
        <p:nvSpPr>
          <p:cNvPr id="2560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559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Attention : plus il y a de précision dans les données (ex : les</a:t>
            </a:r>
          </a:p>
          <a:p>
            <a:pPr eaLnBrk="1" hangingPunct="1"/>
            <a:endParaRPr lang="fr-CA"/>
          </a:p>
        </p:txBody>
      </p:sp>
      <p:sp>
        <p:nvSpPr>
          <p:cNvPr id="25606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8128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décimales), plus il faut de temps pour les absorber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Objectifs clé dans le processus de conception visuelle: le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« data-ink ratio » de Tufte (ici le non-data ink » en rouge)</a:t>
            </a:r>
          </a:p>
          <a:p>
            <a:pPr eaLnBrk="1" hangingPunct="1"/>
            <a:endParaRPr lang="fr-CA"/>
          </a:p>
        </p:txBody>
      </p:sp>
      <p:sp>
        <p:nvSpPr>
          <p:cNvPr id="25607" name="ZoneTexte 7"/>
          <p:cNvSpPr txBox="1">
            <a:spLocks noChangeArrowheads="1"/>
          </p:cNvSpPr>
          <p:nvPr/>
        </p:nvSpPr>
        <p:spPr bwMode="auto">
          <a:xfrm>
            <a:off x="4673600" y="6070600"/>
            <a:ext cx="17018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Projection 2017</a:t>
            </a:r>
          </a:p>
          <a:p>
            <a:pPr eaLnBrk="1" hangingPunct="1"/>
            <a:endParaRPr lang="fr-CA"/>
          </a:p>
        </p:txBody>
      </p:sp>
      <p:sp>
        <p:nvSpPr>
          <p:cNvPr id="25608" name="ZoneTexte 8"/>
          <p:cNvSpPr txBox="1">
            <a:spLocks noChangeArrowheads="1"/>
          </p:cNvSpPr>
          <p:nvPr/>
        </p:nvSpPr>
        <p:spPr bwMode="auto">
          <a:xfrm>
            <a:off x="4673600" y="6515100"/>
            <a:ext cx="12192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Portes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Serrures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Cadres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Plaques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Fenêtres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Barres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Total</a:t>
            </a:r>
          </a:p>
          <a:p>
            <a:pPr eaLnBrk="1" hangingPunct="1"/>
            <a:endParaRPr lang="fr-CA"/>
          </a:p>
        </p:txBody>
      </p:sp>
      <p:sp>
        <p:nvSpPr>
          <p:cNvPr id="25609" name="ZoneTexte 9"/>
          <p:cNvSpPr txBox="1">
            <a:spLocks noChangeArrowheads="1"/>
          </p:cNvSpPr>
          <p:nvPr/>
        </p:nvSpPr>
        <p:spPr bwMode="auto">
          <a:xfrm>
            <a:off x="5930900" y="6286500"/>
            <a:ext cx="19431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Unités Commandes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425325 000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47748 000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750635 000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17595 000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600236 000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  70075 000</a:t>
            </a:r>
          </a:p>
          <a:p>
            <a:pPr eaLnBrk="1" hangingPunct="1"/>
            <a:r>
              <a:rPr lang="fr-CA" sz="1200">
                <a:solidFill>
                  <a:srgbClr val="000000"/>
                </a:solidFill>
                <a:latin typeface="Times New Roman" pitchFamily="18" charset="0"/>
              </a:rPr>
              <a:t> 3 1271 414 000</a:t>
            </a:r>
          </a:p>
          <a:p>
            <a:pPr eaLnBrk="1" hangingPunct="1"/>
            <a:endParaRPr lang="fr-CA"/>
          </a:p>
        </p:txBody>
      </p:sp>
      <p:sp>
        <p:nvSpPr>
          <p:cNvPr id="25610" name="ZoneTexte 10"/>
          <p:cNvSpPr txBox="1">
            <a:spLocks noChangeArrowheads="1"/>
          </p:cNvSpPr>
          <p:nvPr/>
        </p:nvSpPr>
        <p:spPr bwMode="auto">
          <a:xfrm>
            <a:off x="7683500" y="6489700"/>
            <a:ext cx="104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150 000</a:t>
            </a:r>
          </a:p>
          <a:p>
            <a:pPr eaLnBrk="1" hangingPunct="1"/>
            <a:endParaRPr lang="fr-CA"/>
          </a:p>
        </p:txBody>
      </p:sp>
      <p:sp>
        <p:nvSpPr>
          <p:cNvPr id="25611" name="ZoneTexte 11"/>
          <p:cNvSpPr txBox="1">
            <a:spLocks noChangeArrowheads="1"/>
          </p:cNvSpPr>
          <p:nvPr/>
        </p:nvSpPr>
        <p:spPr bwMode="auto">
          <a:xfrm>
            <a:off x="7683500" y="6883400"/>
            <a:ext cx="104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100 000</a:t>
            </a:r>
          </a:p>
          <a:p>
            <a:pPr eaLnBrk="1" hangingPunct="1"/>
            <a:endParaRPr lang="fr-CA"/>
          </a:p>
        </p:txBody>
      </p:sp>
      <p:sp>
        <p:nvSpPr>
          <p:cNvPr id="25612" name="ZoneTexte 12"/>
          <p:cNvSpPr txBox="1">
            <a:spLocks noChangeArrowheads="1"/>
          </p:cNvSpPr>
          <p:nvPr/>
        </p:nvSpPr>
        <p:spPr bwMode="auto">
          <a:xfrm>
            <a:off x="7747000" y="7264400"/>
            <a:ext cx="97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50 000</a:t>
            </a:r>
          </a:p>
          <a:p>
            <a:pPr eaLnBrk="1" hangingPunct="1"/>
            <a:endParaRPr lang="fr-CA"/>
          </a:p>
        </p:txBody>
      </p:sp>
      <p:sp>
        <p:nvSpPr>
          <p:cNvPr id="25613" name="ZoneTexte 13"/>
          <p:cNvSpPr txBox="1">
            <a:spLocks noChangeArrowheads="1"/>
          </p:cNvSpPr>
          <p:nvPr/>
        </p:nvSpPr>
        <p:spPr bwMode="auto">
          <a:xfrm>
            <a:off x="8039100" y="7658100"/>
            <a:ext cx="698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25614" name="ZoneTexte 14"/>
          <p:cNvSpPr txBox="1">
            <a:spLocks noChangeArrowheads="1"/>
          </p:cNvSpPr>
          <p:nvPr/>
        </p:nvSpPr>
        <p:spPr bwMode="auto">
          <a:xfrm>
            <a:off x="8534400" y="7823200"/>
            <a:ext cx="77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Q1</a:t>
            </a:r>
          </a:p>
          <a:p>
            <a:pPr eaLnBrk="1" hangingPunct="1"/>
            <a:endParaRPr lang="fr-CA"/>
          </a:p>
        </p:txBody>
      </p:sp>
      <p:sp>
        <p:nvSpPr>
          <p:cNvPr id="25615" name="ZoneTexte 15"/>
          <p:cNvSpPr txBox="1">
            <a:spLocks noChangeArrowheads="1"/>
          </p:cNvSpPr>
          <p:nvPr/>
        </p:nvSpPr>
        <p:spPr bwMode="auto">
          <a:xfrm>
            <a:off x="9321800" y="7823200"/>
            <a:ext cx="77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Q2</a:t>
            </a:r>
          </a:p>
          <a:p>
            <a:pPr eaLnBrk="1" hangingPunct="1"/>
            <a:endParaRPr lang="fr-CA"/>
          </a:p>
        </p:txBody>
      </p:sp>
      <p:sp>
        <p:nvSpPr>
          <p:cNvPr id="25616" name="ZoneTexte 16"/>
          <p:cNvSpPr txBox="1">
            <a:spLocks noChangeArrowheads="1"/>
          </p:cNvSpPr>
          <p:nvPr/>
        </p:nvSpPr>
        <p:spPr bwMode="auto">
          <a:xfrm>
            <a:off x="10109200" y="7823200"/>
            <a:ext cx="77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Q3</a:t>
            </a:r>
          </a:p>
          <a:p>
            <a:pPr eaLnBrk="1" hangingPunct="1"/>
            <a:endParaRPr lang="fr-CA"/>
          </a:p>
        </p:txBody>
      </p:sp>
      <p:sp>
        <p:nvSpPr>
          <p:cNvPr id="25617" name="ZoneTexte 17"/>
          <p:cNvSpPr txBox="1">
            <a:spLocks noChangeArrowheads="1"/>
          </p:cNvSpPr>
          <p:nvPr/>
        </p:nvSpPr>
        <p:spPr bwMode="auto">
          <a:xfrm>
            <a:off x="10883900" y="7823200"/>
            <a:ext cx="77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Q4</a:t>
            </a:r>
          </a:p>
          <a:p>
            <a:pPr eaLnBrk="1" hangingPunct="1"/>
            <a:endParaRPr lang="fr-CA"/>
          </a:p>
        </p:txBody>
      </p:sp>
      <p:sp>
        <p:nvSpPr>
          <p:cNvPr id="25618" name="ZoneTexte 18"/>
          <p:cNvSpPr txBox="1">
            <a:spLocks noChangeArrowheads="1"/>
          </p:cNvSpPr>
          <p:nvPr/>
        </p:nvSpPr>
        <p:spPr bwMode="auto">
          <a:xfrm>
            <a:off x="9105900" y="6210300"/>
            <a:ext cx="152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200">
                <a:solidFill>
                  <a:srgbClr val="585858"/>
                </a:solidFill>
                <a:latin typeface="Times New Roman" pitchFamily="18" charset="0"/>
              </a:rPr>
              <a:t>Revenus 2016</a:t>
            </a:r>
          </a:p>
          <a:p>
            <a:pPr eaLnBrk="1" hangingPunct="1"/>
            <a:endParaRPr lang="fr-CA"/>
          </a:p>
        </p:txBody>
      </p:sp>
      <p:sp>
        <p:nvSpPr>
          <p:cNvPr id="25619" name="ZoneTexte 19"/>
          <p:cNvSpPr txBox="1">
            <a:spLocks noChangeArrowheads="1"/>
          </p:cNvSpPr>
          <p:nvPr/>
        </p:nvSpPr>
        <p:spPr bwMode="auto">
          <a:xfrm>
            <a:off x="10731500" y="6515100"/>
            <a:ext cx="1270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Commandes</a:t>
            </a:r>
          </a:p>
          <a:p>
            <a:pPr eaLnBrk="1" hangingPunct="1"/>
            <a:endParaRPr lang="fr-CA"/>
          </a:p>
        </p:txBody>
      </p:sp>
      <p:sp>
        <p:nvSpPr>
          <p:cNvPr id="25620" name="ZoneTexte 20"/>
          <p:cNvSpPr txBox="1">
            <a:spLocks noChangeArrowheads="1"/>
          </p:cNvSpPr>
          <p:nvPr/>
        </p:nvSpPr>
        <p:spPr bwMode="auto">
          <a:xfrm>
            <a:off x="10731500" y="6756400"/>
            <a:ext cx="123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585858"/>
                </a:solidFill>
                <a:latin typeface="Times New Roman" pitchFamily="18" charset="0"/>
              </a:rPr>
              <a:t>Facturation</a:t>
            </a:r>
          </a:p>
          <a:p>
            <a:pPr eaLnBrk="1" hangingPunct="1"/>
            <a:endParaRPr lang="fr-CA"/>
          </a:p>
        </p:txBody>
      </p:sp>
      <p:sp>
        <p:nvSpPr>
          <p:cNvPr id="25621" name="ZoneTexte 21"/>
          <p:cNvSpPr txBox="1">
            <a:spLocks noChangeArrowheads="1"/>
          </p:cNvSpPr>
          <p:nvPr/>
        </p:nvSpPr>
        <p:spPr bwMode="auto">
          <a:xfrm>
            <a:off x="3898900" y="8559800"/>
            <a:ext cx="6591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un TB, on parlera du « non-data pixel ».</a:t>
            </a:r>
          </a:p>
          <a:p>
            <a:pPr eaLnBrk="1" hangingPunct="1"/>
            <a:endParaRPr lang="fr-CA"/>
          </a:p>
        </p:txBody>
      </p:sp>
      <p:sp>
        <p:nvSpPr>
          <p:cNvPr id="25622" name="ZoneTexte 22"/>
          <p:cNvSpPr txBox="1">
            <a:spLocks noChangeArrowheads="1"/>
          </p:cNvSpPr>
          <p:nvPr/>
        </p:nvSpPr>
        <p:spPr bwMode="auto">
          <a:xfrm>
            <a:off x="3898900" y="12039600"/>
            <a:ext cx="640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Éloquence et simplicité …</a:t>
            </a:r>
          </a:p>
          <a:p>
            <a:pPr eaLnBrk="1" hangingPunct="1"/>
            <a:endParaRPr lang="fr-CA"/>
          </a:p>
        </p:txBody>
      </p:sp>
      <p:sp>
        <p:nvSpPr>
          <p:cNvPr id="25623" name="ZoneTexte 23"/>
          <p:cNvSpPr txBox="1">
            <a:spLocks noChangeArrowheads="1"/>
          </p:cNvSpPr>
          <p:nvPr/>
        </p:nvSpPr>
        <p:spPr bwMode="auto">
          <a:xfrm>
            <a:off x="3898900" y="12954000"/>
            <a:ext cx="8585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 réduction du « non-data pixel » peut être faite à plusieurs</a:t>
            </a:r>
          </a:p>
          <a:p>
            <a:pPr eaLnBrk="1" hangingPunct="1"/>
            <a:endParaRPr lang="fr-CA"/>
          </a:p>
        </p:txBody>
      </p:sp>
      <p:sp>
        <p:nvSpPr>
          <p:cNvPr id="25624" name="ZoneTexte 24"/>
          <p:cNvSpPr txBox="1">
            <a:spLocks noChangeArrowheads="1"/>
          </p:cNvSpPr>
          <p:nvPr/>
        </p:nvSpPr>
        <p:spPr bwMode="auto">
          <a:xfrm>
            <a:off x="4089400" y="13335000"/>
            <a:ext cx="6629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niveaux, pour ne pas que ces éléments de trop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compétitionnent avec les données</a:t>
            </a:r>
          </a:p>
          <a:p>
            <a:pPr eaLnBrk="1" hangingPunct="1"/>
            <a:endParaRPr lang="fr-CA"/>
          </a:p>
        </p:txBody>
      </p:sp>
      <p:sp>
        <p:nvSpPr>
          <p:cNvPr id="25625" name="ZoneTexte 25"/>
          <p:cNvSpPr txBox="1">
            <a:spLocks noChangeArrowheads="1"/>
          </p:cNvSpPr>
          <p:nvPr/>
        </p:nvSpPr>
        <p:spPr bwMode="auto">
          <a:xfrm>
            <a:off x="4178300" y="14160500"/>
            <a:ext cx="16637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Couleur</a:t>
            </a:r>
          </a:p>
          <a:p>
            <a:pPr eaLnBrk="1" hangingPunct="1"/>
            <a:endParaRPr lang="fr-CA"/>
          </a:p>
        </p:txBody>
      </p:sp>
      <p:sp>
        <p:nvSpPr>
          <p:cNvPr id="25626" name="ZoneTexte 26"/>
          <p:cNvSpPr txBox="1">
            <a:spLocks noChangeArrowheads="1"/>
          </p:cNvSpPr>
          <p:nvPr/>
        </p:nvSpPr>
        <p:spPr bwMode="auto">
          <a:xfrm>
            <a:off x="4178300" y="14541500"/>
            <a:ext cx="17907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Bordures</a:t>
            </a:r>
          </a:p>
          <a:p>
            <a:pPr eaLnBrk="1" hangingPunct="1"/>
            <a:endParaRPr lang="fr-CA"/>
          </a:p>
        </p:txBody>
      </p:sp>
      <p:sp>
        <p:nvSpPr>
          <p:cNvPr id="25627" name="ZoneTexte 27"/>
          <p:cNvSpPr txBox="1">
            <a:spLocks noChangeArrowheads="1"/>
          </p:cNvSpPr>
          <p:nvPr/>
        </p:nvSpPr>
        <p:spPr bwMode="auto">
          <a:xfrm>
            <a:off x="4178300" y="14922500"/>
            <a:ext cx="21463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Remplissage</a:t>
            </a:r>
          </a:p>
          <a:p>
            <a:pPr eaLnBrk="1" hangingPunct="1"/>
            <a:endParaRPr lang="fr-CA"/>
          </a:p>
        </p:txBody>
      </p:sp>
      <p:sp>
        <p:nvSpPr>
          <p:cNvPr id="25628" name="ZoneTexte 28"/>
          <p:cNvSpPr txBox="1">
            <a:spLocks noChangeArrowheads="1"/>
          </p:cNvSpPr>
          <p:nvPr/>
        </p:nvSpPr>
        <p:spPr bwMode="auto">
          <a:xfrm>
            <a:off x="4178300" y="15303500"/>
            <a:ext cx="17145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Dégradé</a:t>
            </a:r>
          </a:p>
          <a:p>
            <a:pPr eaLnBrk="1" hangingPunct="1"/>
            <a:endParaRPr lang="fr-CA"/>
          </a:p>
        </p:txBody>
      </p:sp>
      <p:sp>
        <p:nvSpPr>
          <p:cNvPr id="25629" name="ZoneTexte 29"/>
          <p:cNvSpPr txBox="1">
            <a:spLocks noChangeArrowheads="1"/>
          </p:cNvSpPr>
          <p:nvPr/>
        </p:nvSpPr>
        <p:spPr bwMode="auto">
          <a:xfrm>
            <a:off x="4178300" y="15684500"/>
            <a:ext cx="5003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Quadrillage des graphiques et tableaux</a:t>
            </a:r>
          </a:p>
          <a:p>
            <a:pPr eaLnBrk="1" hangingPunct="1"/>
            <a:endParaRPr lang="fr-CA"/>
          </a:p>
        </p:txBody>
      </p:sp>
      <p:sp>
        <p:nvSpPr>
          <p:cNvPr id="25630" name="ZoneTexte 30"/>
          <p:cNvSpPr txBox="1">
            <a:spLocks noChangeArrowheads="1"/>
          </p:cNvSpPr>
          <p:nvPr/>
        </p:nvSpPr>
        <p:spPr bwMode="auto">
          <a:xfrm>
            <a:off x="4178300" y="16065500"/>
            <a:ext cx="1117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3D</a:t>
            </a:r>
          </a:p>
          <a:p>
            <a:pPr eaLnBrk="1" hangingPunct="1"/>
            <a:endParaRPr lang="fr-CA"/>
          </a:p>
        </p:txBody>
      </p:sp>
      <p:sp>
        <p:nvSpPr>
          <p:cNvPr id="25631" name="ZoneTexte 31"/>
          <p:cNvSpPr txBox="1">
            <a:spLocks noChangeArrowheads="1"/>
          </p:cNvSpPr>
          <p:nvPr/>
        </p:nvSpPr>
        <p:spPr bwMode="auto">
          <a:xfrm>
            <a:off x="4178300" y="16446500"/>
            <a:ext cx="78613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Objets ou médium qui ne servent qu’à illustrer un contexte connu</a:t>
            </a:r>
          </a:p>
          <a:p>
            <a:pPr eaLnBrk="1" hangingPunct="1"/>
            <a:endParaRPr lang="fr-CA"/>
          </a:p>
        </p:txBody>
      </p:sp>
      <p:sp>
        <p:nvSpPr>
          <p:cNvPr id="25632" name="ZoneTexte 32"/>
          <p:cNvSpPr txBox="1">
            <a:spLocks noChangeArrowheads="1"/>
          </p:cNvSpPr>
          <p:nvPr/>
        </p:nvSpPr>
        <p:spPr bwMode="auto">
          <a:xfrm>
            <a:off x="4178300" y="16827500"/>
            <a:ext cx="3835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Donner moins d’importance</a:t>
            </a:r>
          </a:p>
          <a:p>
            <a:pPr eaLnBrk="1" hangingPunct="1"/>
            <a:endParaRPr lang="fr-CA"/>
          </a:p>
        </p:txBody>
      </p:sp>
      <p:sp>
        <p:nvSpPr>
          <p:cNvPr id="25633" name="ZoneTexte 33"/>
          <p:cNvSpPr txBox="1">
            <a:spLocks noChangeArrowheads="1"/>
          </p:cNvSpPr>
          <p:nvPr/>
        </p:nvSpPr>
        <p:spPr bwMode="auto">
          <a:xfrm>
            <a:off x="4178300" y="17208500"/>
            <a:ext cx="32131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Boutons de navigation</a:t>
            </a:r>
          </a:p>
          <a:p>
            <a:pPr eaLnBrk="1" hangingPunct="1"/>
            <a:endParaRPr lang="fr-CA"/>
          </a:p>
        </p:txBody>
      </p:sp>
      <p:sp>
        <p:nvSpPr>
          <p:cNvPr id="25634" name="ZoneTexte 34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662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413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Couleur</a:t>
            </a:r>
          </a:p>
          <a:p>
            <a:pPr eaLnBrk="1" hangingPunct="1"/>
            <a:endParaRPr lang="fr-CA"/>
          </a:p>
        </p:txBody>
      </p:sp>
      <p:sp>
        <p:nvSpPr>
          <p:cNvPr id="26629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2692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Bordures</a:t>
            </a:r>
          </a:p>
          <a:p>
            <a:pPr eaLnBrk="1" hangingPunct="1"/>
            <a:endParaRPr lang="fr-CA"/>
          </a:p>
        </p:txBody>
      </p:sp>
      <p:sp>
        <p:nvSpPr>
          <p:cNvPr id="26630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3187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Par exemple ceci…</a:t>
            </a:r>
          </a:p>
          <a:p>
            <a:pPr eaLnBrk="1" hangingPunct="1"/>
            <a:endParaRPr lang="fr-CA"/>
          </a:p>
        </p:txBody>
      </p:sp>
      <p:sp>
        <p:nvSpPr>
          <p:cNvPr id="26631" name="ZoneTexte 7"/>
          <p:cNvSpPr txBox="1">
            <a:spLocks noChangeArrowheads="1"/>
          </p:cNvSpPr>
          <p:nvPr/>
        </p:nvSpPr>
        <p:spPr bwMode="auto">
          <a:xfrm>
            <a:off x="3898900" y="15240000"/>
            <a:ext cx="8978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Peut être remplacé par ceci où le blanc suffit pour la séparation</a:t>
            </a:r>
          </a:p>
          <a:p>
            <a:pPr eaLnBrk="1" hangingPunct="1"/>
            <a:endParaRPr lang="fr-CA"/>
          </a:p>
        </p:txBody>
      </p:sp>
      <p:sp>
        <p:nvSpPr>
          <p:cNvPr id="26632" name="ZoneTexte 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25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765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35687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Remplissage</a:t>
            </a:r>
          </a:p>
          <a:p>
            <a:pPr eaLnBrk="1" hangingPunct="1"/>
            <a:endParaRPr lang="fr-CA"/>
          </a:p>
        </p:txBody>
      </p:sp>
      <p:sp>
        <p:nvSpPr>
          <p:cNvPr id="27653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2590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Dégradé</a:t>
            </a:r>
          </a:p>
          <a:p>
            <a:pPr eaLnBrk="1" hangingPunct="1"/>
            <a:endParaRPr lang="fr-CA"/>
          </a:p>
        </p:txBody>
      </p:sp>
      <p:sp>
        <p:nvSpPr>
          <p:cNvPr id="27654" name="ZoneTexte 6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26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8676" name="ZoneTexte 4"/>
          <p:cNvSpPr txBox="1">
            <a:spLocks noChangeArrowheads="1"/>
          </p:cNvSpPr>
          <p:nvPr/>
        </p:nvSpPr>
        <p:spPr bwMode="auto">
          <a:xfrm>
            <a:off x="3898900" y="3365500"/>
            <a:ext cx="84201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Quadrillage des graphiques et tableaux</a:t>
            </a:r>
          </a:p>
          <a:p>
            <a:pPr eaLnBrk="1" hangingPunct="1"/>
            <a:endParaRPr lang="fr-CA"/>
          </a:p>
        </p:txBody>
      </p:sp>
      <p:sp>
        <p:nvSpPr>
          <p:cNvPr id="28677" name="ZoneTexte 5"/>
          <p:cNvSpPr txBox="1">
            <a:spLocks noChangeArrowheads="1"/>
          </p:cNvSpPr>
          <p:nvPr/>
        </p:nvSpPr>
        <p:spPr bwMode="auto">
          <a:xfrm>
            <a:off x="4597400" y="7988300"/>
            <a:ext cx="1371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Estelle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Geneviève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Cédrick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Vincent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Total</a:t>
            </a:r>
          </a:p>
          <a:p>
            <a:pPr eaLnBrk="1" hangingPunct="1"/>
            <a:endParaRPr lang="fr-CA"/>
          </a:p>
        </p:txBody>
      </p:sp>
      <p:sp>
        <p:nvSpPr>
          <p:cNvPr id="28678" name="ZoneTexte 6"/>
          <p:cNvSpPr txBox="1">
            <a:spLocks noChangeArrowheads="1"/>
          </p:cNvSpPr>
          <p:nvPr/>
        </p:nvSpPr>
        <p:spPr bwMode="auto">
          <a:xfrm>
            <a:off x="57150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96 000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125 000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89 000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387 015</a:t>
            </a:r>
          </a:p>
          <a:p>
            <a:pPr eaLnBrk="1" hangingPunct="1"/>
            <a:endParaRPr lang="fr-CA"/>
          </a:p>
        </p:txBody>
      </p:sp>
      <p:sp>
        <p:nvSpPr>
          <p:cNvPr id="28679" name="ZoneTexte 7"/>
          <p:cNvSpPr txBox="1">
            <a:spLocks noChangeArrowheads="1"/>
          </p:cNvSpPr>
          <p:nvPr/>
        </p:nvSpPr>
        <p:spPr bwMode="auto">
          <a:xfrm>
            <a:off x="64897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135 000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89 000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130 000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412 016</a:t>
            </a:r>
          </a:p>
          <a:p>
            <a:pPr eaLnBrk="1" hangingPunct="1"/>
            <a:endParaRPr lang="fr-CA"/>
          </a:p>
        </p:txBody>
      </p:sp>
      <p:sp>
        <p:nvSpPr>
          <p:cNvPr id="28680" name="ZoneTexte 8"/>
          <p:cNvSpPr txBox="1">
            <a:spLocks noChangeArrowheads="1"/>
          </p:cNvSpPr>
          <p:nvPr/>
        </p:nvSpPr>
        <p:spPr bwMode="auto">
          <a:xfrm>
            <a:off x="72771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2017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152 000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100 000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146 000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463 017</a:t>
            </a:r>
          </a:p>
          <a:p>
            <a:pPr eaLnBrk="1" hangingPunct="1"/>
            <a:endParaRPr lang="fr-CA"/>
          </a:p>
        </p:txBody>
      </p:sp>
      <p:sp>
        <p:nvSpPr>
          <p:cNvPr id="28681" name="ZoneTexte 9"/>
          <p:cNvSpPr txBox="1">
            <a:spLocks noChangeArrowheads="1"/>
          </p:cNvSpPr>
          <p:nvPr/>
        </p:nvSpPr>
        <p:spPr bwMode="auto">
          <a:xfrm>
            <a:off x="8216900" y="7988300"/>
            <a:ext cx="13716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Estelle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Geneviève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Cédrick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Vincent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Total</a:t>
            </a:r>
          </a:p>
          <a:p>
            <a:pPr eaLnBrk="1" hangingPunct="1"/>
            <a:endParaRPr lang="fr-CA"/>
          </a:p>
        </p:txBody>
      </p:sp>
      <p:sp>
        <p:nvSpPr>
          <p:cNvPr id="28682" name="ZoneTexte 10"/>
          <p:cNvSpPr txBox="1">
            <a:spLocks noChangeArrowheads="1"/>
          </p:cNvSpPr>
          <p:nvPr/>
        </p:nvSpPr>
        <p:spPr bwMode="auto">
          <a:xfrm>
            <a:off x="93345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96 000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125 000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89 000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387 015</a:t>
            </a:r>
          </a:p>
          <a:p>
            <a:pPr eaLnBrk="1" hangingPunct="1"/>
            <a:endParaRPr lang="fr-CA"/>
          </a:p>
        </p:txBody>
      </p:sp>
      <p:sp>
        <p:nvSpPr>
          <p:cNvPr id="28683" name="ZoneTexte 11"/>
          <p:cNvSpPr txBox="1">
            <a:spLocks noChangeArrowheads="1"/>
          </p:cNvSpPr>
          <p:nvPr/>
        </p:nvSpPr>
        <p:spPr bwMode="auto">
          <a:xfrm>
            <a:off x="101092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135 000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89 000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130 000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412 016</a:t>
            </a:r>
          </a:p>
          <a:p>
            <a:pPr eaLnBrk="1" hangingPunct="1"/>
            <a:endParaRPr lang="fr-CA"/>
          </a:p>
        </p:txBody>
      </p:sp>
      <p:sp>
        <p:nvSpPr>
          <p:cNvPr id="28684" name="ZoneTexte 12"/>
          <p:cNvSpPr txBox="1">
            <a:spLocks noChangeArrowheads="1"/>
          </p:cNvSpPr>
          <p:nvPr/>
        </p:nvSpPr>
        <p:spPr bwMode="auto">
          <a:xfrm>
            <a:off x="10896600" y="7759700"/>
            <a:ext cx="1143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2017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152 000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100 000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146 000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463 017</a:t>
            </a:r>
          </a:p>
          <a:p>
            <a:pPr eaLnBrk="1" hangingPunct="1"/>
            <a:endParaRPr lang="fr-CA"/>
          </a:p>
        </p:txBody>
      </p:sp>
      <p:sp>
        <p:nvSpPr>
          <p:cNvPr id="28685" name="ZoneTexte 13"/>
          <p:cNvSpPr txBox="1">
            <a:spLocks noChangeArrowheads="1"/>
          </p:cNvSpPr>
          <p:nvPr/>
        </p:nvSpPr>
        <p:spPr bwMode="auto">
          <a:xfrm>
            <a:off x="3898900" y="12039600"/>
            <a:ext cx="1295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3D</a:t>
            </a:r>
          </a:p>
          <a:p>
            <a:pPr eaLnBrk="1" hangingPunct="1"/>
            <a:endParaRPr lang="fr-CA"/>
          </a:p>
        </p:txBody>
      </p:sp>
      <p:sp>
        <p:nvSpPr>
          <p:cNvPr id="28686" name="ZoneTexte 14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27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29700" name="ZoneTexte 4"/>
          <p:cNvSpPr txBox="1">
            <a:spLocks noChangeArrowheads="1"/>
          </p:cNvSpPr>
          <p:nvPr/>
        </p:nvSpPr>
        <p:spPr bwMode="auto">
          <a:xfrm>
            <a:off x="3898900" y="3086100"/>
            <a:ext cx="81788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Objets ou médium qui ne servent qu’à</a:t>
            </a:r>
          </a:p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illustrer un contexte connu</a:t>
            </a:r>
          </a:p>
          <a:p>
            <a:pPr eaLnBrk="1" hangingPunct="1"/>
            <a:endParaRPr lang="fr-CA"/>
          </a:p>
        </p:txBody>
      </p:sp>
      <p:sp>
        <p:nvSpPr>
          <p:cNvPr id="29701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6794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Donner moins d’importance</a:t>
            </a:r>
          </a:p>
          <a:p>
            <a:pPr eaLnBrk="1" hangingPunct="1"/>
            <a:endParaRPr lang="fr-CA"/>
          </a:p>
        </p:txBody>
      </p:sp>
      <p:sp>
        <p:nvSpPr>
          <p:cNvPr id="29702" name="ZoneTexte 6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28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0724" name="ZoneTexte 4"/>
          <p:cNvSpPr txBox="1">
            <a:spLocks noChangeArrowheads="1"/>
          </p:cNvSpPr>
          <p:nvPr/>
        </p:nvSpPr>
        <p:spPr bwMode="auto">
          <a:xfrm>
            <a:off x="4178300" y="5740400"/>
            <a:ext cx="48387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AVANTAGE DES</a:t>
            </a:r>
          </a:p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GRAPHIQUES</a:t>
            </a:r>
          </a:p>
          <a:p>
            <a:pPr eaLnBrk="1" hangingPunct="1"/>
            <a:endParaRPr lang="fr-CA"/>
          </a:p>
        </p:txBody>
      </p:sp>
      <p:sp>
        <p:nvSpPr>
          <p:cNvPr id="30725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6350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Avantage des graphiques</a:t>
            </a:r>
          </a:p>
          <a:p>
            <a:pPr eaLnBrk="1" hangingPunct="1"/>
            <a:endParaRPr lang="fr-CA"/>
          </a:p>
        </p:txBody>
      </p:sp>
      <p:sp>
        <p:nvSpPr>
          <p:cNvPr id="30726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8737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 langage textuel procède séquentiellement, un mot à la fois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Peut être approprié pour une simple mesure.</a:t>
            </a:r>
          </a:p>
          <a:p>
            <a:pPr eaLnBrk="1" hangingPunct="1"/>
            <a:endParaRPr lang="fr-CA"/>
          </a:p>
        </p:txBody>
      </p:sp>
      <p:sp>
        <p:nvSpPr>
          <p:cNvPr id="30727" name="ZoneTexte 7"/>
          <p:cNvSpPr txBox="1">
            <a:spLocks noChangeArrowheads="1"/>
          </p:cNvSpPr>
          <p:nvPr/>
        </p:nvSpPr>
        <p:spPr bwMode="auto">
          <a:xfrm>
            <a:off x="3962400" y="15684500"/>
            <a:ext cx="26289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Dépenses 2017</a:t>
            </a:r>
          </a:p>
          <a:p>
            <a:pPr eaLnBrk="1" hangingPunct="1"/>
            <a:endParaRPr lang="fr-CA"/>
          </a:p>
        </p:txBody>
      </p:sp>
      <p:sp>
        <p:nvSpPr>
          <p:cNvPr id="30728" name="ZoneTexte 8"/>
          <p:cNvSpPr txBox="1">
            <a:spLocks noChangeArrowheads="1"/>
          </p:cNvSpPr>
          <p:nvPr/>
        </p:nvSpPr>
        <p:spPr bwMode="auto">
          <a:xfrm>
            <a:off x="6731000" y="15252700"/>
            <a:ext cx="1981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    Actuel</a:t>
            </a:r>
          </a:p>
          <a:p>
            <a:pPr eaLnBrk="1" hangingPunct="1"/>
            <a:r>
              <a:rPr lang="fr-CA" sz="2500">
                <a:solidFill>
                  <a:srgbClr val="FF0000"/>
                </a:solidFill>
                <a:latin typeface="Times New Roman" pitchFamily="18" charset="0"/>
              </a:rPr>
              <a:t>465 690 $</a:t>
            </a:r>
          </a:p>
          <a:p>
            <a:pPr eaLnBrk="1" hangingPunct="1"/>
            <a:endParaRPr lang="fr-CA"/>
          </a:p>
        </p:txBody>
      </p:sp>
      <p:sp>
        <p:nvSpPr>
          <p:cNvPr id="30729" name="ZoneTexte 9"/>
          <p:cNvSpPr txBox="1">
            <a:spLocks noChangeArrowheads="1"/>
          </p:cNvSpPr>
          <p:nvPr/>
        </p:nvSpPr>
        <p:spPr bwMode="auto">
          <a:xfrm>
            <a:off x="8826500" y="15252700"/>
            <a:ext cx="19812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     Cible</a:t>
            </a:r>
          </a:p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430 000 $</a:t>
            </a:r>
          </a:p>
          <a:p>
            <a:pPr eaLnBrk="1" hangingPunct="1"/>
            <a:endParaRPr lang="fr-CA"/>
          </a:p>
        </p:txBody>
      </p:sp>
      <p:sp>
        <p:nvSpPr>
          <p:cNvPr id="30730" name="ZoneTexte 10"/>
          <p:cNvSpPr txBox="1">
            <a:spLocks noChangeArrowheads="1"/>
          </p:cNvSpPr>
          <p:nvPr/>
        </p:nvSpPr>
        <p:spPr bwMode="auto">
          <a:xfrm>
            <a:off x="10756900" y="15252700"/>
            <a:ext cx="2159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% Variation</a:t>
            </a:r>
          </a:p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r>
              <a:rPr lang="fr-CA" sz="2500">
                <a:solidFill>
                  <a:srgbClr val="FF0000"/>
                </a:solidFill>
                <a:latin typeface="Times New Roman" pitchFamily="18" charset="0"/>
              </a:rPr>
              <a:t>+ 8%</a:t>
            </a:r>
          </a:p>
          <a:p>
            <a:pPr eaLnBrk="1" hangingPunct="1"/>
            <a:endParaRPr lang="fr-CA"/>
          </a:p>
        </p:txBody>
      </p:sp>
      <p:sp>
        <p:nvSpPr>
          <p:cNvPr id="30731" name="ZoneTexte 11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29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100" name="ZoneTexte 4"/>
          <p:cNvSpPr txBox="1">
            <a:spLocks noChangeArrowheads="1"/>
          </p:cNvSpPr>
          <p:nvPr/>
        </p:nvSpPr>
        <p:spPr bwMode="auto">
          <a:xfrm>
            <a:off x="7327900" y="3746500"/>
            <a:ext cx="22352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Ventes mensuelles 2016</a:t>
            </a:r>
          </a:p>
          <a:p>
            <a:pPr eaLnBrk="1" hangingPunct="1"/>
            <a:endParaRPr lang="fr-CA"/>
          </a:p>
        </p:txBody>
      </p:sp>
      <p:sp>
        <p:nvSpPr>
          <p:cNvPr id="4101" name="ZoneTexte 5"/>
          <p:cNvSpPr txBox="1">
            <a:spLocks noChangeArrowheads="1"/>
          </p:cNvSpPr>
          <p:nvPr/>
        </p:nvSpPr>
        <p:spPr bwMode="auto">
          <a:xfrm>
            <a:off x="3619500" y="3962400"/>
            <a:ext cx="19177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Ventes directes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Régi onjanv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Ouest3 462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Sud6 750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Est6 692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Nord5 500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Total22 404</a:t>
            </a:r>
          </a:p>
          <a:p>
            <a:pPr eaLnBrk="1" hangingPunct="1"/>
            <a:endParaRPr lang="fr-CA"/>
          </a:p>
        </p:txBody>
      </p:sp>
      <p:sp>
        <p:nvSpPr>
          <p:cNvPr id="4102" name="ZoneTexte 6"/>
          <p:cNvSpPr txBox="1">
            <a:spLocks noChangeArrowheads="1"/>
          </p:cNvSpPr>
          <p:nvPr/>
        </p:nvSpPr>
        <p:spPr bwMode="auto">
          <a:xfrm>
            <a:off x="3619500" y="5727700"/>
            <a:ext cx="14097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Distribution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Régi on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Ouest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Sud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Est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Nord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Total</a:t>
            </a:r>
          </a:p>
          <a:p>
            <a:pPr eaLnBrk="1" hangingPunct="1"/>
            <a:endParaRPr lang="fr-CA"/>
          </a:p>
        </p:txBody>
      </p:sp>
      <p:sp>
        <p:nvSpPr>
          <p:cNvPr id="4103" name="ZoneTexte 7"/>
          <p:cNvSpPr txBox="1">
            <a:spLocks noChangeArrowheads="1"/>
          </p:cNvSpPr>
          <p:nvPr/>
        </p:nvSpPr>
        <p:spPr bwMode="auto">
          <a:xfrm>
            <a:off x="3619500" y="7493000"/>
            <a:ext cx="14097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Revendeurs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Régi on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Ouest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Sud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Est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Nord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Total</a:t>
            </a:r>
          </a:p>
          <a:p>
            <a:pPr eaLnBrk="1" hangingPunct="1"/>
            <a:endParaRPr lang="fr-CA"/>
          </a:p>
        </p:txBody>
      </p:sp>
      <p:sp>
        <p:nvSpPr>
          <p:cNvPr id="4104" name="ZoneTexte 8"/>
          <p:cNvSpPr txBox="1">
            <a:spLocks noChangeArrowheads="1"/>
          </p:cNvSpPr>
          <p:nvPr/>
        </p:nvSpPr>
        <p:spPr bwMode="auto">
          <a:xfrm>
            <a:off x="5105400" y="41910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fé vr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4 091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6 692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5 077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22 610</a:t>
            </a:r>
          </a:p>
          <a:p>
            <a:pPr eaLnBrk="1" hangingPunct="1"/>
            <a:endParaRPr lang="fr-CA"/>
          </a:p>
        </p:txBody>
      </p:sp>
      <p:sp>
        <p:nvSpPr>
          <p:cNvPr id="4105" name="ZoneTexte 9"/>
          <p:cNvSpPr txBox="1">
            <a:spLocks noChangeArrowheads="1"/>
          </p:cNvSpPr>
          <p:nvPr/>
        </p:nvSpPr>
        <p:spPr bwMode="auto">
          <a:xfrm>
            <a:off x="57531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ma rs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3 750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6 231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7 250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6 000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23 231</a:t>
            </a:r>
          </a:p>
          <a:p>
            <a:pPr eaLnBrk="1" hangingPunct="1"/>
            <a:endParaRPr lang="fr-CA"/>
          </a:p>
        </p:txBody>
      </p:sp>
      <p:sp>
        <p:nvSpPr>
          <p:cNvPr id="4106" name="ZoneTexte 10"/>
          <p:cNvSpPr txBox="1">
            <a:spLocks noChangeArrowheads="1"/>
          </p:cNvSpPr>
          <p:nvPr/>
        </p:nvSpPr>
        <p:spPr bwMode="auto">
          <a:xfrm>
            <a:off x="64008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 avr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7 364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7 250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6 000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24 076</a:t>
            </a:r>
          </a:p>
          <a:p>
            <a:pPr eaLnBrk="1" hangingPunct="1"/>
            <a:endParaRPr lang="fr-CA"/>
          </a:p>
        </p:txBody>
      </p:sp>
      <p:sp>
        <p:nvSpPr>
          <p:cNvPr id="4107" name="ZoneTexte 11"/>
          <p:cNvSpPr txBox="1">
            <a:spLocks noChangeArrowheads="1"/>
          </p:cNvSpPr>
          <p:nvPr/>
        </p:nvSpPr>
        <p:spPr bwMode="auto">
          <a:xfrm>
            <a:off x="70485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mai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7 364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7 909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5 500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24 235</a:t>
            </a:r>
          </a:p>
          <a:p>
            <a:pPr eaLnBrk="1" hangingPunct="1"/>
            <a:endParaRPr lang="fr-CA"/>
          </a:p>
        </p:txBody>
      </p:sp>
      <p:sp>
        <p:nvSpPr>
          <p:cNvPr id="4108" name="ZoneTexte 12"/>
          <p:cNvSpPr txBox="1">
            <a:spLocks noChangeArrowheads="1"/>
          </p:cNvSpPr>
          <p:nvPr/>
        </p:nvSpPr>
        <p:spPr bwMode="auto">
          <a:xfrm>
            <a:off x="76835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juin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7 909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5 077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23 198</a:t>
            </a:r>
          </a:p>
          <a:p>
            <a:pPr eaLnBrk="1" hangingPunct="1"/>
            <a:endParaRPr lang="fr-CA"/>
          </a:p>
        </p:txBody>
      </p:sp>
      <p:sp>
        <p:nvSpPr>
          <p:cNvPr id="4109" name="ZoneTexte 13"/>
          <p:cNvSpPr txBox="1">
            <a:spLocks noChangeArrowheads="1"/>
          </p:cNvSpPr>
          <p:nvPr/>
        </p:nvSpPr>
        <p:spPr bwMode="auto">
          <a:xfrm>
            <a:off x="83312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jui 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7 364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6 692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23 518</a:t>
            </a:r>
          </a:p>
          <a:p>
            <a:pPr eaLnBrk="1" hangingPunct="1"/>
            <a:endParaRPr lang="fr-CA"/>
          </a:p>
        </p:txBody>
      </p:sp>
      <p:sp>
        <p:nvSpPr>
          <p:cNvPr id="4110" name="ZoneTexte 14"/>
          <p:cNvSpPr txBox="1">
            <a:spLocks noChangeArrowheads="1"/>
          </p:cNvSpPr>
          <p:nvPr/>
        </p:nvSpPr>
        <p:spPr bwMode="auto">
          <a:xfrm>
            <a:off x="8978900" y="41910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a oût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3 750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6 231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6 692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6 000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22 673</a:t>
            </a:r>
          </a:p>
          <a:p>
            <a:pPr eaLnBrk="1" hangingPunct="1"/>
            <a:endParaRPr lang="fr-CA"/>
          </a:p>
        </p:txBody>
      </p:sp>
      <p:sp>
        <p:nvSpPr>
          <p:cNvPr id="4111" name="ZoneTexte 15"/>
          <p:cNvSpPr txBox="1">
            <a:spLocks noChangeArrowheads="1"/>
          </p:cNvSpPr>
          <p:nvPr/>
        </p:nvSpPr>
        <p:spPr bwMode="auto">
          <a:xfrm>
            <a:off x="9626600" y="41910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s ept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6 231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7 250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5 077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22 308</a:t>
            </a:r>
          </a:p>
          <a:p>
            <a:pPr eaLnBrk="1" hangingPunct="1"/>
            <a:endParaRPr lang="fr-CA"/>
          </a:p>
        </p:txBody>
      </p:sp>
      <p:sp>
        <p:nvSpPr>
          <p:cNvPr id="4112" name="ZoneTexte 16"/>
          <p:cNvSpPr txBox="1">
            <a:spLocks noChangeArrowheads="1"/>
          </p:cNvSpPr>
          <p:nvPr/>
        </p:nvSpPr>
        <p:spPr bwMode="auto">
          <a:xfrm>
            <a:off x="10261600" y="41910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  oct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6 750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7 909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5 077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23 198</a:t>
            </a:r>
          </a:p>
          <a:p>
            <a:pPr eaLnBrk="1" hangingPunct="1"/>
            <a:endParaRPr lang="fr-CA"/>
          </a:p>
        </p:txBody>
      </p:sp>
      <p:sp>
        <p:nvSpPr>
          <p:cNvPr id="4113" name="ZoneTexte 17"/>
          <p:cNvSpPr txBox="1">
            <a:spLocks noChangeArrowheads="1"/>
          </p:cNvSpPr>
          <p:nvPr/>
        </p:nvSpPr>
        <p:spPr bwMode="auto">
          <a:xfrm>
            <a:off x="10909300" y="41910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nov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3 462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7 364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6 692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23 018</a:t>
            </a:r>
          </a:p>
          <a:p>
            <a:pPr eaLnBrk="1" hangingPunct="1"/>
            <a:endParaRPr lang="fr-CA"/>
          </a:p>
        </p:txBody>
      </p:sp>
      <p:sp>
        <p:nvSpPr>
          <p:cNvPr id="4114" name="ZoneTexte 18"/>
          <p:cNvSpPr txBox="1">
            <a:spLocks noChangeArrowheads="1"/>
          </p:cNvSpPr>
          <p:nvPr/>
        </p:nvSpPr>
        <p:spPr bwMode="auto">
          <a:xfrm>
            <a:off x="11557000" y="4191000"/>
            <a:ext cx="1714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décTotal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3 750 43 325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7 364 82 513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7 909 86 846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5 500 66 308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24 523 278 992</a:t>
            </a:r>
          </a:p>
          <a:p>
            <a:pPr eaLnBrk="1" hangingPunct="1"/>
            <a:endParaRPr lang="fr-CA"/>
          </a:p>
        </p:txBody>
      </p:sp>
      <p:sp>
        <p:nvSpPr>
          <p:cNvPr id="4115" name="ZoneTexte 19"/>
          <p:cNvSpPr txBox="1">
            <a:spLocks noChangeArrowheads="1"/>
          </p:cNvSpPr>
          <p:nvPr/>
        </p:nvSpPr>
        <p:spPr bwMode="auto">
          <a:xfrm>
            <a:off x="4457700" y="59563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janv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1 636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5 182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5 455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4 636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16 909</a:t>
            </a:r>
          </a:p>
          <a:p>
            <a:pPr eaLnBrk="1" hangingPunct="1"/>
            <a:endParaRPr lang="fr-CA"/>
          </a:p>
        </p:txBody>
      </p:sp>
      <p:sp>
        <p:nvSpPr>
          <p:cNvPr id="4116" name="ZoneTexte 20"/>
          <p:cNvSpPr txBox="1">
            <a:spLocks noChangeArrowheads="1"/>
          </p:cNvSpPr>
          <p:nvPr/>
        </p:nvSpPr>
        <p:spPr bwMode="auto">
          <a:xfrm>
            <a:off x="5105400" y="59563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fé vr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3 923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14 673</a:t>
            </a:r>
          </a:p>
          <a:p>
            <a:pPr eaLnBrk="1" hangingPunct="1"/>
            <a:endParaRPr lang="fr-CA"/>
          </a:p>
        </p:txBody>
      </p:sp>
      <p:sp>
        <p:nvSpPr>
          <p:cNvPr id="4117" name="ZoneTexte 21"/>
          <p:cNvSpPr txBox="1">
            <a:spLocks noChangeArrowheads="1"/>
          </p:cNvSpPr>
          <p:nvPr/>
        </p:nvSpPr>
        <p:spPr bwMode="auto">
          <a:xfrm>
            <a:off x="57531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ma rs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1 500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4 750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3 923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14 788</a:t>
            </a:r>
          </a:p>
          <a:p>
            <a:pPr eaLnBrk="1" hangingPunct="1"/>
            <a:endParaRPr lang="fr-CA"/>
          </a:p>
        </p:txBody>
      </p:sp>
      <p:sp>
        <p:nvSpPr>
          <p:cNvPr id="4118" name="ZoneTexte 22"/>
          <p:cNvSpPr txBox="1">
            <a:spLocks noChangeArrowheads="1"/>
          </p:cNvSpPr>
          <p:nvPr/>
        </p:nvSpPr>
        <p:spPr bwMode="auto">
          <a:xfrm>
            <a:off x="64008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 avr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1 385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5 182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4 636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15 818</a:t>
            </a:r>
          </a:p>
          <a:p>
            <a:pPr eaLnBrk="1" hangingPunct="1"/>
            <a:endParaRPr lang="fr-CA"/>
          </a:p>
        </p:txBody>
      </p:sp>
      <p:sp>
        <p:nvSpPr>
          <p:cNvPr id="4119" name="ZoneTexte 23"/>
          <p:cNvSpPr txBox="1">
            <a:spLocks noChangeArrowheads="1"/>
          </p:cNvSpPr>
          <p:nvPr/>
        </p:nvSpPr>
        <p:spPr bwMode="auto">
          <a:xfrm>
            <a:off x="70485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mai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1 636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4 385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4 636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15 272</a:t>
            </a:r>
          </a:p>
          <a:p>
            <a:pPr eaLnBrk="1" hangingPunct="1"/>
            <a:endParaRPr lang="fr-CA"/>
          </a:p>
        </p:txBody>
      </p:sp>
      <p:sp>
        <p:nvSpPr>
          <p:cNvPr id="4120" name="ZoneTexte 24"/>
          <p:cNvSpPr txBox="1">
            <a:spLocks noChangeArrowheads="1"/>
          </p:cNvSpPr>
          <p:nvPr/>
        </p:nvSpPr>
        <p:spPr bwMode="auto">
          <a:xfrm>
            <a:off x="76835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juin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4 636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15 521</a:t>
            </a:r>
          </a:p>
          <a:p>
            <a:pPr eaLnBrk="1" hangingPunct="1"/>
            <a:endParaRPr lang="fr-CA"/>
          </a:p>
        </p:txBody>
      </p:sp>
      <p:sp>
        <p:nvSpPr>
          <p:cNvPr id="4121" name="ZoneTexte 25"/>
          <p:cNvSpPr txBox="1">
            <a:spLocks noChangeArrowheads="1"/>
          </p:cNvSpPr>
          <p:nvPr/>
        </p:nvSpPr>
        <p:spPr bwMode="auto">
          <a:xfrm>
            <a:off x="83312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jui 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5 455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3 923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15 628</a:t>
            </a:r>
          </a:p>
          <a:p>
            <a:pPr eaLnBrk="1" hangingPunct="1"/>
            <a:endParaRPr lang="fr-CA"/>
          </a:p>
        </p:txBody>
      </p:sp>
      <p:sp>
        <p:nvSpPr>
          <p:cNvPr id="4122" name="ZoneTexte 26"/>
          <p:cNvSpPr txBox="1">
            <a:spLocks noChangeArrowheads="1"/>
          </p:cNvSpPr>
          <p:nvPr/>
        </p:nvSpPr>
        <p:spPr bwMode="auto">
          <a:xfrm>
            <a:off x="8978900" y="59563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a oût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1 500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4 750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4 250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15 115</a:t>
            </a:r>
          </a:p>
          <a:p>
            <a:pPr eaLnBrk="1" hangingPunct="1"/>
            <a:endParaRPr lang="fr-CA"/>
          </a:p>
        </p:txBody>
      </p:sp>
      <p:sp>
        <p:nvSpPr>
          <p:cNvPr id="4123" name="ZoneTexte 27"/>
          <p:cNvSpPr txBox="1">
            <a:spLocks noChangeArrowheads="1"/>
          </p:cNvSpPr>
          <p:nvPr/>
        </p:nvSpPr>
        <p:spPr bwMode="auto">
          <a:xfrm>
            <a:off x="9626600" y="59563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s ept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3 923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14 308</a:t>
            </a:r>
          </a:p>
          <a:p>
            <a:pPr eaLnBrk="1" hangingPunct="1"/>
            <a:endParaRPr lang="fr-CA"/>
          </a:p>
        </p:txBody>
      </p:sp>
      <p:sp>
        <p:nvSpPr>
          <p:cNvPr id="4124" name="ZoneTexte 28"/>
          <p:cNvSpPr txBox="1">
            <a:spLocks noChangeArrowheads="1"/>
          </p:cNvSpPr>
          <p:nvPr/>
        </p:nvSpPr>
        <p:spPr bwMode="auto">
          <a:xfrm>
            <a:off x="10261600" y="59563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  oct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1 385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4 750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4 250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15 000</a:t>
            </a:r>
          </a:p>
          <a:p>
            <a:pPr eaLnBrk="1" hangingPunct="1"/>
            <a:endParaRPr lang="fr-CA"/>
          </a:p>
        </p:txBody>
      </p:sp>
      <p:sp>
        <p:nvSpPr>
          <p:cNvPr id="4125" name="ZoneTexte 29"/>
          <p:cNvSpPr txBox="1">
            <a:spLocks noChangeArrowheads="1"/>
          </p:cNvSpPr>
          <p:nvPr/>
        </p:nvSpPr>
        <p:spPr bwMode="auto">
          <a:xfrm>
            <a:off x="10909300" y="59563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nov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4 385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4 615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4 250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14 635</a:t>
            </a:r>
          </a:p>
          <a:p>
            <a:pPr eaLnBrk="1" hangingPunct="1"/>
            <a:endParaRPr lang="fr-CA"/>
          </a:p>
        </p:txBody>
      </p:sp>
      <p:sp>
        <p:nvSpPr>
          <p:cNvPr id="4126" name="ZoneTexte 30"/>
          <p:cNvSpPr txBox="1">
            <a:spLocks noChangeArrowheads="1"/>
          </p:cNvSpPr>
          <p:nvPr/>
        </p:nvSpPr>
        <p:spPr bwMode="auto">
          <a:xfrm>
            <a:off x="11557000" y="5956300"/>
            <a:ext cx="1714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décTotal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1 385 17 582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4 750 56 404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5 000 57 830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4 636 51 622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15 771 183 438</a:t>
            </a:r>
          </a:p>
          <a:p>
            <a:pPr eaLnBrk="1" hangingPunct="1"/>
            <a:endParaRPr lang="fr-CA"/>
          </a:p>
        </p:txBody>
      </p:sp>
      <p:sp>
        <p:nvSpPr>
          <p:cNvPr id="4127" name="ZoneTexte 31"/>
          <p:cNvSpPr txBox="1">
            <a:spLocks noChangeArrowheads="1"/>
          </p:cNvSpPr>
          <p:nvPr/>
        </p:nvSpPr>
        <p:spPr bwMode="auto">
          <a:xfrm>
            <a:off x="4457700" y="77216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janv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3 818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10 818</a:t>
            </a:r>
          </a:p>
          <a:p>
            <a:pPr eaLnBrk="1" hangingPunct="1"/>
            <a:endParaRPr lang="fr-CA"/>
          </a:p>
        </p:txBody>
      </p:sp>
      <p:sp>
        <p:nvSpPr>
          <p:cNvPr id="4128" name="ZoneTexte 32"/>
          <p:cNvSpPr txBox="1">
            <a:spLocks noChangeArrowheads="1"/>
          </p:cNvSpPr>
          <p:nvPr/>
        </p:nvSpPr>
        <p:spPr bwMode="auto">
          <a:xfrm>
            <a:off x="5105400" y="77216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fé vr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923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3 250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3 231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10 404</a:t>
            </a:r>
          </a:p>
          <a:p>
            <a:pPr eaLnBrk="1" hangingPunct="1"/>
            <a:endParaRPr lang="fr-CA"/>
          </a:p>
        </p:txBody>
      </p:sp>
      <p:sp>
        <p:nvSpPr>
          <p:cNvPr id="4129" name="ZoneTexte 33"/>
          <p:cNvSpPr txBox="1">
            <a:spLocks noChangeArrowheads="1"/>
          </p:cNvSpPr>
          <p:nvPr/>
        </p:nvSpPr>
        <p:spPr bwMode="auto">
          <a:xfrm>
            <a:off x="57531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ma rs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 923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3 545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3 500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2 538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10 506</a:t>
            </a:r>
          </a:p>
          <a:p>
            <a:pPr eaLnBrk="1" hangingPunct="1"/>
            <a:endParaRPr lang="fr-CA"/>
          </a:p>
        </p:txBody>
      </p:sp>
      <p:sp>
        <p:nvSpPr>
          <p:cNvPr id="4130" name="ZoneTexte 34"/>
          <p:cNvSpPr txBox="1">
            <a:spLocks noChangeArrowheads="1"/>
          </p:cNvSpPr>
          <p:nvPr/>
        </p:nvSpPr>
        <p:spPr bwMode="auto">
          <a:xfrm>
            <a:off x="64008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 avr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1 091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3 818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2 538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10 447</a:t>
            </a:r>
          </a:p>
          <a:p>
            <a:pPr eaLnBrk="1" hangingPunct="1"/>
            <a:endParaRPr lang="fr-CA"/>
          </a:p>
        </p:txBody>
      </p:sp>
      <p:sp>
        <p:nvSpPr>
          <p:cNvPr id="4131" name="ZoneTexte 35"/>
          <p:cNvSpPr txBox="1">
            <a:spLocks noChangeArrowheads="1"/>
          </p:cNvSpPr>
          <p:nvPr/>
        </p:nvSpPr>
        <p:spPr bwMode="auto">
          <a:xfrm>
            <a:off x="70485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 mai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1 091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3 545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3 818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it-IT" sz="1300">
                <a:solidFill>
                  <a:srgbClr val="000000"/>
                </a:solidFill>
                <a:latin typeface="Times New Roman" pitchFamily="18" charset="0"/>
              </a:rPr>
              <a:t>11 454</a:t>
            </a:r>
          </a:p>
          <a:p>
            <a:pPr eaLnBrk="1" hangingPunct="1"/>
            <a:endParaRPr lang="fr-CA"/>
          </a:p>
        </p:txBody>
      </p:sp>
      <p:sp>
        <p:nvSpPr>
          <p:cNvPr id="4132" name="ZoneTexte 36"/>
          <p:cNvSpPr txBox="1">
            <a:spLocks noChangeArrowheads="1"/>
          </p:cNvSpPr>
          <p:nvPr/>
        </p:nvSpPr>
        <p:spPr bwMode="auto">
          <a:xfrm>
            <a:off x="76835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juin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3 231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10 231</a:t>
            </a:r>
          </a:p>
          <a:p>
            <a:pPr eaLnBrk="1" hangingPunct="1"/>
            <a:endParaRPr lang="fr-CA"/>
          </a:p>
        </p:txBody>
      </p:sp>
      <p:sp>
        <p:nvSpPr>
          <p:cNvPr id="4133" name="ZoneTexte 37"/>
          <p:cNvSpPr txBox="1">
            <a:spLocks noChangeArrowheads="1"/>
          </p:cNvSpPr>
          <p:nvPr/>
        </p:nvSpPr>
        <p:spPr bwMode="auto">
          <a:xfrm>
            <a:off x="83312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jui 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923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3 250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2 750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10 423</a:t>
            </a:r>
          </a:p>
          <a:p>
            <a:pPr eaLnBrk="1" hangingPunct="1"/>
            <a:endParaRPr lang="fr-CA"/>
          </a:p>
        </p:txBody>
      </p:sp>
      <p:sp>
        <p:nvSpPr>
          <p:cNvPr id="4134" name="ZoneTexte 38"/>
          <p:cNvSpPr txBox="1">
            <a:spLocks noChangeArrowheads="1"/>
          </p:cNvSpPr>
          <p:nvPr/>
        </p:nvSpPr>
        <p:spPr bwMode="auto">
          <a:xfrm>
            <a:off x="8978900" y="7721600"/>
            <a:ext cx="1066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a oût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  923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3 500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 3 000</a:t>
            </a:r>
          </a:p>
          <a:p>
            <a:pPr eaLnBrk="1" hangingPunct="1"/>
            <a:r>
              <a:rPr lang="pt-BR" sz="1300">
                <a:solidFill>
                  <a:srgbClr val="000000"/>
                </a:solidFill>
                <a:latin typeface="Times New Roman" pitchFamily="18" charset="0"/>
              </a:rPr>
              <a:t>10 423</a:t>
            </a:r>
          </a:p>
          <a:p>
            <a:pPr eaLnBrk="1" hangingPunct="1"/>
            <a:endParaRPr lang="fr-CA"/>
          </a:p>
        </p:txBody>
      </p:sp>
      <p:sp>
        <p:nvSpPr>
          <p:cNvPr id="4135" name="ZoneTexte 39"/>
          <p:cNvSpPr txBox="1">
            <a:spLocks noChangeArrowheads="1"/>
          </p:cNvSpPr>
          <p:nvPr/>
        </p:nvSpPr>
        <p:spPr bwMode="auto">
          <a:xfrm>
            <a:off x="9626600" y="77216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s ept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3 250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3 500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2 538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10 288</a:t>
            </a:r>
          </a:p>
          <a:p>
            <a:pPr eaLnBrk="1" hangingPunct="1"/>
            <a:endParaRPr lang="fr-CA"/>
          </a:p>
        </p:txBody>
      </p:sp>
      <p:sp>
        <p:nvSpPr>
          <p:cNvPr id="4136" name="ZoneTexte 40"/>
          <p:cNvSpPr txBox="1">
            <a:spLocks noChangeArrowheads="1"/>
          </p:cNvSpPr>
          <p:nvPr/>
        </p:nvSpPr>
        <p:spPr bwMode="auto">
          <a:xfrm>
            <a:off x="10261600" y="77216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  oct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1 000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3 250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3 231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 2 750</a:t>
            </a:r>
          </a:p>
          <a:p>
            <a:pPr eaLnBrk="1" hangingPunct="1"/>
            <a:r>
              <a:rPr lang="en-US" sz="1300">
                <a:solidFill>
                  <a:srgbClr val="000000"/>
                </a:solidFill>
                <a:latin typeface="Times New Roman" pitchFamily="18" charset="0"/>
              </a:rPr>
              <a:t>10 231</a:t>
            </a:r>
          </a:p>
          <a:p>
            <a:pPr eaLnBrk="1" hangingPunct="1"/>
            <a:endParaRPr lang="fr-CA"/>
          </a:p>
        </p:txBody>
      </p:sp>
      <p:sp>
        <p:nvSpPr>
          <p:cNvPr id="4137" name="ZoneTexte 41"/>
          <p:cNvSpPr txBox="1">
            <a:spLocks noChangeArrowheads="1"/>
          </p:cNvSpPr>
          <p:nvPr/>
        </p:nvSpPr>
        <p:spPr bwMode="auto">
          <a:xfrm>
            <a:off x="10909300" y="7721600"/>
            <a:ext cx="1079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nov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1 000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3 545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3 818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2 538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10 901</a:t>
            </a:r>
          </a:p>
          <a:p>
            <a:pPr eaLnBrk="1" hangingPunct="1"/>
            <a:endParaRPr lang="fr-CA"/>
          </a:p>
        </p:txBody>
      </p:sp>
      <p:sp>
        <p:nvSpPr>
          <p:cNvPr id="4138" name="ZoneTexte 42"/>
          <p:cNvSpPr txBox="1">
            <a:spLocks noChangeArrowheads="1"/>
          </p:cNvSpPr>
          <p:nvPr/>
        </p:nvSpPr>
        <p:spPr bwMode="auto">
          <a:xfrm>
            <a:off x="11557000" y="7721600"/>
            <a:ext cx="1714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  décTotal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1 000 11 874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3 000 38 635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3 818 42 783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 2 538 33 190</a:t>
            </a:r>
          </a:p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10 356 126 482</a:t>
            </a:r>
          </a:p>
          <a:p>
            <a:pPr eaLnBrk="1" hangingPunct="1"/>
            <a:endParaRPr lang="fr-CA"/>
          </a:p>
        </p:txBody>
      </p:sp>
      <p:sp>
        <p:nvSpPr>
          <p:cNvPr id="4139" name="ZoneTexte 43"/>
          <p:cNvSpPr txBox="1">
            <a:spLocks noChangeArrowheads="1"/>
          </p:cNvSpPr>
          <p:nvPr/>
        </p:nvSpPr>
        <p:spPr bwMode="auto">
          <a:xfrm>
            <a:off x="3898900" y="12039600"/>
            <a:ext cx="3479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Par contre…</a:t>
            </a:r>
          </a:p>
          <a:p>
            <a:pPr eaLnBrk="1" hangingPunct="1"/>
            <a:endParaRPr lang="fr-CA"/>
          </a:p>
        </p:txBody>
      </p:sp>
      <p:sp>
        <p:nvSpPr>
          <p:cNvPr id="4140" name="ZoneTexte 44"/>
          <p:cNvSpPr txBox="1">
            <a:spLocks noChangeArrowheads="1"/>
          </p:cNvSpPr>
          <p:nvPr/>
        </p:nvSpPr>
        <p:spPr bwMode="auto">
          <a:xfrm>
            <a:off x="3898900" y="12954000"/>
            <a:ext cx="886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comprendre les ventes (leur histoire comme les schémas,</a:t>
            </a:r>
          </a:p>
          <a:p>
            <a:pPr eaLnBrk="1" hangingPunct="1"/>
            <a:endParaRPr lang="fr-CA"/>
          </a:p>
        </p:txBody>
      </p:sp>
      <p:sp>
        <p:nvSpPr>
          <p:cNvPr id="4141" name="ZoneTexte 45"/>
          <p:cNvSpPr txBox="1">
            <a:spLocks noChangeArrowheads="1"/>
          </p:cNvSpPr>
          <p:nvPr/>
        </p:nvSpPr>
        <p:spPr bwMode="auto">
          <a:xfrm>
            <a:off x="4089400" y="13335000"/>
            <a:ext cx="8153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les tendances et les exceptions), la matrice des graphiques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suivants convient mieux</a:t>
            </a:r>
          </a:p>
          <a:p>
            <a:pPr eaLnBrk="1" hangingPunct="1"/>
            <a:endParaRPr lang="fr-CA"/>
          </a:p>
        </p:txBody>
      </p:sp>
      <p:sp>
        <p:nvSpPr>
          <p:cNvPr id="4142" name="ZoneTexte 46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174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698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Avantage des graphiques …</a:t>
            </a:r>
          </a:p>
          <a:p>
            <a:pPr eaLnBrk="1" hangingPunct="1"/>
            <a:endParaRPr lang="fr-CA"/>
          </a:p>
        </p:txBody>
      </p:sp>
      <p:sp>
        <p:nvSpPr>
          <p:cNvPr id="3174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47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le tableau suivant, tenter de discerner le schéma de la</a:t>
            </a:r>
          </a:p>
          <a:p>
            <a:pPr eaLnBrk="1" hangingPunct="1"/>
            <a:endParaRPr lang="fr-CA"/>
          </a:p>
        </p:txBody>
      </p:sp>
      <p:sp>
        <p:nvSpPr>
          <p:cNvPr id="31750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5295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croissance en 2016 est assez difficile</a:t>
            </a:r>
          </a:p>
          <a:p>
            <a:pPr eaLnBrk="1" hangingPunct="1"/>
            <a:endParaRPr lang="fr-CA"/>
          </a:p>
        </p:txBody>
      </p:sp>
      <p:sp>
        <p:nvSpPr>
          <p:cNvPr id="31751" name="ZoneTexte 7"/>
          <p:cNvSpPr txBox="1">
            <a:spLocks noChangeArrowheads="1"/>
          </p:cNvSpPr>
          <p:nvPr/>
        </p:nvSpPr>
        <p:spPr bwMode="auto">
          <a:xfrm>
            <a:off x="4076700" y="5194300"/>
            <a:ext cx="87249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Annéejfmamjjasond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2016125.3 135.3 142.3 146.6 149.6 156.6 186.9 194.9 204.9 207.9 210.9 212.2</a:t>
            </a:r>
          </a:p>
          <a:p>
            <a:pPr eaLnBrk="1" hangingPunct="1"/>
            <a:endParaRPr lang="fr-CA"/>
          </a:p>
        </p:txBody>
      </p:sp>
      <p:sp>
        <p:nvSpPr>
          <p:cNvPr id="31752" name="ZoneTexte 8"/>
          <p:cNvSpPr txBox="1">
            <a:spLocks noChangeArrowheads="1"/>
          </p:cNvSpPr>
          <p:nvPr/>
        </p:nvSpPr>
        <p:spPr bwMode="auto">
          <a:xfrm>
            <a:off x="3898900" y="6007100"/>
            <a:ext cx="7086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Alors que c’est beaucoup plus simple comme ici :</a:t>
            </a:r>
          </a:p>
          <a:p>
            <a:pPr eaLnBrk="1" hangingPunct="1"/>
            <a:endParaRPr lang="fr-CA"/>
          </a:p>
        </p:txBody>
      </p:sp>
      <p:sp>
        <p:nvSpPr>
          <p:cNvPr id="31753" name="ZoneTexte 9"/>
          <p:cNvSpPr txBox="1">
            <a:spLocks noChangeArrowheads="1"/>
          </p:cNvSpPr>
          <p:nvPr/>
        </p:nvSpPr>
        <p:spPr bwMode="auto">
          <a:xfrm>
            <a:off x="3898900" y="12039600"/>
            <a:ext cx="698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Avantage des graphiques …</a:t>
            </a:r>
          </a:p>
          <a:p>
            <a:pPr eaLnBrk="1" hangingPunct="1"/>
            <a:endParaRPr lang="fr-CA"/>
          </a:p>
        </p:txBody>
      </p:sp>
      <p:sp>
        <p:nvSpPr>
          <p:cNvPr id="31754" name="ZoneTexte 10"/>
          <p:cNvSpPr txBox="1">
            <a:spLocks noChangeArrowheads="1"/>
          </p:cNvSpPr>
          <p:nvPr/>
        </p:nvSpPr>
        <p:spPr bwMode="auto">
          <a:xfrm>
            <a:off x="3898900" y="12954000"/>
            <a:ext cx="8661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Force : donner des formes aux nombres, faire apparaître des</a:t>
            </a:r>
          </a:p>
          <a:p>
            <a:pPr eaLnBrk="1" hangingPunct="1"/>
            <a:endParaRPr lang="fr-CA"/>
          </a:p>
        </p:txBody>
      </p:sp>
      <p:sp>
        <p:nvSpPr>
          <p:cNvPr id="31755" name="ZoneTexte 11"/>
          <p:cNvSpPr txBox="1">
            <a:spLocks noChangeArrowheads="1"/>
          </p:cNvSpPr>
          <p:nvPr/>
        </p:nvSpPr>
        <p:spPr bwMode="auto">
          <a:xfrm>
            <a:off x="3898900" y="13335000"/>
            <a:ext cx="88900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schémas qui seraient autrement restés cachés. Bien dessinés,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ils rendent les « histoires » plus visibles et les amènent à la vie.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des comparaisons, les graphiques font mieux. Exemple,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ce tableau se comprend plus facilement en graphique</a:t>
            </a:r>
          </a:p>
          <a:p>
            <a:pPr eaLnBrk="1" hangingPunct="1"/>
            <a:endParaRPr lang="fr-CA"/>
          </a:p>
        </p:txBody>
      </p:sp>
      <p:sp>
        <p:nvSpPr>
          <p:cNvPr id="31756" name="ZoneTexte 12"/>
          <p:cNvSpPr txBox="1">
            <a:spLocks noChangeArrowheads="1"/>
          </p:cNvSpPr>
          <p:nvPr/>
        </p:nvSpPr>
        <p:spPr bwMode="auto">
          <a:xfrm>
            <a:off x="3568700" y="15494000"/>
            <a:ext cx="43053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Mesure% de la cible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Revenus140%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Profits56%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Moy. des commandes63%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Livraison à temps105%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Nouveaux clients83%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Satisfaction126%</a:t>
            </a:r>
          </a:p>
          <a:p>
            <a:pPr eaLnBrk="1" hangingPunct="1"/>
            <a:r>
              <a:rPr lang="fr-CA" sz="1900">
                <a:solidFill>
                  <a:srgbClr val="000000"/>
                </a:solidFill>
                <a:latin typeface="Times New Roman" pitchFamily="18" charset="0"/>
              </a:rPr>
              <a:t>Part de marché94%</a:t>
            </a:r>
          </a:p>
          <a:p>
            <a:pPr eaLnBrk="1" hangingPunct="1"/>
            <a:endParaRPr lang="fr-CA"/>
          </a:p>
        </p:txBody>
      </p:sp>
      <p:sp>
        <p:nvSpPr>
          <p:cNvPr id="31757" name="ZoneTexte 13"/>
          <p:cNvSpPr txBox="1">
            <a:spLocks noChangeArrowheads="1"/>
          </p:cNvSpPr>
          <p:nvPr/>
        </p:nvSpPr>
        <p:spPr bwMode="auto">
          <a:xfrm>
            <a:off x="9042400" y="15494000"/>
            <a:ext cx="1219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Mesure</a:t>
            </a:r>
          </a:p>
          <a:p>
            <a:pPr eaLnBrk="1" hangingPunct="1"/>
            <a:endParaRPr lang="fr-CA"/>
          </a:p>
        </p:txBody>
      </p:sp>
      <p:sp>
        <p:nvSpPr>
          <p:cNvPr id="31758" name="ZoneTexte 14"/>
          <p:cNvSpPr txBox="1">
            <a:spLocks noChangeArrowheads="1"/>
          </p:cNvSpPr>
          <p:nvPr/>
        </p:nvSpPr>
        <p:spPr bwMode="auto">
          <a:xfrm>
            <a:off x="9017000" y="15900400"/>
            <a:ext cx="12573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Revenus</a:t>
            </a:r>
          </a:p>
          <a:p>
            <a:pPr eaLnBrk="1" hangingPunct="1"/>
            <a:endParaRPr lang="fr-CA"/>
          </a:p>
        </p:txBody>
      </p:sp>
      <p:sp>
        <p:nvSpPr>
          <p:cNvPr id="31759" name="ZoneTexte 15"/>
          <p:cNvSpPr txBox="1">
            <a:spLocks noChangeArrowheads="1"/>
          </p:cNvSpPr>
          <p:nvPr/>
        </p:nvSpPr>
        <p:spPr bwMode="auto">
          <a:xfrm>
            <a:off x="9156700" y="16179800"/>
            <a:ext cx="11049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Profits</a:t>
            </a:r>
          </a:p>
          <a:p>
            <a:pPr eaLnBrk="1" hangingPunct="1"/>
            <a:endParaRPr lang="fr-CA"/>
          </a:p>
        </p:txBody>
      </p:sp>
      <p:sp>
        <p:nvSpPr>
          <p:cNvPr id="31760" name="ZoneTexte 16"/>
          <p:cNvSpPr txBox="1">
            <a:spLocks noChangeArrowheads="1"/>
          </p:cNvSpPr>
          <p:nvPr/>
        </p:nvSpPr>
        <p:spPr bwMode="auto">
          <a:xfrm>
            <a:off x="8013700" y="16459200"/>
            <a:ext cx="22479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Moy. des commandes</a:t>
            </a:r>
          </a:p>
          <a:p>
            <a:pPr eaLnBrk="1" hangingPunct="1"/>
            <a:endParaRPr lang="fr-CA"/>
          </a:p>
        </p:txBody>
      </p:sp>
      <p:sp>
        <p:nvSpPr>
          <p:cNvPr id="31761" name="ZoneTexte 17"/>
          <p:cNvSpPr txBox="1">
            <a:spLocks noChangeArrowheads="1"/>
          </p:cNvSpPr>
          <p:nvPr/>
        </p:nvSpPr>
        <p:spPr bwMode="auto">
          <a:xfrm>
            <a:off x="8343900" y="16751300"/>
            <a:ext cx="1917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Livraison à temps</a:t>
            </a:r>
          </a:p>
          <a:p>
            <a:pPr eaLnBrk="1" hangingPunct="1"/>
            <a:endParaRPr lang="fr-CA"/>
          </a:p>
        </p:txBody>
      </p:sp>
      <p:sp>
        <p:nvSpPr>
          <p:cNvPr id="31762" name="ZoneTexte 18"/>
          <p:cNvSpPr txBox="1">
            <a:spLocks noChangeArrowheads="1"/>
          </p:cNvSpPr>
          <p:nvPr/>
        </p:nvSpPr>
        <p:spPr bwMode="auto">
          <a:xfrm>
            <a:off x="8369300" y="17030700"/>
            <a:ext cx="18923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Nouveaux clients</a:t>
            </a:r>
          </a:p>
          <a:p>
            <a:pPr eaLnBrk="1" hangingPunct="1"/>
            <a:endParaRPr lang="fr-CA"/>
          </a:p>
        </p:txBody>
      </p:sp>
      <p:sp>
        <p:nvSpPr>
          <p:cNvPr id="31763" name="ZoneTexte 19"/>
          <p:cNvSpPr txBox="1">
            <a:spLocks noChangeArrowheads="1"/>
          </p:cNvSpPr>
          <p:nvPr/>
        </p:nvSpPr>
        <p:spPr bwMode="auto">
          <a:xfrm>
            <a:off x="8775700" y="17310100"/>
            <a:ext cx="14859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Satisfaction</a:t>
            </a:r>
          </a:p>
          <a:p>
            <a:pPr eaLnBrk="1" hangingPunct="1"/>
            <a:endParaRPr lang="fr-CA"/>
          </a:p>
        </p:txBody>
      </p:sp>
      <p:sp>
        <p:nvSpPr>
          <p:cNvPr id="31764" name="ZoneTexte 20"/>
          <p:cNvSpPr txBox="1">
            <a:spLocks noChangeArrowheads="1"/>
          </p:cNvSpPr>
          <p:nvPr/>
        </p:nvSpPr>
        <p:spPr bwMode="auto">
          <a:xfrm>
            <a:off x="8509000" y="17589500"/>
            <a:ext cx="17526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Part de marché</a:t>
            </a:r>
          </a:p>
          <a:p>
            <a:pPr eaLnBrk="1" hangingPunct="1"/>
            <a:endParaRPr lang="fr-CA"/>
          </a:p>
        </p:txBody>
      </p:sp>
      <p:sp>
        <p:nvSpPr>
          <p:cNvPr id="31765" name="ZoneTexte 21"/>
          <p:cNvSpPr txBox="1">
            <a:spLocks noChangeArrowheads="1"/>
          </p:cNvSpPr>
          <p:nvPr/>
        </p:nvSpPr>
        <p:spPr bwMode="auto">
          <a:xfrm>
            <a:off x="9702800" y="17970500"/>
            <a:ext cx="8509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0%</a:t>
            </a:r>
          </a:p>
          <a:p>
            <a:pPr eaLnBrk="1" hangingPunct="1"/>
            <a:endParaRPr lang="fr-CA"/>
          </a:p>
        </p:txBody>
      </p:sp>
      <p:sp>
        <p:nvSpPr>
          <p:cNvPr id="31766" name="ZoneTexte 22"/>
          <p:cNvSpPr txBox="1">
            <a:spLocks noChangeArrowheads="1"/>
          </p:cNvSpPr>
          <p:nvPr/>
        </p:nvSpPr>
        <p:spPr bwMode="auto">
          <a:xfrm>
            <a:off x="10515600" y="17970500"/>
            <a:ext cx="9525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50%</a:t>
            </a:r>
          </a:p>
          <a:p>
            <a:pPr eaLnBrk="1" hangingPunct="1"/>
            <a:endParaRPr lang="fr-CA"/>
          </a:p>
        </p:txBody>
      </p:sp>
      <p:sp>
        <p:nvSpPr>
          <p:cNvPr id="31767" name="ZoneTexte 23"/>
          <p:cNvSpPr txBox="1">
            <a:spLocks noChangeArrowheads="1"/>
          </p:cNvSpPr>
          <p:nvPr/>
        </p:nvSpPr>
        <p:spPr bwMode="auto">
          <a:xfrm>
            <a:off x="11341100" y="17970500"/>
            <a:ext cx="1028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100%</a:t>
            </a:r>
          </a:p>
          <a:p>
            <a:pPr eaLnBrk="1" hangingPunct="1"/>
            <a:endParaRPr lang="fr-CA"/>
          </a:p>
        </p:txBody>
      </p:sp>
      <p:sp>
        <p:nvSpPr>
          <p:cNvPr id="31768" name="ZoneTexte 24"/>
          <p:cNvSpPr txBox="1">
            <a:spLocks noChangeArrowheads="1"/>
          </p:cNvSpPr>
          <p:nvPr/>
        </p:nvSpPr>
        <p:spPr bwMode="auto">
          <a:xfrm>
            <a:off x="12204700" y="17970500"/>
            <a:ext cx="10287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300">
                <a:solidFill>
                  <a:srgbClr val="000000"/>
                </a:solidFill>
                <a:latin typeface="Times New Roman" pitchFamily="18" charset="0"/>
              </a:rPr>
              <a:t>150%</a:t>
            </a:r>
          </a:p>
          <a:p>
            <a:pPr eaLnBrk="1" hangingPunct="1"/>
            <a:endParaRPr lang="fr-CA"/>
          </a:p>
        </p:txBody>
      </p:sp>
      <p:sp>
        <p:nvSpPr>
          <p:cNvPr id="31769" name="ZoneTexte 25"/>
          <p:cNvSpPr txBox="1">
            <a:spLocks noChangeArrowheads="1"/>
          </p:cNvSpPr>
          <p:nvPr/>
        </p:nvSpPr>
        <p:spPr bwMode="auto">
          <a:xfrm>
            <a:off x="9817100" y="15494000"/>
            <a:ext cx="2425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Pourcentage de la cible</a:t>
            </a:r>
          </a:p>
          <a:p>
            <a:pPr eaLnBrk="1" hangingPunct="1"/>
            <a:endParaRPr lang="fr-CA"/>
          </a:p>
        </p:txBody>
      </p:sp>
      <p:sp>
        <p:nvSpPr>
          <p:cNvPr id="31770" name="ZoneTexte 26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30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2772" name="ZoneTexte 4"/>
          <p:cNvSpPr txBox="1">
            <a:spLocks noChangeArrowheads="1"/>
          </p:cNvSpPr>
          <p:nvPr/>
        </p:nvSpPr>
        <p:spPr bwMode="auto">
          <a:xfrm>
            <a:off x="4178300" y="6502400"/>
            <a:ext cx="78867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GALERIE DE GRAPHIQUES</a:t>
            </a:r>
          </a:p>
          <a:p>
            <a:pPr eaLnBrk="1" hangingPunct="1"/>
            <a:endParaRPr lang="fr-CA"/>
          </a:p>
        </p:txBody>
      </p:sp>
      <p:sp>
        <p:nvSpPr>
          <p:cNvPr id="32773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6223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Galerie de graphiques …</a:t>
            </a:r>
          </a:p>
          <a:p>
            <a:pPr eaLnBrk="1" hangingPunct="1"/>
            <a:endParaRPr lang="fr-CA"/>
          </a:p>
        </p:txBody>
      </p:sp>
      <p:sp>
        <p:nvSpPr>
          <p:cNvPr id="32774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8597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Un graphique mal choisi peut complètement masquer ce qui</a:t>
            </a:r>
          </a:p>
          <a:p>
            <a:pPr eaLnBrk="1" hangingPunct="1"/>
            <a:endParaRPr lang="fr-CA"/>
          </a:p>
        </p:txBody>
      </p:sp>
      <p:sp>
        <p:nvSpPr>
          <p:cNvPr id="32775" name="ZoneTexte 7"/>
          <p:cNvSpPr txBox="1">
            <a:spLocks noChangeArrowheads="1"/>
          </p:cNvSpPr>
          <p:nvPr/>
        </p:nvSpPr>
        <p:spPr bwMode="auto">
          <a:xfrm>
            <a:off x="3898900" y="13335000"/>
            <a:ext cx="86233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devrait plutôt être des données précises et significatives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Plusieurs types existent. Certains sont mieux adaptés aux TB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reliés au secteur de la gestion.</a:t>
            </a:r>
          </a:p>
          <a:p>
            <a:pPr eaLnBrk="1" hangingPunct="1"/>
            <a:endParaRPr lang="fr-CA"/>
          </a:p>
        </p:txBody>
      </p:sp>
      <p:sp>
        <p:nvSpPr>
          <p:cNvPr id="32776" name="ZoneTexte 8"/>
          <p:cNvSpPr txBox="1">
            <a:spLocks noChangeArrowheads="1"/>
          </p:cNvSpPr>
          <p:nvPr/>
        </p:nvSpPr>
        <p:spPr bwMode="auto">
          <a:xfrm>
            <a:off x="4178300" y="14617700"/>
            <a:ext cx="2514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« Bullet graph »</a:t>
            </a:r>
          </a:p>
          <a:p>
            <a:pPr eaLnBrk="1" hangingPunct="1"/>
            <a:endParaRPr lang="fr-CA"/>
          </a:p>
        </p:txBody>
      </p:sp>
      <p:sp>
        <p:nvSpPr>
          <p:cNvPr id="32777" name="ZoneTexte 9"/>
          <p:cNvSpPr txBox="1">
            <a:spLocks noChangeArrowheads="1"/>
          </p:cNvSpPr>
          <p:nvPr/>
        </p:nvSpPr>
        <p:spPr bwMode="auto">
          <a:xfrm>
            <a:off x="4178300" y="14998700"/>
            <a:ext cx="44577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Barres (horizontales ou verticales)</a:t>
            </a:r>
          </a:p>
          <a:p>
            <a:pPr eaLnBrk="1" hangingPunct="1"/>
            <a:endParaRPr lang="fr-CA"/>
          </a:p>
        </p:txBody>
      </p:sp>
      <p:sp>
        <p:nvSpPr>
          <p:cNvPr id="32778" name="ZoneTexte 10"/>
          <p:cNvSpPr txBox="1">
            <a:spLocks noChangeArrowheads="1"/>
          </p:cNvSpPr>
          <p:nvPr/>
        </p:nvSpPr>
        <p:spPr bwMode="auto">
          <a:xfrm>
            <a:off x="4178300" y="15379700"/>
            <a:ext cx="14859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Lignes</a:t>
            </a:r>
          </a:p>
          <a:p>
            <a:pPr eaLnBrk="1" hangingPunct="1"/>
            <a:endParaRPr lang="fr-CA"/>
          </a:p>
        </p:txBody>
      </p:sp>
      <p:sp>
        <p:nvSpPr>
          <p:cNvPr id="32779" name="ZoneTexte 11"/>
          <p:cNvSpPr txBox="1">
            <a:spLocks noChangeArrowheads="1"/>
          </p:cNvSpPr>
          <p:nvPr/>
        </p:nvSpPr>
        <p:spPr bwMode="auto">
          <a:xfrm>
            <a:off x="4178300" y="15760700"/>
            <a:ext cx="19177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Sparklines</a:t>
            </a:r>
          </a:p>
          <a:p>
            <a:pPr eaLnBrk="1" hangingPunct="1"/>
            <a:endParaRPr lang="fr-CA"/>
          </a:p>
        </p:txBody>
      </p:sp>
      <p:sp>
        <p:nvSpPr>
          <p:cNvPr id="32780" name="ZoneTexte 12"/>
          <p:cNvSpPr txBox="1">
            <a:spLocks noChangeArrowheads="1"/>
          </p:cNvSpPr>
          <p:nvPr/>
        </p:nvSpPr>
        <p:spPr bwMode="auto">
          <a:xfrm>
            <a:off x="4178300" y="16141700"/>
            <a:ext cx="2082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« Box plot »</a:t>
            </a:r>
          </a:p>
          <a:p>
            <a:pPr eaLnBrk="1" hangingPunct="1"/>
            <a:endParaRPr lang="fr-CA"/>
          </a:p>
        </p:txBody>
      </p:sp>
      <p:sp>
        <p:nvSpPr>
          <p:cNvPr id="32781" name="ZoneTexte 13"/>
          <p:cNvSpPr txBox="1">
            <a:spLocks noChangeArrowheads="1"/>
          </p:cNvSpPr>
          <p:nvPr/>
        </p:nvSpPr>
        <p:spPr bwMode="auto">
          <a:xfrm>
            <a:off x="4178300" y="16522700"/>
            <a:ext cx="25654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Nuage de points</a:t>
            </a:r>
          </a:p>
          <a:p>
            <a:pPr eaLnBrk="1" hangingPunct="1"/>
            <a:endParaRPr lang="fr-CA"/>
          </a:p>
        </p:txBody>
      </p:sp>
      <p:sp>
        <p:nvSpPr>
          <p:cNvPr id="32782" name="ZoneTexte 14"/>
          <p:cNvSpPr txBox="1">
            <a:spLocks noChangeArrowheads="1"/>
          </p:cNvSpPr>
          <p:nvPr/>
        </p:nvSpPr>
        <p:spPr bwMode="auto">
          <a:xfrm>
            <a:off x="4178300" y="16903700"/>
            <a:ext cx="2743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« Small multiple »</a:t>
            </a:r>
          </a:p>
          <a:p>
            <a:pPr eaLnBrk="1" hangingPunct="1"/>
            <a:endParaRPr lang="fr-CA"/>
          </a:p>
        </p:txBody>
      </p:sp>
      <p:sp>
        <p:nvSpPr>
          <p:cNvPr id="32783" name="ZoneTexte 15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31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3796" name="ZoneTexte 4"/>
          <p:cNvSpPr txBox="1">
            <a:spLocks noChangeArrowheads="1"/>
          </p:cNvSpPr>
          <p:nvPr/>
        </p:nvSpPr>
        <p:spPr bwMode="auto">
          <a:xfrm>
            <a:off x="4000500" y="3302000"/>
            <a:ext cx="3810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« Bullet graph »</a:t>
            </a:r>
          </a:p>
          <a:p>
            <a:pPr eaLnBrk="1" hangingPunct="1"/>
            <a:endParaRPr lang="fr-CA"/>
          </a:p>
        </p:txBody>
      </p:sp>
      <p:sp>
        <p:nvSpPr>
          <p:cNvPr id="3379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525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Conçu par Few pour solutionner le</a:t>
            </a:r>
          </a:p>
          <a:p>
            <a:pPr eaLnBrk="1" hangingPunct="1"/>
            <a:endParaRPr lang="fr-CA"/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525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problème de l’utilisation des gauges</a:t>
            </a:r>
          </a:p>
          <a:p>
            <a:pPr eaLnBrk="1" hangingPunct="1"/>
            <a:endParaRPr lang="fr-CA"/>
          </a:p>
        </p:txBody>
      </p:sp>
      <p:sp>
        <p:nvSpPr>
          <p:cNvPr id="33799" name="ZoneTexte 7"/>
          <p:cNvSpPr txBox="1">
            <a:spLocks noChangeArrowheads="1"/>
          </p:cNvSpPr>
          <p:nvPr/>
        </p:nvSpPr>
        <p:spPr bwMode="auto">
          <a:xfrm>
            <a:off x="4102100" y="5765800"/>
            <a:ext cx="1485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2F5395"/>
                </a:solidFill>
                <a:latin typeface="Times New Roman" pitchFamily="18" charset="0"/>
              </a:rPr>
              <a:t>Profits %</a:t>
            </a:r>
          </a:p>
          <a:p>
            <a:pPr eaLnBrk="1" hangingPunct="1"/>
            <a:endParaRPr lang="fr-CA"/>
          </a:p>
        </p:txBody>
      </p:sp>
      <p:sp>
        <p:nvSpPr>
          <p:cNvPr id="33800" name="ZoneTexte 8"/>
          <p:cNvSpPr txBox="1">
            <a:spLocks noChangeArrowheads="1"/>
          </p:cNvSpPr>
          <p:nvPr/>
        </p:nvSpPr>
        <p:spPr bwMode="auto">
          <a:xfrm>
            <a:off x="5232400" y="6096000"/>
            <a:ext cx="838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0%</a:t>
            </a:r>
          </a:p>
          <a:p>
            <a:pPr eaLnBrk="1" hangingPunct="1"/>
            <a:endParaRPr lang="fr-CA"/>
          </a:p>
        </p:txBody>
      </p:sp>
      <p:sp>
        <p:nvSpPr>
          <p:cNvPr id="33801" name="ZoneTexte 9"/>
          <p:cNvSpPr txBox="1">
            <a:spLocks noChangeArrowheads="1"/>
          </p:cNvSpPr>
          <p:nvPr/>
        </p:nvSpPr>
        <p:spPr bwMode="auto">
          <a:xfrm>
            <a:off x="6032500" y="6096000"/>
            <a:ext cx="838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5%</a:t>
            </a:r>
          </a:p>
          <a:p>
            <a:pPr eaLnBrk="1" hangingPunct="1"/>
            <a:endParaRPr lang="fr-CA"/>
          </a:p>
        </p:txBody>
      </p:sp>
      <p:sp>
        <p:nvSpPr>
          <p:cNvPr id="33802" name="ZoneTexte 10"/>
          <p:cNvSpPr txBox="1">
            <a:spLocks noChangeArrowheads="1"/>
          </p:cNvSpPr>
          <p:nvPr/>
        </p:nvSpPr>
        <p:spPr bwMode="auto">
          <a:xfrm>
            <a:off x="6807200" y="6096000"/>
            <a:ext cx="927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10%</a:t>
            </a:r>
          </a:p>
          <a:p>
            <a:pPr eaLnBrk="1" hangingPunct="1"/>
            <a:endParaRPr lang="fr-CA"/>
          </a:p>
        </p:txBody>
      </p:sp>
      <p:sp>
        <p:nvSpPr>
          <p:cNvPr id="33803" name="ZoneTexte 11"/>
          <p:cNvSpPr txBox="1">
            <a:spLocks noChangeArrowheads="1"/>
          </p:cNvSpPr>
          <p:nvPr/>
        </p:nvSpPr>
        <p:spPr bwMode="auto">
          <a:xfrm>
            <a:off x="7620000" y="60960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15%</a:t>
            </a:r>
          </a:p>
          <a:p>
            <a:pPr eaLnBrk="1" hangingPunct="1"/>
            <a:endParaRPr lang="fr-CA"/>
          </a:p>
        </p:txBody>
      </p:sp>
      <p:sp>
        <p:nvSpPr>
          <p:cNvPr id="33804" name="ZoneTexte 12"/>
          <p:cNvSpPr txBox="1">
            <a:spLocks noChangeArrowheads="1"/>
          </p:cNvSpPr>
          <p:nvPr/>
        </p:nvSpPr>
        <p:spPr bwMode="auto">
          <a:xfrm>
            <a:off x="8420100" y="60960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20%</a:t>
            </a:r>
          </a:p>
          <a:p>
            <a:pPr eaLnBrk="1" hangingPunct="1"/>
            <a:endParaRPr lang="fr-CA"/>
          </a:p>
        </p:txBody>
      </p:sp>
      <p:sp>
        <p:nvSpPr>
          <p:cNvPr id="33805" name="ZoneTexte 13"/>
          <p:cNvSpPr txBox="1">
            <a:spLocks noChangeArrowheads="1"/>
          </p:cNvSpPr>
          <p:nvPr/>
        </p:nvSpPr>
        <p:spPr bwMode="auto">
          <a:xfrm>
            <a:off x="9220200" y="60960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25%</a:t>
            </a:r>
          </a:p>
          <a:p>
            <a:pPr eaLnBrk="1" hangingPunct="1"/>
            <a:endParaRPr lang="fr-CA"/>
          </a:p>
        </p:txBody>
      </p:sp>
      <p:sp>
        <p:nvSpPr>
          <p:cNvPr id="33806" name="ZoneTexte 14"/>
          <p:cNvSpPr txBox="1">
            <a:spLocks noChangeArrowheads="1"/>
          </p:cNvSpPr>
          <p:nvPr/>
        </p:nvSpPr>
        <p:spPr bwMode="auto">
          <a:xfrm>
            <a:off x="10033000" y="60960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30%</a:t>
            </a:r>
          </a:p>
          <a:p>
            <a:pPr eaLnBrk="1" hangingPunct="1"/>
            <a:endParaRPr lang="fr-CA"/>
          </a:p>
        </p:txBody>
      </p:sp>
      <p:sp>
        <p:nvSpPr>
          <p:cNvPr id="33807" name="ZoneTexte 15"/>
          <p:cNvSpPr txBox="1">
            <a:spLocks noChangeArrowheads="1"/>
          </p:cNvSpPr>
          <p:nvPr/>
        </p:nvSpPr>
        <p:spPr bwMode="auto">
          <a:xfrm>
            <a:off x="3898900" y="6616700"/>
            <a:ext cx="2501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Explications :</a:t>
            </a:r>
          </a:p>
          <a:p>
            <a:pPr eaLnBrk="1" hangingPunct="1"/>
            <a:endParaRPr lang="fr-CA"/>
          </a:p>
        </p:txBody>
      </p:sp>
      <p:sp>
        <p:nvSpPr>
          <p:cNvPr id="33808" name="ZoneTexte 16"/>
          <p:cNvSpPr txBox="1">
            <a:spLocks noChangeArrowheads="1"/>
          </p:cNvSpPr>
          <p:nvPr/>
        </p:nvSpPr>
        <p:spPr bwMode="auto">
          <a:xfrm>
            <a:off x="5308600" y="7264400"/>
            <a:ext cx="53213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FF0000"/>
                </a:solidFill>
                <a:latin typeface="Times New Roman" pitchFamily="18" charset="0"/>
              </a:rPr>
              <a:t>Arrière-plan encodant des étendues comme : mauvais, acceptable, bon.</a:t>
            </a:r>
          </a:p>
          <a:p>
            <a:pPr eaLnBrk="1" hangingPunct="1"/>
            <a:endParaRPr lang="fr-CA"/>
          </a:p>
        </p:txBody>
      </p:sp>
      <p:sp>
        <p:nvSpPr>
          <p:cNvPr id="33809" name="ZoneTexte 17"/>
          <p:cNvSpPr txBox="1">
            <a:spLocks noChangeArrowheads="1"/>
          </p:cNvSpPr>
          <p:nvPr/>
        </p:nvSpPr>
        <p:spPr bwMode="auto">
          <a:xfrm>
            <a:off x="4114800" y="7696200"/>
            <a:ext cx="1498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2F5395"/>
                </a:solidFill>
                <a:latin typeface="Times New Roman" pitchFamily="18" charset="0"/>
              </a:rPr>
              <a:t>Profits %</a:t>
            </a:r>
          </a:p>
          <a:p>
            <a:pPr eaLnBrk="1" hangingPunct="1"/>
            <a:endParaRPr lang="fr-CA"/>
          </a:p>
        </p:txBody>
      </p:sp>
      <p:sp>
        <p:nvSpPr>
          <p:cNvPr id="33810" name="ZoneTexte 18"/>
          <p:cNvSpPr txBox="1">
            <a:spLocks noChangeArrowheads="1"/>
          </p:cNvSpPr>
          <p:nvPr/>
        </p:nvSpPr>
        <p:spPr bwMode="auto">
          <a:xfrm>
            <a:off x="5245100" y="8039100"/>
            <a:ext cx="838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0%</a:t>
            </a:r>
          </a:p>
          <a:p>
            <a:pPr eaLnBrk="1" hangingPunct="1"/>
            <a:endParaRPr lang="fr-CA"/>
          </a:p>
        </p:txBody>
      </p:sp>
      <p:sp>
        <p:nvSpPr>
          <p:cNvPr id="33811" name="ZoneTexte 19"/>
          <p:cNvSpPr txBox="1">
            <a:spLocks noChangeArrowheads="1"/>
          </p:cNvSpPr>
          <p:nvPr/>
        </p:nvSpPr>
        <p:spPr bwMode="auto">
          <a:xfrm>
            <a:off x="4064000" y="8382000"/>
            <a:ext cx="1181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FF0000"/>
                </a:solidFill>
                <a:latin typeface="Times New Roman" pitchFamily="18" charset="0"/>
              </a:rPr>
              <a:t>Étiquette</a:t>
            </a:r>
          </a:p>
          <a:p>
            <a:pPr eaLnBrk="1" hangingPunct="1"/>
            <a:endParaRPr lang="fr-CA"/>
          </a:p>
        </p:txBody>
      </p:sp>
      <p:sp>
        <p:nvSpPr>
          <p:cNvPr id="33812" name="ZoneTexte 20"/>
          <p:cNvSpPr txBox="1">
            <a:spLocks noChangeArrowheads="1"/>
          </p:cNvSpPr>
          <p:nvPr/>
        </p:nvSpPr>
        <p:spPr bwMode="auto">
          <a:xfrm>
            <a:off x="6057900" y="8039100"/>
            <a:ext cx="838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5%</a:t>
            </a:r>
          </a:p>
          <a:p>
            <a:pPr eaLnBrk="1" hangingPunct="1"/>
            <a:endParaRPr lang="fr-CA"/>
          </a:p>
        </p:txBody>
      </p:sp>
      <p:sp>
        <p:nvSpPr>
          <p:cNvPr id="33813" name="ZoneTexte 21"/>
          <p:cNvSpPr txBox="1">
            <a:spLocks noChangeArrowheads="1"/>
          </p:cNvSpPr>
          <p:nvPr/>
        </p:nvSpPr>
        <p:spPr bwMode="auto">
          <a:xfrm>
            <a:off x="6832600" y="8039100"/>
            <a:ext cx="927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10%</a:t>
            </a:r>
          </a:p>
          <a:p>
            <a:pPr eaLnBrk="1" hangingPunct="1"/>
            <a:endParaRPr lang="fr-CA"/>
          </a:p>
        </p:txBody>
      </p:sp>
      <p:sp>
        <p:nvSpPr>
          <p:cNvPr id="33814" name="ZoneTexte 22"/>
          <p:cNvSpPr txBox="1">
            <a:spLocks noChangeArrowheads="1"/>
          </p:cNvSpPr>
          <p:nvPr/>
        </p:nvSpPr>
        <p:spPr bwMode="auto">
          <a:xfrm>
            <a:off x="7645400" y="80391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15%</a:t>
            </a:r>
          </a:p>
          <a:p>
            <a:pPr eaLnBrk="1" hangingPunct="1"/>
            <a:endParaRPr lang="fr-CA"/>
          </a:p>
        </p:txBody>
      </p:sp>
      <p:sp>
        <p:nvSpPr>
          <p:cNvPr id="33815" name="ZoneTexte 23"/>
          <p:cNvSpPr txBox="1">
            <a:spLocks noChangeArrowheads="1"/>
          </p:cNvSpPr>
          <p:nvPr/>
        </p:nvSpPr>
        <p:spPr bwMode="auto">
          <a:xfrm>
            <a:off x="8458200" y="8039100"/>
            <a:ext cx="9144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20%</a:t>
            </a:r>
          </a:p>
          <a:p>
            <a:pPr eaLnBrk="1" hangingPunct="1"/>
            <a:endParaRPr lang="fr-CA"/>
          </a:p>
        </p:txBody>
      </p:sp>
      <p:sp>
        <p:nvSpPr>
          <p:cNvPr id="33816" name="ZoneTexte 24"/>
          <p:cNvSpPr txBox="1">
            <a:spLocks noChangeArrowheads="1"/>
          </p:cNvSpPr>
          <p:nvPr/>
        </p:nvSpPr>
        <p:spPr bwMode="auto">
          <a:xfrm>
            <a:off x="9271000" y="8039100"/>
            <a:ext cx="927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25%</a:t>
            </a:r>
          </a:p>
          <a:p>
            <a:pPr eaLnBrk="1" hangingPunct="1"/>
            <a:endParaRPr lang="fr-CA"/>
          </a:p>
        </p:txBody>
      </p:sp>
      <p:sp>
        <p:nvSpPr>
          <p:cNvPr id="33817" name="ZoneTexte 25"/>
          <p:cNvSpPr txBox="1">
            <a:spLocks noChangeArrowheads="1"/>
          </p:cNvSpPr>
          <p:nvPr/>
        </p:nvSpPr>
        <p:spPr bwMode="auto">
          <a:xfrm>
            <a:off x="10083800" y="8039100"/>
            <a:ext cx="9271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000000"/>
                </a:solidFill>
                <a:latin typeface="Times New Roman" pitchFamily="18" charset="0"/>
              </a:rPr>
              <a:t>30%</a:t>
            </a:r>
          </a:p>
          <a:p>
            <a:pPr eaLnBrk="1" hangingPunct="1"/>
            <a:endParaRPr lang="fr-CA"/>
          </a:p>
        </p:txBody>
      </p:sp>
      <p:sp>
        <p:nvSpPr>
          <p:cNvPr id="33818" name="ZoneTexte 26"/>
          <p:cNvSpPr txBox="1">
            <a:spLocks noChangeArrowheads="1"/>
          </p:cNvSpPr>
          <p:nvPr/>
        </p:nvSpPr>
        <p:spPr bwMode="auto">
          <a:xfrm>
            <a:off x="5041900" y="8382000"/>
            <a:ext cx="18669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FF0000"/>
                </a:solidFill>
                <a:latin typeface="Times New Roman" pitchFamily="18" charset="0"/>
              </a:rPr>
              <a:t>Échelle quantitative</a:t>
            </a:r>
          </a:p>
          <a:p>
            <a:pPr eaLnBrk="1" hangingPunct="1"/>
            <a:endParaRPr lang="fr-CA"/>
          </a:p>
        </p:txBody>
      </p:sp>
      <p:sp>
        <p:nvSpPr>
          <p:cNvPr id="33819" name="ZoneTexte 27"/>
          <p:cNvSpPr txBox="1">
            <a:spLocks noChangeArrowheads="1"/>
          </p:cNvSpPr>
          <p:nvPr/>
        </p:nvSpPr>
        <p:spPr bwMode="auto">
          <a:xfrm>
            <a:off x="7289800" y="8597900"/>
            <a:ext cx="4648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FF0000"/>
                </a:solidFill>
                <a:latin typeface="Times New Roman" pitchFamily="18" charset="0"/>
              </a:rPr>
              <a:t>Symbole indiquant la mesure comparative, par exemple la cible</a:t>
            </a:r>
          </a:p>
          <a:p>
            <a:pPr eaLnBrk="1" hangingPunct="1"/>
            <a:endParaRPr lang="fr-CA"/>
          </a:p>
        </p:txBody>
      </p:sp>
      <p:sp>
        <p:nvSpPr>
          <p:cNvPr id="33820" name="ZoneTexte 28"/>
          <p:cNvSpPr txBox="1">
            <a:spLocks noChangeArrowheads="1"/>
          </p:cNvSpPr>
          <p:nvPr/>
        </p:nvSpPr>
        <p:spPr bwMode="auto">
          <a:xfrm>
            <a:off x="5029200" y="8801100"/>
            <a:ext cx="26543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100">
                <a:solidFill>
                  <a:srgbClr val="FF0000"/>
                </a:solidFill>
                <a:latin typeface="Times New Roman" pitchFamily="18" charset="0"/>
              </a:rPr>
              <a:t>Barre encodant la performance</a:t>
            </a:r>
          </a:p>
          <a:p>
            <a:pPr eaLnBrk="1" hangingPunct="1"/>
            <a:endParaRPr lang="fr-CA"/>
          </a:p>
        </p:txBody>
      </p:sp>
      <p:sp>
        <p:nvSpPr>
          <p:cNvPr id="33821" name="ZoneTexte 29"/>
          <p:cNvSpPr txBox="1">
            <a:spLocks noChangeArrowheads="1"/>
          </p:cNvSpPr>
          <p:nvPr/>
        </p:nvSpPr>
        <p:spPr bwMode="auto">
          <a:xfrm>
            <a:off x="3898900" y="12001500"/>
            <a:ext cx="7581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(horizontales ou verticales).</a:t>
            </a:r>
          </a:p>
          <a:p>
            <a:pPr eaLnBrk="1" hangingPunct="1"/>
            <a:endParaRPr lang="fr-CA"/>
          </a:p>
        </p:txBody>
      </p:sp>
      <p:sp>
        <p:nvSpPr>
          <p:cNvPr id="33822" name="ZoneTexte 30"/>
          <p:cNvSpPr txBox="1">
            <a:spLocks noChangeArrowheads="1"/>
          </p:cNvSpPr>
          <p:nvPr/>
        </p:nvSpPr>
        <p:spPr bwMode="auto">
          <a:xfrm>
            <a:off x="3898900" y="12954000"/>
            <a:ext cx="833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Conçues pour présenter plusieurs instances d’une mesure.</a:t>
            </a:r>
          </a:p>
          <a:p>
            <a:pPr eaLnBrk="1" hangingPunct="1"/>
            <a:endParaRPr lang="fr-CA"/>
          </a:p>
        </p:txBody>
      </p:sp>
      <p:sp>
        <p:nvSpPr>
          <p:cNvPr id="33823" name="ZoneTexte 31"/>
          <p:cNvSpPr txBox="1">
            <a:spLocks noChangeArrowheads="1"/>
          </p:cNvSpPr>
          <p:nvPr/>
        </p:nvSpPr>
        <p:spPr bwMode="auto">
          <a:xfrm>
            <a:off x="3898900" y="13411200"/>
            <a:ext cx="8128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Très bien pour présenter des mesures associées avec des</a:t>
            </a:r>
          </a:p>
          <a:p>
            <a:pPr eaLnBrk="1" hangingPunct="1"/>
            <a:endParaRPr lang="fr-CA"/>
          </a:p>
        </p:txBody>
      </p:sp>
      <p:sp>
        <p:nvSpPr>
          <p:cNvPr id="33824" name="ZoneTexte 32"/>
          <p:cNvSpPr txBox="1">
            <a:spLocks noChangeArrowheads="1"/>
          </p:cNvSpPr>
          <p:nvPr/>
        </p:nvSpPr>
        <p:spPr bwMode="auto">
          <a:xfrm>
            <a:off x="3898900" y="13792200"/>
            <a:ext cx="8826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éléments de type « valeurs discrètes », c’est-à-dire des valeurs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sans intervalles. Ex. : des départements.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 tri favorise l’expression du message.</a:t>
            </a:r>
          </a:p>
          <a:p>
            <a:pPr eaLnBrk="1" hangingPunct="1"/>
            <a:endParaRPr lang="fr-CA"/>
          </a:p>
        </p:txBody>
      </p:sp>
      <p:sp>
        <p:nvSpPr>
          <p:cNvPr id="33825" name="ZoneTexte 33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32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482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908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…</a:t>
            </a:r>
          </a:p>
          <a:p>
            <a:pPr eaLnBrk="1" hangingPunct="1"/>
            <a:endParaRPr lang="fr-CA"/>
          </a:p>
        </p:txBody>
      </p:sp>
      <p:sp>
        <p:nvSpPr>
          <p:cNvPr id="34821" name="ZoneTexte 5"/>
          <p:cNvSpPr txBox="1">
            <a:spLocks noChangeArrowheads="1"/>
          </p:cNvSpPr>
          <p:nvPr/>
        </p:nvSpPr>
        <p:spPr bwMode="auto">
          <a:xfrm>
            <a:off x="3898900" y="4191000"/>
            <a:ext cx="866140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Trois types d’échelles de catégories</a:t>
            </a:r>
          </a:p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Nominale.</a:t>
            </a:r>
          </a:p>
          <a:p>
            <a:pPr eaLnBrk="1" hangingPunct="1"/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Items discrets appartenant à une catégorie, sans lien particulier entre eux.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Différents seulement du nom. Ex. : pays, départements.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Les barres sont la meilleure façon de les présenter. Jamais les lignes.</a:t>
            </a:r>
          </a:p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Ordinale.</a:t>
            </a:r>
          </a:p>
          <a:p>
            <a:pPr eaLnBrk="1" hangingPunct="1"/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Ont un ordre intrinsèque. Ex : A, B, C ; Petit, Moyen, Large ; Mauvais,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  Acceptable, Bon ; etc. Jamais les lignes.</a:t>
            </a:r>
          </a:p>
          <a:p>
            <a:pPr eaLnBrk="1" hangingPunct="1"/>
            <a:r>
              <a:rPr lang="fr-CA" sz="19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Intervalle.</a:t>
            </a:r>
          </a:p>
          <a:p>
            <a:pPr eaLnBrk="1" hangingPunct="1"/>
            <a:r>
              <a:rPr lang="fr-CA" sz="23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Ont un ordre intrinsèque comme Ordinale, mais avec des valeurs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  quantitatives.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Ex : de 1 à 100 divisé en dix tranches égales (1-10, 11-20, etc.)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Ex. : Janvier, Février, Mars, etc.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Ex. : les années, les dates</a:t>
            </a:r>
          </a:p>
          <a:p>
            <a:pPr eaLnBrk="1" hangingPunct="1"/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6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1900">
                <a:solidFill>
                  <a:srgbClr val="282833"/>
                </a:solidFill>
                <a:latin typeface="Times New Roman" pitchFamily="18" charset="0"/>
              </a:rPr>
              <a:t>Les lignes sont excellentes pour ce type de données.</a:t>
            </a:r>
          </a:p>
          <a:p>
            <a:pPr eaLnBrk="1" hangingPunct="1"/>
            <a:endParaRPr lang="fr-CA"/>
          </a:p>
        </p:txBody>
      </p:sp>
      <p:sp>
        <p:nvSpPr>
          <p:cNvPr id="34822" name="ZoneTexte 6"/>
          <p:cNvSpPr txBox="1">
            <a:spLocks noChangeArrowheads="1"/>
          </p:cNvSpPr>
          <p:nvPr/>
        </p:nvSpPr>
        <p:spPr bwMode="auto">
          <a:xfrm>
            <a:off x="3898900" y="12039600"/>
            <a:ext cx="276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…</a:t>
            </a:r>
          </a:p>
          <a:p>
            <a:pPr eaLnBrk="1" hangingPunct="1"/>
            <a:endParaRPr lang="fr-CA"/>
          </a:p>
        </p:txBody>
      </p:sp>
      <p:sp>
        <p:nvSpPr>
          <p:cNvPr id="34823" name="ZoneTexte 7"/>
          <p:cNvSpPr txBox="1">
            <a:spLocks noChangeArrowheads="1"/>
          </p:cNvSpPr>
          <p:nvPr/>
        </p:nvSpPr>
        <p:spPr bwMode="auto">
          <a:xfrm>
            <a:off x="3898900" y="12954000"/>
            <a:ext cx="779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Parfois, les barres sont préférables aux lignes pour des</a:t>
            </a:r>
          </a:p>
          <a:p>
            <a:pPr eaLnBrk="1" hangingPunct="1"/>
            <a:endParaRPr lang="fr-CA"/>
          </a:p>
        </p:txBody>
      </p:sp>
      <p:sp>
        <p:nvSpPr>
          <p:cNvPr id="34824" name="ZoneTexte 8"/>
          <p:cNvSpPr txBox="1">
            <a:spLocks noChangeArrowheads="1"/>
          </p:cNvSpPr>
          <p:nvPr/>
        </p:nvSpPr>
        <p:spPr bwMode="auto">
          <a:xfrm>
            <a:off x="3898900" y="13335000"/>
            <a:ext cx="84074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intervalles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Quand on veut mettre de l’emphase sur les valeurs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individuelles (pour comparer) plutôt que sur le schéma des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données</a:t>
            </a:r>
          </a:p>
          <a:p>
            <a:pPr eaLnBrk="1" hangingPunct="1"/>
            <a:endParaRPr lang="fr-CA"/>
          </a:p>
        </p:txBody>
      </p:sp>
      <p:sp>
        <p:nvSpPr>
          <p:cNvPr id="34825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584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76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…</a:t>
            </a:r>
          </a:p>
          <a:p>
            <a:pPr eaLnBrk="1" hangingPunct="1"/>
            <a:endParaRPr lang="fr-CA"/>
          </a:p>
        </p:txBody>
      </p:sp>
      <p:sp>
        <p:nvSpPr>
          <p:cNvPr id="3584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15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Barres empilées : pas utiles, car seulement la série du bas a un</a:t>
            </a:r>
          </a:p>
          <a:p>
            <a:pPr eaLnBrk="1" hangingPunct="1"/>
            <a:endParaRPr lang="fr-CA"/>
          </a:p>
        </p:txBody>
      </p:sp>
      <p:sp>
        <p:nvSpPr>
          <p:cNvPr id="35846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87503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sens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Ici, il faut faire un calcul mental pour connaître les valeurs des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années 2014 et suivantes</a:t>
            </a:r>
          </a:p>
          <a:p>
            <a:pPr eaLnBrk="1" hangingPunct="1"/>
            <a:endParaRPr lang="fr-CA"/>
          </a:p>
        </p:txBody>
      </p:sp>
      <p:sp>
        <p:nvSpPr>
          <p:cNvPr id="35847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276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…</a:t>
            </a:r>
          </a:p>
          <a:p>
            <a:pPr eaLnBrk="1" hangingPunct="1"/>
            <a:endParaRPr lang="fr-CA"/>
          </a:p>
        </p:txBody>
      </p:sp>
      <p:sp>
        <p:nvSpPr>
          <p:cNvPr id="35848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39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Important pour les barres : toujours démarrer l’échelle à zéro.</a:t>
            </a:r>
          </a:p>
          <a:p>
            <a:pPr eaLnBrk="1" hangingPunct="1"/>
            <a:endParaRPr lang="fr-CA"/>
          </a:p>
        </p:txBody>
      </p:sp>
      <p:sp>
        <p:nvSpPr>
          <p:cNvPr id="35849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34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686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76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Barres …</a:t>
            </a:r>
          </a:p>
          <a:p>
            <a:pPr eaLnBrk="1" hangingPunct="1"/>
            <a:endParaRPr lang="fr-CA"/>
          </a:p>
        </p:txBody>
      </p:sp>
      <p:sp>
        <p:nvSpPr>
          <p:cNvPr id="3686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242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pouvoir avoir une échelle ne débutant pas à zéro, on</a:t>
            </a:r>
          </a:p>
          <a:p>
            <a:pPr eaLnBrk="1" hangingPunct="1"/>
            <a:endParaRPr lang="fr-CA"/>
          </a:p>
        </p:txBody>
      </p:sp>
      <p:sp>
        <p:nvSpPr>
          <p:cNvPr id="36870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8686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pourrait employer le type Nuage de points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ce cas, les points représentent des valeurs basées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seulement sur leur position, pas la hauteur comme les barres</a:t>
            </a:r>
          </a:p>
          <a:p>
            <a:pPr eaLnBrk="1" hangingPunct="1"/>
            <a:endParaRPr lang="fr-CA"/>
          </a:p>
        </p:txBody>
      </p:sp>
      <p:sp>
        <p:nvSpPr>
          <p:cNvPr id="36871" name="ZoneTexte 7"/>
          <p:cNvSpPr txBox="1">
            <a:spLocks noChangeArrowheads="1"/>
          </p:cNvSpPr>
          <p:nvPr/>
        </p:nvSpPr>
        <p:spPr bwMode="auto">
          <a:xfrm>
            <a:off x="3898900" y="12001500"/>
            <a:ext cx="612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Lignes (courbes dans Excel)</a:t>
            </a:r>
          </a:p>
          <a:p>
            <a:pPr eaLnBrk="1" hangingPunct="1"/>
            <a:endParaRPr lang="fr-CA"/>
          </a:p>
        </p:txBody>
      </p:sp>
      <p:sp>
        <p:nvSpPr>
          <p:cNvPr id="36872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6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Mettre l’emphase sur le schéma général d’une série entière de</a:t>
            </a:r>
          </a:p>
          <a:p>
            <a:pPr eaLnBrk="1" hangingPunct="1"/>
            <a:endParaRPr lang="fr-CA"/>
          </a:p>
        </p:txBody>
      </p:sp>
      <p:sp>
        <p:nvSpPr>
          <p:cNvPr id="36873" name="ZoneTexte 9"/>
          <p:cNvSpPr txBox="1">
            <a:spLocks noChangeArrowheads="1"/>
          </p:cNvSpPr>
          <p:nvPr/>
        </p:nvSpPr>
        <p:spPr bwMode="auto">
          <a:xfrm>
            <a:off x="3898900" y="13335000"/>
            <a:ext cx="85471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valeurs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Ici, la même information. Le schéma global des données est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plus facile à voir à droite.</a:t>
            </a:r>
          </a:p>
          <a:p>
            <a:pPr eaLnBrk="1" hangingPunct="1"/>
            <a:endParaRPr lang="fr-CA"/>
          </a:p>
        </p:txBody>
      </p:sp>
      <p:sp>
        <p:nvSpPr>
          <p:cNvPr id="36874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35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7892" name="ZoneTexte 4"/>
          <p:cNvSpPr txBox="1">
            <a:spLocks noChangeArrowheads="1"/>
          </p:cNvSpPr>
          <p:nvPr/>
        </p:nvSpPr>
        <p:spPr bwMode="auto">
          <a:xfrm>
            <a:off x="3898900" y="3302000"/>
            <a:ext cx="2705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Sparklines</a:t>
            </a:r>
          </a:p>
          <a:p>
            <a:pPr eaLnBrk="1" hangingPunct="1"/>
            <a:endParaRPr lang="fr-CA"/>
          </a:p>
        </p:txBody>
      </p:sp>
      <p:sp>
        <p:nvSpPr>
          <p:cNvPr id="3789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597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Type créé par Tufte en 2006 et décrit comme « data-intense,</a:t>
            </a:r>
          </a:p>
          <a:p>
            <a:pPr eaLnBrk="1" hangingPunct="1"/>
            <a:endParaRPr lang="fr-CA"/>
          </a:p>
        </p:txBody>
      </p:sp>
      <p:sp>
        <p:nvSpPr>
          <p:cNvPr id="37894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6159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design-simple, word-size graph ». Exemple</a:t>
            </a:r>
          </a:p>
          <a:p>
            <a:pPr eaLnBrk="1" hangingPunct="1"/>
            <a:endParaRPr lang="fr-CA"/>
          </a:p>
        </p:txBody>
      </p:sp>
      <p:sp>
        <p:nvSpPr>
          <p:cNvPr id="37895" name="ZoneTexte 7"/>
          <p:cNvSpPr txBox="1">
            <a:spLocks noChangeArrowheads="1"/>
          </p:cNvSpPr>
          <p:nvPr/>
        </p:nvSpPr>
        <p:spPr bwMode="auto">
          <a:xfrm>
            <a:off x="7759700" y="5334000"/>
            <a:ext cx="52959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500">
                <a:solidFill>
                  <a:srgbClr val="000000"/>
                </a:solidFill>
                <a:latin typeface="Times New Roman" pitchFamily="18" charset="0"/>
              </a:rPr>
              <a:t>409.80 $ Vente moyenne, 09/2016</a:t>
            </a:r>
          </a:p>
          <a:p>
            <a:pPr eaLnBrk="1" hangingPunct="1"/>
            <a:endParaRPr lang="fr-CA"/>
          </a:p>
        </p:txBody>
      </p:sp>
      <p:sp>
        <p:nvSpPr>
          <p:cNvPr id="37896" name="ZoneTexte 8"/>
          <p:cNvSpPr txBox="1">
            <a:spLocks noChangeArrowheads="1"/>
          </p:cNvSpPr>
          <p:nvPr/>
        </p:nvSpPr>
        <p:spPr bwMode="auto">
          <a:xfrm>
            <a:off x="3898900" y="6007100"/>
            <a:ext cx="7975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Permets une information plus révélatrice qu’une simple</a:t>
            </a:r>
          </a:p>
          <a:p>
            <a:pPr eaLnBrk="1" hangingPunct="1"/>
            <a:endParaRPr lang="fr-CA"/>
          </a:p>
        </p:txBody>
      </p:sp>
      <p:sp>
        <p:nvSpPr>
          <p:cNvPr id="37897" name="ZoneTexte 9"/>
          <p:cNvSpPr txBox="1">
            <a:spLocks noChangeArrowheads="1"/>
          </p:cNvSpPr>
          <p:nvPr/>
        </p:nvSpPr>
        <p:spPr bwMode="auto">
          <a:xfrm>
            <a:off x="4089400" y="6388100"/>
            <a:ext cx="7061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mesure. Exemple que nous dit cette information?</a:t>
            </a:r>
          </a:p>
          <a:p>
            <a:pPr eaLnBrk="1" hangingPunct="1"/>
            <a:endParaRPr lang="fr-CA"/>
          </a:p>
        </p:txBody>
      </p:sp>
      <p:sp>
        <p:nvSpPr>
          <p:cNvPr id="37898" name="ZoneTexte 10"/>
          <p:cNvSpPr txBox="1">
            <a:spLocks noChangeArrowheads="1"/>
          </p:cNvSpPr>
          <p:nvPr/>
        </p:nvSpPr>
        <p:spPr bwMode="auto">
          <a:xfrm>
            <a:off x="4330700" y="7048500"/>
            <a:ext cx="21971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700">
                <a:solidFill>
                  <a:srgbClr val="6FAC46"/>
                </a:solidFill>
                <a:latin typeface="Times New Roman" pitchFamily="18" charset="0"/>
              </a:rPr>
              <a:t> </a:t>
            </a:r>
            <a:r>
              <a:rPr lang="fr-CA" sz="2700">
                <a:solidFill>
                  <a:srgbClr val="000000"/>
                </a:solidFill>
                <a:latin typeface="Times New Roman" pitchFamily="18" charset="0"/>
              </a:rPr>
              <a:t>Revenus</a:t>
            </a:r>
          </a:p>
          <a:p>
            <a:pPr eaLnBrk="1" hangingPunct="1"/>
            <a:endParaRPr lang="fr-CA"/>
          </a:p>
        </p:txBody>
      </p:sp>
      <p:sp>
        <p:nvSpPr>
          <p:cNvPr id="37899" name="ZoneTexte 11"/>
          <p:cNvSpPr txBox="1">
            <a:spLocks noChangeArrowheads="1"/>
          </p:cNvSpPr>
          <p:nvPr/>
        </p:nvSpPr>
        <p:spPr bwMode="auto">
          <a:xfrm>
            <a:off x="6337300" y="7048500"/>
            <a:ext cx="19558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700">
                <a:solidFill>
                  <a:srgbClr val="000000"/>
                </a:solidFill>
                <a:latin typeface="Times New Roman" pitchFamily="18" charset="0"/>
              </a:rPr>
              <a:t>70 589 $</a:t>
            </a:r>
          </a:p>
          <a:p>
            <a:pPr eaLnBrk="1" hangingPunct="1"/>
            <a:endParaRPr lang="fr-CA"/>
          </a:p>
        </p:txBody>
      </p:sp>
      <p:sp>
        <p:nvSpPr>
          <p:cNvPr id="37900" name="ZoneTexte 12"/>
          <p:cNvSpPr txBox="1">
            <a:spLocks noChangeArrowheads="1"/>
          </p:cNvSpPr>
          <p:nvPr/>
        </p:nvSpPr>
        <p:spPr bwMode="auto">
          <a:xfrm>
            <a:off x="3898900" y="7759700"/>
            <a:ext cx="349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Comparée à celle-ci?</a:t>
            </a:r>
          </a:p>
          <a:p>
            <a:pPr eaLnBrk="1" hangingPunct="1"/>
            <a:endParaRPr lang="fr-CA"/>
          </a:p>
        </p:txBody>
      </p:sp>
      <p:sp>
        <p:nvSpPr>
          <p:cNvPr id="37901" name="ZoneTexte 13"/>
          <p:cNvSpPr txBox="1">
            <a:spLocks noChangeArrowheads="1"/>
          </p:cNvSpPr>
          <p:nvPr/>
        </p:nvSpPr>
        <p:spPr bwMode="auto">
          <a:xfrm>
            <a:off x="8039100" y="8585200"/>
            <a:ext cx="187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800">
                <a:solidFill>
                  <a:srgbClr val="000000"/>
                </a:solidFill>
                <a:latin typeface="Times New Roman" pitchFamily="18" charset="0"/>
              </a:rPr>
              <a:t>Revenus</a:t>
            </a:r>
          </a:p>
          <a:p>
            <a:pPr eaLnBrk="1" hangingPunct="1"/>
            <a:endParaRPr lang="fr-CA"/>
          </a:p>
        </p:txBody>
      </p:sp>
      <p:sp>
        <p:nvSpPr>
          <p:cNvPr id="37902" name="ZoneTexte 14"/>
          <p:cNvSpPr txBox="1">
            <a:spLocks noChangeArrowheads="1"/>
          </p:cNvSpPr>
          <p:nvPr/>
        </p:nvSpPr>
        <p:spPr bwMode="auto">
          <a:xfrm>
            <a:off x="9867900" y="8585200"/>
            <a:ext cx="2032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800">
                <a:solidFill>
                  <a:srgbClr val="000000"/>
                </a:solidFill>
                <a:latin typeface="Times New Roman" pitchFamily="18" charset="0"/>
              </a:rPr>
              <a:t>70 589 $</a:t>
            </a:r>
          </a:p>
          <a:p>
            <a:pPr eaLnBrk="1" hangingPunct="1"/>
            <a:endParaRPr lang="fr-CA"/>
          </a:p>
        </p:txBody>
      </p:sp>
      <p:sp>
        <p:nvSpPr>
          <p:cNvPr id="37903" name="ZoneTexte 15"/>
          <p:cNvSpPr txBox="1">
            <a:spLocks noChangeArrowheads="1"/>
          </p:cNvSpPr>
          <p:nvPr/>
        </p:nvSpPr>
        <p:spPr bwMode="auto">
          <a:xfrm>
            <a:off x="3898900" y="11734800"/>
            <a:ext cx="8648700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« Box plot », nuage de boîtes (Zone et valeur</a:t>
            </a:r>
          </a:p>
          <a:p>
            <a:pPr eaLnBrk="1" hangingPunct="1"/>
            <a:r>
              <a:rPr lang="fr-CA" sz="3700">
                <a:solidFill>
                  <a:srgbClr val="D1523B"/>
                </a:solidFill>
                <a:latin typeface="Times New Roman" pitchFamily="18" charset="0"/>
              </a:rPr>
              <a:t>dans Excel)</a:t>
            </a:r>
          </a:p>
          <a:p>
            <a:pPr eaLnBrk="1" hangingPunct="1"/>
            <a:endParaRPr lang="fr-CA"/>
          </a:p>
        </p:txBody>
      </p:sp>
      <p:sp>
        <p:nvSpPr>
          <p:cNvPr id="37904" name="ZoneTexte 16"/>
          <p:cNvSpPr txBox="1">
            <a:spLocks noChangeArrowheads="1"/>
          </p:cNvSpPr>
          <p:nvPr/>
        </p:nvSpPr>
        <p:spPr bwMode="auto">
          <a:xfrm>
            <a:off x="3898900" y="12954000"/>
            <a:ext cx="8699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Créé en 1970, montre comment un ensemble de données est</a:t>
            </a:r>
          </a:p>
          <a:p>
            <a:pPr eaLnBrk="1" hangingPunct="1"/>
            <a:endParaRPr lang="fr-CA"/>
          </a:p>
        </p:txBody>
      </p:sp>
      <p:sp>
        <p:nvSpPr>
          <p:cNvPr id="37905" name="ZoneTexte 17"/>
          <p:cNvSpPr txBox="1">
            <a:spLocks noChangeArrowheads="1"/>
          </p:cNvSpPr>
          <p:nvPr/>
        </p:nvSpPr>
        <p:spPr bwMode="auto">
          <a:xfrm>
            <a:off x="4089400" y="13335000"/>
            <a:ext cx="8267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distribué sur une étendue quantitative en étant possible de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comparer leur centre (moyenne ou médiane), plus haute et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plus basse valeur, et l’étalement.</a:t>
            </a:r>
          </a:p>
          <a:p>
            <a:pPr eaLnBrk="1" hangingPunct="1"/>
            <a:endParaRPr lang="fr-CA"/>
          </a:p>
        </p:txBody>
      </p:sp>
      <p:sp>
        <p:nvSpPr>
          <p:cNvPr id="37906" name="ZoneTexte 1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36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8916" name="ZoneTexte 4"/>
          <p:cNvSpPr txBox="1">
            <a:spLocks noChangeArrowheads="1"/>
          </p:cNvSpPr>
          <p:nvPr/>
        </p:nvSpPr>
        <p:spPr bwMode="auto">
          <a:xfrm>
            <a:off x="3898900" y="3302000"/>
            <a:ext cx="3937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Nuage de points</a:t>
            </a:r>
          </a:p>
          <a:p>
            <a:pPr eaLnBrk="1" hangingPunct="1"/>
            <a:endParaRPr lang="fr-CA"/>
          </a:p>
        </p:txBody>
      </p:sp>
      <p:sp>
        <p:nvSpPr>
          <p:cNvPr id="3891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7442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Fais très bien une chose : démontrer la corrélation.</a:t>
            </a:r>
          </a:p>
          <a:p>
            <a:pPr eaLnBrk="1" hangingPunct="1"/>
            <a:endParaRPr lang="fr-CA"/>
          </a:p>
        </p:txBody>
      </p:sp>
      <p:sp>
        <p:nvSpPr>
          <p:cNvPr id="38918" name="ZoneTexte 6"/>
          <p:cNvSpPr txBox="1">
            <a:spLocks noChangeArrowheads="1"/>
          </p:cNvSpPr>
          <p:nvPr/>
        </p:nvSpPr>
        <p:spPr bwMode="auto">
          <a:xfrm>
            <a:off x="3898900" y="4711700"/>
            <a:ext cx="741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Sa force est d’encoder deux variables quantitatives.</a:t>
            </a:r>
          </a:p>
          <a:p>
            <a:pPr eaLnBrk="1" hangingPunct="1"/>
            <a:endParaRPr lang="fr-CA"/>
          </a:p>
        </p:txBody>
      </p:sp>
      <p:sp>
        <p:nvSpPr>
          <p:cNvPr id="38919" name="ZoneTexte 7"/>
          <p:cNvSpPr txBox="1">
            <a:spLocks noChangeArrowheads="1"/>
          </p:cNvSpPr>
          <p:nvPr/>
        </p:nvSpPr>
        <p:spPr bwMode="auto">
          <a:xfrm>
            <a:off x="3898900" y="5168900"/>
            <a:ext cx="4559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Ici avec courbe de tendance :</a:t>
            </a:r>
          </a:p>
          <a:p>
            <a:pPr eaLnBrk="1" hangingPunct="1"/>
            <a:endParaRPr lang="fr-CA"/>
          </a:p>
        </p:txBody>
      </p:sp>
      <p:sp>
        <p:nvSpPr>
          <p:cNvPr id="38920" name="ZoneTexte 8"/>
          <p:cNvSpPr txBox="1">
            <a:spLocks noChangeArrowheads="1"/>
          </p:cNvSpPr>
          <p:nvPr/>
        </p:nvSpPr>
        <p:spPr bwMode="auto">
          <a:xfrm>
            <a:off x="3898900" y="12001500"/>
            <a:ext cx="4241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« Small multiple »</a:t>
            </a:r>
          </a:p>
          <a:p>
            <a:pPr eaLnBrk="1" hangingPunct="1"/>
            <a:endParaRPr lang="fr-CA"/>
          </a:p>
        </p:txBody>
      </p:sp>
      <p:sp>
        <p:nvSpPr>
          <p:cNvPr id="38921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873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Petits graphiques disposés en ligne, en colonne ou en tableau</a:t>
            </a:r>
          </a:p>
          <a:p>
            <a:pPr eaLnBrk="1" hangingPunct="1"/>
            <a:endParaRPr lang="fr-CA"/>
          </a:p>
        </p:txBody>
      </p:sp>
      <p:sp>
        <p:nvSpPr>
          <p:cNvPr id="38922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37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3994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359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« Small multiple » …</a:t>
            </a:r>
          </a:p>
          <a:p>
            <a:pPr eaLnBrk="1" hangingPunct="1"/>
            <a:endParaRPr lang="fr-CA"/>
          </a:p>
        </p:txBody>
      </p:sp>
      <p:sp>
        <p:nvSpPr>
          <p:cNvPr id="3994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2197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En matrice</a:t>
            </a:r>
          </a:p>
          <a:p>
            <a:pPr eaLnBrk="1" hangingPunct="1"/>
            <a:endParaRPr lang="fr-CA"/>
          </a:p>
        </p:txBody>
      </p:sp>
      <p:sp>
        <p:nvSpPr>
          <p:cNvPr id="39942" name="ZoneTexte 6"/>
          <p:cNvSpPr txBox="1">
            <a:spLocks noChangeArrowheads="1"/>
          </p:cNvSpPr>
          <p:nvPr/>
        </p:nvSpPr>
        <p:spPr bwMode="auto">
          <a:xfrm>
            <a:off x="8813800" y="4483100"/>
            <a:ext cx="1778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Ventes mensuelles 2016</a:t>
            </a:r>
          </a:p>
          <a:p>
            <a:pPr eaLnBrk="1" hangingPunct="1"/>
            <a:endParaRPr lang="fr-CA"/>
          </a:p>
        </p:txBody>
      </p:sp>
      <p:sp>
        <p:nvSpPr>
          <p:cNvPr id="39943" name="ZoneTexte 7"/>
          <p:cNvSpPr txBox="1">
            <a:spLocks noChangeArrowheads="1"/>
          </p:cNvSpPr>
          <p:nvPr/>
        </p:nvSpPr>
        <p:spPr bwMode="auto">
          <a:xfrm>
            <a:off x="6019800" y="4635500"/>
            <a:ext cx="914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Ré gi on</a:t>
            </a:r>
          </a:p>
          <a:p>
            <a:pPr eaLnBrk="1" hangingPunct="1"/>
            <a:endParaRPr lang="fr-CA"/>
          </a:p>
        </p:txBody>
      </p:sp>
      <p:sp>
        <p:nvSpPr>
          <p:cNvPr id="39944" name="ZoneTexte 8"/>
          <p:cNvSpPr txBox="1">
            <a:spLocks noChangeArrowheads="1"/>
          </p:cNvSpPr>
          <p:nvPr/>
        </p:nvSpPr>
        <p:spPr bwMode="auto">
          <a:xfrm>
            <a:off x="7429500" y="4635500"/>
            <a:ext cx="12573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Vente s di rectes</a:t>
            </a:r>
          </a:p>
          <a:p>
            <a:pPr eaLnBrk="1" hangingPunct="1"/>
            <a:endParaRPr lang="fr-CA"/>
          </a:p>
        </p:txBody>
      </p:sp>
      <p:sp>
        <p:nvSpPr>
          <p:cNvPr id="39945" name="ZoneTexte 9"/>
          <p:cNvSpPr txBox="1">
            <a:spLocks noChangeArrowheads="1"/>
          </p:cNvSpPr>
          <p:nvPr/>
        </p:nvSpPr>
        <p:spPr bwMode="auto">
          <a:xfrm>
            <a:off x="9499600" y="4635500"/>
            <a:ext cx="1117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Di stri bution</a:t>
            </a:r>
          </a:p>
          <a:p>
            <a:pPr eaLnBrk="1" hangingPunct="1"/>
            <a:endParaRPr lang="fr-CA"/>
          </a:p>
        </p:txBody>
      </p:sp>
      <p:sp>
        <p:nvSpPr>
          <p:cNvPr id="39946" name="ZoneTexte 10"/>
          <p:cNvSpPr txBox="1">
            <a:spLocks noChangeArrowheads="1"/>
          </p:cNvSpPr>
          <p:nvPr/>
        </p:nvSpPr>
        <p:spPr bwMode="auto">
          <a:xfrm>
            <a:off x="11506200" y="4635500"/>
            <a:ext cx="11049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Re vendeurs</a:t>
            </a:r>
          </a:p>
          <a:p>
            <a:pPr eaLnBrk="1" hangingPunct="1"/>
            <a:endParaRPr lang="fr-CA"/>
          </a:p>
        </p:txBody>
      </p:sp>
      <p:sp>
        <p:nvSpPr>
          <p:cNvPr id="39947" name="ZoneTexte 11"/>
          <p:cNvSpPr txBox="1">
            <a:spLocks noChangeArrowheads="1"/>
          </p:cNvSpPr>
          <p:nvPr/>
        </p:nvSpPr>
        <p:spPr bwMode="auto">
          <a:xfrm>
            <a:off x="3898900" y="4635500"/>
            <a:ext cx="25019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pour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plusieurs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variables.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Note: même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échelle pour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tous</a:t>
            </a:r>
          </a:p>
          <a:p>
            <a:pPr eaLnBrk="1" hangingPunct="1"/>
            <a:endParaRPr lang="fr-CA"/>
          </a:p>
        </p:txBody>
      </p:sp>
      <p:sp>
        <p:nvSpPr>
          <p:cNvPr id="39948" name="ZoneTexte 12"/>
          <p:cNvSpPr txBox="1">
            <a:spLocks noChangeArrowheads="1"/>
          </p:cNvSpPr>
          <p:nvPr/>
        </p:nvSpPr>
        <p:spPr bwMode="auto">
          <a:xfrm>
            <a:off x="6515100" y="48387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39949" name="ZoneTexte 13"/>
          <p:cNvSpPr txBox="1">
            <a:spLocks noChangeArrowheads="1"/>
          </p:cNvSpPr>
          <p:nvPr/>
        </p:nvSpPr>
        <p:spPr bwMode="auto">
          <a:xfrm>
            <a:off x="6515100" y="50800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39950" name="ZoneTexte 14"/>
          <p:cNvSpPr txBox="1">
            <a:spLocks noChangeArrowheads="1"/>
          </p:cNvSpPr>
          <p:nvPr/>
        </p:nvSpPr>
        <p:spPr bwMode="auto">
          <a:xfrm>
            <a:off x="6121400" y="5283200"/>
            <a:ext cx="863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Ouest</a:t>
            </a:r>
          </a:p>
          <a:p>
            <a:pPr eaLnBrk="1" hangingPunct="1"/>
            <a:endParaRPr lang="fr-CA"/>
          </a:p>
        </p:txBody>
      </p:sp>
      <p:sp>
        <p:nvSpPr>
          <p:cNvPr id="39951" name="ZoneTexte 15"/>
          <p:cNvSpPr txBox="1">
            <a:spLocks noChangeArrowheads="1"/>
          </p:cNvSpPr>
          <p:nvPr/>
        </p:nvSpPr>
        <p:spPr bwMode="auto">
          <a:xfrm>
            <a:off x="6515100" y="53086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39952" name="ZoneTexte 16"/>
          <p:cNvSpPr txBox="1">
            <a:spLocks noChangeArrowheads="1"/>
          </p:cNvSpPr>
          <p:nvPr/>
        </p:nvSpPr>
        <p:spPr bwMode="auto">
          <a:xfrm>
            <a:off x="6515100" y="55499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39953" name="ZoneTexte 17"/>
          <p:cNvSpPr txBox="1">
            <a:spLocks noChangeArrowheads="1"/>
          </p:cNvSpPr>
          <p:nvPr/>
        </p:nvSpPr>
        <p:spPr bwMode="auto">
          <a:xfrm>
            <a:off x="6692900" y="5778500"/>
            <a:ext cx="68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39954" name="ZoneTexte 18"/>
          <p:cNvSpPr txBox="1">
            <a:spLocks noChangeArrowheads="1"/>
          </p:cNvSpPr>
          <p:nvPr/>
        </p:nvSpPr>
        <p:spPr bwMode="auto">
          <a:xfrm>
            <a:off x="6515100" y="60198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39955" name="ZoneTexte 19"/>
          <p:cNvSpPr txBox="1">
            <a:spLocks noChangeArrowheads="1"/>
          </p:cNvSpPr>
          <p:nvPr/>
        </p:nvSpPr>
        <p:spPr bwMode="auto">
          <a:xfrm>
            <a:off x="6515100" y="62484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39956" name="ZoneTexte 20"/>
          <p:cNvSpPr txBox="1">
            <a:spLocks noChangeArrowheads="1"/>
          </p:cNvSpPr>
          <p:nvPr/>
        </p:nvSpPr>
        <p:spPr bwMode="auto">
          <a:xfrm>
            <a:off x="6172200" y="6451600"/>
            <a:ext cx="7747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Sud</a:t>
            </a:r>
          </a:p>
          <a:p>
            <a:pPr eaLnBrk="1" hangingPunct="1"/>
            <a:endParaRPr lang="fr-CA"/>
          </a:p>
        </p:txBody>
      </p:sp>
      <p:sp>
        <p:nvSpPr>
          <p:cNvPr id="39957" name="ZoneTexte 21"/>
          <p:cNvSpPr txBox="1">
            <a:spLocks noChangeArrowheads="1"/>
          </p:cNvSpPr>
          <p:nvPr/>
        </p:nvSpPr>
        <p:spPr bwMode="auto">
          <a:xfrm>
            <a:off x="6515100" y="64897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39958" name="ZoneTexte 22"/>
          <p:cNvSpPr txBox="1">
            <a:spLocks noChangeArrowheads="1"/>
          </p:cNvSpPr>
          <p:nvPr/>
        </p:nvSpPr>
        <p:spPr bwMode="auto">
          <a:xfrm>
            <a:off x="6515100" y="67183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39959" name="ZoneTexte 23"/>
          <p:cNvSpPr txBox="1">
            <a:spLocks noChangeArrowheads="1"/>
          </p:cNvSpPr>
          <p:nvPr/>
        </p:nvSpPr>
        <p:spPr bwMode="auto">
          <a:xfrm>
            <a:off x="6692900" y="6959600"/>
            <a:ext cx="68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39960" name="ZoneTexte 24"/>
          <p:cNvSpPr txBox="1">
            <a:spLocks noChangeArrowheads="1"/>
          </p:cNvSpPr>
          <p:nvPr/>
        </p:nvSpPr>
        <p:spPr bwMode="auto">
          <a:xfrm>
            <a:off x="6515100" y="71882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39961" name="ZoneTexte 25"/>
          <p:cNvSpPr txBox="1">
            <a:spLocks noChangeArrowheads="1"/>
          </p:cNvSpPr>
          <p:nvPr/>
        </p:nvSpPr>
        <p:spPr bwMode="auto">
          <a:xfrm>
            <a:off x="6515100" y="74295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39962" name="ZoneTexte 26"/>
          <p:cNvSpPr txBox="1">
            <a:spLocks noChangeArrowheads="1"/>
          </p:cNvSpPr>
          <p:nvPr/>
        </p:nvSpPr>
        <p:spPr bwMode="auto">
          <a:xfrm>
            <a:off x="6184900" y="7632700"/>
            <a:ext cx="7493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Est</a:t>
            </a:r>
          </a:p>
          <a:p>
            <a:pPr eaLnBrk="1" hangingPunct="1"/>
            <a:endParaRPr lang="fr-CA"/>
          </a:p>
        </p:txBody>
      </p:sp>
      <p:sp>
        <p:nvSpPr>
          <p:cNvPr id="39963" name="ZoneTexte 27"/>
          <p:cNvSpPr txBox="1">
            <a:spLocks noChangeArrowheads="1"/>
          </p:cNvSpPr>
          <p:nvPr/>
        </p:nvSpPr>
        <p:spPr bwMode="auto">
          <a:xfrm>
            <a:off x="6515100" y="76581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39964" name="ZoneTexte 28"/>
          <p:cNvSpPr txBox="1">
            <a:spLocks noChangeArrowheads="1"/>
          </p:cNvSpPr>
          <p:nvPr/>
        </p:nvSpPr>
        <p:spPr bwMode="auto">
          <a:xfrm>
            <a:off x="6515100" y="7899400"/>
            <a:ext cx="86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39965" name="ZoneTexte 29"/>
          <p:cNvSpPr txBox="1">
            <a:spLocks noChangeArrowheads="1"/>
          </p:cNvSpPr>
          <p:nvPr/>
        </p:nvSpPr>
        <p:spPr bwMode="auto">
          <a:xfrm>
            <a:off x="6692900" y="8128000"/>
            <a:ext cx="68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39966" name="ZoneTexte 30"/>
          <p:cNvSpPr txBox="1">
            <a:spLocks noChangeArrowheads="1"/>
          </p:cNvSpPr>
          <p:nvPr/>
        </p:nvSpPr>
        <p:spPr bwMode="auto">
          <a:xfrm>
            <a:off x="6540500" y="8382000"/>
            <a:ext cx="838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39967" name="ZoneTexte 31"/>
          <p:cNvSpPr txBox="1">
            <a:spLocks noChangeArrowheads="1"/>
          </p:cNvSpPr>
          <p:nvPr/>
        </p:nvSpPr>
        <p:spPr bwMode="auto">
          <a:xfrm>
            <a:off x="6540500" y="8623300"/>
            <a:ext cx="838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39968" name="ZoneTexte 32"/>
          <p:cNvSpPr txBox="1">
            <a:spLocks noChangeArrowheads="1"/>
          </p:cNvSpPr>
          <p:nvPr/>
        </p:nvSpPr>
        <p:spPr bwMode="auto">
          <a:xfrm>
            <a:off x="6146800" y="8801100"/>
            <a:ext cx="8255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Nord</a:t>
            </a:r>
          </a:p>
          <a:p>
            <a:pPr eaLnBrk="1" hangingPunct="1"/>
            <a:endParaRPr lang="fr-CA"/>
          </a:p>
        </p:txBody>
      </p:sp>
      <p:sp>
        <p:nvSpPr>
          <p:cNvPr id="39969" name="ZoneTexte 33"/>
          <p:cNvSpPr txBox="1">
            <a:spLocks noChangeArrowheads="1"/>
          </p:cNvSpPr>
          <p:nvPr/>
        </p:nvSpPr>
        <p:spPr bwMode="auto">
          <a:xfrm>
            <a:off x="6540500" y="8851900"/>
            <a:ext cx="838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39970" name="ZoneTexte 34"/>
          <p:cNvSpPr txBox="1">
            <a:spLocks noChangeArrowheads="1"/>
          </p:cNvSpPr>
          <p:nvPr/>
        </p:nvSpPr>
        <p:spPr bwMode="auto">
          <a:xfrm>
            <a:off x="6540500" y="9093200"/>
            <a:ext cx="838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39971" name="ZoneTexte 35"/>
          <p:cNvSpPr txBox="1">
            <a:spLocks noChangeArrowheads="1"/>
          </p:cNvSpPr>
          <p:nvPr/>
        </p:nvSpPr>
        <p:spPr bwMode="auto">
          <a:xfrm>
            <a:off x="6705600" y="9321800"/>
            <a:ext cx="6731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39972" name="ZoneTexte 36"/>
          <p:cNvSpPr txBox="1">
            <a:spLocks noChangeArrowheads="1"/>
          </p:cNvSpPr>
          <p:nvPr/>
        </p:nvSpPr>
        <p:spPr bwMode="auto">
          <a:xfrm>
            <a:off x="69723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73" name="ZoneTexte 37"/>
          <p:cNvSpPr txBox="1">
            <a:spLocks noChangeArrowheads="1"/>
          </p:cNvSpPr>
          <p:nvPr/>
        </p:nvSpPr>
        <p:spPr bwMode="auto">
          <a:xfrm>
            <a:off x="7099300" y="9474200"/>
            <a:ext cx="12319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F M A M J</a:t>
            </a:r>
          </a:p>
          <a:p>
            <a:pPr eaLnBrk="1" hangingPunct="1"/>
            <a:endParaRPr lang="fr-CA"/>
          </a:p>
        </p:txBody>
      </p:sp>
      <p:sp>
        <p:nvSpPr>
          <p:cNvPr id="39974" name="ZoneTexte 38"/>
          <p:cNvSpPr txBox="1">
            <a:spLocks noChangeArrowheads="1"/>
          </p:cNvSpPr>
          <p:nvPr/>
        </p:nvSpPr>
        <p:spPr bwMode="auto">
          <a:xfrm>
            <a:off x="77851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75" name="ZoneTexte 39"/>
          <p:cNvSpPr txBox="1">
            <a:spLocks noChangeArrowheads="1"/>
          </p:cNvSpPr>
          <p:nvPr/>
        </p:nvSpPr>
        <p:spPr bwMode="auto">
          <a:xfrm>
            <a:off x="7912100" y="9474200"/>
            <a:ext cx="787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39976" name="ZoneTexte 40"/>
          <p:cNvSpPr txBox="1">
            <a:spLocks noChangeArrowheads="1"/>
          </p:cNvSpPr>
          <p:nvPr/>
        </p:nvSpPr>
        <p:spPr bwMode="auto">
          <a:xfrm>
            <a:off x="81661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39977" name="ZoneTexte 41"/>
          <p:cNvSpPr txBox="1">
            <a:spLocks noChangeArrowheads="1"/>
          </p:cNvSpPr>
          <p:nvPr/>
        </p:nvSpPr>
        <p:spPr bwMode="auto">
          <a:xfrm>
            <a:off x="83185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/>
            <a:endParaRPr lang="fr-CA"/>
          </a:p>
        </p:txBody>
      </p:sp>
      <p:sp>
        <p:nvSpPr>
          <p:cNvPr id="39978" name="ZoneTexte 42"/>
          <p:cNvSpPr txBox="1">
            <a:spLocks noChangeArrowheads="1"/>
          </p:cNvSpPr>
          <p:nvPr/>
        </p:nvSpPr>
        <p:spPr bwMode="auto">
          <a:xfrm>
            <a:off x="84709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eaLnBrk="1" hangingPunct="1"/>
            <a:endParaRPr lang="fr-CA"/>
          </a:p>
        </p:txBody>
      </p:sp>
      <p:sp>
        <p:nvSpPr>
          <p:cNvPr id="39979" name="ZoneTexte 43"/>
          <p:cNvSpPr txBox="1">
            <a:spLocks noChangeArrowheads="1"/>
          </p:cNvSpPr>
          <p:nvPr/>
        </p:nvSpPr>
        <p:spPr bwMode="auto">
          <a:xfrm>
            <a:off x="89662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80" name="ZoneTexte 44"/>
          <p:cNvSpPr txBox="1">
            <a:spLocks noChangeArrowheads="1"/>
          </p:cNvSpPr>
          <p:nvPr/>
        </p:nvSpPr>
        <p:spPr bwMode="auto">
          <a:xfrm>
            <a:off x="9093200" y="9474200"/>
            <a:ext cx="12319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F M A M J</a:t>
            </a:r>
          </a:p>
          <a:p>
            <a:pPr eaLnBrk="1" hangingPunct="1"/>
            <a:endParaRPr lang="fr-CA"/>
          </a:p>
        </p:txBody>
      </p:sp>
      <p:sp>
        <p:nvSpPr>
          <p:cNvPr id="39981" name="ZoneTexte 45"/>
          <p:cNvSpPr txBox="1">
            <a:spLocks noChangeArrowheads="1"/>
          </p:cNvSpPr>
          <p:nvPr/>
        </p:nvSpPr>
        <p:spPr bwMode="auto">
          <a:xfrm>
            <a:off x="97790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82" name="ZoneTexte 46"/>
          <p:cNvSpPr txBox="1">
            <a:spLocks noChangeArrowheads="1"/>
          </p:cNvSpPr>
          <p:nvPr/>
        </p:nvSpPr>
        <p:spPr bwMode="auto">
          <a:xfrm>
            <a:off x="9906000" y="9474200"/>
            <a:ext cx="787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39983" name="ZoneTexte 47"/>
          <p:cNvSpPr txBox="1">
            <a:spLocks noChangeArrowheads="1"/>
          </p:cNvSpPr>
          <p:nvPr/>
        </p:nvSpPr>
        <p:spPr bwMode="auto">
          <a:xfrm>
            <a:off x="101600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39984" name="ZoneTexte 48"/>
          <p:cNvSpPr txBox="1">
            <a:spLocks noChangeArrowheads="1"/>
          </p:cNvSpPr>
          <p:nvPr/>
        </p:nvSpPr>
        <p:spPr bwMode="auto">
          <a:xfrm>
            <a:off x="103124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/>
            <a:endParaRPr lang="fr-CA"/>
          </a:p>
        </p:txBody>
      </p:sp>
      <p:sp>
        <p:nvSpPr>
          <p:cNvPr id="39985" name="ZoneTexte 49"/>
          <p:cNvSpPr txBox="1">
            <a:spLocks noChangeArrowheads="1"/>
          </p:cNvSpPr>
          <p:nvPr/>
        </p:nvSpPr>
        <p:spPr bwMode="auto">
          <a:xfrm>
            <a:off x="104648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eaLnBrk="1" hangingPunct="1"/>
            <a:endParaRPr lang="fr-CA"/>
          </a:p>
        </p:txBody>
      </p:sp>
      <p:sp>
        <p:nvSpPr>
          <p:cNvPr id="39986" name="ZoneTexte 50"/>
          <p:cNvSpPr txBox="1">
            <a:spLocks noChangeArrowheads="1"/>
          </p:cNvSpPr>
          <p:nvPr/>
        </p:nvSpPr>
        <p:spPr bwMode="auto">
          <a:xfrm>
            <a:off x="109855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87" name="ZoneTexte 51"/>
          <p:cNvSpPr txBox="1">
            <a:spLocks noChangeArrowheads="1"/>
          </p:cNvSpPr>
          <p:nvPr/>
        </p:nvSpPr>
        <p:spPr bwMode="auto">
          <a:xfrm>
            <a:off x="11099800" y="9474200"/>
            <a:ext cx="12319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F M A M J</a:t>
            </a:r>
          </a:p>
          <a:p>
            <a:pPr eaLnBrk="1" hangingPunct="1"/>
            <a:endParaRPr lang="fr-CA"/>
          </a:p>
        </p:txBody>
      </p:sp>
      <p:sp>
        <p:nvSpPr>
          <p:cNvPr id="39988" name="ZoneTexte 52"/>
          <p:cNvSpPr txBox="1">
            <a:spLocks noChangeArrowheads="1"/>
          </p:cNvSpPr>
          <p:nvPr/>
        </p:nvSpPr>
        <p:spPr bwMode="auto">
          <a:xfrm>
            <a:off x="11785600" y="9474200"/>
            <a:ext cx="660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39989" name="ZoneTexte 53"/>
          <p:cNvSpPr txBox="1">
            <a:spLocks noChangeArrowheads="1"/>
          </p:cNvSpPr>
          <p:nvPr/>
        </p:nvSpPr>
        <p:spPr bwMode="auto">
          <a:xfrm>
            <a:off x="11912600" y="9474200"/>
            <a:ext cx="7874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39990" name="ZoneTexte 54"/>
          <p:cNvSpPr txBox="1">
            <a:spLocks noChangeArrowheads="1"/>
          </p:cNvSpPr>
          <p:nvPr/>
        </p:nvSpPr>
        <p:spPr bwMode="auto">
          <a:xfrm>
            <a:off x="12166600" y="9474200"/>
            <a:ext cx="6858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39991" name="ZoneTexte 55"/>
          <p:cNvSpPr txBox="1">
            <a:spLocks noChangeArrowheads="1"/>
          </p:cNvSpPr>
          <p:nvPr/>
        </p:nvSpPr>
        <p:spPr bwMode="auto">
          <a:xfrm>
            <a:off x="12319000" y="9474200"/>
            <a:ext cx="8382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700">
                <a:solidFill>
                  <a:srgbClr val="000000"/>
                </a:solidFill>
                <a:latin typeface="Times New Roman" pitchFamily="18" charset="0"/>
              </a:rPr>
              <a:t>N D</a:t>
            </a:r>
          </a:p>
          <a:p>
            <a:pPr eaLnBrk="1" hangingPunct="1"/>
            <a:endParaRPr lang="fr-CA"/>
          </a:p>
        </p:txBody>
      </p:sp>
      <p:sp>
        <p:nvSpPr>
          <p:cNvPr id="39992" name="ZoneTexte 56"/>
          <p:cNvSpPr txBox="1">
            <a:spLocks noChangeArrowheads="1"/>
          </p:cNvSpPr>
          <p:nvPr/>
        </p:nvSpPr>
        <p:spPr bwMode="auto">
          <a:xfrm>
            <a:off x="3898900" y="12039600"/>
            <a:ext cx="6985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Avantage des graphiques …</a:t>
            </a:r>
          </a:p>
          <a:p>
            <a:pPr eaLnBrk="1" hangingPunct="1"/>
            <a:endParaRPr lang="fr-CA"/>
          </a:p>
        </p:txBody>
      </p:sp>
      <p:sp>
        <p:nvSpPr>
          <p:cNvPr id="39993" name="ZoneTexte 57"/>
          <p:cNvSpPr txBox="1">
            <a:spLocks noChangeArrowheads="1"/>
          </p:cNvSpPr>
          <p:nvPr/>
        </p:nvSpPr>
        <p:spPr bwMode="auto">
          <a:xfrm>
            <a:off x="3898900" y="12954000"/>
            <a:ext cx="899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Il y a quelques types de graphiques non fonctionnels et à éviter,</a:t>
            </a:r>
          </a:p>
          <a:p>
            <a:pPr eaLnBrk="1" hangingPunct="1"/>
            <a:endParaRPr lang="fr-CA"/>
          </a:p>
        </p:txBody>
      </p:sp>
      <p:sp>
        <p:nvSpPr>
          <p:cNvPr id="39994" name="ZoneTexte 58"/>
          <p:cNvSpPr txBox="1">
            <a:spLocks noChangeArrowheads="1"/>
          </p:cNvSpPr>
          <p:nvPr/>
        </p:nvSpPr>
        <p:spPr bwMode="auto">
          <a:xfrm>
            <a:off x="4089400" y="13335000"/>
            <a:ext cx="8585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soit parce qu’ils communiquent moins bien ou qu’ils sont trop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complexes.</a:t>
            </a:r>
          </a:p>
          <a:p>
            <a:pPr eaLnBrk="1" hangingPunct="1"/>
            <a:endParaRPr lang="fr-CA"/>
          </a:p>
        </p:txBody>
      </p:sp>
      <p:sp>
        <p:nvSpPr>
          <p:cNvPr id="39995" name="ZoneTexte 59"/>
          <p:cNvSpPr txBox="1">
            <a:spLocks noChangeArrowheads="1"/>
          </p:cNvSpPr>
          <p:nvPr/>
        </p:nvSpPr>
        <p:spPr bwMode="auto">
          <a:xfrm>
            <a:off x="4178300" y="14160500"/>
            <a:ext cx="1727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Secteurs</a:t>
            </a:r>
          </a:p>
          <a:p>
            <a:pPr eaLnBrk="1" hangingPunct="1"/>
            <a:endParaRPr lang="fr-CA"/>
          </a:p>
        </p:txBody>
      </p:sp>
      <p:sp>
        <p:nvSpPr>
          <p:cNvPr id="39996" name="ZoneTexte 60"/>
          <p:cNvSpPr txBox="1">
            <a:spLocks noChangeArrowheads="1"/>
          </p:cNvSpPr>
          <p:nvPr/>
        </p:nvSpPr>
        <p:spPr bwMode="auto">
          <a:xfrm>
            <a:off x="4178300" y="14541500"/>
            <a:ext cx="23876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Aires empilées</a:t>
            </a:r>
          </a:p>
          <a:p>
            <a:pPr eaLnBrk="1" hangingPunct="1"/>
            <a:endParaRPr lang="fr-CA"/>
          </a:p>
        </p:txBody>
      </p:sp>
      <p:sp>
        <p:nvSpPr>
          <p:cNvPr id="39997" name="ZoneTexte 61"/>
          <p:cNvSpPr txBox="1">
            <a:spLocks noChangeArrowheads="1"/>
          </p:cNvSpPr>
          <p:nvPr/>
        </p:nvSpPr>
        <p:spPr bwMode="auto">
          <a:xfrm>
            <a:off x="4178300" y="14922500"/>
            <a:ext cx="1447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Radar</a:t>
            </a:r>
          </a:p>
          <a:p>
            <a:pPr eaLnBrk="1" hangingPunct="1"/>
            <a:endParaRPr lang="fr-CA"/>
          </a:p>
        </p:txBody>
      </p:sp>
      <p:sp>
        <p:nvSpPr>
          <p:cNvPr id="39998" name="ZoneTexte 62"/>
          <p:cNvSpPr txBox="1">
            <a:spLocks noChangeArrowheads="1"/>
          </p:cNvSpPr>
          <p:nvPr/>
        </p:nvSpPr>
        <p:spPr bwMode="auto">
          <a:xfrm>
            <a:off x="4178300" y="15303500"/>
            <a:ext cx="31623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Graphiques à effet 3D</a:t>
            </a:r>
          </a:p>
          <a:p>
            <a:pPr eaLnBrk="1" hangingPunct="1"/>
            <a:endParaRPr lang="fr-CA"/>
          </a:p>
        </p:txBody>
      </p:sp>
      <p:sp>
        <p:nvSpPr>
          <p:cNvPr id="39999" name="ZoneTexte 63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38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096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23368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Secteurs</a:t>
            </a:r>
          </a:p>
          <a:p>
            <a:pPr eaLnBrk="1" hangingPunct="1"/>
            <a:endParaRPr lang="fr-CA"/>
          </a:p>
        </p:txBody>
      </p:sp>
      <p:sp>
        <p:nvSpPr>
          <p:cNvPr id="4096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750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Type de graphique qui présente l’information comme « partie</a:t>
            </a:r>
          </a:p>
          <a:p>
            <a:pPr eaLnBrk="1" hangingPunct="1"/>
            <a:endParaRPr lang="fr-CA"/>
          </a:p>
        </p:txBody>
      </p:sp>
      <p:sp>
        <p:nvSpPr>
          <p:cNvPr id="40966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88519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d’un tout ». Chaque pièce représente un pourcentage.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 type le plus souvent mal employé.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Notre perception visuelle n’est pas bonne à comparer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efficacement des surfaces 2D et des angles, d’où possiblement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de mauvaises interprétations.</a:t>
            </a:r>
          </a:p>
          <a:p>
            <a:pPr eaLnBrk="1" hangingPunct="1"/>
            <a:endParaRPr lang="fr-CA"/>
          </a:p>
        </p:txBody>
      </p:sp>
      <p:sp>
        <p:nvSpPr>
          <p:cNvPr id="40967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3289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Secteurs …</a:t>
            </a:r>
          </a:p>
          <a:p>
            <a:pPr eaLnBrk="1" hangingPunct="1"/>
            <a:endParaRPr lang="fr-CA"/>
          </a:p>
        </p:txBody>
      </p:sp>
      <p:sp>
        <p:nvSpPr>
          <p:cNvPr id="40968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7645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Exemple où l’information peut clairement être mieux</a:t>
            </a:r>
          </a:p>
          <a:p>
            <a:pPr eaLnBrk="1" hangingPunct="1"/>
            <a:endParaRPr lang="fr-CA"/>
          </a:p>
        </p:txBody>
      </p:sp>
      <p:sp>
        <p:nvSpPr>
          <p:cNvPr id="40969" name="ZoneTexte 9"/>
          <p:cNvSpPr txBox="1">
            <a:spLocks noChangeArrowheads="1"/>
          </p:cNvSpPr>
          <p:nvPr/>
        </p:nvSpPr>
        <p:spPr bwMode="auto">
          <a:xfrm>
            <a:off x="4089400" y="13335000"/>
            <a:ext cx="869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présentée avec un graphique à barres et où l’interprétation est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beaucoup plus facile.</a:t>
            </a:r>
          </a:p>
          <a:p>
            <a:pPr eaLnBrk="1" hangingPunct="1"/>
            <a:endParaRPr lang="fr-CA"/>
          </a:p>
        </p:txBody>
      </p:sp>
      <p:sp>
        <p:nvSpPr>
          <p:cNvPr id="40970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39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5124" name="ZoneTexte 4"/>
          <p:cNvSpPr txBox="1">
            <a:spLocks noChangeArrowheads="1"/>
          </p:cNvSpPr>
          <p:nvPr/>
        </p:nvSpPr>
        <p:spPr bwMode="auto">
          <a:xfrm>
            <a:off x="7264400" y="3289300"/>
            <a:ext cx="2171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Ventes mensuelles 2016</a:t>
            </a:r>
          </a:p>
          <a:p>
            <a:pPr eaLnBrk="1" hangingPunct="1"/>
            <a:endParaRPr lang="fr-CA"/>
          </a:p>
        </p:txBody>
      </p:sp>
      <p:sp>
        <p:nvSpPr>
          <p:cNvPr id="5125" name="ZoneTexte 5"/>
          <p:cNvSpPr txBox="1">
            <a:spLocks noChangeArrowheads="1"/>
          </p:cNvSpPr>
          <p:nvPr/>
        </p:nvSpPr>
        <p:spPr bwMode="auto">
          <a:xfrm>
            <a:off x="3479800" y="3454400"/>
            <a:ext cx="1016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Ré gi on</a:t>
            </a:r>
          </a:p>
          <a:p>
            <a:pPr eaLnBrk="1" hangingPunct="1"/>
            <a:endParaRPr lang="fr-CA"/>
          </a:p>
        </p:txBody>
      </p:sp>
      <p:sp>
        <p:nvSpPr>
          <p:cNvPr id="5126" name="ZoneTexte 6"/>
          <p:cNvSpPr txBox="1">
            <a:spLocks noChangeArrowheads="1"/>
          </p:cNvSpPr>
          <p:nvPr/>
        </p:nvSpPr>
        <p:spPr bwMode="auto">
          <a:xfrm>
            <a:off x="5397500" y="3454400"/>
            <a:ext cx="14859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Ve ntes di re ctes</a:t>
            </a:r>
          </a:p>
          <a:p>
            <a:pPr eaLnBrk="1" hangingPunct="1"/>
            <a:endParaRPr lang="fr-CA"/>
          </a:p>
        </p:txBody>
      </p:sp>
      <p:sp>
        <p:nvSpPr>
          <p:cNvPr id="5127" name="ZoneTexte 7"/>
          <p:cNvSpPr txBox="1">
            <a:spLocks noChangeArrowheads="1"/>
          </p:cNvSpPr>
          <p:nvPr/>
        </p:nvSpPr>
        <p:spPr bwMode="auto">
          <a:xfrm>
            <a:off x="8191500" y="3454400"/>
            <a:ext cx="1295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it-IT" sz="800">
                <a:solidFill>
                  <a:srgbClr val="000000"/>
                </a:solidFill>
                <a:latin typeface="Times New Roman" pitchFamily="18" charset="0"/>
              </a:rPr>
              <a:t>Di s tri buti on</a:t>
            </a:r>
          </a:p>
          <a:p>
            <a:pPr eaLnBrk="1" hangingPunct="1"/>
            <a:endParaRPr lang="fr-CA"/>
          </a:p>
        </p:txBody>
      </p:sp>
      <p:sp>
        <p:nvSpPr>
          <p:cNvPr id="5128" name="ZoneTexte 8"/>
          <p:cNvSpPr txBox="1">
            <a:spLocks noChangeArrowheads="1"/>
          </p:cNvSpPr>
          <p:nvPr/>
        </p:nvSpPr>
        <p:spPr bwMode="auto">
          <a:xfrm>
            <a:off x="10934700" y="3454400"/>
            <a:ext cx="1270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Re ve nde urs</a:t>
            </a:r>
          </a:p>
          <a:p>
            <a:pPr eaLnBrk="1" hangingPunct="1"/>
            <a:endParaRPr lang="fr-CA"/>
          </a:p>
        </p:txBody>
      </p:sp>
      <p:sp>
        <p:nvSpPr>
          <p:cNvPr id="5129" name="ZoneTexte 9"/>
          <p:cNvSpPr txBox="1">
            <a:spLocks noChangeArrowheads="1"/>
          </p:cNvSpPr>
          <p:nvPr/>
        </p:nvSpPr>
        <p:spPr bwMode="auto">
          <a:xfrm>
            <a:off x="4152900" y="36957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5130" name="ZoneTexte 10"/>
          <p:cNvSpPr txBox="1">
            <a:spLocks noChangeArrowheads="1"/>
          </p:cNvSpPr>
          <p:nvPr/>
        </p:nvSpPr>
        <p:spPr bwMode="auto">
          <a:xfrm>
            <a:off x="4152900" y="39624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5131" name="ZoneTexte 11"/>
          <p:cNvSpPr txBox="1">
            <a:spLocks noChangeArrowheads="1"/>
          </p:cNvSpPr>
          <p:nvPr/>
        </p:nvSpPr>
        <p:spPr bwMode="auto">
          <a:xfrm>
            <a:off x="3619500" y="4191000"/>
            <a:ext cx="952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Oues t</a:t>
            </a:r>
          </a:p>
          <a:p>
            <a:pPr eaLnBrk="1" hangingPunct="1"/>
            <a:endParaRPr lang="fr-CA"/>
          </a:p>
        </p:txBody>
      </p:sp>
      <p:sp>
        <p:nvSpPr>
          <p:cNvPr id="5132" name="ZoneTexte 12"/>
          <p:cNvSpPr txBox="1">
            <a:spLocks noChangeArrowheads="1"/>
          </p:cNvSpPr>
          <p:nvPr/>
        </p:nvSpPr>
        <p:spPr bwMode="auto">
          <a:xfrm>
            <a:off x="4152900" y="42291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5133" name="ZoneTexte 13"/>
          <p:cNvSpPr txBox="1">
            <a:spLocks noChangeArrowheads="1"/>
          </p:cNvSpPr>
          <p:nvPr/>
        </p:nvSpPr>
        <p:spPr bwMode="auto">
          <a:xfrm>
            <a:off x="4152900" y="45085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5134" name="ZoneTexte 14"/>
          <p:cNvSpPr txBox="1">
            <a:spLocks noChangeArrowheads="1"/>
          </p:cNvSpPr>
          <p:nvPr/>
        </p:nvSpPr>
        <p:spPr bwMode="auto">
          <a:xfrm>
            <a:off x="4394200" y="4775200"/>
            <a:ext cx="71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5135" name="ZoneTexte 15"/>
          <p:cNvSpPr txBox="1">
            <a:spLocks noChangeArrowheads="1"/>
          </p:cNvSpPr>
          <p:nvPr/>
        </p:nvSpPr>
        <p:spPr bwMode="auto">
          <a:xfrm>
            <a:off x="4152900" y="50419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5136" name="ZoneTexte 16"/>
          <p:cNvSpPr txBox="1">
            <a:spLocks noChangeArrowheads="1"/>
          </p:cNvSpPr>
          <p:nvPr/>
        </p:nvSpPr>
        <p:spPr bwMode="auto">
          <a:xfrm>
            <a:off x="4152900" y="53086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5137" name="ZoneTexte 17"/>
          <p:cNvSpPr txBox="1">
            <a:spLocks noChangeArrowheads="1"/>
          </p:cNvSpPr>
          <p:nvPr/>
        </p:nvSpPr>
        <p:spPr bwMode="auto">
          <a:xfrm>
            <a:off x="3683000" y="5537200"/>
            <a:ext cx="825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Sud</a:t>
            </a:r>
          </a:p>
          <a:p>
            <a:pPr eaLnBrk="1" hangingPunct="1"/>
            <a:endParaRPr lang="fr-CA"/>
          </a:p>
        </p:txBody>
      </p:sp>
      <p:sp>
        <p:nvSpPr>
          <p:cNvPr id="5138" name="ZoneTexte 18"/>
          <p:cNvSpPr txBox="1">
            <a:spLocks noChangeArrowheads="1"/>
          </p:cNvSpPr>
          <p:nvPr/>
        </p:nvSpPr>
        <p:spPr bwMode="auto">
          <a:xfrm>
            <a:off x="4152900" y="55753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5139" name="ZoneTexte 19"/>
          <p:cNvSpPr txBox="1">
            <a:spLocks noChangeArrowheads="1"/>
          </p:cNvSpPr>
          <p:nvPr/>
        </p:nvSpPr>
        <p:spPr bwMode="auto">
          <a:xfrm>
            <a:off x="4152900" y="58420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5140" name="ZoneTexte 20"/>
          <p:cNvSpPr txBox="1">
            <a:spLocks noChangeArrowheads="1"/>
          </p:cNvSpPr>
          <p:nvPr/>
        </p:nvSpPr>
        <p:spPr bwMode="auto">
          <a:xfrm>
            <a:off x="4394200" y="6108700"/>
            <a:ext cx="71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5141" name="ZoneTexte 21"/>
          <p:cNvSpPr txBox="1">
            <a:spLocks noChangeArrowheads="1"/>
          </p:cNvSpPr>
          <p:nvPr/>
        </p:nvSpPr>
        <p:spPr bwMode="auto">
          <a:xfrm>
            <a:off x="4152900" y="63881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5142" name="ZoneTexte 22"/>
          <p:cNvSpPr txBox="1">
            <a:spLocks noChangeArrowheads="1"/>
          </p:cNvSpPr>
          <p:nvPr/>
        </p:nvSpPr>
        <p:spPr bwMode="auto">
          <a:xfrm>
            <a:off x="4152900" y="66548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5143" name="ZoneTexte 23"/>
          <p:cNvSpPr txBox="1">
            <a:spLocks noChangeArrowheads="1"/>
          </p:cNvSpPr>
          <p:nvPr/>
        </p:nvSpPr>
        <p:spPr bwMode="auto">
          <a:xfrm>
            <a:off x="3695700" y="6883400"/>
            <a:ext cx="787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Es t</a:t>
            </a:r>
          </a:p>
          <a:p>
            <a:pPr eaLnBrk="1" hangingPunct="1"/>
            <a:endParaRPr lang="fr-CA"/>
          </a:p>
        </p:txBody>
      </p:sp>
      <p:sp>
        <p:nvSpPr>
          <p:cNvPr id="5144" name="ZoneTexte 24"/>
          <p:cNvSpPr txBox="1">
            <a:spLocks noChangeArrowheads="1"/>
          </p:cNvSpPr>
          <p:nvPr/>
        </p:nvSpPr>
        <p:spPr bwMode="auto">
          <a:xfrm>
            <a:off x="4152900" y="69215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5145" name="ZoneTexte 25"/>
          <p:cNvSpPr txBox="1">
            <a:spLocks noChangeArrowheads="1"/>
          </p:cNvSpPr>
          <p:nvPr/>
        </p:nvSpPr>
        <p:spPr bwMode="auto">
          <a:xfrm>
            <a:off x="4152900" y="7188200"/>
            <a:ext cx="95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5146" name="ZoneTexte 26"/>
          <p:cNvSpPr txBox="1">
            <a:spLocks noChangeArrowheads="1"/>
          </p:cNvSpPr>
          <p:nvPr/>
        </p:nvSpPr>
        <p:spPr bwMode="auto">
          <a:xfrm>
            <a:off x="4394200" y="7454900"/>
            <a:ext cx="711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5147" name="ZoneTexte 27"/>
          <p:cNvSpPr txBox="1">
            <a:spLocks noChangeArrowheads="1"/>
          </p:cNvSpPr>
          <p:nvPr/>
        </p:nvSpPr>
        <p:spPr bwMode="auto">
          <a:xfrm>
            <a:off x="4191000" y="77470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8 000</a:t>
            </a:r>
          </a:p>
          <a:p>
            <a:pPr eaLnBrk="1" hangingPunct="1"/>
            <a:endParaRPr lang="fr-CA"/>
          </a:p>
        </p:txBody>
      </p:sp>
      <p:sp>
        <p:nvSpPr>
          <p:cNvPr id="5148" name="ZoneTexte 28"/>
          <p:cNvSpPr txBox="1">
            <a:spLocks noChangeArrowheads="1"/>
          </p:cNvSpPr>
          <p:nvPr/>
        </p:nvSpPr>
        <p:spPr bwMode="auto">
          <a:xfrm>
            <a:off x="4191000" y="80137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6 000</a:t>
            </a:r>
          </a:p>
          <a:p>
            <a:pPr eaLnBrk="1" hangingPunct="1"/>
            <a:endParaRPr lang="fr-CA"/>
          </a:p>
        </p:txBody>
      </p:sp>
      <p:sp>
        <p:nvSpPr>
          <p:cNvPr id="5149" name="ZoneTexte 29"/>
          <p:cNvSpPr txBox="1">
            <a:spLocks noChangeArrowheads="1"/>
          </p:cNvSpPr>
          <p:nvPr/>
        </p:nvSpPr>
        <p:spPr bwMode="auto">
          <a:xfrm>
            <a:off x="3644900" y="8229600"/>
            <a:ext cx="88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Nord</a:t>
            </a:r>
          </a:p>
          <a:p>
            <a:pPr eaLnBrk="1" hangingPunct="1"/>
            <a:endParaRPr lang="fr-CA"/>
          </a:p>
        </p:txBody>
      </p:sp>
      <p:sp>
        <p:nvSpPr>
          <p:cNvPr id="5150" name="ZoneTexte 30"/>
          <p:cNvSpPr txBox="1">
            <a:spLocks noChangeArrowheads="1"/>
          </p:cNvSpPr>
          <p:nvPr/>
        </p:nvSpPr>
        <p:spPr bwMode="auto">
          <a:xfrm>
            <a:off x="4191000" y="82931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4 000</a:t>
            </a:r>
          </a:p>
          <a:p>
            <a:pPr eaLnBrk="1" hangingPunct="1"/>
            <a:endParaRPr lang="fr-CA"/>
          </a:p>
        </p:txBody>
      </p:sp>
      <p:sp>
        <p:nvSpPr>
          <p:cNvPr id="5151" name="ZoneTexte 31"/>
          <p:cNvSpPr txBox="1">
            <a:spLocks noChangeArrowheads="1"/>
          </p:cNvSpPr>
          <p:nvPr/>
        </p:nvSpPr>
        <p:spPr bwMode="auto">
          <a:xfrm>
            <a:off x="4191000" y="85598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2 000</a:t>
            </a:r>
          </a:p>
          <a:p>
            <a:pPr eaLnBrk="1" hangingPunct="1"/>
            <a:endParaRPr lang="fr-CA"/>
          </a:p>
        </p:txBody>
      </p:sp>
      <p:sp>
        <p:nvSpPr>
          <p:cNvPr id="5152" name="ZoneTexte 32"/>
          <p:cNvSpPr txBox="1">
            <a:spLocks noChangeArrowheads="1"/>
          </p:cNvSpPr>
          <p:nvPr/>
        </p:nvSpPr>
        <p:spPr bwMode="auto">
          <a:xfrm>
            <a:off x="4406900" y="8826500"/>
            <a:ext cx="685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eaLnBrk="1" hangingPunct="1"/>
            <a:endParaRPr lang="fr-CA"/>
          </a:p>
        </p:txBody>
      </p:sp>
      <p:sp>
        <p:nvSpPr>
          <p:cNvPr id="5153" name="ZoneTexte 33"/>
          <p:cNvSpPr txBox="1">
            <a:spLocks noChangeArrowheads="1"/>
          </p:cNvSpPr>
          <p:nvPr/>
        </p:nvSpPr>
        <p:spPr bwMode="auto">
          <a:xfrm>
            <a:off x="47752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54" name="ZoneTexte 34"/>
          <p:cNvSpPr txBox="1">
            <a:spLocks noChangeArrowheads="1"/>
          </p:cNvSpPr>
          <p:nvPr/>
        </p:nvSpPr>
        <p:spPr bwMode="auto">
          <a:xfrm>
            <a:off x="4940300" y="8991600"/>
            <a:ext cx="88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F M</a:t>
            </a:r>
          </a:p>
          <a:p>
            <a:pPr eaLnBrk="1" hangingPunct="1"/>
            <a:endParaRPr lang="fr-CA"/>
          </a:p>
        </p:txBody>
      </p:sp>
      <p:sp>
        <p:nvSpPr>
          <p:cNvPr id="5155" name="ZoneTexte 35"/>
          <p:cNvSpPr txBox="1">
            <a:spLocks noChangeArrowheads="1"/>
          </p:cNvSpPr>
          <p:nvPr/>
        </p:nvSpPr>
        <p:spPr bwMode="auto">
          <a:xfrm>
            <a:off x="5321300" y="89916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M</a:t>
            </a:r>
          </a:p>
          <a:p>
            <a:pPr eaLnBrk="1" hangingPunct="1"/>
            <a:endParaRPr lang="fr-CA"/>
          </a:p>
        </p:txBody>
      </p:sp>
      <p:sp>
        <p:nvSpPr>
          <p:cNvPr id="5156" name="ZoneTexte 36"/>
          <p:cNvSpPr txBox="1">
            <a:spLocks noChangeArrowheads="1"/>
          </p:cNvSpPr>
          <p:nvPr/>
        </p:nvSpPr>
        <p:spPr bwMode="auto">
          <a:xfrm>
            <a:off x="57150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57" name="ZoneTexte 37"/>
          <p:cNvSpPr txBox="1">
            <a:spLocks noChangeArrowheads="1"/>
          </p:cNvSpPr>
          <p:nvPr/>
        </p:nvSpPr>
        <p:spPr bwMode="auto">
          <a:xfrm>
            <a:off x="58801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58" name="ZoneTexte 38"/>
          <p:cNvSpPr txBox="1">
            <a:spLocks noChangeArrowheads="1"/>
          </p:cNvSpPr>
          <p:nvPr/>
        </p:nvSpPr>
        <p:spPr bwMode="auto">
          <a:xfrm>
            <a:off x="6045200" y="8991600"/>
            <a:ext cx="8509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5159" name="ZoneTexte 39"/>
          <p:cNvSpPr txBox="1">
            <a:spLocks noChangeArrowheads="1"/>
          </p:cNvSpPr>
          <p:nvPr/>
        </p:nvSpPr>
        <p:spPr bwMode="auto">
          <a:xfrm>
            <a:off x="63881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5160" name="ZoneTexte 40"/>
          <p:cNvSpPr txBox="1">
            <a:spLocks noChangeArrowheads="1"/>
          </p:cNvSpPr>
          <p:nvPr/>
        </p:nvSpPr>
        <p:spPr bwMode="auto">
          <a:xfrm>
            <a:off x="66040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/>
            <a:endParaRPr lang="fr-CA"/>
          </a:p>
        </p:txBody>
      </p:sp>
      <p:sp>
        <p:nvSpPr>
          <p:cNvPr id="5161" name="ZoneTexte 41"/>
          <p:cNvSpPr txBox="1">
            <a:spLocks noChangeArrowheads="1"/>
          </p:cNvSpPr>
          <p:nvPr/>
        </p:nvSpPr>
        <p:spPr bwMode="auto">
          <a:xfrm>
            <a:off x="6807200" y="8991600"/>
            <a:ext cx="698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eaLnBrk="1" hangingPunct="1"/>
            <a:endParaRPr lang="fr-CA"/>
          </a:p>
        </p:txBody>
      </p:sp>
      <p:sp>
        <p:nvSpPr>
          <p:cNvPr id="5162" name="ZoneTexte 42"/>
          <p:cNvSpPr txBox="1">
            <a:spLocks noChangeArrowheads="1"/>
          </p:cNvSpPr>
          <p:nvPr/>
        </p:nvSpPr>
        <p:spPr bwMode="auto">
          <a:xfrm>
            <a:off x="74803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63" name="ZoneTexte 43"/>
          <p:cNvSpPr txBox="1">
            <a:spLocks noChangeArrowheads="1"/>
          </p:cNvSpPr>
          <p:nvPr/>
        </p:nvSpPr>
        <p:spPr bwMode="auto">
          <a:xfrm>
            <a:off x="7645400" y="8991600"/>
            <a:ext cx="88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F M</a:t>
            </a:r>
          </a:p>
          <a:p>
            <a:pPr eaLnBrk="1" hangingPunct="1"/>
            <a:endParaRPr lang="fr-CA"/>
          </a:p>
        </p:txBody>
      </p:sp>
      <p:sp>
        <p:nvSpPr>
          <p:cNvPr id="5164" name="ZoneTexte 44"/>
          <p:cNvSpPr txBox="1">
            <a:spLocks noChangeArrowheads="1"/>
          </p:cNvSpPr>
          <p:nvPr/>
        </p:nvSpPr>
        <p:spPr bwMode="auto">
          <a:xfrm>
            <a:off x="8026400" y="89916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M</a:t>
            </a:r>
          </a:p>
          <a:p>
            <a:pPr eaLnBrk="1" hangingPunct="1"/>
            <a:endParaRPr lang="fr-CA"/>
          </a:p>
        </p:txBody>
      </p:sp>
      <p:sp>
        <p:nvSpPr>
          <p:cNvPr id="5165" name="ZoneTexte 45"/>
          <p:cNvSpPr txBox="1">
            <a:spLocks noChangeArrowheads="1"/>
          </p:cNvSpPr>
          <p:nvPr/>
        </p:nvSpPr>
        <p:spPr bwMode="auto">
          <a:xfrm>
            <a:off x="84201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66" name="ZoneTexte 46"/>
          <p:cNvSpPr txBox="1">
            <a:spLocks noChangeArrowheads="1"/>
          </p:cNvSpPr>
          <p:nvPr/>
        </p:nvSpPr>
        <p:spPr bwMode="auto">
          <a:xfrm>
            <a:off x="85852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67" name="ZoneTexte 47"/>
          <p:cNvSpPr txBox="1">
            <a:spLocks noChangeArrowheads="1"/>
          </p:cNvSpPr>
          <p:nvPr/>
        </p:nvSpPr>
        <p:spPr bwMode="auto">
          <a:xfrm>
            <a:off x="8750300" y="8991600"/>
            <a:ext cx="8509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5168" name="ZoneTexte 48"/>
          <p:cNvSpPr txBox="1">
            <a:spLocks noChangeArrowheads="1"/>
          </p:cNvSpPr>
          <p:nvPr/>
        </p:nvSpPr>
        <p:spPr bwMode="auto">
          <a:xfrm>
            <a:off x="91059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5169" name="ZoneTexte 49"/>
          <p:cNvSpPr txBox="1">
            <a:spLocks noChangeArrowheads="1"/>
          </p:cNvSpPr>
          <p:nvPr/>
        </p:nvSpPr>
        <p:spPr bwMode="auto">
          <a:xfrm>
            <a:off x="93091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/>
            <a:endParaRPr lang="fr-CA"/>
          </a:p>
        </p:txBody>
      </p:sp>
      <p:sp>
        <p:nvSpPr>
          <p:cNvPr id="5170" name="ZoneTexte 50"/>
          <p:cNvSpPr txBox="1">
            <a:spLocks noChangeArrowheads="1"/>
          </p:cNvSpPr>
          <p:nvPr/>
        </p:nvSpPr>
        <p:spPr bwMode="auto">
          <a:xfrm>
            <a:off x="9512300" y="8991600"/>
            <a:ext cx="698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eaLnBrk="1" hangingPunct="1"/>
            <a:endParaRPr lang="fr-CA"/>
          </a:p>
        </p:txBody>
      </p:sp>
      <p:sp>
        <p:nvSpPr>
          <p:cNvPr id="5171" name="ZoneTexte 51"/>
          <p:cNvSpPr txBox="1">
            <a:spLocks noChangeArrowheads="1"/>
          </p:cNvSpPr>
          <p:nvPr/>
        </p:nvSpPr>
        <p:spPr bwMode="auto">
          <a:xfrm>
            <a:off x="102108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72" name="ZoneTexte 52"/>
          <p:cNvSpPr txBox="1">
            <a:spLocks noChangeArrowheads="1"/>
          </p:cNvSpPr>
          <p:nvPr/>
        </p:nvSpPr>
        <p:spPr bwMode="auto">
          <a:xfrm>
            <a:off x="10375900" y="8991600"/>
            <a:ext cx="889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F M</a:t>
            </a:r>
          </a:p>
          <a:p>
            <a:pPr eaLnBrk="1" hangingPunct="1"/>
            <a:endParaRPr lang="fr-CA"/>
          </a:p>
        </p:txBody>
      </p:sp>
      <p:sp>
        <p:nvSpPr>
          <p:cNvPr id="5173" name="ZoneTexte 53"/>
          <p:cNvSpPr txBox="1">
            <a:spLocks noChangeArrowheads="1"/>
          </p:cNvSpPr>
          <p:nvPr/>
        </p:nvSpPr>
        <p:spPr bwMode="auto">
          <a:xfrm>
            <a:off x="10756900" y="8991600"/>
            <a:ext cx="9017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M</a:t>
            </a:r>
          </a:p>
          <a:p>
            <a:pPr eaLnBrk="1" hangingPunct="1"/>
            <a:endParaRPr lang="fr-CA"/>
          </a:p>
        </p:txBody>
      </p:sp>
      <p:sp>
        <p:nvSpPr>
          <p:cNvPr id="5174" name="ZoneTexte 54"/>
          <p:cNvSpPr txBox="1">
            <a:spLocks noChangeArrowheads="1"/>
          </p:cNvSpPr>
          <p:nvPr/>
        </p:nvSpPr>
        <p:spPr bwMode="auto">
          <a:xfrm>
            <a:off x="111506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75" name="ZoneTexte 55"/>
          <p:cNvSpPr txBox="1">
            <a:spLocks noChangeArrowheads="1"/>
          </p:cNvSpPr>
          <p:nvPr/>
        </p:nvSpPr>
        <p:spPr bwMode="auto">
          <a:xfrm>
            <a:off x="11303000" y="8991600"/>
            <a:ext cx="6731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J</a:t>
            </a:r>
          </a:p>
          <a:p>
            <a:pPr eaLnBrk="1" hangingPunct="1"/>
            <a:endParaRPr lang="fr-CA"/>
          </a:p>
        </p:txBody>
      </p:sp>
      <p:sp>
        <p:nvSpPr>
          <p:cNvPr id="5176" name="ZoneTexte 56"/>
          <p:cNvSpPr txBox="1">
            <a:spLocks noChangeArrowheads="1"/>
          </p:cNvSpPr>
          <p:nvPr/>
        </p:nvSpPr>
        <p:spPr bwMode="auto">
          <a:xfrm>
            <a:off x="11468100" y="8991600"/>
            <a:ext cx="8509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A S</a:t>
            </a:r>
          </a:p>
          <a:p>
            <a:pPr eaLnBrk="1" hangingPunct="1"/>
            <a:endParaRPr lang="fr-CA"/>
          </a:p>
        </p:txBody>
      </p:sp>
      <p:sp>
        <p:nvSpPr>
          <p:cNvPr id="5177" name="ZoneTexte 57"/>
          <p:cNvSpPr txBox="1">
            <a:spLocks noChangeArrowheads="1"/>
          </p:cNvSpPr>
          <p:nvPr/>
        </p:nvSpPr>
        <p:spPr bwMode="auto">
          <a:xfrm>
            <a:off x="118237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O</a:t>
            </a:r>
          </a:p>
          <a:p>
            <a:pPr eaLnBrk="1" hangingPunct="1"/>
            <a:endParaRPr lang="fr-CA"/>
          </a:p>
        </p:txBody>
      </p:sp>
      <p:sp>
        <p:nvSpPr>
          <p:cNvPr id="5178" name="ZoneTexte 58"/>
          <p:cNvSpPr txBox="1">
            <a:spLocks noChangeArrowheads="1"/>
          </p:cNvSpPr>
          <p:nvPr/>
        </p:nvSpPr>
        <p:spPr bwMode="auto">
          <a:xfrm>
            <a:off x="12026900" y="8991600"/>
            <a:ext cx="711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  <a:p>
            <a:pPr eaLnBrk="1" hangingPunct="1"/>
            <a:endParaRPr lang="fr-CA"/>
          </a:p>
        </p:txBody>
      </p:sp>
      <p:sp>
        <p:nvSpPr>
          <p:cNvPr id="5179" name="ZoneTexte 59"/>
          <p:cNvSpPr txBox="1">
            <a:spLocks noChangeArrowheads="1"/>
          </p:cNvSpPr>
          <p:nvPr/>
        </p:nvSpPr>
        <p:spPr bwMode="auto">
          <a:xfrm>
            <a:off x="12230100" y="8991600"/>
            <a:ext cx="698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800">
                <a:solidFill>
                  <a:srgbClr val="000000"/>
                </a:solidFill>
                <a:latin typeface="Times New Roman" pitchFamily="18" charset="0"/>
              </a:rPr>
              <a:t>D</a:t>
            </a:r>
          </a:p>
          <a:p>
            <a:pPr eaLnBrk="1" hangingPunct="1"/>
            <a:endParaRPr lang="fr-CA"/>
          </a:p>
        </p:txBody>
      </p:sp>
      <p:sp>
        <p:nvSpPr>
          <p:cNvPr id="5180" name="ZoneTexte 60"/>
          <p:cNvSpPr txBox="1">
            <a:spLocks noChangeArrowheads="1"/>
          </p:cNvSpPr>
          <p:nvPr/>
        </p:nvSpPr>
        <p:spPr bwMode="auto">
          <a:xfrm>
            <a:off x="4178300" y="15201900"/>
            <a:ext cx="68961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ERREURS COURANTES</a:t>
            </a:r>
          </a:p>
          <a:p>
            <a:pPr eaLnBrk="1" hangingPunct="1"/>
            <a:endParaRPr lang="fr-CA"/>
          </a:p>
        </p:txBody>
      </p:sp>
      <p:sp>
        <p:nvSpPr>
          <p:cNvPr id="5181" name="ZoneTexte 61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198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143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Aires et aires empilées</a:t>
            </a:r>
          </a:p>
          <a:p>
            <a:pPr eaLnBrk="1" hangingPunct="1"/>
            <a:endParaRPr lang="fr-CA"/>
          </a:p>
        </p:txBody>
      </p:sp>
      <p:sp>
        <p:nvSpPr>
          <p:cNvPr id="4198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7747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Certaines données peuvent être masquées (problème</a:t>
            </a:r>
          </a:p>
          <a:p>
            <a:pPr eaLnBrk="1" hangingPunct="1"/>
            <a:endParaRPr lang="fr-CA"/>
          </a:p>
        </p:txBody>
      </p:sp>
      <p:sp>
        <p:nvSpPr>
          <p:cNvPr id="41990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2235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d’occlusion).</a:t>
            </a:r>
          </a:p>
          <a:p>
            <a:pPr eaLnBrk="1" hangingPunct="1"/>
            <a:endParaRPr lang="fr-CA"/>
          </a:p>
        </p:txBody>
      </p:sp>
      <p:sp>
        <p:nvSpPr>
          <p:cNvPr id="41991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6350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Aires et aires empilées …</a:t>
            </a:r>
          </a:p>
          <a:p>
            <a:pPr eaLnBrk="1" hangingPunct="1"/>
            <a:endParaRPr lang="fr-CA"/>
          </a:p>
        </p:txBody>
      </p:sp>
      <p:sp>
        <p:nvSpPr>
          <p:cNvPr id="41992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13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le type des aires empilées, l’information est perdue, sauf</a:t>
            </a:r>
          </a:p>
          <a:p>
            <a:pPr eaLnBrk="1" hangingPunct="1"/>
            <a:endParaRPr lang="fr-CA"/>
          </a:p>
        </p:txBody>
      </p:sp>
      <p:sp>
        <p:nvSpPr>
          <p:cNvPr id="41993" name="ZoneTexte 9"/>
          <p:cNvSpPr txBox="1">
            <a:spLocks noChangeArrowheads="1"/>
          </p:cNvSpPr>
          <p:nvPr/>
        </p:nvSpPr>
        <p:spPr bwMode="auto">
          <a:xfrm>
            <a:off x="4089400" y="13335000"/>
            <a:ext cx="2933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l’aire du bas.</a:t>
            </a:r>
          </a:p>
          <a:p>
            <a:pPr eaLnBrk="1" hangingPunct="1"/>
            <a:endParaRPr lang="fr-CA"/>
          </a:p>
        </p:txBody>
      </p:sp>
      <p:sp>
        <p:nvSpPr>
          <p:cNvPr id="41994" name="ZoneTexte 10"/>
          <p:cNvSpPr txBox="1">
            <a:spLocks noChangeArrowheads="1"/>
          </p:cNvSpPr>
          <p:nvPr/>
        </p:nvSpPr>
        <p:spPr bwMode="auto">
          <a:xfrm>
            <a:off x="3898900" y="16992600"/>
            <a:ext cx="873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Un graphique en lignes ferait beaucoup mieux pour comparer</a:t>
            </a:r>
          </a:p>
          <a:p>
            <a:pPr eaLnBrk="1" hangingPunct="1"/>
            <a:endParaRPr lang="fr-CA"/>
          </a:p>
        </p:txBody>
      </p:sp>
      <p:sp>
        <p:nvSpPr>
          <p:cNvPr id="41995" name="ZoneTexte 11"/>
          <p:cNvSpPr txBox="1">
            <a:spLocks noChangeArrowheads="1"/>
          </p:cNvSpPr>
          <p:nvPr/>
        </p:nvSpPr>
        <p:spPr bwMode="auto">
          <a:xfrm>
            <a:off x="4089400" y="17373600"/>
            <a:ext cx="2082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les régions.</a:t>
            </a:r>
          </a:p>
          <a:p>
            <a:pPr eaLnBrk="1" hangingPunct="1"/>
            <a:endParaRPr lang="fr-CA"/>
          </a:p>
        </p:txBody>
      </p:sp>
      <p:sp>
        <p:nvSpPr>
          <p:cNvPr id="41996" name="ZoneTexte 12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40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301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18415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Radar</a:t>
            </a:r>
          </a:p>
          <a:p>
            <a:pPr eaLnBrk="1" hangingPunct="1"/>
            <a:endParaRPr lang="fr-CA"/>
          </a:p>
        </p:txBody>
      </p:sp>
      <p:sp>
        <p:nvSpPr>
          <p:cNvPr id="4301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394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Qui peut comprendre l’information véhiculée efficacement</a:t>
            </a:r>
          </a:p>
          <a:p>
            <a:pPr eaLnBrk="1" hangingPunct="1"/>
            <a:endParaRPr lang="fr-CA"/>
          </a:p>
        </p:txBody>
      </p:sp>
      <p:sp>
        <p:nvSpPr>
          <p:cNvPr id="43014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82931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le graphique de type Radar? Alors que c’est beaucoup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plus facile avec les barres.</a:t>
            </a:r>
          </a:p>
          <a:p>
            <a:pPr eaLnBrk="1" hangingPunct="1"/>
            <a:endParaRPr lang="fr-CA"/>
          </a:p>
        </p:txBody>
      </p:sp>
      <p:sp>
        <p:nvSpPr>
          <p:cNvPr id="43015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5943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Graphiques avec effets 3D</a:t>
            </a:r>
          </a:p>
          <a:p>
            <a:pPr eaLnBrk="1" hangingPunct="1"/>
            <a:endParaRPr lang="fr-CA"/>
          </a:p>
        </p:txBody>
      </p:sp>
      <p:sp>
        <p:nvSpPr>
          <p:cNvPr id="43016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6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Beaucoup de « non-date pixel » et possiblement d’information</a:t>
            </a:r>
          </a:p>
          <a:p>
            <a:pPr eaLnBrk="1" hangingPunct="1"/>
            <a:endParaRPr lang="fr-CA"/>
          </a:p>
        </p:txBody>
      </p:sp>
      <p:sp>
        <p:nvSpPr>
          <p:cNvPr id="43017" name="ZoneTexte 9"/>
          <p:cNvSpPr txBox="1">
            <a:spLocks noChangeArrowheads="1"/>
          </p:cNvSpPr>
          <p:nvPr/>
        </p:nvSpPr>
        <p:spPr bwMode="auto">
          <a:xfrm>
            <a:off x="3898900" y="13335000"/>
            <a:ext cx="88519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occultée.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Qui peut connaître les valeurs des serrures, des plaques et des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fenêtres en 2016?</a:t>
            </a:r>
          </a:p>
          <a:p>
            <a:pPr eaLnBrk="1" hangingPunct="1"/>
            <a:endParaRPr lang="fr-CA"/>
          </a:p>
        </p:txBody>
      </p:sp>
      <p:sp>
        <p:nvSpPr>
          <p:cNvPr id="43018" name="ZoneTexte 10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41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4036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7213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Graphiques avec effets 3D …</a:t>
            </a:r>
          </a:p>
          <a:p>
            <a:pPr eaLnBrk="1" hangingPunct="1"/>
            <a:endParaRPr lang="fr-CA"/>
          </a:p>
        </p:txBody>
      </p:sp>
      <p:sp>
        <p:nvSpPr>
          <p:cNvPr id="4403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686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Dans un graphique à secteurs 3D, l’information n’est pas bien</a:t>
            </a:r>
          </a:p>
          <a:p>
            <a:pPr eaLnBrk="1" hangingPunct="1"/>
            <a:endParaRPr lang="fr-CA"/>
          </a:p>
        </p:txBody>
      </p:sp>
      <p:sp>
        <p:nvSpPr>
          <p:cNvPr id="44038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1930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présentée</a:t>
            </a:r>
          </a:p>
          <a:p>
            <a:pPr eaLnBrk="1" hangingPunct="1"/>
            <a:endParaRPr lang="fr-CA"/>
          </a:p>
        </p:txBody>
      </p:sp>
      <p:sp>
        <p:nvSpPr>
          <p:cNvPr id="44039" name="ZoneTexte 7"/>
          <p:cNvSpPr txBox="1">
            <a:spLocks noChangeArrowheads="1"/>
          </p:cNvSpPr>
          <p:nvPr/>
        </p:nvSpPr>
        <p:spPr bwMode="auto">
          <a:xfrm>
            <a:off x="4178300" y="14439900"/>
            <a:ext cx="69723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AUTRES ÉLÉMENTS DE</a:t>
            </a:r>
          </a:p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PRÉSENTATION</a:t>
            </a:r>
          </a:p>
          <a:p>
            <a:pPr eaLnBrk="1" hangingPunct="1"/>
            <a:endParaRPr lang="fr-CA"/>
          </a:p>
        </p:txBody>
      </p:sp>
      <p:sp>
        <p:nvSpPr>
          <p:cNvPr id="44040" name="ZoneTexte 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42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506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509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Autres éléments de présentation …</a:t>
            </a:r>
          </a:p>
          <a:p>
            <a:pPr eaLnBrk="1" hangingPunct="1"/>
            <a:endParaRPr lang="fr-CA"/>
          </a:p>
        </p:txBody>
      </p:sp>
      <p:sp>
        <p:nvSpPr>
          <p:cNvPr id="4506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610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Un TB peut inclure plus que des valeurs numériques, comme</a:t>
            </a:r>
          </a:p>
          <a:p>
            <a:pPr eaLnBrk="1" hangingPunct="1"/>
            <a:endParaRPr lang="fr-CA"/>
          </a:p>
        </p:txBody>
      </p:sp>
      <p:sp>
        <p:nvSpPr>
          <p:cNvPr id="45062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2159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des icônes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Alerte</a:t>
            </a:r>
          </a:p>
          <a:p>
            <a:pPr eaLnBrk="1" hangingPunct="1"/>
            <a:endParaRPr lang="fr-CA"/>
          </a:p>
        </p:txBody>
      </p:sp>
      <p:sp>
        <p:nvSpPr>
          <p:cNvPr id="45063" name="ZoneTexte 7"/>
          <p:cNvSpPr txBox="1">
            <a:spLocks noChangeArrowheads="1"/>
          </p:cNvSpPr>
          <p:nvPr/>
        </p:nvSpPr>
        <p:spPr bwMode="auto">
          <a:xfrm>
            <a:off x="5549900" y="5168900"/>
            <a:ext cx="200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700">
                <a:solidFill>
                  <a:srgbClr val="000000"/>
                </a:solidFill>
                <a:latin typeface="Times New Roman" pitchFamily="18" charset="0"/>
              </a:rPr>
              <a:t>Projection 2017</a:t>
            </a:r>
          </a:p>
          <a:p>
            <a:pPr eaLnBrk="1" hangingPunct="1"/>
            <a:endParaRPr lang="fr-CA"/>
          </a:p>
        </p:txBody>
      </p:sp>
      <p:sp>
        <p:nvSpPr>
          <p:cNvPr id="45064" name="ZoneTexte 8"/>
          <p:cNvSpPr txBox="1">
            <a:spLocks noChangeArrowheads="1"/>
          </p:cNvSpPr>
          <p:nvPr/>
        </p:nvSpPr>
        <p:spPr bwMode="auto">
          <a:xfrm>
            <a:off x="7112000" y="5448300"/>
            <a:ext cx="2260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Unités Commandes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425325 000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47748 000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750635 000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17595 000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600236 000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 70075 000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3 1271 414 000</a:t>
            </a:r>
          </a:p>
          <a:p>
            <a:pPr eaLnBrk="1" hangingPunct="1"/>
            <a:endParaRPr lang="fr-CA"/>
          </a:p>
        </p:txBody>
      </p:sp>
      <p:sp>
        <p:nvSpPr>
          <p:cNvPr id="45065" name="ZoneTexte 9"/>
          <p:cNvSpPr txBox="1">
            <a:spLocks noChangeArrowheads="1"/>
          </p:cNvSpPr>
          <p:nvPr/>
        </p:nvSpPr>
        <p:spPr bwMode="auto">
          <a:xfrm>
            <a:off x="5321300" y="5727700"/>
            <a:ext cx="1600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Portes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Serrures</a:t>
            </a:r>
          </a:p>
          <a:p>
            <a:pPr eaLnBrk="1" hangingPunct="1"/>
            <a:r>
              <a:rPr lang="fr-CA" sz="1600">
                <a:solidFill>
                  <a:srgbClr val="FF0000"/>
                </a:solidFill>
                <a:latin typeface="Times New Roman" pitchFamily="18" charset="0"/>
              </a:rPr>
              <a:t>l </a:t>
            </a:r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Cadres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Plaques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Fenêtres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Barres</a:t>
            </a:r>
          </a:p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  Total</a:t>
            </a:r>
          </a:p>
          <a:p>
            <a:pPr eaLnBrk="1" hangingPunct="1"/>
            <a:endParaRPr lang="fr-CA"/>
          </a:p>
        </p:txBody>
      </p:sp>
      <p:sp>
        <p:nvSpPr>
          <p:cNvPr id="45066" name="ZoneTexte 10"/>
          <p:cNvSpPr txBox="1">
            <a:spLocks noChangeArrowheads="1"/>
          </p:cNvSpPr>
          <p:nvPr/>
        </p:nvSpPr>
        <p:spPr bwMode="auto">
          <a:xfrm>
            <a:off x="3898900" y="7835900"/>
            <a:ext cx="2019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Haut/Bas</a:t>
            </a:r>
          </a:p>
          <a:p>
            <a:pPr eaLnBrk="1" hangingPunct="1"/>
            <a:endParaRPr lang="fr-CA"/>
          </a:p>
        </p:txBody>
      </p:sp>
      <p:sp>
        <p:nvSpPr>
          <p:cNvPr id="45067" name="ZoneTexte 11"/>
          <p:cNvSpPr txBox="1">
            <a:spLocks noChangeArrowheads="1"/>
          </p:cNvSpPr>
          <p:nvPr/>
        </p:nvSpPr>
        <p:spPr bwMode="auto">
          <a:xfrm>
            <a:off x="3898900" y="8750300"/>
            <a:ext cx="1727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On/Off</a:t>
            </a:r>
          </a:p>
          <a:p>
            <a:pPr eaLnBrk="1" hangingPunct="1"/>
            <a:endParaRPr lang="fr-CA"/>
          </a:p>
        </p:txBody>
      </p:sp>
      <p:sp>
        <p:nvSpPr>
          <p:cNvPr id="45068" name="ZoneTexte 12"/>
          <p:cNvSpPr txBox="1">
            <a:spLocks noChangeArrowheads="1"/>
          </p:cNvSpPr>
          <p:nvPr/>
        </p:nvSpPr>
        <p:spPr bwMode="auto">
          <a:xfrm>
            <a:off x="5740400" y="7874000"/>
            <a:ext cx="119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200">
                <a:solidFill>
                  <a:srgbClr val="91CF4F"/>
                </a:solidFill>
                <a:latin typeface="Times New Roman" pitchFamily="18" charset="0"/>
              </a:rPr>
              <a:t>▲▼</a:t>
            </a:r>
          </a:p>
          <a:p>
            <a:pPr eaLnBrk="1" hangingPunct="1"/>
            <a:endParaRPr lang="fr-CA"/>
          </a:p>
        </p:txBody>
      </p:sp>
      <p:sp>
        <p:nvSpPr>
          <p:cNvPr id="45069" name="ZoneTexte 13"/>
          <p:cNvSpPr txBox="1">
            <a:spLocks noChangeArrowheads="1"/>
          </p:cNvSpPr>
          <p:nvPr/>
        </p:nvSpPr>
        <p:spPr bwMode="auto">
          <a:xfrm>
            <a:off x="5600700" y="8826500"/>
            <a:ext cx="1308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200">
                <a:solidFill>
                  <a:srgbClr val="000000"/>
                </a:solidFill>
                <a:latin typeface="Times New Roman" pitchFamily="18" charset="0"/>
              </a:rPr>
              <a:t>*X</a:t>
            </a:r>
          </a:p>
          <a:p>
            <a:pPr eaLnBrk="1" hangingPunct="1"/>
            <a:endParaRPr lang="fr-CA"/>
          </a:p>
        </p:txBody>
      </p:sp>
      <p:sp>
        <p:nvSpPr>
          <p:cNvPr id="45070" name="ZoneTexte 14"/>
          <p:cNvSpPr txBox="1">
            <a:spLocks noChangeArrowheads="1"/>
          </p:cNvSpPr>
          <p:nvPr/>
        </p:nvSpPr>
        <p:spPr bwMode="auto">
          <a:xfrm>
            <a:off x="3898900" y="12039600"/>
            <a:ext cx="8509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Autres éléments de présentation …</a:t>
            </a:r>
          </a:p>
          <a:p>
            <a:pPr eaLnBrk="1" hangingPunct="1"/>
            <a:endParaRPr lang="fr-CA"/>
          </a:p>
        </p:txBody>
      </p:sp>
      <p:sp>
        <p:nvSpPr>
          <p:cNvPr id="45071" name="ZoneTexte 15"/>
          <p:cNvSpPr txBox="1">
            <a:spLocks noChangeArrowheads="1"/>
          </p:cNvSpPr>
          <p:nvPr/>
        </p:nvSpPr>
        <p:spPr bwMode="auto">
          <a:xfrm>
            <a:off x="3898900" y="12954000"/>
            <a:ext cx="1498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Texte</a:t>
            </a:r>
          </a:p>
          <a:p>
            <a:pPr eaLnBrk="1" hangingPunct="1"/>
            <a:endParaRPr lang="fr-CA"/>
          </a:p>
        </p:txBody>
      </p:sp>
      <p:sp>
        <p:nvSpPr>
          <p:cNvPr id="45072" name="ZoneTexte 16"/>
          <p:cNvSpPr txBox="1">
            <a:spLocks noChangeArrowheads="1"/>
          </p:cNvSpPr>
          <p:nvPr/>
        </p:nvSpPr>
        <p:spPr bwMode="auto">
          <a:xfrm>
            <a:off x="3898900" y="13411200"/>
            <a:ext cx="4800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Formes (pour lier par exemple)</a:t>
            </a:r>
          </a:p>
          <a:p>
            <a:pPr eaLnBrk="1" hangingPunct="1"/>
            <a:endParaRPr lang="fr-CA"/>
          </a:p>
        </p:txBody>
      </p:sp>
      <p:sp>
        <p:nvSpPr>
          <p:cNvPr id="45073" name="ZoneTexte 17"/>
          <p:cNvSpPr txBox="1">
            <a:spLocks noChangeArrowheads="1"/>
          </p:cNvSpPr>
          <p:nvPr/>
        </p:nvSpPr>
        <p:spPr bwMode="auto">
          <a:xfrm>
            <a:off x="6146800" y="14198600"/>
            <a:ext cx="1358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Revenus</a:t>
            </a:r>
          </a:p>
          <a:p>
            <a:pPr eaLnBrk="1" hangingPunct="1"/>
            <a:endParaRPr lang="fr-CA"/>
          </a:p>
        </p:txBody>
      </p:sp>
      <p:sp>
        <p:nvSpPr>
          <p:cNvPr id="45074" name="ZoneTexte 18"/>
          <p:cNvSpPr txBox="1">
            <a:spLocks noChangeArrowheads="1"/>
          </p:cNvSpPr>
          <p:nvPr/>
        </p:nvSpPr>
        <p:spPr bwMode="auto">
          <a:xfrm>
            <a:off x="6083300" y="14871700"/>
            <a:ext cx="14859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Dépenses</a:t>
            </a:r>
          </a:p>
          <a:p>
            <a:pPr eaLnBrk="1" hangingPunct="1"/>
            <a:endParaRPr lang="fr-CA"/>
          </a:p>
        </p:txBody>
      </p:sp>
      <p:sp>
        <p:nvSpPr>
          <p:cNvPr id="45075" name="ZoneTexte 19"/>
          <p:cNvSpPr txBox="1">
            <a:spLocks noChangeArrowheads="1"/>
          </p:cNvSpPr>
          <p:nvPr/>
        </p:nvSpPr>
        <p:spPr bwMode="auto">
          <a:xfrm>
            <a:off x="7200900" y="14198600"/>
            <a:ext cx="1447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70 589 $</a:t>
            </a:r>
          </a:p>
          <a:p>
            <a:pPr eaLnBrk="1" hangingPunct="1"/>
            <a:endParaRPr lang="fr-CA"/>
          </a:p>
        </p:txBody>
      </p:sp>
      <p:sp>
        <p:nvSpPr>
          <p:cNvPr id="45076" name="ZoneTexte 20"/>
          <p:cNvSpPr txBox="1">
            <a:spLocks noChangeArrowheads="1"/>
          </p:cNvSpPr>
          <p:nvPr/>
        </p:nvSpPr>
        <p:spPr bwMode="auto">
          <a:xfrm>
            <a:off x="10693400" y="14605000"/>
            <a:ext cx="1181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000000"/>
                </a:solidFill>
                <a:latin typeface="Times New Roman" pitchFamily="18" charset="0"/>
              </a:rPr>
              <a:t>Profits</a:t>
            </a:r>
          </a:p>
          <a:p>
            <a:pPr eaLnBrk="1" hangingPunct="1"/>
            <a:endParaRPr lang="fr-CA"/>
          </a:p>
        </p:txBody>
      </p:sp>
      <p:sp>
        <p:nvSpPr>
          <p:cNvPr id="45077" name="ZoneTexte 21"/>
          <p:cNvSpPr txBox="1">
            <a:spLocks noChangeArrowheads="1"/>
          </p:cNvSpPr>
          <p:nvPr/>
        </p:nvSpPr>
        <p:spPr bwMode="auto">
          <a:xfrm>
            <a:off x="11607800" y="14592300"/>
            <a:ext cx="1447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10 588 $</a:t>
            </a:r>
          </a:p>
          <a:p>
            <a:pPr eaLnBrk="1" hangingPunct="1"/>
            <a:endParaRPr lang="fr-CA"/>
          </a:p>
        </p:txBody>
      </p:sp>
      <p:sp>
        <p:nvSpPr>
          <p:cNvPr id="45078" name="ZoneTexte 22"/>
          <p:cNvSpPr txBox="1">
            <a:spLocks noChangeArrowheads="1"/>
          </p:cNvSpPr>
          <p:nvPr/>
        </p:nvSpPr>
        <p:spPr bwMode="auto">
          <a:xfrm>
            <a:off x="7200900" y="14871700"/>
            <a:ext cx="14478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600">
                <a:solidFill>
                  <a:srgbClr val="000000"/>
                </a:solidFill>
                <a:latin typeface="Times New Roman" pitchFamily="18" charset="0"/>
              </a:rPr>
              <a:t>60 001 $</a:t>
            </a:r>
          </a:p>
          <a:p>
            <a:pPr eaLnBrk="1" hangingPunct="1"/>
            <a:endParaRPr lang="fr-CA"/>
          </a:p>
        </p:txBody>
      </p:sp>
      <p:sp>
        <p:nvSpPr>
          <p:cNvPr id="45079" name="ZoneTexte 23"/>
          <p:cNvSpPr txBox="1">
            <a:spLocks noChangeArrowheads="1"/>
          </p:cNvSpPr>
          <p:nvPr/>
        </p:nvSpPr>
        <p:spPr bwMode="auto">
          <a:xfrm>
            <a:off x="3898900" y="16078200"/>
            <a:ext cx="8623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Se rappeler que tout objet doit communiquer quelque chose</a:t>
            </a:r>
          </a:p>
          <a:p>
            <a:pPr eaLnBrk="1" hangingPunct="1"/>
            <a:endParaRPr lang="fr-CA"/>
          </a:p>
        </p:txBody>
      </p:sp>
      <p:sp>
        <p:nvSpPr>
          <p:cNvPr id="45080" name="ZoneTexte 24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43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6084" name="ZoneTexte 4"/>
          <p:cNvSpPr txBox="1">
            <a:spLocks noChangeArrowheads="1"/>
          </p:cNvSpPr>
          <p:nvPr/>
        </p:nvSpPr>
        <p:spPr bwMode="auto">
          <a:xfrm>
            <a:off x="4178300" y="5740400"/>
            <a:ext cx="81407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PRINCIPES ÉLÉMENTAIRES</a:t>
            </a:r>
          </a:p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DE DESIGN</a:t>
            </a:r>
          </a:p>
          <a:p>
            <a:pPr eaLnBrk="1" hangingPunct="1"/>
            <a:endParaRPr lang="fr-CA"/>
          </a:p>
        </p:txBody>
      </p:sp>
      <p:sp>
        <p:nvSpPr>
          <p:cNvPr id="46085" name="ZoneTexte 5"/>
          <p:cNvSpPr txBox="1">
            <a:spLocks noChangeArrowheads="1"/>
          </p:cNvSpPr>
          <p:nvPr/>
        </p:nvSpPr>
        <p:spPr bwMode="auto">
          <a:xfrm>
            <a:off x="3898900" y="12039600"/>
            <a:ext cx="866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 …</a:t>
            </a:r>
          </a:p>
          <a:p>
            <a:pPr eaLnBrk="1" hangingPunct="1"/>
            <a:endParaRPr lang="fr-CA"/>
          </a:p>
        </p:txBody>
      </p:sp>
      <p:sp>
        <p:nvSpPr>
          <p:cNvPr id="46086" name="ZoneTexte 6"/>
          <p:cNvSpPr txBox="1">
            <a:spLocks noChangeArrowheads="1"/>
          </p:cNvSpPr>
          <p:nvPr/>
        </p:nvSpPr>
        <p:spPr bwMode="auto">
          <a:xfrm>
            <a:off x="3898900" y="12954000"/>
            <a:ext cx="779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Attention au message dans les graphiques où l’on veut</a:t>
            </a:r>
          </a:p>
          <a:p>
            <a:pPr eaLnBrk="1" hangingPunct="1"/>
            <a:endParaRPr lang="fr-CA"/>
          </a:p>
        </p:txBody>
      </p:sp>
      <p:sp>
        <p:nvSpPr>
          <p:cNvPr id="46087" name="ZoneTexte 7"/>
          <p:cNvSpPr txBox="1">
            <a:spLocks noChangeArrowheads="1"/>
          </p:cNvSpPr>
          <p:nvPr/>
        </p:nvSpPr>
        <p:spPr bwMode="auto">
          <a:xfrm>
            <a:off x="3898900" y="13335000"/>
            <a:ext cx="8470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présenter le taux de croissance.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Ici, si on demande quel produit croît à un plus fort rythme ?</a:t>
            </a:r>
          </a:p>
          <a:p>
            <a:pPr eaLnBrk="1" hangingPunct="1"/>
            <a:endParaRPr lang="fr-CA"/>
          </a:p>
        </p:txBody>
      </p:sp>
      <p:sp>
        <p:nvSpPr>
          <p:cNvPr id="46088" name="ZoneTexte 8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44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710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66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 …</a:t>
            </a:r>
          </a:p>
          <a:p>
            <a:pPr eaLnBrk="1" hangingPunct="1"/>
            <a:endParaRPr lang="fr-CA"/>
          </a:p>
        </p:txBody>
      </p:sp>
      <p:sp>
        <p:nvSpPr>
          <p:cNvPr id="4710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4699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La vérité: même taux de 15 %.</a:t>
            </a:r>
          </a:p>
          <a:p>
            <a:pPr eaLnBrk="1" hangingPunct="1"/>
            <a:endParaRPr lang="fr-CA"/>
          </a:p>
        </p:txBody>
      </p:sp>
      <p:sp>
        <p:nvSpPr>
          <p:cNvPr id="47110" name="ZoneTexte 6"/>
          <p:cNvSpPr txBox="1">
            <a:spLocks noChangeArrowheads="1"/>
          </p:cNvSpPr>
          <p:nvPr/>
        </p:nvSpPr>
        <p:spPr bwMode="auto">
          <a:xfrm>
            <a:off x="3898900" y="4711700"/>
            <a:ext cx="8788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Pour comparer des taux de croissance, l’échelle logarithmique</a:t>
            </a:r>
          </a:p>
          <a:p>
            <a:pPr eaLnBrk="1" hangingPunct="1"/>
            <a:endParaRPr lang="fr-CA"/>
          </a:p>
        </p:txBody>
      </p:sp>
      <p:sp>
        <p:nvSpPr>
          <p:cNvPr id="47111" name="ZoneTexte 7"/>
          <p:cNvSpPr txBox="1">
            <a:spLocks noChangeArrowheads="1"/>
          </p:cNvSpPr>
          <p:nvPr/>
        </p:nvSpPr>
        <p:spPr bwMode="auto">
          <a:xfrm>
            <a:off x="4089400" y="5092700"/>
            <a:ext cx="1816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convient.</a:t>
            </a:r>
          </a:p>
          <a:p>
            <a:pPr eaLnBrk="1" hangingPunct="1"/>
            <a:endParaRPr lang="fr-CA"/>
          </a:p>
        </p:txBody>
      </p:sp>
      <p:sp>
        <p:nvSpPr>
          <p:cNvPr id="47112" name="ZoneTexte 8"/>
          <p:cNvSpPr txBox="1">
            <a:spLocks noChangeArrowheads="1"/>
          </p:cNvSpPr>
          <p:nvPr/>
        </p:nvSpPr>
        <p:spPr bwMode="auto">
          <a:xfrm>
            <a:off x="3898900" y="12039600"/>
            <a:ext cx="866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 …</a:t>
            </a:r>
          </a:p>
          <a:p>
            <a:pPr eaLnBrk="1" hangingPunct="1"/>
            <a:endParaRPr lang="fr-CA"/>
          </a:p>
        </p:txBody>
      </p:sp>
      <p:sp>
        <p:nvSpPr>
          <p:cNvPr id="47113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8267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Attention au message dans les graphiques à deux échelles</a:t>
            </a:r>
          </a:p>
          <a:p>
            <a:pPr eaLnBrk="1" hangingPunct="1"/>
            <a:endParaRPr lang="fr-CA"/>
          </a:p>
        </p:txBody>
      </p:sp>
      <p:sp>
        <p:nvSpPr>
          <p:cNvPr id="47114" name="ZoneTexte 10"/>
          <p:cNvSpPr txBox="1">
            <a:spLocks noChangeArrowheads="1"/>
          </p:cNvSpPr>
          <p:nvPr/>
        </p:nvSpPr>
        <p:spPr bwMode="auto">
          <a:xfrm>
            <a:off x="3898900" y="13335000"/>
            <a:ext cx="8890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différentes.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Quel sens doit-on donner ici au croisement des lignes? Aucun.</a:t>
            </a:r>
          </a:p>
          <a:p>
            <a:pPr eaLnBrk="1" hangingPunct="1"/>
            <a:endParaRPr lang="fr-CA"/>
          </a:p>
        </p:txBody>
      </p:sp>
      <p:sp>
        <p:nvSpPr>
          <p:cNvPr id="47115" name="ZoneTexte 11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45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813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66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 …</a:t>
            </a:r>
          </a:p>
          <a:p>
            <a:pPr eaLnBrk="1" hangingPunct="1"/>
            <a:endParaRPr lang="fr-CA"/>
          </a:p>
        </p:txBody>
      </p:sp>
      <p:sp>
        <p:nvSpPr>
          <p:cNvPr id="4813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3987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Vaudrait mieux faire ceci</a:t>
            </a:r>
          </a:p>
          <a:p>
            <a:pPr eaLnBrk="1" hangingPunct="1"/>
            <a:endParaRPr lang="fr-CA"/>
          </a:p>
        </p:txBody>
      </p:sp>
      <p:sp>
        <p:nvSpPr>
          <p:cNvPr id="48134" name="ZoneTexte 6"/>
          <p:cNvSpPr txBox="1">
            <a:spLocks noChangeArrowheads="1"/>
          </p:cNvSpPr>
          <p:nvPr/>
        </p:nvSpPr>
        <p:spPr bwMode="auto">
          <a:xfrm>
            <a:off x="4165600" y="49784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600</a:t>
            </a:r>
          </a:p>
          <a:p>
            <a:pPr eaLnBrk="1" hangingPunct="1"/>
            <a:endParaRPr lang="fr-CA"/>
          </a:p>
        </p:txBody>
      </p:sp>
      <p:sp>
        <p:nvSpPr>
          <p:cNvPr id="48135" name="ZoneTexte 7"/>
          <p:cNvSpPr txBox="1">
            <a:spLocks noChangeArrowheads="1"/>
          </p:cNvSpPr>
          <p:nvPr/>
        </p:nvSpPr>
        <p:spPr bwMode="auto">
          <a:xfrm>
            <a:off x="4165600" y="53594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500</a:t>
            </a:r>
          </a:p>
          <a:p>
            <a:pPr eaLnBrk="1" hangingPunct="1"/>
            <a:endParaRPr lang="fr-CA"/>
          </a:p>
        </p:txBody>
      </p:sp>
      <p:sp>
        <p:nvSpPr>
          <p:cNvPr id="48136" name="ZoneTexte 8"/>
          <p:cNvSpPr txBox="1">
            <a:spLocks noChangeArrowheads="1"/>
          </p:cNvSpPr>
          <p:nvPr/>
        </p:nvSpPr>
        <p:spPr bwMode="auto">
          <a:xfrm>
            <a:off x="4165600" y="57404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400</a:t>
            </a:r>
          </a:p>
          <a:p>
            <a:pPr eaLnBrk="1" hangingPunct="1"/>
            <a:endParaRPr lang="fr-CA"/>
          </a:p>
        </p:txBody>
      </p:sp>
      <p:sp>
        <p:nvSpPr>
          <p:cNvPr id="48137" name="ZoneTexte 9"/>
          <p:cNvSpPr txBox="1">
            <a:spLocks noChangeArrowheads="1"/>
          </p:cNvSpPr>
          <p:nvPr/>
        </p:nvSpPr>
        <p:spPr bwMode="auto">
          <a:xfrm>
            <a:off x="4165600" y="61341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300</a:t>
            </a:r>
          </a:p>
          <a:p>
            <a:pPr eaLnBrk="1" hangingPunct="1"/>
            <a:endParaRPr lang="fr-CA"/>
          </a:p>
        </p:txBody>
      </p:sp>
      <p:sp>
        <p:nvSpPr>
          <p:cNvPr id="48138" name="ZoneTexte 10"/>
          <p:cNvSpPr txBox="1">
            <a:spLocks noChangeArrowheads="1"/>
          </p:cNvSpPr>
          <p:nvPr/>
        </p:nvSpPr>
        <p:spPr bwMode="auto">
          <a:xfrm>
            <a:off x="4165600" y="6515100"/>
            <a:ext cx="914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200</a:t>
            </a:r>
          </a:p>
          <a:p>
            <a:pPr eaLnBrk="1" hangingPunct="1"/>
            <a:endParaRPr lang="fr-CA"/>
          </a:p>
        </p:txBody>
      </p:sp>
      <p:sp>
        <p:nvSpPr>
          <p:cNvPr id="48139" name="ZoneTexte 11"/>
          <p:cNvSpPr txBox="1">
            <a:spLocks noChangeArrowheads="1"/>
          </p:cNvSpPr>
          <p:nvPr/>
        </p:nvSpPr>
        <p:spPr bwMode="auto">
          <a:xfrm>
            <a:off x="4965700" y="6769100"/>
            <a:ext cx="1181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Janvier</a:t>
            </a:r>
          </a:p>
          <a:p>
            <a:pPr eaLnBrk="1" hangingPunct="1"/>
            <a:endParaRPr lang="fr-CA"/>
          </a:p>
        </p:txBody>
      </p:sp>
      <p:sp>
        <p:nvSpPr>
          <p:cNvPr id="48140" name="ZoneTexte 12"/>
          <p:cNvSpPr txBox="1">
            <a:spLocks noChangeArrowheads="1"/>
          </p:cNvSpPr>
          <p:nvPr/>
        </p:nvSpPr>
        <p:spPr bwMode="auto">
          <a:xfrm>
            <a:off x="4165600" y="7175500"/>
            <a:ext cx="125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500 000</a:t>
            </a:r>
          </a:p>
          <a:p>
            <a:pPr eaLnBrk="1" hangingPunct="1"/>
            <a:endParaRPr lang="fr-CA"/>
          </a:p>
        </p:txBody>
      </p:sp>
      <p:sp>
        <p:nvSpPr>
          <p:cNvPr id="48141" name="ZoneTexte 13"/>
          <p:cNvSpPr txBox="1">
            <a:spLocks noChangeArrowheads="1"/>
          </p:cNvSpPr>
          <p:nvPr/>
        </p:nvSpPr>
        <p:spPr bwMode="auto">
          <a:xfrm>
            <a:off x="4165600" y="7759700"/>
            <a:ext cx="125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400 000</a:t>
            </a:r>
          </a:p>
          <a:p>
            <a:pPr eaLnBrk="1" hangingPunct="1"/>
            <a:endParaRPr lang="fr-CA"/>
          </a:p>
        </p:txBody>
      </p:sp>
      <p:sp>
        <p:nvSpPr>
          <p:cNvPr id="48142" name="ZoneTexte 14"/>
          <p:cNvSpPr txBox="1">
            <a:spLocks noChangeArrowheads="1"/>
          </p:cNvSpPr>
          <p:nvPr/>
        </p:nvSpPr>
        <p:spPr bwMode="auto">
          <a:xfrm>
            <a:off x="4165600" y="8343900"/>
            <a:ext cx="125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300 000</a:t>
            </a:r>
          </a:p>
          <a:p>
            <a:pPr eaLnBrk="1" hangingPunct="1"/>
            <a:endParaRPr lang="fr-CA"/>
          </a:p>
        </p:txBody>
      </p:sp>
      <p:sp>
        <p:nvSpPr>
          <p:cNvPr id="48143" name="ZoneTexte 15"/>
          <p:cNvSpPr txBox="1">
            <a:spLocks noChangeArrowheads="1"/>
          </p:cNvSpPr>
          <p:nvPr/>
        </p:nvSpPr>
        <p:spPr bwMode="auto">
          <a:xfrm>
            <a:off x="4165600" y="8940800"/>
            <a:ext cx="125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200 000</a:t>
            </a:r>
          </a:p>
          <a:p>
            <a:pPr eaLnBrk="1" hangingPunct="1"/>
            <a:endParaRPr lang="fr-CA"/>
          </a:p>
        </p:txBody>
      </p:sp>
      <p:sp>
        <p:nvSpPr>
          <p:cNvPr id="48144" name="ZoneTexte 16"/>
          <p:cNvSpPr txBox="1">
            <a:spLocks noChangeArrowheads="1"/>
          </p:cNvSpPr>
          <p:nvPr/>
        </p:nvSpPr>
        <p:spPr bwMode="auto">
          <a:xfrm>
            <a:off x="10502900" y="7543800"/>
            <a:ext cx="1866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Commandes ($)</a:t>
            </a:r>
          </a:p>
          <a:p>
            <a:pPr eaLnBrk="1" hangingPunct="1"/>
            <a:endParaRPr lang="fr-CA"/>
          </a:p>
        </p:txBody>
      </p:sp>
      <p:sp>
        <p:nvSpPr>
          <p:cNvPr id="48145" name="ZoneTexte 17"/>
          <p:cNvSpPr txBox="1">
            <a:spLocks noChangeArrowheads="1"/>
          </p:cNvSpPr>
          <p:nvPr/>
        </p:nvSpPr>
        <p:spPr bwMode="auto">
          <a:xfrm>
            <a:off x="6146800" y="6769100"/>
            <a:ext cx="1181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Février</a:t>
            </a:r>
          </a:p>
          <a:p>
            <a:pPr eaLnBrk="1" hangingPunct="1"/>
            <a:endParaRPr lang="fr-CA"/>
          </a:p>
        </p:txBody>
      </p:sp>
      <p:sp>
        <p:nvSpPr>
          <p:cNvPr id="48146" name="ZoneTexte 18"/>
          <p:cNvSpPr txBox="1">
            <a:spLocks noChangeArrowheads="1"/>
          </p:cNvSpPr>
          <p:nvPr/>
        </p:nvSpPr>
        <p:spPr bwMode="auto">
          <a:xfrm>
            <a:off x="7404100" y="6769100"/>
            <a:ext cx="10287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Mars</a:t>
            </a:r>
          </a:p>
          <a:p>
            <a:pPr eaLnBrk="1" hangingPunct="1"/>
            <a:endParaRPr lang="fr-CA"/>
          </a:p>
        </p:txBody>
      </p:sp>
      <p:sp>
        <p:nvSpPr>
          <p:cNvPr id="48147" name="ZoneTexte 19"/>
          <p:cNvSpPr txBox="1">
            <a:spLocks noChangeArrowheads="1"/>
          </p:cNvSpPr>
          <p:nvPr/>
        </p:nvSpPr>
        <p:spPr bwMode="auto">
          <a:xfrm>
            <a:off x="8623300" y="6769100"/>
            <a:ext cx="9779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Avril</a:t>
            </a:r>
          </a:p>
          <a:p>
            <a:pPr eaLnBrk="1" hangingPunct="1"/>
            <a:endParaRPr lang="fr-CA"/>
          </a:p>
        </p:txBody>
      </p:sp>
      <p:sp>
        <p:nvSpPr>
          <p:cNvPr id="48148" name="ZoneTexte 20"/>
          <p:cNvSpPr txBox="1">
            <a:spLocks noChangeArrowheads="1"/>
          </p:cNvSpPr>
          <p:nvPr/>
        </p:nvSpPr>
        <p:spPr bwMode="auto">
          <a:xfrm>
            <a:off x="9829800" y="6769100"/>
            <a:ext cx="927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Mai</a:t>
            </a:r>
          </a:p>
          <a:p>
            <a:pPr eaLnBrk="1" hangingPunct="1"/>
            <a:endParaRPr lang="fr-CA"/>
          </a:p>
        </p:txBody>
      </p:sp>
      <p:sp>
        <p:nvSpPr>
          <p:cNvPr id="48149" name="ZoneTexte 21"/>
          <p:cNvSpPr txBox="1">
            <a:spLocks noChangeArrowheads="1"/>
          </p:cNvSpPr>
          <p:nvPr/>
        </p:nvSpPr>
        <p:spPr bwMode="auto">
          <a:xfrm>
            <a:off x="11010900" y="6769100"/>
            <a:ext cx="939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Juin</a:t>
            </a:r>
          </a:p>
          <a:p>
            <a:pPr eaLnBrk="1" hangingPunct="1"/>
            <a:endParaRPr lang="fr-CA"/>
          </a:p>
        </p:txBody>
      </p:sp>
      <p:sp>
        <p:nvSpPr>
          <p:cNvPr id="48150" name="ZoneTexte 22"/>
          <p:cNvSpPr txBox="1">
            <a:spLocks noChangeArrowheads="1"/>
          </p:cNvSpPr>
          <p:nvPr/>
        </p:nvSpPr>
        <p:spPr bwMode="auto">
          <a:xfrm>
            <a:off x="11074400" y="5194300"/>
            <a:ext cx="1143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1500">
                <a:solidFill>
                  <a:srgbClr val="585858"/>
                </a:solidFill>
                <a:latin typeface="Times New Roman" pitchFamily="18" charset="0"/>
              </a:rPr>
              <a:t>Unités</a:t>
            </a:r>
          </a:p>
          <a:p>
            <a:pPr eaLnBrk="1" hangingPunct="1"/>
            <a:endParaRPr lang="fr-CA"/>
          </a:p>
        </p:txBody>
      </p:sp>
      <p:sp>
        <p:nvSpPr>
          <p:cNvPr id="48151" name="ZoneTexte 23"/>
          <p:cNvSpPr txBox="1">
            <a:spLocks noChangeArrowheads="1"/>
          </p:cNvSpPr>
          <p:nvPr/>
        </p:nvSpPr>
        <p:spPr bwMode="auto">
          <a:xfrm>
            <a:off x="3898900" y="12039600"/>
            <a:ext cx="8661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 …</a:t>
            </a:r>
          </a:p>
          <a:p>
            <a:pPr eaLnBrk="1" hangingPunct="1"/>
            <a:endParaRPr lang="fr-CA"/>
          </a:p>
        </p:txBody>
      </p:sp>
      <p:sp>
        <p:nvSpPr>
          <p:cNvPr id="48152" name="ZoneTexte 24"/>
          <p:cNvSpPr txBox="1">
            <a:spLocks noChangeArrowheads="1"/>
          </p:cNvSpPr>
          <p:nvPr/>
        </p:nvSpPr>
        <p:spPr bwMode="auto">
          <a:xfrm>
            <a:off x="3898900" y="12954000"/>
            <a:ext cx="8661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Attention : nos yeux peuvent être attirés pour connecter des</a:t>
            </a:r>
          </a:p>
          <a:p>
            <a:pPr eaLnBrk="1" hangingPunct="1"/>
            <a:endParaRPr lang="fr-CA"/>
          </a:p>
        </p:txBody>
      </p:sp>
      <p:sp>
        <p:nvSpPr>
          <p:cNvPr id="48153" name="ZoneTexte 25"/>
          <p:cNvSpPr txBox="1">
            <a:spLocks noChangeArrowheads="1"/>
          </p:cNvSpPr>
          <p:nvPr/>
        </p:nvSpPr>
        <p:spPr bwMode="auto">
          <a:xfrm>
            <a:off x="3898900" y="13335000"/>
            <a:ext cx="89916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choses qui ne le sont pas, donc livraison d’un mauvais message.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Ex. : mauvais usage de la couleur.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Des différences dans les apparences nous forcent toujours,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consciemment ou non, à chercher la signification de cette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différence.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S’il est nécessaire d’utiliser la couleur, privilégier celles plus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douces (celles de droite) que celles plus intenses.</a:t>
            </a:r>
          </a:p>
          <a:p>
            <a:pPr eaLnBrk="1" hangingPunct="1"/>
            <a:endParaRPr lang="fr-CA"/>
          </a:p>
        </p:txBody>
      </p:sp>
      <p:sp>
        <p:nvSpPr>
          <p:cNvPr id="48154" name="ZoneTexte 26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46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49156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8534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Principes élémentaires de design…</a:t>
            </a:r>
          </a:p>
          <a:p>
            <a:pPr eaLnBrk="1" hangingPunct="1"/>
            <a:endParaRPr lang="fr-CA"/>
          </a:p>
        </p:txBody>
      </p:sp>
      <p:sp>
        <p:nvSpPr>
          <p:cNvPr id="4915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7912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Bien aligner les objets sinon on pourrait y chercher une</a:t>
            </a:r>
          </a:p>
          <a:p>
            <a:pPr eaLnBrk="1" hangingPunct="1"/>
            <a:endParaRPr lang="fr-CA"/>
          </a:p>
        </p:txBody>
      </p:sp>
      <p:sp>
        <p:nvSpPr>
          <p:cNvPr id="49158" name="ZoneTexte 6"/>
          <p:cNvSpPr txBox="1">
            <a:spLocks noChangeArrowheads="1"/>
          </p:cNvSpPr>
          <p:nvPr/>
        </p:nvSpPr>
        <p:spPr bwMode="auto">
          <a:xfrm>
            <a:off x="3898900" y="4635500"/>
            <a:ext cx="84074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signification.</a:t>
            </a:r>
          </a:p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Des polices sont dessinées pour faciliter la lecture, d’autres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pour l’effet. Privilégier celles sans empattement (serif en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anglais).</a:t>
            </a:r>
          </a:p>
          <a:p>
            <a:pPr eaLnBrk="1" hangingPunct="1"/>
            <a:endParaRPr lang="fr-CA"/>
          </a:p>
        </p:txBody>
      </p:sp>
      <p:sp>
        <p:nvSpPr>
          <p:cNvPr id="49159" name="ZoneTexte 7"/>
          <p:cNvSpPr txBox="1">
            <a:spLocks noChangeArrowheads="1"/>
          </p:cNvSpPr>
          <p:nvPr/>
        </p:nvSpPr>
        <p:spPr bwMode="auto">
          <a:xfrm>
            <a:off x="4775200" y="6388100"/>
            <a:ext cx="25781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600">
                <a:solidFill>
                  <a:srgbClr val="000000"/>
                </a:solidFill>
                <a:latin typeface="Times New Roman" pitchFamily="18" charset="0"/>
              </a:rPr>
              <a:t>Bonne lisibilité</a:t>
            </a:r>
          </a:p>
          <a:p>
            <a:pPr eaLnBrk="1" hangingPunct="1"/>
            <a:endParaRPr lang="fr-CA"/>
          </a:p>
        </p:txBody>
      </p:sp>
      <p:sp>
        <p:nvSpPr>
          <p:cNvPr id="49160" name="ZoneTexte 8"/>
          <p:cNvSpPr txBox="1">
            <a:spLocks noChangeArrowheads="1"/>
          </p:cNvSpPr>
          <p:nvPr/>
        </p:nvSpPr>
        <p:spPr bwMode="auto">
          <a:xfrm>
            <a:off x="3530600" y="6832600"/>
            <a:ext cx="2667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Empattement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Times New Roman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Palatino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Garamond</a:t>
            </a:r>
          </a:p>
          <a:p>
            <a:pPr eaLnBrk="1" hangingPunct="1"/>
            <a:endParaRPr lang="fr-CA"/>
          </a:p>
        </p:txBody>
      </p:sp>
      <p:sp>
        <p:nvSpPr>
          <p:cNvPr id="49161" name="ZoneTexte 9"/>
          <p:cNvSpPr txBox="1">
            <a:spLocks noChangeArrowheads="1"/>
          </p:cNvSpPr>
          <p:nvPr/>
        </p:nvSpPr>
        <p:spPr bwMode="auto">
          <a:xfrm>
            <a:off x="5791200" y="6832600"/>
            <a:ext cx="269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Sans empattement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Arial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Verdana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Tahoma</a:t>
            </a:r>
          </a:p>
          <a:p>
            <a:pPr eaLnBrk="1" hangingPunct="1"/>
            <a:endParaRPr lang="fr-CA"/>
          </a:p>
        </p:txBody>
      </p:sp>
      <p:sp>
        <p:nvSpPr>
          <p:cNvPr id="49162" name="ZoneTexte 10"/>
          <p:cNvSpPr txBox="1">
            <a:spLocks noChangeArrowheads="1"/>
          </p:cNvSpPr>
          <p:nvPr/>
        </p:nvSpPr>
        <p:spPr bwMode="auto">
          <a:xfrm>
            <a:off x="9055100" y="6388100"/>
            <a:ext cx="3022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600">
                <a:solidFill>
                  <a:srgbClr val="000000"/>
                </a:solidFill>
                <a:latin typeface="Times New Roman" pitchFamily="18" charset="0"/>
              </a:rPr>
              <a:t>Mauvaise lisibilité</a:t>
            </a:r>
          </a:p>
          <a:p>
            <a:pPr eaLnBrk="1" hangingPunct="1"/>
            <a:endParaRPr lang="fr-CA"/>
          </a:p>
        </p:txBody>
      </p:sp>
      <p:sp>
        <p:nvSpPr>
          <p:cNvPr id="49163" name="ZoneTexte 11"/>
          <p:cNvSpPr txBox="1">
            <a:spLocks noChangeArrowheads="1"/>
          </p:cNvSpPr>
          <p:nvPr/>
        </p:nvSpPr>
        <p:spPr bwMode="auto">
          <a:xfrm>
            <a:off x="8039100" y="6832600"/>
            <a:ext cx="213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Empattement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Stencil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Constantia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Vladimir</a:t>
            </a:r>
          </a:p>
          <a:p>
            <a:pPr eaLnBrk="1" hangingPunct="1"/>
            <a:endParaRPr lang="fr-CA"/>
          </a:p>
        </p:txBody>
      </p:sp>
      <p:sp>
        <p:nvSpPr>
          <p:cNvPr id="49164" name="ZoneTexte 12"/>
          <p:cNvSpPr txBox="1">
            <a:spLocks noChangeArrowheads="1"/>
          </p:cNvSpPr>
          <p:nvPr/>
        </p:nvSpPr>
        <p:spPr bwMode="auto">
          <a:xfrm>
            <a:off x="10287000" y="6832600"/>
            <a:ext cx="269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Sans empattement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Impact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SimHei</a:t>
            </a:r>
          </a:p>
          <a:p>
            <a:pPr eaLnBrk="1" hangingPunct="1"/>
            <a:r>
              <a:rPr lang="fr-CA" sz="2000">
                <a:solidFill>
                  <a:srgbClr val="000000"/>
                </a:solidFill>
                <a:latin typeface="Times New Roman" pitchFamily="18" charset="0"/>
              </a:rPr>
              <a:t>Chiller</a:t>
            </a:r>
          </a:p>
          <a:p>
            <a:pPr eaLnBrk="1" hangingPunct="1"/>
            <a:endParaRPr lang="fr-CA"/>
          </a:p>
        </p:txBody>
      </p:sp>
      <p:sp>
        <p:nvSpPr>
          <p:cNvPr id="49165" name="ZoneTexte 13"/>
          <p:cNvSpPr txBox="1">
            <a:spLocks noChangeArrowheads="1"/>
          </p:cNvSpPr>
          <p:nvPr/>
        </p:nvSpPr>
        <p:spPr bwMode="auto">
          <a:xfrm>
            <a:off x="4178300" y="15201900"/>
            <a:ext cx="3327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EXEMPLE</a:t>
            </a:r>
          </a:p>
          <a:p>
            <a:pPr eaLnBrk="1" hangingPunct="1"/>
            <a:endParaRPr lang="fr-CA"/>
          </a:p>
        </p:txBody>
      </p:sp>
      <p:sp>
        <p:nvSpPr>
          <p:cNvPr id="49166" name="ZoneTexte 14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47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50180" name="ZoneTexte 4"/>
          <p:cNvSpPr txBox="1">
            <a:spLocks noChangeArrowheads="1"/>
          </p:cNvSpPr>
          <p:nvPr/>
        </p:nvSpPr>
        <p:spPr bwMode="auto">
          <a:xfrm>
            <a:off x="3898900" y="3302000"/>
            <a:ext cx="5791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Exemple créé par Few …</a:t>
            </a:r>
          </a:p>
          <a:p>
            <a:pPr eaLnBrk="1" hangingPunct="1"/>
            <a:endParaRPr lang="fr-CA"/>
          </a:p>
        </p:txBody>
      </p:sp>
      <p:sp>
        <p:nvSpPr>
          <p:cNvPr id="50181" name="ZoneTexte 5"/>
          <p:cNvSpPr txBox="1">
            <a:spLocks noChangeArrowheads="1"/>
          </p:cNvSpPr>
          <p:nvPr/>
        </p:nvSpPr>
        <p:spPr bwMode="auto">
          <a:xfrm>
            <a:off x="4178300" y="15201900"/>
            <a:ext cx="4292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900">
                <a:solidFill>
                  <a:srgbClr val="F2F1DB"/>
                </a:solidFill>
                <a:latin typeface="Times New Roman" pitchFamily="18" charset="0"/>
              </a:rPr>
              <a:t>CONCLUSION</a:t>
            </a:r>
          </a:p>
          <a:p>
            <a:pPr eaLnBrk="1" hangingPunct="1"/>
            <a:endParaRPr lang="fr-CA"/>
          </a:p>
        </p:txBody>
      </p:sp>
      <p:sp>
        <p:nvSpPr>
          <p:cNvPr id="50182" name="ZoneTexte 6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48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5120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3771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Conclusion …</a:t>
            </a:r>
          </a:p>
          <a:p>
            <a:pPr eaLnBrk="1" hangingPunct="1"/>
            <a:endParaRPr lang="fr-CA"/>
          </a:p>
        </p:txBody>
      </p:sp>
      <p:sp>
        <p:nvSpPr>
          <p:cNvPr id="5120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7264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Commencer par imaginer un scénario (maquette).</a:t>
            </a:r>
          </a:p>
          <a:p>
            <a:pPr eaLnBrk="1" hangingPunct="1"/>
            <a:endParaRPr lang="fr-CA"/>
          </a:p>
        </p:txBody>
      </p:sp>
      <p:sp>
        <p:nvSpPr>
          <p:cNvPr id="51206" name="ZoneTexte 6"/>
          <p:cNvSpPr txBox="1">
            <a:spLocks noChangeArrowheads="1"/>
          </p:cNvSpPr>
          <p:nvPr/>
        </p:nvSpPr>
        <p:spPr bwMode="auto">
          <a:xfrm>
            <a:off x="3898900" y="4711700"/>
            <a:ext cx="8978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Tester.</a:t>
            </a:r>
          </a:p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   </a:t>
            </a:r>
            <a:r>
              <a:rPr lang="fr-CA" sz="17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000">
                <a:solidFill>
                  <a:srgbClr val="282833"/>
                </a:solidFill>
                <a:latin typeface="Times New Roman" pitchFamily="18" charset="0"/>
              </a:rPr>
              <a:t>Il y a toujours quelque chose que quelqu’un verra, qu’un autre n’a pas vu.</a:t>
            </a:r>
          </a:p>
          <a:p>
            <a:pPr eaLnBrk="1" hangingPunct="1"/>
            <a:endParaRPr lang="fr-CA"/>
          </a:p>
        </p:txBody>
      </p:sp>
      <p:sp>
        <p:nvSpPr>
          <p:cNvPr id="51207" name="ZoneTexte 7"/>
          <p:cNvSpPr txBox="1">
            <a:spLocks noChangeArrowheads="1"/>
          </p:cNvSpPr>
          <p:nvPr/>
        </p:nvSpPr>
        <p:spPr bwMode="auto">
          <a:xfrm>
            <a:off x="3898900" y="5549900"/>
            <a:ext cx="8521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Il n’y a pas de place sur un TB pour ce qui n’est pas essentiel</a:t>
            </a:r>
          </a:p>
          <a:p>
            <a:pPr eaLnBrk="1" hangingPunct="1"/>
            <a:endParaRPr lang="fr-CA"/>
          </a:p>
        </p:txBody>
      </p:sp>
      <p:sp>
        <p:nvSpPr>
          <p:cNvPr id="51208" name="ZoneTexte 8"/>
          <p:cNvSpPr txBox="1">
            <a:spLocks noChangeArrowheads="1"/>
          </p:cNvSpPr>
          <p:nvPr/>
        </p:nvSpPr>
        <p:spPr bwMode="auto">
          <a:xfrm>
            <a:off x="4089400" y="5930900"/>
            <a:ext cx="4432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aux tâches de « monitoring ».</a:t>
            </a:r>
          </a:p>
          <a:p>
            <a:pPr eaLnBrk="1" hangingPunct="1"/>
            <a:endParaRPr lang="fr-CA"/>
          </a:p>
        </p:txBody>
      </p:sp>
      <p:sp>
        <p:nvSpPr>
          <p:cNvPr id="51209" name="ZoneTexte 9"/>
          <p:cNvSpPr txBox="1">
            <a:spLocks noChangeArrowheads="1"/>
          </p:cNvSpPr>
          <p:nvPr/>
        </p:nvSpPr>
        <p:spPr bwMode="auto">
          <a:xfrm>
            <a:off x="15189200" y="19989800"/>
            <a:ext cx="952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49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6148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6149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2921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Dépasser l’écran</a:t>
            </a:r>
          </a:p>
          <a:p>
            <a:pPr eaLnBrk="1" hangingPunct="1"/>
            <a:endParaRPr lang="fr-CA"/>
          </a:p>
        </p:txBody>
      </p:sp>
      <p:sp>
        <p:nvSpPr>
          <p:cNvPr id="6150" name="ZoneTexte 6"/>
          <p:cNvSpPr txBox="1">
            <a:spLocks noChangeArrowheads="1"/>
          </p:cNvSpPr>
          <p:nvPr/>
        </p:nvSpPr>
        <p:spPr bwMode="auto">
          <a:xfrm>
            <a:off x="3898900" y="4711700"/>
            <a:ext cx="6921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Ne pas présenter un contexte pour une donnée</a:t>
            </a:r>
          </a:p>
          <a:p>
            <a:pPr eaLnBrk="1" hangingPunct="1"/>
            <a:endParaRPr lang="fr-CA"/>
          </a:p>
        </p:txBody>
      </p:sp>
      <p:sp>
        <p:nvSpPr>
          <p:cNvPr id="6151" name="ZoneTexte 7"/>
          <p:cNvSpPr txBox="1">
            <a:spLocks noChangeArrowheads="1"/>
          </p:cNvSpPr>
          <p:nvPr/>
        </p:nvSpPr>
        <p:spPr bwMode="auto">
          <a:xfrm>
            <a:off x="3898900" y="5168900"/>
            <a:ext cx="4457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Trop de détails, ou pas assez</a:t>
            </a:r>
          </a:p>
          <a:p>
            <a:pPr eaLnBrk="1" hangingPunct="1"/>
            <a:endParaRPr lang="fr-CA"/>
          </a:p>
        </p:txBody>
      </p:sp>
      <p:sp>
        <p:nvSpPr>
          <p:cNvPr id="6152" name="ZoneTexte 8"/>
          <p:cNvSpPr txBox="1">
            <a:spLocks noChangeArrowheads="1"/>
          </p:cNvSpPr>
          <p:nvPr/>
        </p:nvSpPr>
        <p:spPr bwMode="auto">
          <a:xfrm>
            <a:off x="3898900" y="120396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6153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5448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Exprimer indirectement de mesures</a:t>
            </a:r>
          </a:p>
          <a:p>
            <a:pPr eaLnBrk="1" hangingPunct="1"/>
            <a:endParaRPr lang="fr-CA"/>
          </a:p>
        </p:txBody>
      </p:sp>
      <p:sp>
        <p:nvSpPr>
          <p:cNvPr id="6154" name="ZoneTexte 10"/>
          <p:cNvSpPr txBox="1">
            <a:spLocks noChangeArrowheads="1"/>
          </p:cNvSpPr>
          <p:nvPr/>
        </p:nvSpPr>
        <p:spPr bwMode="auto">
          <a:xfrm>
            <a:off x="3898900" y="13411200"/>
            <a:ext cx="8890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Par exemple, ce graphique présente des mesures qui échouent</a:t>
            </a:r>
          </a:p>
          <a:p>
            <a:pPr eaLnBrk="1" hangingPunct="1"/>
            <a:endParaRPr lang="fr-CA"/>
          </a:p>
        </p:txBody>
      </p:sp>
      <p:sp>
        <p:nvSpPr>
          <p:cNvPr id="6155" name="ZoneTexte 11"/>
          <p:cNvSpPr txBox="1">
            <a:spLocks noChangeArrowheads="1"/>
          </p:cNvSpPr>
          <p:nvPr/>
        </p:nvSpPr>
        <p:spPr bwMode="auto">
          <a:xfrm>
            <a:off x="4089400" y="13792200"/>
            <a:ext cx="6654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à exprimer directement l’intention du message</a:t>
            </a:r>
          </a:p>
          <a:p>
            <a:pPr eaLnBrk="1" hangingPunct="1"/>
            <a:endParaRPr lang="fr-CA"/>
          </a:p>
        </p:txBody>
      </p:sp>
      <p:sp>
        <p:nvSpPr>
          <p:cNvPr id="6156" name="ZoneTexte 12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7172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7173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5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Alors que celui-ci est créé pour mettre l’emphase sur l’écart par</a:t>
            </a:r>
          </a:p>
          <a:p>
            <a:pPr eaLnBrk="1" hangingPunct="1"/>
            <a:endParaRPr lang="fr-CA"/>
          </a:p>
        </p:txBody>
      </p:sp>
      <p:sp>
        <p:nvSpPr>
          <p:cNvPr id="7174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495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rapport à la cible (budget) réussie</a:t>
            </a:r>
          </a:p>
          <a:p>
            <a:pPr eaLnBrk="1" hangingPunct="1"/>
            <a:endParaRPr lang="fr-CA"/>
          </a:p>
        </p:txBody>
      </p:sp>
      <p:sp>
        <p:nvSpPr>
          <p:cNvPr id="7175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7176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62738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Ne pas choisir le bon outil de présentation</a:t>
            </a:r>
          </a:p>
          <a:p>
            <a:pPr eaLnBrk="1" hangingPunct="1"/>
            <a:endParaRPr lang="fr-CA"/>
          </a:p>
        </p:txBody>
      </p:sp>
      <p:sp>
        <p:nvSpPr>
          <p:cNvPr id="7177" name="ZoneTexte 9"/>
          <p:cNvSpPr txBox="1">
            <a:spLocks noChangeArrowheads="1"/>
          </p:cNvSpPr>
          <p:nvPr/>
        </p:nvSpPr>
        <p:spPr bwMode="auto">
          <a:xfrm>
            <a:off x="3898900" y="13411200"/>
            <a:ext cx="5016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Trop de variété sans signification</a:t>
            </a:r>
          </a:p>
          <a:p>
            <a:pPr eaLnBrk="1" hangingPunct="1"/>
            <a:endParaRPr lang="fr-CA"/>
          </a:p>
        </p:txBody>
      </p:sp>
      <p:sp>
        <p:nvSpPr>
          <p:cNvPr id="7178" name="ZoneTexte 10"/>
          <p:cNvSpPr txBox="1">
            <a:spLocks noChangeArrowheads="1"/>
          </p:cNvSpPr>
          <p:nvPr/>
        </p:nvSpPr>
        <p:spPr bwMode="auto">
          <a:xfrm>
            <a:off x="3898900" y="13868400"/>
            <a:ext cx="720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Utilisation d’un outil mal conçu. Deux exemples…</a:t>
            </a:r>
          </a:p>
          <a:p>
            <a:pPr eaLnBrk="1" hangingPunct="1"/>
            <a:endParaRPr lang="fr-CA"/>
          </a:p>
        </p:txBody>
      </p:sp>
      <p:sp>
        <p:nvSpPr>
          <p:cNvPr id="7179" name="ZoneTexte 11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8196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156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courantes…</a:t>
            </a:r>
          </a:p>
          <a:p>
            <a:pPr eaLnBrk="1" hangingPunct="1"/>
            <a:endParaRPr lang="fr-CA"/>
          </a:p>
        </p:txBody>
      </p:sp>
      <p:sp>
        <p:nvSpPr>
          <p:cNvPr id="8197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4963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Encoder des données incorrectement (Ex.: pour des barres,</a:t>
            </a:r>
          </a:p>
          <a:p>
            <a:pPr eaLnBrk="1" hangingPunct="1"/>
            <a:endParaRPr lang="fr-CA"/>
          </a:p>
        </p:txBody>
      </p:sp>
      <p:sp>
        <p:nvSpPr>
          <p:cNvPr id="8198" name="ZoneTexte 6"/>
          <p:cNvSpPr txBox="1">
            <a:spLocks noChangeArrowheads="1"/>
          </p:cNvSpPr>
          <p:nvPr/>
        </p:nvSpPr>
        <p:spPr bwMode="auto">
          <a:xfrm>
            <a:off x="4089400" y="4673600"/>
            <a:ext cx="4419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échelle qui ne part pas à zéro)</a:t>
            </a:r>
          </a:p>
          <a:p>
            <a:pPr eaLnBrk="1" hangingPunct="1"/>
            <a:endParaRPr lang="fr-CA"/>
          </a:p>
        </p:txBody>
      </p:sp>
      <p:sp>
        <p:nvSpPr>
          <p:cNvPr id="8199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5156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courantes…</a:t>
            </a:r>
          </a:p>
          <a:p>
            <a:pPr eaLnBrk="1" hangingPunct="1"/>
            <a:endParaRPr lang="fr-CA"/>
          </a:p>
        </p:txBody>
      </p:sp>
      <p:sp>
        <p:nvSpPr>
          <p:cNvPr id="8200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140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Présenter l’information de mauvaise façon. Ex.: pour les</a:t>
            </a:r>
          </a:p>
          <a:p>
            <a:pPr eaLnBrk="1" hangingPunct="1"/>
            <a:endParaRPr lang="fr-CA"/>
          </a:p>
        </p:txBody>
      </p:sp>
      <p:sp>
        <p:nvSpPr>
          <p:cNvPr id="8201" name="ZoneTexte 9"/>
          <p:cNvSpPr txBox="1">
            <a:spLocks noChangeArrowheads="1"/>
          </p:cNvSpPr>
          <p:nvPr/>
        </p:nvSpPr>
        <p:spPr bwMode="auto">
          <a:xfrm>
            <a:off x="4089400" y="13335000"/>
            <a:ext cx="2413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comparaisons</a:t>
            </a:r>
          </a:p>
          <a:p>
            <a:pPr eaLnBrk="1" hangingPunct="1"/>
            <a:endParaRPr lang="fr-CA"/>
          </a:p>
        </p:txBody>
      </p:sp>
      <p:sp>
        <p:nvSpPr>
          <p:cNvPr id="8202" name="ZoneTexte 10"/>
          <p:cNvSpPr txBox="1">
            <a:spLocks noChangeArrowheads="1"/>
          </p:cNvSpPr>
          <p:nvPr/>
        </p:nvSpPr>
        <p:spPr bwMode="auto">
          <a:xfrm>
            <a:off x="3898900" y="16992600"/>
            <a:ext cx="7581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Le 1er graphique ici attire l’attention sur les données</a:t>
            </a:r>
          </a:p>
          <a:p>
            <a:pPr eaLnBrk="1" hangingPunct="1"/>
            <a:endParaRPr lang="fr-CA"/>
          </a:p>
        </p:txBody>
      </p:sp>
      <p:sp>
        <p:nvSpPr>
          <p:cNvPr id="8203" name="ZoneTexte 11"/>
          <p:cNvSpPr txBox="1">
            <a:spLocks noChangeArrowheads="1"/>
          </p:cNvSpPr>
          <p:nvPr/>
        </p:nvSpPr>
        <p:spPr bwMode="auto">
          <a:xfrm>
            <a:off x="4089400" y="17373600"/>
            <a:ext cx="6388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individuelles, le 2e favorise les comparaisons</a:t>
            </a:r>
          </a:p>
          <a:p>
            <a:pPr eaLnBrk="1" hangingPunct="1"/>
            <a:endParaRPr lang="fr-CA"/>
          </a:p>
        </p:txBody>
      </p:sp>
      <p:sp>
        <p:nvSpPr>
          <p:cNvPr id="8204" name="ZoneTexte 12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9220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9221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89281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Faire ressortir l’information importante incorrectement, ou pas</a:t>
            </a:r>
          </a:p>
          <a:p>
            <a:pPr eaLnBrk="1" hangingPunct="1"/>
            <a:endParaRPr lang="fr-CA"/>
          </a:p>
        </p:txBody>
      </p:sp>
      <p:sp>
        <p:nvSpPr>
          <p:cNvPr id="9222" name="ZoneTexte 6"/>
          <p:cNvSpPr txBox="1">
            <a:spLocks noChangeArrowheads="1"/>
          </p:cNvSpPr>
          <p:nvPr/>
        </p:nvSpPr>
        <p:spPr bwMode="auto">
          <a:xfrm>
            <a:off x="4089400" y="4635500"/>
            <a:ext cx="8343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du tout (il y a environ 90 boutons de navigation dans ce TB!)</a:t>
            </a:r>
          </a:p>
          <a:p>
            <a:pPr eaLnBrk="1" hangingPunct="1"/>
            <a:endParaRPr lang="fr-CA"/>
          </a:p>
        </p:txBody>
      </p:sp>
      <p:sp>
        <p:nvSpPr>
          <p:cNvPr id="9223" name="ZoneTexte 7"/>
          <p:cNvSpPr txBox="1">
            <a:spLocks noChangeArrowheads="1"/>
          </p:cNvSpPr>
          <p:nvPr/>
        </p:nvSpPr>
        <p:spPr bwMode="auto">
          <a:xfrm>
            <a:off x="3898900" y="120396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9224" name="ZoneTexte 8"/>
          <p:cNvSpPr txBox="1">
            <a:spLocks noChangeArrowheads="1"/>
          </p:cNvSpPr>
          <p:nvPr/>
        </p:nvSpPr>
        <p:spPr bwMode="auto">
          <a:xfrm>
            <a:off x="3898900" y="12954000"/>
            <a:ext cx="886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Encombrer la présentation avec des effets visuels inappropriés</a:t>
            </a:r>
          </a:p>
          <a:p>
            <a:pPr eaLnBrk="1" hangingPunct="1"/>
            <a:endParaRPr lang="fr-CA"/>
          </a:p>
        </p:txBody>
      </p:sp>
      <p:sp>
        <p:nvSpPr>
          <p:cNvPr id="9225" name="ZoneTexte 9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ag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2500" cy="2095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ZoneTexte 3"/>
          <p:cNvSpPr txBox="1">
            <a:spLocks noChangeArrowheads="1"/>
          </p:cNvSpPr>
          <p:nvPr/>
        </p:nvSpPr>
        <p:spPr bwMode="auto">
          <a:xfrm>
            <a:off x="14020800" y="558800"/>
            <a:ext cx="2120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2020-11-05</a:t>
            </a:r>
          </a:p>
          <a:p>
            <a:pPr eaLnBrk="1" hangingPunct="1"/>
            <a:endParaRPr lang="fr-CA"/>
          </a:p>
        </p:txBody>
      </p:sp>
      <p:sp>
        <p:nvSpPr>
          <p:cNvPr id="10244" name="ZoneTexte 4"/>
          <p:cNvSpPr txBox="1">
            <a:spLocks noChangeArrowheads="1"/>
          </p:cNvSpPr>
          <p:nvPr/>
        </p:nvSpPr>
        <p:spPr bwMode="auto">
          <a:xfrm>
            <a:off x="3898900" y="33401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10245" name="ZoneTexte 5"/>
          <p:cNvSpPr txBox="1">
            <a:spLocks noChangeArrowheads="1"/>
          </p:cNvSpPr>
          <p:nvPr/>
        </p:nvSpPr>
        <p:spPr bwMode="auto">
          <a:xfrm>
            <a:off x="3898900" y="4254500"/>
            <a:ext cx="50927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Mauvaise utilisation des couleurs</a:t>
            </a:r>
          </a:p>
          <a:p>
            <a:pPr eaLnBrk="1" hangingPunct="1"/>
            <a:endParaRPr lang="fr-CA"/>
          </a:p>
        </p:txBody>
      </p:sp>
      <p:sp>
        <p:nvSpPr>
          <p:cNvPr id="10246" name="ZoneTexte 6"/>
          <p:cNvSpPr txBox="1">
            <a:spLocks noChangeArrowheads="1"/>
          </p:cNvSpPr>
          <p:nvPr/>
        </p:nvSpPr>
        <p:spPr bwMode="auto">
          <a:xfrm>
            <a:off x="3898900" y="4749800"/>
            <a:ext cx="85979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Ex.: nos yeux sont attirés par les contrastes avec la norme, et</a:t>
            </a:r>
          </a:p>
          <a:p>
            <a:pPr eaLnBrk="1" hangingPunct="1"/>
            <a:endParaRPr lang="fr-CA"/>
          </a:p>
        </p:txBody>
      </p:sp>
      <p:sp>
        <p:nvSpPr>
          <p:cNvPr id="10247" name="ZoneTexte 7"/>
          <p:cNvSpPr txBox="1">
            <a:spLocks noChangeArrowheads="1"/>
          </p:cNvSpPr>
          <p:nvPr/>
        </p:nvSpPr>
        <p:spPr bwMode="auto">
          <a:xfrm>
            <a:off x="4089400" y="5130800"/>
            <a:ext cx="5524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notre cerveau tente d’y donner un sens</a:t>
            </a:r>
          </a:p>
          <a:p>
            <a:pPr eaLnBrk="1" hangingPunct="1"/>
            <a:endParaRPr lang="fr-CA"/>
          </a:p>
        </p:txBody>
      </p:sp>
      <p:sp>
        <p:nvSpPr>
          <p:cNvPr id="10248" name="ZoneTexte 8"/>
          <p:cNvSpPr txBox="1">
            <a:spLocks noChangeArrowheads="1"/>
          </p:cNvSpPr>
          <p:nvPr/>
        </p:nvSpPr>
        <p:spPr bwMode="auto">
          <a:xfrm>
            <a:off x="3898900" y="12039600"/>
            <a:ext cx="5283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4100">
                <a:solidFill>
                  <a:srgbClr val="D1523B"/>
                </a:solidFill>
                <a:latin typeface="Times New Roman" pitchFamily="18" charset="0"/>
              </a:rPr>
              <a:t>Erreurs courantes …</a:t>
            </a:r>
          </a:p>
          <a:p>
            <a:pPr eaLnBrk="1" hangingPunct="1"/>
            <a:endParaRPr lang="fr-CA"/>
          </a:p>
        </p:txBody>
      </p:sp>
      <p:sp>
        <p:nvSpPr>
          <p:cNvPr id="10249" name="ZoneTexte 9"/>
          <p:cNvSpPr txBox="1">
            <a:spLocks noChangeArrowheads="1"/>
          </p:cNvSpPr>
          <p:nvPr/>
        </p:nvSpPr>
        <p:spPr bwMode="auto">
          <a:xfrm>
            <a:off x="3898900" y="12954000"/>
            <a:ext cx="505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100">
                <a:solidFill>
                  <a:srgbClr val="92A198"/>
                </a:solidFill>
                <a:latin typeface="Times New Roman" pitchFamily="18" charset="0"/>
              </a:rPr>
              <a:t>• </a:t>
            </a:r>
            <a:r>
              <a:rPr lang="fr-CA" sz="2400">
                <a:solidFill>
                  <a:srgbClr val="282833"/>
                </a:solidFill>
                <a:latin typeface="Times New Roman" pitchFamily="18" charset="0"/>
              </a:rPr>
              <a:t>Concevoir un visuel non attractif.</a:t>
            </a:r>
          </a:p>
          <a:p>
            <a:pPr eaLnBrk="1" hangingPunct="1"/>
            <a:endParaRPr lang="fr-CA"/>
          </a:p>
        </p:txBody>
      </p:sp>
      <p:sp>
        <p:nvSpPr>
          <p:cNvPr id="10250" name="ZoneTexte 10"/>
          <p:cNvSpPr txBox="1">
            <a:spLocks noChangeArrowheads="1"/>
          </p:cNvSpPr>
          <p:nvPr/>
        </p:nvSpPr>
        <p:spPr bwMode="auto">
          <a:xfrm>
            <a:off x="15354300" y="19989800"/>
            <a:ext cx="787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fr-CA" sz="24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  <a:p>
            <a:pPr eaLnBrk="1" hangingPunct="1"/>
            <a:endParaRPr lang="fr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3954</Words>
  <Application>Microsoft Office PowerPoint</Application>
  <PresentationFormat>Custom</PresentationFormat>
  <Paragraphs>1045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Calibri</vt:lpstr>
      <vt:lpstr>Arial</vt:lpstr>
      <vt:lpstr>Calibri Light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Martel</dc:creator>
  <cp:lastModifiedBy>ismail - [2010]</cp:lastModifiedBy>
  <cp:revision>1</cp:revision>
  <dcterms:created xsi:type="dcterms:W3CDTF">2021-02-04T12:43:31Z</dcterms:created>
  <dcterms:modified xsi:type="dcterms:W3CDTF">2025-04-17T11:42:23Z</dcterms:modified>
</cp:coreProperties>
</file>