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sldIdLst>
    <p:sldId id="257" r:id="rId2"/>
    <p:sldId id="373" r:id="rId3"/>
    <p:sldId id="392" r:id="rId4"/>
    <p:sldId id="393" r:id="rId5"/>
    <p:sldId id="394" r:id="rId6"/>
    <p:sldId id="395" r:id="rId7"/>
    <p:sldId id="278" r:id="rId8"/>
    <p:sldId id="280" r:id="rId9"/>
    <p:sldId id="263" r:id="rId10"/>
    <p:sldId id="382" r:id="rId11"/>
    <p:sldId id="396" r:id="rId12"/>
    <p:sldId id="398" r:id="rId13"/>
    <p:sldId id="397" r:id="rId14"/>
    <p:sldId id="383" r:id="rId15"/>
    <p:sldId id="385" r:id="rId16"/>
    <p:sldId id="386" r:id="rId17"/>
    <p:sldId id="377" r:id="rId18"/>
  </p:sldIdLst>
  <p:sldSz cx="9144000" cy="6858000" type="screen4x3"/>
  <p:notesSz cx="6858000" cy="9144000"/>
  <p:defaultTextStyle>
    <a:defPPr>
      <a:defRPr lang="fr-CH"/>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wmf"/><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CH"/>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CH"/>
          </a:p>
        </p:txBody>
      </p:sp>
      <p:sp>
        <p:nvSpPr>
          <p:cNvPr id="205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CH" noProof="0"/>
              <a:t>Cliquez pour modifier les styles du texte du masque</a:t>
            </a:r>
          </a:p>
          <a:p>
            <a:pPr lvl="1"/>
            <a:r>
              <a:rPr lang="fr-CH" noProof="0"/>
              <a:t>Deuxième niveau</a:t>
            </a:r>
          </a:p>
          <a:p>
            <a:pPr lvl="2"/>
            <a:r>
              <a:rPr lang="fr-CH" noProof="0"/>
              <a:t>Troisième niveau</a:t>
            </a:r>
          </a:p>
          <a:p>
            <a:pPr lvl="3"/>
            <a:r>
              <a:rPr lang="fr-CH" noProof="0"/>
              <a:t>Quatrième niveau</a:t>
            </a:r>
          </a:p>
          <a:p>
            <a:pPr lvl="4"/>
            <a:r>
              <a:rPr lang="fr-CH" noProof="0"/>
              <a:t>Cinquième niveau</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CH"/>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683E7F-242B-4C24-BDD3-629E1CF8B7BB}" type="slidenum">
              <a:rPr lang="fr-CH" altLang="fr-FR"/>
              <a:pPr/>
              <a:t>‹#›</a:t>
            </a:fld>
            <a:endParaRPr lang="fr-CH" altLang="fr-FR"/>
          </a:p>
        </p:txBody>
      </p:sp>
    </p:spTree>
    <p:extLst>
      <p:ext uri="{BB962C8B-B14F-4D97-AF65-F5344CB8AC3E}">
        <p14:creationId xmlns:p14="http://schemas.microsoft.com/office/powerpoint/2010/main" val="3738039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537B160-567E-4984-A6F3-F1350CEBA436}" type="slidenum">
              <a:rPr lang="fr-CH" altLang="fr-FR" sz="1200"/>
              <a:pPr/>
              <a:t>1</a:t>
            </a:fld>
            <a:endParaRPr lang="fr-CH" altLang="fr-FR" sz="1200"/>
          </a:p>
        </p:txBody>
      </p:sp>
      <p:sp>
        <p:nvSpPr>
          <p:cNvPr id="4099" name="Rectangle 2"/>
          <p:cNvSpPr>
            <a:spLocks noChangeArrowheads="1" noTextEdit="1"/>
          </p:cNvSpPr>
          <p:nvPr>
            <p:ph type="sldImg"/>
          </p:nvPr>
        </p:nvSpPr>
        <p:spPr>
          <a:ln w="12700" cap="flat">
            <a:solidFill>
              <a:schemeClr val="tx1"/>
            </a:solidFill>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7" tIns="46638" rIns="93277" bIns="46638"/>
          <a:lstStyle/>
          <a:p>
            <a:endParaRPr lang="fr-CA"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EDBEFB-A5E3-40A6-9B2F-706E5476D663}" type="slidenum">
              <a:rPr lang="fr-CH" altLang="fr-FR" sz="1200"/>
              <a:pPr/>
              <a:t>2</a:t>
            </a:fld>
            <a:endParaRPr lang="fr-CH" altLang="fr-FR" sz="1200"/>
          </a:p>
        </p:txBody>
      </p:sp>
      <p:sp>
        <p:nvSpPr>
          <p:cNvPr id="6147" name="Rectangle 2"/>
          <p:cNvSpPr>
            <a:spLocks noChangeArrowheads="1" noTextEdit="1"/>
          </p:cNvSpPr>
          <p:nvPr>
            <p:ph type="sldImg"/>
          </p:nvPr>
        </p:nvSpPr>
        <p:spPr>
          <a:xfrm>
            <a:off x="1176338" y="706438"/>
            <a:ext cx="4505325" cy="3379787"/>
          </a:xfrm>
          <a:ln w="12700" cap="flat">
            <a:solidFill>
              <a:schemeClr val="tx1"/>
            </a:solidFill>
          </a:ln>
        </p:spPr>
      </p:sp>
      <p:sp>
        <p:nvSpPr>
          <p:cNvPr id="6148" name="Rectangle 3"/>
          <p:cNvSpPr>
            <a:spLocks noGrp="1" noChangeArrowheads="1"/>
          </p:cNvSpPr>
          <p:nvPr>
            <p:ph type="body" idx="1"/>
          </p:nvPr>
        </p:nvSpPr>
        <p:spPr>
          <a:xfrm>
            <a:off x="428625" y="4344988"/>
            <a:ext cx="60325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0"/>
              </a:spcBef>
            </a:pPr>
            <a:r>
              <a:rPr lang="fr-CH" altLang="fr-FR" smtClean="0"/>
              <a:t>NCR is not the only company that experiences difficulty with projects. The industry trend, as characterized above by The Standish Group in 1995, illustrates the poor industry trend in software development projects. Over 1/2 of all projects started in US IT industry fail (by the definitions below) and on the average, US industry overruns both schedule and budget by a factor of 2 on the average.</a:t>
            </a:r>
          </a:p>
          <a:p>
            <a:pPr>
              <a:spcBef>
                <a:spcPct val="0"/>
              </a:spcBef>
            </a:pPr>
            <a:r>
              <a:rPr lang="fr-CH" altLang="fr-FR" smtClean="0"/>
              <a:t>A challenge of NCR’s moving forward is to simply be able to measure this performance for all of our projects.</a:t>
            </a:r>
            <a:endParaRPr lang="fr-CH" altLang="fr-FR" sz="1600" smtClean="0"/>
          </a:p>
          <a:p>
            <a:pPr>
              <a:spcBef>
                <a:spcPct val="0"/>
              </a:spcBef>
            </a:pPr>
            <a:endParaRPr lang="fr-CH" altLang="fr-FR" sz="1600" smtClean="0"/>
          </a:p>
          <a:p>
            <a:pPr>
              <a:spcBef>
                <a:spcPct val="0"/>
              </a:spcBef>
            </a:pPr>
            <a:r>
              <a:rPr lang="fr-CH" altLang="fr-FR" sz="1600" smtClean="0"/>
              <a:t>Definitions:</a:t>
            </a:r>
          </a:p>
          <a:p>
            <a:pPr>
              <a:spcBef>
                <a:spcPct val="0"/>
              </a:spcBef>
            </a:pPr>
            <a:r>
              <a:rPr lang="fr-CH" altLang="fr-FR" sz="1600" smtClean="0"/>
              <a:t>- Successful: Met/exceeded triple constraint objectives</a:t>
            </a:r>
          </a:p>
          <a:p>
            <a:pPr>
              <a:spcBef>
                <a:spcPct val="0"/>
              </a:spcBef>
            </a:pPr>
            <a:r>
              <a:rPr lang="fr-CH" altLang="fr-FR" sz="1600" smtClean="0"/>
              <a:t>- Challenged: Compromised at least one dimension of project performance</a:t>
            </a:r>
          </a:p>
          <a:p>
            <a:pPr>
              <a:spcBef>
                <a:spcPct val="0"/>
              </a:spcBef>
            </a:pPr>
            <a:r>
              <a:rPr lang="fr-CH" altLang="fr-FR" sz="1600" smtClean="0"/>
              <a:t>- Failed: Project terminated prior to planned completion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8196A2-C90D-4EA7-8B53-75C1D048A724}" type="slidenum">
              <a:rPr lang="fr-CH" altLang="fr-FR" sz="1200"/>
              <a:pPr/>
              <a:t>3</a:t>
            </a:fld>
            <a:endParaRPr lang="fr-CH" altLang="fr-FR" sz="1200"/>
          </a:p>
        </p:txBody>
      </p:sp>
      <p:sp>
        <p:nvSpPr>
          <p:cNvPr id="8195" name="Rectangle 2"/>
          <p:cNvSpPr>
            <a:spLocks noChangeArrowheads="1" noTextEdit="1"/>
          </p:cNvSpPr>
          <p:nvPr>
            <p:ph type="sldImg"/>
          </p:nvPr>
        </p:nvSpPr>
        <p:spPr>
          <a:xfrm>
            <a:off x="1176338" y="706438"/>
            <a:ext cx="4505325" cy="3379787"/>
          </a:xfrm>
          <a:ln w="12700" cap="flat">
            <a:solidFill>
              <a:schemeClr val="tx1"/>
            </a:solidFill>
          </a:ln>
        </p:spPr>
      </p:sp>
      <p:sp>
        <p:nvSpPr>
          <p:cNvPr id="8196" name="Rectangle 3"/>
          <p:cNvSpPr>
            <a:spLocks noGrp="1" noChangeArrowheads="1"/>
          </p:cNvSpPr>
          <p:nvPr>
            <p:ph type="body" idx="1"/>
          </p:nvPr>
        </p:nvSpPr>
        <p:spPr>
          <a:xfrm>
            <a:off x="428625" y="4344988"/>
            <a:ext cx="60325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0"/>
              </a:spcBef>
            </a:pPr>
            <a:r>
              <a:rPr lang="fr-CH" altLang="fr-FR" smtClean="0"/>
              <a:t>NCR is not the only company that experiences difficulty with projects. The industry trend, as characterized above by The Standish Group in 1995, illustrates the poor industry trend in software development projects. Over 1/2 of all projects started in US IT industry fail (by the definitions below) and on the average, US industry overruns both schedule and budget by a factor of 2 on the average.</a:t>
            </a:r>
          </a:p>
          <a:p>
            <a:pPr>
              <a:spcBef>
                <a:spcPct val="0"/>
              </a:spcBef>
            </a:pPr>
            <a:r>
              <a:rPr lang="fr-CH" altLang="fr-FR" smtClean="0"/>
              <a:t>A challenge of NCR’s moving forward is to simply be able to measure this performance for all of our projects.</a:t>
            </a:r>
            <a:endParaRPr lang="fr-CH" altLang="fr-FR" sz="1600" smtClean="0"/>
          </a:p>
          <a:p>
            <a:pPr>
              <a:spcBef>
                <a:spcPct val="0"/>
              </a:spcBef>
            </a:pPr>
            <a:endParaRPr lang="fr-CH" altLang="fr-FR" sz="1600" smtClean="0"/>
          </a:p>
          <a:p>
            <a:pPr>
              <a:spcBef>
                <a:spcPct val="0"/>
              </a:spcBef>
            </a:pPr>
            <a:r>
              <a:rPr lang="fr-CH" altLang="fr-FR" sz="1600" smtClean="0"/>
              <a:t>Definitions:</a:t>
            </a:r>
          </a:p>
          <a:p>
            <a:pPr>
              <a:spcBef>
                <a:spcPct val="0"/>
              </a:spcBef>
            </a:pPr>
            <a:r>
              <a:rPr lang="fr-CH" altLang="fr-FR" sz="1600" smtClean="0"/>
              <a:t>- Successful: Met/exceeded triple constraint objectives</a:t>
            </a:r>
          </a:p>
          <a:p>
            <a:pPr>
              <a:spcBef>
                <a:spcPct val="0"/>
              </a:spcBef>
            </a:pPr>
            <a:r>
              <a:rPr lang="fr-CH" altLang="fr-FR" sz="1600" smtClean="0"/>
              <a:t>- Challenged: Compromised at least one dimension of project performance</a:t>
            </a:r>
          </a:p>
          <a:p>
            <a:pPr>
              <a:spcBef>
                <a:spcPct val="0"/>
              </a:spcBef>
            </a:pPr>
            <a:r>
              <a:rPr lang="fr-CH" altLang="fr-FR" sz="1600" smtClean="0"/>
              <a:t>- Failed: Project terminated prior to planned completion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B0A643-5E57-4308-A30B-D2F71381A304}" type="slidenum">
              <a:rPr lang="fr-CH" altLang="fr-FR" sz="1200"/>
              <a:pPr/>
              <a:t>4</a:t>
            </a:fld>
            <a:endParaRPr lang="fr-CH" altLang="fr-FR" sz="1200"/>
          </a:p>
        </p:txBody>
      </p:sp>
      <p:sp>
        <p:nvSpPr>
          <p:cNvPr id="10243" name="Rectangle 2"/>
          <p:cNvSpPr>
            <a:spLocks noChangeArrowheads="1" noTextEdit="1"/>
          </p:cNvSpPr>
          <p:nvPr>
            <p:ph type="sldImg"/>
          </p:nvPr>
        </p:nvSpPr>
        <p:spPr>
          <a:xfrm>
            <a:off x="1176338" y="706438"/>
            <a:ext cx="4505325" cy="3379787"/>
          </a:xfrm>
          <a:ln w="12700" cap="flat">
            <a:solidFill>
              <a:schemeClr val="tx1"/>
            </a:solidFill>
          </a:ln>
        </p:spPr>
      </p:sp>
      <p:sp>
        <p:nvSpPr>
          <p:cNvPr id="10244" name="Rectangle 3"/>
          <p:cNvSpPr>
            <a:spLocks noGrp="1" noChangeArrowheads="1"/>
          </p:cNvSpPr>
          <p:nvPr>
            <p:ph type="body" idx="1"/>
          </p:nvPr>
        </p:nvSpPr>
        <p:spPr>
          <a:xfrm>
            <a:off x="428625" y="4344988"/>
            <a:ext cx="60325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0"/>
              </a:spcBef>
            </a:pPr>
            <a:r>
              <a:rPr lang="fr-CH" altLang="fr-FR" smtClean="0"/>
              <a:t>NCR is not the only company that experiences difficulty with projects. The industry trend, as characterized above by The Standish Group in 1995, illustrates the poor industry trend in software development projects. Over 1/2 of all projects started in US IT industry fail (by the definitions below) and on the average, US industry overruns both schedule and budget by a factor of 2 on the average.</a:t>
            </a:r>
          </a:p>
          <a:p>
            <a:pPr>
              <a:spcBef>
                <a:spcPct val="0"/>
              </a:spcBef>
            </a:pPr>
            <a:r>
              <a:rPr lang="fr-CH" altLang="fr-FR" smtClean="0"/>
              <a:t>A challenge of NCR’s moving forward is to simply be able to measure this performance for all of our projects.</a:t>
            </a:r>
            <a:endParaRPr lang="fr-CH" altLang="fr-FR" sz="1600" smtClean="0"/>
          </a:p>
          <a:p>
            <a:pPr>
              <a:spcBef>
                <a:spcPct val="0"/>
              </a:spcBef>
            </a:pPr>
            <a:endParaRPr lang="fr-CH" altLang="fr-FR" sz="1600" smtClean="0"/>
          </a:p>
          <a:p>
            <a:pPr>
              <a:spcBef>
                <a:spcPct val="0"/>
              </a:spcBef>
            </a:pPr>
            <a:r>
              <a:rPr lang="fr-CH" altLang="fr-FR" sz="1600" smtClean="0"/>
              <a:t>Definitions:</a:t>
            </a:r>
          </a:p>
          <a:p>
            <a:pPr>
              <a:spcBef>
                <a:spcPct val="0"/>
              </a:spcBef>
            </a:pPr>
            <a:r>
              <a:rPr lang="fr-CH" altLang="fr-FR" sz="1600" smtClean="0"/>
              <a:t>- Successful: Met/exceeded triple constraint objectives</a:t>
            </a:r>
          </a:p>
          <a:p>
            <a:pPr>
              <a:spcBef>
                <a:spcPct val="0"/>
              </a:spcBef>
            </a:pPr>
            <a:r>
              <a:rPr lang="fr-CH" altLang="fr-FR" sz="1600" smtClean="0"/>
              <a:t>- Challenged: Compromised at least one dimension of project performance</a:t>
            </a:r>
          </a:p>
          <a:p>
            <a:pPr>
              <a:spcBef>
                <a:spcPct val="0"/>
              </a:spcBef>
            </a:pPr>
            <a:r>
              <a:rPr lang="fr-CH" altLang="fr-FR" sz="1600" smtClean="0"/>
              <a:t>- Failed: Project terminated prior to planned completion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FF7639-7B07-4B6A-9E51-A5850330C0F9}" type="slidenum">
              <a:rPr lang="fr-CH" altLang="fr-FR" sz="1200"/>
              <a:pPr/>
              <a:t>5</a:t>
            </a:fld>
            <a:endParaRPr lang="fr-CH" altLang="fr-FR" sz="1200"/>
          </a:p>
        </p:txBody>
      </p:sp>
      <p:sp>
        <p:nvSpPr>
          <p:cNvPr id="12291" name="Rectangle 2"/>
          <p:cNvSpPr>
            <a:spLocks noChangeArrowheads="1" noTextEdit="1"/>
          </p:cNvSpPr>
          <p:nvPr>
            <p:ph type="sldImg"/>
          </p:nvPr>
        </p:nvSpPr>
        <p:spPr>
          <a:xfrm>
            <a:off x="1176338" y="706438"/>
            <a:ext cx="4505325" cy="3379787"/>
          </a:xfrm>
          <a:ln w="12700" cap="flat">
            <a:solidFill>
              <a:schemeClr val="tx1"/>
            </a:solidFill>
          </a:ln>
        </p:spPr>
      </p:sp>
      <p:sp>
        <p:nvSpPr>
          <p:cNvPr id="12292" name="Rectangle 3"/>
          <p:cNvSpPr>
            <a:spLocks noGrp="1" noChangeArrowheads="1"/>
          </p:cNvSpPr>
          <p:nvPr>
            <p:ph type="body" idx="1"/>
          </p:nvPr>
        </p:nvSpPr>
        <p:spPr>
          <a:xfrm>
            <a:off x="428625" y="4344988"/>
            <a:ext cx="60325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0"/>
              </a:spcBef>
            </a:pPr>
            <a:r>
              <a:rPr lang="fr-CH" altLang="fr-FR" smtClean="0"/>
              <a:t>NCR is not the only company that experiences difficulty with projects. The industry trend, as characterized above by The Standish Group in 1995, illustrates the poor industry trend in software development projects. Over 1/2 of all projects started in US IT industry fail (by the definitions below) and on the average, US industry overruns both schedule and budget by a factor of 2 on the average.</a:t>
            </a:r>
          </a:p>
          <a:p>
            <a:pPr>
              <a:spcBef>
                <a:spcPct val="0"/>
              </a:spcBef>
            </a:pPr>
            <a:r>
              <a:rPr lang="fr-CH" altLang="fr-FR" smtClean="0"/>
              <a:t>A challenge of NCR’s moving forward is to simply be able to measure this performance for all of our projects.</a:t>
            </a:r>
            <a:endParaRPr lang="fr-CH" altLang="fr-FR" sz="1600" smtClean="0"/>
          </a:p>
          <a:p>
            <a:pPr>
              <a:spcBef>
                <a:spcPct val="0"/>
              </a:spcBef>
            </a:pPr>
            <a:endParaRPr lang="fr-CH" altLang="fr-FR" sz="1600" smtClean="0"/>
          </a:p>
          <a:p>
            <a:pPr>
              <a:spcBef>
                <a:spcPct val="0"/>
              </a:spcBef>
            </a:pPr>
            <a:r>
              <a:rPr lang="fr-CH" altLang="fr-FR" sz="1600" smtClean="0"/>
              <a:t>Definitions:</a:t>
            </a:r>
          </a:p>
          <a:p>
            <a:pPr>
              <a:spcBef>
                <a:spcPct val="0"/>
              </a:spcBef>
            </a:pPr>
            <a:r>
              <a:rPr lang="fr-CH" altLang="fr-FR" sz="1600" smtClean="0"/>
              <a:t>- Successful: Met/exceeded triple constraint objectives</a:t>
            </a:r>
          </a:p>
          <a:p>
            <a:pPr>
              <a:spcBef>
                <a:spcPct val="0"/>
              </a:spcBef>
            </a:pPr>
            <a:r>
              <a:rPr lang="fr-CH" altLang="fr-FR" sz="1600" smtClean="0"/>
              <a:t>- Challenged: Compromised at least one dimension of project performance</a:t>
            </a:r>
          </a:p>
          <a:p>
            <a:pPr>
              <a:spcBef>
                <a:spcPct val="0"/>
              </a:spcBef>
            </a:pPr>
            <a:r>
              <a:rPr lang="fr-CH" altLang="fr-FR" sz="1600" smtClean="0"/>
              <a:t>- Failed: Project terminated prior to planned completion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A5A71C-75C2-483E-8E4B-F7B05581A87E}" type="slidenum">
              <a:rPr lang="fr-CH" altLang="fr-FR" sz="1200"/>
              <a:pPr/>
              <a:t>6</a:t>
            </a:fld>
            <a:endParaRPr lang="fr-CH" altLang="fr-FR" sz="1200"/>
          </a:p>
        </p:txBody>
      </p:sp>
      <p:sp>
        <p:nvSpPr>
          <p:cNvPr id="14339" name="Rectangle 2"/>
          <p:cNvSpPr>
            <a:spLocks noChangeArrowheads="1" noTextEdit="1"/>
          </p:cNvSpPr>
          <p:nvPr>
            <p:ph type="sldImg"/>
          </p:nvPr>
        </p:nvSpPr>
        <p:spPr>
          <a:xfrm>
            <a:off x="1176338" y="706438"/>
            <a:ext cx="4505325" cy="3379787"/>
          </a:xfrm>
          <a:ln w="12700" cap="flat">
            <a:solidFill>
              <a:schemeClr val="tx1"/>
            </a:solidFill>
          </a:ln>
        </p:spPr>
      </p:sp>
      <p:sp>
        <p:nvSpPr>
          <p:cNvPr id="14340" name="Rectangle 3"/>
          <p:cNvSpPr>
            <a:spLocks noGrp="1" noChangeArrowheads="1"/>
          </p:cNvSpPr>
          <p:nvPr>
            <p:ph type="body" idx="1"/>
          </p:nvPr>
        </p:nvSpPr>
        <p:spPr>
          <a:xfrm>
            <a:off x="428625" y="4344988"/>
            <a:ext cx="60325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0"/>
              </a:spcBef>
            </a:pPr>
            <a:r>
              <a:rPr lang="fr-CH" altLang="fr-FR" smtClean="0"/>
              <a:t>NCR is not the only company that experiences difficulty with projects. The industry trend, as characterized above by The Standish Group in 1995, illustrates the poor industry trend in software development projects. Over 1/2 of all projects started in US IT industry fail (by the definitions below) and on the average, US industry overruns both schedule and budget by a factor of 2 on the average.</a:t>
            </a:r>
          </a:p>
          <a:p>
            <a:pPr>
              <a:spcBef>
                <a:spcPct val="0"/>
              </a:spcBef>
            </a:pPr>
            <a:r>
              <a:rPr lang="fr-CH" altLang="fr-FR" smtClean="0"/>
              <a:t>A challenge of NCR’s moving forward is to simply be able to measure this performance for all of our projects.</a:t>
            </a:r>
            <a:endParaRPr lang="fr-CH" altLang="fr-FR" sz="1600" smtClean="0"/>
          </a:p>
          <a:p>
            <a:pPr>
              <a:spcBef>
                <a:spcPct val="0"/>
              </a:spcBef>
            </a:pPr>
            <a:endParaRPr lang="fr-CH" altLang="fr-FR" sz="1600" smtClean="0"/>
          </a:p>
          <a:p>
            <a:pPr>
              <a:spcBef>
                <a:spcPct val="0"/>
              </a:spcBef>
            </a:pPr>
            <a:r>
              <a:rPr lang="fr-CH" altLang="fr-FR" sz="1600" smtClean="0"/>
              <a:t>Definitions:</a:t>
            </a:r>
          </a:p>
          <a:p>
            <a:pPr>
              <a:spcBef>
                <a:spcPct val="0"/>
              </a:spcBef>
            </a:pPr>
            <a:r>
              <a:rPr lang="fr-CH" altLang="fr-FR" sz="1600" smtClean="0"/>
              <a:t>- Successful: Met/exceeded triple constraint objectives</a:t>
            </a:r>
          </a:p>
          <a:p>
            <a:pPr>
              <a:spcBef>
                <a:spcPct val="0"/>
              </a:spcBef>
            </a:pPr>
            <a:r>
              <a:rPr lang="fr-CH" altLang="fr-FR" sz="1600" smtClean="0"/>
              <a:t>- Challenged: Compromised at least one dimension of project performance</a:t>
            </a:r>
          </a:p>
          <a:p>
            <a:pPr>
              <a:spcBef>
                <a:spcPct val="0"/>
              </a:spcBef>
            </a:pPr>
            <a:r>
              <a:rPr lang="fr-CH" altLang="fr-FR" sz="1600" smtClean="0"/>
              <a:t>- Failed: Project terminated prior to planned completion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fr-CH"/>
          </a:p>
        </p:txBody>
      </p:sp>
      <p:sp>
        <p:nvSpPr>
          <p:cNvPr id="5" name="Rectangle 5"/>
          <p:cNvSpPr>
            <a:spLocks noGrp="1" noChangeArrowheads="1"/>
          </p:cNvSpPr>
          <p:nvPr>
            <p:ph type="ftr" sz="quarter" idx="11"/>
          </p:nvPr>
        </p:nvSpPr>
        <p:spPr>
          <a:ln/>
        </p:spPr>
        <p:txBody>
          <a:bodyPr/>
          <a:lstStyle>
            <a:lvl1pPr>
              <a:defRPr/>
            </a:lvl1pPr>
          </a:lstStyle>
          <a:p>
            <a:pPr>
              <a:defRPr/>
            </a:pPr>
            <a:endParaRPr lang="fr-CH"/>
          </a:p>
        </p:txBody>
      </p:sp>
      <p:sp>
        <p:nvSpPr>
          <p:cNvPr id="6" name="Rectangle 6"/>
          <p:cNvSpPr>
            <a:spLocks noGrp="1" noChangeArrowheads="1"/>
          </p:cNvSpPr>
          <p:nvPr>
            <p:ph type="sldNum" sz="quarter" idx="12"/>
          </p:nvPr>
        </p:nvSpPr>
        <p:spPr>
          <a:ln/>
        </p:spPr>
        <p:txBody>
          <a:bodyPr/>
          <a:lstStyle>
            <a:lvl1pPr>
              <a:defRPr/>
            </a:lvl1pPr>
          </a:lstStyle>
          <a:p>
            <a:fld id="{BD7A4D3C-C487-4FEF-887D-DD8BB20D3F9F}" type="slidenum">
              <a:rPr lang="fr-CH" altLang="fr-FR"/>
              <a:pPr/>
              <a:t>‹#›</a:t>
            </a:fld>
            <a:endParaRPr lang="fr-CH" altLang="fr-FR"/>
          </a:p>
        </p:txBody>
      </p:sp>
    </p:spTree>
    <p:extLst>
      <p:ext uri="{BB962C8B-B14F-4D97-AF65-F5344CB8AC3E}">
        <p14:creationId xmlns:p14="http://schemas.microsoft.com/office/powerpoint/2010/main" val="25829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fr-CH"/>
          </a:p>
        </p:txBody>
      </p:sp>
      <p:sp>
        <p:nvSpPr>
          <p:cNvPr id="5" name="Rectangle 5"/>
          <p:cNvSpPr>
            <a:spLocks noGrp="1" noChangeArrowheads="1"/>
          </p:cNvSpPr>
          <p:nvPr>
            <p:ph type="ftr" sz="quarter" idx="11"/>
          </p:nvPr>
        </p:nvSpPr>
        <p:spPr>
          <a:ln/>
        </p:spPr>
        <p:txBody>
          <a:bodyPr/>
          <a:lstStyle>
            <a:lvl1pPr>
              <a:defRPr/>
            </a:lvl1pPr>
          </a:lstStyle>
          <a:p>
            <a:pPr>
              <a:defRPr/>
            </a:pPr>
            <a:endParaRPr lang="fr-CH"/>
          </a:p>
        </p:txBody>
      </p:sp>
      <p:sp>
        <p:nvSpPr>
          <p:cNvPr id="6" name="Rectangle 6"/>
          <p:cNvSpPr>
            <a:spLocks noGrp="1" noChangeArrowheads="1"/>
          </p:cNvSpPr>
          <p:nvPr>
            <p:ph type="sldNum" sz="quarter" idx="12"/>
          </p:nvPr>
        </p:nvSpPr>
        <p:spPr>
          <a:ln/>
        </p:spPr>
        <p:txBody>
          <a:bodyPr/>
          <a:lstStyle>
            <a:lvl1pPr>
              <a:defRPr/>
            </a:lvl1pPr>
          </a:lstStyle>
          <a:p>
            <a:fld id="{81548BED-2A73-4F04-81F1-BCD132CCD6AC}" type="slidenum">
              <a:rPr lang="fr-CH" altLang="fr-FR"/>
              <a:pPr/>
              <a:t>‹#›</a:t>
            </a:fld>
            <a:endParaRPr lang="fr-CH" altLang="fr-FR"/>
          </a:p>
        </p:txBody>
      </p:sp>
    </p:spTree>
    <p:extLst>
      <p:ext uri="{BB962C8B-B14F-4D97-AF65-F5344CB8AC3E}">
        <p14:creationId xmlns:p14="http://schemas.microsoft.com/office/powerpoint/2010/main" val="246851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609600"/>
            <a:ext cx="1943100" cy="5486400"/>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685800" y="609600"/>
            <a:ext cx="5676900" cy="5486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fr-CH"/>
          </a:p>
        </p:txBody>
      </p:sp>
      <p:sp>
        <p:nvSpPr>
          <p:cNvPr id="5" name="Rectangle 5"/>
          <p:cNvSpPr>
            <a:spLocks noGrp="1" noChangeArrowheads="1"/>
          </p:cNvSpPr>
          <p:nvPr>
            <p:ph type="ftr" sz="quarter" idx="11"/>
          </p:nvPr>
        </p:nvSpPr>
        <p:spPr>
          <a:ln/>
        </p:spPr>
        <p:txBody>
          <a:bodyPr/>
          <a:lstStyle>
            <a:lvl1pPr>
              <a:defRPr/>
            </a:lvl1pPr>
          </a:lstStyle>
          <a:p>
            <a:pPr>
              <a:defRPr/>
            </a:pPr>
            <a:endParaRPr lang="fr-CH"/>
          </a:p>
        </p:txBody>
      </p:sp>
      <p:sp>
        <p:nvSpPr>
          <p:cNvPr id="6" name="Rectangle 6"/>
          <p:cNvSpPr>
            <a:spLocks noGrp="1" noChangeArrowheads="1"/>
          </p:cNvSpPr>
          <p:nvPr>
            <p:ph type="sldNum" sz="quarter" idx="12"/>
          </p:nvPr>
        </p:nvSpPr>
        <p:spPr>
          <a:ln/>
        </p:spPr>
        <p:txBody>
          <a:bodyPr/>
          <a:lstStyle>
            <a:lvl1pPr>
              <a:defRPr/>
            </a:lvl1pPr>
          </a:lstStyle>
          <a:p>
            <a:fld id="{9DEDE952-4EC6-4E2F-AC57-CA9733AC7167}" type="slidenum">
              <a:rPr lang="fr-CH" altLang="fr-FR"/>
              <a:pPr/>
              <a:t>‹#›</a:t>
            </a:fld>
            <a:endParaRPr lang="fr-CH" altLang="fr-FR"/>
          </a:p>
        </p:txBody>
      </p:sp>
    </p:spTree>
    <p:extLst>
      <p:ext uri="{BB962C8B-B14F-4D97-AF65-F5344CB8AC3E}">
        <p14:creationId xmlns:p14="http://schemas.microsoft.com/office/powerpoint/2010/main" val="325593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fr-CH"/>
          </a:p>
        </p:txBody>
      </p:sp>
      <p:sp>
        <p:nvSpPr>
          <p:cNvPr id="5" name="Rectangle 5"/>
          <p:cNvSpPr>
            <a:spLocks noGrp="1" noChangeArrowheads="1"/>
          </p:cNvSpPr>
          <p:nvPr>
            <p:ph type="ftr" sz="quarter" idx="11"/>
          </p:nvPr>
        </p:nvSpPr>
        <p:spPr>
          <a:ln/>
        </p:spPr>
        <p:txBody>
          <a:bodyPr/>
          <a:lstStyle>
            <a:lvl1pPr>
              <a:defRPr/>
            </a:lvl1pPr>
          </a:lstStyle>
          <a:p>
            <a:pPr>
              <a:defRPr/>
            </a:pPr>
            <a:endParaRPr lang="fr-CH"/>
          </a:p>
        </p:txBody>
      </p:sp>
      <p:sp>
        <p:nvSpPr>
          <p:cNvPr id="6" name="Rectangle 6"/>
          <p:cNvSpPr>
            <a:spLocks noGrp="1" noChangeArrowheads="1"/>
          </p:cNvSpPr>
          <p:nvPr>
            <p:ph type="sldNum" sz="quarter" idx="12"/>
          </p:nvPr>
        </p:nvSpPr>
        <p:spPr>
          <a:ln/>
        </p:spPr>
        <p:txBody>
          <a:bodyPr/>
          <a:lstStyle>
            <a:lvl1pPr>
              <a:defRPr/>
            </a:lvl1pPr>
          </a:lstStyle>
          <a:p>
            <a:fld id="{0D915FE1-39A1-4623-A11F-4989668202B2}" type="slidenum">
              <a:rPr lang="fr-CH" altLang="fr-FR"/>
              <a:pPr/>
              <a:t>‹#›</a:t>
            </a:fld>
            <a:endParaRPr lang="fr-CH" altLang="fr-FR"/>
          </a:p>
        </p:txBody>
      </p:sp>
    </p:spTree>
    <p:extLst>
      <p:ext uri="{BB962C8B-B14F-4D97-AF65-F5344CB8AC3E}">
        <p14:creationId xmlns:p14="http://schemas.microsoft.com/office/powerpoint/2010/main" val="168549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CH"/>
          </a:p>
        </p:txBody>
      </p:sp>
      <p:sp>
        <p:nvSpPr>
          <p:cNvPr id="5" name="Rectangle 5"/>
          <p:cNvSpPr>
            <a:spLocks noGrp="1" noChangeArrowheads="1"/>
          </p:cNvSpPr>
          <p:nvPr>
            <p:ph type="ftr" sz="quarter" idx="11"/>
          </p:nvPr>
        </p:nvSpPr>
        <p:spPr>
          <a:ln/>
        </p:spPr>
        <p:txBody>
          <a:bodyPr/>
          <a:lstStyle>
            <a:lvl1pPr>
              <a:defRPr/>
            </a:lvl1pPr>
          </a:lstStyle>
          <a:p>
            <a:pPr>
              <a:defRPr/>
            </a:pPr>
            <a:endParaRPr lang="fr-CH"/>
          </a:p>
        </p:txBody>
      </p:sp>
      <p:sp>
        <p:nvSpPr>
          <p:cNvPr id="6" name="Rectangle 6"/>
          <p:cNvSpPr>
            <a:spLocks noGrp="1" noChangeArrowheads="1"/>
          </p:cNvSpPr>
          <p:nvPr>
            <p:ph type="sldNum" sz="quarter" idx="12"/>
          </p:nvPr>
        </p:nvSpPr>
        <p:spPr>
          <a:ln/>
        </p:spPr>
        <p:txBody>
          <a:bodyPr/>
          <a:lstStyle>
            <a:lvl1pPr>
              <a:defRPr/>
            </a:lvl1pPr>
          </a:lstStyle>
          <a:p>
            <a:fld id="{26441E8D-2C1A-4379-AD56-032CCF768DCA}" type="slidenum">
              <a:rPr lang="fr-CH" altLang="fr-FR"/>
              <a:pPr/>
              <a:t>‹#›</a:t>
            </a:fld>
            <a:endParaRPr lang="fr-CH" altLang="fr-FR"/>
          </a:p>
        </p:txBody>
      </p:sp>
    </p:spTree>
    <p:extLst>
      <p:ext uri="{BB962C8B-B14F-4D97-AF65-F5344CB8AC3E}">
        <p14:creationId xmlns:p14="http://schemas.microsoft.com/office/powerpoint/2010/main" val="328052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fr-CH"/>
          </a:p>
        </p:txBody>
      </p:sp>
      <p:sp>
        <p:nvSpPr>
          <p:cNvPr id="6" name="Rectangle 5"/>
          <p:cNvSpPr>
            <a:spLocks noGrp="1" noChangeArrowheads="1"/>
          </p:cNvSpPr>
          <p:nvPr>
            <p:ph type="ftr" sz="quarter" idx="11"/>
          </p:nvPr>
        </p:nvSpPr>
        <p:spPr>
          <a:ln/>
        </p:spPr>
        <p:txBody>
          <a:bodyPr/>
          <a:lstStyle>
            <a:lvl1pPr>
              <a:defRPr/>
            </a:lvl1pPr>
          </a:lstStyle>
          <a:p>
            <a:pPr>
              <a:defRPr/>
            </a:pPr>
            <a:endParaRPr lang="fr-CH"/>
          </a:p>
        </p:txBody>
      </p:sp>
      <p:sp>
        <p:nvSpPr>
          <p:cNvPr id="7" name="Rectangle 6"/>
          <p:cNvSpPr>
            <a:spLocks noGrp="1" noChangeArrowheads="1"/>
          </p:cNvSpPr>
          <p:nvPr>
            <p:ph type="sldNum" sz="quarter" idx="12"/>
          </p:nvPr>
        </p:nvSpPr>
        <p:spPr>
          <a:ln/>
        </p:spPr>
        <p:txBody>
          <a:bodyPr/>
          <a:lstStyle>
            <a:lvl1pPr>
              <a:defRPr/>
            </a:lvl1pPr>
          </a:lstStyle>
          <a:p>
            <a:fld id="{DCB13DEB-DBFB-449E-8FFB-E823C42C1226}" type="slidenum">
              <a:rPr lang="fr-CH" altLang="fr-FR"/>
              <a:pPr/>
              <a:t>‹#›</a:t>
            </a:fld>
            <a:endParaRPr lang="fr-CH" altLang="fr-FR"/>
          </a:p>
        </p:txBody>
      </p:sp>
    </p:spTree>
    <p:extLst>
      <p:ext uri="{BB962C8B-B14F-4D97-AF65-F5344CB8AC3E}">
        <p14:creationId xmlns:p14="http://schemas.microsoft.com/office/powerpoint/2010/main" val="193426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fr-CH"/>
          </a:p>
        </p:txBody>
      </p:sp>
      <p:sp>
        <p:nvSpPr>
          <p:cNvPr id="8" name="Rectangle 5"/>
          <p:cNvSpPr>
            <a:spLocks noGrp="1" noChangeArrowheads="1"/>
          </p:cNvSpPr>
          <p:nvPr>
            <p:ph type="ftr" sz="quarter" idx="11"/>
          </p:nvPr>
        </p:nvSpPr>
        <p:spPr>
          <a:ln/>
        </p:spPr>
        <p:txBody>
          <a:bodyPr/>
          <a:lstStyle>
            <a:lvl1pPr>
              <a:defRPr/>
            </a:lvl1pPr>
          </a:lstStyle>
          <a:p>
            <a:pPr>
              <a:defRPr/>
            </a:pPr>
            <a:endParaRPr lang="fr-CH"/>
          </a:p>
        </p:txBody>
      </p:sp>
      <p:sp>
        <p:nvSpPr>
          <p:cNvPr id="9" name="Rectangle 6"/>
          <p:cNvSpPr>
            <a:spLocks noGrp="1" noChangeArrowheads="1"/>
          </p:cNvSpPr>
          <p:nvPr>
            <p:ph type="sldNum" sz="quarter" idx="12"/>
          </p:nvPr>
        </p:nvSpPr>
        <p:spPr>
          <a:ln/>
        </p:spPr>
        <p:txBody>
          <a:bodyPr/>
          <a:lstStyle>
            <a:lvl1pPr>
              <a:defRPr/>
            </a:lvl1pPr>
          </a:lstStyle>
          <a:p>
            <a:fld id="{8A585FBD-CA94-46B6-896C-E958698FB30D}" type="slidenum">
              <a:rPr lang="fr-CH" altLang="fr-FR"/>
              <a:pPr/>
              <a:t>‹#›</a:t>
            </a:fld>
            <a:endParaRPr lang="fr-CH" altLang="fr-FR"/>
          </a:p>
        </p:txBody>
      </p:sp>
    </p:spTree>
    <p:extLst>
      <p:ext uri="{BB962C8B-B14F-4D97-AF65-F5344CB8AC3E}">
        <p14:creationId xmlns:p14="http://schemas.microsoft.com/office/powerpoint/2010/main" val="215074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fr-CH"/>
          </a:p>
        </p:txBody>
      </p:sp>
      <p:sp>
        <p:nvSpPr>
          <p:cNvPr id="4" name="Rectangle 5"/>
          <p:cNvSpPr>
            <a:spLocks noGrp="1" noChangeArrowheads="1"/>
          </p:cNvSpPr>
          <p:nvPr>
            <p:ph type="ftr" sz="quarter" idx="11"/>
          </p:nvPr>
        </p:nvSpPr>
        <p:spPr>
          <a:ln/>
        </p:spPr>
        <p:txBody>
          <a:bodyPr/>
          <a:lstStyle>
            <a:lvl1pPr>
              <a:defRPr/>
            </a:lvl1pPr>
          </a:lstStyle>
          <a:p>
            <a:pPr>
              <a:defRPr/>
            </a:pPr>
            <a:endParaRPr lang="fr-CH"/>
          </a:p>
        </p:txBody>
      </p:sp>
      <p:sp>
        <p:nvSpPr>
          <p:cNvPr id="5" name="Rectangle 6"/>
          <p:cNvSpPr>
            <a:spLocks noGrp="1" noChangeArrowheads="1"/>
          </p:cNvSpPr>
          <p:nvPr>
            <p:ph type="sldNum" sz="quarter" idx="12"/>
          </p:nvPr>
        </p:nvSpPr>
        <p:spPr>
          <a:ln/>
        </p:spPr>
        <p:txBody>
          <a:bodyPr/>
          <a:lstStyle>
            <a:lvl1pPr>
              <a:defRPr/>
            </a:lvl1pPr>
          </a:lstStyle>
          <a:p>
            <a:fld id="{D2FF268E-D4F1-47E0-88E3-D8D77716E487}" type="slidenum">
              <a:rPr lang="fr-CH" altLang="fr-FR"/>
              <a:pPr/>
              <a:t>‹#›</a:t>
            </a:fld>
            <a:endParaRPr lang="fr-CH" altLang="fr-FR"/>
          </a:p>
        </p:txBody>
      </p:sp>
    </p:spTree>
    <p:extLst>
      <p:ext uri="{BB962C8B-B14F-4D97-AF65-F5344CB8AC3E}">
        <p14:creationId xmlns:p14="http://schemas.microsoft.com/office/powerpoint/2010/main" val="109761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CH"/>
          </a:p>
        </p:txBody>
      </p:sp>
      <p:sp>
        <p:nvSpPr>
          <p:cNvPr id="3" name="Rectangle 5"/>
          <p:cNvSpPr>
            <a:spLocks noGrp="1" noChangeArrowheads="1"/>
          </p:cNvSpPr>
          <p:nvPr>
            <p:ph type="ftr" sz="quarter" idx="11"/>
          </p:nvPr>
        </p:nvSpPr>
        <p:spPr>
          <a:ln/>
        </p:spPr>
        <p:txBody>
          <a:bodyPr/>
          <a:lstStyle>
            <a:lvl1pPr>
              <a:defRPr/>
            </a:lvl1pPr>
          </a:lstStyle>
          <a:p>
            <a:pPr>
              <a:defRPr/>
            </a:pPr>
            <a:endParaRPr lang="fr-CH"/>
          </a:p>
        </p:txBody>
      </p:sp>
      <p:sp>
        <p:nvSpPr>
          <p:cNvPr id="4" name="Rectangle 6"/>
          <p:cNvSpPr>
            <a:spLocks noGrp="1" noChangeArrowheads="1"/>
          </p:cNvSpPr>
          <p:nvPr>
            <p:ph type="sldNum" sz="quarter" idx="12"/>
          </p:nvPr>
        </p:nvSpPr>
        <p:spPr>
          <a:ln/>
        </p:spPr>
        <p:txBody>
          <a:bodyPr/>
          <a:lstStyle>
            <a:lvl1pPr>
              <a:defRPr/>
            </a:lvl1pPr>
          </a:lstStyle>
          <a:p>
            <a:fld id="{FC8F706E-5BC5-489D-9B33-723583D65A5F}" type="slidenum">
              <a:rPr lang="fr-CH" altLang="fr-FR"/>
              <a:pPr/>
              <a:t>‹#›</a:t>
            </a:fld>
            <a:endParaRPr lang="fr-CH" altLang="fr-FR"/>
          </a:p>
        </p:txBody>
      </p:sp>
    </p:spTree>
    <p:extLst>
      <p:ext uri="{BB962C8B-B14F-4D97-AF65-F5344CB8AC3E}">
        <p14:creationId xmlns:p14="http://schemas.microsoft.com/office/powerpoint/2010/main" val="208154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H"/>
          </a:p>
        </p:txBody>
      </p:sp>
      <p:sp>
        <p:nvSpPr>
          <p:cNvPr id="6" name="Rectangle 5"/>
          <p:cNvSpPr>
            <a:spLocks noGrp="1" noChangeArrowheads="1"/>
          </p:cNvSpPr>
          <p:nvPr>
            <p:ph type="ftr" sz="quarter" idx="11"/>
          </p:nvPr>
        </p:nvSpPr>
        <p:spPr>
          <a:ln/>
        </p:spPr>
        <p:txBody>
          <a:bodyPr/>
          <a:lstStyle>
            <a:lvl1pPr>
              <a:defRPr/>
            </a:lvl1pPr>
          </a:lstStyle>
          <a:p>
            <a:pPr>
              <a:defRPr/>
            </a:pPr>
            <a:endParaRPr lang="fr-CH"/>
          </a:p>
        </p:txBody>
      </p:sp>
      <p:sp>
        <p:nvSpPr>
          <p:cNvPr id="7" name="Rectangle 6"/>
          <p:cNvSpPr>
            <a:spLocks noGrp="1" noChangeArrowheads="1"/>
          </p:cNvSpPr>
          <p:nvPr>
            <p:ph type="sldNum" sz="quarter" idx="12"/>
          </p:nvPr>
        </p:nvSpPr>
        <p:spPr>
          <a:ln/>
        </p:spPr>
        <p:txBody>
          <a:bodyPr/>
          <a:lstStyle>
            <a:lvl1pPr>
              <a:defRPr/>
            </a:lvl1pPr>
          </a:lstStyle>
          <a:p>
            <a:fld id="{D98737A1-A49D-4BAF-B4EE-715A3350322E}" type="slidenum">
              <a:rPr lang="fr-CH" altLang="fr-FR"/>
              <a:pPr/>
              <a:t>‹#›</a:t>
            </a:fld>
            <a:endParaRPr lang="fr-CH" altLang="fr-FR"/>
          </a:p>
        </p:txBody>
      </p:sp>
    </p:spTree>
    <p:extLst>
      <p:ext uri="{BB962C8B-B14F-4D97-AF65-F5344CB8AC3E}">
        <p14:creationId xmlns:p14="http://schemas.microsoft.com/office/powerpoint/2010/main" val="368084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H"/>
          </a:p>
        </p:txBody>
      </p:sp>
      <p:sp>
        <p:nvSpPr>
          <p:cNvPr id="6" name="Rectangle 5"/>
          <p:cNvSpPr>
            <a:spLocks noGrp="1" noChangeArrowheads="1"/>
          </p:cNvSpPr>
          <p:nvPr>
            <p:ph type="ftr" sz="quarter" idx="11"/>
          </p:nvPr>
        </p:nvSpPr>
        <p:spPr>
          <a:ln/>
        </p:spPr>
        <p:txBody>
          <a:bodyPr/>
          <a:lstStyle>
            <a:lvl1pPr>
              <a:defRPr/>
            </a:lvl1pPr>
          </a:lstStyle>
          <a:p>
            <a:pPr>
              <a:defRPr/>
            </a:pPr>
            <a:endParaRPr lang="fr-CH"/>
          </a:p>
        </p:txBody>
      </p:sp>
      <p:sp>
        <p:nvSpPr>
          <p:cNvPr id="7" name="Rectangle 6"/>
          <p:cNvSpPr>
            <a:spLocks noGrp="1" noChangeArrowheads="1"/>
          </p:cNvSpPr>
          <p:nvPr>
            <p:ph type="sldNum" sz="quarter" idx="12"/>
          </p:nvPr>
        </p:nvSpPr>
        <p:spPr>
          <a:ln/>
        </p:spPr>
        <p:txBody>
          <a:bodyPr/>
          <a:lstStyle>
            <a:lvl1pPr>
              <a:defRPr/>
            </a:lvl1pPr>
          </a:lstStyle>
          <a:p>
            <a:fld id="{9B43D179-645B-4713-8C4C-E18E967666FA}" type="slidenum">
              <a:rPr lang="fr-CH" altLang="fr-FR"/>
              <a:pPr/>
              <a:t>‹#›</a:t>
            </a:fld>
            <a:endParaRPr lang="fr-CH" altLang="fr-FR"/>
          </a:p>
        </p:txBody>
      </p:sp>
    </p:spTree>
    <p:extLst>
      <p:ext uri="{BB962C8B-B14F-4D97-AF65-F5344CB8AC3E}">
        <p14:creationId xmlns:p14="http://schemas.microsoft.com/office/powerpoint/2010/main" val="266659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H" altLang="fr-FR" smtClean="0"/>
              <a:t>Cliquez pour modifier le style du titre du masque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H" altLang="fr-FR" smtClean="0"/>
              <a:t>Cliquez pour modifier les styles du texte du masque</a:t>
            </a:r>
          </a:p>
          <a:p>
            <a:pPr lvl="1"/>
            <a:r>
              <a:rPr lang="fr-CH" altLang="fr-FR" smtClean="0"/>
              <a:t>Deuxième niveau</a:t>
            </a:r>
          </a:p>
          <a:p>
            <a:pPr lvl="2"/>
            <a:r>
              <a:rPr lang="fr-CH" altLang="fr-FR" smtClean="0"/>
              <a:t>Troisième niveau</a:t>
            </a:r>
          </a:p>
          <a:p>
            <a:pPr lvl="3"/>
            <a:r>
              <a:rPr lang="fr-CH" altLang="fr-FR" smtClean="0"/>
              <a:t>Quatrième niveau</a:t>
            </a:r>
          </a:p>
          <a:p>
            <a:pPr lvl="4"/>
            <a:r>
              <a:rPr lang="fr-CH" altLang="fr-FR" smtClean="0"/>
              <a:t>Cinquième niveau</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fr-CH"/>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CH"/>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4921655-CCD5-480A-AD29-DA138870BCEA}" type="slidenum">
              <a:rPr lang="fr-CH" altLang="fr-FR"/>
              <a:pPr/>
              <a:t>‹#›</a:t>
            </a:fld>
            <a:endParaRPr lang="fr-CH"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Microsoft_Word_97_-_2003_Document2.doc"/></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5.bin"/><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wmf"/><Relationship Id="rId10" Type="http://schemas.openxmlformats.org/officeDocument/2006/relationships/image" Target="../media/image5.emf"/><Relationship Id="rId4" Type="http://schemas.openxmlformats.org/officeDocument/2006/relationships/oleObject" Target="../embeddings/Microsoft_Word_97_-_2003_Document3.doc"/><Relationship Id="rId9" Type="http://schemas.openxmlformats.org/officeDocument/2006/relationships/oleObject" Target="../embeddings/Microsoft_Excel_97-2003_Worksheet4.xls"/></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3.wmf"/><Relationship Id="rId10" Type="http://schemas.openxmlformats.org/officeDocument/2006/relationships/image" Target="../media/image6.wmf"/><Relationship Id="rId4" Type="http://schemas.openxmlformats.org/officeDocument/2006/relationships/oleObject" Target="../embeddings/Microsoft_Word_97_-_2003_Document5.doc"/><Relationship Id="rId9" Type="http://schemas.openxmlformats.org/officeDocument/2006/relationships/oleObject" Target="../embeddings/Microsoft_Word_97_-_2003_Document6.doc"/></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3.wmf"/><Relationship Id="rId4" Type="http://schemas.openxmlformats.org/officeDocument/2006/relationships/oleObject" Target="../embeddings/Microsoft_Word_97_-_2003_Document7.doc"/></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Microsoft_Word_97_-_2003_Document8.doc"/></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1428750" y="785813"/>
            <a:ext cx="7239000" cy="914400"/>
          </a:xfrm>
          <a:noFill/>
        </p:spPr>
        <p:txBody>
          <a:bodyPr lIns="92075" tIns="46038" rIns="92075" bIns="46038"/>
          <a:lstStyle/>
          <a:p>
            <a:r>
              <a:rPr lang="fr-CA" altLang="fr-FR" sz="1600" smtClean="0">
                <a:solidFill>
                  <a:schemeClr val="tx1"/>
                </a:solidFill>
                <a:latin typeface="Arial" charset="0"/>
              </a:rPr>
              <a:t/>
            </a:r>
            <a:br>
              <a:rPr lang="fr-CA" altLang="fr-FR" sz="1600" smtClean="0">
                <a:solidFill>
                  <a:schemeClr val="tx1"/>
                </a:solidFill>
                <a:latin typeface="Arial" charset="0"/>
              </a:rPr>
            </a:br>
            <a:r>
              <a:rPr lang="fr-CA" altLang="fr-FR" sz="2000" u="sng" smtClean="0">
                <a:solidFill>
                  <a:schemeClr val="tx1"/>
                </a:solidFill>
              </a:rPr>
              <a:t>Tableau de bord sur la gestion de projet TI chez Microsoft</a:t>
            </a:r>
            <a:endParaRPr lang="fr-CH" altLang="fr-FR" smtClean="0">
              <a:solidFill>
                <a:schemeClr val="tx1"/>
              </a:solidFill>
            </a:endParaRPr>
          </a:p>
        </p:txBody>
      </p:sp>
      <p:grpSp>
        <p:nvGrpSpPr>
          <p:cNvPr id="3075" name="Group 6"/>
          <p:cNvGrpSpPr>
            <a:grpSpLocks/>
          </p:cNvGrpSpPr>
          <p:nvPr/>
        </p:nvGrpSpPr>
        <p:grpSpPr bwMode="auto">
          <a:xfrm>
            <a:off x="4876800" y="3352800"/>
            <a:ext cx="1828800" cy="1122363"/>
            <a:chOff x="3958" y="1200"/>
            <a:chExt cx="1723" cy="1043"/>
          </a:xfrm>
        </p:grpSpPr>
        <p:sp>
          <p:nvSpPr>
            <p:cNvPr id="3080" name="Freeform 7"/>
            <p:cNvSpPr>
              <a:spLocks/>
            </p:cNvSpPr>
            <p:nvPr/>
          </p:nvSpPr>
          <p:spPr bwMode="auto">
            <a:xfrm>
              <a:off x="5170" y="1932"/>
              <a:ext cx="161" cy="83"/>
            </a:xfrm>
            <a:custGeom>
              <a:avLst/>
              <a:gdLst>
                <a:gd name="T0" fmla="*/ 95 w 161"/>
                <a:gd name="T1" fmla="*/ 2 h 83"/>
                <a:gd name="T2" fmla="*/ 97 w 161"/>
                <a:gd name="T3" fmla="*/ 24 h 83"/>
                <a:gd name="T4" fmla="*/ 55 w 161"/>
                <a:gd name="T5" fmla="*/ 44 h 83"/>
                <a:gd name="T6" fmla="*/ 20 w 161"/>
                <a:gd name="T7" fmla="*/ 52 h 83"/>
                <a:gd name="T8" fmla="*/ 0 w 161"/>
                <a:gd name="T9" fmla="*/ 60 h 83"/>
                <a:gd name="T10" fmla="*/ 1 w 161"/>
                <a:gd name="T11" fmla="*/ 72 h 83"/>
                <a:gd name="T12" fmla="*/ 27 w 161"/>
                <a:gd name="T13" fmla="*/ 79 h 83"/>
                <a:gd name="T14" fmla="*/ 64 w 161"/>
                <a:gd name="T15" fmla="*/ 82 h 83"/>
                <a:gd name="T16" fmla="*/ 97 w 161"/>
                <a:gd name="T17" fmla="*/ 76 h 83"/>
                <a:gd name="T18" fmla="*/ 116 w 161"/>
                <a:gd name="T19" fmla="*/ 71 h 83"/>
                <a:gd name="T20" fmla="*/ 117 w 161"/>
                <a:gd name="T21" fmla="*/ 77 h 83"/>
                <a:gd name="T22" fmla="*/ 143 w 161"/>
                <a:gd name="T23" fmla="*/ 76 h 83"/>
                <a:gd name="T24" fmla="*/ 158 w 161"/>
                <a:gd name="T25" fmla="*/ 73 h 83"/>
                <a:gd name="T26" fmla="*/ 158 w 161"/>
                <a:gd name="T27" fmla="*/ 62 h 83"/>
                <a:gd name="T28" fmla="*/ 160 w 161"/>
                <a:gd name="T29" fmla="*/ 56 h 83"/>
                <a:gd name="T30" fmla="*/ 160 w 161"/>
                <a:gd name="T31" fmla="*/ 40 h 83"/>
                <a:gd name="T32" fmla="*/ 156 w 161"/>
                <a:gd name="T33" fmla="*/ 31 h 83"/>
                <a:gd name="T34" fmla="*/ 148 w 161"/>
                <a:gd name="T35" fmla="*/ 21 h 83"/>
                <a:gd name="T36" fmla="*/ 146 w 161"/>
                <a:gd name="T37" fmla="*/ 0 h 83"/>
                <a:gd name="T38" fmla="*/ 95 w 161"/>
                <a:gd name="T39" fmla="*/ 2 h 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1"/>
                <a:gd name="T61" fmla="*/ 0 h 83"/>
                <a:gd name="T62" fmla="*/ 161 w 161"/>
                <a:gd name="T63" fmla="*/ 83 h 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1" h="83">
                  <a:moveTo>
                    <a:pt x="95" y="2"/>
                  </a:moveTo>
                  <a:lnTo>
                    <a:pt x="97" y="24"/>
                  </a:lnTo>
                  <a:lnTo>
                    <a:pt x="55" y="44"/>
                  </a:lnTo>
                  <a:lnTo>
                    <a:pt x="20" y="52"/>
                  </a:lnTo>
                  <a:lnTo>
                    <a:pt x="0" y="60"/>
                  </a:lnTo>
                  <a:lnTo>
                    <a:pt x="1" y="72"/>
                  </a:lnTo>
                  <a:lnTo>
                    <a:pt x="27" y="79"/>
                  </a:lnTo>
                  <a:lnTo>
                    <a:pt x="64" y="82"/>
                  </a:lnTo>
                  <a:lnTo>
                    <a:pt x="97" y="76"/>
                  </a:lnTo>
                  <a:lnTo>
                    <a:pt x="116" y="71"/>
                  </a:lnTo>
                  <a:lnTo>
                    <a:pt x="117" y="77"/>
                  </a:lnTo>
                  <a:lnTo>
                    <a:pt x="143" y="76"/>
                  </a:lnTo>
                  <a:lnTo>
                    <a:pt x="158" y="73"/>
                  </a:lnTo>
                  <a:lnTo>
                    <a:pt x="158" y="62"/>
                  </a:lnTo>
                  <a:lnTo>
                    <a:pt x="160" y="56"/>
                  </a:lnTo>
                  <a:lnTo>
                    <a:pt x="160" y="40"/>
                  </a:lnTo>
                  <a:lnTo>
                    <a:pt x="156" y="31"/>
                  </a:lnTo>
                  <a:lnTo>
                    <a:pt x="148" y="21"/>
                  </a:lnTo>
                  <a:lnTo>
                    <a:pt x="146" y="0"/>
                  </a:lnTo>
                  <a:lnTo>
                    <a:pt x="95" y="2"/>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081" name="Freeform 8"/>
            <p:cNvSpPr>
              <a:spLocks/>
            </p:cNvSpPr>
            <p:nvPr/>
          </p:nvSpPr>
          <p:spPr bwMode="auto">
            <a:xfrm>
              <a:off x="5228" y="1961"/>
              <a:ext cx="49" cy="27"/>
            </a:xfrm>
            <a:custGeom>
              <a:avLst/>
              <a:gdLst>
                <a:gd name="T0" fmla="*/ 36 w 49"/>
                <a:gd name="T1" fmla="*/ 0 h 27"/>
                <a:gd name="T2" fmla="*/ 48 w 49"/>
                <a:gd name="T3" fmla="*/ 14 h 27"/>
                <a:gd name="T4" fmla="*/ 5 w 49"/>
                <a:gd name="T5" fmla="*/ 26 h 27"/>
                <a:gd name="T6" fmla="*/ 0 w 49"/>
                <a:gd name="T7" fmla="*/ 16 h 27"/>
                <a:gd name="T8" fmla="*/ 36 w 49"/>
                <a:gd name="T9" fmla="*/ 0 h 27"/>
                <a:gd name="T10" fmla="*/ 0 60000 65536"/>
                <a:gd name="T11" fmla="*/ 0 60000 65536"/>
                <a:gd name="T12" fmla="*/ 0 60000 65536"/>
                <a:gd name="T13" fmla="*/ 0 60000 65536"/>
                <a:gd name="T14" fmla="*/ 0 60000 65536"/>
                <a:gd name="T15" fmla="*/ 0 w 49"/>
                <a:gd name="T16" fmla="*/ 0 h 27"/>
                <a:gd name="T17" fmla="*/ 49 w 49"/>
                <a:gd name="T18" fmla="*/ 27 h 27"/>
              </a:gdLst>
              <a:ahLst/>
              <a:cxnLst>
                <a:cxn ang="T10">
                  <a:pos x="T0" y="T1"/>
                </a:cxn>
                <a:cxn ang="T11">
                  <a:pos x="T2" y="T3"/>
                </a:cxn>
                <a:cxn ang="T12">
                  <a:pos x="T4" y="T5"/>
                </a:cxn>
                <a:cxn ang="T13">
                  <a:pos x="T6" y="T7"/>
                </a:cxn>
                <a:cxn ang="T14">
                  <a:pos x="T8" y="T9"/>
                </a:cxn>
              </a:cxnLst>
              <a:rect l="T15" t="T16" r="T17" b="T18"/>
              <a:pathLst>
                <a:path w="49" h="27">
                  <a:moveTo>
                    <a:pt x="36" y="0"/>
                  </a:moveTo>
                  <a:lnTo>
                    <a:pt x="48" y="14"/>
                  </a:lnTo>
                  <a:lnTo>
                    <a:pt x="5" y="26"/>
                  </a:lnTo>
                  <a:lnTo>
                    <a:pt x="0" y="16"/>
                  </a:lnTo>
                  <a:lnTo>
                    <a:pt x="3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82" name="Freeform 9"/>
            <p:cNvSpPr>
              <a:spLocks/>
            </p:cNvSpPr>
            <p:nvPr/>
          </p:nvSpPr>
          <p:spPr bwMode="auto">
            <a:xfrm>
              <a:off x="5174" y="1979"/>
              <a:ext cx="56" cy="17"/>
            </a:xfrm>
            <a:custGeom>
              <a:avLst/>
              <a:gdLst>
                <a:gd name="T0" fmla="*/ 49 w 56"/>
                <a:gd name="T1" fmla="*/ 0 h 17"/>
                <a:gd name="T2" fmla="*/ 55 w 56"/>
                <a:gd name="T3" fmla="*/ 8 h 17"/>
                <a:gd name="T4" fmla="*/ 28 w 56"/>
                <a:gd name="T5" fmla="*/ 14 h 17"/>
                <a:gd name="T6" fmla="*/ 16 w 56"/>
                <a:gd name="T7" fmla="*/ 16 h 17"/>
                <a:gd name="T8" fmla="*/ 0 w 56"/>
                <a:gd name="T9" fmla="*/ 15 h 17"/>
                <a:gd name="T10" fmla="*/ 17 w 56"/>
                <a:gd name="T11" fmla="*/ 7 h 17"/>
                <a:gd name="T12" fmla="*/ 49 w 56"/>
                <a:gd name="T13" fmla="*/ 0 h 17"/>
                <a:gd name="T14" fmla="*/ 0 60000 65536"/>
                <a:gd name="T15" fmla="*/ 0 60000 65536"/>
                <a:gd name="T16" fmla="*/ 0 60000 65536"/>
                <a:gd name="T17" fmla="*/ 0 60000 65536"/>
                <a:gd name="T18" fmla="*/ 0 60000 65536"/>
                <a:gd name="T19" fmla="*/ 0 60000 65536"/>
                <a:gd name="T20" fmla="*/ 0 60000 65536"/>
                <a:gd name="T21" fmla="*/ 0 w 56"/>
                <a:gd name="T22" fmla="*/ 0 h 17"/>
                <a:gd name="T23" fmla="*/ 56 w 5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7">
                  <a:moveTo>
                    <a:pt x="49" y="0"/>
                  </a:moveTo>
                  <a:lnTo>
                    <a:pt x="55" y="8"/>
                  </a:lnTo>
                  <a:lnTo>
                    <a:pt x="28" y="14"/>
                  </a:lnTo>
                  <a:lnTo>
                    <a:pt x="16" y="16"/>
                  </a:lnTo>
                  <a:lnTo>
                    <a:pt x="0" y="15"/>
                  </a:lnTo>
                  <a:lnTo>
                    <a:pt x="17" y="7"/>
                  </a:lnTo>
                  <a:lnTo>
                    <a:pt x="4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83" name="Freeform 10"/>
            <p:cNvSpPr>
              <a:spLocks/>
            </p:cNvSpPr>
            <p:nvPr/>
          </p:nvSpPr>
          <p:spPr bwMode="auto">
            <a:xfrm>
              <a:off x="5174" y="1961"/>
              <a:ext cx="156" cy="50"/>
            </a:xfrm>
            <a:custGeom>
              <a:avLst/>
              <a:gdLst>
                <a:gd name="T0" fmla="*/ 0 w 156"/>
                <a:gd name="T1" fmla="*/ 42 h 50"/>
                <a:gd name="T2" fmla="*/ 0 w 156"/>
                <a:gd name="T3" fmla="*/ 34 h 50"/>
                <a:gd name="T4" fmla="*/ 20 w 156"/>
                <a:gd name="T5" fmla="*/ 36 h 50"/>
                <a:gd name="T6" fmla="*/ 53 w 156"/>
                <a:gd name="T7" fmla="*/ 31 h 50"/>
                <a:gd name="T8" fmla="*/ 71 w 156"/>
                <a:gd name="T9" fmla="*/ 27 h 50"/>
                <a:gd name="T10" fmla="*/ 107 w 156"/>
                <a:gd name="T11" fmla="*/ 16 h 50"/>
                <a:gd name="T12" fmla="*/ 122 w 156"/>
                <a:gd name="T13" fmla="*/ 14 h 50"/>
                <a:gd name="T14" fmla="*/ 138 w 156"/>
                <a:gd name="T15" fmla="*/ 8 h 50"/>
                <a:gd name="T16" fmla="*/ 145 w 156"/>
                <a:gd name="T17" fmla="*/ 0 h 50"/>
                <a:gd name="T18" fmla="*/ 155 w 156"/>
                <a:gd name="T19" fmla="*/ 10 h 50"/>
                <a:gd name="T20" fmla="*/ 155 w 156"/>
                <a:gd name="T21" fmla="*/ 31 h 50"/>
                <a:gd name="T22" fmla="*/ 143 w 156"/>
                <a:gd name="T23" fmla="*/ 34 h 50"/>
                <a:gd name="T24" fmla="*/ 115 w 156"/>
                <a:gd name="T25" fmla="*/ 38 h 50"/>
                <a:gd name="T26" fmla="*/ 104 w 156"/>
                <a:gd name="T27" fmla="*/ 39 h 50"/>
                <a:gd name="T28" fmla="*/ 86 w 156"/>
                <a:gd name="T29" fmla="*/ 46 h 50"/>
                <a:gd name="T30" fmla="*/ 65 w 156"/>
                <a:gd name="T31" fmla="*/ 49 h 50"/>
                <a:gd name="T32" fmla="*/ 50 w 156"/>
                <a:gd name="T33" fmla="*/ 49 h 50"/>
                <a:gd name="T34" fmla="*/ 26 w 156"/>
                <a:gd name="T35" fmla="*/ 49 h 50"/>
                <a:gd name="T36" fmla="*/ 0 w 156"/>
                <a:gd name="T37" fmla="*/ 42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6"/>
                <a:gd name="T58" fmla="*/ 0 h 50"/>
                <a:gd name="T59" fmla="*/ 156 w 156"/>
                <a:gd name="T60" fmla="*/ 50 h 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6" h="50">
                  <a:moveTo>
                    <a:pt x="0" y="42"/>
                  </a:moveTo>
                  <a:lnTo>
                    <a:pt x="0" y="34"/>
                  </a:lnTo>
                  <a:lnTo>
                    <a:pt x="20" y="36"/>
                  </a:lnTo>
                  <a:lnTo>
                    <a:pt x="53" y="31"/>
                  </a:lnTo>
                  <a:lnTo>
                    <a:pt x="71" y="27"/>
                  </a:lnTo>
                  <a:lnTo>
                    <a:pt x="107" y="16"/>
                  </a:lnTo>
                  <a:lnTo>
                    <a:pt x="122" y="14"/>
                  </a:lnTo>
                  <a:lnTo>
                    <a:pt x="138" y="8"/>
                  </a:lnTo>
                  <a:lnTo>
                    <a:pt x="145" y="0"/>
                  </a:lnTo>
                  <a:lnTo>
                    <a:pt x="155" y="10"/>
                  </a:lnTo>
                  <a:lnTo>
                    <a:pt x="155" y="31"/>
                  </a:lnTo>
                  <a:lnTo>
                    <a:pt x="143" y="34"/>
                  </a:lnTo>
                  <a:lnTo>
                    <a:pt x="115" y="38"/>
                  </a:lnTo>
                  <a:lnTo>
                    <a:pt x="104" y="39"/>
                  </a:lnTo>
                  <a:lnTo>
                    <a:pt x="86" y="46"/>
                  </a:lnTo>
                  <a:lnTo>
                    <a:pt x="65" y="49"/>
                  </a:lnTo>
                  <a:lnTo>
                    <a:pt x="50" y="49"/>
                  </a:lnTo>
                  <a:lnTo>
                    <a:pt x="26" y="49"/>
                  </a:lnTo>
                  <a:lnTo>
                    <a:pt x="0" y="42"/>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84" name="Freeform 11"/>
            <p:cNvSpPr>
              <a:spLocks/>
            </p:cNvSpPr>
            <p:nvPr/>
          </p:nvSpPr>
          <p:spPr bwMode="auto">
            <a:xfrm>
              <a:off x="5267" y="1933"/>
              <a:ext cx="52" cy="41"/>
            </a:xfrm>
            <a:custGeom>
              <a:avLst/>
              <a:gdLst>
                <a:gd name="T0" fmla="*/ 1 w 52"/>
                <a:gd name="T1" fmla="*/ 3 h 41"/>
                <a:gd name="T2" fmla="*/ 3 w 52"/>
                <a:gd name="T3" fmla="*/ 23 h 41"/>
                <a:gd name="T4" fmla="*/ 0 w 52"/>
                <a:gd name="T5" fmla="*/ 27 h 41"/>
                <a:gd name="T6" fmla="*/ 11 w 52"/>
                <a:gd name="T7" fmla="*/ 40 h 41"/>
                <a:gd name="T8" fmla="*/ 27 w 52"/>
                <a:gd name="T9" fmla="*/ 40 h 41"/>
                <a:gd name="T10" fmla="*/ 45 w 52"/>
                <a:gd name="T11" fmla="*/ 34 h 41"/>
                <a:gd name="T12" fmla="*/ 51 w 52"/>
                <a:gd name="T13" fmla="*/ 26 h 41"/>
                <a:gd name="T14" fmla="*/ 47 w 52"/>
                <a:gd name="T15" fmla="*/ 21 h 41"/>
                <a:gd name="T16" fmla="*/ 46 w 52"/>
                <a:gd name="T17" fmla="*/ 0 h 41"/>
                <a:gd name="T18" fmla="*/ 1 w 52"/>
                <a:gd name="T19" fmla="*/ 3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1"/>
                <a:gd name="T32" fmla="*/ 52 w 52"/>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1">
                  <a:moveTo>
                    <a:pt x="1" y="3"/>
                  </a:moveTo>
                  <a:lnTo>
                    <a:pt x="3" y="23"/>
                  </a:lnTo>
                  <a:lnTo>
                    <a:pt x="0" y="27"/>
                  </a:lnTo>
                  <a:lnTo>
                    <a:pt x="11" y="40"/>
                  </a:lnTo>
                  <a:lnTo>
                    <a:pt x="27" y="40"/>
                  </a:lnTo>
                  <a:lnTo>
                    <a:pt x="45" y="34"/>
                  </a:lnTo>
                  <a:lnTo>
                    <a:pt x="51" y="26"/>
                  </a:lnTo>
                  <a:lnTo>
                    <a:pt x="47" y="21"/>
                  </a:lnTo>
                  <a:lnTo>
                    <a:pt x="46" y="0"/>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85" name="Freeform 12"/>
            <p:cNvSpPr>
              <a:spLocks/>
            </p:cNvSpPr>
            <p:nvPr/>
          </p:nvSpPr>
          <p:spPr bwMode="auto">
            <a:xfrm>
              <a:off x="5260" y="1807"/>
              <a:ext cx="68" cy="146"/>
            </a:xfrm>
            <a:custGeom>
              <a:avLst/>
              <a:gdLst>
                <a:gd name="T0" fmla="*/ 62 w 68"/>
                <a:gd name="T1" fmla="*/ 3 h 146"/>
                <a:gd name="T2" fmla="*/ 66 w 68"/>
                <a:gd name="T3" fmla="*/ 52 h 146"/>
                <a:gd name="T4" fmla="*/ 65 w 68"/>
                <a:gd name="T5" fmla="*/ 93 h 146"/>
                <a:gd name="T6" fmla="*/ 67 w 68"/>
                <a:gd name="T7" fmla="*/ 138 h 146"/>
                <a:gd name="T8" fmla="*/ 34 w 68"/>
                <a:gd name="T9" fmla="*/ 145 h 146"/>
                <a:gd name="T10" fmla="*/ 2 w 68"/>
                <a:gd name="T11" fmla="*/ 145 h 146"/>
                <a:gd name="T12" fmla="*/ 0 w 68"/>
                <a:gd name="T13" fmla="*/ 0 h 146"/>
                <a:gd name="T14" fmla="*/ 62 w 68"/>
                <a:gd name="T15" fmla="*/ 3 h 146"/>
                <a:gd name="T16" fmla="*/ 0 60000 65536"/>
                <a:gd name="T17" fmla="*/ 0 60000 65536"/>
                <a:gd name="T18" fmla="*/ 0 60000 65536"/>
                <a:gd name="T19" fmla="*/ 0 60000 65536"/>
                <a:gd name="T20" fmla="*/ 0 60000 65536"/>
                <a:gd name="T21" fmla="*/ 0 60000 65536"/>
                <a:gd name="T22" fmla="*/ 0 60000 65536"/>
                <a:gd name="T23" fmla="*/ 0 60000 65536"/>
                <a:gd name="T24" fmla="*/ 0 w 68"/>
                <a:gd name="T25" fmla="*/ 0 h 146"/>
                <a:gd name="T26" fmla="*/ 68 w 68"/>
                <a:gd name="T27" fmla="*/ 146 h 1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 h="146">
                  <a:moveTo>
                    <a:pt x="62" y="3"/>
                  </a:moveTo>
                  <a:lnTo>
                    <a:pt x="66" y="52"/>
                  </a:lnTo>
                  <a:lnTo>
                    <a:pt x="65" y="93"/>
                  </a:lnTo>
                  <a:lnTo>
                    <a:pt x="67" y="138"/>
                  </a:lnTo>
                  <a:lnTo>
                    <a:pt x="34" y="145"/>
                  </a:lnTo>
                  <a:lnTo>
                    <a:pt x="2" y="145"/>
                  </a:lnTo>
                  <a:lnTo>
                    <a:pt x="0" y="0"/>
                  </a:lnTo>
                  <a:lnTo>
                    <a:pt x="62" y="3"/>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086" name="Freeform 13"/>
            <p:cNvSpPr>
              <a:spLocks/>
            </p:cNvSpPr>
            <p:nvPr/>
          </p:nvSpPr>
          <p:spPr bwMode="auto">
            <a:xfrm>
              <a:off x="5263" y="1809"/>
              <a:ext cx="60" cy="141"/>
            </a:xfrm>
            <a:custGeom>
              <a:avLst/>
              <a:gdLst>
                <a:gd name="T0" fmla="*/ 53 w 60"/>
                <a:gd name="T1" fmla="*/ 4 h 141"/>
                <a:gd name="T2" fmla="*/ 59 w 60"/>
                <a:gd name="T3" fmla="*/ 46 h 141"/>
                <a:gd name="T4" fmla="*/ 57 w 60"/>
                <a:gd name="T5" fmla="*/ 79 h 141"/>
                <a:gd name="T6" fmla="*/ 57 w 60"/>
                <a:gd name="T7" fmla="*/ 130 h 141"/>
                <a:gd name="T8" fmla="*/ 28 w 60"/>
                <a:gd name="T9" fmla="*/ 140 h 141"/>
                <a:gd name="T10" fmla="*/ 3 w 60"/>
                <a:gd name="T11" fmla="*/ 140 h 141"/>
                <a:gd name="T12" fmla="*/ 0 w 60"/>
                <a:gd name="T13" fmla="*/ 0 h 141"/>
                <a:gd name="T14" fmla="*/ 53 w 60"/>
                <a:gd name="T15" fmla="*/ 4 h 141"/>
                <a:gd name="T16" fmla="*/ 0 60000 65536"/>
                <a:gd name="T17" fmla="*/ 0 60000 65536"/>
                <a:gd name="T18" fmla="*/ 0 60000 65536"/>
                <a:gd name="T19" fmla="*/ 0 60000 65536"/>
                <a:gd name="T20" fmla="*/ 0 60000 65536"/>
                <a:gd name="T21" fmla="*/ 0 60000 65536"/>
                <a:gd name="T22" fmla="*/ 0 60000 65536"/>
                <a:gd name="T23" fmla="*/ 0 60000 65536"/>
                <a:gd name="T24" fmla="*/ 0 w 60"/>
                <a:gd name="T25" fmla="*/ 0 h 141"/>
                <a:gd name="T26" fmla="*/ 60 w 60"/>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 h="141">
                  <a:moveTo>
                    <a:pt x="53" y="4"/>
                  </a:moveTo>
                  <a:lnTo>
                    <a:pt x="59" y="46"/>
                  </a:lnTo>
                  <a:lnTo>
                    <a:pt x="57" y="79"/>
                  </a:lnTo>
                  <a:lnTo>
                    <a:pt x="57" y="130"/>
                  </a:lnTo>
                  <a:lnTo>
                    <a:pt x="28" y="140"/>
                  </a:lnTo>
                  <a:lnTo>
                    <a:pt x="3" y="140"/>
                  </a:lnTo>
                  <a:lnTo>
                    <a:pt x="0" y="0"/>
                  </a:lnTo>
                  <a:lnTo>
                    <a:pt x="53" y="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87" name="Freeform 14"/>
            <p:cNvSpPr>
              <a:spLocks/>
            </p:cNvSpPr>
            <p:nvPr/>
          </p:nvSpPr>
          <p:spPr bwMode="auto">
            <a:xfrm>
              <a:off x="5129" y="1955"/>
              <a:ext cx="164" cy="83"/>
            </a:xfrm>
            <a:custGeom>
              <a:avLst/>
              <a:gdLst>
                <a:gd name="T0" fmla="*/ 97 w 164"/>
                <a:gd name="T1" fmla="*/ 3 h 83"/>
                <a:gd name="T2" fmla="*/ 99 w 164"/>
                <a:gd name="T3" fmla="*/ 24 h 83"/>
                <a:gd name="T4" fmla="*/ 56 w 164"/>
                <a:gd name="T5" fmla="*/ 44 h 83"/>
                <a:gd name="T6" fmla="*/ 20 w 164"/>
                <a:gd name="T7" fmla="*/ 53 h 83"/>
                <a:gd name="T8" fmla="*/ 0 w 164"/>
                <a:gd name="T9" fmla="*/ 61 h 83"/>
                <a:gd name="T10" fmla="*/ 2 w 164"/>
                <a:gd name="T11" fmla="*/ 72 h 83"/>
                <a:gd name="T12" fmla="*/ 27 w 164"/>
                <a:gd name="T13" fmla="*/ 80 h 83"/>
                <a:gd name="T14" fmla="*/ 66 w 164"/>
                <a:gd name="T15" fmla="*/ 82 h 83"/>
                <a:gd name="T16" fmla="*/ 99 w 164"/>
                <a:gd name="T17" fmla="*/ 76 h 83"/>
                <a:gd name="T18" fmla="*/ 119 w 164"/>
                <a:gd name="T19" fmla="*/ 71 h 83"/>
                <a:gd name="T20" fmla="*/ 119 w 164"/>
                <a:gd name="T21" fmla="*/ 77 h 83"/>
                <a:gd name="T22" fmla="*/ 146 w 164"/>
                <a:gd name="T23" fmla="*/ 76 h 83"/>
                <a:gd name="T24" fmla="*/ 161 w 164"/>
                <a:gd name="T25" fmla="*/ 74 h 83"/>
                <a:gd name="T26" fmla="*/ 161 w 164"/>
                <a:gd name="T27" fmla="*/ 62 h 83"/>
                <a:gd name="T28" fmla="*/ 163 w 164"/>
                <a:gd name="T29" fmla="*/ 56 h 83"/>
                <a:gd name="T30" fmla="*/ 163 w 164"/>
                <a:gd name="T31" fmla="*/ 40 h 83"/>
                <a:gd name="T32" fmla="*/ 158 w 164"/>
                <a:gd name="T33" fmla="*/ 31 h 83"/>
                <a:gd name="T34" fmla="*/ 150 w 164"/>
                <a:gd name="T35" fmla="*/ 22 h 83"/>
                <a:gd name="T36" fmla="*/ 148 w 164"/>
                <a:gd name="T37" fmla="*/ 0 h 83"/>
                <a:gd name="T38" fmla="*/ 97 w 164"/>
                <a:gd name="T39" fmla="*/ 3 h 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4"/>
                <a:gd name="T61" fmla="*/ 0 h 83"/>
                <a:gd name="T62" fmla="*/ 164 w 164"/>
                <a:gd name="T63" fmla="*/ 83 h 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4" h="83">
                  <a:moveTo>
                    <a:pt x="97" y="3"/>
                  </a:moveTo>
                  <a:lnTo>
                    <a:pt x="99" y="24"/>
                  </a:lnTo>
                  <a:lnTo>
                    <a:pt x="56" y="44"/>
                  </a:lnTo>
                  <a:lnTo>
                    <a:pt x="20" y="53"/>
                  </a:lnTo>
                  <a:lnTo>
                    <a:pt x="0" y="61"/>
                  </a:lnTo>
                  <a:lnTo>
                    <a:pt x="2" y="72"/>
                  </a:lnTo>
                  <a:lnTo>
                    <a:pt x="27" y="80"/>
                  </a:lnTo>
                  <a:lnTo>
                    <a:pt x="66" y="82"/>
                  </a:lnTo>
                  <a:lnTo>
                    <a:pt x="99" y="76"/>
                  </a:lnTo>
                  <a:lnTo>
                    <a:pt x="119" y="71"/>
                  </a:lnTo>
                  <a:lnTo>
                    <a:pt x="119" y="77"/>
                  </a:lnTo>
                  <a:lnTo>
                    <a:pt x="146" y="76"/>
                  </a:lnTo>
                  <a:lnTo>
                    <a:pt x="161" y="74"/>
                  </a:lnTo>
                  <a:lnTo>
                    <a:pt x="161" y="62"/>
                  </a:lnTo>
                  <a:lnTo>
                    <a:pt x="163" y="56"/>
                  </a:lnTo>
                  <a:lnTo>
                    <a:pt x="163" y="40"/>
                  </a:lnTo>
                  <a:lnTo>
                    <a:pt x="158" y="31"/>
                  </a:lnTo>
                  <a:lnTo>
                    <a:pt x="150" y="22"/>
                  </a:lnTo>
                  <a:lnTo>
                    <a:pt x="148" y="0"/>
                  </a:lnTo>
                  <a:lnTo>
                    <a:pt x="97" y="3"/>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088" name="Freeform 15"/>
            <p:cNvSpPr>
              <a:spLocks/>
            </p:cNvSpPr>
            <p:nvPr/>
          </p:nvSpPr>
          <p:spPr bwMode="auto">
            <a:xfrm>
              <a:off x="5188" y="1984"/>
              <a:ext cx="50" cy="28"/>
            </a:xfrm>
            <a:custGeom>
              <a:avLst/>
              <a:gdLst>
                <a:gd name="T0" fmla="*/ 37 w 50"/>
                <a:gd name="T1" fmla="*/ 0 h 28"/>
                <a:gd name="T2" fmla="*/ 49 w 50"/>
                <a:gd name="T3" fmla="*/ 14 h 28"/>
                <a:gd name="T4" fmla="*/ 6 w 50"/>
                <a:gd name="T5" fmla="*/ 27 h 28"/>
                <a:gd name="T6" fmla="*/ 0 w 50"/>
                <a:gd name="T7" fmla="*/ 17 h 28"/>
                <a:gd name="T8" fmla="*/ 37 w 50"/>
                <a:gd name="T9" fmla="*/ 0 h 28"/>
                <a:gd name="T10" fmla="*/ 0 60000 65536"/>
                <a:gd name="T11" fmla="*/ 0 60000 65536"/>
                <a:gd name="T12" fmla="*/ 0 60000 65536"/>
                <a:gd name="T13" fmla="*/ 0 60000 65536"/>
                <a:gd name="T14" fmla="*/ 0 60000 65536"/>
                <a:gd name="T15" fmla="*/ 0 w 50"/>
                <a:gd name="T16" fmla="*/ 0 h 28"/>
                <a:gd name="T17" fmla="*/ 50 w 50"/>
                <a:gd name="T18" fmla="*/ 28 h 28"/>
              </a:gdLst>
              <a:ahLst/>
              <a:cxnLst>
                <a:cxn ang="T10">
                  <a:pos x="T0" y="T1"/>
                </a:cxn>
                <a:cxn ang="T11">
                  <a:pos x="T2" y="T3"/>
                </a:cxn>
                <a:cxn ang="T12">
                  <a:pos x="T4" y="T5"/>
                </a:cxn>
                <a:cxn ang="T13">
                  <a:pos x="T6" y="T7"/>
                </a:cxn>
                <a:cxn ang="T14">
                  <a:pos x="T8" y="T9"/>
                </a:cxn>
              </a:cxnLst>
              <a:rect l="T15" t="T16" r="T17" b="T18"/>
              <a:pathLst>
                <a:path w="50" h="28">
                  <a:moveTo>
                    <a:pt x="37" y="0"/>
                  </a:moveTo>
                  <a:lnTo>
                    <a:pt x="49" y="14"/>
                  </a:lnTo>
                  <a:lnTo>
                    <a:pt x="6" y="27"/>
                  </a:lnTo>
                  <a:lnTo>
                    <a:pt x="0" y="17"/>
                  </a:lnTo>
                  <a:lnTo>
                    <a:pt x="3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89" name="Freeform 16"/>
            <p:cNvSpPr>
              <a:spLocks/>
            </p:cNvSpPr>
            <p:nvPr/>
          </p:nvSpPr>
          <p:spPr bwMode="auto">
            <a:xfrm>
              <a:off x="5134" y="2003"/>
              <a:ext cx="57" cy="17"/>
            </a:xfrm>
            <a:custGeom>
              <a:avLst/>
              <a:gdLst>
                <a:gd name="T0" fmla="*/ 49 w 57"/>
                <a:gd name="T1" fmla="*/ 0 h 17"/>
                <a:gd name="T2" fmla="*/ 56 w 57"/>
                <a:gd name="T3" fmla="*/ 7 h 17"/>
                <a:gd name="T4" fmla="*/ 28 w 57"/>
                <a:gd name="T5" fmla="*/ 14 h 17"/>
                <a:gd name="T6" fmla="*/ 16 w 57"/>
                <a:gd name="T7" fmla="*/ 16 h 17"/>
                <a:gd name="T8" fmla="*/ 0 w 57"/>
                <a:gd name="T9" fmla="*/ 14 h 17"/>
                <a:gd name="T10" fmla="*/ 17 w 57"/>
                <a:gd name="T11" fmla="*/ 6 h 17"/>
                <a:gd name="T12" fmla="*/ 49 w 57"/>
                <a:gd name="T13" fmla="*/ 0 h 17"/>
                <a:gd name="T14" fmla="*/ 0 60000 65536"/>
                <a:gd name="T15" fmla="*/ 0 60000 65536"/>
                <a:gd name="T16" fmla="*/ 0 60000 65536"/>
                <a:gd name="T17" fmla="*/ 0 60000 65536"/>
                <a:gd name="T18" fmla="*/ 0 60000 65536"/>
                <a:gd name="T19" fmla="*/ 0 60000 65536"/>
                <a:gd name="T20" fmla="*/ 0 60000 65536"/>
                <a:gd name="T21" fmla="*/ 0 w 57"/>
                <a:gd name="T22" fmla="*/ 0 h 17"/>
                <a:gd name="T23" fmla="*/ 57 w 5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7">
                  <a:moveTo>
                    <a:pt x="49" y="0"/>
                  </a:moveTo>
                  <a:lnTo>
                    <a:pt x="56" y="7"/>
                  </a:lnTo>
                  <a:lnTo>
                    <a:pt x="28" y="14"/>
                  </a:lnTo>
                  <a:lnTo>
                    <a:pt x="16" y="16"/>
                  </a:lnTo>
                  <a:lnTo>
                    <a:pt x="0" y="14"/>
                  </a:lnTo>
                  <a:lnTo>
                    <a:pt x="17" y="6"/>
                  </a:lnTo>
                  <a:lnTo>
                    <a:pt x="4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90" name="Freeform 17"/>
            <p:cNvSpPr>
              <a:spLocks/>
            </p:cNvSpPr>
            <p:nvPr/>
          </p:nvSpPr>
          <p:spPr bwMode="auto">
            <a:xfrm>
              <a:off x="5133" y="1984"/>
              <a:ext cx="158" cy="50"/>
            </a:xfrm>
            <a:custGeom>
              <a:avLst/>
              <a:gdLst>
                <a:gd name="T0" fmla="*/ 0 w 158"/>
                <a:gd name="T1" fmla="*/ 42 h 50"/>
                <a:gd name="T2" fmla="*/ 0 w 158"/>
                <a:gd name="T3" fmla="*/ 35 h 50"/>
                <a:gd name="T4" fmla="*/ 20 w 158"/>
                <a:gd name="T5" fmla="*/ 37 h 50"/>
                <a:gd name="T6" fmla="*/ 54 w 158"/>
                <a:gd name="T7" fmla="*/ 32 h 50"/>
                <a:gd name="T8" fmla="*/ 72 w 158"/>
                <a:gd name="T9" fmla="*/ 28 h 50"/>
                <a:gd name="T10" fmla="*/ 109 w 158"/>
                <a:gd name="T11" fmla="*/ 16 h 50"/>
                <a:gd name="T12" fmla="*/ 125 w 158"/>
                <a:gd name="T13" fmla="*/ 14 h 50"/>
                <a:gd name="T14" fmla="*/ 140 w 158"/>
                <a:gd name="T15" fmla="*/ 8 h 50"/>
                <a:gd name="T16" fmla="*/ 148 w 158"/>
                <a:gd name="T17" fmla="*/ 0 h 50"/>
                <a:gd name="T18" fmla="*/ 157 w 158"/>
                <a:gd name="T19" fmla="*/ 11 h 50"/>
                <a:gd name="T20" fmla="*/ 157 w 158"/>
                <a:gd name="T21" fmla="*/ 32 h 50"/>
                <a:gd name="T22" fmla="*/ 146 w 158"/>
                <a:gd name="T23" fmla="*/ 35 h 50"/>
                <a:gd name="T24" fmla="*/ 117 w 158"/>
                <a:gd name="T25" fmla="*/ 38 h 50"/>
                <a:gd name="T26" fmla="*/ 106 w 158"/>
                <a:gd name="T27" fmla="*/ 40 h 50"/>
                <a:gd name="T28" fmla="*/ 88 w 158"/>
                <a:gd name="T29" fmla="*/ 46 h 50"/>
                <a:gd name="T30" fmla="*/ 66 w 158"/>
                <a:gd name="T31" fmla="*/ 49 h 50"/>
                <a:gd name="T32" fmla="*/ 51 w 158"/>
                <a:gd name="T33" fmla="*/ 49 h 50"/>
                <a:gd name="T34" fmla="*/ 27 w 158"/>
                <a:gd name="T35" fmla="*/ 49 h 50"/>
                <a:gd name="T36" fmla="*/ 0 w 158"/>
                <a:gd name="T37" fmla="*/ 42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50"/>
                <a:gd name="T59" fmla="*/ 158 w 158"/>
                <a:gd name="T60" fmla="*/ 50 h 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50">
                  <a:moveTo>
                    <a:pt x="0" y="42"/>
                  </a:moveTo>
                  <a:lnTo>
                    <a:pt x="0" y="35"/>
                  </a:lnTo>
                  <a:lnTo>
                    <a:pt x="20" y="37"/>
                  </a:lnTo>
                  <a:lnTo>
                    <a:pt x="54" y="32"/>
                  </a:lnTo>
                  <a:lnTo>
                    <a:pt x="72" y="28"/>
                  </a:lnTo>
                  <a:lnTo>
                    <a:pt x="109" y="16"/>
                  </a:lnTo>
                  <a:lnTo>
                    <a:pt x="125" y="14"/>
                  </a:lnTo>
                  <a:lnTo>
                    <a:pt x="140" y="8"/>
                  </a:lnTo>
                  <a:lnTo>
                    <a:pt x="148" y="0"/>
                  </a:lnTo>
                  <a:lnTo>
                    <a:pt x="157" y="11"/>
                  </a:lnTo>
                  <a:lnTo>
                    <a:pt x="157" y="32"/>
                  </a:lnTo>
                  <a:lnTo>
                    <a:pt x="146" y="35"/>
                  </a:lnTo>
                  <a:lnTo>
                    <a:pt x="117" y="38"/>
                  </a:lnTo>
                  <a:lnTo>
                    <a:pt x="106" y="40"/>
                  </a:lnTo>
                  <a:lnTo>
                    <a:pt x="88" y="46"/>
                  </a:lnTo>
                  <a:lnTo>
                    <a:pt x="66" y="49"/>
                  </a:lnTo>
                  <a:lnTo>
                    <a:pt x="51" y="49"/>
                  </a:lnTo>
                  <a:lnTo>
                    <a:pt x="27" y="49"/>
                  </a:lnTo>
                  <a:lnTo>
                    <a:pt x="0" y="42"/>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91" name="Freeform 18"/>
            <p:cNvSpPr>
              <a:spLocks/>
            </p:cNvSpPr>
            <p:nvPr/>
          </p:nvSpPr>
          <p:spPr bwMode="auto">
            <a:xfrm>
              <a:off x="5227" y="1957"/>
              <a:ext cx="53" cy="40"/>
            </a:xfrm>
            <a:custGeom>
              <a:avLst/>
              <a:gdLst>
                <a:gd name="T0" fmla="*/ 2 w 53"/>
                <a:gd name="T1" fmla="*/ 2 h 40"/>
                <a:gd name="T2" fmla="*/ 3 w 53"/>
                <a:gd name="T3" fmla="*/ 22 h 40"/>
                <a:gd name="T4" fmla="*/ 0 w 53"/>
                <a:gd name="T5" fmla="*/ 26 h 40"/>
                <a:gd name="T6" fmla="*/ 12 w 53"/>
                <a:gd name="T7" fmla="*/ 39 h 40"/>
                <a:gd name="T8" fmla="*/ 28 w 53"/>
                <a:gd name="T9" fmla="*/ 39 h 40"/>
                <a:gd name="T10" fmla="*/ 46 w 53"/>
                <a:gd name="T11" fmla="*/ 34 h 40"/>
                <a:gd name="T12" fmla="*/ 52 w 53"/>
                <a:gd name="T13" fmla="*/ 26 h 40"/>
                <a:gd name="T14" fmla="*/ 49 w 53"/>
                <a:gd name="T15" fmla="*/ 20 h 40"/>
                <a:gd name="T16" fmla="*/ 48 w 53"/>
                <a:gd name="T17" fmla="*/ 0 h 40"/>
                <a:gd name="T18" fmla="*/ 2 w 53"/>
                <a:gd name="T19" fmla="*/ 2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
                <a:gd name="T31" fmla="*/ 0 h 40"/>
                <a:gd name="T32" fmla="*/ 53 w 53"/>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 h="40">
                  <a:moveTo>
                    <a:pt x="2" y="2"/>
                  </a:moveTo>
                  <a:lnTo>
                    <a:pt x="3" y="22"/>
                  </a:lnTo>
                  <a:lnTo>
                    <a:pt x="0" y="26"/>
                  </a:lnTo>
                  <a:lnTo>
                    <a:pt x="12" y="39"/>
                  </a:lnTo>
                  <a:lnTo>
                    <a:pt x="28" y="39"/>
                  </a:lnTo>
                  <a:lnTo>
                    <a:pt x="46" y="34"/>
                  </a:lnTo>
                  <a:lnTo>
                    <a:pt x="52" y="26"/>
                  </a:lnTo>
                  <a:lnTo>
                    <a:pt x="49" y="20"/>
                  </a:lnTo>
                  <a:lnTo>
                    <a:pt x="48" y="0"/>
                  </a:lnTo>
                  <a:lnTo>
                    <a:pt x="2" y="2"/>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92" name="Oval 19"/>
            <p:cNvSpPr>
              <a:spLocks noChangeArrowheads="1"/>
            </p:cNvSpPr>
            <p:nvPr/>
          </p:nvSpPr>
          <p:spPr bwMode="auto">
            <a:xfrm>
              <a:off x="5375" y="1939"/>
              <a:ext cx="202" cy="96"/>
            </a:xfrm>
            <a:prstGeom prst="ellipse">
              <a:avLst/>
            </a:prstGeom>
            <a:solidFill>
              <a:srgbClr val="000000"/>
            </a:solidFill>
            <a:ln w="12700">
              <a:solidFill>
                <a:srgbClr val="000000"/>
              </a:solidFill>
              <a:round/>
              <a:headEnd/>
              <a:tailEnd/>
            </a:ln>
          </p:spPr>
          <p:txBody>
            <a:bodyPr wrap="none" anchor="ctr"/>
            <a:lstStyle/>
            <a:p>
              <a:endParaRPr lang="en-US" altLang="fr-FR"/>
            </a:p>
          </p:txBody>
        </p:sp>
        <p:sp>
          <p:nvSpPr>
            <p:cNvPr id="3093" name="Rectangle 20"/>
            <p:cNvSpPr>
              <a:spLocks noChangeArrowheads="1"/>
            </p:cNvSpPr>
            <p:nvPr/>
          </p:nvSpPr>
          <p:spPr bwMode="auto">
            <a:xfrm>
              <a:off x="5456" y="1815"/>
              <a:ext cx="45" cy="138"/>
            </a:xfrm>
            <a:prstGeom prst="rect">
              <a:avLst/>
            </a:prstGeom>
            <a:solidFill>
              <a:srgbClr val="000000"/>
            </a:solidFill>
            <a:ln w="12700">
              <a:solidFill>
                <a:srgbClr val="000000"/>
              </a:solidFill>
              <a:miter lim="800000"/>
              <a:headEnd/>
              <a:tailEnd/>
            </a:ln>
          </p:spPr>
          <p:txBody>
            <a:bodyPr wrap="none" anchor="ctr"/>
            <a:lstStyle/>
            <a:p>
              <a:endParaRPr lang="en-US" altLang="fr-FR"/>
            </a:p>
          </p:txBody>
        </p:sp>
        <p:sp>
          <p:nvSpPr>
            <p:cNvPr id="3094" name="Freeform 21"/>
            <p:cNvSpPr>
              <a:spLocks/>
            </p:cNvSpPr>
            <p:nvPr/>
          </p:nvSpPr>
          <p:spPr bwMode="auto">
            <a:xfrm>
              <a:off x="5298" y="1742"/>
              <a:ext cx="314" cy="111"/>
            </a:xfrm>
            <a:custGeom>
              <a:avLst/>
              <a:gdLst>
                <a:gd name="T0" fmla="*/ 0 w 314"/>
                <a:gd name="T1" fmla="*/ 57 h 111"/>
                <a:gd name="T2" fmla="*/ 1 w 314"/>
                <a:gd name="T3" fmla="*/ 91 h 111"/>
                <a:gd name="T4" fmla="*/ 105 w 314"/>
                <a:gd name="T5" fmla="*/ 110 h 111"/>
                <a:gd name="T6" fmla="*/ 219 w 314"/>
                <a:gd name="T7" fmla="*/ 110 h 111"/>
                <a:gd name="T8" fmla="*/ 308 w 314"/>
                <a:gd name="T9" fmla="*/ 82 h 111"/>
                <a:gd name="T10" fmla="*/ 313 w 314"/>
                <a:gd name="T11" fmla="*/ 3 h 111"/>
                <a:gd name="T12" fmla="*/ 136 w 314"/>
                <a:gd name="T13" fmla="*/ 0 h 111"/>
                <a:gd name="T14" fmla="*/ 0 w 314"/>
                <a:gd name="T15" fmla="*/ 57 h 111"/>
                <a:gd name="T16" fmla="*/ 0 60000 65536"/>
                <a:gd name="T17" fmla="*/ 0 60000 65536"/>
                <a:gd name="T18" fmla="*/ 0 60000 65536"/>
                <a:gd name="T19" fmla="*/ 0 60000 65536"/>
                <a:gd name="T20" fmla="*/ 0 60000 65536"/>
                <a:gd name="T21" fmla="*/ 0 60000 65536"/>
                <a:gd name="T22" fmla="*/ 0 60000 65536"/>
                <a:gd name="T23" fmla="*/ 0 60000 65536"/>
                <a:gd name="T24" fmla="*/ 0 w 314"/>
                <a:gd name="T25" fmla="*/ 0 h 111"/>
                <a:gd name="T26" fmla="*/ 314 w 31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4" h="111">
                  <a:moveTo>
                    <a:pt x="0" y="57"/>
                  </a:moveTo>
                  <a:lnTo>
                    <a:pt x="1" y="91"/>
                  </a:lnTo>
                  <a:lnTo>
                    <a:pt x="105" y="110"/>
                  </a:lnTo>
                  <a:lnTo>
                    <a:pt x="219" y="110"/>
                  </a:lnTo>
                  <a:lnTo>
                    <a:pt x="308" y="82"/>
                  </a:lnTo>
                  <a:lnTo>
                    <a:pt x="313" y="3"/>
                  </a:lnTo>
                  <a:lnTo>
                    <a:pt x="136" y="0"/>
                  </a:lnTo>
                  <a:lnTo>
                    <a:pt x="0" y="57"/>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095" name="Freeform 22"/>
            <p:cNvSpPr>
              <a:spLocks/>
            </p:cNvSpPr>
            <p:nvPr/>
          </p:nvSpPr>
          <p:spPr bwMode="auto">
            <a:xfrm>
              <a:off x="5305" y="1784"/>
              <a:ext cx="300" cy="65"/>
            </a:xfrm>
            <a:custGeom>
              <a:avLst/>
              <a:gdLst>
                <a:gd name="T0" fmla="*/ 0 w 300"/>
                <a:gd name="T1" fmla="*/ 21 h 65"/>
                <a:gd name="T2" fmla="*/ 1 w 300"/>
                <a:gd name="T3" fmla="*/ 46 h 65"/>
                <a:gd name="T4" fmla="*/ 94 w 300"/>
                <a:gd name="T5" fmla="*/ 64 h 65"/>
                <a:gd name="T6" fmla="*/ 215 w 300"/>
                <a:gd name="T7" fmla="*/ 64 h 65"/>
                <a:gd name="T8" fmla="*/ 299 w 300"/>
                <a:gd name="T9" fmla="*/ 34 h 65"/>
                <a:gd name="T10" fmla="*/ 299 w 300"/>
                <a:gd name="T11" fmla="*/ 0 h 65"/>
                <a:gd name="T12" fmla="*/ 219 w 300"/>
                <a:gd name="T13" fmla="*/ 34 h 65"/>
                <a:gd name="T14" fmla="*/ 96 w 300"/>
                <a:gd name="T15" fmla="*/ 36 h 65"/>
                <a:gd name="T16" fmla="*/ 0 w 300"/>
                <a:gd name="T17" fmla="*/ 21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0"/>
                <a:gd name="T28" fmla="*/ 0 h 65"/>
                <a:gd name="T29" fmla="*/ 300 w 300"/>
                <a:gd name="T30" fmla="*/ 65 h 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0" h="65">
                  <a:moveTo>
                    <a:pt x="0" y="21"/>
                  </a:moveTo>
                  <a:lnTo>
                    <a:pt x="1" y="46"/>
                  </a:lnTo>
                  <a:lnTo>
                    <a:pt x="94" y="64"/>
                  </a:lnTo>
                  <a:lnTo>
                    <a:pt x="215" y="64"/>
                  </a:lnTo>
                  <a:lnTo>
                    <a:pt x="299" y="34"/>
                  </a:lnTo>
                  <a:lnTo>
                    <a:pt x="299" y="0"/>
                  </a:lnTo>
                  <a:lnTo>
                    <a:pt x="219" y="34"/>
                  </a:lnTo>
                  <a:lnTo>
                    <a:pt x="96" y="36"/>
                  </a:lnTo>
                  <a:lnTo>
                    <a:pt x="0" y="2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96" name="Freeform 23"/>
            <p:cNvSpPr>
              <a:spLocks/>
            </p:cNvSpPr>
            <p:nvPr/>
          </p:nvSpPr>
          <p:spPr bwMode="auto">
            <a:xfrm>
              <a:off x="5275" y="1450"/>
              <a:ext cx="144" cy="72"/>
            </a:xfrm>
            <a:custGeom>
              <a:avLst/>
              <a:gdLst>
                <a:gd name="T0" fmla="*/ 129 w 144"/>
                <a:gd name="T1" fmla="*/ 71 h 72"/>
                <a:gd name="T2" fmla="*/ 121 w 144"/>
                <a:gd name="T3" fmla="*/ 70 h 72"/>
                <a:gd name="T4" fmla="*/ 114 w 144"/>
                <a:gd name="T5" fmla="*/ 66 h 72"/>
                <a:gd name="T6" fmla="*/ 107 w 144"/>
                <a:gd name="T7" fmla="*/ 65 h 72"/>
                <a:gd name="T8" fmla="*/ 95 w 144"/>
                <a:gd name="T9" fmla="*/ 66 h 72"/>
                <a:gd name="T10" fmla="*/ 87 w 144"/>
                <a:gd name="T11" fmla="*/ 66 h 72"/>
                <a:gd name="T12" fmla="*/ 81 w 144"/>
                <a:gd name="T13" fmla="*/ 64 h 72"/>
                <a:gd name="T14" fmla="*/ 76 w 144"/>
                <a:gd name="T15" fmla="*/ 62 h 72"/>
                <a:gd name="T16" fmla="*/ 71 w 144"/>
                <a:gd name="T17" fmla="*/ 60 h 72"/>
                <a:gd name="T18" fmla="*/ 66 w 144"/>
                <a:gd name="T19" fmla="*/ 55 h 72"/>
                <a:gd name="T20" fmla="*/ 62 w 144"/>
                <a:gd name="T21" fmla="*/ 51 h 72"/>
                <a:gd name="T22" fmla="*/ 55 w 144"/>
                <a:gd name="T23" fmla="*/ 46 h 72"/>
                <a:gd name="T24" fmla="*/ 48 w 144"/>
                <a:gd name="T25" fmla="*/ 46 h 72"/>
                <a:gd name="T26" fmla="*/ 42 w 144"/>
                <a:gd name="T27" fmla="*/ 45 h 72"/>
                <a:gd name="T28" fmla="*/ 40 w 144"/>
                <a:gd name="T29" fmla="*/ 43 h 72"/>
                <a:gd name="T30" fmla="*/ 36 w 144"/>
                <a:gd name="T31" fmla="*/ 41 h 72"/>
                <a:gd name="T32" fmla="*/ 34 w 144"/>
                <a:gd name="T33" fmla="*/ 37 h 72"/>
                <a:gd name="T34" fmla="*/ 34 w 144"/>
                <a:gd name="T35" fmla="*/ 34 h 72"/>
                <a:gd name="T36" fmla="*/ 36 w 144"/>
                <a:gd name="T37" fmla="*/ 31 h 72"/>
                <a:gd name="T38" fmla="*/ 39 w 144"/>
                <a:gd name="T39" fmla="*/ 30 h 72"/>
                <a:gd name="T40" fmla="*/ 47 w 144"/>
                <a:gd name="T41" fmla="*/ 31 h 72"/>
                <a:gd name="T42" fmla="*/ 56 w 144"/>
                <a:gd name="T43" fmla="*/ 32 h 72"/>
                <a:gd name="T44" fmla="*/ 49 w 144"/>
                <a:gd name="T45" fmla="*/ 26 h 72"/>
                <a:gd name="T46" fmla="*/ 40 w 144"/>
                <a:gd name="T47" fmla="*/ 23 h 72"/>
                <a:gd name="T48" fmla="*/ 32 w 144"/>
                <a:gd name="T49" fmla="*/ 23 h 72"/>
                <a:gd name="T50" fmla="*/ 24 w 144"/>
                <a:gd name="T51" fmla="*/ 23 h 72"/>
                <a:gd name="T52" fmla="*/ 18 w 144"/>
                <a:gd name="T53" fmla="*/ 24 h 72"/>
                <a:gd name="T54" fmla="*/ 11 w 144"/>
                <a:gd name="T55" fmla="*/ 25 h 72"/>
                <a:gd name="T56" fmla="*/ 8 w 144"/>
                <a:gd name="T57" fmla="*/ 23 h 72"/>
                <a:gd name="T58" fmla="*/ 8 w 144"/>
                <a:gd name="T59" fmla="*/ 19 h 72"/>
                <a:gd name="T60" fmla="*/ 4 w 144"/>
                <a:gd name="T61" fmla="*/ 19 h 72"/>
                <a:gd name="T62" fmla="*/ 2 w 144"/>
                <a:gd name="T63" fmla="*/ 19 h 72"/>
                <a:gd name="T64" fmla="*/ 0 w 144"/>
                <a:gd name="T65" fmla="*/ 16 h 72"/>
                <a:gd name="T66" fmla="*/ 1 w 144"/>
                <a:gd name="T67" fmla="*/ 14 h 72"/>
                <a:gd name="T68" fmla="*/ 4 w 144"/>
                <a:gd name="T69" fmla="*/ 12 h 72"/>
                <a:gd name="T70" fmla="*/ 8 w 144"/>
                <a:gd name="T71" fmla="*/ 11 h 72"/>
                <a:gd name="T72" fmla="*/ 10 w 144"/>
                <a:gd name="T73" fmla="*/ 8 h 72"/>
                <a:gd name="T74" fmla="*/ 14 w 144"/>
                <a:gd name="T75" fmla="*/ 6 h 72"/>
                <a:gd name="T76" fmla="*/ 18 w 144"/>
                <a:gd name="T77" fmla="*/ 5 h 72"/>
                <a:gd name="T78" fmla="*/ 22 w 144"/>
                <a:gd name="T79" fmla="*/ 5 h 72"/>
                <a:gd name="T80" fmla="*/ 39 w 144"/>
                <a:gd name="T81" fmla="*/ 1 h 72"/>
                <a:gd name="T82" fmla="*/ 43 w 144"/>
                <a:gd name="T83" fmla="*/ 0 h 72"/>
                <a:gd name="T84" fmla="*/ 47 w 144"/>
                <a:gd name="T85" fmla="*/ 0 h 72"/>
                <a:gd name="T86" fmla="*/ 51 w 144"/>
                <a:gd name="T87" fmla="*/ 0 h 72"/>
                <a:gd name="T88" fmla="*/ 56 w 144"/>
                <a:gd name="T89" fmla="*/ 2 h 72"/>
                <a:gd name="T90" fmla="*/ 71 w 144"/>
                <a:gd name="T91" fmla="*/ 11 h 72"/>
                <a:gd name="T92" fmla="*/ 78 w 144"/>
                <a:gd name="T93" fmla="*/ 11 h 72"/>
                <a:gd name="T94" fmla="*/ 84 w 144"/>
                <a:gd name="T95" fmla="*/ 13 h 72"/>
                <a:gd name="T96" fmla="*/ 89 w 144"/>
                <a:gd name="T97" fmla="*/ 16 h 72"/>
                <a:gd name="T98" fmla="*/ 92 w 144"/>
                <a:gd name="T99" fmla="*/ 20 h 72"/>
                <a:gd name="T100" fmla="*/ 104 w 144"/>
                <a:gd name="T101" fmla="*/ 29 h 72"/>
                <a:gd name="T102" fmla="*/ 110 w 144"/>
                <a:gd name="T103" fmla="*/ 32 h 72"/>
                <a:gd name="T104" fmla="*/ 117 w 144"/>
                <a:gd name="T105" fmla="*/ 40 h 72"/>
                <a:gd name="T106" fmla="*/ 122 w 144"/>
                <a:gd name="T107" fmla="*/ 43 h 72"/>
                <a:gd name="T108" fmla="*/ 143 w 144"/>
                <a:gd name="T109" fmla="*/ 43 h 72"/>
                <a:gd name="T110" fmla="*/ 129 w 144"/>
                <a:gd name="T111" fmla="*/ 71 h 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4"/>
                <a:gd name="T169" fmla="*/ 0 h 72"/>
                <a:gd name="T170" fmla="*/ 144 w 144"/>
                <a:gd name="T171" fmla="*/ 72 h 7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4" h="72">
                  <a:moveTo>
                    <a:pt x="129" y="71"/>
                  </a:moveTo>
                  <a:lnTo>
                    <a:pt x="121" y="70"/>
                  </a:lnTo>
                  <a:lnTo>
                    <a:pt x="114" y="66"/>
                  </a:lnTo>
                  <a:lnTo>
                    <a:pt x="107" y="65"/>
                  </a:lnTo>
                  <a:lnTo>
                    <a:pt x="95" y="66"/>
                  </a:lnTo>
                  <a:lnTo>
                    <a:pt x="87" y="66"/>
                  </a:lnTo>
                  <a:lnTo>
                    <a:pt x="81" y="64"/>
                  </a:lnTo>
                  <a:lnTo>
                    <a:pt x="76" y="62"/>
                  </a:lnTo>
                  <a:lnTo>
                    <a:pt x="71" y="60"/>
                  </a:lnTo>
                  <a:lnTo>
                    <a:pt x="66" y="55"/>
                  </a:lnTo>
                  <a:lnTo>
                    <a:pt x="62" y="51"/>
                  </a:lnTo>
                  <a:lnTo>
                    <a:pt x="55" y="46"/>
                  </a:lnTo>
                  <a:lnTo>
                    <a:pt x="48" y="46"/>
                  </a:lnTo>
                  <a:lnTo>
                    <a:pt x="42" y="45"/>
                  </a:lnTo>
                  <a:lnTo>
                    <a:pt x="40" y="43"/>
                  </a:lnTo>
                  <a:lnTo>
                    <a:pt x="36" y="41"/>
                  </a:lnTo>
                  <a:lnTo>
                    <a:pt x="34" y="37"/>
                  </a:lnTo>
                  <a:lnTo>
                    <a:pt x="34" y="34"/>
                  </a:lnTo>
                  <a:lnTo>
                    <a:pt x="36" y="31"/>
                  </a:lnTo>
                  <a:lnTo>
                    <a:pt x="39" y="30"/>
                  </a:lnTo>
                  <a:lnTo>
                    <a:pt x="47" y="31"/>
                  </a:lnTo>
                  <a:lnTo>
                    <a:pt x="56" y="32"/>
                  </a:lnTo>
                  <a:lnTo>
                    <a:pt x="49" y="26"/>
                  </a:lnTo>
                  <a:lnTo>
                    <a:pt x="40" y="23"/>
                  </a:lnTo>
                  <a:lnTo>
                    <a:pt x="32" y="23"/>
                  </a:lnTo>
                  <a:lnTo>
                    <a:pt x="24" y="23"/>
                  </a:lnTo>
                  <a:lnTo>
                    <a:pt x="18" y="24"/>
                  </a:lnTo>
                  <a:lnTo>
                    <a:pt x="11" y="25"/>
                  </a:lnTo>
                  <a:lnTo>
                    <a:pt x="8" y="23"/>
                  </a:lnTo>
                  <a:lnTo>
                    <a:pt x="8" y="19"/>
                  </a:lnTo>
                  <a:lnTo>
                    <a:pt x="4" y="19"/>
                  </a:lnTo>
                  <a:lnTo>
                    <a:pt x="2" y="19"/>
                  </a:lnTo>
                  <a:lnTo>
                    <a:pt x="0" y="16"/>
                  </a:lnTo>
                  <a:lnTo>
                    <a:pt x="1" y="14"/>
                  </a:lnTo>
                  <a:lnTo>
                    <a:pt x="4" y="12"/>
                  </a:lnTo>
                  <a:lnTo>
                    <a:pt x="8" y="11"/>
                  </a:lnTo>
                  <a:lnTo>
                    <a:pt x="10" y="8"/>
                  </a:lnTo>
                  <a:lnTo>
                    <a:pt x="14" y="6"/>
                  </a:lnTo>
                  <a:lnTo>
                    <a:pt x="18" y="5"/>
                  </a:lnTo>
                  <a:lnTo>
                    <a:pt x="22" y="5"/>
                  </a:lnTo>
                  <a:lnTo>
                    <a:pt x="39" y="1"/>
                  </a:lnTo>
                  <a:lnTo>
                    <a:pt x="43" y="0"/>
                  </a:lnTo>
                  <a:lnTo>
                    <a:pt x="47" y="0"/>
                  </a:lnTo>
                  <a:lnTo>
                    <a:pt x="51" y="0"/>
                  </a:lnTo>
                  <a:lnTo>
                    <a:pt x="56" y="2"/>
                  </a:lnTo>
                  <a:lnTo>
                    <a:pt x="71" y="11"/>
                  </a:lnTo>
                  <a:lnTo>
                    <a:pt x="78" y="11"/>
                  </a:lnTo>
                  <a:lnTo>
                    <a:pt x="84" y="13"/>
                  </a:lnTo>
                  <a:lnTo>
                    <a:pt x="89" y="16"/>
                  </a:lnTo>
                  <a:lnTo>
                    <a:pt x="92" y="20"/>
                  </a:lnTo>
                  <a:lnTo>
                    <a:pt x="104" y="29"/>
                  </a:lnTo>
                  <a:lnTo>
                    <a:pt x="110" y="32"/>
                  </a:lnTo>
                  <a:lnTo>
                    <a:pt x="117" y="40"/>
                  </a:lnTo>
                  <a:lnTo>
                    <a:pt x="122" y="43"/>
                  </a:lnTo>
                  <a:lnTo>
                    <a:pt x="143" y="43"/>
                  </a:lnTo>
                  <a:lnTo>
                    <a:pt x="129" y="71"/>
                  </a:lnTo>
                </a:path>
              </a:pathLst>
            </a:custGeom>
            <a:solidFill>
              <a:srgbClr val="000000"/>
            </a:solidFill>
            <a:ln w="12700" cap="rnd">
              <a:solidFill>
                <a:srgbClr val="402000"/>
              </a:solidFill>
              <a:round/>
              <a:headEnd type="none" w="sm" len="sm"/>
              <a:tailEnd type="none" w="sm" len="sm"/>
            </a:ln>
          </p:spPr>
          <p:txBody>
            <a:bodyPr/>
            <a:lstStyle/>
            <a:p>
              <a:endParaRPr lang="fr-FR"/>
            </a:p>
          </p:txBody>
        </p:sp>
        <p:sp>
          <p:nvSpPr>
            <p:cNvPr id="3097" name="Freeform 24"/>
            <p:cNvSpPr>
              <a:spLocks/>
            </p:cNvSpPr>
            <p:nvPr/>
          </p:nvSpPr>
          <p:spPr bwMode="auto">
            <a:xfrm>
              <a:off x="5330" y="1481"/>
              <a:ext cx="35" cy="17"/>
            </a:xfrm>
            <a:custGeom>
              <a:avLst/>
              <a:gdLst>
                <a:gd name="T0" fmla="*/ 0 w 35"/>
                <a:gd name="T1" fmla="*/ 0 h 17"/>
                <a:gd name="T2" fmla="*/ 1 w 35"/>
                <a:gd name="T3" fmla="*/ 4 h 17"/>
                <a:gd name="T4" fmla="*/ 7 w 35"/>
                <a:gd name="T5" fmla="*/ 4 h 17"/>
                <a:gd name="T6" fmla="*/ 10 w 35"/>
                <a:gd name="T7" fmla="*/ 6 h 17"/>
                <a:gd name="T8" fmla="*/ 15 w 35"/>
                <a:gd name="T9" fmla="*/ 12 h 17"/>
                <a:gd name="T10" fmla="*/ 22 w 35"/>
                <a:gd name="T11" fmla="*/ 16 h 17"/>
                <a:gd name="T12" fmla="*/ 29 w 35"/>
                <a:gd name="T13" fmla="*/ 16 h 17"/>
                <a:gd name="T14" fmla="*/ 34 w 35"/>
                <a:gd name="T15" fmla="*/ 16 h 17"/>
                <a:gd name="T16" fmla="*/ 30 w 35"/>
                <a:gd name="T17" fmla="*/ 14 h 17"/>
                <a:gd name="T18" fmla="*/ 24 w 35"/>
                <a:gd name="T19" fmla="*/ 12 h 17"/>
                <a:gd name="T20" fmla="*/ 20 w 35"/>
                <a:gd name="T21" fmla="*/ 12 h 17"/>
                <a:gd name="T22" fmla="*/ 15 w 35"/>
                <a:gd name="T23" fmla="*/ 8 h 17"/>
                <a:gd name="T24" fmla="*/ 10 w 35"/>
                <a:gd name="T25" fmla="*/ 2 h 17"/>
                <a:gd name="T26" fmla="*/ 8 w 35"/>
                <a:gd name="T27" fmla="*/ 0 h 17"/>
                <a:gd name="T28" fmla="*/ 0 w 3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7"/>
                <a:gd name="T47" fmla="*/ 35 w 3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7">
                  <a:moveTo>
                    <a:pt x="0" y="0"/>
                  </a:moveTo>
                  <a:lnTo>
                    <a:pt x="1" y="4"/>
                  </a:lnTo>
                  <a:lnTo>
                    <a:pt x="7" y="4"/>
                  </a:lnTo>
                  <a:lnTo>
                    <a:pt x="10" y="6"/>
                  </a:lnTo>
                  <a:lnTo>
                    <a:pt x="15" y="12"/>
                  </a:lnTo>
                  <a:lnTo>
                    <a:pt x="22" y="16"/>
                  </a:lnTo>
                  <a:lnTo>
                    <a:pt x="29" y="16"/>
                  </a:lnTo>
                  <a:lnTo>
                    <a:pt x="34" y="16"/>
                  </a:lnTo>
                  <a:lnTo>
                    <a:pt x="30" y="14"/>
                  </a:lnTo>
                  <a:lnTo>
                    <a:pt x="24" y="12"/>
                  </a:lnTo>
                  <a:lnTo>
                    <a:pt x="20" y="12"/>
                  </a:lnTo>
                  <a:lnTo>
                    <a:pt x="15" y="8"/>
                  </a:lnTo>
                  <a:lnTo>
                    <a:pt x="10" y="2"/>
                  </a:lnTo>
                  <a:lnTo>
                    <a:pt x="8"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98" name="Freeform 25"/>
            <p:cNvSpPr>
              <a:spLocks/>
            </p:cNvSpPr>
            <p:nvPr/>
          </p:nvSpPr>
          <p:spPr bwMode="auto">
            <a:xfrm>
              <a:off x="5282" y="1461"/>
              <a:ext cx="21" cy="17"/>
            </a:xfrm>
            <a:custGeom>
              <a:avLst/>
              <a:gdLst>
                <a:gd name="T0" fmla="*/ 0 w 21"/>
                <a:gd name="T1" fmla="*/ 16 h 17"/>
                <a:gd name="T2" fmla="*/ 2 w 21"/>
                <a:gd name="T3" fmla="*/ 16 h 17"/>
                <a:gd name="T4" fmla="*/ 5 w 21"/>
                <a:gd name="T5" fmla="*/ 12 h 17"/>
                <a:gd name="T6" fmla="*/ 9 w 21"/>
                <a:gd name="T7" fmla="*/ 8 h 17"/>
                <a:gd name="T8" fmla="*/ 11 w 21"/>
                <a:gd name="T9" fmla="*/ 4 h 17"/>
                <a:gd name="T10" fmla="*/ 13 w 21"/>
                <a:gd name="T11" fmla="*/ 2 h 17"/>
                <a:gd name="T12" fmla="*/ 17 w 21"/>
                <a:gd name="T13" fmla="*/ 0 h 17"/>
                <a:gd name="T14" fmla="*/ 20 w 21"/>
                <a:gd name="T15" fmla="*/ 0 h 17"/>
                <a:gd name="T16" fmla="*/ 16 w 21"/>
                <a:gd name="T17" fmla="*/ 0 h 17"/>
                <a:gd name="T18" fmla="*/ 11 w 21"/>
                <a:gd name="T19" fmla="*/ 0 h 17"/>
                <a:gd name="T20" fmla="*/ 9 w 21"/>
                <a:gd name="T21" fmla="*/ 2 h 17"/>
                <a:gd name="T22" fmla="*/ 7 w 21"/>
                <a:gd name="T23" fmla="*/ 6 h 17"/>
                <a:gd name="T24" fmla="*/ 0 w 21"/>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7"/>
                <a:gd name="T41" fmla="*/ 21 w 21"/>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7">
                  <a:moveTo>
                    <a:pt x="0" y="16"/>
                  </a:moveTo>
                  <a:lnTo>
                    <a:pt x="2" y="16"/>
                  </a:lnTo>
                  <a:lnTo>
                    <a:pt x="5" y="12"/>
                  </a:lnTo>
                  <a:lnTo>
                    <a:pt x="9" y="8"/>
                  </a:lnTo>
                  <a:lnTo>
                    <a:pt x="11" y="4"/>
                  </a:lnTo>
                  <a:lnTo>
                    <a:pt x="13" y="2"/>
                  </a:lnTo>
                  <a:lnTo>
                    <a:pt x="17" y="0"/>
                  </a:lnTo>
                  <a:lnTo>
                    <a:pt x="20" y="0"/>
                  </a:lnTo>
                  <a:lnTo>
                    <a:pt x="16" y="0"/>
                  </a:lnTo>
                  <a:lnTo>
                    <a:pt x="11" y="0"/>
                  </a:lnTo>
                  <a:lnTo>
                    <a:pt x="9" y="2"/>
                  </a:lnTo>
                  <a:lnTo>
                    <a:pt x="7" y="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099" name="Freeform 26"/>
            <p:cNvSpPr>
              <a:spLocks/>
            </p:cNvSpPr>
            <p:nvPr/>
          </p:nvSpPr>
          <p:spPr bwMode="auto">
            <a:xfrm>
              <a:off x="5311" y="1457"/>
              <a:ext cx="32" cy="17"/>
            </a:xfrm>
            <a:custGeom>
              <a:avLst/>
              <a:gdLst>
                <a:gd name="T0" fmla="*/ 0 w 32"/>
                <a:gd name="T1" fmla="*/ 4 h 17"/>
                <a:gd name="T2" fmla="*/ 7 w 32"/>
                <a:gd name="T3" fmla="*/ 0 h 17"/>
                <a:gd name="T4" fmla="*/ 11 w 32"/>
                <a:gd name="T5" fmla="*/ 0 h 17"/>
                <a:gd name="T6" fmla="*/ 12 w 32"/>
                <a:gd name="T7" fmla="*/ 0 h 17"/>
                <a:gd name="T8" fmla="*/ 16 w 32"/>
                <a:gd name="T9" fmla="*/ 0 h 17"/>
                <a:gd name="T10" fmla="*/ 18 w 32"/>
                <a:gd name="T11" fmla="*/ 4 h 17"/>
                <a:gd name="T12" fmla="*/ 21 w 32"/>
                <a:gd name="T13" fmla="*/ 8 h 17"/>
                <a:gd name="T14" fmla="*/ 27 w 32"/>
                <a:gd name="T15" fmla="*/ 14 h 17"/>
                <a:gd name="T16" fmla="*/ 31 w 32"/>
                <a:gd name="T17" fmla="*/ 14 h 17"/>
                <a:gd name="T18" fmla="*/ 27 w 32"/>
                <a:gd name="T19" fmla="*/ 16 h 17"/>
                <a:gd name="T20" fmla="*/ 24 w 32"/>
                <a:gd name="T21" fmla="*/ 14 h 17"/>
                <a:gd name="T22" fmla="*/ 17 w 32"/>
                <a:gd name="T23" fmla="*/ 8 h 17"/>
                <a:gd name="T24" fmla="*/ 15 w 32"/>
                <a:gd name="T25" fmla="*/ 4 h 17"/>
                <a:gd name="T26" fmla="*/ 11 w 32"/>
                <a:gd name="T27" fmla="*/ 2 h 17"/>
                <a:gd name="T28" fmla="*/ 7 w 32"/>
                <a:gd name="T29" fmla="*/ 4 h 17"/>
                <a:gd name="T30" fmla="*/ 0 w 32"/>
                <a:gd name="T31" fmla="*/ 4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2"/>
                <a:gd name="T49" fmla="*/ 0 h 17"/>
                <a:gd name="T50" fmla="*/ 32 w 32"/>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2" h="17">
                  <a:moveTo>
                    <a:pt x="0" y="4"/>
                  </a:moveTo>
                  <a:lnTo>
                    <a:pt x="7" y="0"/>
                  </a:lnTo>
                  <a:lnTo>
                    <a:pt x="11" y="0"/>
                  </a:lnTo>
                  <a:lnTo>
                    <a:pt x="12" y="0"/>
                  </a:lnTo>
                  <a:lnTo>
                    <a:pt x="16" y="0"/>
                  </a:lnTo>
                  <a:lnTo>
                    <a:pt x="18" y="4"/>
                  </a:lnTo>
                  <a:lnTo>
                    <a:pt x="21" y="8"/>
                  </a:lnTo>
                  <a:lnTo>
                    <a:pt x="27" y="14"/>
                  </a:lnTo>
                  <a:lnTo>
                    <a:pt x="31" y="14"/>
                  </a:lnTo>
                  <a:lnTo>
                    <a:pt x="27" y="16"/>
                  </a:lnTo>
                  <a:lnTo>
                    <a:pt x="24" y="14"/>
                  </a:lnTo>
                  <a:lnTo>
                    <a:pt x="17" y="8"/>
                  </a:lnTo>
                  <a:lnTo>
                    <a:pt x="15" y="4"/>
                  </a:lnTo>
                  <a:lnTo>
                    <a:pt x="11" y="2"/>
                  </a:lnTo>
                  <a:lnTo>
                    <a:pt x="7" y="4"/>
                  </a:lnTo>
                  <a:lnTo>
                    <a:pt x="0" y="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00" name="Freeform 27"/>
            <p:cNvSpPr>
              <a:spLocks/>
            </p:cNvSpPr>
            <p:nvPr/>
          </p:nvSpPr>
          <p:spPr bwMode="auto">
            <a:xfrm>
              <a:off x="5358" y="1468"/>
              <a:ext cx="17" cy="17"/>
            </a:xfrm>
            <a:custGeom>
              <a:avLst/>
              <a:gdLst>
                <a:gd name="T0" fmla="*/ 0 w 17"/>
                <a:gd name="T1" fmla="*/ 0 h 17"/>
                <a:gd name="T2" fmla="*/ 4 w 17"/>
                <a:gd name="T3" fmla="*/ 8 h 17"/>
                <a:gd name="T4" fmla="*/ 10 w 17"/>
                <a:gd name="T5" fmla="*/ 16 h 17"/>
                <a:gd name="T6" fmla="*/ 16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4" y="8"/>
                  </a:lnTo>
                  <a:lnTo>
                    <a:pt x="10" y="16"/>
                  </a:lnTo>
                  <a:lnTo>
                    <a:pt x="16"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01" name="Freeform 28"/>
            <p:cNvSpPr>
              <a:spLocks/>
            </p:cNvSpPr>
            <p:nvPr/>
          </p:nvSpPr>
          <p:spPr bwMode="auto">
            <a:xfrm>
              <a:off x="5384" y="1503"/>
              <a:ext cx="17" cy="17"/>
            </a:xfrm>
            <a:custGeom>
              <a:avLst/>
              <a:gdLst>
                <a:gd name="T0" fmla="*/ 16 w 17"/>
                <a:gd name="T1" fmla="*/ 0 h 17"/>
                <a:gd name="T2" fmla="*/ 5 w 17"/>
                <a:gd name="T3" fmla="*/ 4 h 17"/>
                <a:gd name="T4" fmla="*/ 0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5" y="4"/>
                  </a:lnTo>
                  <a:lnTo>
                    <a:pt x="0" y="16"/>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02" name="Freeform 29"/>
            <p:cNvSpPr>
              <a:spLocks/>
            </p:cNvSpPr>
            <p:nvPr/>
          </p:nvSpPr>
          <p:spPr bwMode="auto">
            <a:xfrm>
              <a:off x="5312" y="1485"/>
              <a:ext cx="17" cy="17"/>
            </a:xfrm>
            <a:custGeom>
              <a:avLst/>
              <a:gdLst>
                <a:gd name="T0" fmla="*/ 0 w 17"/>
                <a:gd name="T1" fmla="*/ 0 h 17"/>
                <a:gd name="T2" fmla="*/ 4 w 17"/>
                <a:gd name="T3" fmla="*/ 12 h 17"/>
                <a:gd name="T4" fmla="*/ 9 w 17"/>
                <a:gd name="T5" fmla="*/ 16 h 17"/>
                <a:gd name="T6" fmla="*/ 16 w 17"/>
                <a:gd name="T7" fmla="*/ 0 h 17"/>
                <a:gd name="T8" fmla="*/ 11 w 17"/>
                <a:gd name="T9" fmla="*/ 16 h 17"/>
                <a:gd name="T10" fmla="*/ 3 w 17"/>
                <a:gd name="T11" fmla="*/ 16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4" y="12"/>
                  </a:lnTo>
                  <a:lnTo>
                    <a:pt x="9" y="16"/>
                  </a:lnTo>
                  <a:lnTo>
                    <a:pt x="16" y="0"/>
                  </a:lnTo>
                  <a:lnTo>
                    <a:pt x="11" y="16"/>
                  </a:lnTo>
                  <a:lnTo>
                    <a:pt x="3"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03" name="Freeform 30"/>
            <p:cNvSpPr>
              <a:spLocks/>
            </p:cNvSpPr>
            <p:nvPr/>
          </p:nvSpPr>
          <p:spPr bwMode="auto">
            <a:xfrm>
              <a:off x="5285" y="1468"/>
              <a:ext cx="17" cy="17"/>
            </a:xfrm>
            <a:custGeom>
              <a:avLst/>
              <a:gdLst>
                <a:gd name="T0" fmla="*/ 0 w 17"/>
                <a:gd name="T1" fmla="*/ 10 h 17"/>
                <a:gd name="T2" fmla="*/ 6 w 17"/>
                <a:gd name="T3" fmla="*/ 10 h 17"/>
                <a:gd name="T4" fmla="*/ 16 w 17"/>
                <a:gd name="T5" fmla="*/ 0 h 17"/>
                <a:gd name="T6" fmla="*/ 8 w 17"/>
                <a:gd name="T7" fmla="*/ 16 h 17"/>
                <a:gd name="T8" fmla="*/ 0 w 17"/>
                <a:gd name="T9" fmla="*/ 1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0"/>
                  </a:moveTo>
                  <a:lnTo>
                    <a:pt x="6" y="10"/>
                  </a:lnTo>
                  <a:lnTo>
                    <a:pt x="16" y="0"/>
                  </a:lnTo>
                  <a:lnTo>
                    <a:pt x="8" y="16"/>
                  </a:lnTo>
                  <a:lnTo>
                    <a:pt x="0"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04" name="Freeform 31"/>
            <p:cNvSpPr>
              <a:spLocks/>
            </p:cNvSpPr>
            <p:nvPr/>
          </p:nvSpPr>
          <p:spPr bwMode="auto">
            <a:xfrm>
              <a:off x="5277" y="1463"/>
              <a:ext cx="17" cy="17"/>
            </a:xfrm>
            <a:custGeom>
              <a:avLst/>
              <a:gdLst>
                <a:gd name="T0" fmla="*/ 0 w 17"/>
                <a:gd name="T1" fmla="*/ 16 h 17"/>
                <a:gd name="T2" fmla="*/ 9 w 17"/>
                <a:gd name="T3" fmla="*/ 16 h 17"/>
                <a:gd name="T4" fmla="*/ 16 w 17"/>
                <a:gd name="T5" fmla="*/ 0 h 17"/>
                <a:gd name="T6" fmla="*/ 13 w 17"/>
                <a:gd name="T7" fmla="*/ 16 h 17"/>
                <a:gd name="T8" fmla="*/ 6 w 17"/>
                <a:gd name="T9" fmla="*/ 16 h 17"/>
                <a:gd name="T10" fmla="*/ 0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16"/>
                  </a:moveTo>
                  <a:lnTo>
                    <a:pt x="9" y="16"/>
                  </a:lnTo>
                  <a:lnTo>
                    <a:pt x="16" y="0"/>
                  </a:lnTo>
                  <a:lnTo>
                    <a:pt x="13" y="16"/>
                  </a:lnTo>
                  <a:lnTo>
                    <a:pt x="6"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05" name="Freeform 32"/>
            <p:cNvSpPr>
              <a:spLocks/>
            </p:cNvSpPr>
            <p:nvPr/>
          </p:nvSpPr>
          <p:spPr bwMode="auto">
            <a:xfrm>
              <a:off x="5196" y="1524"/>
              <a:ext cx="131" cy="54"/>
            </a:xfrm>
            <a:custGeom>
              <a:avLst/>
              <a:gdLst>
                <a:gd name="T0" fmla="*/ 130 w 131"/>
                <a:gd name="T1" fmla="*/ 21 h 54"/>
                <a:gd name="T2" fmla="*/ 118 w 131"/>
                <a:gd name="T3" fmla="*/ 19 h 54"/>
                <a:gd name="T4" fmla="*/ 109 w 131"/>
                <a:gd name="T5" fmla="*/ 15 h 54"/>
                <a:gd name="T6" fmla="*/ 89 w 131"/>
                <a:gd name="T7" fmla="*/ 7 h 54"/>
                <a:gd name="T8" fmla="*/ 81 w 131"/>
                <a:gd name="T9" fmla="*/ 2 h 54"/>
                <a:gd name="T10" fmla="*/ 75 w 131"/>
                <a:gd name="T11" fmla="*/ 0 h 54"/>
                <a:gd name="T12" fmla="*/ 70 w 131"/>
                <a:gd name="T13" fmla="*/ 2 h 54"/>
                <a:gd name="T14" fmla="*/ 53 w 131"/>
                <a:gd name="T15" fmla="*/ 4 h 54"/>
                <a:gd name="T16" fmla="*/ 44 w 131"/>
                <a:gd name="T17" fmla="*/ 3 h 54"/>
                <a:gd name="T18" fmla="*/ 37 w 131"/>
                <a:gd name="T19" fmla="*/ 5 h 54"/>
                <a:gd name="T20" fmla="*/ 33 w 131"/>
                <a:gd name="T21" fmla="*/ 8 h 54"/>
                <a:gd name="T22" fmla="*/ 24 w 131"/>
                <a:gd name="T23" fmla="*/ 11 h 54"/>
                <a:gd name="T24" fmla="*/ 14 w 131"/>
                <a:gd name="T25" fmla="*/ 13 h 54"/>
                <a:gd name="T26" fmla="*/ 10 w 131"/>
                <a:gd name="T27" fmla="*/ 15 h 54"/>
                <a:gd name="T28" fmla="*/ 8 w 131"/>
                <a:gd name="T29" fmla="*/ 18 h 54"/>
                <a:gd name="T30" fmla="*/ 2 w 131"/>
                <a:gd name="T31" fmla="*/ 20 h 54"/>
                <a:gd name="T32" fmla="*/ 0 w 131"/>
                <a:gd name="T33" fmla="*/ 23 h 54"/>
                <a:gd name="T34" fmla="*/ 0 w 131"/>
                <a:gd name="T35" fmla="*/ 26 h 54"/>
                <a:gd name="T36" fmla="*/ 3 w 131"/>
                <a:gd name="T37" fmla="*/ 28 h 54"/>
                <a:gd name="T38" fmla="*/ 3 w 131"/>
                <a:gd name="T39" fmla="*/ 32 h 54"/>
                <a:gd name="T40" fmla="*/ 7 w 131"/>
                <a:gd name="T41" fmla="*/ 35 h 54"/>
                <a:gd name="T42" fmla="*/ 14 w 131"/>
                <a:gd name="T43" fmla="*/ 35 h 54"/>
                <a:gd name="T44" fmla="*/ 17 w 131"/>
                <a:gd name="T45" fmla="*/ 37 h 54"/>
                <a:gd name="T46" fmla="*/ 23 w 131"/>
                <a:gd name="T47" fmla="*/ 39 h 54"/>
                <a:gd name="T48" fmla="*/ 41 w 131"/>
                <a:gd name="T49" fmla="*/ 36 h 54"/>
                <a:gd name="T50" fmla="*/ 55 w 131"/>
                <a:gd name="T51" fmla="*/ 37 h 54"/>
                <a:gd name="T52" fmla="*/ 64 w 131"/>
                <a:gd name="T53" fmla="*/ 42 h 54"/>
                <a:gd name="T54" fmla="*/ 73 w 131"/>
                <a:gd name="T55" fmla="*/ 45 h 54"/>
                <a:gd name="T56" fmla="*/ 82 w 131"/>
                <a:gd name="T57" fmla="*/ 49 h 54"/>
                <a:gd name="T58" fmla="*/ 89 w 131"/>
                <a:gd name="T59" fmla="*/ 51 h 54"/>
                <a:gd name="T60" fmla="*/ 97 w 131"/>
                <a:gd name="T61" fmla="*/ 52 h 54"/>
                <a:gd name="T62" fmla="*/ 112 w 131"/>
                <a:gd name="T63" fmla="*/ 51 h 54"/>
                <a:gd name="T64" fmla="*/ 121 w 131"/>
                <a:gd name="T65" fmla="*/ 53 h 54"/>
                <a:gd name="T66" fmla="*/ 130 w 131"/>
                <a:gd name="T67" fmla="*/ 21 h 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1"/>
                <a:gd name="T103" fmla="*/ 0 h 54"/>
                <a:gd name="T104" fmla="*/ 131 w 131"/>
                <a:gd name="T105" fmla="*/ 54 h 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1" h="54">
                  <a:moveTo>
                    <a:pt x="130" y="21"/>
                  </a:moveTo>
                  <a:lnTo>
                    <a:pt x="118" y="19"/>
                  </a:lnTo>
                  <a:lnTo>
                    <a:pt x="109" y="15"/>
                  </a:lnTo>
                  <a:lnTo>
                    <a:pt x="89" y="7"/>
                  </a:lnTo>
                  <a:lnTo>
                    <a:pt x="81" y="2"/>
                  </a:lnTo>
                  <a:lnTo>
                    <a:pt x="75" y="0"/>
                  </a:lnTo>
                  <a:lnTo>
                    <a:pt x="70" y="2"/>
                  </a:lnTo>
                  <a:lnTo>
                    <a:pt x="53" y="4"/>
                  </a:lnTo>
                  <a:lnTo>
                    <a:pt x="44" y="3"/>
                  </a:lnTo>
                  <a:lnTo>
                    <a:pt x="37" y="5"/>
                  </a:lnTo>
                  <a:lnTo>
                    <a:pt x="33" y="8"/>
                  </a:lnTo>
                  <a:lnTo>
                    <a:pt x="24" y="11"/>
                  </a:lnTo>
                  <a:lnTo>
                    <a:pt x="14" y="13"/>
                  </a:lnTo>
                  <a:lnTo>
                    <a:pt x="10" y="15"/>
                  </a:lnTo>
                  <a:lnTo>
                    <a:pt x="8" y="18"/>
                  </a:lnTo>
                  <a:lnTo>
                    <a:pt x="2" y="20"/>
                  </a:lnTo>
                  <a:lnTo>
                    <a:pt x="0" y="23"/>
                  </a:lnTo>
                  <a:lnTo>
                    <a:pt x="0" y="26"/>
                  </a:lnTo>
                  <a:lnTo>
                    <a:pt x="3" y="28"/>
                  </a:lnTo>
                  <a:lnTo>
                    <a:pt x="3" y="32"/>
                  </a:lnTo>
                  <a:lnTo>
                    <a:pt x="7" y="35"/>
                  </a:lnTo>
                  <a:lnTo>
                    <a:pt x="14" y="35"/>
                  </a:lnTo>
                  <a:lnTo>
                    <a:pt x="17" y="37"/>
                  </a:lnTo>
                  <a:lnTo>
                    <a:pt x="23" y="39"/>
                  </a:lnTo>
                  <a:lnTo>
                    <a:pt x="41" y="36"/>
                  </a:lnTo>
                  <a:lnTo>
                    <a:pt x="55" y="37"/>
                  </a:lnTo>
                  <a:lnTo>
                    <a:pt x="64" y="42"/>
                  </a:lnTo>
                  <a:lnTo>
                    <a:pt x="73" y="45"/>
                  </a:lnTo>
                  <a:lnTo>
                    <a:pt x="82" y="49"/>
                  </a:lnTo>
                  <a:lnTo>
                    <a:pt x="89" y="51"/>
                  </a:lnTo>
                  <a:lnTo>
                    <a:pt x="97" y="52"/>
                  </a:lnTo>
                  <a:lnTo>
                    <a:pt x="112" y="51"/>
                  </a:lnTo>
                  <a:lnTo>
                    <a:pt x="121" y="53"/>
                  </a:lnTo>
                  <a:lnTo>
                    <a:pt x="130" y="21"/>
                  </a:lnTo>
                </a:path>
              </a:pathLst>
            </a:custGeom>
            <a:solidFill>
              <a:srgbClr val="000000"/>
            </a:solidFill>
            <a:ln w="12700" cap="rnd">
              <a:solidFill>
                <a:srgbClr val="402000"/>
              </a:solidFill>
              <a:round/>
              <a:headEnd type="none" w="sm" len="sm"/>
              <a:tailEnd type="none" w="sm" len="sm"/>
            </a:ln>
          </p:spPr>
          <p:txBody>
            <a:bodyPr/>
            <a:lstStyle/>
            <a:p>
              <a:endParaRPr lang="fr-FR"/>
            </a:p>
          </p:txBody>
        </p:sp>
        <p:sp>
          <p:nvSpPr>
            <p:cNvPr id="3106" name="Freeform 33"/>
            <p:cNvSpPr>
              <a:spLocks/>
            </p:cNvSpPr>
            <p:nvPr/>
          </p:nvSpPr>
          <p:spPr bwMode="auto">
            <a:xfrm>
              <a:off x="5213" y="1547"/>
              <a:ext cx="27" cy="17"/>
            </a:xfrm>
            <a:custGeom>
              <a:avLst/>
              <a:gdLst>
                <a:gd name="T0" fmla="*/ 0 w 27"/>
                <a:gd name="T1" fmla="*/ 16 h 17"/>
                <a:gd name="T2" fmla="*/ 7 w 27"/>
                <a:gd name="T3" fmla="*/ 12 h 17"/>
                <a:gd name="T4" fmla="*/ 15 w 27"/>
                <a:gd name="T5" fmla="*/ 10 h 17"/>
                <a:gd name="T6" fmla="*/ 26 w 27"/>
                <a:gd name="T7" fmla="*/ 2 h 17"/>
                <a:gd name="T8" fmla="*/ 23 w 27"/>
                <a:gd name="T9" fmla="*/ 0 h 17"/>
                <a:gd name="T10" fmla="*/ 13 w 27"/>
                <a:gd name="T11" fmla="*/ 8 h 17"/>
                <a:gd name="T12" fmla="*/ 7 w 27"/>
                <a:gd name="T13" fmla="*/ 8 h 17"/>
                <a:gd name="T14" fmla="*/ 3 w 27"/>
                <a:gd name="T15" fmla="*/ 14 h 17"/>
                <a:gd name="T16" fmla="*/ 0 w 27"/>
                <a:gd name="T17" fmla="*/ 1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0" y="16"/>
                  </a:moveTo>
                  <a:lnTo>
                    <a:pt x="7" y="12"/>
                  </a:lnTo>
                  <a:lnTo>
                    <a:pt x="15" y="10"/>
                  </a:lnTo>
                  <a:lnTo>
                    <a:pt x="26" y="2"/>
                  </a:lnTo>
                  <a:lnTo>
                    <a:pt x="23" y="0"/>
                  </a:lnTo>
                  <a:lnTo>
                    <a:pt x="13" y="8"/>
                  </a:lnTo>
                  <a:lnTo>
                    <a:pt x="7" y="8"/>
                  </a:lnTo>
                  <a:lnTo>
                    <a:pt x="3" y="14"/>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07" name="Freeform 34"/>
            <p:cNvSpPr>
              <a:spLocks/>
            </p:cNvSpPr>
            <p:nvPr/>
          </p:nvSpPr>
          <p:spPr bwMode="auto">
            <a:xfrm>
              <a:off x="5248" y="1547"/>
              <a:ext cx="17" cy="17"/>
            </a:xfrm>
            <a:custGeom>
              <a:avLst/>
              <a:gdLst>
                <a:gd name="T0" fmla="*/ 0 w 17"/>
                <a:gd name="T1" fmla="*/ 0 h 17"/>
                <a:gd name="T2" fmla="*/ 9 w 17"/>
                <a:gd name="T3" fmla="*/ 16 h 17"/>
                <a:gd name="T4" fmla="*/ 16 w 17"/>
                <a:gd name="T5" fmla="*/ 8 h 17"/>
                <a:gd name="T6" fmla="*/ 11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9" y="16"/>
                  </a:lnTo>
                  <a:lnTo>
                    <a:pt x="16" y="8"/>
                  </a:lnTo>
                  <a:lnTo>
                    <a:pt x="11"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08" name="Freeform 35"/>
            <p:cNvSpPr>
              <a:spLocks/>
            </p:cNvSpPr>
            <p:nvPr/>
          </p:nvSpPr>
          <p:spPr bwMode="auto">
            <a:xfrm>
              <a:off x="5202" y="1536"/>
              <a:ext cx="47" cy="17"/>
            </a:xfrm>
            <a:custGeom>
              <a:avLst/>
              <a:gdLst>
                <a:gd name="T0" fmla="*/ 0 w 47"/>
                <a:gd name="T1" fmla="*/ 16 h 17"/>
                <a:gd name="T2" fmla="*/ 6 w 47"/>
                <a:gd name="T3" fmla="*/ 12 h 17"/>
                <a:gd name="T4" fmla="*/ 11 w 47"/>
                <a:gd name="T5" fmla="*/ 9 h 17"/>
                <a:gd name="T6" fmla="*/ 19 w 47"/>
                <a:gd name="T7" fmla="*/ 7 h 17"/>
                <a:gd name="T8" fmla="*/ 29 w 47"/>
                <a:gd name="T9" fmla="*/ 4 h 17"/>
                <a:gd name="T10" fmla="*/ 39 w 47"/>
                <a:gd name="T11" fmla="*/ 2 h 17"/>
                <a:gd name="T12" fmla="*/ 46 w 47"/>
                <a:gd name="T13" fmla="*/ 2 h 17"/>
                <a:gd name="T14" fmla="*/ 38 w 47"/>
                <a:gd name="T15" fmla="*/ 0 h 17"/>
                <a:gd name="T16" fmla="*/ 33 w 47"/>
                <a:gd name="T17" fmla="*/ 2 h 17"/>
                <a:gd name="T18" fmla="*/ 27 w 47"/>
                <a:gd name="T19" fmla="*/ 3 h 17"/>
                <a:gd name="T20" fmla="*/ 19 w 47"/>
                <a:gd name="T21" fmla="*/ 6 h 17"/>
                <a:gd name="T22" fmla="*/ 11 w 47"/>
                <a:gd name="T23" fmla="*/ 7 h 17"/>
                <a:gd name="T24" fmla="*/ 7 w 47"/>
                <a:gd name="T25" fmla="*/ 10 h 17"/>
                <a:gd name="T26" fmla="*/ 0 w 47"/>
                <a:gd name="T27" fmla="*/ 16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
                <a:gd name="T43" fmla="*/ 0 h 17"/>
                <a:gd name="T44" fmla="*/ 47 w 4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 h="17">
                  <a:moveTo>
                    <a:pt x="0" y="16"/>
                  </a:moveTo>
                  <a:lnTo>
                    <a:pt x="6" y="12"/>
                  </a:lnTo>
                  <a:lnTo>
                    <a:pt x="11" y="9"/>
                  </a:lnTo>
                  <a:lnTo>
                    <a:pt x="19" y="7"/>
                  </a:lnTo>
                  <a:lnTo>
                    <a:pt x="29" y="4"/>
                  </a:lnTo>
                  <a:lnTo>
                    <a:pt x="39" y="2"/>
                  </a:lnTo>
                  <a:lnTo>
                    <a:pt x="46" y="2"/>
                  </a:lnTo>
                  <a:lnTo>
                    <a:pt x="38" y="0"/>
                  </a:lnTo>
                  <a:lnTo>
                    <a:pt x="33" y="2"/>
                  </a:lnTo>
                  <a:lnTo>
                    <a:pt x="27" y="3"/>
                  </a:lnTo>
                  <a:lnTo>
                    <a:pt x="19" y="6"/>
                  </a:lnTo>
                  <a:lnTo>
                    <a:pt x="11" y="7"/>
                  </a:lnTo>
                  <a:lnTo>
                    <a:pt x="7" y="10"/>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09" name="Freeform 36"/>
            <p:cNvSpPr>
              <a:spLocks/>
            </p:cNvSpPr>
            <p:nvPr/>
          </p:nvSpPr>
          <p:spPr bwMode="auto">
            <a:xfrm>
              <a:off x="5251" y="1534"/>
              <a:ext cx="17" cy="17"/>
            </a:xfrm>
            <a:custGeom>
              <a:avLst/>
              <a:gdLst>
                <a:gd name="T0" fmla="*/ 16 w 17"/>
                <a:gd name="T1" fmla="*/ 0 h 17"/>
                <a:gd name="T2" fmla="*/ 9 w 17"/>
                <a:gd name="T3" fmla="*/ 8 h 17"/>
                <a:gd name="T4" fmla="*/ 0 w 17"/>
                <a:gd name="T5" fmla="*/ 16 h 17"/>
                <a:gd name="T6" fmla="*/ 7 w 17"/>
                <a:gd name="T7" fmla="*/ 8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9" y="8"/>
                  </a:lnTo>
                  <a:lnTo>
                    <a:pt x="0" y="16"/>
                  </a:lnTo>
                  <a:lnTo>
                    <a:pt x="7" y="8"/>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10" name="Freeform 37"/>
            <p:cNvSpPr>
              <a:spLocks/>
            </p:cNvSpPr>
            <p:nvPr/>
          </p:nvSpPr>
          <p:spPr bwMode="auto">
            <a:xfrm>
              <a:off x="5204" y="1534"/>
              <a:ext cx="26" cy="17"/>
            </a:xfrm>
            <a:custGeom>
              <a:avLst/>
              <a:gdLst>
                <a:gd name="T0" fmla="*/ 2 w 26"/>
                <a:gd name="T1" fmla="*/ 10 h 17"/>
                <a:gd name="T2" fmla="*/ 0 w 26"/>
                <a:gd name="T3" fmla="*/ 16 h 17"/>
                <a:gd name="T4" fmla="*/ 8 w 26"/>
                <a:gd name="T5" fmla="*/ 8 h 17"/>
                <a:gd name="T6" fmla="*/ 15 w 26"/>
                <a:gd name="T7" fmla="*/ 5 h 17"/>
                <a:gd name="T8" fmla="*/ 21 w 26"/>
                <a:gd name="T9" fmla="*/ 3 h 17"/>
                <a:gd name="T10" fmla="*/ 25 w 26"/>
                <a:gd name="T11" fmla="*/ 0 h 17"/>
                <a:gd name="T12" fmla="*/ 16 w 26"/>
                <a:gd name="T13" fmla="*/ 3 h 17"/>
                <a:gd name="T14" fmla="*/ 9 w 26"/>
                <a:gd name="T15" fmla="*/ 7 h 17"/>
                <a:gd name="T16" fmla="*/ 2 w 26"/>
                <a:gd name="T17" fmla="*/ 1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7"/>
                <a:gd name="T29" fmla="*/ 26 w 26"/>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7">
                  <a:moveTo>
                    <a:pt x="2" y="10"/>
                  </a:moveTo>
                  <a:lnTo>
                    <a:pt x="0" y="16"/>
                  </a:lnTo>
                  <a:lnTo>
                    <a:pt x="8" y="8"/>
                  </a:lnTo>
                  <a:lnTo>
                    <a:pt x="15" y="5"/>
                  </a:lnTo>
                  <a:lnTo>
                    <a:pt x="21" y="3"/>
                  </a:lnTo>
                  <a:lnTo>
                    <a:pt x="25" y="0"/>
                  </a:lnTo>
                  <a:lnTo>
                    <a:pt x="16" y="3"/>
                  </a:lnTo>
                  <a:lnTo>
                    <a:pt x="9" y="7"/>
                  </a:lnTo>
                  <a:lnTo>
                    <a:pt x="2"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11" name="Freeform 38"/>
            <p:cNvSpPr>
              <a:spLocks/>
            </p:cNvSpPr>
            <p:nvPr/>
          </p:nvSpPr>
          <p:spPr bwMode="auto">
            <a:xfrm>
              <a:off x="5239" y="1529"/>
              <a:ext cx="23" cy="17"/>
            </a:xfrm>
            <a:custGeom>
              <a:avLst/>
              <a:gdLst>
                <a:gd name="T0" fmla="*/ 0 w 23"/>
                <a:gd name="T1" fmla="*/ 16 h 17"/>
                <a:gd name="T2" fmla="*/ 5 w 23"/>
                <a:gd name="T3" fmla="*/ 16 h 17"/>
                <a:gd name="T4" fmla="*/ 13 w 23"/>
                <a:gd name="T5" fmla="*/ 16 h 17"/>
                <a:gd name="T6" fmla="*/ 22 w 23"/>
                <a:gd name="T7" fmla="*/ 0 h 17"/>
                <a:gd name="T8" fmla="*/ 12 w 23"/>
                <a:gd name="T9" fmla="*/ 0 h 17"/>
                <a:gd name="T10" fmla="*/ 0 w 23"/>
                <a:gd name="T11" fmla="*/ 16 h 17"/>
                <a:gd name="T12" fmla="*/ 0 60000 65536"/>
                <a:gd name="T13" fmla="*/ 0 60000 65536"/>
                <a:gd name="T14" fmla="*/ 0 60000 65536"/>
                <a:gd name="T15" fmla="*/ 0 60000 65536"/>
                <a:gd name="T16" fmla="*/ 0 60000 65536"/>
                <a:gd name="T17" fmla="*/ 0 60000 65536"/>
                <a:gd name="T18" fmla="*/ 0 w 23"/>
                <a:gd name="T19" fmla="*/ 0 h 17"/>
                <a:gd name="T20" fmla="*/ 23 w 2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3" h="17">
                  <a:moveTo>
                    <a:pt x="0" y="16"/>
                  </a:moveTo>
                  <a:lnTo>
                    <a:pt x="5" y="16"/>
                  </a:lnTo>
                  <a:lnTo>
                    <a:pt x="13" y="16"/>
                  </a:lnTo>
                  <a:lnTo>
                    <a:pt x="22" y="0"/>
                  </a:lnTo>
                  <a:lnTo>
                    <a:pt x="12" y="0"/>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12" name="Freeform 39"/>
            <p:cNvSpPr>
              <a:spLocks/>
            </p:cNvSpPr>
            <p:nvPr/>
          </p:nvSpPr>
          <p:spPr bwMode="auto">
            <a:xfrm>
              <a:off x="5221" y="1554"/>
              <a:ext cx="17" cy="17"/>
            </a:xfrm>
            <a:custGeom>
              <a:avLst/>
              <a:gdLst>
                <a:gd name="T0" fmla="*/ 5 w 17"/>
                <a:gd name="T1" fmla="*/ 0 h 17"/>
                <a:gd name="T2" fmla="*/ 16 w 17"/>
                <a:gd name="T3" fmla="*/ 3 h 17"/>
                <a:gd name="T4" fmla="*/ 0 w 17"/>
                <a:gd name="T5" fmla="*/ 16 h 17"/>
                <a:gd name="T6" fmla="*/ 5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5" y="0"/>
                  </a:moveTo>
                  <a:lnTo>
                    <a:pt x="16" y="3"/>
                  </a:lnTo>
                  <a:lnTo>
                    <a:pt x="0" y="16"/>
                  </a:lnTo>
                  <a:lnTo>
                    <a:pt x="5"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13" name="Freeform 40"/>
            <p:cNvSpPr>
              <a:spLocks/>
            </p:cNvSpPr>
            <p:nvPr/>
          </p:nvSpPr>
          <p:spPr bwMode="auto">
            <a:xfrm>
              <a:off x="5206" y="1549"/>
              <a:ext cx="17" cy="17"/>
            </a:xfrm>
            <a:custGeom>
              <a:avLst/>
              <a:gdLst>
                <a:gd name="T0" fmla="*/ 9 w 17"/>
                <a:gd name="T1" fmla="*/ 0 h 17"/>
                <a:gd name="T2" fmla="*/ 16 w 17"/>
                <a:gd name="T3" fmla="*/ 4 h 17"/>
                <a:gd name="T4" fmla="*/ 3 w 17"/>
                <a:gd name="T5" fmla="*/ 13 h 17"/>
                <a:gd name="T6" fmla="*/ 0 w 17"/>
                <a:gd name="T7" fmla="*/ 16 h 17"/>
                <a:gd name="T8" fmla="*/ 6 w 17"/>
                <a:gd name="T9" fmla="*/ 11 h 17"/>
                <a:gd name="T10" fmla="*/ 9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9" y="0"/>
                  </a:moveTo>
                  <a:lnTo>
                    <a:pt x="16" y="4"/>
                  </a:lnTo>
                  <a:lnTo>
                    <a:pt x="3" y="13"/>
                  </a:lnTo>
                  <a:lnTo>
                    <a:pt x="0" y="16"/>
                  </a:lnTo>
                  <a:lnTo>
                    <a:pt x="6" y="11"/>
                  </a:lnTo>
                  <a:lnTo>
                    <a:pt x="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14" name="Freeform 41"/>
            <p:cNvSpPr>
              <a:spLocks/>
            </p:cNvSpPr>
            <p:nvPr/>
          </p:nvSpPr>
          <p:spPr bwMode="auto">
            <a:xfrm>
              <a:off x="5201" y="1543"/>
              <a:ext cx="17" cy="17"/>
            </a:xfrm>
            <a:custGeom>
              <a:avLst/>
              <a:gdLst>
                <a:gd name="T0" fmla="*/ 16 w 17"/>
                <a:gd name="T1" fmla="*/ 0 h 17"/>
                <a:gd name="T2" fmla="*/ 16 w 17"/>
                <a:gd name="T3" fmla="*/ 9 h 17"/>
                <a:gd name="T4" fmla="*/ 8 w 17"/>
                <a:gd name="T5" fmla="*/ 11 h 17"/>
                <a:gd name="T6" fmla="*/ 0 w 17"/>
                <a:gd name="T7" fmla="*/ 16 h 17"/>
                <a:gd name="T8" fmla="*/ 8 w 17"/>
                <a:gd name="T9" fmla="*/ 9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16" y="9"/>
                  </a:lnTo>
                  <a:lnTo>
                    <a:pt x="8" y="11"/>
                  </a:lnTo>
                  <a:lnTo>
                    <a:pt x="0" y="16"/>
                  </a:lnTo>
                  <a:lnTo>
                    <a:pt x="8" y="9"/>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15" name="Freeform 42"/>
            <p:cNvSpPr>
              <a:spLocks/>
            </p:cNvSpPr>
            <p:nvPr/>
          </p:nvSpPr>
          <p:spPr bwMode="auto">
            <a:xfrm>
              <a:off x="5276" y="1533"/>
              <a:ext cx="17" cy="17"/>
            </a:xfrm>
            <a:custGeom>
              <a:avLst/>
              <a:gdLst>
                <a:gd name="T0" fmla="*/ 0 w 17"/>
                <a:gd name="T1" fmla="*/ 0 h 17"/>
                <a:gd name="T2" fmla="*/ 16 w 17"/>
                <a:gd name="T3" fmla="*/ 8 h 17"/>
                <a:gd name="T4" fmla="*/ 16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8"/>
                  </a:lnTo>
                  <a:lnTo>
                    <a:pt x="16"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16" name="Freeform 43"/>
            <p:cNvSpPr>
              <a:spLocks/>
            </p:cNvSpPr>
            <p:nvPr/>
          </p:nvSpPr>
          <p:spPr bwMode="auto">
            <a:xfrm>
              <a:off x="5276" y="1554"/>
              <a:ext cx="33" cy="17"/>
            </a:xfrm>
            <a:custGeom>
              <a:avLst/>
              <a:gdLst>
                <a:gd name="T0" fmla="*/ 0 w 33"/>
                <a:gd name="T1" fmla="*/ 0 h 17"/>
                <a:gd name="T2" fmla="*/ 15 w 33"/>
                <a:gd name="T3" fmla="*/ 9 h 17"/>
                <a:gd name="T4" fmla="*/ 32 w 33"/>
                <a:gd name="T5" fmla="*/ 16 h 17"/>
                <a:gd name="T6" fmla="*/ 19 w 33"/>
                <a:gd name="T7" fmla="*/ 16 h 17"/>
                <a:gd name="T8" fmla="*/ 0 w 33"/>
                <a:gd name="T9" fmla="*/ 0 h 17"/>
                <a:gd name="T10" fmla="*/ 0 60000 65536"/>
                <a:gd name="T11" fmla="*/ 0 60000 65536"/>
                <a:gd name="T12" fmla="*/ 0 60000 65536"/>
                <a:gd name="T13" fmla="*/ 0 60000 65536"/>
                <a:gd name="T14" fmla="*/ 0 60000 65536"/>
                <a:gd name="T15" fmla="*/ 0 w 33"/>
                <a:gd name="T16" fmla="*/ 0 h 17"/>
                <a:gd name="T17" fmla="*/ 33 w 33"/>
                <a:gd name="T18" fmla="*/ 17 h 17"/>
              </a:gdLst>
              <a:ahLst/>
              <a:cxnLst>
                <a:cxn ang="T10">
                  <a:pos x="T0" y="T1"/>
                </a:cxn>
                <a:cxn ang="T11">
                  <a:pos x="T2" y="T3"/>
                </a:cxn>
                <a:cxn ang="T12">
                  <a:pos x="T4" y="T5"/>
                </a:cxn>
                <a:cxn ang="T13">
                  <a:pos x="T6" y="T7"/>
                </a:cxn>
                <a:cxn ang="T14">
                  <a:pos x="T8" y="T9"/>
                </a:cxn>
              </a:cxnLst>
              <a:rect l="T15" t="T16" r="T17" b="T18"/>
              <a:pathLst>
                <a:path w="33" h="17">
                  <a:moveTo>
                    <a:pt x="0" y="0"/>
                  </a:moveTo>
                  <a:lnTo>
                    <a:pt x="15" y="9"/>
                  </a:lnTo>
                  <a:lnTo>
                    <a:pt x="32" y="16"/>
                  </a:lnTo>
                  <a:lnTo>
                    <a:pt x="19"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17" name="Freeform 44"/>
            <p:cNvSpPr>
              <a:spLocks/>
            </p:cNvSpPr>
            <p:nvPr/>
          </p:nvSpPr>
          <p:spPr bwMode="auto">
            <a:xfrm>
              <a:off x="5284" y="1539"/>
              <a:ext cx="25" cy="17"/>
            </a:xfrm>
            <a:custGeom>
              <a:avLst/>
              <a:gdLst>
                <a:gd name="T0" fmla="*/ 0 w 25"/>
                <a:gd name="T1" fmla="*/ 0 h 17"/>
                <a:gd name="T2" fmla="*/ 14 w 25"/>
                <a:gd name="T3" fmla="*/ 11 h 17"/>
                <a:gd name="T4" fmla="*/ 24 w 25"/>
                <a:gd name="T5" fmla="*/ 16 h 17"/>
                <a:gd name="T6" fmla="*/ 14 w 25"/>
                <a:gd name="T7" fmla="*/ 10 h 17"/>
                <a:gd name="T8" fmla="*/ 0 w 25"/>
                <a:gd name="T9" fmla="*/ 0 h 17"/>
                <a:gd name="T10" fmla="*/ 0 60000 65536"/>
                <a:gd name="T11" fmla="*/ 0 60000 65536"/>
                <a:gd name="T12" fmla="*/ 0 60000 65536"/>
                <a:gd name="T13" fmla="*/ 0 60000 65536"/>
                <a:gd name="T14" fmla="*/ 0 60000 65536"/>
                <a:gd name="T15" fmla="*/ 0 w 25"/>
                <a:gd name="T16" fmla="*/ 0 h 17"/>
                <a:gd name="T17" fmla="*/ 25 w 25"/>
                <a:gd name="T18" fmla="*/ 17 h 17"/>
              </a:gdLst>
              <a:ahLst/>
              <a:cxnLst>
                <a:cxn ang="T10">
                  <a:pos x="T0" y="T1"/>
                </a:cxn>
                <a:cxn ang="T11">
                  <a:pos x="T2" y="T3"/>
                </a:cxn>
                <a:cxn ang="T12">
                  <a:pos x="T4" y="T5"/>
                </a:cxn>
                <a:cxn ang="T13">
                  <a:pos x="T6" y="T7"/>
                </a:cxn>
                <a:cxn ang="T14">
                  <a:pos x="T8" y="T9"/>
                </a:cxn>
              </a:cxnLst>
              <a:rect l="T15" t="T16" r="T17" b="T18"/>
              <a:pathLst>
                <a:path w="25" h="17">
                  <a:moveTo>
                    <a:pt x="0" y="0"/>
                  </a:moveTo>
                  <a:lnTo>
                    <a:pt x="14" y="11"/>
                  </a:lnTo>
                  <a:lnTo>
                    <a:pt x="24" y="16"/>
                  </a:lnTo>
                  <a:lnTo>
                    <a:pt x="14" y="1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18" name="Freeform 45"/>
            <p:cNvSpPr>
              <a:spLocks/>
            </p:cNvSpPr>
            <p:nvPr/>
          </p:nvSpPr>
          <p:spPr bwMode="auto">
            <a:xfrm>
              <a:off x="5204" y="1641"/>
              <a:ext cx="400" cy="330"/>
            </a:xfrm>
            <a:custGeom>
              <a:avLst/>
              <a:gdLst>
                <a:gd name="T0" fmla="*/ 79 w 400"/>
                <a:gd name="T1" fmla="*/ 219 h 330"/>
                <a:gd name="T2" fmla="*/ 82 w 400"/>
                <a:gd name="T3" fmla="*/ 322 h 330"/>
                <a:gd name="T4" fmla="*/ 54 w 400"/>
                <a:gd name="T5" fmla="*/ 329 h 330"/>
                <a:gd name="T6" fmla="*/ 34 w 400"/>
                <a:gd name="T7" fmla="*/ 328 h 330"/>
                <a:gd name="T8" fmla="*/ 16 w 400"/>
                <a:gd name="T9" fmla="*/ 323 h 330"/>
                <a:gd name="T10" fmla="*/ 6 w 400"/>
                <a:gd name="T11" fmla="*/ 229 h 330"/>
                <a:gd name="T12" fmla="*/ 5 w 400"/>
                <a:gd name="T13" fmla="*/ 172 h 330"/>
                <a:gd name="T14" fmla="*/ 5 w 400"/>
                <a:gd name="T15" fmla="*/ 149 h 330"/>
                <a:gd name="T16" fmla="*/ 0 w 400"/>
                <a:gd name="T17" fmla="*/ 130 h 330"/>
                <a:gd name="T18" fmla="*/ 0 w 400"/>
                <a:gd name="T19" fmla="*/ 115 h 330"/>
                <a:gd name="T20" fmla="*/ 5 w 400"/>
                <a:gd name="T21" fmla="*/ 102 h 330"/>
                <a:gd name="T22" fmla="*/ 23 w 400"/>
                <a:gd name="T23" fmla="*/ 84 h 330"/>
                <a:gd name="T24" fmla="*/ 44 w 400"/>
                <a:gd name="T25" fmla="*/ 74 h 330"/>
                <a:gd name="T26" fmla="*/ 91 w 400"/>
                <a:gd name="T27" fmla="*/ 56 h 330"/>
                <a:gd name="T28" fmla="*/ 160 w 400"/>
                <a:gd name="T29" fmla="*/ 39 h 330"/>
                <a:gd name="T30" fmla="*/ 174 w 400"/>
                <a:gd name="T31" fmla="*/ 38 h 330"/>
                <a:gd name="T32" fmla="*/ 183 w 400"/>
                <a:gd name="T33" fmla="*/ 39 h 330"/>
                <a:gd name="T34" fmla="*/ 185 w 400"/>
                <a:gd name="T35" fmla="*/ 36 h 330"/>
                <a:gd name="T36" fmla="*/ 189 w 400"/>
                <a:gd name="T37" fmla="*/ 32 h 330"/>
                <a:gd name="T38" fmla="*/ 194 w 400"/>
                <a:gd name="T39" fmla="*/ 33 h 330"/>
                <a:gd name="T40" fmla="*/ 200 w 400"/>
                <a:gd name="T41" fmla="*/ 34 h 330"/>
                <a:gd name="T42" fmla="*/ 202 w 400"/>
                <a:gd name="T43" fmla="*/ 27 h 330"/>
                <a:gd name="T44" fmla="*/ 208 w 400"/>
                <a:gd name="T45" fmla="*/ 23 h 330"/>
                <a:gd name="T46" fmla="*/ 213 w 400"/>
                <a:gd name="T47" fmla="*/ 22 h 330"/>
                <a:gd name="T48" fmla="*/ 220 w 400"/>
                <a:gd name="T49" fmla="*/ 22 h 330"/>
                <a:gd name="T50" fmla="*/ 219 w 400"/>
                <a:gd name="T51" fmla="*/ 16 h 330"/>
                <a:gd name="T52" fmla="*/ 227 w 400"/>
                <a:gd name="T53" fmla="*/ 0 h 330"/>
                <a:gd name="T54" fmla="*/ 390 w 400"/>
                <a:gd name="T55" fmla="*/ 4 h 330"/>
                <a:gd name="T56" fmla="*/ 389 w 400"/>
                <a:gd name="T57" fmla="*/ 21 h 330"/>
                <a:gd name="T58" fmla="*/ 392 w 400"/>
                <a:gd name="T59" fmla="*/ 36 h 330"/>
                <a:gd name="T60" fmla="*/ 394 w 400"/>
                <a:gd name="T61" fmla="*/ 47 h 330"/>
                <a:gd name="T62" fmla="*/ 397 w 400"/>
                <a:gd name="T63" fmla="*/ 60 h 330"/>
                <a:gd name="T64" fmla="*/ 399 w 400"/>
                <a:gd name="T65" fmla="*/ 81 h 330"/>
                <a:gd name="T66" fmla="*/ 397 w 400"/>
                <a:gd name="T67" fmla="*/ 94 h 330"/>
                <a:gd name="T68" fmla="*/ 392 w 400"/>
                <a:gd name="T69" fmla="*/ 105 h 330"/>
                <a:gd name="T70" fmla="*/ 386 w 400"/>
                <a:gd name="T71" fmla="*/ 116 h 330"/>
                <a:gd name="T72" fmla="*/ 379 w 400"/>
                <a:gd name="T73" fmla="*/ 119 h 330"/>
                <a:gd name="T74" fmla="*/ 367 w 400"/>
                <a:gd name="T75" fmla="*/ 123 h 330"/>
                <a:gd name="T76" fmla="*/ 352 w 400"/>
                <a:gd name="T77" fmla="*/ 128 h 330"/>
                <a:gd name="T78" fmla="*/ 344 w 400"/>
                <a:gd name="T79" fmla="*/ 136 h 330"/>
                <a:gd name="T80" fmla="*/ 336 w 400"/>
                <a:gd name="T81" fmla="*/ 143 h 330"/>
                <a:gd name="T82" fmla="*/ 323 w 400"/>
                <a:gd name="T83" fmla="*/ 149 h 330"/>
                <a:gd name="T84" fmla="*/ 307 w 400"/>
                <a:gd name="T85" fmla="*/ 154 h 330"/>
                <a:gd name="T86" fmla="*/ 283 w 400"/>
                <a:gd name="T87" fmla="*/ 157 h 330"/>
                <a:gd name="T88" fmla="*/ 262 w 400"/>
                <a:gd name="T89" fmla="*/ 157 h 330"/>
                <a:gd name="T90" fmla="*/ 246 w 400"/>
                <a:gd name="T91" fmla="*/ 155 h 330"/>
                <a:gd name="T92" fmla="*/ 231 w 400"/>
                <a:gd name="T93" fmla="*/ 154 h 330"/>
                <a:gd name="T94" fmla="*/ 220 w 400"/>
                <a:gd name="T95" fmla="*/ 160 h 330"/>
                <a:gd name="T96" fmla="*/ 199 w 400"/>
                <a:gd name="T97" fmla="*/ 159 h 330"/>
                <a:gd name="T98" fmla="*/ 112 w 400"/>
                <a:gd name="T99" fmla="*/ 167 h 330"/>
                <a:gd name="T100" fmla="*/ 93 w 400"/>
                <a:gd name="T101" fmla="*/ 171 h 330"/>
                <a:gd name="T102" fmla="*/ 90 w 400"/>
                <a:gd name="T103" fmla="*/ 175 h 330"/>
                <a:gd name="T104" fmla="*/ 77 w 400"/>
                <a:gd name="T105" fmla="*/ 176 h 330"/>
                <a:gd name="T106" fmla="*/ 82 w 400"/>
                <a:gd name="T107" fmla="*/ 185 h 330"/>
                <a:gd name="T108" fmla="*/ 78 w 400"/>
                <a:gd name="T109" fmla="*/ 195 h 330"/>
                <a:gd name="T110" fmla="*/ 79 w 400"/>
                <a:gd name="T111" fmla="*/ 219 h 3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0"/>
                <a:gd name="T169" fmla="*/ 0 h 330"/>
                <a:gd name="T170" fmla="*/ 400 w 400"/>
                <a:gd name="T171" fmla="*/ 330 h 33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0" h="330">
                  <a:moveTo>
                    <a:pt x="79" y="219"/>
                  </a:moveTo>
                  <a:lnTo>
                    <a:pt x="82" y="322"/>
                  </a:lnTo>
                  <a:lnTo>
                    <a:pt x="54" y="329"/>
                  </a:lnTo>
                  <a:lnTo>
                    <a:pt x="34" y="328"/>
                  </a:lnTo>
                  <a:lnTo>
                    <a:pt x="16" y="323"/>
                  </a:lnTo>
                  <a:lnTo>
                    <a:pt x="6" y="229"/>
                  </a:lnTo>
                  <a:lnTo>
                    <a:pt x="5" y="172"/>
                  </a:lnTo>
                  <a:lnTo>
                    <a:pt x="5" y="149"/>
                  </a:lnTo>
                  <a:lnTo>
                    <a:pt x="0" y="130"/>
                  </a:lnTo>
                  <a:lnTo>
                    <a:pt x="0" y="115"/>
                  </a:lnTo>
                  <a:lnTo>
                    <a:pt x="5" y="102"/>
                  </a:lnTo>
                  <a:lnTo>
                    <a:pt x="23" y="84"/>
                  </a:lnTo>
                  <a:lnTo>
                    <a:pt x="44" y="74"/>
                  </a:lnTo>
                  <a:lnTo>
                    <a:pt x="91" y="56"/>
                  </a:lnTo>
                  <a:lnTo>
                    <a:pt x="160" y="39"/>
                  </a:lnTo>
                  <a:lnTo>
                    <a:pt x="174" y="38"/>
                  </a:lnTo>
                  <a:lnTo>
                    <a:pt x="183" y="39"/>
                  </a:lnTo>
                  <a:lnTo>
                    <a:pt x="185" y="36"/>
                  </a:lnTo>
                  <a:lnTo>
                    <a:pt x="189" y="32"/>
                  </a:lnTo>
                  <a:lnTo>
                    <a:pt x="194" y="33"/>
                  </a:lnTo>
                  <a:lnTo>
                    <a:pt x="200" y="34"/>
                  </a:lnTo>
                  <a:lnTo>
                    <a:pt x="202" y="27"/>
                  </a:lnTo>
                  <a:lnTo>
                    <a:pt x="208" y="23"/>
                  </a:lnTo>
                  <a:lnTo>
                    <a:pt x="213" y="22"/>
                  </a:lnTo>
                  <a:lnTo>
                    <a:pt x="220" y="22"/>
                  </a:lnTo>
                  <a:lnTo>
                    <a:pt x="219" y="16"/>
                  </a:lnTo>
                  <a:lnTo>
                    <a:pt x="227" y="0"/>
                  </a:lnTo>
                  <a:lnTo>
                    <a:pt x="390" y="4"/>
                  </a:lnTo>
                  <a:lnTo>
                    <a:pt x="389" y="21"/>
                  </a:lnTo>
                  <a:lnTo>
                    <a:pt x="392" y="36"/>
                  </a:lnTo>
                  <a:lnTo>
                    <a:pt x="394" y="47"/>
                  </a:lnTo>
                  <a:lnTo>
                    <a:pt x="397" y="60"/>
                  </a:lnTo>
                  <a:lnTo>
                    <a:pt x="399" y="81"/>
                  </a:lnTo>
                  <a:lnTo>
                    <a:pt x="397" y="94"/>
                  </a:lnTo>
                  <a:lnTo>
                    <a:pt x="392" y="105"/>
                  </a:lnTo>
                  <a:lnTo>
                    <a:pt x="386" y="116"/>
                  </a:lnTo>
                  <a:lnTo>
                    <a:pt x="379" y="119"/>
                  </a:lnTo>
                  <a:lnTo>
                    <a:pt x="367" y="123"/>
                  </a:lnTo>
                  <a:lnTo>
                    <a:pt x="352" y="128"/>
                  </a:lnTo>
                  <a:lnTo>
                    <a:pt x="344" y="136"/>
                  </a:lnTo>
                  <a:lnTo>
                    <a:pt x="336" y="143"/>
                  </a:lnTo>
                  <a:lnTo>
                    <a:pt x="323" y="149"/>
                  </a:lnTo>
                  <a:lnTo>
                    <a:pt x="307" y="154"/>
                  </a:lnTo>
                  <a:lnTo>
                    <a:pt x="283" y="157"/>
                  </a:lnTo>
                  <a:lnTo>
                    <a:pt x="262" y="157"/>
                  </a:lnTo>
                  <a:lnTo>
                    <a:pt x="246" y="155"/>
                  </a:lnTo>
                  <a:lnTo>
                    <a:pt x="231" y="154"/>
                  </a:lnTo>
                  <a:lnTo>
                    <a:pt x="220" y="160"/>
                  </a:lnTo>
                  <a:lnTo>
                    <a:pt x="199" y="159"/>
                  </a:lnTo>
                  <a:lnTo>
                    <a:pt x="112" y="167"/>
                  </a:lnTo>
                  <a:lnTo>
                    <a:pt x="93" y="171"/>
                  </a:lnTo>
                  <a:lnTo>
                    <a:pt x="90" y="175"/>
                  </a:lnTo>
                  <a:lnTo>
                    <a:pt x="77" y="176"/>
                  </a:lnTo>
                  <a:lnTo>
                    <a:pt x="82" y="185"/>
                  </a:lnTo>
                  <a:lnTo>
                    <a:pt x="78" y="195"/>
                  </a:lnTo>
                  <a:lnTo>
                    <a:pt x="79" y="219"/>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119" name="Freeform 46"/>
            <p:cNvSpPr>
              <a:spLocks/>
            </p:cNvSpPr>
            <p:nvPr/>
          </p:nvSpPr>
          <p:spPr bwMode="auto">
            <a:xfrm>
              <a:off x="5207" y="1657"/>
              <a:ext cx="392" cy="310"/>
            </a:xfrm>
            <a:custGeom>
              <a:avLst/>
              <a:gdLst>
                <a:gd name="T0" fmla="*/ 380 w 392"/>
                <a:gd name="T1" fmla="*/ 17 h 310"/>
                <a:gd name="T2" fmla="*/ 389 w 392"/>
                <a:gd name="T3" fmla="*/ 38 h 310"/>
                <a:gd name="T4" fmla="*/ 381 w 392"/>
                <a:gd name="T5" fmla="*/ 97 h 310"/>
                <a:gd name="T6" fmla="*/ 360 w 392"/>
                <a:gd name="T7" fmla="*/ 97 h 310"/>
                <a:gd name="T8" fmla="*/ 336 w 392"/>
                <a:gd name="T9" fmla="*/ 118 h 310"/>
                <a:gd name="T10" fmla="*/ 280 w 392"/>
                <a:gd name="T11" fmla="*/ 133 h 310"/>
                <a:gd name="T12" fmla="*/ 227 w 392"/>
                <a:gd name="T13" fmla="*/ 133 h 310"/>
                <a:gd name="T14" fmla="*/ 247 w 392"/>
                <a:gd name="T15" fmla="*/ 112 h 310"/>
                <a:gd name="T16" fmla="*/ 222 w 392"/>
                <a:gd name="T17" fmla="*/ 132 h 310"/>
                <a:gd name="T18" fmla="*/ 196 w 392"/>
                <a:gd name="T19" fmla="*/ 137 h 310"/>
                <a:gd name="T20" fmla="*/ 213 w 392"/>
                <a:gd name="T21" fmla="*/ 124 h 310"/>
                <a:gd name="T22" fmla="*/ 186 w 392"/>
                <a:gd name="T23" fmla="*/ 139 h 310"/>
                <a:gd name="T24" fmla="*/ 96 w 392"/>
                <a:gd name="T25" fmla="*/ 152 h 310"/>
                <a:gd name="T26" fmla="*/ 72 w 392"/>
                <a:gd name="T27" fmla="*/ 159 h 310"/>
                <a:gd name="T28" fmla="*/ 49 w 392"/>
                <a:gd name="T29" fmla="*/ 154 h 310"/>
                <a:gd name="T30" fmla="*/ 70 w 392"/>
                <a:gd name="T31" fmla="*/ 163 h 310"/>
                <a:gd name="T32" fmla="*/ 72 w 392"/>
                <a:gd name="T33" fmla="*/ 178 h 310"/>
                <a:gd name="T34" fmla="*/ 48 w 392"/>
                <a:gd name="T35" fmla="*/ 309 h 310"/>
                <a:gd name="T36" fmla="*/ 6 w 392"/>
                <a:gd name="T37" fmla="*/ 202 h 310"/>
                <a:gd name="T38" fmla="*/ 0 w 392"/>
                <a:gd name="T39" fmla="*/ 116 h 310"/>
                <a:gd name="T40" fmla="*/ 11 w 392"/>
                <a:gd name="T41" fmla="*/ 82 h 310"/>
                <a:gd name="T42" fmla="*/ 57 w 392"/>
                <a:gd name="T43" fmla="*/ 56 h 310"/>
                <a:gd name="T44" fmla="*/ 154 w 392"/>
                <a:gd name="T45" fmla="*/ 27 h 310"/>
                <a:gd name="T46" fmla="*/ 187 w 392"/>
                <a:gd name="T47" fmla="*/ 39 h 310"/>
                <a:gd name="T48" fmla="*/ 201 w 392"/>
                <a:gd name="T49" fmla="*/ 41 h 310"/>
                <a:gd name="T50" fmla="*/ 184 w 392"/>
                <a:gd name="T51" fmla="*/ 25 h 310"/>
                <a:gd name="T52" fmla="*/ 194 w 392"/>
                <a:gd name="T53" fmla="*/ 20 h 310"/>
                <a:gd name="T54" fmla="*/ 205 w 392"/>
                <a:gd name="T55" fmla="*/ 31 h 310"/>
                <a:gd name="T56" fmla="*/ 205 w 392"/>
                <a:gd name="T57" fmla="*/ 26 h 310"/>
                <a:gd name="T58" fmla="*/ 204 w 392"/>
                <a:gd name="T59" fmla="*/ 13 h 310"/>
                <a:gd name="T60" fmla="*/ 228 w 392"/>
                <a:gd name="T61" fmla="*/ 21 h 310"/>
                <a:gd name="T62" fmla="*/ 225 w 392"/>
                <a:gd name="T63" fmla="*/ 12 h 310"/>
                <a:gd name="T64" fmla="*/ 220 w 392"/>
                <a:gd name="T65" fmla="*/ 0 h 310"/>
                <a:gd name="T66" fmla="*/ 245 w 392"/>
                <a:gd name="T67" fmla="*/ 10 h 310"/>
                <a:gd name="T68" fmla="*/ 290 w 392"/>
                <a:gd name="T69" fmla="*/ 20 h 310"/>
                <a:gd name="T70" fmla="*/ 300 w 392"/>
                <a:gd name="T71" fmla="*/ 7 h 310"/>
                <a:gd name="T72" fmla="*/ 311 w 392"/>
                <a:gd name="T73" fmla="*/ 21 h 310"/>
                <a:gd name="T74" fmla="*/ 334 w 392"/>
                <a:gd name="T75" fmla="*/ 12 h 310"/>
                <a:gd name="T76" fmla="*/ 343 w 392"/>
                <a:gd name="T77" fmla="*/ 25 h 310"/>
                <a:gd name="T78" fmla="*/ 372 w 392"/>
                <a:gd name="T79" fmla="*/ 20 h 310"/>
                <a:gd name="T80" fmla="*/ 379 w 392"/>
                <a:gd name="T81" fmla="*/ 6 h 3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92"/>
                <a:gd name="T124" fmla="*/ 0 h 310"/>
                <a:gd name="T125" fmla="*/ 392 w 392"/>
                <a:gd name="T126" fmla="*/ 310 h 31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92" h="310">
                  <a:moveTo>
                    <a:pt x="379" y="6"/>
                  </a:moveTo>
                  <a:lnTo>
                    <a:pt x="380" y="17"/>
                  </a:lnTo>
                  <a:lnTo>
                    <a:pt x="384" y="13"/>
                  </a:lnTo>
                  <a:lnTo>
                    <a:pt x="389" y="38"/>
                  </a:lnTo>
                  <a:lnTo>
                    <a:pt x="391" y="67"/>
                  </a:lnTo>
                  <a:lnTo>
                    <a:pt x="381" y="97"/>
                  </a:lnTo>
                  <a:lnTo>
                    <a:pt x="357" y="104"/>
                  </a:lnTo>
                  <a:lnTo>
                    <a:pt x="360" y="97"/>
                  </a:lnTo>
                  <a:lnTo>
                    <a:pt x="347" y="108"/>
                  </a:lnTo>
                  <a:lnTo>
                    <a:pt x="336" y="118"/>
                  </a:lnTo>
                  <a:lnTo>
                    <a:pt x="310" y="131"/>
                  </a:lnTo>
                  <a:lnTo>
                    <a:pt x="280" y="133"/>
                  </a:lnTo>
                  <a:lnTo>
                    <a:pt x="243" y="135"/>
                  </a:lnTo>
                  <a:lnTo>
                    <a:pt x="227" y="133"/>
                  </a:lnTo>
                  <a:lnTo>
                    <a:pt x="241" y="127"/>
                  </a:lnTo>
                  <a:lnTo>
                    <a:pt x="247" y="112"/>
                  </a:lnTo>
                  <a:lnTo>
                    <a:pt x="236" y="124"/>
                  </a:lnTo>
                  <a:lnTo>
                    <a:pt x="222" y="132"/>
                  </a:lnTo>
                  <a:lnTo>
                    <a:pt x="209" y="139"/>
                  </a:lnTo>
                  <a:lnTo>
                    <a:pt x="196" y="137"/>
                  </a:lnTo>
                  <a:lnTo>
                    <a:pt x="205" y="132"/>
                  </a:lnTo>
                  <a:lnTo>
                    <a:pt x="213" y="124"/>
                  </a:lnTo>
                  <a:lnTo>
                    <a:pt x="200" y="129"/>
                  </a:lnTo>
                  <a:lnTo>
                    <a:pt x="186" y="139"/>
                  </a:lnTo>
                  <a:lnTo>
                    <a:pt x="141" y="144"/>
                  </a:lnTo>
                  <a:lnTo>
                    <a:pt x="96" y="152"/>
                  </a:lnTo>
                  <a:lnTo>
                    <a:pt x="77" y="156"/>
                  </a:lnTo>
                  <a:lnTo>
                    <a:pt x="72" y="159"/>
                  </a:lnTo>
                  <a:lnTo>
                    <a:pt x="64" y="156"/>
                  </a:lnTo>
                  <a:lnTo>
                    <a:pt x="49" y="154"/>
                  </a:lnTo>
                  <a:lnTo>
                    <a:pt x="57" y="158"/>
                  </a:lnTo>
                  <a:lnTo>
                    <a:pt x="70" y="163"/>
                  </a:lnTo>
                  <a:lnTo>
                    <a:pt x="76" y="167"/>
                  </a:lnTo>
                  <a:lnTo>
                    <a:pt x="72" y="178"/>
                  </a:lnTo>
                  <a:lnTo>
                    <a:pt x="72" y="300"/>
                  </a:lnTo>
                  <a:lnTo>
                    <a:pt x="48" y="309"/>
                  </a:lnTo>
                  <a:lnTo>
                    <a:pt x="16" y="306"/>
                  </a:lnTo>
                  <a:lnTo>
                    <a:pt x="6" y="202"/>
                  </a:lnTo>
                  <a:lnTo>
                    <a:pt x="6" y="147"/>
                  </a:lnTo>
                  <a:lnTo>
                    <a:pt x="0" y="116"/>
                  </a:lnTo>
                  <a:lnTo>
                    <a:pt x="1" y="96"/>
                  </a:lnTo>
                  <a:lnTo>
                    <a:pt x="11" y="82"/>
                  </a:lnTo>
                  <a:lnTo>
                    <a:pt x="23" y="70"/>
                  </a:lnTo>
                  <a:lnTo>
                    <a:pt x="57" y="56"/>
                  </a:lnTo>
                  <a:lnTo>
                    <a:pt x="96" y="42"/>
                  </a:lnTo>
                  <a:lnTo>
                    <a:pt x="154" y="27"/>
                  </a:lnTo>
                  <a:lnTo>
                    <a:pt x="177" y="26"/>
                  </a:lnTo>
                  <a:lnTo>
                    <a:pt x="187" y="39"/>
                  </a:lnTo>
                  <a:lnTo>
                    <a:pt x="216" y="54"/>
                  </a:lnTo>
                  <a:lnTo>
                    <a:pt x="201" y="41"/>
                  </a:lnTo>
                  <a:lnTo>
                    <a:pt x="189" y="35"/>
                  </a:lnTo>
                  <a:lnTo>
                    <a:pt x="184" y="25"/>
                  </a:lnTo>
                  <a:lnTo>
                    <a:pt x="186" y="20"/>
                  </a:lnTo>
                  <a:lnTo>
                    <a:pt x="194" y="20"/>
                  </a:lnTo>
                  <a:lnTo>
                    <a:pt x="200" y="26"/>
                  </a:lnTo>
                  <a:lnTo>
                    <a:pt x="205" y="31"/>
                  </a:lnTo>
                  <a:lnTo>
                    <a:pt x="218" y="36"/>
                  </a:lnTo>
                  <a:lnTo>
                    <a:pt x="205" y="26"/>
                  </a:lnTo>
                  <a:lnTo>
                    <a:pt x="201" y="18"/>
                  </a:lnTo>
                  <a:lnTo>
                    <a:pt x="204" y="13"/>
                  </a:lnTo>
                  <a:lnTo>
                    <a:pt x="214" y="9"/>
                  </a:lnTo>
                  <a:lnTo>
                    <a:pt x="228" y="21"/>
                  </a:lnTo>
                  <a:lnTo>
                    <a:pt x="241" y="29"/>
                  </a:lnTo>
                  <a:lnTo>
                    <a:pt x="225" y="12"/>
                  </a:lnTo>
                  <a:lnTo>
                    <a:pt x="220" y="5"/>
                  </a:lnTo>
                  <a:lnTo>
                    <a:pt x="220" y="0"/>
                  </a:lnTo>
                  <a:lnTo>
                    <a:pt x="233" y="2"/>
                  </a:lnTo>
                  <a:lnTo>
                    <a:pt x="245" y="10"/>
                  </a:lnTo>
                  <a:lnTo>
                    <a:pt x="253" y="16"/>
                  </a:lnTo>
                  <a:lnTo>
                    <a:pt x="290" y="20"/>
                  </a:lnTo>
                  <a:lnTo>
                    <a:pt x="289" y="10"/>
                  </a:lnTo>
                  <a:lnTo>
                    <a:pt x="300" y="7"/>
                  </a:lnTo>
                  <a:lnTo>
                    <a:pt x="300" y="19"/>
                  </a:lnTo>
                  <a:lnTo>
                    <a:pt x="311" y="21"/>
                  </a:lnTo>
                  <a:lnTo>
                    <a:pt x="336" y="25"/>
                  </a:lnTo>
                  <a:lnTo>
                    <a:pt x="334" y="12"/>
                  </a:lnTo>
                  <a:lnTo>
                    <a:pt x="342" y="12"/>
                  </a:lnTo>
                  <a:lnTo>
                    <a:pt x="343" y="25"/>
                  </a:lnTo>
                  <a:lnTo>
                    <a:pt x="357" y="24"/>
                  </a:lnTo>
                  <a:lnTo>
                    <a:pt x="372" y="20"/>
                  </a:lnTo>
                  <a:lnTo>
                    <a:pt x="372" y="10"/>
                  </a:lnTo>
                  <a:lnTo>
                    <a:pt x="379" y="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20" name="Freeform 47"/>
            <p:cNvSpPr>
              <a:spLocks/>
            </p:cNvSpPr>
            <p:nvPr/>
          </p:nvSpPr>
          <p:spPr bwMode="auto">
            <a:xfrm>
              <a:off x="5250" y="1753"/>
              <a:ext cx="163" cy="41"/>
            </a:xfrm>
            <a:custGeom>
              <a:avLst/>
              <a:gdLst>
                <a:gd name="T0" fmla="*/ 162 w 163"/>
                <a:gd name="T1" fmla="*/ 0 h 41"/>
                <a:gd name="T2" fmla="*/ 120 w 163"/>
                <a:gd name="T3" fmla="*/ 2 h 41"/>
                <a:gd name="T4" fmla="*/ 78 w 163"/>
                <a:gd name="T5" fmla="*/ 12 h 41"/>
                <a:gd name="T6" fmla="*/ 47 w 163"/>
                <a:gd name="T7" fmla="*/ 14 h 41"/>
                <a:gd name="T8" fmla="*/ 21 w 163"/>
                <a:gd name="T9" fmla="*/ 19 h 41"/>
                <a:gd name="T10" fmla="*/ 12 w 163"/>
                <a:gd name="T11" fmla="*/ 33 h 41"/>
                <a:gd name="T12" fmla="*/ 0 w 163"/>
                <a:gd name="T13" fmla="*/ 40 h 41"/>
                <a:gd name="T14" fmla="*/ 12 w 163"/>
                <a:gd name="T15" fmla="*/ 38 h 41"/>
                <a:gd name="T16" fmla="*/ 23 w 163"/>
                <a:gd name="T17" fmla="*/ 22 h 41"/>
                <a:gd name="T18" fmla="*/ 57 w 163"/>
                <a:gd name="T19" fmla="*/ 16 h 41"/>
                <a:gd name="T20" fmla="*/ 78 w 163"/>
                <a:gd name="T21" fmla="*/ 16 h 41"/>
                <a:gd name="T22" fmla="*/ 95 w 163"/>
                <a:gd name="T23" fmla="*/ 12 h 41"/>
                <a:gd name="T24" fmla="*/ 123 w 163"/>
                <a:gd name="T25" fmla="*/ 4 h 41"/>
                <a:gd name="T26" fmla="*/ 162 w 163"/>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3"/>
                <a:gd name="T43" fmla="*/ 0 h 41"/>
                <a:gd name="T44" fmla="*/ 163 w 163"/>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3" h="41">
                  <a:moveTo>
                    <a:pt x="162" y="0"/>
                  </a:moveTo>
                  <a:lnTo>
                    <a:pt x="120" y="2"/>
                  </a:lnTo>
                  <a:lnTo>
                    <a:pt x="78" y="12"/>
                  </a:lnTo>
                  <a:lnTo>
                    <a:pt x="47" y="14"/>
                  </a:lnTo>
                  <a:lnTo>
                    <a:pt x="21" y="19"/>
                  </a:lnTo>
                  <a:lnTo>
                    <a:pt x="12" y="33"/>
                  </a:lnTo>
                  <a:lnTo>
                    <a:pt x="0" y="40"/>
                  </a:lnTo>
                  <a:lnTo>
                    <a:pt x="12" y="38"/>
                  </a:lnTo>
                  <a:lnTo>
                    <a:pt x="23" y="22"/>
                  </a:lnTo>
                  <a:lnTo>
                    <a:pt x="57" y="16"/>
                  </a:lnTo>
                  <a:lnTo>
                    <a:pt x="78" y="16"/>
                  </a:lnTo>
                  <a:lnTo>
                    <a:pt x="95" y="12"/>
                  </a:lnTo>
                  <a:lnTo>
                    <a:pt x="123" y="4"/>
                  </a:lnTo>
                  <a:lnTo>
                    <a:pt x="16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21" name="Freeform 48"/>
            <p:cNvSpPr>
              <a:spLocks/>
            </p:cNvSpPr>
            <p:nvPr/>
          </p:nvSpPr>
          <p:spPr bwMode="auto">
            <a:xfrm>
              <a:off x="5241" y="1799"/>
              <a:ext cx="17" cy="164"/>
            </a:xfrm>
            <a:custGeom>
              <a:avLst/>
              <a:gdLst>
                <a:gd name="T0" fmla="*/ 4 w 17"/>
                <a:gd name="T1" fmla="*/ 0 h 164"/>
                <a:gd name="T2" fmla="*/ 0 w 17"/>
                <a:gd name="T3" fmla="*/ 8 h 164"/>
                <a:gd name="T4" fmla="*/ 5 w 17"/>
                <a:gd name="T5" fmla="*/ 14 h 164"/>
                <a:gd name="T6" fmla="*/ 10 w 17"/>
                <a:gd name="T7" fmla="*/ 28 h 164"/>
                <a:gd name="T8" fmla="*/ 4 w 17"/>
                <a:gd name="T9" fmla="*/ 41 h 164"/>
                <a:gd name="T10" fmla="*/ 7 w 17"/>
                <a:gd name="T11" fmla="*/ 114 h 164"/>
                <a:gd name="T12" fmla="*/ 7 w 17"/>
                <a:gd name="T13" fmla="*/ 161 h 164"/>
                <a:gd name="T14" fmla="*/ 16 w 17"/>
                <a:gd name="T15" fmla="*/ 163 h 164"/>
                <a:gd name="T16" fmla="*/ 14 w 17"/>
                <a:gd name="T17" fmla="*/ 66 h 164"/>
                <a:gd name="T18" fmla="*/ 7 w 17"/>
                <a:gd name="T19" fmla="*/ 42 h 164"/>
                <a:gd name="T20" fmla="*/ 11 w 17"/>
                <a:gd name="T21" fmla="*/ 32 h 164"/>
                <a:gd name="T22" fmla="*/ 13 w 17"/>
                <a:gd name="T23" fmla="*/ 27 h 164"/>
                <a:gd name="T24" fmla="*/ 10 w 17"/>
                <a:gd name="T25" fmla="*/ 16 h 164"/>
                <a:gd name="T26" fmla="*/ 5 w 17"/>
                <a:gd name="T27" fmla="*/ 10 h 164"/>
                <a:gd name="T28" fmla="*/ 4 w 17"/>
                <a:gd name="T29" fmla="*/ 0 h 1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64"/>
                <a:gd name="T47" fmla="*/ 17 w 17"/>
                <a:gd name="T48" fmla="*/ 164 h 1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64">
                  <a:moveTo>
                    <a:pt x="4" y="0"/>
                  </a:moveTo>
                  <a:lnTo>
                    <a:pt x="0" y="8"/>
                  </a:lnTo>
                  <a:lnTo>
                    <a:pt x="5" y="14"/>
                  </a:lnTo>
                  <a:lnTo>
                    <a:pt x="10" y="28"/>
                  </a:lnTo>
                  <a:lnTo>
                    <a:pt x="4" y="41"/>
                  </a:lnTo>
                  <a:lnTo>
                    <a:pt x="7" y="114"/>
                  </a:lnTo>
                  <a:lnTo>
                    <a:pt x="7" y="161"/>
                  </a:lnTo>
                  <a:lnTo>
                    <a:pt x="16" y="163"/>
                  </a:lnTo>
                  <a:lnTo>
                    <a:pt x="14" y="66"/>
                  </a:lnTo>
                  <a:lnTo>
                    <a:pt x="7" y="42"/>
                  </a:lnTo>
                  <a:lnTo>
                    <a:pt x="11" y="32"/>
                  </a:lnTo>
                  <a:lnTo>
                    <a:pt x="13" y="27"/>
                  </a:lnTo>
                  <a:lnTo>
                    <a:pt x="10" y="16"/>
                  </a:lnTo>
                  <a:lnTo>
                    <a:pt x="5" y="10"/>
                  </a:lnTo>
                  <a:lnTo>
                    <a:pt x="4"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22" name="Freeform 49"/>
            <p:cNvSpPr>
              <a:spLocks/>
            </p:cNvSpPr>
            <p:nvPr/>
          </p:nvSpPr>
          <p:spPr bwMode="auto">
            <a:xfrm>
              <a:off x="5267" y="1801"/>
              <a:ext cx="28" cy="17"/>
            </a:xfrm>
            <a:custGeom>
              <a:avLst/>
              <a:gdLst>
                <a:gd name="T0" fmla="*/ 0 w 28"/>
                <a:gd name="T1" fmla="*/ 0 h 17"/>
                <a:gd name="T2" fmla="*/ 13 w 28"/>
                <a:gd name="T3" fmla="*/ 12 h 17"/>
                <a:gd name="T4" fmla="*/ 24 w 28"/>
                <a:gd name="T5" fmla="*/ 16 h 17"/>
                <a:gd name="T6" fmla="*/ 27 w 28"/>
                <a:gd name="T7" fmla="*/ 16 h 17"/>
                <a:gd name="T8" fmla="*/ 20 w 28"/>
                <a:gd name="T9" fmla="*/ 6 h 17"/>
                <a:gd name="T10" fmla="*/ 0 w 28"/>
                <a:gd name="T11" fmla="*/ 0 h 17"/>
                <a:gd name="T12" fmla="*/ 0 60000 65536"/>
                <a:gd name="T13" fmla="*/ 0 60000 65536"/>
                <a:gd name="T14" fmla="*/ 0 60000 65536"/>
                <a:gd name="T15" fmla="*/ 0 60000 65536"/>
                <a:gd name="T16" fmla="*/ 0 60000 65536"/>
                <a:gd name="T17" fmla="*/ 0 60000 65536"/>
                <a:gd name="T18" fmla="*/ 0 w 28"/>
                <a:gd name="T19" fmla="*/ 0 h 17"/>
                <a:gd name="T20" fmla="*/ 28 w 2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8" h="17">
                  <a:moveTo>
                    <a:pt x="0" y="0"/>
                  </a:moveTo>
                  <a:lnTo>
                    <a:pt x="13" y="12"/>
                  </a:lnTo>
                  <a:lnTo>
                    <a:pt x="24" y="16"/>
                  </a:lnTo>
                  <a:lnTo>
                    <a:pt x="27" y="16"/>
                  </a:lnTo>
                  <a:lnTo>
                    <a:pt x="20" y="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23" name="Freeform 50"/>
            <p:cNvSpPr>
              <a:spLocks/>
            </p:cNvSpPr>
            <p:nvPr/>
          </p:nvSpPr>
          <p:spPr bwMode="auto">
            <a:xfrm>
              <a:off x="5491" y="1715"/>
              <a:ext cx="54" cy="17"/>
            </a:xfrm>
            <a:custGeom>
              <a:avLst/>
              <a:gdLst>
                <a:gd name="T0" fmla="*/ 53 w 54"/>
                <a:gd name="T1" fmla="*/ 0 h 17"/>
                <a:gd name="T2" fmla="*/ 28 w 54"/>
                <a:gd name="T3" fmla="*/ 16 h 17"/>
                <a:gd name="T4" fmla="*/ 0 w 54"/>
                <a:gd name="T5" fmla="*/ 10 h 17"/>
                <a:gd name="T6" fmla="*/ 53 w 54"/>
                <a:gd name="T7" fmla="*/ 0 h 17"/>
                <a:gd name="T8" fmla="*/ 0 60000 65536"/>
                <a:gd name="T9" fmla="*/ 0 60000 65536"/>
                <a:gd name="T10" fmla="*/ 0 60000 65536"/>
                <a:gd name="T11" fmla="*/ 0 60000 65536"/>
                <a:gd name="T12" fmla="*/ 0 w 54"/>
                <a:gd name="T13" fmla="*/ 0 h 17"/>
                <a:gd name="T14" fmla="*/ 54 w 54"/>
                <a:gd name="T15" fmla="*/ 17 h 17"/>
              </a:gdLst>
              <a:ahLst/>
              <a:cxnLst>
                <a:cxn ang="T8">
                  <a:pos x="T0" y="T1"/>
                </a:cxn>
                <a:cxn ang="T9">
                  <a:pos x="T2" y="T3"/>
                </a:cxn>
                <a:cxn ang="T10">
                  <a:pos x="T4" y="T5"/>
                </a:cxn>
                <a:cxn ang="T11">
                  <a:pos x="T6" y="T7"/>
                </a:cxn>
              </a:cxnLst>
              <a:rect l="T12" t="T13" r="T14" b="T15"/>
              <a:pathLst>
                <a:path w="54" h="17">
                  <a:moveTo>
                    <a:pt x="53" y="0"/>
                  </a:moveTo>
                  <a:lnTo>
                    <a:pt x="28" y="16"/>
                  </a:lnTo>
                  <a:lnTo>
                    <a:pt x="0" y="10"/>
                  </a:lnTo>
                  <a:lnTo>
                    <a:pt x="5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24" name="Freeform 51"/>
            <p:cNvSpPr>
              <a:spLocks/>
            </p:cNvSpPr>
            <p:nvPr/>
          </p:nvSpPr>
          <p:spPr bwMode="auto">
            <a:xfrm>
              <a:off x="5564" y="1700"/>
              <a:ext cx="34" cy="17"/>
            </a:xfrm>
            <a:custGeom>
              <a:avLst/>
              <a:gdLst>
                <a:gd name="T0" fmla="*/ 33 w 34"/>
                <a:gd name="T1" fmla="*/ 0 h 17"/>
                <a:gd name="T2" fmla="*/ 24 w 34"/>
                <a:gd name="T3" fmla="*/ 10 h 17"/>
                <a:gd name="T4" fmla="*/ 0 w 34"/>
                <a:gd name="T5" fmla="*/ 14 h 17"/>
                <a:gd name="T6" fmla="*/ 25 w 34"/>
                <a:gd name="T7" fmla="*/ 16 h 17"/>
                <a:gd name="T8" fmla="*/ 33 w 34"/>
                <a:gd name="T9" fmla="*/ 0 h 17"/>
                <a:gd name="T10" fmla="*/ 0 60000 65536"/>
                <a:gd name="T11" fmla="*/ 0 60000 65536"/>
                <a:gd name="T12" fmla="*/ 0 60000 65536"/>
                <a:gd name="T13" fmla="*/ 0 60000 65536"/>
                <a:gd name="T14" fmla="*/ 0 60000 65536"/>
                <a:gd name="T15" fmla="*/ 0 w 34"/>
                <a:gd name="T16" fmla="*/ 0 h 17"/>
                <a:gd name="T17" fmla="*/ 34 w 34"/>
                <a:gd name="T18" fmla="*/ 17 h 17"/>
              </a:gdLst>
              <a:ahLst/>
              <a:cxnLst>
                <a:cxn ang="T10">
                  <a:pos x="T0" y="T1"/>
                </a:cxn>
                <a:cxn ang="T11">
                  <a:pos x="T2" y="T3"/>
                </a:cxn>
                <a:cxn ang="T12">
                  <a:pos x="T4" y="T5"/>
                </a:cxn>
                <a:cxn ang="T13">
                  <a:pos x="T6" y="T7"/>
                </a:cxn>
                <a:cxn ang="T14">
                  <a:pos x="T8" y="T9"/>
                </a:cxn>
              </a:cxnLst>
              <a:rect l="T15" t="T16" r="T17" b="T18"/>
              <a:pathLst>
                <a:path w="34" h="17">
                  <a:moveTo>
                    <a:pt x="33" y="0"/>
                  </a:moveTo>
                  <a:lnTo>
                    <a:pt x="24" y="10"/>
                  </a:lnTo>
                  <a:lnTo>
                    <a:pt x="0" y="14"/>
                  </a:lnTo>
                  <a:lnTo>
                    <a:pt x="25" y="16"/>
                  </a:lnTo>
                  <a:lnTo>
                    <a:pt x="3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25" name="Freeform 52"/>
            <p:cNvSpPr>
              <a:spLocks/>
            </p:cNvSpPr>
            <p:nvPr/>
          </p:nvSpPr>
          <p:spPr bwMode="auto">
            <a:xfrm>
              <a:off x="5412" y="1692"/>
              <a:ext cx="51" cy="28"/>
            </a:xfrm>
            <a:custGeom>
              <a:avLst/>
              <a:gdLst>
                <a:gd name="T0" fmla="*/ 50 w 51"/>
                <a:gd name="T1" fmla="*/ 0 h 28"/>
                <a:gd name="T2" fmla="*/ 27 w 51"/>
                <a:gd name="T3" fmla="*/ 2 h 28"/>
                <a:gd name="T4" fmla="*/ 23 w 51"/>
                <a:gd name="T5" fmla="*/ 5 h 28"/>
                <a:gd name="T6" fmla="*/ 23 w 51"/>
                <a:gd name="T7" fmla="*/ 14 h 28"/>
                <a:gd name="T8" fmla="*/ 21 w 51"/>
                <a:gd name="T9" fmla="*/ 23 h 28"/>
                <a:gd name="T10" fmla="*/ 0 w 51"/>
                <a:gd name="T11" fmla="*/ 27 h 28"/>
                <a:gd name="T12" fmla="*/ 26 w 51"/>
                <a:gd name="T13" fmla="*/ 26 h 28"/>
                <a:gd name="T14" fmla="*/ 30 w 51"/>
                <a:gd name="T15" fmla="*/ 9 h 28"/>
                <a:gd name="T16" fmla="*/ 50 w 51"/>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28"/>
                <a:gd name="T29" fmla="*/ 51 w 51"/>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28">
                  <a:moveTo>
                    <a:pt x="50" y="0"/>
                  </a:moveTo>
                  <a:lnTo>
                    <a:pt x="27" y="2"/>
                  </a:lnTo>
                  <a:lnTo>
                    <a:pt x="23" y="5"/>
                  </a:lnTo>
                  <a:lnTo>
                    <a:pt x="23" y="14"/>
                  </a:lnTo>
                  <a:lnTo>
                    <a:pt x="21" y="23"/>
                  </a:lnTo>
                  <a:lnTo>
                    <a:pt x="0" y="27"/>
                  </a:lnTo>
                  <a:lnTo>
                    <a:pt x="26" y="26"/>
                  </a:lnTo>
                  <a:lnTo>
                    <a:pt x="30" y="9"/>
                  </a:lnTo>
                  <a:lnTo>
                    <a:pt x="5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26" name="Freeform 53"/>
            <p:cNvSpPr>
              <a:spLocks/>
            </p:cNvSpPr>
            <p:nvPr/>
          </p:nvSpPr>
          <p:spPr bwMode="auto">
            <a:xfrm>
              <a:off x="5433" y="1205"/>
              <a:ext cx="142" cy="161"/>
            </a:xfrm>
            <a:custGeom>
              <a:avLst/>
              <a:gdLst>
                <a:gd name="T0" fmla="*/ 46 w 142"/>
                <a:gd name="T1" fmla="*/ 12 h 161"/>
                <a:gd name="T2" fmla="*/ 37 w 142"/>
                <a:gd name="T3" fmla="*/ 17 h 161"/>
                <a:gd name="T4" fmla="*/ 32 w 142"/>
                <a:gd name="T5" fmla="*/ 22 h 161"/>
                <a:gd name="T6" fmla="*/ 28 w 142"/>
                <a:gd name="T7" fmla="*/ 32 h 161"/>
                <a:gd name="T8" fmla="*/ 21 w 142"/>
                <a:gd name="T9" fmla="*/ 43 h 161"/>
                <a:gd name="T10" fmla="*/ 18 w 142"/>
                <a:gd name="T11" fmla="*/ 49 h 161"/>
                <a:gd name="T12" fmla="*/ 18 w 142"/>
                <a:gd name="T13" fmla="*/ 56 h 161"/>
                <a:gd name="T14" fmla="*/ 21 w 142"/>
                <a:gd name="T15" fmla="*/ 64 h 161"/>
                <a:gd name="T16" fmla="*/ 15 w 142"/>
                <a:gd name="T17" fmla="*/ 70 h 161"/>
                <a:gd name="T18" fmla="*/ 6 w 142"/>
                <a:gd name="T19" fmla="*/ 86 h 161"/>
                <a:gd name="T20" fmla="*/ 0 w 142"/>
                <a:gd name="T21" fmla="*/ 95 h 161"/>
                <a:gd name="T22" fmla="*/ 0 w 142"/>
                <a:gd name="T23" fmla="*/ 98 h 161"/>
                <a:gd name="T24" fmla="*/ 2 w 142"/>
                <a:gd name="T25" fmla="*/ 101 h 161"/>
                <a:gd name="T26" fmla="*/ 6 w 142"/>
                <a:gd name="T27" fmla="*/ 102 h 161"/>
                <a:gd name="T28" fmla="*/ 12 w 142"/>
                <a:gd name="T29" fmla="*/ 103 h 161"/>
                <a:gd name="T30" fmla="*/ 15 w 142"/>
                <a:gd name="T31" fmla="*/ 104 h 161"/>
                <a:gd name="T32" fmla="*/ 15 w 142"/>
                <a:gd name="T33" fmla="*/ 110 h 161"/>
                <a:gd name="T34" fmla="*/ 13 w 142"/>
                <a:gd name="T35" fmla="*/ 118 h 161"/>
                <a:gd name="T36" fmla="*/ 17 w 142"/>
                <a:gd name="T37" fmla="*/ 122 h 161"/>
                <a:gd name="T38" fmla="*/ 15 w 142"/>
                <a:gd name="T39" fmla="*/ 128 h 161"/>
                <a:gd name="T40" fmla="*/ 18 w 142"/>
                <a:gd name="T41" fmla="*/ 131 h 161"/>
                <a:gd name="T42" fmla="*/ 21 w 142"/>
                <a:gd name="T43" fmla="*/ 142 h 161"/>
                <a:gd name="T44" fmla="*/ 25 w 142"/>
                <a:gd name="T45" fmla="*/ 145 h 161"/>
                <a:gd name="T46" fmla="*/ 32 w 142"/>
                <a:gd name="T47" fmla="*/ 145 h 161"/>
                <a:gd name="T48" fmla="*/ 41 w 142"/>
                <a:gd name="T49" fmla="*/ 143 h 161"/>
                <a:gd name="T50" fmla="*/ 51 w 142"/>
                <a:gd name="T51" fmla="*/ 142 h 161"/>
                <a:gd name="T52" fmla="*/ 50 w 142"/>
                <a:gd name="T53" fmla="*/ 160 h 161"/>
                <a:gd name="T54" fmla="*/ 125 w 142"/>
                <a:gd name="T55" fmla="*/ 135 h 161"/>
                <a:gd name="T56" fmla="*/ 119 w 142"/>
                <a:gd name="T57" fmla="*/ 122 h 161"/>
                <a:gd name="T58" fmla="*/ 120 w 142"/>
                <a:gd name="T59" fmla="*/ 111 h 161"/>
                <a:gd name="T60" fmla="*/ 141 w 142"/>
                <a:gd name="T61" fmla="*/ 91 h 161"/>
                <a:gd name="T62" fmla="*/ 141 w 142"/>
                <a:gd name="T63" fmla="*/ 36 h 161"/>
                <a:gd name="T64" fmla="*/ 126 w 142"/>
                <a:gd name="T65" fmla="*/ 22 h 161"/>
                <a:gd name="T66" fmla="*/ 110 w 142"/>
                <a:gd name="T67" fmla="*/ 14 h 161"/>
                <a:gd name="T68" fmla="*/ 98 w 142"/>
                <a:gd name="T69" fmla="*/ 1 h 161"/>
                <a:gd name="T70" fmla="*/ 85 w 142"/>
                <a:gd name="T71" fmla="*/ 0 h 161"/>
                <a:gd name="T72" fmla="*/ 69 w 142"/>
                <a:gd name="T73" fmla="*/ 3 h 161"/>
                <a:gd name="T74" fmla="*/ 56 w 142"/>
                <a:gd name="T75" fmla="*/ 6 h 161"/>
                <a:gd name="T76" fmla="*/ 46 w 142"/>
                <a:gd name="T77" fmla="*/ 12 h 1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2"/>
                <a:gd name="T118" fmla="*/ 0 h 161"/>
                <a:gd name="T119" fmla="*/ 142 w 142"/>
                <a:gd name="T120" fmla="*/ 161 h 1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2" h="161">
                  <a:moveTo>
                    <a:pt x="46" y="12"/>
                  </a:moveTo>
                  <a:lnTo>
                    <a:pt x="37" y="17"/>
                  </a:lnTo>
                  <a:lnTo>
                    <a:pt x="32" y="22"/>
                  </a:lnTo>
                  <a:lnTo>
                    <a:pt x="28" y="32"/>
                  </a:lnTo>
                  <a:lnTo>
                    <a:pt x="21" y="43"/>
                  </a:lnTo>
                  <a:lnTo>
                    <a:pt x="18" y="49"/>
                  </a:lnTo>
                  <a:lnTo>
                    <a:pt x="18" y="56"/>
                  </a:lnTo>
                  <a:lnTo>
                    <a:pt x="21" y="64"/>
                  </a:lnTo>
                  <a:lnTo>
                    <a:pt x="15" y="70"/>
                  </a:lnTo>
                  <a:lnTo>
                    <a:pt x="6" y="86"/>
                  </a:lnTo>
                  <a:lnTo>
                    <a:pt x="0" y="95"/>
                  </a:lnTo>
                  <a:lnTo>
                    <a:pt x="0" y="98"/>
                  </a:lnTo>
                  <a:lnTo>
                    <a:pt x="2" y="101"/>
                  </a:lnTo>
                  <a:lnTo>
                    <a:pt x="6" y="102"/>
                  </a:lnTo>
                  <a:lnTo>
                    <a:pt x="12" y="103"/>
                  </a:lnTo>
                  <a:lnTo>
                    <a:pt x="15" y="104"/>
                  </a:lnTo>
                  <a:lnTo>
                    <a:pt x="15" y="110"/>
                  </a:lnTo>
                  <a:lnTo>
                    <a:pt x="13" y="118"/>
                  </a:lnTo>
                  <a:lnTo>
                    <a:pt x="17" y="122"/>
                  </a:lnTo>
                  <a:lnTo>
                    <a:pt x="15" y="128"/>
                  </a:lnTo>
                  <a:lnTo>
                    <a:pt x="18" y="131"/>
                  </a:lnTo>
                  <a:lnTo>
                    <a:pt x="21" y="142"/>
                  </a:lnTo>
                  <a:lnTo>
                    <a:pt x="25" y="145"/>
                  </a:lnTo>
                  <a:lnTo>
                    <a:pt x="32" y="145"/>
                  </a:lnTo>
                  <a:lnTo>
                    <a:pt x="41" y="143"/>
                  </a:lnTo>
                  <a:lnTo>
                    <a:pt x="51" y="142"/>
                  </a:lnTo>
                  <a:lnTo>
                    <a:pt x="50" y="160"/>
                  </a:lnTo>
                  <a:lnTo>
                    <a:pt x="125" y="135"/>
                  </a:lnTo>
                  <a:lnTo>
                    <a:pt x="119" y="122"/>
                  </a:lnTo>
                  <a:lnTo>
                    <a:pt x="120" y="111"/>
                  </a:lnTo>
                  <a:lnTo>
                    <a:pt x="141" y="91"/>
                  </a:lnTo>
                  <a:lnTo>
                    <a:pt x="141" y="36"/>
                  </a:lnTo>
                  <a:lnTo>
                    <a:pt x="126" y="22"/>
                  </a:lnTo>
                  <a:lnTo>
                    <a:pt x="110" y="14"/>
                  </a:lnTo>
                  <a:lnTo>
                    <a:pt x="98" y="1"/>
                  </a:lnTo>
                  <a:lnTo>
                    <a:pt x="85" y="0"/>
                  </a:lnTo>
                  <a:lnTo>
                    <a:pt x="69" y="3"/>
                  </a:lnTo>
                  <a:lnTo>
                    <a:pt x="56" y="6"/>
                  </a:lnTo>
                  <a:lnTo>
                    <a:pt x="46" y="12"/>
                  </a:lnTo>
                </a:path>
              </a:pathLst>
            </a:custGeom>
            <a:solidFill>
              <a:srgbClr val="000000"/>
            </a:solidFill>
            <a:ln w="12700" cap="rnd">
              <a:solidFill>
                <a:srgbClr val="402000"/>
              </a:solidFill>
              <a:round/>
              <a:headEnd type="none" w="sm" len="sm"/>
              <a:tailEnd type="none" w="sm" len="sm"/>
            </a:ln>
          </p:spPr>
          <p:txBody>
            <a:bodyPr/>
            <a:lstStyle/>
            <a:p>
              <a:endParaRPr lang="fr-FR"/>
            </a:p>
          </p:txBody>
        </p:sp>
        <p:sp>
          <p:nvSpPr>
            <p:cNvPr id="3127" name="Freeform 54"/>
            <p:cNvSpPr>
              <a:spLocks/>
            </p:cNvSpPr>
            <p:nvPr/>
          </p:nvSpPr>
          <p:spPr bwMode="auto">
            <a:xfrm>
              <a:off x="5441" y="1304"/>
              <a:ext cx="17" cy="17"/>
            </a:xfrm>
            <a:custGeom>
              <a:avLst/>
              <a:gdLst>
                <a:gd name="T0" fmla="*/ 0 w 17"/>
                <a:gd name="T1" fmla="*/ 8 h 17"/>
                <a:gd name="T2" fmla="*/ 3 w 17"/>
                <a:gd name="T3" fmla="*/ 16 h 17"/>
                <a:gd name="T4" fmla="*/ 10 w 17"/>
                <a:gd name="T5" fmla="*/ 8 h 17"/>
                <a:gd name="T6" fmla="*/ 14 w 17"/>
                <a:gd name="T7" fmla="*/ 16 h 17"/>
                <a:gd name="T8" fmla="*/ 16 w 17"/>
                <a:gd name="T9" fmla="*/ 8 h 17"/>
                <a:gd name="T10" fmla="*/ 10 w 17"/>
                <a:gd name="T11" fmla="*/ 0 h 17"/>
                <a:gd name="T12" fmla="*/ 0 w 17"/>
                <a:gd name="T13" fmla="*/ 8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8"/>
                  </a:moveTo>
                  <a:lnTo>
                    <a:pt x="3" y="16"/>
                  </a:lnTo>
                  <a:lnTo>
                    <a:pt x="10" y="8"/>
                  </a:lnTo>
                  <a:lnTo>
                    <a:pt x="14" y="16"/>
                  </a:lnTo>
                  <a:lnTo>
                    <a:pt x="16" y="8"/>
                  </a:lnTo>
                  <a:lnTo>
                    <a:pt x="10" y="0"/>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28" name="Freeform 55"/>
            <p:cNvSpPr>
              <a:spLocks/>
            </p:cNvSpPr>
            <p:nvPr/>
          </p:nvSpPr>
          <p:spPr bwMode="auto">
            <a:xfrm>
              <a:off x="5448" y="1298"/>
              <a:ext cx="17" cy="17"/>
            </a:xfrm>
            <a:custGeom>
              <a:avLst/>
              <a:gdLst>
                <a:gd name="T0" fmla="*/ 0 w 17"/>
                <a:gd name="T1" fmla="*/ 0 h 17"/>
                <a:gd name="T2" fmla="*/ 12 w 17"/>
                <a:gd name="T3" fmla="*/ 2 h 17"/>
                <a:gd name="T4" fmla="*/ 12 w 17"/>
                <a:gd name="T5" fmla="*/ 8 h 17"/>
                <a:gd name="T6" fmla="*/ 12 w 17"/>
                <a:gd name="T7" fmla="*/ 16 h 17"/>
                <a:gd name="T8" fmla="*/ 16 w 17"/>
                <a:gd name="T9" fmla="*/ 8 h 17"/>
                <a:gd name="T10" fmla="*/ 16 w 17"/>
                <a:gd name="T11" fmla="*/ 0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12" y="2"/>
                  </a:lnTo>
                  <a:lnTo>
                    <a:pt x="12" y="8"/>
                  </a:lnTo>
                  <a:lnTo>
                    <a:pt x="12" y="16"/>
                  </a:lnTo>
                  <a:lnTo>
                    <a:pt x="16" y="8"/>
                  </a:lnTo>
                  <a:lnTo>
                    <a:pt x="16"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29" name="Freeform 56"/>
            <p:cNvSpPr>
              <a:spLocks/>
            </p:cNvSpPr>
            <p:nvPr/>
          </p:nvSpPr>
          <p:spPr bwMode="auto">
            <a:xfrm>
              <a:off x="5454" y="1279"/>
              <a:ext cx="17" cy="17"/>
            </a:xfrm>
            <a:custGeom>
              <a:avLst/>
              <a:gdLst>
                <a:gd name="T0" fmla="*/ 16 w 17"/>
                <a:gd name="T1" fmla="*/ 0 h 17"/>
                <a:gd name="T2" fmla="*/ 4 w 17"/>
                <a:gd name="T3" fmla="*/ 9 h 17"/>
                <a:gd name="T4" fmla="*/ 0 w 17"/>
                <a:gd name="T5" fmla="*/ 16 h 17"/>
                <a:gd name="T6" fmla="*/ 8 w 17"/>
                <a:gd name="T7" fmla="*/ 12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4" y="9"/>
                  </a:lnTo>
                  <a:lnTo>
                    <a:pt x="0" y="16"/>
                  </a:lnTo>
                  <a:lnTo>
                    <a:pt x="8" y="12"/>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0" name="Freeform 57"/>
            <p:cNvSpPr>
              <a:spLocks/>
            </p:cNvSpPr>
            <p:nvPr/>
          </p:nvSpPr>
          <p:spPr bwMode="auto">
            <a:xfrm>
              <a:off x="5457" y="1268"/>
              <a:ext cx="17" cy="17"/>
            </a:xfrm>
            <a:custGeom>
              <a:avLst/>
              <a:gdLst>
                <a:gd name="T0" fmla="*/ 0 w 17"/>
                <a:gd name="T1" fmla="*/ 0 h 17"/>
                <a:gd name="T2" fmla="*/ 2 w 17"/>
                <a:gd name="T3" fmla="*/ 3 h 17"/>
                <a:gd name="T4" fmla="*/ 3 w 17"/>
                <a:gd name="T5" fmla="*/ 9 h 17"/>
                <a:gd name="T6" fmla="*/ 2 w 17"/>
                <a:gd name="T7" fmla="*/ 11 h 17"/>
                <a:gd name="T8" fmla="*/ 2 w 17"/>
                <a:gd name="T9" fmla="*/ 12 h 17"/>
                <a:gd name="T10" fmla="*/ 1 w 17"/>
                <a:gd name="T11" fmla="*/ 16 h 17"/>
                <a:gd name="T12" fmla="*/ 4 w 17"/>
                <a:gd name="T13" fmla="*/ 11 h 17"/>
                <a:gd name="T14" fmla="*/ 6 w 17"/>
                <a:gd name="T15" fmla="*/ 11 h 17"/>
                <a:gd name="T16" fmla="*/ 10 w 17"/>
                <a:gd name="T17" fmla="*/ 9 h 17"/>
                <a:gd name="T18" fmla="*/ 16 w 17"/>
                <a:gd name="T19" fmla="*/ 9 h 17"/>
                <a:gd name="T20" fmla="*/ 10 w 17"/>
                <a:gd name="T21" fmla="*/ 3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0" y="0"/>
                  </a:moveTo>
                  <a:lnTo>
                    <a:pt x="2" y="3"/>
                  </a:lnTo>
                  <a:lnTo>
                    <a:pt x="3" y="9"/>
                  </a:lnTo>
                  <a:lnTo>
                    <a:pt x="2" y="11"/>
                  </a:lnTo>
                  <a:lnTo>
                    <a:pt x="2" y="12"/>
                  </a:lnTo>
                  <a:lnTo>
                    <a:pt x="1" y="16"/>
                  </a:lnTo>
                  <a:lnTo>
                    <a:pt x="4" y="11"/>
                  </a:lnTo>
                  <a:lnTo>
                    <a:pt x="6" y="11"/>
                  </a:lnTo>
                  <a:lnTo>
                    <a:pt x="10" y="9"/>
                  </a:lnTo>
                  <a:lnTo>
                    <a:pt x="16" y="9"/>
                  </a:lnTo>
                  <a:lnTo>
                    <a:pt x="10" y="3"/>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1" name="Freeform 58"/>
            <p:cNvSpPr>
              <a:spLocks/>
            </p:cNvSpPr>
            <p:nvPr/>
          </p:nvSpPr>
          <p:spPr bwMode="auto">
            <a:xfrm>
              <a:off x="5453" y="1254"/>
              <a:ext cx="27" cy="17"/>
            </a:xfrm>
            <a:custGeom>
              <a:avLst/>
              <a:gdLst>
                <a:gd name="T0" fmla="*/ 0 w 27"/>
                <a:gd name="T1" fmla="*/ 8 h 17"/>
                <a:gd name="T2" fmla="*/ 1 w 27"/>
                <a:gd name="T3" fmla="*/ 14 h 17"/>
                <a:gd name="T4" fmla="*/ 4 w 27"/>
                <a:gd name="T5" fmla="*/ 16 h 17"/>
                <a:gd name="T6" fmla="*/ 8 w 27"/>
                <a:gd name="T7" fmla="*/ 12 h 17"/>
                <a:gd name="T8" fmla="*/ 13 w 27"/>
                <a:gd name="T9" fmla="*/ 8 h 17"/>
                <a:gd name="T10" fmla="*/ 22 w 27"/>
                <a:gd name="T11" fmla="*/ 7 h 17"/>
                <a:gd name="T12" fmla="*/ 26 w 27"/>
                <a:gd name="T13" fmla="*/ 8 h 17"/>
                <a:gd name="T14" fmla="*/ 19 w 27"/>
                <a:gd name="T15" fmla="*/ 3 h 17"/>
                <a:gd name="T16" fmla="*/ 15 w 27"/>
                <a:gd name="T17" fmla="*/ 1 h 17"/>
                <a:gd name="T18" fmla="*/ 15 w 27"/>
                <a:gd name="T19" fmla="*/ 0 h 17"/>
                <a:gd name="T20" fmla="*/ 11 w 27"/>
                <a:gd name="T21" fmla="*/ 1 h 17"/>
                <a:gd name="T22" fmla="*/ 11 w 27"/>
                <a:gd name="T23" fmla="*/ 0 h 17"/>
                <a:gd name="T24" fmla="*/ 8 w 27"/>
                <a:gd name="T25" fmla="*/ 3 h 17"/>
                <a:gd name="T26" fmla="*/ 4 w 27"/>
                <a:gd name="T27" fmla="*/ 3 h 17"/>
                <a:gd name="T28" fmla="*/ 0 w 27"/>
                <a:gd name="T29" fmla="*/ 8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17"/>
                <a:gd name="T47" fmla="*/ 27 w 2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17">
                  <a:moveTo>
                    <a:pt x="0" y="8"/>
                  </a:moveTo>
                  <a:lnTo>
                    <a:pt x="1" y="14"/>
                  </a:lnTo>
                  <a:lnTo>
                    <a:pt x="4" y="16"/>
                  </a:lnTo>
                  <a:lnTo>
                    <a:pt x="8" y="12"/>
                  </a:lnTo>
                  <a:lnTo>
                    <a:pt x="13" y="8"/>
                  </a:lnTo>
                  <a:lnTo>
                    <a:pt x="22" y="7"/>
                  </a:lnTo>
                  <a:lnTo>
                    <a:pt x="26" y="8"/>
                  </a:lnTo>
                  <a:lnTo>
                    <a:pt x="19" y="3"/>
                  </a:lnTo>
                  <a:lnTo>
                    <a:pt x="15" y="1"/>
                  </a:lnTo>
                  <a:lnTo>
                    <a:pt x="15" y="0"/>
                  </a:lnTo>
                  <a:lnTo>
                    <a:pt x="11" y="1"/>
                  </a:lnTo>
                  <a:lnTo>
                    <a:pt x="11" y="0"/>
                  </a:lnTo>
                  <a:lnTo>
                    <a:pt x="8" y="3"/>
                  </a:lnTo>
                  <a:lnTo>
                    <a:pt x="4" y="3"/>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2" name="Freeform 59"/>
            <p:cNvSpPr>
              <a:spLocks/>
            </p:cNvSpPr>
            <p:nvPr/>
          </p:nvSpPr>
          <p:spPr bwMode="auto">
            <a:xfrm>
              <a:off x="5510" y="1266"/>
              <a:ext cx="17" cy="32"/>
            </a:xfrm>
            <a:custGeom>
              <a:avLst/>
              <a:gdLst>
                <a:gd name="T0" fmla="*/ 0 w 17"/>
                <a:gd name="T1" fmla="*/ 6 h 32"/>
                <a:gd name="T2" fmla="*/ 5 w 17"/>
                <a:gd name="T3" fmla="*/ 3 h 32"/>
                <a:gd name="T4" fmla="*/ 11 w 17"/>
                <a:gd name="T5" fmla="*/ 4 h 32"/>
                <a:gd name="T6" fmla="*/ 14 w 17"/>
                <a:gd name="T7" fmla="*/ 8 h 32"/>
                <a:gd name="T8" fmla="*/ 14 w 17"/>
                <a:gd name="T9" fmla="*/ 16 h 32"/>
                <a:gd name="T10" fmla="*/ 14 w 17"/>
                <a:gd name="T11" fmla="*/ 21 h 32"/>
                <a:gd name="T12" fmla="*/ 12 w 17"/>
                <a:gd name="T13" fmla="*/ 25 h 32"/>
                <a:gd name="T14" fmla="*/ 9 w 17"/>
                <a:gd name="T15" fmla="*/ 18 h 32"/>
                <a:gd name="T16" fmla="*/ 7 w 17"/>
                <a:gd name="T17" fmla="*/ 15 h 32"/>
                <a:gd name="T18" fmla="*/ 1 w 17"/>
                <a:gd name="T19" fmla="*/ 12 h 32"/>
                <a:gd name="T20" fmla="*/ 5 w 17"/>
                <a:gd name="T21" fmla="*/ 17 h 32"/>
                <a:gd name="T22" fmla="*/ 10 w 17"/>
                <a:gd name="T23" fmla="*/ 22 h 32"/>
                <a:gd name="T24" fmla="*/ 10 w 17"/>
                <a:gd name="T25" fmla="*/ 26 h 32"/>
                <a:gd name="T26" fmla="*/ 8 w 17"/>
                <a:gd name="T27" fmla="*/ 30 h 32"/>
                <a:gd name="T28" fmla="*/ 6 w 17"/>
                <a:gd name="T29" fmla="*/ 31 h 32"/>
                <a:gd name="T30" fmla="*/ 12 w 17"/>
                <a:gd name="T31" fmla="*/ 30 h 32"/>
                <a:gd name="T32" fmla="*/ 16 w 17"/>
                <a:gd name="T33" fmla="*/ 23 h 32"/>
                <a:gd name="T34" fmla="*/ 16 w 17"/>
                <a:gd name="T35" fmla="*/ 15 h 32"/>
                <a:gd name="T36" fmla="*/ 16 w 17"/>
                <a:gd name="T37" fmla="*/ 7 h 32"/>
                <a:gd name="T38" fmla="*/ 12 w 17"/>
                <a:gd name="T39" fmla="*/ 2 h 32"/>
                <a:gd name="T40" fmla="*/ 7 w 17"/>
                <a:gd name="T41" fmla="*/ 0 h 32"/>
                <a:gd name="T42" fmla="*/ 3 w 17"/>
                <a:gd name="T43" fmla="*/ 1 h 32"/>
                <a:gd name="T44" fmla="*/ 0 w 17"/>
                <a:gd name="T45" fmla="*/ 6 h 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32"/>
                <a:gd name="T71" fmla="*/ 17 w 17"/>
                <a:gd name="T72" fmla="*/ 32 h 3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32">
                  <a:moveTo>
                    <a:pt x="0" y="6"/>
                  </a:moveTo>
                  <a:lnTo>
                    <a:pt x="5" y="3"/>
                  </a:lnTo>
                  <a:lnTo>
                    <a:pt x="11" y="4"/>
                  </a:lnTo>
                  <a:lnTo>
                    <a:pt x="14" y="8"/>
                  </a:lnTo>
                  <a:lnTo>
                    <a:pt x="14" y="16"/>
                  </a:lnTo>
                  <a:lnTo>
                    <a:pt x="14" y="21"/>
                  </a:lnTo>
                  <a:lnTo>
                    <a:pt x="12" y="25"/>
                  </a:lnTo>
                  <a:lnTo>
                    <a:pt x="9" y="18"/>
                  </a:lnTo>
                  <a:lnTo>
                    <a:pt x="7" y="15"/>
                  </a:lnTo>
                  <a:lnTo>
                    <a:pt x="1" y="12"/>
                  </a:lnTo>
                  <a:lnTo>
                    <a:pt x="5" y="17"/>
                  </a:lnTo>
                  <a:lnTo>
                    <a:pt x="10" y="22"/>
                  </a:lnTo>
                  <a:lnTo>
                    <a:pt x="10" y="26"/>
                  </a:lnTo>
                  <a:lnTo>
                    <a:pt x="8" y="30"/>
                  </a:lnTo>
                  <a:lnTo>
                    <a:pt x="6" y="31"/>
                  </a:lnTo>
                  <a:lnTo>
                    <a:pt x="12" y="30"/>
                  </a:lnTo>
                  <a:lnTo>
                    <a:pt x="16" y="23"/>
                  </a:lnTo>
                  <a:lnTo>
                    <a:pt x="16" y="15"/>
                  </a:lnTo>
                  <a:lnTo>
                    <a:pt x="16" y="7"/>
                  </a:lnTo>
                  <a:lnTo>
                    <a:pt x="12" y="2"/>
                  </a:lnTo>
                  <a:lnTo>
                    <a:pt x="7" y="0"/>
                  </a:lnTo>
                  <a:lnTo>
                    <a:pt x="3" y="1"/>
                  </a:lnTo>
                  <a:lnTo>
                    <a:pt x="0" y="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3" name="Freeform 60"/>
            <p:cNvSpPr>
              <a:spLocks/>
            </p:cNvSpPr>
            <p:nvPr/>
          </p:nvSpPr>
          <p:spPr bwMode="auto">
            <a:xfrm>
              <a:off x="5506" y="1262"/>
              <a:ext cx="26" cy="42"/>
            </a:xfrm>
            <a:custGeom>
              <a:avLst/>
              <a:gdLst>
                <a:gd name="T0" fmla="*/ 0 w 26"/>
                <a:gd name="T1" fmla="*/ 10 h 42"/>
                <a:gd name="T2" fmla="*/ 4 w 26"/>
                <a:gd name="T3" fmla="*/ 3 h 42"/>
                <a:gd name="T4" fmla="*/ 11 w 26"/>
                <a:gd name="T5" fmla="*/ 1 h 42"/>
                <a:gd name="T6" fmla="*/ 18 w 26"/>
                <a:gd name="T7" fmla="*/ 3 h 42"/>
                <a:gd name="T8" fmla="*/ 21 w 26"/>
                <a:gd name="T9" fmla="*/ 6 h 42"/>
                <a:gd name="T10" fmla="*/ 23 w 26"/>
                <a:gd name="T11" fmla="*/ 12 h 42"/>
                <a:gd name="T12" fmla="*/ 23 w 26"/>
                <a:gd name="T13" fmla="*/ 17 h 42"/>
                <a:gd name="T14" fmla="*/ 22 w 26"/>
                <a:gd name="T15" fmla="*/ 21 h 42"/>
                <a:gd name="T16" fmla="*/ 22 w 26"/>
                <a:gd name="T17" fmla="*/ 26 h 42"/>
                <a:gd name="T18" fmla="*/ 21 w 26"/>
                <a:gd name="T19" fmla="*/ 32 h 42"/>
                <a:gd name="T20" fmla="*/ 15 w 26"/>
                <a:gd name="T21" fmla="*/ 37 h 42"/>
                <a:gd name="T22" fmla="*/ 9 w 26"/>
                <a:gd name="T23" fmla="*/ 37 h 42"/>
                <a:gd name="T24" fmla="*/ 4 w 26"/>
                <a:gd name="T25" fmla="*/ 35 h 42"/>
                <a:gd name="T26" fmla="*/ 3 w 26"/>
                <a:gd name="T27" fmla="*/ 39 h 42"/>
                <a:gd name="T28" fmla="*/ 9 w 26"/>
                <a:gd name="T29" fmla="*/ 41 h 42"/>
                <a:gd name="T30" fmla="*/ 15 w 26"/>
                <a:gd name="T31" fmla="*/ 40 h 42"/>
                <a:gd name="T32" fmla="*/ 19 w 26"/>
                <a:gd name="T33" fmla="*/ 38 h 42"/>
                <a:gd name="T34" fmla="*/ 23 w 26"/>
                <a:gd name="T35" fmla="*/ 32 h 42"/>
                <a:gd name="T36" fmla="*/ 24 w 26"/>
                <a:gd name="T37" fmla="*/ 23 h 42"/>
                <a:gd name="T38" fmla="*/ 25 w 26"/>
                <a:gd name="T39" fmla="*/ 16 h 42"/>
                <a:gd name="T40" fmla="*/ 25 w 26"/>
                <a:gd name="T41" fmla="*/ 11 h 42"/>
                <a:gd name="T42" fmla="*/ 22 w 26"/>
                <a:gd name="T43" fmla="*/ 6 h 42"/>
                <a:gd name="T44" fmla="*/ 20 w 26"/>
                <a:gd name="T45" fmla="*/ 1 h 42"/>
                <a:gd name="T46" fmla="*/ 13 w 26"/>
                <a:gd name="T47" fmla="*/ 0 h 42"/>
                <a:gd name="T48" fmla="*/ 4 w 26"/>
                <a:gd name="T49" fmla="*/ 1 h 42"/>
                <a:gd name="T50" fmla="*/ 1 w 26"/>
                <a:gd name="T51" fmla="*/ 3 h 42"/>
                <a:gd name="T52" fmla="*/ 0 w 26"/>
                <a:gd name="T53" fmla="*/ 1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
                <a:gd name="T82" fmla="*/ 0 h 42"/>
                <a:gd name="T83" fmla="*/ 26 w 26"/>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 h="42">
                  <a:moveTo>
                    <a:pt x="0" y="10"/>
                  </a:moveTo>
                  <a:lnTo>
                    <a:pt x="4" y="3"/>
                  </a:lnTo>
                  <a:lnTo>
                    <a:pt x="11" y="1"/>
                  </a:lnTo>
                  <a:lnTo>
                    <a:pt x="18" y="3"/>
                  </a:lnTo>
                  <a:lnTo>
                    <a:pt x="21" y="6"/>
                  </a:lnTo>
                  <a:lnTo>
                    <a:pt x="23" y="12"/>
                  </a:lnTo>
                  <a:lnTo>
                    <a:pt x="23" y="17"/>
                  </a:lnTo>
                  <a:lnTo>
                    <a:pt x="22" y="21"/>
                  </a:lnTo>
                  <a:lnTo>
                    <a:pt x="22" y="26"/>
                  </a:lnTo>
                  <a:lnTo>
                    <a:pt x="21" y="32"/>
                  </a:lnTo>
                  <a:lnTo>
                    <a:pt x="15" y="37"/>
                  </a:lnTo>
                  <a:lnTo>
                    <a:pt x="9" y="37"/>
                  </a:lnTo>
                  <a:lnTo>
                    <a:pt x="4" y="35"/>
                  </a:lnTo>
                  <a:lnTo>
                    <a:pt x="3" y="39"/>
                  </a:lnTo>
                  <a:lnTo>
                    <a:pt x="9" y="41"/>
                  </a:lnTo>
                  <a:lnTo>
                    <a:pt x="15" y="40"/>
                  </a:lnTo>
                  <a:lnTo>
                    <a:pt x="19" y="38"/>
                  </a:lnTo>
                  <a:lnTo>
                    <a:pt x="23" y="32"/>
                  </a:lnTo>
                  <a:lnTo>
                    <a:pt x="24" y="23"/>
                  </a:lnTo>
                  <a:lnTo>
                    <a:pt x="25" y="16"/>
                  </a:lnTo>
                  <a:lnTo>
                    <a:pt x="25" y="11"/>
                  </a:lnTo>
                  <a:lnTo>
                    <a:pt x="22" y="6"/>
                  </a:lnTo>
                  <a:lnTo>
                    <a:pt x="20" y="1"/>
                  </a:lnTo>
                  <a:lnTo>
                    <a:pt x="13" y="0"/>
                  </a:lnTo>
                  <a:lnTo>
                    <a:pt x="4" y="1"/>
                  </a:lnTo>
                  <a:lnTo>
                    <a:pt x="1" y="3"/>
                  </a:lnTo>
                  <a:lnTo>
                    <a:pt x="0"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4" name="Freeform 61"/>
            <p:cNvSpPr>
              <a:spLocks/>
            </p:cNvSpPr>
            <p:nvPr/>
          </p:nvSpPr>
          <p:spPr bwMode="auto">
            <a:xfrm>
              <a:off x="5494" y="1305"/>
              <a:ext cx="24" cy="36"/>
            </a:xfrm>
            <a:custGeom>
              <a:avLst/>
              <a:gdLst>
                <a:gd name="T0" fmla="*/ 23 w 24"/>
                <a:gd name="T1" fmla="*/ 0 h 36"/>
                <a:gd name="T2" fmla="*/ 19 w 24"/>
                <a:gd name="T3" fmla="*/ 8 h 36"/>
                <a:gd name="T4" fmla="*/ 15 w 24"/>
                <a:gd name="T5" fmla="*/ 16 h 36"/>
                <a:gd name="T6" fmla="*/ 10 w 24"/>
                <a:gd name="T7" fmla="*/ 23 h 36"/>
                <a:gd name="T8" fmla="*/ 3 w 24"/>
                <a:gd name="T9" fmla="*/ 31 h 36"/>
                <a:gd name="T10" fmla="*/ 0 w 24"/>
                <a:gd name="T11" fmla="*/ 35 h 36"/>
                <a:gd name="T12" fmla="*/ 7 w 24"/>
                <a:gd name="T13" fmla="*/ 31 h 36"/>
                <a:gd name="T14" fmla="*/ 13 w 24"/>
                <a:gd name="T15" fmla="*/ 22 h 36"/>
                <a:gd name="T16" fmla="*/ 19 w 24"/>
                <a:gd name="T17" fmla="*/ 13 h 36"/>
                <a:gd name="T18" fmla="*/ 23 w 24"/>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36"/>
                <a:gd name="T32" fmla="*/ 24 w 24"/>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36">
                  <a:moveTo>
                    <a:pt x="23" y="0"/>
                  </a:moveTo>
                  <a:lnTo>
                    <a:pt x="19" y="8"/>
                  </a:lnTo>
                  <a:lnTo>
                    <a:pt x="15" y="16"/>
                  </a:lnTo>
                  <a:lnTo>
                    <a:pt x="10" y="23"/>
                  </a:lnTo>
                  <a:lnTo>
                    <a:pt x="3" y="31"/>
                  </a:lnTo>
                  <a:lnTo>
                    <a:pt x="0" y="35"/>
                  </a:lnTo>
                  <a:lnTo>
                    <a:pt x="7" y="31"/>
                  </a:lnTo>
                  <a:lnTo>
                    <a:pt x="13" y="22"/>
                  </a:lnTo>
                  <a:lnTo>
                    <a:pt x="19" y="13"/>
                  </a:lnTo>
                  <a:lnTo>
                    <a:pt x="2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5" name="Freeform 62"/>
            <p:cNvSpPr>
              <a:spLocks/>
            </p:cNvSpPr>
            <p:nvPr/>
          </p:nvSpPr>
          <p:spPr bwMode="auto">
            <a:xfrm>
              <a:off x="5466" y="1200"/>
              <a:ext cx="118" cy="118"/>
            </a:xfrm>
            <a:custGeom>
              <a:avLst/>
              <a:gdLst>
                <a:gd name="T0" fmla="*/ 16 w 118"/>
                <a:gd name="T1" fmla="*/ 23 h 118"/>
                <a:gd name="T2" fmla="*/ 23 w 118"/>
                <a:gd name="T3" fmla="*/ 25 h 118"/>
                <a:gd name="T4" fmla="*/ 33 w 118"/>
                <a:gd name="T5" fmla="*/ 26 h 118"/>
                <a:gd name="T6" fmla="*/ 41 w 118"/>
                <a:gd name="T7" fmla="*/ 35 h 118"/>
                <a:gd name="T8" fmla="*/ 36 w 118"/>
                <a:gd name="T9" fmla="*/ 46 h 118"/>
                <a:gd name="T10" fmla="*/ 31 w 118"/>
                <a:gd name="T11" fmla="*/ 50 h 118"/>
                <a:gd name="T12" fmla="*/ 29 w 118"/>
                <a:gd name="T13" fmla="*/ 60 h 118"/>
                <a:gd name="T14" fmla="*/ 32 w 118"/>
                <a:gd name="T15" fmla="*/ 66 h 118"/>
                <a:gd name="T16" fmla="*/ 29 w 118"/>
                <a:gd name="T17" fmla="*/ 77 h 118"/>
                <a:gd name="T18" fmla="*/ 37 w 118"/>
                <a:gd name="T19" fmla="*/ 77 h 118"/>
                <a:gd name="T20" fmla="*/ 39 w 118"/>
                <a:gd name="T21" fmla="*/ 65 h 118"/>
                <a:gd name="T22" fmla="*/ 44 w 118"/>
                <a:gd name="T23" fmla="*/ 60 h 118"/>
                <a:gd name="T24" fmla="*/ 54 w 118"/>
                <a:gd name="T25" fmla="*/ 60 h 118"/>
                <a:gd name="T26" fmla="*/ 63 w 118"/>
                <a:gd name="T27" fmla="*/ 62 h 118"/>
                <a:gd name="T28" fmla="*/ 66 w 118"/>
                <a:gd name="T29" fmla="*/ 70 h 118"/>
                <a:gd name="T30" fmla="*/ 67 w 118"/>
                <a:gd name="T31" fmla="*/ 81 h 118"/>
                <a:gd name="T32" fmla="*/ 66 w 118"/>
                <a:gd name="T33" fmla="*/ 89 h 118"/>
                <a:gd name="T34" fmla="*/ 66 w 118"/>
                <a:gd name="T35" fmla="*/ 94 h 118"/>
                <a:gd name="T36" fmla="*/ 66 w 118"/>
                <a:gd name="T37" fmla="*/ 101 h 118"/>
                <a:gd name="T38" fmla="*/ 72 w 118"/>
                <a:gd name="T39" fmla="*/ 107 h 118"/>
                <a:gd name="T40" fmla="*/ 77 w 118"/>
                <a:gd name="T41" fmla="*/ 110 h 118"/>
                <a:gd name="T42" fmla="*/ 88 w 118"/>
                <a:gd name="T43" fmla="*/ 117 h 118"/>
                <a:gd name="T44" fmla="*/ 109 w 118"/>
                <a:gd name="T45" fmla="*/ 96 h 118"/>
                <a:gd name="T46" fmla="*/ 115 w 118"/>
                <a:gd name="T47" fmla="*/ 79 h 118"/>
                <a:gd name="T48" fmla="*/ 117 w 118"/>
                <a:gd name="T49" fmla="*/ 51 h 118"/>
                <a:gd name="T50" fmla="*/ 115 w 118"/>
                <a:gd name="T51" fmla="*/ 33 h 118"/>
                <a:gd name="T52" fmla="*/ 108 w 118"/>
                <a:gd name="T53" fmla="*/ 15 h 118"/>
                <a:gd name="T54" fmla="*/ 102 w 118"/>
                <a:gd name="T55" fmla="*/ 9 h 118"/>
                <a:gd name="T56" fmla="*/ 93 w 118"/>
                <a:gd name="T57" fmla="*/ 5 h 118"/>
                <a:gd name="T58" fmla="*/ 82 w 118"/>
                <a:gd name="T59" fmla="*/ 3 h 118"/>
                <a:gd name="T60" fmla="*/ 69 w 118"/>
                <a:gd name="T61" fmla="*/ 0 h 118"/>
                <a:gd name="T62" fmla="*/ 50 w 118"/>
                <a:gd name="T63" fmla="*/ 0 h 118"/>
                <a:gd name="T64" fmla="*/ 33 w 118"/>
                <a:gd name="T65" fmla="*/ 3 h 118"/>
                <a:gd name="T66" fmla="*/ 16 w 118"/>
                <a:gd name="T67" fmla="*/ 8 h 118"/>
                <a:gd name="T68" fmla="*/ 4 w 118"/>
                <a:gd name="T69" fmla="*/ 18 h 118"/>
                <a:gd name="T70" fmla="*/ 0 w 118"/>
                <a:gd name="T71" fmla="*/ 25 h 118"/>
                <a:gd name="T72" fmla="*/ 16 w 118"/>
                <a:gd name="T73" fmla="*/ 23 h 1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8"/>
                <a:gd name="T112" fmla="*/ 0 h 118"/>
                <a:gd name="T113" fmla="*/ 118 w 118"/>
                <a:gd name="T114" fmla="*/ 118 h 11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8" h="118">
                  <a:moveTo>
                    <a:pt x="16" y="23"/>
                  </a:moveTo>
                  <a:lnTo>
                    <a:pt x="23" y="25"/>
                  </a:lnTo>
                  <a:lnTo>
                    <a:pt x="33" y="26"/>
                  </a:lnTo>
                  <a:lnTo>
                    <a:pt x="41" y="35"/>
                  </a:lnTo>
                  <a:lnTo>
                    <a:pt x="36" y="46"/>
                  </a:lnTo>
                  <a:lnTo>
                    <a:pt x="31" y="50"/>
                  </a:lnTo>
                  <a:lnTo>
                    <a:pt x="29" y="60"/>
                  </a:lnTo>
                  <a:lnTo>
                    <a:pt x="32" y="66"/>
                  </a:lnTo>
                  <a:lnTo>
                    <a:pt x="29" y="77"/>
                  </a:lnTo>
                  <a:lnTo>
                    <a:pt x="37" y="77"/>
                  </a:lnTo>
                  <a:lnTo>
                    <a:pt x="39" y="65"/>
                  </a:lnTo>
                  <a:lnTo>
                    <a:pt x="44" y="60"/>
                  </a:lnTo>
                  <a:lnTo>
                    <a:pt x="54" y="60"/>
                  </a:lnTo>
                  <a:lnTo>
                    <a:pt x="63" y="62"/>
                  </a:lnTo>
                  <a:lnTo>
                    <a:pt x="66" y="70"/>
                  </a:lnTo>
                  <a:lnTo>
                    <a:pt x="67" y="81"/>
                  </a:lnTo>
                  <a:lnTo>
                    <a:pt x="66" y="89"/>
                  </a:lnTo>
                  <a:lnTo>
                    <a:pt x="66" y="94"/>
                  </a:lnTo>
                  <a:lnTo>
                    <a:pt x="66" y="101"/>
                  </a:lnTo>
                  <a:lnTo>
                    <a:pt x="72" y="107"/>
                  </a:lnTo>
                  <a:lnTo>
                    <a:pt x="77" y="110"/>
                  </a:lnTo>
                  <a:lnTo>
                    <a:pt x="88" y="117"/>
                  </a:lnTo>
                  <a:lnTo>
                    <a:pt x="109" y="96"/>
                  </a:lnTo>
                  <a:lnTo>
                    <a:pt x="115" y="79"/>
                  </a:lnTo>
                  <a:lnTo>
                    <a:pt x="117" y="51"/>
                  </a:lnTo>
                  <a:lnTo>
                    <a:pt x="115" y="33"/>
                  </a:lnTo>
                  <a:lnTo>
                    <a:pt x="108" y="15"/>
                  </a:lnTo>
                  <a:lnTo>
                    <a:pt x="102" y="9"/>
                  </a:lnTo>
                  <a:lnTo>
                    <a:pt x="93" y="5"/>
                  </a:lnTo>
                  <a:lnTo>
                    <a:pt x="82" y="3"/>
                  </a:lnTo>
                  <a:lnTo>
                    <a:pt x="69" y="0"/>
                  </a:lnTo>
                  <a:lnTo>
                    <a:pt x="50" y="0"/>
                  </a:lnTo>
                  <a:lnTo>
                    <a:pt x="33" y="3"/>
                  </a:lnTo>
                  <a:lnTo>
                    <a:pt x="16" y="8"/>
                  </a:lnTo>
                  <a:lnTo>
                    <a:pt x="4" y="18"/>
                  </a:lnTo>
                  <a:lnTo>
                    <a:pt x="0" y="25"/>
                  </a:lnTo>
                  <a:lnTo>
                    <a:pt x="16" y="2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6" name="Freeform 63"/>
            <p:cNvSpPr>
              <a:spLocks/>
            </p:cNvSpPr>
            <p:nvPr/>
          </p:nvSpPr>
          <p:spPr bwMode="auto">
            <a:xfrm>
              <a:off x="5474" y="1203"/>
              <a:ext cx="106" cy="112"/>
            </a:xfrm>
            <a:custGeom>
              <a:avLst/>
              <a:gdLst>
                <a:gd name="T0" fmla="*/ 0 w 106"/>
                <a:gd name="T1" fmla="*/ 17 h 112"/>
                <a:gd name="T2" fmla="*/ 23 w 106"/>
                <a:gd name="T3" fmla="*/ 16 h 112"/>
                <a:gd name="T4" fmla="*/ 42 w 106"/>
                <a:gd name="T5" fmla="*/ 12 h 112"/>
                <a:gd name="T6" fmla="*/ 37 w 106"/>
                <a:gd name="T7" fmla="*/ 15 h 112"/>
                <a:gd name="T8" fmla="*/ 25 w 106"/>
                <a:gd name="T9" fmla="*/ 19 h 112"/>
                <a:gd name="T10" fmla="*/ 27 w 106"/>
                <a:gd name="T11" fmla="*/ 21 h 112"/>
                <a:gd name="T12" fmla="*/ 35 w 106"/>
                <a:gd name="T13" fmla="*/ 21 h 112"/>
                <a:gd name="T14" fmla="*/ 48 w 106"/>
                <a:gd name="T15" fmla="*/ 18 h 112"/>
                <a:gd name="T16" fmla="*/ 42 w 106"/>
                <a:gd name="T17" fmla="*/ 22 h 112"/>
                <a:gd name="T18" fmla="*/ 32 w 106"/>
                <a:gd name="T19" fmla="*/ 27 h 112"/>
                <a:gd name="T20" fmla="*/ 42 w 106"/>
                <a:gd name="T21" fmla="*/ 28 h 112"/>
                <a:gd name="T22" fmla="*/ 37 w 106"/>
                <a:gd name="T23" fmla="*/ 32 h 112"/>
                <a:gd name="T24" fmla="*/ 33 w 106"/>
                <a:gd name="T25" fmla="*/ 40 h 112"/>
                <a:gd name="T26" fmla="*/ 37 w 106"/>
                <a:gd name="T27" fmla="*/ 39 h 112"/>
                <a:gd name="T28" fmla="*/ 53 w 106"/>
                <a:gd name="T29" fmla="*/ 37 h 112"/>
                <a:gd name="T30" fmla="*/ 30 w 106"/>
                <a:gd name="T31" fmla="*/ 45 h 112"/>
                <a:gd name="T32" fmla="*/ 23 w 106"/>
                <a:gd name="T33" fmla="*/ 52 h 112"/>
                <a:gd name="T34" fmla="*/ 40 w 106"/>
                <a:gd name="T35" fmla="*/ 46 h 112"/>
                <a:gd name="T36" fmla="*/ 34 w 106"/>
                <a:gd name="T37" fmla="*/ 50 h 112"/>
                <a:gd name="T38" fmla="*/ 23 w 106"/>
                <a:gd name="T39" fmla="*/ 56 h 112"/>
                <a:gd name="T40" fmla="*/ 30 w 106"/>
                <a:gd name="T41" fmla="*/ 57 h 112"/>
                <a:gd name="T42" fmla="*/ 49 w 106"/>
                <a:gd name="T43" fmla="*/ 54 h 112"/>
                <a:gd name="T44" fmla="*/ 66 w 106"/>
                <a:gd name="T45" fmla="*/ 55 h 112"/>
                <a:gd name="T46" fmla="*/ 71 w 106"/>
                <a:gd name="T47" fmla="*/ 56 h 112"/>
                <a:gd name="T48" fmla="*/ 59 w 106"/>
                <a:gd name="T49" fmla="*/ 63 h 112"/>
                <a:gd name="T50" fmla="*/ 80 w 106"/>
                <a:gd name="T51" fmla="*/ 58 h 112"/>
                <a:gd name="T52" fmla="*/ 74 w 106"/>
                <a:gd name="T53" fmla="*/ 63 h 112"/>
                <a:gd name="T54" fmla="*/ 59 w 106"/>
                <a:gd name="T55" fmla="*/ 68 h 112"/>
                <a:gd name="T56" fmla="*/ 70 w 106"/>
                <a:gd name="T57" fmla="*/ 71 h 112"/>
                <a:gd name="T58" fmla="*/ 73 w 106"/>
                <a:gd name="T59" fmla="*/ 72 h 112"/>
                <a:gd name="T60" fmla="*/ 60 w 106"/>
                <a:gd name="T61" fmla="*/ 75 h 112"/>
                <a:gd name="T62" fmla="*/ 69 w 106"/>
                <a:gd name="T63" fmla="*/ 83 h 112"/>
                <a:gd name="T64" fmla="*/ 69 w 106"/>
                <a:gd name="T65" fmla="*/ 86 h 112"/>
                <a:gd name="T66" fmla="*/ 59 w 106"/>
                <a:gd name="T67" fmla="*/ 94 h 112"/>
                <a:gd name="T68" fmla="*/ 70 w 106"/>
                <a:gd name="T69" fmla="*/ 94 h 112"/>
                <a:gd name="T70" fmla="*/ 81 w 106"/>
                <a:gd name="T71" fmla="*/ 79 h 112"/>
                <a:gd name="T72" fmla="*/ 73 w 106"/>
                <a:gd name="T73" fmla="*/ 94 h 112"/>
                <a:gd name="T74" fmla="*/ 71 w 106"/>
                <a:gd name="T75" fmla="*/ 108 h 112"/>
                <a:gd name="T76" fmla="*/ 84 w 106"/>
                <a:gd name="T77" fmla="*/ 94 h 112"/>
                <a:gd name="T78" fmla="*/ 85 w 106"/>
                <a:gd name="T79" fmla="*/ 98 h 112"/>
                <a:gd name="T80" fmla="*/ 75 w 106"/>
                <a:gd name="T81" fmla="*/ 109 h 112"/>
                <a:gd name="T82" fmla="*/ 89 w 106"/>
                <a:gd name="T83" fmla="*/ 102 h 112"/>
                <a:gd name="T84" fmla="*/ 102 w 106"/>
                <a:gd name="T85" fmla="*/ 79 h 112"/>
                <a:gd name="T86" fmla="*/ 105 w 106"/>
                <a:gd name="T87" fmla="*/ 49 h 112"/>
                <a:gd name="T88" fmla="*/ 97 w 106"/>
                <a:gd name="T89" fmla="*/ 37 h 112"/>
                <a:gd name="T90" fmla="*/ 69 w 106"/>
                <a:gd name="T91" fmla="*/ 45 h 112"/>
                <a:gd name="T92" fmla="*/ 90 w 106"/>
                <a:gd name="T93" fmla="*/ 36 h 112"/>
                <a:gd name="T94" fmla="*/ 101 w 106"/>
                <a:gd name="T95" fmla="*/ 23 h 112"/>
                <a:gd name="T96" fmla="*/ 82 w 106"/>
                <a:gd name="T97" fmla="*/ 18 h 112"/>
                <a:gd name="T98" fmla="*/ 82 w 106"/>
                <a:gd name="T99" fmla="*/ 16 h 112"/>
                <a:gd name="T100" fmla="*/ 85 w 106"/>
                <a:gd name="T101" fmla="*/ 6 h 112"/>
                <a:gd name="T102" fmla="*/ 70 w 106"/>
                <a:gd name="T103" fmla="*/ 2 h 112"/>
                <a:gd name="T104" fmla="*/ 25 w 106"/>
                <a:gd name="T105" fmla="*/ 5 h 1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
                <a:gd name="T160" fmla="*/ 0 h 112"/>
                <a:gd name="T161" fmla="*/ 106 w 106"/>
                <a:gd name="T162" fmla="*/ 112 h 1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 h="112">
                  <a:moveTo>
                    <a:pt x="10" y="9"/>
                  </a:moveTo>
                  <a:lnTo>
                    <a:pt x="0" y="17"/>
                  </a:lnTo>
                  <a:lnTo>
                    <a:pt x="17" y="19"/>
                  </a:lnTo>
                  <a:lnTo>
                    <a:pt x="23" y="16"/>
                  </a:lnTo>
                  <a:lnTo>
                    <a:pt x="33" y="13"/>
                  </a:lnTo>
                  <a:lnTo>
                    <a:pt x="42" y="12"/>
                  </a:lnTo>
                  <a:lnTo>
                    <a:pt x="51" y="13"/>
                  </a:lnTo>
                  <a:lnTo>
                    <a:pt x="37" y="15"/>
                  </a:lnTo>
                  <a:lnTo>
                    <a:pt x="30" y="17"/>
                  </a:lnTo>
                  <a:lnTo>
                    <a:pt x="25" y="19"/>
                  </a:lnTo>
                  <a:lnTo>
                    <a:pt x="23" y="19"/>
                  </a:lnTo>
                  <a:lnTo>
                    <a:pt x="27" y="21"/>
                  </a:lnTo>
                  <a:lnTo>
                    <a:pt x="30" y="24"/>
                  </a:lnTo>
                  <a:lnTo>
                    <a:pt x="35" y="21"/>
                  </a:lnTo>
                  <a:lnTo>
                    <a:pt x="39" y="20"/>
                  </a:lnTo>
                  <a:lnTo>
                    <a:pt x="48" y="18"/>
                  </a:lnTo>
                  <a:lnTo>
                    <a:pt x="51" y="18"/>
                  </a:lnTo>
                  <a:lnTo>
                    <a:pt x="42" y="22"/>
                  </a:lnTo>
                  <a:lnTo>
                    <a:pt x="35" y="24"/>
                  </a:lnTo>
                  <a:lnTo>
                    <a:pt x="32" y="27"/>
                  </a:lnTo>
                  <a:lnTo>
                    <a:pt x="35" y="30"/>
                  </a:lnTo>
                  <a:lnTo>
                    <a:pt x="42" y="28"/>
                  </a:lnTo>
                  <a:lnTo>
                    <a:pt x="48" y="27"/>
                  </a:lnTo>
                  <a:lnTo>
                    <a:pt x="37" y="32"/>
                  </a:lnTo>
                  <a:lnTo>
                    <a:pt x="34" y="34"/>
                  </a:lnTo>
                  <a:lnTo>
                    <a:pt x="33" y="40"/>
                  </a:lnTo>
                  <a:lnTo>
                    <a:pt x="31" y="42"/>
                  </a:lnTo>
                  <a:lnTo>
                    <a:pt x="37" y="39"/>
                  </a:lnTo>
                  <a:lnTo>
                    <a:pt x="43" y="38"/>
                  </a:lnTo>
                  <a:lnTo>
                    <a:pt x="53" y="37"/>
                  </a:lnTo>
                  <a:lnTo>
                    <a:pt x="39" y="42"/>
                  </a:lnTo>
                  <a:lnTo>
                    <a:pt x="30" y="45"/>
                  </a:lnTo>
                  <a:lnTo>
                    <a:pt x="23" y="48"/>
                  </a:lnTo>
                  <a:lnTo>
                    <a:pt x="23" y="52"/>
                  </a:lnTo>
                  <a:lnTo>
                    <a:pt x="30" y="49"/>
                  </a:lnTo>
                  <a:lnTo>
                    <a:pt x="40" y="46"/>
                  </a:lnTo>
                  <a:lnTo>
                    <a:pt x="44" y="46"/>
                  </a:lnTo>
                  <a:lnTo>
                    <a:pt x="34" y="50"/>
                  </a:lnTo>
                  <a:lnTo>
                    <a:pt x="25" y="53"/>
                  </a:lnTo>
                  <a:lnTo>
                    <a:pt x="23" y="56"/>
                  </a:lnTo>
                  <a:lnTo>
                    <a:pt x="23" y="59"/>
                  </a:lnTo>
                  <a:lnTo>
                    <a:pt x="30" y="57"/>
                  </a:lnTo>
                  <a:lnTo>
                    <a:pt x="36" y="54"/>
                  </a:lnTo>
                  <a:lnTo>
                    <a:pt x="49" y="54"/>
                  </a:lnTo>
                  <a:lnTo>
                    <a:pt x="54" y="54"/>
                  </a:lnTo>
                  <a:lnTo>
                    <a:pt x="66" y="55"/>
                  </a:lnTo>
                  <a:lnTo>
                    <a:pt x="79" y="53"/>
                  </a:lnTo>
                  <a:lnTo>
                    <a:pt x="71" y="56"/>
                  </a:lnTo>
                  <a:lnTo>
                    <a:pt x="57" y="59"/>
                  </a:lnTo>
                  <a:lnTo>
                    <a:pt x="59" y="63"/>
                  </a:lnTo>
                  <a:lnTo>
                    <a:pt x="70" y="61"/>
                  </a:lnTo>
                  <a:lnTo>
                    <a:pt x="80" y="58"/>
                  </a:lnTo>
                  <a:lnTo>
                    <a:pt x="86" y="54"/>
                  </a:lnTo>
                  <a:lnTo>
                    <a:pt x="74" y="63"/>
                  </a:lnTo>
                  <a:lnTo>
                    <a:pt x="66" y="66"/>
                  </a:lnTo>
                  <a:lnTo>
                    <a:pt x="59" y="68"/>
                  </a:lnTo>
                  <a:lnTo>
                    <a:pt x="60" y="73"/>
                  </a:lnTo>
                  <a:lnTo>
                    <a:pt x="70" y="71"/>
                  </a:lnTo>
                  <a:lnTo>
                    <a:pt x="78" y="69"/>
                  </a:lnTo>
                  <a:lnTo>
                    <a:pt x="73" y="72"/>
                  </a:lnTo>
                  <a:lnTo>
                    <a:pt x="64" y="75"/>
                  </a:lnTo>
                  <a:lnTo>
                    <a:pt x="60" y="75"/>
                  </a:lnTo>
                  <a:lnTo>
                    <a:pt x="60" y="86"/>
                  </a:lnTo>
                  <a:lnTo>
                    <a:pt x="69" y="83"/>
                  </a:lnTo>
                  <a:lnTo>
                    <a:pt x="76" y="79"/>
                  </a:lnTo>
                  <a:lnTo>
                    <a:pt x="69" y="86"/>
                  </a:lnTo>
                  <a:lnTo>
                    <a:pt x="59" y="90"/>
                  </a:lnTo>
                  <a:lnTo>
                    <a:pt x="59" y="94"/>
                  </a:lnTo>
                  <a:lnTo>
                    <a:pt x="65" y="100"/>
                  </a:lnTo>
                  <a:lnTo>
                    <a:pt x="70" y="94"/>
                  </a:lnTo>
                  <a:lnTo>
                    <a:pt x="76" y="86"/>
                  </a:lnTo>
                  <a:lnTo>
                    <a:pt x="81" y="79"/>
                  </a:lnTo>
                  <a:lnTo>
                    <a:pt x="76" y="90"/>
                  </a:lnTo>
                  <a:lnTo>
                    <a:pt x="73" y="94"/>
                  </a:lnTo>
                  <a:lnTo>
                    <a:pt x="66" y="102"/>
                  </a:lnTo>
                  <a:lnTo>
                    <a:pt x="71" y="108"/>
                  </a:lnTo>
                  <a:lnTo>
                    <a:pt x="79" y="102"/>
                  </a:lnTo>
                  <a:lnTo>
                    <a:pt x="84" y="94"/>
                  </a:lnTo>
                  <a:lnTo>
                    <a:pt x="89" y="86"/>
                  </a:lnTo>
                  <a:lnTo>
                    <a:pt x="85" y="98"/>
                  </a:lnTo>
                  <a:lnTo>
                    <a:pt x="80" y="103"/>
                  </a:lnTo>
                  <a:lnTo>
                    <a:pt x="75" y="109"/>
                  </a:lnTo>
                  <a:lnTo>
                    <a:pt x="79" y="111"/>
                  </a:lnTo>
                  <a:lnTo>
                    <a:pt x="89" y="102"/>
                  </a:lnTo>
                  <a:lnTo>
                    <a:pt x="98" y="90"/>
                  </a:lnTo>
                  <a:lnTo>
                    <a:pt x="102" y="79"/>
                  </a:lnTo>
                  <a:lnTo>
                    <a:pt x="104" y="62"/>
                  </a:lnTo>
                  <a:lnTo>
                    <a:pt x="105" y="49"/>
                  </a:lnTo>
                  <a:lnTo>
                    <a:pt x="105" y="37"/>
                  </a:lnTo>
                  <a:lnTo>
                    <a:pt x="97" y="37"/>
                  </a:lnTo>
                  <a:lnTo>
                    <a:pt x="85" y="42"/>
                  </a:lnTo>
                  <a:lnTo>
                    <a:pt x="69" y="45"/>
                  </a:lnTo>
                  <a:lnTo>
                    <a:pt x="84" y="40"/>
                  </a:lnTo>
                  <a:lnTo>
                    <a:pt x="90" y="36"/>
                  </a:lnTo>
                  <a:lnTo>
                    <a:pt x="104" y="31"/>
                  </a:lnTo>
                  <a:lnTo>
                    <a:pt x="101" y="23"/>
                  </a:lnTo>
                  <a:lnTo>
                    <a:pt x="97" y="14"/>
                  </a:lnTo>
                  <a:lnTo>
                    <a:pt x="82" y="18"/>
                  </a:lnTo>
                  <a:lnTo>
                    <a:pt x="71" y="24"/>
                  </a:lnTo>
                  <a:lnTo>
                    <a:pt x="82" y="16"/>
                  </a:lnTo>
                  <a:lnTo>
                    <a:pt x="95" y="11"/>
                  </a:lnTo>
                  <a:lnTo>
                    <a:pt x="85" y="6"/>
                  </a:lnTo>
                  <a:lnTo>
                    <a:pt x="78" y="4"/>
                  </a:lnTo>
                  <a:lnTo>
                    <a:pt x="70" y="2"/>
                  </a:lnTo>
                  <a:lnTo>
                    <a:pt x="45" y="0"/>
                  </a:lnTo>
                  <a:lnTo>
                    <a:pt x="25" y="5"/>
                  </a:lnTo>
                  <a:lnTo>
                    <a:pt x="10" y="9"/>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7" name="Freeform 64"/>
            <p:cNvSpPr>
              <a:spLocks/>
            </p:cNvSpPr>
            <p:nvPr/>
          </p:nvSpPr>
          <p:spPr bwMode="auto">
            <a:xfrm>
              <a:off x="5447" y="1323"/>
              <a:ext cx="17" cy="17"/>
            </a:xfrm>
            <a:custGeom>
              <a:avLst/>
              <a:gdLst>
                <a:gd name="T0" fmla="*/ 0 w 17"/>
                <a:gd name="T1" fmla="*/ 0 h 17"/>
                <a:gd name="T2" fmla="*/ 4 w 17"/>
                <a:gd name="T3" fmla="*/ 5 h 17"/>
                <a:gd name="T4" fmla="*/ 8 w 17"/>
                <a:gd name="T5" fmla="*/ 8 h 17"/>
                <a:gd name="T6" fmla="*/ 13 w 17"/>
                <a:gd name="T7" fmla="*/ 10 h 17"/>
                <a:gd name="T8" fmla="*/ 16 w 17"/>
                <a:gd name="T9" fmla="*/ 16 h 17"/>
                <a:gd name="T10" fmla="*/ 10 w 17"/>
                <a:gd name="T11" fmla="*/ 13 h 17"/>
                <a:gd name="T12" fmla="*/ 4 w 17"/>
                <a:gd name="T13" fmla="*/ 13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4" y="5"/>
                  </a:lnTo>
                  <a:lnTo>
                    <a:pt x="8" y="8"/>
                  </a:lnTo>
                  <a:lnTo>
                    <a:pt x="13" y="10"/>
                  </a:lnTo>
                  <a:lnTo>
                    <a:pt x="16" y="16"/>
                  </a:lnTo>
                  <a:lnTo>
                    <a:pt x="10" y="13"/>
                  </a:lnTo>
                  <a:lnTo>
                    <a:pt x="4" y="13"/>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8" name="Freeform 65"/>
            <p:cNvSpPr>
              <a:spLocks/>
            </p:cNvSpPr>
            <p:nvPr/>
          </p:nvSpPr>
          <p:spPr bwMode="auto">
            <a:xfrm>
              <a:off x="5450" y="133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0"/>
                  </a:lnTo>
                  <a:lnTo>
                    <a:pt x="16"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39" name="Freeform 66"/>
            <p:cNvSpPr>
              <a:spLocks/>
            </p:cNvSpPr>
            <p:nvPr/>
          </p:nvSpPr>
          <p:spPr bwMode="auto">
            <a:xfrm>
              <a:off x="5461" y="1277"/>
              <a:ext cx="17" cy="17"/>
            </a:xfrm>
            <a:custGeom>
              <a:avLst/>
              <a:gdLst>
                <a:gd name="T0" fmla="*/ 0 w 17"/>
                <a:gd name="T1" fmla="*/ 0 h 17"/>
                <a:gd name="T2" fmla="*/ 3 w 17"/>
                <a:gd name="T3" fmla="*/ 6 h 17"/>
                <a:gd name="T4" fmla="*/ 11 w 17"/>
                <a:gd name="T5" fmla="*/ 12 h 17"/>
                <a:gd name="T6" fmla="*/ 16 w 17"/>
                <a:gd name="T7" fmla="*/ 16 h 17"/>
                <a:gd name="T8" fmla="*/ 9 w 17"/>
                <a:gd name="T9" fmla="*/ 16 h 17"/>
                <a:gd name="T10" fmla="*/ 1 w 17"/>
                <a:gd name="T11" fmla="*/ 9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3" y="6"/>
                  </a:lnTo>
                  <a:lnTo>
                    <a:pt x="11" y="12"/>
                  </a:lnTo>
                  <a:lnTo>
                    <a:pt x="16" y="16"/>
                  </a:lnTo>
                  <a:lnTo>
                    <a:pt x="9" y="16"/>
                  </a:lnTo>
                  <a:lnTo>
                    <a:pt x="1" y="9"/>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40" name="Freeform 67"/>
            <p:cNvSpPr>
              <a:spLocks/>
            </p:cNvSpPr>
            <p:nvPr/>
          </p:nvSpPr>
          <p:spPr bwMode="auto">
            <a:xfrm>
              <a:off x="5457" y="1267"/>
              <a:ext cx="17" cy="17"/>
            </a:xfrm>
            <a:custGeom>
              <a:avLst/>
              <a:gdLst>
                <a:gd name="T0" fmla="*/ 0 w 17"/>
                <a:gd name="T1" fmla="*/ 0 h 17"/>
                <a:gd name="T2" fmla="*/ 8 w 17"/>
                <a:gd name="T3" fmla="*/ 0 h 17"/>
                <a:gd name="T4" fmla="*/ 16 w 17"/>
                <a:gd name="T5" fmla="*/ 16 h 17"/>
                <a:gd name="T6" fmla="*/ 6 w 17"/>
                <a:gd name="T7" fmla="*/ 5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8" y="0"/>
                  </a:lnTo>
                  <a:lnTo>
                    <a:pt x="16" y="16"/>
                  </a:lnTo>
                  <a:lnTo>
                    <a:pt x="6" y="5"/>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41" name="Freeform 68"/>
            <p:cNvSpPr>
              <a:spLocks/>
            </p:cNvSpPr>
            <p:nvPr/>
          </p:nvSpPr>
          <p:spPr bwMode="auto">
            <a:xfrm>
              <a:off x="5474" y="1273"/>
              <a:ext cx="17" cy="17"/>
            </a:xfrm>
            <a:custGeom>
              <a:avLst/>
              <a:gdLst>
                <a:gd name="T0" fmla="*/ 0 w 17"/>
                <a:gd name="T1" fmla="*/ 4 h 17"/>
                <a:gd name="T2" fmla="*/ 4 w 17"/>
                <a:gd name="T3" fmla="*/ 12 h 17"/>
                <a:gd name="T4" fmla="*/ 10 w 17"/>
                <a:gd name="T5" fmla="*/ 16 h 17"/>
                <a:gd name="T6" fmla="*/ 4 w 17"/>
                <a:gd name="T7" fmla="*/ 8 h 17"/>
                <a:gd name="T8" fmla="*/ 8 w 17"/>
                <a:gd name="T9" fmla="*/ 8 h 17"/>
                <a:gd name="T10" fmla="*/ 14 w 17"/>
                <a:gd name="T11" fmla="*/ 4 h 17"/>
                <a:gd name="T12" fmla="*/ 4 w 17"/>
                <a:gd name="T13" fmla="*/ 4 h 17"/>
                <a:gd name="T14" fmla="*/ 8 w 17"/>
                <a:gd name="T15" fmla="*/ 4 h 17"/>
                <a:gd name="T16" fmla="*/ 16 w 17"/>
                <a:gd name="T17" fmla="*/ 0 h 17"/>
                <a:gd name="T18" fmla="*/ 0 w 17"/>
                <a:gd name="T19" fmla="*/ 4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4"/>
                  </a:moveTo>
                  <a:lnTo>
                    <a:pt x="4" y="12"/>
                  </a:lnTo>
                  <a:lnTo>
                    <a:pt x="10" y="16"/>
                  </a:lnTo>
                  <a:lnTo>
                    <a:pt x="4" y="8"/>
                  </a:lnTo>
                  <a:lnTo>
                    <a:pt x="8" y="8"/>
                  </a:lnTo>
                  <a:lnTo>
                    <a:pt x="14" y="4"/>
                  </a:lnTo>
                  <a:lnTo>
                    <a:pt x="4" y="4"/>
                  </a:lnTo>
                  <a:lnTo>
                    <a:pt x="8" y="4"/>
                  </a:lnTo>
                  <a:lnTo>
                    <a:pt x="16" y="0"/>
                  </a:lnTo>
                  <a:lnTo>
                    <a:pt x="0" y="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42" name="Freeform 69"/>
            <p:cNvSpPr>
              <a:spLocks/>
            </p:cNvSpPr>
            <p:nvPr/>
          </p:nvSpPr>
          <p:spPr bwMode="auto">
            <a:xfrm>
              <a:off x="5455" y="1303"/>
              <a:ext cx="17" cy="17"/>
            </a:xfrm>
            <a:custGeom>
              <a:avLst/>
              <a:gdLst>
                <a:gd name="T0" fmla="*/ 0 w 17"/>
                <a:gd name="T1" fmla="*/ 0 h 17"/>
                <a:gd name="T2" fmla="*/ 10 w 17"/>
                <a:gd name="T3" fmla="*/ 7 h 17"/>
                <a:gd name="T4" fmla="*/ 16 w 17"/>
                <a:gd name="T5" fmla="*/ 16 h 17"/>
                <a:gd name="T6" fmla="*/ 16 w 17"/>
                <a:gd name="T7" fmla="*/ 10 h 17"/>
                <a:gd name="T8" fmla="*/ 16 w 17"/>
                <a:gd name="T9" fmla="*/ 6 h 17"/>
                <a:gd name="T10" fmla="*/ 10 w 17"/>
                <a:gd name="T11" fmla="*/ 4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10" y="7"/>
                  </a:lnTo>
                  <a:lnTo>
                    <a:pt x="16" y="16"/>
                  </a:lnTo>
                  <a:lnTo>
                    <a:pt x="16" y="10"/>
                  </a:lnTo>
                  <a:lnTo>
                    <a:pt x="16" y="6"/>
                  </a:lnTo>
                  <a:lnTo>
                    <a:pt x="10" y="4"/>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43" name="Freeform 70"/>
            <p:cNvSpPr>
              <a:spLocks/>
            </p:cNvSpPr>
            <p:nvPr/>
          </p:nvSpPr>
          <p:spPr bwMode="auto">
            <a:xfrm>
              <a:off x="5476" y="1292"/>
              <a:ext cx="20" cy="20"/>
            </a:xfrm>
            <a:custGeom>
              <a:avLst/>
              <a:gdLst>
                <a:gd name="T0" fmla="*/ 19 w 20"/>
                <a:gd name="T1" fmla="*/ 0 h 20"/>
                <a:gd name="T2" fmla="*/ 10 w 20"/>
                <a:gd name="T3" fmla="*/ 6 h 20"/>
                <a:gd name="T4" fmla="*/ 5 w 20"/>
                <a:gd name="T5" fmla="*/ 7 h 20"/>
                <a:gd name="T6" fmla="*/ 4 w 20"/>
                <a:gd name="T7" fmla="*/ 12 h 20"/>
                <a:gd name="T8" fmla="*/ 0 w 20"/>
                <a:gd name="T9" fmla="*/ 19 h 20"/>
                <a:gd name="T10" fmla="*/ 5 w 20"/>
                <a:gd name="T11" fmla="*/ 14 h 20"/>
                <a:gd name="T12" fmla="*/ 6 w 20"/>
                <a:gd name="T13" fmla="*/ 8 h 20"/>
                <a:gd name="T14" fmla="*/ 13 w 20"/>
                <a:gd name="T15" fmla="*/ 7 h 20"/>
                <a:gd name="T16" fmla="*/ 19 w 20"/>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0"/>
                <a:gd name="T29" fmla="*/ 20 w 20"/>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0">
                  <a:moveTo>
                    <a:pt x="19" y="0"/>
                  </a:moveTo>
                  <a:lnTo>
                    <a:pt x="10" y="6"/>
                  </a:lnTo>
                  <a:lnTo>
                    <a:pt x="5" y="7"/>
                  </a:lnTo>
                  <a:lnTo>
                    <a:pt x="4" y="12"/>
                  </a:lnTo>
                  <a:lnTo>
                    <a:pt x="0" y="19"/>
                  </a:lnTo>
                  <a:lnTo>
                    <a:pt x="5" y="14"/>
                  </a:lnTo>
                  <a:lnTo>
                    <a:pt x="6" y="8"/>
                  </a:lnTo>
                  <a:lnTo>
                    <a:pt x="13" y="7"/>
                  </a:lnTo>
                  <a:lnTo>
                    <a:pt x="1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44" name="Freeform 71"/>
            <p:cNvSpPr>
              <a:spLocks/>
            </p:cNvSpPr>
            <p:nvPr/>
          </p:nvSpPr>
          <p:spPr bwMode="auto">
            <a:xfrm>
              <a:off x="5473" y="1266"/>
              <a:ext cx="17" cy="17"/>
            </a:xfrm>
            <a:custGeom>
              <a:avLst/>
              <a:gdLst>
                <a:gd name="T0" fmla="*/ 0 w 17"/>
                <a:gd name="T1" fmla="*/ 10 h 17"/>
                <a:gd name="T2" fmla="*/ 5 w 17"/>
                <a:gd name="T3" fmla="*/ 5 h 17"/>
                <a:gd name="T4" fmla="*/ 16 w 17"/>
                <a:gd name="T5" fmla="*/ 0 h 17"/>
                <a:gd name="T6" fmla="*/ 8 w 17"/>
                <a:gd name="T7" fmla="*/ 10 h 17"/>
                <a:gd name="T8" fmla="*/ 5 w 17"/>
                <a:gd name="T9" fmla="*/ 16 h 17"/>
                <a:gd name="T10" fmla="*/ 0 w 17"/>
                <a:gd name="T11" fmla="*/ 1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10"/>
                  </a:moveTo>
                  <a:lnTo>
                    <a:pt x="5" y="5"/>
                  </a:lnTo>
                  <a:lnTo>
                    <a:pt x="16" y="0"/>
                  </a:lnTo>
                  <a:lnTo>
                    <a:pt x="8" y="10"/>
                  </a:lnTo>
                  <a:lnTo>
                    <a:pt x="5" y="16"/>
                  </a:lnTo>
                  <a:lnTo>
                    <a:pt x="0"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45" name="Freeform 72"/>
            <p:cNvSpPr>
              <a:spLocks/>
            </p:cNvSpPr>
            <p:nvPr/>
          </p:nvSpPr>
          <p:spPr bwMode="auto">
            <a:xfrm>
              <a:off x="5453" y="1368"/>
              <a:ext cx="35" cy="71"/>
            </a:xfrm>
            <a:custGeom>
              <a:avLst/>
              <a:gdLst>
                <a:gd name="T0" fmla="*/ 26 w 35"/>
                <a:gd name="T1" fmla="*/ 0 h 71"/>
                <a:gd name="T2" fmla="*/ 19 w 35"/>
                <a:gd name="T3" fmla="*/ 8 h 71"/>
                <a:gd name="T4" fmla="*/ 17 w 35"/>
                <a:gd name="T5" fmla="*/ 21 h 71"/>
                <a:gd name="T6" fmla="*/ 6 w 35"/>
                <a:gd name="T7" fmla="*/ 33 h 71"/>
                <a:gd name="T8" fmla="*/ 1 w 35"/>
                <a:gd name="T9" fmla="*/ 46 h 71"/>
                <a:gd name="T10" fmla="*/ 0 w 35"/>
                <a:gd name="T11" fmla="*/ 59 h 71"/>
                <a:gd name="T12" fmla="*/ 1 w 35"/>
                <a:gd name="T13" fmla="*/ 70 h 71"/>
                <a:gd name="T14" fmla="*/ 34 w 35"/>
                <a:gd name="T15" fmla="*/ 28 h 71"/>
                <a:gd name="T16" fmla="*/ 26 w 35"/>
                <a:gd name="T17" fmla="*/ 0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71"/>
                <a:gd name="T29" fmla="*/ 35 w 35"/>
                <a:gd name="T30" fmla="*/ 71 h 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71">
                  <a:moveTo>
                    <a:pt x="26" y="0"/>
                  </a:moveTo>
                  <a:lnTo>
                    <a:pt x="19" y="8"/>
                  </a:lnTo>
                  <a:lnTo>
                    <a:pt x="17" y="21"/>
                  </a:lnTo>
                  <a:lnTo>
                    <a:pt x="6" y="33"/>
                  </a:lnTo>
                  <a:lnTo>
                    <a:pt x="1" y="46"/>
                  </a:lnTo>
                  <a:lnTo>
                    <a:pt x="0" y="59"/>
                  </a:lnTo>
                  <a:lnTo>
                    <a:pt x="1" y="70"/>
                  </a:lnTo>
                  <a:lnTo>
                    <a:pt x="34" y="28"/>
                  </a:lnTo>
                  <a:lnTo>
                    <a:pt x="26" y="0"/>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146" name="Freeform 73"/>
            <p:cNvSpPr>
              <a:spLocks/>
            </p:cNvSpPr>
            <p:nvPr/>
          </p:nvSpPr>
          <p:spPr bwMode="auto">
            <a:xfrm>
              <a:off x="5478" y="1330"/>
              <a:ext cx="82" cy="52"/>
            </a:xfrm>
            <a:custGeom>
              <a:avLst/>
              <a:gdLst>
                <a:gd name="T0" fmla="*/ 77 w 82"/>
                <a:gd name="T1" fmla="*/ 0 h 52"/>
                <a:gd name="T2" fmla="*/ 65 w 82"/>
                <a:gd name="T3" fmla="*/ 2 h 52"/>
                <a:gd name="T4" fmla="*/ 48 w 82"/>
                <a:gd name="T5" fmla="*/ 8 h 52"/>
                <a:gd name="T6" fmla="*/ 29 w 82"/>
                <a:gd name="T7" fmla="*/ 17 h 52"/>
                <a:gd name="T8" fmla="*/ 14 w 82"/>
                <a:gd name="T9" fmla="*/ 26 h 52"/>
                <a:gd name="T10" fmla="*/ 4 w 82"/>
                <a:gd name="T11" fmla="*/ 32 h 52"/>
                <a:gd name="T12" fmla="*/ 1 w 82"/>
                <a:gd name="T13" fmla="*/ 38 h 52"/>
                <a:gd name="T14" fmla="*/ 0 w 82"/>
                <a:gd name="T15" fmla="*/ 51 h 52"/>
                <a:gd name="T16" fmla="*/ 81 w 82"/>
                <a:gd name="T17" fmla="*/ 11 h 52"/>
                <a:gd name="T18" fmla="*/ 77 w 82"/>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52"/>
                <a:gd name="T32" fmla="*/ 82 w 82"/>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52">
                  <a:moveTo>
                    <a:pt x="77" y="0"/>
                  </a:moveTo>
                  <a:lnTo>
                    <a:pt x="65" y="2"/>
                  </a:lnTo>
                  <a:lnTo>
                    <a:pt x="48" y="8"/>
                  </a:lnTo>
                  <a:lnTo>
                    <a:pt x="29" y="17"/>
                  </a:lnTo>
                  <a:lnTo>
                    <a:pt x="14" y="26"/>
                  </a:lnTo>
                  <a:lnTo>
                    <a:pt x="4" y="32"/>
                  </a:lnTo>
                  <a:lnTo>
                    <a:pt x="1" y="38"/>
                  </a:lnTo>
                  <a:lnTo>
                    <a:pt x="0" y="51"/>
                  </a:lnTo>
                  <a:lnTo>
                    <a:pt x="81" y="11"/>
                  </a:lnTo>
                  <a:lnTo>
                    <a:pt x="77" y="0"/>
                  </a:lnTo>
                </a:path>
              </a:pathLst>
            </a:custGeom>
            <a:solidFill>
              <a:srgbClr val="C0C0C0"/>
            </a:solidFill>
            <a:ln w="12700" cap="rnd">
              <a:solidFill>
                <a:srgbClr val="000000"/>
              </a:solidFill>
              <a:round/>
              <a:headEnd type="none" w="sm" len="sm"/>
              <a:tailEnd type="none" w="sm" len="sm"/>
            </a:ln>
          </p:spPr>
          <p:txBody>
            <a:bodyPr/>
            <a:lstStyle/>
            <a:p>
              <a:endParaRPr lang="fr-FR"/>
            </a:p>
          </p:txBody>
        </p:sp>
        <p:sp>
          <p:nvSpPr>
            <p:cNvPr id="3147" name="Freeform 74"/>
            <p:cNvSpPr>
              <a:spLocks/>
            </p:cNvSpPr>
            <p:nvPr/>
          </p:nvSpPr>
          <p:spPr bwMode="auto">
            <a:xfrm>
              <a:off x="5481" y="1332"/>
              <a:ext cx="80" cy="52"/>
            </a:xfrm>
            <a:custGeom>
              <a:avLst/>
              <a:gdLst>
                <a:gd name="T0" fmla="*/ 0 w 80"/>
                <a:gd name="T1" fmla="*/ 51 h 52"/>
                <a:gd name="T2" fmla="*/ 0 w 80"/>
                <a:gd name="T3" fmla="*/ 37 h 52"/>
                <a:gd name="T4" fmla="*/ 2 w 80"/>
                <a:gd name="T5" fmla="*/ 32 h 52"/>
                <a:gd name="T6" fmla="*/ 19 w 80"/>
                <a:gd name="T7" fmla="*/ 22 h 52"/>
                <a:gd name="T8" fmla="*/ 38 w 80"/>
                <a:gd name="T9" fmla="*/ 11 h 52"/>
                <a:gd name="T10" fmla="*/ 59 w 80"/>
                <a:gd name="T11" fmla="*/ 3 h 52"/>
                <a:gd name="T12" fmla="*/ 73 w 80"/>
                <a:gd name="T13" fmla="*/ 0 h 52"/>
                <a:gd name="T14" fmla="*/ 79 w 80"/>
                <a:gd name="T15" fmla="*/ 16 h 52"/>
                <a:gd name="T16" fmla="*/ 18 w 80"/>
                <a:gd name="T17" fmla="*/ 42 h 52"/>
                <a:gd name="T18" fmla="*/ 0 w 80"/>
                <a:gd name="T19" fmla="*/ 51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52"/>
                <a:gd name="T32" fmla="*/ 80 w 80"/>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52">
                  <a:moveTo>
                    <a:pt x="0" y="51"/>
                  </a:moveTo>
                  <a:lnTo>
                    <a:pt x="0" y="37"/>
                  </a:lnTo>
                  <a:lnTo>
                    <a:pt x="2" y="32"/>
                  </a:lnTo>
                  <a:lnTo>
                    <a:pt x="19" y="22"/>
                  </a:lnTo>
                  <a:lnTo>
                    <a:pt x="38" y="11"/>
                  </a:lnTo>
                  <a:lnTo>
                    <a:pt x="59" y="3"/>
                  </a:lnTo>
                  <a:lnTo>
                    <a:pt x="73" y="0"/>
                  </a:lnTo>
                  <a:lnTo>
                    <a:pt x="79" y="16"/>
                  </a:lnTo>
                  <a:lnTo>
                    <a:pt x="18" y="42"/>
                  </a:lnTo>
                  <a:lnTo>
                    <a:pt x="0" y="5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nvGrpSpPr>
            <p:cNvPr id="3148" name="Group 75"/>
            <p:cNvGrpSpPr>
              <a:grpSpLocks/>
            </p:cNvGrpSpPr>
            <p:nvPr/>
          </p:nvGrpSpPr>
          <p:grpSpPr bwMode="auto">
            <a:xfrm>
              <a:off x="5397" y="1486"/>
              <a:ext cx="51" cy="67"/>
              <a:chOff x="5172" y="2427"/>
              <a:chExt cx="51" cy="67"/>
            </a:xfrm>
          </p:grpSpPr>
          <p:sp>
            <p:nvSpPr>
              <p:cNvPr id="3290" name="Freeform 76"/>
              <p:cNvSpPr>
                <a:spLocks/>
              </p:cNvSpPr>
              <p:nvPr/>
            </p:nvSpPr>
            <p:spPr bwMode="auto">
              <a:xfrm>
                <a:off x="5172" y="2430"/>
                <a:ext cx="42" cy="51"/>
              </a:xfrm>
              <a:custGeom>
                <a:avLst/>
                <a:gdLst>
                  <a:gd name="T0" fmla="*/ 14 w 42"/>
                  <a:gd name="T1" fmla="*/ 3 h 51"/>
                  <a:gd name="T2" fmla="*/ 7 w 42"/>
                  <a:gd name="T3" fmla="*/ 10 h 51"/>
                  <a:gd name="T4" fmla="*/ 5 w 42"/>
                  <a:gd name="T5" fmla="*/ 16 h 51"/>
                  <a:gd name="T6" fmla="*/ 2 w 42"/>
                  <a:gd name="T7" fmla="*/ 26 h 51"/>
                  <a:gd name="T8" fmla="*/ 2 w 42"/>
                  <a:gd name="T9" fmla="*/ 31 h 51"/>
                  <a:gd name="T10" fmla="*/ 0 w 42"/>
                  <a:gd name="T11" fmla="*/ 39 h 51"/>
                  <a:gd name="T12" fmla="*/ 34 w 42"/>
                  <a:gd name="T13" fmla="*/ 50 h 51"/>
                  <a:gd name="T14" fmla="*/ 41 w 42"/>
                  <a:gd name="T15" fmla="*/ 0 h 51"/>
                  <a:gd name="T16" fmla="*/ 27 w 42"/>
                  <a:gd name="T17" fmla="*/ 3 h 51"/>
                  <a:gd name="T18" fmla="*/ 14 w 42"/>
                  <a:gd name="T19" fmla="*/ 3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51"/>
                  <a:gd name="T32" fmla="*/ 42 w 4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51">
                    <a:moveTo>
                      <a:pt x="14" y="3"/>
                    </a:moveTo>
                    <a:lnTo>
                      <a:pt x="7" y="10"/>
                    </a:lnTo>
                    <a:lnTo>
                      <a:pt x="5" y="16"/>
                    </a:lnTo>
                    <a:lnTo>
                      <a:pt x="2" y="26"/>
                    </a:lnTo>
                    <a:lnTo>
                      <a:pt x="2" y="31"/>
                    </a:lnTo>
                    <a:lnTo>
                      <a:pt x="0" y="39"/>
                    </a:lnTo>
                    <a:lnTo>
                      <a:pt x="34" y="50"/>
                    </a:lnTo>
                    <a:lnTo>
                      <a:pt x="41" y="0"/>
                    </a:lnTo>
                    <a:lnTo>
                      <a:pt x="27" y="3"/>
                    </a:lnTo>
                    <a:lnTo>
                      <a:pt x="14" y="3"/>
                    </a:lnTo>
                  </a:path>
                </a:pathLst>
              </a:custGeom>
              <a:solidFill>
                <a:srgbClr val="C0C0C0"/>
              </a:solidFill>
              <a:ln w="12700" cap="rnd">
                <a:solidFill>
                  <a:srgbClr val="000000"/>
                </a:solidFill>
                <a:round/>
                <a:headEnd type="none" w="sm" len="sm"/>
                <a:tailEnd type="none" w="sm" len="sm"/>
              </a:ln>
            </p:spPr>
            <p:txBody>
              <a:bodyPr/>
              <a:lstStyle/>
              <a:p>
                <a:endParaRPr lang="fr-FR"/>
              </a:p>
            </p:txBody>
          </p:sp>
          <p:sp>
            <p:nvSpPr>
              <p:cNvPr id="3291" name="Freeform 77"/>
              <p:cNvSpPr>
                <a:spLocks/>
              </p:cNvSpPr>
              <p:nvPr/>
            </p:nvSpPr>
            <p:spPr bwMode="auto">
              <a:xfrm>
                <a:off x="5176" y="2434"/>
                <a:ext cx="35" cy="43"/>
              </a:xfrm>
              <a:custGeom>
                <a:avLst/>
                <a:gdLst>
                  <a:gd name="T0" fmla="*/ 13 w 35"/>
                  <a:gd name="T1" fmla="*/ 1 h 43"/>
                  <a:gd name="T2" fmla="*/ 7 w 35"/>
                  <a:gd name="T3" fmla="*/ 7 h 43"/>
                  <a:gd name="T4" fmla="*/ 3 w 35"/>
                  <a:gd name="T5" fmla="*/ 17 h 43"/>
                  <a:gd name="T6" fmla="*/ 1 w 35"/>
                  <a:gd name="T7" fmla="*/ 24 h 43"/>
                  <a:gd name="T8" fmla="*/ 0 w 35"/>
                  <a:gd name="T9" fmla="*/ 32 h 43"/>
                  <a:gd name="T10" fmla="*/ 27 w 35"/>
                  <a:gd name="T11" fmla="*/ 42 h 43"/>
                  <a:gd name="T12" fmla="*/ 34 w 35"/>
                  <a:gd name="T13" fmla="*/ 0 h 43"/>
                  <a:gd name="T14" fmla="*/ 23 w 35"/>
                  <a:gd name="T15" fmla="*/ 2 h 43"/>
                  <a:gd name="T16" fmla="*/ 13 w 35"/>
                  <a:gd name="T17" fmla="*/ 1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43"/>
                  <a:gd name="T29" fmla="*/ 35 w 35"/>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43">
                    <a:moveTo>
                      <a:pt x="13" y="1"/>
                    </a:moveTo>
                    <a:lnTo>
                      <a:pt x="7" y="7"/>
                    </a:lnTo>
                    <a:lnTo>
                      <a:pt x="3" y="17"/>
                    </a:lnTo>
                    <a:lnTo>
                      <a:pt x="1" y="24"/>
                    </a:lnTo>
                    <a:lnTo>
                      <a:pt x="0" y="32"/>
                    </a:lnTo>
                    <a:lnTo>
                      <a:pt x="27" y="42"/>
                    </a:lnTo>
                    <a:lnTo>
                      <a:pt x="34" y="0"/>
                    </a:lnTo>
                    <a:lnTo>
                      <a:pt x="23" y="2"/>
                    </a:lnTo>
                    <a:lnTo>
                      <a:pt x="13" y="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92" name="Freeform 78"/>
              <p:cNvSpPr>
                <a:spLocks/>
              </p:cNvSpPr>
              <p:nvPr/>
            </p:nvSpPr>
            <p:spPr bwMode="auto">
              <a:xfrm>
                <a:off x="5183" y="2427"/>
                <a:ext cx="40" cy="67"/>
              </a:xfrm>
              <a:custGeom>
                <a:avLst/>
                <a:gdLst>
                  <a:gd name="T0" fmla="*/ 26 w 40"/>
                  <a:gd name="T1" fmla="*/ 0 h 67"/>
                  <a:gd name="T2" fmla="*/ 11 w 40"/>
                  <a:gd name="T3" fmla="*/ 4 h 67"/>
                  <a:gd name="T4" fmla="*/ 4 w 40"/>
                  <a:gd name="T5" fmla="*/ 20 h 67"/>
                  <a:gd name="T6" fmla="*/ 1 w 40"/>
                  <a:gd name="T7" fmla="*/ 39 h 67"/>
                  <a:gd name="T8" fmla="*/ 0 w 40"/>
                  <a:gd name="T9" fmla="*/ 57 h 67"/>
                  <a:gd name="T10" fmla="*/ 37 w 40"/>
                  <a:gd name="T11" fmla="*/ 66 h 67"/>
                  <a:gd name="T12" fmla="*/ 39 w 40"/>
                  <a:gd name="T13" fmla="*/ 2 h 67"/>
                  <a:gd name="T14" fmla="*/ 26 w 40"/>
                  <a:gd name="T15" fmla="*/ 0 h 67"/>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67"/>
                  <a:gd name="T26" fmla="*/ 40 w 4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67">
                    <a:moveTo>
                      <a:pt x="26" y="0"/>
                    </a:moveTo>
                    <a:lnTo>
                      <a:pt x="11" y="4"/>
                    </a:lnTo>
                    <a:lnTo>
                      <a:pt x="4" y="20"/>
                    </a:lnTo>
                    <a:lnTo>
                      <a:pt x="1" y="39"/>
                    </a:lnTo>
                    <a:lnTo>
                      <a:pt x="0" y="57"/>
                    </a:lnTo>
                    <a:lnTo>
                      <a:pt x="37" y="66"/>
                    </a:lnTo>
                    <a:lnTo>
                      <a:pt x="39" y="2"/>
                    </a:lnTo>
                    <a:lnTo>
                      <a:pt x="26" y="0"/>
                    </a:lnTo>
                  </a:path>
                </a:pathLst>
              </a:custGeom>
              <a:solidFill>
                <a:srgbClr val="000000"/>
              </a:solidFill>
              <a:ln w="12700" cap="rnd">
                <a:solidFill>
                  <a:srgbClr val="000000"/>
                </a:solidFill>
                <a:round/>
                <a:headEnd type="none" w="sm" len="sm"/>
                <a:tailEnd type="none" w="sm" len="sm"/>
              </a:ln>
            </p:spPr>
            <p:txBody>
              <a:bodyPr/>
              <a:lstStyle/>
              <a:p>
                <a:endParaRPr lang="fr-FR"/>
              </a:p>
            </p:txBody>
          </p:sp>
        </p:grpSp>
        <p:sp>
          <p:nvSpPr>
            <p:cNvPr id="3149" name="Freeform 79"/>
            <p:cNvSpPr>
              <a:spLocks/>
            </p:cNvSpPr>
            <p:nvPr/>
          </p:nvSpPr>
          <p:spPr bwMode="auto">
            <a:xfrm>
              <a:off x="5412" y="1489"/>
              <a:ext cx="33" cy="61"/>
            </a:xfrm>
            <a:custGeom>
              <a:avLst/>
              <a:gdLst>
                <a:gd name="T0" fmla="*/ 31 w 33"/>
                <a:gd name="T1" fmla="*/ 0 h 61"/>
                <a:gd name="T2" fmla="*/ 9 w 33"/>
                <a:gd name="T3" fmla="*/ 3 h 61"/>
                <a:gd name="T4" fmla="*/ 4 w 33"/>
                <a:gd name="T5" fmla="*/ 20 h 61"/>
                <a:gd name="T6" fmla="*/ 0 w 33"/>
                <a:gd name="T7" fmla="*/ 50 h 61"/>
                <a:gd name="T8" fmla="*/ 32 w 33"/>
                <a:gd name="T9" fmla="*/ 60 h 61"/>
                <a:gd name="T10" fmla="*/ 31 w 33"/>
                <a:gd name="T11" fmla="*/ 0 h 61"/>
                <a:gd name="T12" fmla="*/ 0 60000 65536"/>
                <a:gd name="T13" fmla="*/ 0 60000 65536"/>
                <a:gd name="T14" fmla="*/ 0 60000 65536"/>
                <a:gd name="T15" fmla="*/ 0 60000 65536"/>
                <a:gd name="T16" fmla="*/ 0 60000 65536"/>
                <a:gd name="T17" fmla="*/ 0 60000 65536"/>
                <a:gd name="T18" fmla="*/ 0 w 33"/>
                <a:gd name="T19" fmla="*/ 0 h 61"/>
                <a:gd name="T20" fmla="*/ 33 w 33"/>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33" h="61">
                  <a:moveTo>
                    <a:pt x="31" y="0"/>
                  </a:moveTo>
                  <a:lnTo>
                    <a:pt x="9" y="3"/>
                  </a:lnTo>
                  <a:lnTo>
                    <a:pt x="4" y="20"/>
                  </a:lnTo>
                  <a:lnTo>
                    <a:pt x="0" y="50"/>
                  </a:lnTo>
                  <a:lnTo>
                    <a:pt x="32" y="60"/>
                  </a:lnTo>
                  <a:lnTo>
                    <a:pt x="31"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50" name="Freeform 80"/>
            <p:cNvSpPr>
              <a:spLocks/>
            </p:cNvSpPr>
            <p:nvPr/>
          </p:nvSpPr>
          <p:spPr bwMode="auto">
            <a:xfrm>
              <a:off x="5316" y="1541"/>
              <a:ext cx="43" cy="54"/>
            </a:xfrm>
            <a:custGeom>
              <a:avLst/>
              <a:gdLst>
                <a:gd name="T0" fmla="*/ 39 w 43"/>
                <a:gd name="T1" fmla="*/ 3 h 54"/>
                <a:gd name="T2" fmla="*/ 22 w 43"/>
                <a:gd name="T3" fmla="*/ 3 h 54"/>
                <a:gd name="T4" fmla="*/ 8 w 43"/>
                <a:gd name="T5" fmla="*/ 0 h 54"/>
                <a:gd name="T6" fmla="*/ 2 w 43"/>
                <a:gd name="T7" fmla="*/ 10 h 54"/>
                <a:gd name="T8" fmla="*/ 0 w 43"/>
                <a:gd name="T9" fmla="*/ 23 h 54"/>
                <a:gd name="T10" fmla="*/ 0 w 43"/>
                <a:gd name="T11" fmla="*/ 33 h 54"/>
                <a:gd name="T12" fmla="*/ 2 w 43"/>
                <a:gd name="T13" fmla="*/ 44 h 54"/>
                <a:gd name="T14" fmla="*/ 42 w 43"/>
                <a:gd name="T15" fmla="*/ 53 h 54"/>
                <a:gd name="T16" fmla="*/ 39 w 43"/>
                <a:gd name="T17" fmla="*/ 3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54"/>
                <a:gd name="T29" fmla="*/ 43 w 43"/>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54">
                  <a:moveTo>
                    <a:pt x="39" y="3"/>
                  </a:moveTo>
                  <a:lnTo>
                    <a:pt x="22" y="3"/>
                  </a:lnTo>
                  <a:lnTo>
                    <a:pt x="8" y="0"/>
                  </a:lnTo>
                  <a:lnTo>
                    <a:pt x="2" y="10"/>
                  </a:lnTo>
                  <a:lnTo>
                    <a:pt x="0" y="23"/>
                  </a:lnTo>
                  <a:lnTo>
                    <a:pt x="0" y="33"/>
                  </a:lnTo>
                  <a:lnTo>
                    <a:pt x="2" y="44"/>
                  </a:lnTo>
                  <a:lnTo>
                    <a:pt x="42" y="53"/>
                  </a:lnTo>
                  <a:lnTo>
                    <a:pt x="39" y="3"/>
                  </a:lnTo>
                </a:path>
              </a:pathLst>
            </a:custGeom>
            <a:solidFill>
              <a:srgbClr val="C0C0C0"/>
            </a:solidFill>
            <a:ln w="12700" cap="rnd">
              <a:solidFill>
                <a:srgbClr val="000000"/>
              </a:solidFill>
              <a:round/>
              <a:headEnd type="none" w="sm" len="sm"/>
              <a:tailEnd type="none" w="sm" len="sm"/>
            </a:ln>
          </p:spPr>
          <p:txBody>
            <a:bodyPr/>
            <a:lstStyle/>
            <a:p>
              <a:endParaRPr lang="fr-FR"/>
            </a:p>
          </p:txBody>
        </p:sp>
        <p:sp>
          <p:nvSpPr>
            <p:cNvPr id="3151" name="Freeform 81"/>
            <p:cNvSpPr>
              <a:spLocks/>
            </p:cNvSpPr>
            <p:nvPr/>
          </p:nvSpPr>
          <p:spPr bwMode="auto">
            <a:xfrm>
              <a:off x="5318" y="1544"/>
              <a:ext cx="39" cy="48"/>
            </a:xfrm>
            <a:custGeom>
              <a:avLst/>
              <a:gdLst>
                <a:gd name="T0" fmla="*/ 37 w 39"/>
                <a:gd name="T1" fmla="*/ 2 h 48"/>
                <a:gd name="T2" fmla="*/ 22 w 39"/>
                <a:gd name="T3" fmla="*/ 3 h 48"/>
                <a:gd name="T4" fmla="*/ 7 w 39"/>
                <a:gd name="T5" fmla="*/ 0 h 48"/>
                <a:gd name="T6" fmla="*/ 3 w 39"/>
                <a:gd name="T7" fmla="*/ 7 h 48"/>
                <a:gd name="T8" fmla="*/ 0 w 39"/>
                <a:gd name="T9" fmla="*/ 21 h 48"/>
                <a:gd name="T10" fmla="*/ 2 w 39"/>
                <a:gd name="T11" fmla="*/ 35 h 48"/>
                <a:gd name="T12" fmla="*/ 2 w 39"/>
                <a:gd name="T13" fmla="*/ 38 h 48"/>
                <a:gd name="T14" fmla="*/ 38 w 39"/>
                <a:gd name="T15" fmla="*/ 47 h 48"/>
                <a:gd name="T16" fmla="*/ 37 w 39"/>
                <a:gd name="T17" fmla="*/ 2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48"/>
                <a:gd name="T29" fmla="*/ 39 w 39"/>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48">
                  <a:moveTo>
                    <a:pt x="37" y="2"/>
                  </a:moveTo>
                  <a:lnTo>
                    <a:pt x="22" y="3"/>
                  </a:lnTo>
                  <a:lnTo>
                    <a:pt x="7" y="0"/>
                  </a:lnTo>
                  <a:lnTo>
                    <a:pt x="3" y="7"/>
                  </a:lnTo>
                  <a:lnTo>
                    <a:pt x="0" y="21"/>
                  </a:lnTo>
                  <a:lnTo>
                    <a:pt x="2" y="35"/>
                  </a:lnTo>
                  <a:lnTo>
                    <a:pt x="2" y="38"/>
                  </a:lnTo>
                  <a:lnTo>
                    <a:pt x="38" y="47"/>
                  </a:lnTo>
                  <a:lnTo>
                    <a:pt x="37" y="2"/>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52" name="Freeform 82"/>
            <p:cNvSpPr>
              <a:spLocks/>
            </p:cNvSpPr>
            <p:nvPr/>
          </p:nvSpPr>
          <p:spPr bwMode="auto">
            <a:xfrm>
              <a:off x="5482" y="1350"/>
              <a:ext cx="79" cy="38"/>
            </a:xfrm>
            <a:custGeom>
              <a:avLst/>
              <a:gdLst>
                <a:gd name="T0" fmla="*/ 78 w 79"/>
                <a:gd name="T1" fmla="*/ 0 h 38"/>
                <a:gd name="T2" fmla="*/ 52 w 79"/>
                <a:gd name="T3" fmla="*/ 11 h 38"/>
                <a:gd name="T4" fmla="*/ 27 w 79"/>
                <a:gd name="T5" fmla="*/ 25 h 38"/>
                <a:gd name="T6" fmla="*/ 9 w 79"/>
                <a:gd name="T7" fmla="*/ 33 h 38"/>
                <a:gd name="T8" fmla="*/ 0 w 79"/>
                <a:gd name="T9" fmla="*/ 37 h 38"/>
                <a:gd name="T10" fmla="*/ 18 w 79"/>
                <a:gd name="T11" fmla="*/ 33 h 38"/>
                <a:gd name="T12" fmla="*/ 39 w 79"/>
                <a:gd name="T13" fmla="*/ 22 h 38"/>
                <a:gd name="T14" fmla="*/ 58 w 79"/>
                <a:gd name="T15" fmla="*/ 12 h 38"/>
                <a:gd name="T16" fmla="*/ 78 w 79"/>
                <a:gd name="T17" fmla="*/ 0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38"/>
                <a:gd name="T29" fmla="*/ 79 w 79"/>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38">
                  <a:moveTo>
                    <a:pt x="78" y="0"/>
                  </a:moveTo>
                  <a:lnTo>
                    <a:pt x="52" y="11"/>
                  </a:lnTo>
                  <a:lnTo>
                    <a:pt x="27" y="25"/>
                  </a:lnTo>
                  <a:lnTo>
                    <a:pt x="9" y="33"/>
                  </a:lnTo>
                  <a:lnTo>
                    <a:pt x="0" y="37"/>
                  </a:lnTo>
                  <a:lnTo>
                    <a:pt x="18" y="33"/>
                  </a:lnTo>
                  <a:lnTo>
                    <a:pt x="39" y="22"/>
                  </a:lnTo>
                  <a:lnTo>
                    <a:pt x="58" y="12"/>
                  </a:lnTo>
                  <a:lnTo>
                    <a:pt x="78"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53" name="Freeform 83"/>
            <p:cNvSpPr>
              <a:spLocks/>
            </p:cNvSpPr>
            <p:nvPr/>
          </p:nvSpPr>
          <p:spPr bwMode="auto">
            <a:xfrm>
              <a:off x="5345" y="1334"/>
              <a:ext cx="277" cy="459"/>
            </a:xfrm>
            <a:custGeom>
              <a:avLst/>
              <a:gdLst>
                <a:gd name="T0" fmla="*/ 220 w 277"/>
                <a:gd name="T1" fmla="*/ 13 h 459"/>
                <a:gd name="T2" fmla="*/ 212 w 277"/>
                <a:gd name="T3" fmla="*/ 0 h 459"/>
                <a:gd name="T4" fmla="*/ 196 w 277"/>
                <a:gd name="T5" fmla="*/ 8 h 459"/>
                <a:gd name="T6" fmla="*/ 180 w 277"/>
                <a:gd name="T7" fmla="*/ 15 h 459"/>
                <a:gd name="T8" fmla="*/ 165 w 277"/>
                <a:gd name="T9" fmla="*/ 23 h 459"/>
                <a:gd name="T10" fmla="*/ 149 w 277"/>
                <a:gd name="T11" fmla="*/ 32 h 459"/>
                <a:gd name="T12" fmla="*/ 136 w 277"/>
                <a:gd name="T13" fmla="*/ 40 h 459"/>
                <a:gd name="T14" fmla="*/ 130 w 277"/>
                <a:gd name="T15" fmla="*/ 49 h 459"/>
                <a:gd name="T16" fmla="*/ 127 w 277"/>
                <a:gd name="T17" fmla="*/ 58 h 459"/>
                <a:gd name="T18" fmla="*/ 118 w 277"/>
                <a:gd name="T19" fmla="*/ 68 h 459"/>
                <a:gd name="T20" fmla="*/ 114 w 277"/>
                <a:gd name="T21" fmla="*/ 84 h 459"/>
                <a:gd name="T22" fmla="*/ 97 w 277"/>
                <a:gd name="T23" fmla="*/ 123 h 459"/>
                <a:gd name="T24" fmla="*/ 84 w 277"/>
                <a:gd name="T25" fmla="*/ 170 h 459"/>
                <a:gd name="T26" fmla="*/ 78 w 277"/>
                <a:gd name="T27" fmla="*/ 201 h 459"/>
                <a:gd name="T28" fmla="*/ 18 w 277"/>
                <a:gd name="T29" fmla="*/ 202 h 459"/>
                <a:gd name="T30" fmla="*/ 9 w 277"/>
                <a:gd name="T31" fmla="*/ 208 h 459"/>
                <a:gd name="T32" fmla="*/ 2 w 277"/>
                <a:gd name="T33" fmla="*/ 228 h 459"/>
                <a:gd name="T34" fmla="*/ 0 w 277"/>
                <a:gd name="T35" fmla="*/ 252 h 459"/>
                <a:gd name="T36" fmla="*/ 12 w 277"/>
                <a:gd name="T37" fmla="*/ 270 h 459"/>
                <a:gd name="T38" fmla="*/ 36 w 277"/>
                <a:gd name="T39" fmla="*/ 276 h 459"/>
                <a:gd name="T40" fmla="*/ 54 w 277"/>
                <a:gd name="T41" fmla="*/ 276 h 459"/>
                <a:gd name="T42" fmla="*/ 74 w 277"/>
                <a:gd name="T43" fmla="*/ 280 h 459"/>
                <a:gd name="T44" fmla="*/ 75 w 277"/>
                <a:gd name="T45" fmla="*/ 288 h 459"/>
                <a:gd name="T46" fmla="*/ 74 w 277"/>
                <a:gd name="T47" fmla="*/ 314 h 459"/>
                <a:gd name="T48" fmla="*/ 72 w 277"/>
                <a:gd name="T49" fmla="*/ 336 h 459"/>
                <a:gd name="T50" fmla="*/ 66 w 277"/>
                <a:gd name="T51" fmla="*/ 362 h 459"/>
                <a:gd name="T52" fmla="*/ 47 w 277"/>
                <a:gd name="T53" fmla="*/ 402 h 459"/>
                <a:gd name="T54" fmla="*/ 63 w 277"/>
                <a:gd name="T55" fmla="*/ 421 h 459"/>
                <a:gd name="T56" fmla="*/ 98 w 277"/>
                <a:gd name="T57" fmla="*/ 444 h 459"/>
                <a:gd name="T58" fmla="*/ 157 w 277"/>
                <a:gd name="T59" fmla="*/ 458 h 459"/>
                <a:gd name="T60" fmla="*/ 195 w 277"/>
                <a:gd name="T61" fmla="*/ 453 h 459"/>
                <a:gd name="T62" fmla="*/ 225 w 277"/>
                <a:gd name="T63" fmla="*/ 439 h 459"/>
                <a:gd name="T64" fmla="*/ 230 w 277"/>
                <a:gd name="T65" fmla="*/ 371 h 459"/>
                <a:gd name="T66" fmla="*/ 237 w 277"/>
                <a:gd name="T67" fmla="*/ 430 h 459"/>
                <a:gd name="T68" fmla="*/ 263 w 277"/>
                <a:gd name="T69" fmla="*/ 412 h 459"/>
                <a:gd name="T70" fmla="*/ 268 w 277"/>
                <a:gd name="T71" fmla="*/ 379 h 459"/>
                <a:gd name="T72" fmla="*/ 251 w 277"/>
                <a:gd name="T73" fmla="*/ 312 h 459"/>
                <a:gd name="T74" fmla="*/ 249 w 277"/>
                <a:gd name="T75" fmla="*/ 293 h 459"/>
                <a:gd name="T76" fmla="*/ 256 w 277"/>
                <a:gd name="T77" fmla="*/ 269 h 459"/>
                <a:gd name="T78" fmla="*/ 259 w 277"/>
                <a:gd name="T79" fmla="*/ 238 h 459"/>
                <a:gd name="T80" fmla="*/ 266 w 277"/>
                <a:gd name="T81" fmla="*/ 209 h 459"/>
                <a:gd name="T82" fmla="*/ 276 w 277"/>
                <a:gd name="T83" fmla="*/ 166 h 459"/>
                <a:gd name="T84" fmla="*/ 275 w 277"/>
                <a:gd name="T85" fmla="*/ 123 h 459"/>
                <a:gd name="T86" fmla="*/ 275 w 277"/>
                <a:gd name="T87" fmla="*/ 85 h 459"/>
                <a:gd name="T88" fmla="*/ 273 w 277"/>
                <a:gd name="T89" fmla="*/ 59 h 459"/>
                <a:gd name="T90" fmla="*/ 266 w 277"/>
                <a:gd name="T91" fmla="*/ 47 h 459"/>
                <a:gd name="T92" fmla="*/ 253 w 277"/>
                <a:gd name="T93" fmla="*/ 38 h 459"/>
                <a:gd name="T94" fmla="*/ 238 w 277"/>
                <a:gd name="T95" fmla="*/ 22 h 459"/>
                <a:gd name="T96" fmla="*/ 220 w 277"/>
                <a:gd name="T97" fmla="*/ 13 h 4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77"/>
                <a:gd name="T148" fmla="*/ 0 h 459"/>
                <a:gd name="T149" fmla="*/ 277 w 277"/>
                <a:gd name="T150" fmla="*/ 459 h 4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77" h="459">
                  <a:moveTo>
                    <a:pt x="220" y="13"/>
                  </a:moveTo>
                  <a:lnTo>
                    <a:pt x="212" y="0"/>
                  </a:lnTo>
                  <a:lnTo>
                    <a:pt x="196" y="8"/>
                  </a:lnTo>
                  <a:lnTo>
                    <a:pt x="180" y="15"/>
                  </a:lnTo>
                  <a:lnTo>
                    <a:pt x="165" y="23"/>
                  </a:lnTo>
                  <a:lnTo>
                    <a:pt x="149" y="32"/>
                  </a:lnTo>
                  <a:lnTo>
                    <a:pt x="136" y="40"/>
                  </a:lnTo>
                  <a:lnTo>
                    <a:pt x="130" y="49"/>
                  </a:lnTo>
                  <a:lnTo>
                    <a:pt x="127" y="58"/>
                  </a:lnTo>
                  <a:lnTo>
                    <a:pt x="118" y="68"/>
                  </a:lnTo>
                  <a:lnTo>
                    <a:pt x="114" y="84"/>
                  </a:lnTo>
                  <a:lnTo>
                    <a:pt x="97" y="123"/>
                  </a:lnTo>
                  <a:lnTo>
                    <a:pt x="84" y="170"/>
                  </a:lnTo>
                  <a:lnTo>
                    <a:pt x="78" y="201"/>
                  </a:lnTo>
                  <a:lnTo>
                    <a:pt x="18" y="202"/>
                  </a:lnTo>
                  <a:lnTo>
                    <a:pt x="9" y="208"/>
                  </a:lnTo>
                  <a:lnTo>
                    <a:pt x="2" y="228"/>
                  </a:lnTo>
                  <a:lnTo>
                    <a:pt x="0" y="252"/>
                  </a:lnTo>
                  <a:lnTo>
                    <a:pt x="12" y="270"/>
                  </a:lnTo>
                  <a:lnTo>
                    <a:pt x="36" y="276"/>
                  </a:lnTo>
                  <a:lnTo>
                    <a:pt x="54" y="276"/>
                  </a:lnTo>
                  <a:lnTo>
                    <a:pt x="74" y="280"/>
                  </a:lnTo>
                  <a:lnTo>
                    <a:pt x="75" y="288"/>
                  </a:lnTo>
                  <a:lnTo>
                    <a:pt x="74" y="314"/>
                  </a:lnTo>
                  <a:lnTo>
                    <a:pt x="72" y="336"/>
                  </a:lnTo>
                  <a:lnTo>
                    <a:pt x="66" y="362"/>
                  </a:lnTo>
                  <a:lnTo>
                    <a:pt x="47" y="402"/>
                  </a:lnTo>
                  <a:lnTo>
                    <a:pt x="63" y="421"/>
                  </a:lnTo>
                  <a:lnTo>
                    <a:pt x="98" y="444"/>
                  </a:lnTo>
                  <a:lnTo>
                    <a:pt x="157" y="458"/>
                  </a:lnTo>
                  <a:lnTo>
                    <a:pt x="195" y="453"/>
                  </a:lnTo>
                  <a:lnTo>
                    <a:pt x="225" y="439"/>
                  </a:lnTo>
                  <a:lnTo>
                    <a:pt x="230" y="371"/>
                  </a:lnTo>
                  <a:lnTo>
                    <a:pt x="237" y="430"/>
                  </a:lnTo>
                  <a:lnTo>
                    <a:pt x="263" y="412"/>
                  </a:lnTo>
                  <a:lnTo>
                    <a:pt x="268" y="379"/>
                  </a:lnTo>
                  <a:lnTo>
                    <a:pt x="251" y="312"/>
                  </a:lnTo>
                  <a:lnTo>
                    <a:pt x="249" y="293"/>
                  </a:lnTo>
                  <a:lnTo>
                    <a:pt x="256" y="269"/>
                  </a:lnTo>
                  <a:lnTo>
                    <a:pt x="259" y="238"/>
                  </a:lnTo>
                  <a:lnTo>
                    <a:pt x="266" y="209"/>
                  </a:lnTo>
                  <a:lnTo>
                    <a:pt x="276" y="166"/>
                  </a:lnTo>
                  <a:lnTo>
                    <a:pt x="275" y="123"/>
                  </a:lnTo>
                  <a:lnTo>
                    <a:pt x="275" y="85"/>
                  </a:lnTo>
                  <a:lnTo>
                    <a:pt x="273" y="59"/>
                  </a:lnTo>
                  <a:lnTo>
                    <a:pt x="266" y="47"/>
                  </a:lnTo>
                  <a:lnTo>
                    <a:pt x="253" y="38"/>
                  </a:lnTo>
                  <a:lnTo>
                    <a:pt x="238" y="22"/>
                  </a:lnTo>
                  <a:lnTo>
                    <a:pt x="220" y="13"/>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154" name="Freeform 84"/>
            <p:cNvSpPr>
              <a:spLocks/>
            </p:cNvSpPr>
            <p:nvPr/>
          </p:nvSpPr>
          <p:spPr bwMode="auto">
            <a:xfrm>
              <a:off x="5396" y="1338"/>
              <a:ext cx="221" cy="446"/>
            </a:xfrm>
            <a:custGeom>
              <a:avLst/>
              <a:gdLst>
                <a:gd name="T0" fmla="*/ 28 w 221"/>
                <a:gd name="T1" fmla="*/ 277 h 446"/>
                <a:gd name="T2" fmla="*/ 53 w 221"/>
                <a:gd name="T3" fmla="*/ 273 h 446"/>
                <a:gd name="T4" fmla="*/ 74 w 221"/>
                <a:gd name="T5" fmla="*/ 272 h 446"/>
                <a:gd name="T6" fmla="*/ 98 w 221"/>
                <a:gd name="T7" fmla="*/ 270 h 446"/>
                <a:gd name="T8" fmla="*/ 125 w 221"/>
                <a:gd name="T9" fmla="*/ 266 h 446"/>
                <a:gd name="T10" fmla="*/ 137 w 221"/>
                <a:gd name="T11" fmla="*/ 258 h 446"/>
                <a:gd name="T12" fmla="*/ 141 w 221"/>
                <a:gd name="T13" fmla="*/ 239 h 446"/>
                <a:gd name="T14" fmla="*/ 148 w 221"/>
                <a:gd name="T15" fmla="*/ 210 h 446"/>
                <a:gd name="T16" fmla="*/ 160 w 221"/>
                <a:gd name="T17" fmla="*/ 199 h 446"/>
                <a:gd name="T18" fmla="*/ 177 w 221"/>
                <a:gd name="T19" fmla="*/ 170 h 446"/>
                <a:gd name="T20" fmla="*/ 159 w 221"/>
                <a:gd name="T21" fmla="*/ 194 h 446"/>
                <a:gd name="T22" fmla="*/ 149 w 221"/>
                <a:gd name="T23" fmla="*/ 201 h 446"/>
                <a:gd name="T24" fmla="*/ 152 w 221"/>
                <a:gd name="T25" fmla="*/ 167 h 446"/>
                <a:gd name="T26" fmla="*/ 152 w 221"/>
                <a:gd name="T27" fmla="*/ 144 h 446"/>
                <a:gd name="T28" fmla="*/ 151 w 221"/>
                <a:gd name="T29" fmla="*/ 100 h 446"/>
                <a:gd name="T30" fmla="*/ 148 w 221"/>
                <a:gd name="T31" fmla="*/ 83 h 446"/>
                <a:gd name="T32" fmla="*/ 140 w 221"/>
                <a:gd name="T33" fmla="*/ 74 h 446"/>
                <a:gd name="T34" fmla="*/ 129 w 221"/>
                <a:gd name="T35" fmla="*/ 61 h 446"/>
                <a:gd name="T36" fmla="*/ 113 w 221"/>
                <a:gd name="T37" fmla="*/ 55 h 446"/>
                <a:gd name="T38" fmla="*/ 105 w 221"/>
                <a:gd name="T39" fmla="*/ 52 h 446"/>
                <a:gd name="T40" fmla="*/ 89 w 221"/>
                <a:gd name="T41" fmla="*/ 54 h 446"/>
                <a:gd name="T42" fmla="*/ 74 w 221"/>
                <a:gd name="T43" fmla="*/ 61 h 446"/>
                <a:gd name="T44" fmla="*/ 82 w 221"/>
                <a:gd name="T45" fmla="*/ 49 h 446"/>
                <a:gd name="T46" fmla="*/ 88 w 221"/>
                <a:gd name="T47" fmla="*/ 36 h 446"/>
                <a:gd name="T48" fmla="*/ 102 w 221"/>
                <a:gd name="T49" fmla="*/ 28 h 446"/>
                <a:gd name="T50" fmla="*/ 118 w 221"/>
                <a:gd name="T51" fmla="*/ 19 h 446"/>
                <a:gd name="T52" fmla="*/ 138 w 221"/>
                <a:gd name="T53" fmla="*/ 10 h 446"/>
                <a:gd name="T54" fmla="*/ 152 w 221"/>
                <a:gd name="T55" fmla="*/ 3 h 446"/>
                <a:gd name="T56" fmla="*/ 162 w 221"/>
                <a:gd name="T57" fmla="*/ 0 h 446"/>
                <a:gd name="T58" fmla="*/ 166 w 221"/>
                <a:gd name="T59" fmla="*/ 10 h 446"/>
                <a:gd name="T60" fmla="*/ 184 w 221"/>
                <a:gd name="T61" fmla="*/ 21 h 446"/>
                <a:gd name="T62" fmla="*/ 193 w 221"/>
                <a:gd name="T63" fmla="*/ 29 h 446"/>
                <a:gd name="T64" fmla="*/ 201 w 221"/>
                <a:gd name="T65" fmla="*/ 40 h 446"/>
                <a:gd name="T66" fmla="*/ 213 w 221"/>
                <a:gd name="T67" fmla="*/ 46 h 446"/>
                <a:gd name="T68" fmla="*/ 215 w 221"/>
                <a:gd name="T69" fmla="*/ 57 h 446"/>
                <a:gd name="T70" fmla="*/ 220 w 221"/>
                <a:gd name="T71" fmla="*/ 74 h 446"/>
                <a:gd name="T72" fmla="*/ 220 w 221"/>
                <a:gd name="T73" fmla="*/ 102 h 446"/>
                <a:gd name="T74" fmla="*/ 219 w 221"/>
                <a:gd name="T75" fmla="*/ 130 h 446"/>
                <a:gd name="T76" fmla="*/ 218 w 221"/>
                <a:gd name="T77" fmla="*/ 162 h 446"/>
                <a:gd name="T78" fmla="*/ 212 w 221"/>
                <a:gd name="T79" fmla="*/ 196 h 446"/>
                <a:gd name="T80" fmla="*/ 205 w 221"/>
                <a:gd name="T81" fmla="*/ 231 h 446"/>
                <a:gd name="T82" fmla="*/ 201 w 221"/>
                <a:gd name="T83" fmla="*/ 260 h 446"/>
                <a:gd name="T84" fmla="*/ 195 w 221"/>
                <a:gd name="T85" fmla="*/ 282 h 446"/>
                <a:gd name="T86" fmla="*/ 196 w 221"/>
                <a:gd name="T87" fmla="*/ 301 h 446"/>
                <a:gd name="T88" fmla="*/ 196 w 221"/>
                <a:gd name="T89" fmla="*/ 322 h 446"/>
                <a:gd name="T90" fmla="*/ 211 w 221"/>
                <a:gd name="T91" fmla="*/ 371 h 446"/>
                <a:gd name="T92" fmla="*/ 209 w 221"/>
                <a:gd name="T93" fmla="*/ 401 h 446"/>
                <a:gd name="T94" fmla="*/ 192 w 221"/>
                <a:gd name="T95" fmla="*/ 412 h 446"/>
                <a:gd name="T96" fmla="*/ 179 w 221"/>
                <a:gd name="T97" fmla="*/ 356 h 446"/>
                <a:gd name="T98" fmla="*/ 167 w 221"/>
                <a:gd name="T99" fmla="*/ 430 h 446"/>
                <a:gd name="T100" fmla="*/ 142 w 221"/>
                <a:gd name="T101" fmla="*/ 441 h 446"/>
                <a:gd name="T102" fmla="*/ 105 w 221"/>
                <a:gd name="T103" fmla="*/ 445 h 446"/>
                <a:gd name="T104" fmla="*/ 49 w 221"/>
                <a:gd name="T105" fmla="*/ 434 h 446"/>
                <a:gd name="T106" fmla="*/ 15 w 221"/>
                <a:gd name="T107" fmla="*/ 414 h 446"/>
                <a:gd name="T108" fmla="*/ 0 w 221"/>
                <a:gd name="T109" fmla="*/ 397 h 446"/>
                <a:gd name="T110" fmla="*/ 12 w 221"/>
                <a:gd name="T111" fmla="*/ 378 h 446"/>
                <a:gd name="T112" fmla="*/ 24 w 221"/>
                <a:gd name="T113" fmla="*/ 344 h 446"/>
                <a:gd name="T114" fmla="*/ 28 w 221"/>
                <a:gd name="T115" fmla="*/ 301 h 446"/>
                <a:gd name="T116" fmla="*/ 28 w 221"/>
                <a:gd name="T117" fmla="*/ 277 h 44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1"/>
                <a:gd name="T178" fmla="*/ 0 h 446"/>
                <a:gd name="T179" fmla="*/ 221 w 221"/>
                <a:gd name="T180" fmla="*/ 446 h 44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1" h="446">
                  <a:moveTo>
                    <a:pt x="28" y="277"/>
                  </a:moveTo>
                  <a:lnTo>
                    <a:pt x="53" y="273"/>
                  </a:lnTo>
                  <a:lnTo>
                    <a:pt x="74" y="272"/>
                  </a:lnTo>
                  <a:lnTo>
                    <a:pt x="98" y="270"/>
                  </a:lnTo>
                  <a:lnTo>
                    <a:pt x="125" y="266"/>
                  </a:lnTo>
                  <a:lnTo>
                    <a:pt x="137" y="258"/>
                  </a:lnTo>
                  <a:lnTo>
                    <a:pt x="141" y="239"/>
                  </a:lnTo>
                  <a:lnTo>
                    <a:pt x="148" y="210"/>
                  </a:lnTo>
                  <a:lnTo>
                    <a:pt x="160" y="199"/>
                  </a:lnTo>
                  <a:lnTo>
                    <a:pt x="177" y="170"/>
                  </a:lnTo>
                  <a:lnTo>
                    <a:pt x="159" y="194"/>
                  </a:lnTo>
                  <a:lnTo>
                    <a:pt x="149" y="201"/>
                  </a:lnTo>
                  <a:lnTo>
                    <a:pt x="152" y="167"/>
                  </a:lnTo>
                  <a:lnTo>
                    <a:pt x="152" y="144"/>
                  </a:lnTo>
                  <a:lnTo>
                    <a:pt x="151" y="100"/>
                  </a:lnTo>
                  <a:lnTo>
                    <a:pt x="148" y="83"/>
                  </a:lnTo>
                  <a:lnTo>
                    <a:pt x="140" y="74"/>
                  </a:lnTo>
                  <a:lnTo>
                    <a:pt x="129" y="61"/>
                  </a:lnTo>
                  <a:lnTo>
                    <a:pt x="113" y="55"/>
                  </a:lnTo>
                  <a:lnTo>
                    <a:pt x="105" y="52"/>
                  </a:lnTo>
                  <a:lnTo>
                    <a:pt x="89" y="54"/>
                  </a:lnTo>
                  <a:lnTo>
                    <a:pt x="74" y="61"/>
                  </a:lnTo>
                  <a:lnTo>
                    <a:pt x="82" y="49"/>
                  </a:lnTo>
                  <a:lnTo>
                    <a:pt x="88" y="36"/>
                  </a:lnTo>
                  <a:lnTo>
                    <a:pt x="102" y="28"/>
                  </a:lnTo>
                  <a:lnTo>
                    <a:pt x="118" y="19"/>
                  </a:lnTo>
                  <a:lnTo>
                    <a:pt x="138" y="10"/>
                  </a:lnTo>
                  <a:lnTo>
                    <a:pt x="152" y="3"/>
                  </a:lnTo>
                  <a:lnTo>
                    <a:pt x="162" y="0"/>
                  </a:lnTo>
                  <a:lnTo>
                    <a:pt x="166" y="10"/>
                  </a:lnTo>
                  <a:lnTo>
                    <a:pt x="184" y="21"/>
                  </a:lnTo>
                  <a:lnTo>
                    <a:pt x="193" y="29"/>
                  </a:lnTo>
                  <a:lnTo>
                    <a:pt x="201" y="40"/>
                  </a:lnTo>
                  <a:lnTo>
                    <a:pt x="213" y="46"/>
                  </a:lnTo>
                  <a:lnTo>
                    <a:pt x="215" y="57"/>
                  </a:lnTo>
                  <a:lnTo>
                    <a:pt x="220" y="74"/>
                  </a:lnTo>
                  <a:lnTo>
                    <a:pt x="220" y="102"/>
                  </a:lnTo>
                  <a:lnTo>
                    <a:pt x="219" y="130"/>
                  </a:lnTo>
                  <a:lnTo>
                    <a:pt x="218" y="162"/>
                  </a:lnTo>
                  <a:lnTo>
                    <a:pt x="212" y="196"/>
                  </a:lnTo>
                  <a:lnTo>
                    <a:pt x="205" y="231"/>
                  </a:lnTo>
                  <a:lnTo>
                    <a:pt x="201" y="260"/>
                  </a:lnTo>
                  <a:lnTo>
                    <a:pt x="195" y="282"/>
                  </a:lnTo>
                  <a:lnTo>
                    <a:pt x="196" y="301"/>
                  </a:lnTo>
                  <a:lnTo>
                    <a:pt x="196" y="322"/>
                  </a:lnTo>
                  <a:lnTo>
                    <a:pt x="211" y="371"/>
                  </a:lnTo>
                  <a:lnTo>
                    <a:pt x="209" y="401"/>
                  </a:lnTo>
                  <a:lnTo>
                    <a:pt x="192" y="412"/>
                  </a:lnTo>
                  <a:lnTo>
                    <a:pt x="179" y="356"/>
                  </a:lnTo>
                  <a:lnTo>
                    <a:pt x="167" y="430"/>
                  </a:lnTo>
                  <a:lnTo>
                    <a:pt x="142" y="441"/>
                  </a:lnTo>
                  <a:lnTo>
                    <a:pt x="105" y="445"/>
                  </a:lnTo>
                  <a:lnTo>
                    <a:pt x="49" y="434"/>
                  </a:lnTo>
                  <a:lnTo>
                    <a:pt x="15" y="414"/>
                  </a:lnTo>
                  <a:lnTo>
                    <a:pt x="0" y="397"/>
                  </a:lnTo>
                  <a:lnTo>
                    <a:pt x="12" y="378"/>
                  </a:lnTo>
                  <a:lnTo>
                    <a:pt x="24" y="344"/>
                  </a:lnTo>
                  <a:lnTo>
                    <a:pt x="28" y="301"/>
                  </a:lnTo>
                  <a:lnTo>
                    <a:pt x="28" y="277"/>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55" name="Freeform 85"/>
            <p:cNvSpPr>
              <a:spLocks/>
            </p:cNvSpPr>
            <p:nvPr/>
          </p:nvSpPr>
          <p:spPr bwMode="auto">
            <a:xfrm>
              <a:off x="5546" y="1506"/>
              <a:ext cx="57" cy="148"/>
            </a:xfrm>
            <a:custGeom>
              <a:avLst/>
              <a:gdLst>
                <a:gd name="T0" fmla="*/ 0 w 57"/>
                <a:gd name="T1" fmla="*/ 147 h 148"/>
                <a:gd name="T2" fmla="*/ 10 w 57"/>
                <a:gd name="T3" fmla="*/ 142 h 148"/>
                <a:gd name="T4" fmla="*/ 20 w 57"/>
                <a:gd name="T5" fmla="*/ 131 h 148"/>
                <a:gd name="T6" fmla="*/ 29 w 57"/>
                <a:gd name="T7" fmla="*/ 109 h 148"/>
                <a:gd name="T8" fmla="*/ 34 w 57"/>
                <a:gd name="T9" fmla="*/ 91 h 148"/>
                <a:gd name="T10" fmla="*/ 41 w 57"/>
                <a:gd name="T11" fmla="*/ 71 h 148"/>
                <a:gd name="T12" fmla="*/ 45 w 57"/>
                <a:gd name="T13" fmla="*/ 52 h 148"/>
                <a:gd name="T14" fmla="*/ 51 w 57"/>
                <a:gd name="T15" fmla="*/ 22 h 148"/>
                <a:gd name="T16" fmla="*/ 56 w 57"/>
                <a:gd name="T17" fmla="*/ 0 h 148"/>
                <a:gd name="T18" fmla="*/ 44 w 57"/>
                <a:gd name="T19" fmla="*/ 43 h 148"/>
                <a:gd name="T20" fmla="*/ 34 w 57"/>
                <a:gd name="T21" fmla="*/ 76 h 148"/>
                <a:gd name="T22" fmla="*/ 24 w 57"/>
                <a:gd name="T23" fmla="*/ 99 h 148"/>
                <a:gd name="T24" fmla="*/ 7 w 57"/>
                <a:gd name="T25" fmla="*/ 123 h 148"/>
                <a:gd name="T26" fmla="*/ 0 w 57"/>
                <a:gd name="T27" fmla="*/ 147 h 1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148"/>
                <a:gd name="T44" fmla="*/ 57 w 57"/>
                <a:gd name="T45" fmla="*/ 148 h 1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148">
                  <a:moveTo>
                    <a:pt x="0" y="147"/>
                  </a:moveTo>
                  <a:lnTo>
                    <a:pt x="10" y="142"/>
                  </a:lnTo>
                  <a:lnTo>
                    <a:pt x="20" y="131"/>
                  </a:lnTo>
                  <a:lnTo>
                    <a:pt x="29" y="109"/>
                  </a:lnTo>
                  <a:lnTo>
                    <a:pt x="34" y="91"/>
                  </a:lnTo>
                  <a:lnTo>
                    <a:pt x="41" y="71"/>
                  </a:lnTo>
                  <a:lnTo>
                    <a:pt x="45" y="52"/>
                  </a:lnTo>
                  <a:lnTo>
                    <a:pt x="51" y="22"/>
                  </a:lnTo>
                  <a:lnTo>
                    <a:pt x="56" y="0"/>
                  </a:lnTo>
                  <a:lnTo>
                    <a:pt x="44" y="43"/>
                  </a:lnTo>
                  <a:lnTo>
                    <a:pt x="34" y="76"/>
                  </a:lnTo>
                  <a:lnTo>
                    <a:pt x="24" y="99"/>
                  </a:lnTo>
                  <a:lnTo>
                    <a:pt x="7" y="123"/>
                  </a:lnTo>
                  <a:lnTo>
                    <a:pt x="0" y="147"/>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56" name="Freeform 86"/>
            <p:cNvSpPr>
              <a:spLocks/>
            </p:cNvSpPr>
            <p:nvPr/>
          </p:nvSpPr>
          <p:spPr bwMode="auto">
            <a:xfrm>
              <a:off x="5349" y="1389"/>
              <a:ext cx="196" cy="221"/>
            </a:xfrm>
            <a:custGeom>
              <a:avLst/>
              <a:gdLst>
                <a:gd name="T0" fmla="*/ 129 w 196"/>
                <a:gd name="T1" fmla="*/ 8 h 221"/>
                <a:gd name="T2" fmla="*/ 109 w 196"/>
                <a:gd name="T3" fmla="*/ 40 h 221"/>
                <a:gd name="T4" fmla="*/ 113 w 196"/>
                <a:gd name="T5" fmla="*/ 72 h 221"/>
                <a:gd name="T6" fmla="*/ 111 w 196"/>
                <a:gd name="T7" fmla="*/ 108 h 221"/>
                <a:gd name="T8" fmla="*/ 111 w 196"/>
                <a:gd name="T9" fmla="*/ 117 h 221"/>
                <a:gd name="T10" fmla="*/ 113 w 196"/>
                <a:gd name="T11" fmla="*/ 129 h 221"/>
                <a:gd name="T12" fmla="*/ 104 w 196"/>
                <a:gd name="T13" fmla="*/ 138 h 221"/>
                <a:gd name="T14" fmla="*/ 95 w 196"/>
                <a:gd name="T15" fmla="*/ 147 h 221"/>
                <a:gd name="T16" fmla="*/ 81 w 196"/>
                <a:gd name="T17" fmla="*/ 147 h 221"/>
                <a:gd name="T18" fmla="*/ 31 w 196"/>
                <a:gd name="T19" fmla="*/ 150 h 221"/>
                <a:gd name="T20" fmla="*/ 5 w 196"/>
                <a:gd name="T21" fmla="*/ 157 h 221"/>
                <a:gd name="T22" fmla="*/ 0 w 196"/>
                <a:gd name="T23" fmla="*/ 183 h 221"/>
                <a:gd name="T24" fmla="*/ 5 w 196"/>
                <a:gd name="T25" fmla="*/ 202 h 221"/>
                <a:gd name="T26" fmla="*/ 35 w 196"/>
                <a:gd name="T27" fmla="*/ 216 h 221"/>
                <a:gd name="T28" fmla="*/ 68 w 196"/>
                <a:gd name="T29" fmla="*/ 220 h 221"/>
                <a:gd name="T30" fmla="*/ 36 w 196"/>
                <a:gd name="T31" fmla="*/ 197 h 221"/>
                <a:gd name="T32" fmla="*/ 28 w 196"/>
                <a:gd name="T33" fmla="*/ 177 h 221"/>
                <a:gd name="T34" fmla="*/ 45 w 196"/>
                <a:gd name="T35" fmla="*/ 197 h 221"/>
                <a:gd name="T36" fmla="*/ 63 w 196"/>
                <a:gd name="T37" fmla="*/ 213 h 221"/>
                <a:gd name="T38" fmla="*/ 88 w 196"/>
                <a:gd name="T39" fmla="*/ 219 h 221"/>
                <a:gd name="T40" fmla="*/ 121 w 196"/>
                <a:gd name="T41" fmla="*/ 217 h 221"/>
                <a:gd name="T42" fmla="*/ 148 w 196"/>
                <a:gd name="T43" fmla="*/ 215 h 221"/>
                <a:gd name="T44" fmla="*/ 131 w 196"/>
                <a:gd name="T45" fmla="*/ 202 h 221"/>
                <a:gd name="T46" fmla="*/ 111 w 196"/>
                <a:gd name="T47" fmla="*/ 186 h 221"/>
                <a:gd name="T48" fmla="*/ 115 w 196"/>
                <a:gd name="T49" fmla="*/ 181 h 221"/>
                <a:gd name="T50" fmla="*/ 126 w 196"/>
                <a:gd name="T51" fmla="*/ 193 h 221"/>
                <a:gd name="T52" fmla="*/ 147 w 196"/>
                <a:gd name="T53" fmla="*/ 206 h 221"/>
                <a:gd name="T54" fmla="*/ 172 w 196"/>
                <a:gd name="T55" fmla="*/ 208 h 221"/>
                <a:gd name="T56" fmla="*/ 185 w 196"/>
                <a:gd name="T57" fmla="*/ 188 h 221"/>
                <a:gd name="T58" fmla="*/ 140 w 196"/>
                <a:gd name="T59" fmla="*/ 181 h 221"/>
                <a:gd name="T60" fmla="*/ 112 w 196"/>
                <a:gd name="T61" fmla="*/ 164 h 221"/>
                <a:gd name="T62" fmla="*/ 107 w 196"/>
                <a:gd name="T63" fmla="*/ 150 h 221"/>
                <a:gd name="T64" fmla="*/ 118 w 196"/>
                <a:gd name="T65" fmla="*/ 157 h 221"/>
                <a:gd name="T66" fmla="*/ 149 w 196"/>
                <a:gd name="T67" fmla="*/ 177 h 221"/>
                <a:gd name="T68" fmla="*/ 185 w 196"/>
                <a:gd name="T69" fmla="*/ 188 h 221"/>
                <a:gd name="T70" fmla="*/ 192 w 196"/>
                <a:gd name="T71" fmla="*/ 145 h 221"/>
                <a:gd name="T72" fmla="*/ 172 w 196"/>
                <a:gd name="T73" fmla="*/ 140 h 221"/>
                <a:gd name="T74" fmla="*/ 129 w 196"/>
                <a:gd name="T75" fmla="*/ 144 h 221"/>
                <a:gd name="T76" fmla="*/ 121 w 196"/>
                <a:gd name="T77" fmla="*/ 135 h 221"/>
                <a:gd name="T78" fmla="*/ 144 w 196"/>
                <a:gd name="T79" fmla="*/ 139 h 221"/>
                <a:gd name="T80" fmla="*/ 192 w 196"/>
                <a:gd name="T81" fmla="*/ 129 h 221"/>
                <a:gd name="T82" fmla="*/ 195 w 196"/>
                <a:gd name="T83" fmla="*/ 92 h 221"/>
                <a:gd name="T84" fmla="*/ 193 w 196"/>
                <a:gd name="T85" fmla="*/ 49 h 221"/>
                <a:gd name="T86" fmla="*/ 169 w 196"/>
                <a:gd name="T87" fmla="*/ 28 h 221"/>
                <a:gd name="T88" fmla="*/ 193 w 196"/>
                <a:gd name="T89" fmla="*/ 37 h 221"/>
                <a:gd name="T90" fmla="*/ 180 w 196"/>
                <a:gd name="T91" fmla="*/ 13 h 221"/>
                <a:gd name="T92" fmla="*/ 155 w 196"/>
                <a:gd name="T93" fmla="*/ 0 h 22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6"/>
                <a:gd name="T142" fmla="*/ 0 h 221"/>
                <a:gd name="T143" fmla="*/ 196 w 196"/>
                <a:gd name="T144" fmla="*/ 221 h 22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6" h="221">
                  <a:moveTo>
                    <a:pt x="155" y="0"/>
                  </a:moveTo>
                  <a:lnTo>
                    <a:pt x="129" y="8"/>
                  </a:lnTo>
                  <a:lnTo>
                    <a:pt x="117" y="18"/>
                  </a:lnTo>
                  <a:lnTo>
                    <a:pt x="109" y="40"/>
                  </a:lnTo>
                  <a:lnTo>
                    <a:pt x="109" y="61"/>
                  </a:lnTo>
                  <a:lnTo>
                    <a:pt x="113" y="72"/>
                  </a:lnTo>
                  <a:lnTo>
                    <a:pt x="111" y="92"/>
                  </a:lnTo>
                  <a:lnTo>
                    <a:pt x="111" y="108"/>
                  </a:lnTo>
                  <a:lnTo>
                    <a:pt x="114" y="111"/>
                  </a:lnTo>
                  <a:lnTo>
                    <a:pt x="111" y="117"/>
                  </a:lnTo>
                  <a:lnTo>
                    <a:pt x="108" y="123"/>
                  </a:lnTo>
                  <a:lnTo>
                    <a:pt x="113" y="129"/>
                  </a:lnTo>
                  <a:lnTo>
                    <a:pt x="113" y="135"/>
                  </a:lnTo>
                  <a:lnTo>
                    <a:pt x="104" y="138"/>
                  </a:lnTo>
                  <a:lnTo>
                    <a:pt x="105" y="144"/>
                  </a:lnTo>
                  <a:lnTo>
                    <a:pt x="95" y="147"/>
                  </a:lnTo>
                  <a:lnTo>
                    <a:pt x="87" y="145"/>
                  </a:lnTo>
                  <a:lnTo>
                    <a:pt x="81" y="147"/>
                  </a:lnTo>
                  <a:lnTo>
                    <a:pt x="55" y="151"/>
                  </a:lnTo>
                  <a:lnTo>
                    <a:pt x="31" y="150"/>
                  </a:lnTo>
                  <a:lnTo>
                    <a:pt x="15" y="151"/>
                  </a:lnTo>
                  <a:lnTo>
                    <a:pt x="5" y="157"/>
                  </a:lnTo>
                  <a:lnTo>
                    <a:pt x="2" y="167"/>
                  </a:lnTo>
                  <a:lnTo>
                    <a:pt x="0" y="183"/>
                  </a:lnTo>
                  <a:lnTo>
                    <a:pt x="1" y="195"/>
                  </a:lnTo>
                  <a:lnTo>
                    <a:pt x="5" y="202"/>
                  </a:lnTo>
                  <a:lnTo>
                    <a:pt x="14" y="212"/>
                  </a:lnTo>
                  <a:lnTo>
                    <a:pt x="35" y="216"/>
                  </a:lnTo>
                  <a:lnTo>
                    <a:pt x="50" y="219"/>
                  </a:lnTo>
                  <a:lnTo>
                    <a:pt x="68" y="220"/>
                  </a:lnTo>
                  <a:lnTo>
                    <a:pt x="45" y="207"/>
                  </a:lnTo>
                  <a:lnTo>
                    <a:pt x="36" y="197"/>
                  </a:lnTo>
                  <a:lnTo>
                    <a:pt x="30" y="188"/>
                  </a:lnTo>
                  <a:lnTo>
                    <a:pt x="28" y="177"/>
                  </a:lnTo>
                  <a:lnTo>
                    <a:pt x="36" y="191"/>
                  </a:lnTo>
                  <a:lnTo>
                    <a:pt x="45" y="197"/>
                  </a:lnTo>
                  <a:lnTo>
                    <a:pt x="55" y="205"/>
                  </a:lnTo>
                  <a:lnTo>
                    <a:pt x="63" y="213"/>
                  </a:lnTo>
                  <a:lnTo>
                    <a:pt x="75" y="218"/>
                  </a:lnTo>
                  <a:lnTo>
                    <a:pt x="88" y="219"/>
                  </a:lnTo>
                  <a:lnTo>
                    <a:pt x="108" y="218"/>
                  </a:lnTo>
                  <a:lnTo>
                    <a:pt x="121" y="217"/>
                  </a:lnTo>
                  <a:lnTo>
                    <a:pt x="133" y="215"/>
                  </a:lnTo>
                  <a:lnTo>
                    <a:pt x="148" y="215"/>
                  </a:lnTo>
                  <a:lnTo>
                    <a:pt x="162" y="213"/>
                  </a:lnTo>
                  <a:lnTo>
                    <a:pt x="131" y="202"/>
                  </a:lnTo>
                  <a:lnTo>
                    <a:pt x="119" y="196"/>
                  </a:lnTo>
                  <a:lnTo>
                    <a:pt x="111" y="186"/>
                  </a:lnTo>
                  <a:lnTo>
                    <a:pt x="109" y="176"/>
                  </a:lnTo>
                  <a:lnTo>
                    <a:pt x="115" y="181"/>
                  </a:lnTo>
                  <a:lnTo>
                    <a:pt x="120" y="188"/>
                  </a:lnTo>
                  <a:lnTo>
                    <a:pt x="126" y="193"/>
                  </a:lnTo>
                  <a:lnTo>
                    <a:pt x="136" y="199"/>
                  </a:lnTo>
                  <a:lnTo>
                    <a:pt x="147" y="206"/>
                  </a:lnTo>
                  <a:lnTo>
                    <a:pt x="161" y="212"/>
                  </a:lnTo>
                  <a:lnTo>
                    <a:pt x="172" y="208"/>
                  </a:lnTo>
                  <a:lnTo>
                    <a:pt x="176" y="202"/>
                  </a:lnTo>
                  <a:lnTo>
                    <a:pt x="185" y="188"/>
                  </a:lnTo>
                  <a:lnTo>
                    <a:pt x="169" y="184"/>
                  </a:lnTo>
                  <a:lnTo>
                    <a:pt x="140" y="181"/>
                  </a:lnTo>
                  <a:lnTo>
                    <a:pt x="121" y="173"/>
                  </a:lnTo>
                  <a:lnTo>
                    <a:pt x="112" y="164"/>
                  </a:lnTo>
                  <a:lnTo>
                    <a:pt x="108" y="154"/>
                  </a:lnTo>
                  <a:lnTo>
                    <a:pt x="107" y="150"/>
                  </a:lnTo>
                  <a:lnTo>
                    <a:pt x="112" y="150"/>
                  </a:lnTo>
                  <a:lnTo>
                    <a:pt x="118" y="157"/>
                  </a:lnTo>
                  <a:lnTo>
                    <a:pt x="128" y="170"/>
                  </a:lnTo>
                  <a:lnTo>
                    <a:pt x="149" y="177"/>
                  </a:lnTo>
                  <a:lnTo>
                    <a:pt x="169" y="183"/>
                  </a:lnTo>
                  <a:lnTo>
                    <a:pt x="185" y="188"/>
                  </a:lnTo>
                  <a:lnTo>
                    <a:pt x="191" y="163"/>
                  </a:lnTo>
                  <a:lnTo>
                    <a:pt x="192" y="145"/>
                  </a:lnTo>
                  <a:lnTo>
                    <a:pt x="192" y="129"/>
                  </a:lnTo>
                  <a:lnTo>
                    <a:pt x="172" y="140"/>
                  </a:lnTo>
                  <a:lnTo>
                    <a:pt x="148" y="145"/>
                  </a:lnTo>
                  <a:lnTo>
                    <a:pt x="129" y="144"/>
                  </a:lnTo>
                  <a:lnTo>
                    <a:pt x="124" y="142"/>
                  </a:lnTo>
                  <a:lnTo>
                    <a:pt x="121" y="135"/>
                  </a:lnTo>
                  <a:lnTo>
                    <a:pt x="133" y="135"/>
                  </a:lnTo>
                  <a:lnTo>
                    <a:pt x="144" y="139"/>
                  </a:lnTo>
                  <a:lnTo>
                    <a:pt x="172" y="140"/>
                  </a:lnTo>
                  <a:lnTo>
                    <a:pt x="192" y="129"/>
                  </a:lnTo>
                  <a:lnTo>
                    <a:pt x="193" y="107"/>
                  </a:lnTo>
                  <a:lnTo>
                    <a:pt x="195" y="92"/>
                  </a:lnTo>
                  <a:lnTo>
                    <a:pt x="195" y="76"/>
                  </a:lnTo>
                  <a:lnTo>
                    <a:pt x="193" y="49"/>
                  </a:lnTo>
                  <a:lnTo>
                    <a:pt x="187" y="40"/>
                  </a:lnTo>
                  <a:lnTo>
                    <a:pt x="169" y="28"/>
                  </a:lnTo>
                  <a:lnTo>
                    <a:pt x="175" y="29"/>
                  </a:lnTo>
                  <a:lnTo>
                    <a:pt x="193" y="37"/>
                  </a:lnTo>
                  <a:lnTo>
                    <a:pt x="186" y="21"/>
                  </a:lnTo>
                  <a:lnTo>
                    <a:pt x="180" y="13"/>
                  </a:lnTo>
                  <a:lnTo>
                    <a:pt x="175" y="7"/>
                  </a:lnTo>
                  <a:lnTo>
                    <a:pt x="155"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57" name="Freeform 87"/>
            <p:cNvSpPr>
              <a:spLocks/>
            </p:cNvSpPr>
            <p:nvPr/>
          </p:nvSpPr>
          <p:spPr bwMode="auto">
            <a:xfrm>
              <a:off x="5474" y="1471"/>
              <a:ext cx="57" cy="51"/>
            </a:xfrm>
            <a:custGeom>
              <a:avLst/>
              <a:gdLst>
                <a:gd name="T0" fmla="*/ 0 w 57"/>
                <a:gd name="T1" fmla="*/ 0 h 51"/>
                <a:gd name="T2" fmla="*/ 0 w 57"/>
                <a:gd name="T3" fmla="*/ 4 h 51"/>
                <a:gd name="T4" fmla="*/ 7 w 57"/>
                <a:gd name="T5" fmla="*/ 13 h 51"/>
                <a:gd name="T6" fmla="*/ 14 w 57"/>
                <a:gd name="T7" fmla="*/ 18 h 51"/>
                <a:gd name="T8" fmla="*/ 29 w 57"/>
                <a:gd name="T9" fmla="*/ 29 h 51"/>
                <a:gd name="T10" fmla="*/ 35 w 57"/>
                <a:gd name="T11" fmla="*/ 34 h 51"/>
                <a:gd name="T12" fmla="*/ 49 w 57"/>
                <a:gd name="T13" fmla="*/ 45 h 51"/>
                <a:gd name="T14" fmla="*/ 34 w 57"/>
                <a:gd name="T15" fmla="*/ 41 h 51"/>
                <a:gd name="T16" fmla="*/ 18 w 57"/>
                <a:gd name="T17" fmla="*/ 35 h 51"/>
                <a:gd name="T18" fmla="*/ 3 w 57"/>
                <a:gd name="T19" fmla="*/ 34 h 51"/>
                <a:gd name="T20" fmla="*/ 4 w 57"/>
                <a:gd name="T21" fmla="*/ 39 h 51"/>
                <a:gd name="T22" fmla="*/ 29 w 57"/>
                <a:gd name="T23" fmla="*/ 44 h 51"/>
                <a:gd name="T24" fmla="*/ 42 w 57"/>
                <a:gd name="T25" fmla="*/ 49 h 51"/>
                <a:gd name="T26" fmla="*/ 49 w 57"/>
                <a:gd name="T27" fmla="*/ 50 h 51"/>
                <a:gd name="T28" fmla="*/ 55 w 57"/>
                <a:gd name="T29" fmla="*/ 48 h 51"/>
                <a:gd name="T30" fmla="*/ 56 w 57"/>
                <a:gd name="T31" fmla="*/ 42 h 51"/>
                <a:gd name="T32" fmla="*/ 51 w 57"/>
                <a:gd name="T33" fmla="*/ 37 h 51"/>
                <a:gd name="T34" fmla="*/ 44 w 57"/>
                <a:gd name="T35" fmla="*/ 30 h 51"/>
                <a:gd name="T36" fmla="*/ 35 w 57"/>
                <a:gd name="T37" fmla="*/ 21 h 51"/>
                <a:gd name="T38" fmla="*/ 27 w 57"/>
                <a:gd name="T39" fmla="*/ 10 h 51"/>
                <a:gd name="T40" fmla="*/ 17 w 57"/>
                <a:gd name="T41" fmla="*/ 3 h 51"/>
                <a:gd name="T42" fmla="*/ 6 w 57"/>
                <a:gd name="T43" fmla="*/ 0 h 51"/>
                <a:gd name="T44" fmla="*/ 0 w 57"/>
                <a:gd name="T45" fmla="*/ 0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7"/>
                <a:gd name="T70" fmla="*/ 0 h 51"/>
                <a:gd name="T71" fmla="*/ 57 w 5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7" h="51">
                  <a:moveTo>
                    <a:pt x="0" y="0"/>
                  </a:moveTo>
                  <a:lnTo>
                    <a:pt x="0" y="4"/>
                  </a:lnTo>
                  <a:lnTo>
                    <a:pt x="7" y="13"/>
                  </a:lnTo>
                  <a:lnTo>
                    <a:pt x="14" y="18"/>
                  </a:lnTo>
                  <a:lnTo>
                    <a:pt x="29" y="29"/>
                  </a:lnTo>
                  <a:lnTo>
                    <a:pt x="35" y="34"/>
                  </a:lnTo>
                  <a:lnTo>
                    <a:pt x="49" y="45"/>
                  </a:lnTo>
                  <a:lnTo>
                    <a:pt x="34" y="41"/>
                  </a:lnTo>
                  <a:lnTo>
                    <a:pt x="18" y="35"/>
                  </a:lnTo>
                  <a:lnTo>
                    <a:pt x="3" y="34"/>
                  </a:lnTo>
                  <a:lnTo>
                    <a:pt x="4" y="39"/>
                  </a:lnTo>
                  <a:lnTo>
                    <a:pt x="29" y="44"/>
                  </a:lnTo>
                  <a:lnTo>
                    <a:pt x="42" y="49"/>
                  </a:lnTo>
                  <a:lnTo>
                    <a:pt x="49" y="50"/>
                  </a:lnTo>
                  <a:lnTo>
                    <a:pt x="55" y="48"/>
                  </a:lnTo>
                  <a:lnTo>
                    <a:pt x="56" y="42"/>
                  </a:lnTo>
                  <a:lnTo>
                    <a:pt x="51" y="37"/>
                  </a:lnTo>
                  <a:lnTo>
                    <a:pt x="44" y="30"/>
                  </a:lnTo>
                  <a:lnTo>
                    <a:pt x="35" y="21"/>
                  </a:lnTo>
                  <a:lnTo>
                    <a:pt x="27" y="10"/>
                  </a:lnTo>
                  <a:lnTo>
                    <a:pt x="17" y="3"/>
                  </a:lnTo>
                  <a:lnTo>
                    <a:pt x="6"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58" name="Freeform 88"/>
            <p:cNvSpPr>
              <a:spLocks/>
            </p:cNvSpPr>
            <p:nvPr/>
          </p:nvSpPr>
          <p:spPr bwMode="auto">
            <a:xfrm>
              <a:off x="5427" y="1434"/>
              <a:ext cx="31" cy="99"/>
            </a:xfrm>
            <a:custGeom>
              <a:avLst/>
              <a:gdLst>
                <a:gd name="T0" fmla="*/ 0 w 31"/>
                <a:gd name="T1" fmla="*/ 98 h 99"/>
                <a:gd name="T2" fmla="*/ 15 w 31"/>
                <a:gd name="T3" fmla="*/ 98 h 99"/>
                <a:gd name="T4" fmla="*/ 20 w 31"/>
                <a:gd name="T5" fmla="*/ 97 h 99"/>
                <a:gd name="T6" fmla="*/ 20 w 31"/>
                <a:gd name="T7" fmla="*/ 93 h 99"/>
                <a:gd name="T8" fmla="*/ 23 w 31"/>
                <a:gd name="T9" fmla="*/ 90 h 99"/>
                <a:gd name="T10" fmla="*/ 28 w 31"/>
                <a:gd name="T11" fmla="*/ 86 h 99"/>
                <a:gd name="T12" fmla="*/ 26 w 31"/>
                <a:gd name="T13" fmla="*/ 82 h 99"/>
                <a:gd name="T14" fmla="*/ 26 w 31"/>
                <a:gd name="T15" fmla="*/ 78 h 99"/>
                <a:gd name="T16" fmla="*/ 29 w 31"/>
                <a:gd name="T17" fmla="*/ 71 h 99"/>
                <a:gd name="T18" fmla="*/ 29 w 31"/>
                <a:gd name="T19" fmla="*/ 65 h 99"/>
                <a:gd name="T20" fmla="*/ 27 w 31"/>
                <a:gd name="T21" fmla="*/ 58 h 99"/>
                <a:gd name="T22" fmla="*/ 27 w 31"/>
                <a:gd name="T23" fmla="*/ 43 h 99"/>
                <a:gd name="T24" fmla="*/ 30 w 31"/>
                <a:gd name="T25" fmla="*/ 28 h 99"/>
                <a:gd name="T26" fmla="*/ 29 w 31"/>
                <a:gd name="T27" fmla="*/ 18 h 99"/>
                <a:gd name="T28" fmla="*/ 29 w 31"/>
                <a:gd name="T29" fmla="*/ 0 h 99"/>
                <a:gd name="T30" fmla="*/ 20 w 31"/>
                <a:gd name="T31" fmla="*/ 27 h 99"/>
                <a:gd name="T32" fmla="*/ 12 w 31"/>
                <a:gd name="T33" fmla="*/ 52 h 99"/>
                <a:gd name="T34" fmla="*/ 5 w 31"/>
                <a:gd name="T35" fmla="*/ 79 h 99"/>
                <a:gd name="T36" fmla="*/ 0 w 31"/>
                <a:gd name="T37" fmla="*/ 98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99"/>
                <a:gd name="T59" fmla="*/ 31 w 31"/>
                <a:gd name="T60" fmla="*/ 99 h 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99">
                  <a:moveTo>
                    <a:pt x="0" y="98"/>
                  </a:moveTo>
                  <a:lnTo>
                    <a:pt x="15" y="98"/>
                  </a:lnTo>
                  <a:lnTo>
                    <a:pt x="20" y="97"/>
                  </a:lnTo>
                  <a:lnTo>
                    <a:pt x="20" y="93"/>
                  </a:lnTo>
                  <a:lnTo>
                    <a:pt x="23" y="90"/>
                  </a:lnTo>
                  <a:lnTo>
                    <a:pt x="28" y="86"/>
                  </a:lnTo>
                  <a:lnTo>
                    <a:pt x="26" y="82"/>
                  </a:lnTo>
                  <a:lnTo>
                    <a:pt x="26" y="78"/>
                  </a:lnTo>
                  <a:lnTo>
                    <a:pt x="29" y="71"/>
                  </a:lnTo>
                  <a:lnTo>
                    <a:pt x="29" y="65"/>
                  </a:lnTo>
                  <a:lnTo>
                    <a:pt x="27" y="58"/>
                  </a:lnTo>
                  <a:lnTo>
                    <a:pt x="27" y="43"/>
                  </a:lnTo>
                  <a:lnTo>
                    <a:pt x="30" y="28"/>
                  </a:lnTo>
                  <a:lnTo>
                    <a:pt x="29" y="18"/>
                  </a:lnTo>
                  <a:lnTo>
                    <a:pt x="29" y="0"/>
                  </a:lnTo>
                  <a:lnTo>
                    <a:pt x="20" y="27"/>
                  </a:lnTo>
                  <a:lnTo>
                    <a:pt x="12" y="52"/>
                  </a:lnTo>
                  <a:lnTo>
                    <a:pt x="5" y="79"/>
                  </a:lnTo>
                  <a:lnTo>
                    <a:pt x="0" y="9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59" name="Freeform 89"/>
            <p:cNvSpPr>
              <a:spLocks/>
            </p:cNvSpPr>
            <p:nvPr/>
          </p:nvSpPr>
          <p:spPr bwMode="auto">
            <a:xfrm>
              <a:off x="5472" y="1539"/>
              <a:ext cx="56" cy="20"/>
            </a:xfrm>
            <a:custGeom>
              <a:avLst/>
              <a:gdLst>
                <a:gd name="T0" fmla="*/ 44 w 56"/>
                <a:gd name="T1" fmla="*/ 9 h 20"/>
                <a:gd name="T2" fmla="*/ 32 w 56"/>
                <a:gd name="T3" fmla="*/ 4 h 20"/>
                <a:gd name="T4" fmla="*/ 21 w 56"/>
                <a:gd name="T5" fmla="*/ 0 h 20"/>
                <a:gd name="T6" fmla="*/ 6 w 56"/>
                <a:gd name="T7" fmla="*/ 0 h 20"/>
                <a:gd name="T8" fmla="*/ 0 w 56"/>
                <a:gd name="T9" fmla="*/ 1 h 20"/>
                <a:gd name="T10" fmla="*/ 2 w 56"/>
                <a:gd name="T11" fmla="*/ 7 h 20"/>
                <a:gd name="T12" fmla="*/ 8 w 56"/>
                <a:gd name="T13" fmla="*/ 12 h 20"/>
                <a:gd name="T14" fmla="*/ 21 w 56"/>
                <a:gd name="T15" fmla="*/ 15 h 20"/>
                <a:gd name="T16" fmla="*/ 41 w 56"/>
                <a:gd name="T17" fmla="*/ 19 h 20"/>
                <a:gd name="T18" fmla="*/ 55 w 56"/>
                <a:gd name="T19" fmla="*/ 18 h 20"/>
                <a:gd name="T20" fmla="*/ 44 w 56"/>
                <a:gd name="T21" fmla="*/ 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20"/>
                <a:gd name="T35" fmla="*/ 56 w 56"/>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20">
                  <a:moveTo>
                    <a:pt x="44" y="9"/>
                  </a:moveTo>
                  <a:lnTo>
                    <a:pt x="32" y="4"/>
                  </a:lnTo>
                  <a:lnTo>
                    <a:pt x="21" y="0"/>
                  </a:lnTo>
                  <a:lnTo>
                    <a:pt x="6" y="0"/>
                  </a:lnTo>
                  <a:lnTo>
                    <a:pt x="0" y="1"/>
                  </a:lnTo>
                  <a:lnTo>
                    <a:pt x="2" y="7"/>
                  </a:lnTo>
                  <a:lnTo>
                    <a:pt x="8" y="12"/>
                  </a:lnTo>
                  <a:lnTo>
                    <a:pt x="21" y="15"/>
                  </a:lnTo>
                  <a:lnTo>
                    <a:pt x="41" y="19"/>
                  </a:lnTo>
                  <a:lnTo>
                    <a:pt x="55" y="18"/>
                  </a:lnTo>
                  <a:lnTo>
                    <a:pt x="44" y="9"/>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60" name="Freeform 90"/>
            <p:cNvSpPr>
              <a:spLocks/>
            </p:cNvSpPr>
            <p:nvPr/>
          </p:nvSpPr>
          <p:spPr bwMode="auto">
            <a:xfrm>
              <a:off x="5434" y="1661"/>
              <a:ext cx="84" cy="35"/>
            </a:xfrm>
            <a:custGeom>
              <a:avLst/>
              <a:gdLst>
                <a:gd name="T0" fmla="*/ 14 w 84"/>
                <a:gd name="T1" fmla="*/ 0 h 35"/>
                <a:gd name="T2" fmla="*/ 7 w 84"/>
                <a:gd name="T3" fmla="*/ 19 h 35"/>
                <a:gd name="T4" fmla="*/ 40 w 84"/>
                <a:gd name="T5" fmla="*/ 27 h 35"/>
                <a:gd name="T6" fmla="*/ 75 w 84"/>
                <a:gd name="T7" fmla="*/ 30 h 35"/>
                <a:gd name="T8" fmla="*/ 83 w 84"/>
                <a:gd name="T9" fmla="*/ 13 h 35"/>
                <a:gd name="T10" fmla="*/ 79 w 84"/>
                <a:gd name="T11" fmla="*/ 33 h 35"/>
                <a:gd name="T12" fmla="*/ 45 w 84"/>
                <a:gd name="T13" fmla="*/ 34 h 35"/>
                <a:gd name="T14" fmla="*/ 0 w 84"/>
                <a:gd name="T15" fmla="*/ 22 h 35"/>
                <a:gd name="T16" fmla="*/ 14 w 84"/>
                <a:gd name="T17" fmla="*/ 0 h 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35"/>
                <a:gd name="T29" fmla="*/ 84 w 84"/>
                <a:gd name="T30" fmla="*/ 35 h 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35">
                  <a:moveTo>
                    <a:pt x="14" y="0"/>
                  </a:moveTo>
                  <a:lnTo>
                    <a:pt x="7" y="19"/>
                  </a:lnTo>
                  <a:lnTo>
                    <a:pt x="40" y="27"/>
                  </a:lnTo>
                  <a:lnTo>
                    <a:pt x="75" y="30"/>
                  </a:lnTo>
                  <a:lnTo>
                    <a:pt x="83" y="13"/>
                  </a:lnTo>
                  <a:lnTo>
                    <a:pt x="79" y="33"/>
                  </a:lnTo>
                  <a:lnTo>
                    <a:pt x="45" y="34"/>
                  </a:lnTo>
                  <a:lnTo>
                    <a:pt x="0" y="22"/>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61" name="Freeform 91"/>
            <p:cNvSpPr>
              <a:spLocks/>
            </p:cNvSpPr>
            <p:nvPr/>
          </p:nvSpPr>
          <p:spPr bwMode="auto">
            <a:xfrm>
              <a:off x="5438" y="1537"/>
              <a:ext cx="243" cy="281"/>
            </a:xfrm>
            <a:custGeom>
              <a:avLst/>
              <a:gdLst>
                <a:gd name="T0" fmla="*/ 108 w 243"/>
                <a:gd name="T1" fmla="*/ 41 h 281"/>
                <a:gd name="T2" fmla="*/ 152 w 243"/>
                <a:gd name="T3" fmla="*/ 38 h 281"/>
                <a:gd name="T4" fmla="*/ 179 w 243"/>
                <a:gd name="T5" fmla="*/ 32 h 281"/>
                <a:gd name="T6" fmla="*/ 187 w 243"/>
                <a:gd name="T7" fmla="*/ 22 h 281"/>
                <a:gd name="T8" fmla="*/ 187 w 243"/>
                <a:gd name="T9" fmla="*/ 13 h 281"/>
                <a:gd name="T10" fmla="*/ 195 w 243"/>
                <a:gd name="T11" fmla="*/ 5 h 281"/>
                <a:gd name="T12" fmla="*/ 219 w 243"/>
                <a:gd name="T13" fmla="*/ 0 h 281"/>
                <a:gd name="T14" fmla="*/ 242 w 243"/>
                <a:gd name="T15" fmla="*/ 2 h 281"/>
                <a:gd name="T16" fmla="*/ 214 w 243"/>
                <a:gd name="T17" fmla="*/ 217 h 281"/>
                <a:gd name="T18" fmla="*/ 195 w 243"/>
                <a:gd name="T19" fmla="*/ 237 h 281"/>
                <a:gd name="T20" fmla="*/ 170 w 243"/>
                <a:gd name="T21" fmla="*/ 257 h 281"/>
                <a:gd name="T22" fmla="*/ 135 w 243"/>
                <a:gd name="T23" fmla="*/ 272 h 281"/>
                <a:gd name="T24" fmla="*/ 94 w 243"/>
                <a:gd name="T25" fmla="*/ 276 h 281"/>
                <a:gd name="T26" fmla="*/ 39 w 243"/>
                <a:gd name="T27" fmla="*/ 280 h 281"/>
                <a:gd name="T28" fmla="*/ 7 w 243"/>
                <a:gd name="T29" fmla="*/ 275 h 281"/>
                <a:gd name="T30" fmla="*/ 0 w 243"/>
                <a:gd name="T31" fmla="*/ 260 h 281"/>
                <a:gd name="T32" fmla="*/ 4 w 243"/>
                <a:gd name="T33" fmla="*/ 240 h 281"/>
                <a:gd name="T34" fmla="*/ 27 w 243"/>
                <a:gd name="T35" fmla="*/ 180 h 281"/>
                <a:gd name="T36" fmla="*/ 46 w 243"/>
                <a:gd name="T37" fmla="*/ 120 h 281"/>
                <a:gd name="T38" fmla="*/ 55 w 243"/>
                <a:gd name="T39" fmla="*/ 74 h 281"/>
                <a:gd name="T40" fmla="*/ 55 w 243"/>
                <a:gd name="T41" fmla="*/ 62 h 281"/>
                <a:gd name="T42" fmla="*/ 67 w 243"/>
                <a:gd name="T43" fmla="*/ 45 h 281"/>
                <a:gd name="T44" fmla="*/ 82 w 243"/>
                <a:gd name="T45" fmla="*/ 41 h 281"/>
                <a:gd name="T46" fmla="*/ 108 w 243"/>
                <a:gd name="T47" fmla="*/ 41 h 2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
                <a:gd name="T73" fmla="*/ 0 h 281"/>
                <a:gd name="T74" fmla="*/ 243 w 243"/>
                <a:gd name="T75" fmla="*/ 281 h 2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 h="281">
                  <a:moveTo>
                    <a:pt x="108" y="41"/>
                  </a:moveTo>
                  <a:lnTo>
                    <a:pt x="152" y="38"/>
                  </a:lnTo>
                  <a:lnTo>
                    <a:pt x="179" y="32"/>
                  </a:lnTo>
                  <a:lnTo>
                    <a:pt x="187" y="22"/>
                  </a:lnTo>
                  <a:lnTo>
                    <a:pt x="187" y="13"/>
                  </a:lnTo>
                  <a:lnTo>
                    <a:pt x="195" y="5"/>
                  </a:lnTo>
                  <a:lnTo>
                    <a:pt x="219" y="0"/>
                  </a:lnTo>
                  <a:lnTo>
                    <a:pt x="242" y="2"/>
                  </a:lnTo>
                  <a:lnTo>
                    <a:pt x="214" y="217"/>
                  </a:lnTo>
                  <a:lnTo>
                    <a:pt x="195" y="237"/>
                  </a:lnTo>
                  <a:lnTo>
                    <a:pt x="170" y="257"/>
                  </a:lnTo>
                  <a:lnTo>
                    <a:pt x="135" y="272"/>
                  </a:lnTo>
                  <a:lnTo>
                    <a:pt x="94" y="276"/>
                  </a:lnTo>
                  <a:lnTo>
                    <a:pt x="39" y="280"/>
                  </a:lnTo>
                  <a:lnTo>
                    <a:pt x="7" y="275"/>
                  </a:lnTo>
                  <a:lnTo>
                    <a:pt x="0" y="260"/>
                  </a:lnTo>
                  <a:lnTo>
                    <a:pt x="4" y="240"/>
                  </a:lnTo>
                  <a:lnTo>
                    <a:pt x="27" y="180"/>
                  </a:lnTo>
                  <a:lnTo>
                    <a:pt x="46" y="120"/>
                  </a:lnTo>
                  <a:lnTo>
                    <a:pt x="55" y="74"/>
                  </a:lnTo>
                  <a:lnTo>
                    <a:pt x="55" y="62"/>
                  </a:lnTo>
                  <a:lnTo>
                    <a:pt x="67" y="45"/>
                  </a:lnTo>
                  <a:lnTo>
                    <a:pt x="82" y="41"/>
                  </a:lnTo>
                  <a:lnTo>
                    <a:pt x="108" y="41"/>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162" name="Freeform 92"/>
            <p:cNvSpPr>
              <a:spLocks/>
            </p:cNvSpPr>
            <p:nvPr/>
          </p:nvSpPr>
          <p:spPr bwMode="auto">
            <a:xfrm>
              <a:off x="5466" y="1551"/>
              <a:ext cx="210" cy="258"/>
            </a:xfrm>
            <a:custGeom>
              <a:avLst/>
              <a:gdLst>
                <a:gd name="T0" fmla="*/ 73 w 210"/>
                <a:gd name="T1" fmla="*/ 51 h 258"/>
                <a:gd name="T2" fmla="*/ 112 w 210"/>
                <a:gd name="T3" fmla="*/ 50 h 258"/>
                <a:gd name="T4" fmla="*/ 152 w 210"/>
                <a:gd name="T5" fmla="*/ 43 h 258"/>
                <a:gd name="T6" fmla="*/ 177 w 210"/>
                <a:gd name="T7" fmla="*/ 33 h 258"/>
                <a:gd name="T8" fmla="*/ 191 w 210"/>
                <a:gd name="T9" fmla="*/ 24 h 258"/>
                <a:gd name="T10" fmla="*/ 209 w 210"/>
                <a:gd name="T11" fmla="*/ 0 h 258"/>
                <a:gd name="T12" fmla="*/ 183 w 210"/>
                <a:gd name="T13" fmla="*/ 197 h 258"/>
                <a:gd name="T14" fmla="*/ 165 w 210"/>
                <a:gd name="T15" fmla="*/ 216 h 258"/>
                <a:gd name="T16" fmla="*/ 145 w 210"/>
                <a:gd name="T17" fmla="*/ 232 h 258"/>
                <a:gd name="T18" fmla="*/ 121 w 210"/>
                <a:gd name="T19" fmla="*/ 244 h 258"/>
                <a:gd name="T20" fmla="*/ 99 w 210"/>
                <a:gd name="T21" fmla="*/ 250 h 258"/>
                <a:gd name="T22" fmla="*/ 73 w 210"/>
                <a:gd name="T23" fmla="*/ 254 h 258"/>
                <a:gd name="T24" fmla="*/ 48 w 210"/>
                <a:gd name="T25" fmla="*/ 257 h 258"/>
                <a:gd name="T26" fmla="*/ 20 w 210"/>
                <a:gd name="T27" fmla="*/ 257 h 258"/>
                <a:gd name="T28" fmla="*/ 7 w 210"/>
                <a:gd name="T29" fmla="*/ 254 h 258"/>
                <a:gd name="T30" fmla="*/ 0 w 210"/>
                <a:gd name="T31" fmla="*/ 244 h 258"/>
                <a:gd name="T32" fmla="*/ 4 w 210"/>
                <a:gd name="T33" fmla="*/ 230 h 258"/>
                <a:gd name="T34" fmla="*/ 22 w 210"/>
                <a:gd name="T35" fmla="*/ 195 h 258"/>
                <a:gd name="T36" fmla="*/ 52 w 210"/>
                <a:gd name="T37" fmla="*/ 77 h 258"/>
                <a:gd name="T38" fmla="*/ 57 w 210"/>
                <a:gd name="T39" fmla="*/ 60 h 258"/>
                <a:gd name="T40" fmla="*/ 73 w 210"/>
                <a:gd name="T41" fmla="*/ 51 h 2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0"/>
                <a:gd name="T64" fmla="*/ 0 h 258"/>
                <a:gd name="T65" fmla="*/ 210 w 210"/>
                <a:gd name="T66" fmla="*/ 258 h 2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0" h="258">
                  <a:moveTo>
                    <a:pt x="73" y="51"/>
                  </a:moveTo>
                  <a:lnTo>
                    <a:pt x="112" y="50"/>
                  </a:lnTo>
                  <a:lnTo>
                    <a:pt x="152" y="43"/>
                  </a:lnTo>
                  <a:lnTo>
                    <a:pt x="177" y="33"/>
                  </a:lnTo>
                  <a:lnTo>
                    <a:pt x="191" y="24"/>
                  </a:lnTo>
                  <a:lnTo>
                    <a:pt x="209" y="0"/>
                  </a:lnTo>
                  <a:lnTo>
                    <a:pt x="183" y="197"/>
                  </a:lnTo>
                  <a:lnTo>
                    <a:pt x="165" y="216"/>
                  </a:lnTo>
                  <a:lnTo>
                    <a:pt x="145" y="232"/>
                  </a:lnTo>
                  <a:lnTo>
                    <a:pt x="121" y="244"/>
                  </a:lnTo>
                  <a:lnTo>
                    <a:pt x="99" y="250"/>
                  </a:lnTo>
                  <a:lnTo>
                    <a:pt x="73" y="254"/>
                  </a:lnTo>
                  <a:lnTo>
                    <a:pt x="48" y="257"/>
                  </a:lnTo>
                  <a:lnTo>
                    <a:pt x="20" y="257"/>
                  </a:lnTo>
                  <a:lnTo>
                    <a:pt x="7" y="254"/>
                  </a:lnTo>
                  <a:lnTo>
                    <a:pt x="0" y="244"/>
                  </a:lnTo>
                  <a:lnTo>
                    <a:pt x="4" y="230"/>
                  </a:lnTo>
                  <a:lnTo>
                    <a:pt x="22" y="195"/>
                  </a:lnTo>
                  <a:lnTo>
                    <a:pt x="52" y="77"/>
                  </a:lnTo>
                  <a:lnTo>
                    <a:pt x="57" y="60"/>
                  </a:lnTo>
                  <a:lnTo>
                    <a:pt x="73" y="5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nvGrpSpPr>
            <p:cNvPr id="3163" name="Group 93"/>
            <p:cNvGrpSpPr>
              <a:grpSpLocks/>
            </p:cNvGrpSpPr>
            <p:nvPr/>
          </p:nvGrpSpPr>
          <p:grpSpPr bwMode="auto">
            <a:xfrm>
              <a:off x="4318" y="2038"/>
              <a:ext cx="161" cy="83"/>
              <a:chOff x="4093" y="2979"/>
              <a:chExt cx="161" cy="83"/>
            </a:xfrm>
          </p:grpSpPr>
          <p:sp>
            <p:nvSpPr>
              <p:cNvPr id="3285" name="Freeform 94"/>
              <p:cNvSpPr>
                <a:spLocks/>
              </p:cNvSpPr>
              <p:nvPr/>
            </p:nvSpPr>
            <p:spPr bwMode="auto">
              <a:xfrm>
                <a:off x="4093" y="2979"/>
                <a:ext cx="161" cy="83"/>
              </a:xfrm>
              <a:custGeom>
                <a:avLst/>
                <a:gdLst>
                  <a:gd name="T0" fmla="*/ 64 w 161"/>
                  <a:gd name="T1" fmla="*/ 3 h 83"/>
                  <a:gd name="T2" fmla="*/ 63 w 161"/>
                  <a:gd name="T3" fmla="*/ 24 h 83"/>
                  <a:gd name="T4" fmla="*/ 105 w 161"/>
                  <a:gd name="T5" fmla="*/ 44 h 83"/>
                  <a:gd name="T6" fmla="*/ 140 w 161"/>
                  <a:gd name="T7" fmla="*/ 52 h 83"/>
                  <a:gd name="T8" fmla="*/ 160 w 161"/>
                  <a:gd name="T9" fmla="*/ 61 h 83"/>
                  <a:gd name="T10" fmla="*/ 158 w 161"/>
                  <a:gd name="T11" fmla="*/ 72 h 83"/>
                  <a:gd name="T12" fmla="*/ 133 w 161"/>
                  <a:gd name="T13" fmla="*/ 79 h 83"/>
                  <a:gd name="T14" fmla="*/ 95 w 161"/>
                  <a:gd name="T15" fmla="*/ 82 h 83"/>
                  <a:gd name="T16" fmla="*/ 63 w 161"/>
                  <a:gd name="T17" fmla="*/ 77 h 83"/>
                  <a:gd name="T18" fmla="*/ 43 w 161"/>
                  <a:gd name="T19" fmla="*/ 71 h 83"/>
                  <a:gd name="T20" fmla="*/ 42 w 161"/>
                  <a:gd name="T21" fmla="*/ 78 h 83"/>
                  <a:gd name="T22" fmla="*/ 16 w 161"/>
                  <a:gd name="T23" fmla="*/ 77 h 83"/>
                  <a:gd name="T24" fmla="*/ 1 w 161"/>
                  <a:gd name="T25" fmla="*/ 74 h 83"/>
                  <a:gd name="T26" fmla="*/ 1 w 161"/>
                  <a:gd name="T27" fmla="*/ 63 h 83"/>
                  <a:gd name="T28" fmla="*/ 0 w 161"/>
                  <a:gd name="T29" fmla="*/ 56 h 83"/>
                  <a:gd name="T30" fmla="*/ 0 w 161"/>
                  <a:gd name="T31" fmla="*/ 40 h 83"/>
                  <a:gd name="T32" fmla="*/ 4 w 161"/>
                  <a:gd name="T33" fmla="*/ 31 h 83"/>
                  <a:gd name="T34" fmla="*/ 12 w 161"/>
                  <a:gd name="T35" fmla="*/ 21 h 83"/>
                  <a:gd name="T36" fmla="*/ 14 w 161"/>
                  <a:gd name="T37" fmla="*/ 0 h 83"/>
                  <a:gd name="T38" fmla="*/ 64 w 161"/>
                  <a:gd name="T39" fmla="*/ 3 h 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1"/>
                  <a:gd name="T61" fmla="*/ 0 h 83"/>
                  <a:gd name="T62" fmla="*/ 161 w 161"/>
                  <a:gd name="T63" fmla="*/ 83 h 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1" h="83">
                    <a:moveTo>
                      <a:pt x="64" y="3"/>
                    </a:moveTo>
                    <a:lnTo>
                      <a:pt x="63" y="24"/>
                    </a:lnTo>
                    <a:lnTo>
                      <a:pt x="105" y="44"/>
                    </a:lnTo>
                    <a:lnTo>
                      <a:pt x="140" y="52"/>
                    </a:lnTo>
                    <a:lnTo>
                      <a:pt x="160" y="61"/>
                    </a:lnTo>
                    <a:lnTo>
                      <a:pt x="158" y="72"/>
                    </a:lnTo>
                    <a:lnTo>
                      <a:pt x="133" y="79"/>
                    </a:lnTo>
                    <a:lnTo>
                      <a:pt x="95" y="82"/>
                    </a:lnTo>
                    <a:lnTo>
                      <a:pt x="63" y="77"/>
                    </a:lnTo>
                    <a:lnTo>
                      <a:pt x="43" y="71"/>
                    </a:lnTo>
                    <a:lnTo>
                      <a:pt x="42" y="78"/>
                    </a:lnTo>
                    <a:lnTo>
                      <a:pt x="16" y="77"/>
                    </a:lnTo>
                    <a:lnTo>
                      <a:pt x="1" y="74"/>
                    </a:lnTo>
                    <a:lnTo>
                      <a:pt x="1" y="63"/>
                    </a:lnTo>
                    <a:lnTo>
                      <a:pt x="0" y="56"/>
                    </a:lnTo>
                    <a:lnTo>
                      <a:pt x="0" y="40"/>
                    </a:lnTo>
                    <a:lnTo>
                      <a:pt x="4" y="31"/>
                    </a:lnTo>
                    <a:lnTo>
                      <a:pt x="12" y="21"/>
                    </a:lnTo>
                    <a:lnTo>
                      <a:pt x="14" y="0"/>
                    </a:lnTo>
                    <a:lnTo>
                      <a:pt x="64" y="3"/>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286" name="Freeform 95"/>
              <p:cNvSpPr>
                <a:spLocks/>
              </p:cNvSpPr>
              <p:nvPr/>
            </p:nvSpPr>
            <p:spPr bwMode="auto">
              <a:xfrm>
                <a:off x="4146" y="3008"/>
                <a:ext cx="49" cy="28"/>
              </a:xfrm>
              <a:custGeom>
                <a:avLst/>
                <a:gdLst>
                  <a:gd name="T0" fmla="*/ 12 w 49"/>
                  <a:gd name="T1" fmla="*/ 0 h 28"/>
                  <a:gd name="T2" fmla="*/ 0 w 49"/>
                  <a:gd name="T3" fmla="*/ 15 h 28"/>
                  <a:gd name="T4" fmla="*/ 43 w 49"/>
                  <a:gd name="T5" fmla="*/ 27 h 28"/>
                  <a:gd name="T6" fmla="*/ 48 w 49"/>
                  <a:gd name="T7" fmla="*/ 17 h 28"/>
                  <a:gd name="T8" fmla="*/ 12 w 49"/>
                  <a:gd name="T9" fmla="*/ 0 h 28"/>
                  <a:gd name="T10" fmla="*/ 0 60000 65536"/>
                  <a:gd name="T11" fmla="*/ 0 60000 65536"/>
                  <a:gd name="T12" fmla="*/ 0 60000 65536"/>
                  <a:gd name="T13" fmla="*/ 0 60000 65536"/>
                  <a:gd name="T14" fmla="*/ 0 60000 65536"/>
                  <a:gd name="T15" fmla="*/ 0 w 49"/>
                  <a:gd name="T16" fmla="*/ 0 h 28"/>
                  <a:gd name="T17" fmla="*/ 49 w 49"/>
                  <a:gd name="T18" fmla="*/ 28 h 28"/>
                </a:gdLst>
                <a:ahLst/>
                <a:cxnLst>
                  <a:cxn ang="T10">
                    <a:pos x="T0" y="T1"/>
                  </a:cxn>
                  <a:cxn ang="T11">
                    <a:pos x="T2" y="T3"/>
                  </a:cxn>
                  <a:cxn ang="T12">
                    <a:pos x="T4" y="T5"/>
                  </a:cxn>
                  <a:cxn ang="T13">
                    <a:pos x="T6" y="T7"/>
                  </a:cxn>
                  <a:cxn ang="T14">
                    <a:pos x="T8" y="T9"/>
                  </a:cxn>
                </a:cxnLst>
                <a:rect l="T15" t="T16" r="T17" b="T18"/>
                <a:pathLst>
                  <a:path w="49" h="28">
                    <a:moveTo>
                      <a:pt x="12" y="0"/>
                    </a:moveTo>
                    <a:lnTo>
                      <a:pt x="0" y="15"/>
                    </a:lnTo>
                    <a:lnTo>
                      <a:pt x="43" y="27"/>
                    </a:lnTo>
                    <a:lnTo>
                      <a:pt x="48" y="17"/>
                    </a:lnTo>
                    <a:lnTo>
                      <a:pt x="1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87" name="Freeform 96"/>
              <p:cNvSpPr>
                <a:spLocks/>
              </p:cNvSpPr>
              <p:nvPr/>
            </p:nvSpPr>
            <p:spPr bwMode="auto">
              <a:xfrm>
                <a:off x="4193" y="3027"/>
                <a:ext cx="56" cy="17"/>
              </a:xfrm>
              <a:custGeom>
                <a:avLst/>
                <a:gdLst>
                  <a:gd name="T0" fmla="*/ 7 w 56"/>
                  <a:gd name="T1" fmla="*/ 0 h 17"/>
                  <a:gd name="T2" fmla="*/ 0 w 56"/>
                  <a:gd name="T3" fmla="*/ 7 h 17"/>
                  <a:gd name="T4" fmla="*/ 27 w 56"/>
                  <a:gd name="T5" fmla="*/ 14 h 17"/>
                  <a:gd name="T6" fmla="*/ 40 w 56"/>
                  <a:gd name="T7" fmla="*/ 16 h 17"/>
                  <a:gd name="T8" fmla="*/ 55 w 56"/>
                  <a:gd name="T9" fmla="*/ 15 h 17"/>
                  <a:gd name="T10" fmla="*/ 39 w 56"/>
                  <a:gd name="T11" fmla="*/ 7 h 17"/>
                  <a:gd name="T12" fmla="*/ 7 w 56"/>
                  <a:gd name="T13" fmla="*/ 0 h 17"/>
                  <a:gd name="T14" fmla="*/ 0 60000 65536"/>
                  <a:gd name="T15" fmla="*/ 0 60000 65536"/>
                  <a:gd name="T16" fmla="*/ 0 60000 65536"/>
                  <a:gd name="T17" fmla="*/ 0 60000 65536"/>
                  <a:gd name="T18" fmla="*/ 0 60000 65536"/>
                  <a:gd name="T19" fmla="*/ 0 60000 65536"/>
                  <a:gd name="T20" fmla="*/ 0 60000 65536"/>
                  <a:gd name="T21" fmla="*/ 0 w 56"/>
                  <a:gd name="T22" fmla="*/ 0 h 17"/>
                  <a:gd name="T23" fmla="*/ 56 w 5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7">
                    <a:moveTo>
                      <a:pt x="7" y="0"/>
                    </a:moveTo>
                    <a:lnTo>
                      <a:pt x="0" y="7"/>
                    </a:lnTo>
                    <a:lnTo>
                      <a:pt x="27" y="14"/>
                    </a:lnTo>
                    <a:lnTo>
                      <a:pt x="40" y="16"/>
                    </a:lnTo>
                    <a:lnTo>
                      <a:pt x="55" y="15"/>
                    </a:lnTo>
                    <a:lnTo>
                      <a:pt x="39" y="7"/>
                    </a:lnTo>
                    <a:lnTo>
                      <a:pt x="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88" name="Freeform 97"/>
              <p:cNvSpPr>
                <a:spLocks/>
              </p:cNvSpPr>
              <p:nvPr/>
            </p:nvSpPr>
            <p:spPr bwMode="auto">
              <a:xfrm>
                <a:off x="4094" y="3008"/>
                <a:ext cx="156" cy="51"/>
              </a:xfrm>
              <a:custGeom>
                <a:avLst/>
                <a:gdLst>
                  <a:gd name="T0" fmla="*/ 155 w 156"/>
                  <a:gd name="T1" fmla="*/ 42 h 51"/>
                  <a:gd name="T2" fmla="*/ 155 w 156"/>
                  <a:gd name="T3" fmla="*/ 35 h 51"/>
                  <a:gd name="T4" fmla="*/ 135 w 156"/>
                  <a:gd name="T5" fmla="*/ 37 h 51"/>
                  <a:gd name="T6" fmla="*/ 102 w 156"/>
                  <a:gd name="T7" fmla="*/ 32 h 51"/>
                  <a:gd name="T8" fmla="*/ 84 w 156"/>
                  <a:gd name="T9" fmla="*/ 28 h 51"/>
                  <a:gd name="T10" fmla="*/ 48 w 156"/>
                  <a:gd name="T11" fmla="*/ 16 h 51"/>
                  <a:gd name="T12" fmla="*/ 32 w 156"/>
                  <a:gd name="T13" fmla="*/ 15 h 51"/>
                  <a:gd name="T14" fmla="*/ 17 w 156"/>
                  <a:gd name="T15" fmla="*/ 8 h 51"/>
                  <a:gd name="T16" fmla="*/ 9 w 156"/>
                  <a:gd name="T17" fmla="*/ 0 h 51"/>
                  <a:gd name="T18" fmla="*/ 0 w 156"/>
                  <a:gd name="T19" fmla="*/ 11 h 51"/>
                  <a:gd name="T20" fmla="*/ 0 w 156"/>
                  <a:gd name="T21" fmla="*/ 31 h 51"/>
                  <a:gd name="T22" fmla="*/ 11 w 156"/>
                  <a:gd name="T23" fmla="*/ 35 h 51"/>
                  <a:gd name="T24" fmla="*/ 39 w 156"/>
                  <a:gd name="T25" fmla="*/ 38 h 51"/>
                  <a:gd name="T26" fmla="*/ 50 w 156"/>
                  <a:gd name="T27" fmla="*/ 40 h 51"/>
                  <a:gd name="T28" fmla="*/ 69 w 156"/>
                  <a:gd name="T29" fmla="*/ 46 h 51"/>
                  <a:gd name="T30" fmla="*/ 90 w 156"/>
                  <a:gd name="T31" fmla="*/ 50 h 51"/>
                  <a:gd name="T32" fmla="*/ 104 w 156"/>
                  <a:gd name="T33" fmla="*/ 50 h 51"/>
                  <a:gd name="T34" fmla="*/ 128 w 156"/>
                  <a:gd name="T35" fmla="*/ 50 h 51"/>
                  <a:gd name="T36" fmla="*/ 155 w 156"/>
                  <a:gd name="T37" fmla="*/ 42 h 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6"/>
                  <a:gd name="T58" fmla="*/ 0 h 51"/>
                  <a:gd name="T59" fmla="*/ 156 w 156"/>
                  <a:gd name="T60" fmla="*/ 51 h 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6" h="51">
                    <a:moveTo>
                      <a:pt x="155" y="42"/>
                    </a:moveTo>
                    <a:lnTo>
                      <a:pt x="155" y="35"/>
                    </a:lnTo>
                    <a:lnTo>
                      <a:pt x="135" y="37"/>
                    </a:lnTo>
                    <a:lnTo>
                      <a:pt x="102" y="32"/>
                    </a:lnTo>
                    <a:lnTo>
                      <a:pt x="84" y="28"/>
                    </a:lnTo>
                    <a:lnTo>
                      <a:pt x="48" y="16"/>
                    </a:lnTo>
                    <a:lnTo>
                      <a:pt x="32" y="15"/>
                    </a:lnTo>
                    <a:lnTo>
                      <a:pt x="17" y="8"/>
                    </a:lnTo>
                    <a:lnTo>
                      <a:pt x="9" y="0"/>
                    </a:lnTo>
                    <a:lnTo>
                      <a:pt x="0" y="11"/>
                    </a:lnTo>
                    <a:lnTo>
                      <a:pt x="0" y="31"/>
                    </a:lnTo>
                    <a:lnTo>
                      <a:pt x="11" y="35"/>
                    </a:lnTo>
                    <a:lnTo>
                      <a:pt x="39" y="38"/>
                    </a:lnTo>
                    <a:lnTo>
                      <a:pt x="50" y="40"/>
                    </a:lnTo>
                    <a:lnTo>
                      <a:pt x="69" y="46"/>
                    </a:lnTo>
                    <a:lnTo>
                      <a:pt x="90" y="50"/>
                    </a:lnTo>
                    <a:lnTo>
                      <a:pt x="104" y="50"/>
                    </a:lnTo>
                    <a:lnTo>
                      <a:pt x="128" y="50"/>
                    </a:lnTo>
                    <a:lnTo>
                      <a:pt x="155" y="42"/>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89" name="Freeform 98"/>
              <p:cNvSpPr>
                <a:spLocks/>
              </p:cNvSpPr>
              <p:nvPr/>
            </p:nvSpPr>
            <p:spPr bwMode="auto">
              <a:xfrm>
                <a:off x="4105" y="2981"/>
                <a:ext cx="52" cy="41"/>
              </a:xfrm>
              <a:custGeom>
                <a:avLst/>
                <a:gdLst>
                  <a:gd name="T0" fmla="*/ 49 w 52"/>
                  <a:gd name="T1" fmla="*/ 3 h 41"/>
                  <a:gd name="T2" fmla="*/ 48 w 52"/>
                  <a:gd name="T3" fmla="*/ 22 h 41"/>
                  <a:gd name="T4" fmla="*/ 51 w 52"/>
                  <a:gd name="T5" fmla="*/ 26 h 41"/>
                  <a:gd name="T6" fmla="*/ 39 w 52"/>
                  <a:gd name="T7" fmla="*/ 40 h 41"/>
                  <a:gd name="T8" fmla="*/ 24 w 52"/>
                  <a:gd name="T9" fmla="*/ 40 h 41"/>
                  <a:gd name="T10" fmla="*/ 6 w 52"/>
                  <a:gd name="T11" fmla="*/ 34 h 41"/>
                  <a:gd name="T12" fmla="*/ 0 w 52"/>
                  <a:gd name="T13" fmla="*/ 26 h 41"/>
                  <a:gd name="T14" fmla="*/ 3 w 52"/>
                  <a:gd name="T15" fmla="*/ 21 h 41"/>
                  <a:gd name="T16" fmla="*/ 4 w 52"/>
                  <a:gd name="T17" fmla="*/ 0 h 41"/>
                  <a:gd name="T18" fmla="*/ 49 w 52"/>
                  <a:gd name="T19" fmla="*/ 3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41"/>
                  <a:gd name="T32" fmla="*/ 52 w 52"/>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41">
                    <a:moveTo>
                      <a:pt x="49" y="3"/>
                    </a:moveTo>
                    <a:lnTo>
                      <a:pt x="48" y="22"/>
                    </a:lnTo>
                    <a:lnTo>
                      <a:pt x="51" y="26"/>
                    </a:lnTo>
                    <a:lnTo>
                      <a:pt x="39" y="40"/>
                    </a:lnTo>
                    <a:lnTo>
                      <a:pt x="24" y="40"/>
                    </a:lnTo>
                    <a:lnTo>
                      <a:pt x="6" y="34"/>
                    </a:lnTo>
                    <a:lnTo>
                      <a:pt x="0" y="26"/>
                    </a:lnTo>
                    <a:lnTo>
                      <a:pt x="3" y="21"/>
                    </a:lnTo>
                    <a:lnTo>
                      <a:pt x="4" y="0"/>
                    </a:lnTo>
                    <a:lnTo>
                      <a:pt x="49" y="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grpSp>
          <p:nvGrpSpPr>
            <p:cNvPr id="3164" name="Group 99"/>
            <p:cNvGrpSpPr>
              <a:grpSpLocks/>
            </p:cNvGrpSpPr>
            <p:nvPr/>
          </p:nvGrpSpPr>
          <p:grpSpPr bwMode="auto">
            <a:xfrm>
              <a:off x="4321" y="1914"/>
              <a:ext cx="68" cy="146"/>
              <a:chOff x="4096" y="2855"/>
              <a:chExt cx="68" cy="146"/>
            </a:xfrm>
          </p:grpSpPr>
          <p:sp>
            <p:nvSpPr>
              <p:cNvPr id="3283" name="Freeform 100"/>
              <p:cNvSpPr>
                <a:spLocks/>
              </p:cNvSpPr>
              <p:nvPr/>
            </p:nvSpPr>
            <p:spPr bwMode="auto">
              <a:xfrm>
                <a:off x="4096" y="2855"/>
                <a:ext cx="68" cy="146"/>
              </a:xfrm>
              <a:custGeom>
                <a:avLst/>
                <a:gdLst>
                  <a:gd name="T0" fmla="*/ 5 w 68"/>
                  <a:gd name="T1" fmla="*/ 3 h 146"/>
                  <a:gd name="T2" fmla="*/ 1 w 68"/>
                  <a:gd name="T3" fmla="*/ 52 h 146"/>
                  <a:gd name="T4" fmla="*/ 2 w 68"/>
                  <a:gd name="T5" fmla="*/ 92 h 146"/>
                  <a:gd name="T6" fmla="*/ 0 w 68"/>
                  <a:gd name="T7" fmla="*/ 138 h 146"/>
                  <a:gd name="T8" fmla="*/ 33 w 68"/>
                  <a:gd name="T9" fmla="*/ 145 h 146"/>
                  <a:gd name="T10" fmla="*/ 65 w 68"/>
                  <a:gd name="T11" fmla="*/ 145 h 146"/>
                  <a:gd name="T12" fmla="*/ 67 w 68"/>
                  <a:gd name="T13" fmla="*/ 0 h 146"/>
                  <a:gd name="T14" fmla="*/ 5 w 68"/>
                  <a:gd name="T15" fmla="*/ 3 h 146"/>
                  <a:gd name="T16" fmla="*/ 0 60000 65536"/>
                  <a:gd name="T17" fmla="*/ 0 60000 65536"/>
                  <a:gd name="T18" fmla="*/ 0 60000 65536"/>
                  <a:gd name="T19" fmla="*/ 0 60000 65536"/>
                  <a:gd name="T20" fmla="*/ 0 60000 65536"/>
                  <a:gd name="T21" fmla="*/ 0 60000 65536"/>
                  <a:gd name="T22" fmla="*/ 0 60000 65536"/>
                  <a:gd name="T23" fmla="*/ 0 60000 65536"/>
                  <a:gd name="T24" fmla="*/ 0 w 68"/>
                  <a:gd name="T25" fmla="*/ 0 h 146"/>
                  <a:gd name="T26" fmla="*/ 68 w 68"/>
                  <a:gd name="T27" fmla="*/ 146 h 1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 h="146">
                    <a:moveTo>
                      <a:pt x="5" y="3"/>
                    </a:moveTo>
                    <a:lnTo>
                      <a:pt x="1" y="52"/>
                    </a:lnTo>
                    <a:lnTo>
                      <a:pt x="2" y="92"/>
                    </a:lnTo>
                    <a:lnTo>
                      <a:pt x="0" y="138"/>
                    </a:lnTo>
                    <a:lnTo>
                      <a:pt x="33" y="145"/>
                    </a:lnTo>
                    <a:lnTo>
                      <a:pt x="65" y="145"/>
                    </a:lnTo>
                    <a:lnTo>
                      <a:pt x="67" y="0"/>
                    </a:lnTo>
                    <a:lnTo>
                      <a:pt x="5" y="3"/>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284" name="Freeform 101"/>
              <p:cNvSpPr>
                <a:spLocks/>
              </p:cNvSpPr>
              <p:nvPr/>
            </p:nvSpPr>
            <p:spPr bwMode="auto">
              <a:xfrm>
                <a:off x="4101" y="2857"/>
                <a:ext cx="59" cy="140"/>
              </a:xfrm>
              <a:custGeom>
                <a:avLst/>
                <a:gdLst>
                  <a:gd name="T0" fmla="*/ 5 w 59"/>
                  <a:gd name="T1" fmla="*/ 4 h 140"/>
                  <a:gd name="T2" fmla="*/ 0 w 59"/>
                  <a:gd name="T3" fmla="*/ 45 h 140"/>
                  <a:gd name="T4" fmla="*/ 1 w 59"/>
                  <a:gd name="T5" fmla="*/ 79 h 140"/>
                  <a:gd name="T6" fmla="*/ 1 w 59"/>
                  <a:gd name="T7" fmla="*/ 130 h 140"/>
                  <a:gd name="T8" fmla="*/ 30 w 59"/>
                  <a:gd name="T9" fmla="*/ 139 h 140"/>
                  <a:gd name="T10" fmla="*/ 55 w 59"/>
                  <a:gd name="T11" fmla="*/ 139 h 140"/>
                  <a:gd name="T12" fmla="*/ 58 w 59"/>
                  <a:gd name="T13" fmla="*/ 0 h 140"/>
                  <a:gd name="T14" fmla="*/ 5 w 59"/>
                  <a:gd name="T15" fmla="*/ 4 h 140"/>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140"/>
                  <a:gd name="T26" fmla="*/ 59 w 59"/>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140">
                    <a:moveTo>
                      <a:pt x="5" y="4"/>
                    </a:moveTo>
                    <a:lnTo>
                      <a:pt x="0" y="45"/>
                    </a:lnTo>
                    <a:lnTo>
                      <a:pt x="1" y="79"/>
                    </a:lnTo>
                    <a:lnTo>
                      <a:pt x="1" y="130"/>
                    </a:lnTo>
                    <a:lnTo>
                      <a:pt x="30" y="139"/>
                    </a:lnTo>
                    <a:lnTo>
                      <a:pt x="55" y="139"/>
                    </a:lnTo>
                    <a:lnTo>
                      <a:pt x="58" y="0"/>
                    </a:lnTo>
                    <a:lnTo>
                      <a:pt x="5" y="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grpSp>
          <p:nvGrpSpPr>
            <p:cNvPr id="3165" name="Group 102"/>
            <p:cNvGrpSpPr>
              <a:grpSpLocks/>
            </p:cNvGrpSpPr>
            <p:nvPr/>
          </p:nvGrpSpPr>
          <p:grpSpPr bwMode="auto">
            <a:xfrm>
              <a:off x="4356" y="2062"/>
              <a:ext cx="163" cy="83"/>
              <a:chOff x="4131" y="3003"/>
              <a:chExt cx="163" cy="83"/>
            </a:xfrm>
          </p:grpSpPr>
          <p:sp>
            <p:nvSpPr>
              <p:cNvPr id="3278" name="Freeform 103"/>
              <p:cNvSpPr>
                <a:spLocks/>
              </p:cNvSpPr>
              <p:nvPr/>
            </p:nvSpPr>
            <p:spPr bwMode="auto">
              <a:xfrm>
                <a:off x="4131" y="3003"/>
                <a:ext cx="163" cy="83"/>
              </a:xfrm>
              <a:custGeom>
                <a:avLst/>
                <a:gdLst>
                  <a:gd name="T0" fmla="*/ 65 w 163"/>
                  <a:gd name="T1" fmla="*/ 2 h 83"/>
                  <a:gd name="T2" fmla="*/ 64 w 163"/>
                  <a:gd name="T3" fmla="*/ 24 h 83"/>
                  <a:gd name="T4" fmla="*/ 106 w 163"/>
                  <a:gd name="T5" fmla="*/ 43 h 83"/>
                  <a:gd name="T6" fmla="*/ 142 w 163"/>
                  <a:gd name="T7" fmla="*/ 52 h 83"/>
                  <a:gd name="T8" fmla="*/ 162 w 163"/>
                  <a:gd name="T9" fmla="*/ 61 h 83"/>
                  <a:gd name="T10" fmla="*/ 160 w 163"/>
                  <a:gd name="T11" fmla="*/ 72 h 83"/>
                  <a:gd name="T12" fmla="*/ 135 w 163"/>
                  <a:gd name="T13" fmla="*/ 79 h 83"/>
                  <a:gd name="T14" fmla="*/ 97 w 163"/>
                  <a:gd name="T15" fmla="*/ 82 h 83"/>
                  <a:gd name="T16" fmla="*/ 64 w 163"/>
                  <a:gd name="T17" fmla="*/ 76 h 83"/>
                  <a:gd name="T18" fmla="*/ 44 w 163"/>
                  <a:gd name="T19" fmla="*/ 71 h 83"/>
                  <a:gd name="T20" fmla="*/ 43 w 163"/>
                  <a:gd name="T21" fmla="*/ 77 h 83"/>
                  <a:gd name="T22" fmla="*/ 17 w 163"/>
                  <a:gd name="T23" fmla="*/ 76 h 83"/>
                  <a:gd name="T24" fmla="*/ 1 w 163"/>
                  <a:gd name="T25" fmla="*/ 73 h 83"/>
                  <a:gd name="T26" fmla="*/ 1 w 163"/>
                  <a:gd name="T27" fmla="*/ 62 h 83"/>
                  <a:gd name="T28" fmla="*/ 0 w 163"/>
                  <a:gd name="T29" fmla="*/ 55 h 83"/>
                  <a:gd name="T30" fmla="*/ 0 w 163"/>
                  <a:gd name="T31" fmla="*/ 40 h 83"/>
                  <a:gd name="T32" fmla="*/ 4 w 163"/>
                  <a:gd name="T33" fmla="*/ 31 h 83"/>
                  <a:gd name="T34" fmla="*/ 13 w 163"/>
                  <a:gd name="T35" fmla="*/ 21 h 83"/>
                  <a:gd name="T36" fmla="*/ 14 w 163"/>
                  <a:gd name="T37" fmla="*/ 0 h 83"/>
                  <a:gd name="T38" fmla="*/ 65 w 163"/>
                  <a:gd name="T39" fmla="*/ 2 h 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3"/>
                  <a:gd name="T61" fmla="*/ 0 h 83"/>
                  <a:gd name="T62" fmla="*/ 163 w 163"/>
                  <a:gd name="T63" fmla="*/ 83 h 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3" h="83">
                    <a:moveTo>
                      <a:pt x="65" y="2"/>
                    </a:moveTo>
                    <a:lnTo>
                      <a:pt x="64" y="24"/>
                    </a:lnTo>
                    <a:lnTo>
                      <a:pt x="106" y="43"/>
                    </a:lnTo>
                    <a:lnTo>
                      <a:pt x="142" y="52"/>
                    </a:lnTo>
                    <a:lnTo>
                      <a:pt x="162" y="61"/>
                    </a:lnTo>
                    <a:lnTo>
                      <a:pt x="160" y="72"/>
                    </a:lnTo>
                    <a:lnTo>
                      <a:pt x="135" y="79"/>
                    </a:lnTo>
                    <a:lnTo>
                      <a:pt x="97" y="82"/>
                    </a:lnTo>
                    <a:lnTo>
                      <a:pt x="64" y="76"/>
                    </a:lnTo>
                    <a:lnTo>
                      <a:pt x="44" y="71"/>
                    </a:lnTo>
                    <a:lnTo>
                      <a:pt x="43" y="77"/>
                    </a:lnTo>
                    <a:lnTo>
                      <a:pt x="17" y="76"/>
                    </a:lnTo>
                    <a:lnTo>
                      <a:pt x="1" y="73"/>
                    </a:lnTo>
                    <a:lnTo>
                      <a:pt x="1" y="62"/>
                    </a:lnTo>
                    <a:lnTo>
                      <a:pt x="0" y="55"/>
                    </a:lnTo>
                    <a:lnTo>
                      <a:pt x="0" y="40"/>
                    </a:lnTo>
                    <a:lnTo>
                      <a:pt x="4" y="31"/>
                    </a:lnTo>
                    <a:lnTo>
                      <a:pt x="13" y="21"/>
                    </a:lnTo>
                    <a:lnTo>
                      <a:pt x="14" y="0"/>
                    </a:lnTo>
                    <a:lnTo>
                      <a:pt x="65" y="2"/>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279" name="Freeform 104"/>
              <p:cNvSpPr>
                <a:spLocks/>
              </p:cNvSpPr>
              <p:nvPr/>
            </p:nvSpPr>
            <p:spPr bwMode="auto">
              <a:xfrm>
                <a:off x="4185" y="3032"/>
                <a:ext cx="50" cy="27"/>
              </a:xfrm>
              <a:custGeom>
                <a:avLst/>
                <a:gdLst>
                  <a:gd name="T0" fmla="*/ 12 w 50"/>
                  <a:gd name="T1" fmla="*/ 0 h 27"/>
                  <a:gd name="T2" fmla="*/ 0 w 50"/>
                  <a:gd name="T3" fmla="*/ 14 h 27"/>
                  <a:gd name="T4" fmla="*/ 44 w 50"/>
                  <a:gd name="T5" fmla="*/ 26 h 27"/>
                  <a:gd name="T6" fmla="*/ 49 w 50"/>
                  <a:gd name="T7" fmla="*/ 17 h 27"/>
                  <a:gd name="T8" fmla="*/ 12 w 50"/>
                  <a:gd name="T9" fmla="*/ 0 h 27"/>
                  <a:gd name="T10" fmla="*/ 0 60000 65536"/>
                  <a:gd name="T11" fmla="*/ 0 60000 65536"/>
                  <a:gd name="T12" fmla="*/ 0 60000 65536"/>
                  <a:gd name="T13" fmla="*/ 0 60000 65536"/>
                  <a:gd name="T14" fmla="*/ 0 60000 65536"/>
                  <a:gd name="T15" fmla="*/ 0 w 50"/>
                  <a:gd name="T16" fmla="*/ 0 h 27"/>
                  <a:gd name="T17" fmla="*/ 50 w 50"/>
                  <a:gd name="T18" fmla="*/ 27 h 27"/>
                </a:gdLst>
                <a:ahLst/>
                <a:cxnLst>
                  <a:cxn ang="T10">
                    <a:pos x="T0" y="T1"/>
                  </a:cxn>
                  <a:cxn ang="T11">
                    <a:pos x="T2" y="T3"/>
                  </a:cxn>
                  <a:cxn ang="T12">
                    <a:pos x="T4" y="T5"/>
                  </a:cxn>
                  <a:cxn ang="T13">
                    <a:pos x="T6" y="T7"/>
                  </a:cxn>
                  <a:cxn ang="T14">
                    <a:pos x="T8" y="T9"/>
                  </a:cxn>
                </a:cxnLst>
                <a:rect l="T15" t="T16" r="T17" b="T18"/>
                <a:pathLst>
                  <a:path w="50" h="27">
                    <a:moveTo>
                      <a:pt x="12" y="0"/>
                    </a:moveTo>
                    <a:lnTo>
                      <a:pt x="0" y="14"/>
                    </a:lnTo>
                    <a:lnTo>
                      <a:pt x="44" y="26"/>
                    </a:lnTo>
                    <a:lnTo>
                      <a:pt x="49" y="17"/>
                    </a:lnTo>
                    <a:lnTo>
                      <a:pt x="1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80" name="Freeform 105"/>
              <p:cNvSpPr>
                <a:spLocks/>
              </p:cNvSpPr>
              <p:nvPr/>
            </p:nvSpPr>
            <p:spPr bwMode="auto">
              <a:xfrm>
                <a:off x="4233" y="3050"/>
                <a:ext cx="56" cy="17"/>
              </a:xfrm>
              <a:custGeom>
                <a:avLst/>
                <a:gdLst>
                  <a:gd name="T0" fmla="*/ 6 w 56"/>
                  <a:gd name="T1" fmla="*/ 0 h 17"/>
                  <a:gd name="T2" fmla="*/ 0 w 56"/>
                  <a:gd name="T3" fmla="*/ 8 h 17"/>
                  <a:gd name="T4" fmla="*/ 27 w 56"/>
                  <a:gd name="T5" fmla="*/ 15 h 17"/>
                  <a:gd name="T6" fmla="*/ 40 w 56"/>
                  <a:gd name="T7" fmla="*/ 16 h 17"/>
                  <a:gd name="T8" fmla="*/ 55 w 56"/>
                  <a:gd name="T9" fmla="*/ 15 h 17"/>
                  <a:gd name="T10" fmla="*/ 39 w 56"/>
                  <a:gd name="T11" fmla="*/ 7 h 17"/>
                  <a:gd name="T12" fmla="*/ 6 w 56"/>
                  <a:gd name="T13" fmla="*/ 0 h 17"/>
                  <a:gd name="T14" fmla="*/ 0 60000 65536"/>
                  <a:gd name="T15" fmla="*/ 0 60000 65536"/>
                  <a:gd name="T16" fmla="*/ 0 60000 65536"/>
                  <a:gd name="T17" fmla="*/ 0 60000 65536"/>
                  <a:gd name="T18" fmla="*/ 0 60000 65536"/>
                  <a:gd name="T19" fmla="*/ 0 60000 65536"/>
                  <a:gd name="T20" fmla="*/ 0 60000 65536"/>
                  <a:gd name="T21" fmla="*/ 0 w 56"/>
                  <a:gd name="T22" fmla="*/ 0 h 17"/>
                  <a:gd name="T23" fmla="*/ 56 w 5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7">
                    <a:moveTo>
                      <a:pt x="6" y="0"/>
                    </a:moveTo>
                    <a:lnTo>
                      <a:pt x="0" y="8"/>
                    </a:lnTo>
                    <a:lnTo>
                      <a:pt x="27" y="15"/>
                    </a:lnTo>
                    <a:lnTo>
                      <a:pt x="40" y="16"/>
                    </a:lnTo>
                    <a:lnTo>
                      <a:pt x="55" y="15"/>
                    </a:lnTo>
                    <a:lnTo>
                      <a:pt x="39" y="7"/>
                    </a:lnTo>
                    <a:lnTo>
                      <a:pt x="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81" name="Freeform 106"/>
              <p:cNvSpPr>
                <a:spLocks/>
              </p:cNvSpPr>
              <p:nvPr/>
            </p:nvSpPr>
            <p:spPr bwMode="auto">
              <a:xfrm>
                <a:off x="4132" y="3032"/>
                <a:ext cx="158" cy="50"/>
              </a:xfrm>
              <a:custGeom>
                <a:avLst/>
                <a:gdLst>
                  <a:gd name="T0" fmla="*/ 157 w 158"/>
                  <a:gd name="T1" fmla="*/ 42 h 50"/>
                  <a:gd name="T2" fmla="*/ 157 w 158"/>
                  <a:gd name="T3" fmla="*/ 34 h 50"/>
                  <a:gd name="T4" fmla="*/ 137 w 158"/>
                  <a:gd name="T5" fmla="*/ 36 h 50"/>
                  <a:gd name="T6" fmla="*/ 104 w 158"/>
                  <a:gd name="T7" fmla="*/ 31 h 50"/>
                  <a:gd name="T8" fmla="*/ 85 w 158"/>
                  <a:gd name="T9" fmla="*/ 27 h 50"/>
                  <a:gd name="T10" fmla="*/ 49 w 158"/>
                  <a:gd name="T11" fmla="*/ 15 h 50"/>
                  <a:gd name="T12" fmla="*/ 33 w 158"/>
                  <a:gd name="T13" fmla="*/ 14 h 50"/>
                  <a:gd name="T14" fmla="*/ 17 w 158"/>
                  <a:gd name="T15" fmla="*/ 8 h 50"/>
                  <a:gd name="T16" fmla="*/ 9 w 158"/>
                  <a:gd name="T17" fmla="*/ 0 h 50"/>
                  <a:gd name="T18" fmla="*/ 0 w 158"/>
                  <a:gd name="T19" fmla="*/ 10 h 50"/>
                  <a:gd name="T20" fmla="*/ 0 w 158"/>
                  <a:gd name="T21" fmla="*/ 31 h 50"/>
                  <a:gd name="T22" fmla="*/ 12 w 158"/>
                  <a:gd name="T23" fmla="*/ 34 h 50"/>
                  <a:gd name="T24" fmla="*/ 40 w 158"/>
                  <a:gd name="T25" fmla="*/ 38 h 50"/>
                  <a:gd name="T26" fmla="*/ 51 w 158"/>
                  <a:gd name="T27" fmla="*/ 39 h 50"/>
                  <a:gd name="T28" fmla="*/ 70 w 158"/>
                  <a:gd name="T29" fmla="*/ 46 h 50"/>
                  <a:gd name="T30" fmla="*/ 91 w 158"/>
                  <a:gd name="T31" fmla="*/ 49 h 50"/>
                  <a:gd name="T32" fmla="*/ 106 w 158"/>
                  <a:gd name="T33" fmla="*/ 49 h 50"/>
                  <a:gd name="T34" fmla="*/ 130 w 158"/>
                  <a:gd name="T35" fmla="*/ 49 h 50"/>
                  <a:gd name="T36" fmla="*/ 157 w 158"/>
                  <a:gd name="T37" fmla="*/ 42 h 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50"/>
                  <a:gd name="T59" fmla="*/ 158 w 158"/>
                  <a:gd name="T60" fmla="*/ 50 h 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50">
                    <a:moveTo>
                      <a:pt x="157" y="42"/>
                    </a:moveTo>
                    <a:lnTo>
                      <a:pt x="157" y="34"/>
                    </a:lnTo>
                    <a:lnTo>
                      <a:pt x="137" y="36"/>
                    </a:lnTo>
                    <a:lnTo>
                      <a:pt x="104" y="31"/>
                    </a:lnTo>
                    <a:lnTo>
                      <a:pt x="85" y="27"/>
                    </a:lnTo>
                    <a:lnTo>
                      <a:pt x="49" y="15"/>
                    </a:lnTo>
                    <a:lnTo>
                      <a:pt x="33" y="14"/>
                    </a:lnTo>
                    <a:lnTo>
                      <a:pt x="17" y="8"/>
                    </a:lnTo>
                    <a:lnTo>
                      <a:pt x="9" y="0"/>
                    </a:lnTo>
                    <a:lnTo>
                      <a:pt x="0" y="10"/>
                    </a:lnTo>
                    <a:lnTo>
                      <a:pt x="0" y="31"/>
                    </a:lnTo>
                    <a:lnTo>
                      <a:pt x="12" y="34"/>
                    </a:lnTo>
                    <a:lnTo>
                      <a:pt x="40" y="38"/>
                    </a:lnTo>
                    <a:lnTo>
                      <a:pt x="51" y="39"/>
                    </a:lnTo>
                    <a:lnTo>
                      <a:pt x="70" y="46"/>
                    </a:lnTo>
                    <a:lnTo>
                      <a:pt x="91" y="49"/>
                    </a:lnTo>
                    <a:lnTo>
                      <a:pt x="106" y="49"/>
                    </a:lnTo>
                    <a:lnTo>
                      <a:pt x="130" y="49"/>
                    </a:lnTo>
                    <a:lnTo>
                      <a:pt x="157" y="42"/>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82" name="Freeform 107"/>
              <p:cNvSpPr>
                <a:spLocks/>
              </p:cNvSpPr>
              <p:nvPr/>
            </p:nvSpPr>
            <p:spPr bwMode="auto">
              <a:xfrm>
                <a:off x="4143" y="3004"/>
                <a:ext cx="53" cy="41"/>
              </a:xfrm>
              <a:custGeom>
                <a:avLst/>
                <a:gdLst>
                  <a:gd name="T0" fmla="*/ 51 w 53"/>
                  <a:gd name="T1" fmla="*/ 3 h 41"/>
                  <a:gd name="T2" fmla="*/ 49 w 53"/>
                  <a:gd name="T3" fmla="*/ 23 h 41"/>
                  <a:gd name="T4" fmla="*/ 52 w 53"/>
                  <a:gd name="T5" fmla="*/ 27 h 41"/>
                  <a:gd name="T6" fmla="*/ 40 w 53"/>
                  <a:gd name="T7" fmla="*/ 40 h 41"/>
                  <a:gd name="T8" fmla="*/ 24 w 53"/>
                  <a:gd name="T9" fmla="*/ 40 h 41"/>
                  <a:gd name="T10" fmla="*/ 6 w 53"/>
                  <a:gd name="T11" fmla="*/ 35 h 41"/>
                  <a:gd name="T12" fmla="*/ 0 w 53"/>
                  <a:gd name="T13" fmla="*/ 27 h 41"/>
                  <a:gd name="T14" fmla="*/ 4 w 53"/>
                  <a:gd name="T15" fmla="*/ 21 h 41"/>
                  <a:gd name="T16" fmla="*/ 5 w 53"/>
                  <a:gd name="T17" fmla="*/ 0 h 41"/>
                  <a:gd name="T18" fmla="*/ 51 w 53"/>
                  <a:gd name="T19" fmla="*/ 3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
                  <a:gd name="T31" fmla="*/ 0 h 41"/>
                  <a:gd name="T32" fmla="*/ 53 w 53"/>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 h="41">
                    <a:moveTo>
                      <a:pt x="51" y="3"/>
                    </a:moveTo>
                    <a:lnTo>
                      <a:pt x="49" y="23"/>
                    </a:lnTo>
                    <a:lnTo>
                      <a:pt x="52" y="27"/>
                    </a:lnTo>
                    <a:lnTo>
                      <a:pt x="40" y="40"/>
                    </a:lnTo>
                    <a:lnTo>
                      <a:pt x="24" y="40"/>
                    </a:lnTo>
                    <a:lnTo>
                      <a:pt x="6" y="35"/>
                    </a:lnTo>
                    <a:lnTo>
                      <a:pt x="0" y="27"/>
                    </a:lnTo>
                    <a:lnTo>
                      <a:pt x="4" y="21"/>
                    </a:lnTo>
                    <a:lnTo>
                      <a:pt x="5" y="0"/>
                    </a:lnTo>
                    <a:lnTo>
                      <a:pt x="51" y="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grpSp>
          <p:nvGrpSpPr>
            <p:cNvPr id="3166" name="Group 108"/>
            <p:cNvGrpSpPr>
              <a:grpSpLocks/>
            </p:cNvGrpSpPr>
            <p:nvPr/>
          </p:nvGrpSpPr>
          <p:grpSpPr bwMode="auto">
            <a:xfrm>
              <a:off x="4038" y="1911"/>
              <a:ext cx="202" cy="219"/>
              <a:chOff x="3813" y="2852"/>
              <a:chExt cx="202" cy="219"/>
            </a:xfrm>
          </p:grpSpPr>
          <p:sp>
            <p:nvSpPr>
              <p:cNvPr id="3276" name="Oval 109"/>
              <p:cNvSpPr>
                <a:spLocks noChangeArrowheads="1"/>
              </p:cNvSpPr>
              <p:nvPr/>
            </p:nvSpPr>
            <p:spPr bwMode="auto">
              <a:xfrm>
                <a:off x="3813" y="2976"/>
                <a:ext cx="202" cy="95"/>
              </a:xfrm>
              <a:prstGeom prst="ellipse">
                <a:avLst/>
              </a:prstGeom>
              <a:solidFill>
                <a:srgbClr val="000000"/>
              </a:solidFill>
              <a:ln w="12700">
                <a:solidFill>
                  <a:srgbClr val="000000"/>
                </a:solidFill>
                <a:round/>
                <a:headEnd/>
                <a:tailEnd/>
              </a:ln>
            </p:spPr>
            <p:txBody>
              <a:bodyPr wrap="none" anchor="ctr"/>
              <a:lstStyle/>
              <a:p>
                <a:endParaRPr lang="en-US" altLang="fr-FR"/>
              </a:p>
            </p:txBody>
          </p:sp>
          <p:sp>
            <p:nvSpPr>
              <p:cNvPr id="3277" name="Rectangle 110"/>
              <p:cNvSpPr>
                <a:spLocks noChangeArrowheads="1"/>
              </p:cNvSpPr>
              <p:nvPr/>
            </p:nvSpPr>
            <p:spPr bwMode="auto">
              <a:xfrm>
                <a:off x="3890" y="2852"/>
                <a:ext cx="44" cy="139"/>
              </a:xfrm>
              <a:prstGeom prst="rect">
                <a:avLst/>
              </a:prstGeom>
              <a:solidFill>
                <a:srgbClr val="000000"/>
              </a:solidFill>
              <a:ln w="12700">
                <a:solidFill>
                  <a:srgbClr val="000000"/>
                </a:solidFill>
                <a:miter lim="800000"/>
                <a:headEnd/>
                <a:tailEnd/>
              </a:ln>
            </p:spPr>
            <p:txBody>
              <a:bodyPr wrap="none" anchor="ctr"/>
              <a:lstStyle/>
              <a:p>
                <a:endParaRPr lang="en-US" altLang="fr-FR"/>
              </a:p>
            </p:txBody>
          </p:sp>
        </p:grpSp>
        <p:grpSp>
          <p:nvGrpSpPr>
            <p:cNvPr id="3167" name="Group 111"/>
            <p:cNvGrpSpPr>
              <a:grpSpLocks/>
            </p:cNvGrpSpPr>
            <p:nvPr/>
          </p:nvGrpSpPr>
          <p:grpSpPr bwMode="auto">
            <a:xfrm>
              <a:off x="4057" y="1276"/>
              <a:ext cx="153" cy="178"/>
              <a:chOff x="3832" y="2217"/>
              <a:chExt cx="153" cy="178"/>
            </a:xfrm>
          </p:grpSpPr>
          <p:sp>
            <p:nvSpPr>
              <p:cNvPr id="3259" name="Freeform 112"/>
              <p:cNvSpPr>
                <a:spLocks/>
              </p:cNvSpPr>
              <p:nvPr/>
            </p:nvSpPr>
            <p:spPr bwMode="auto">
              <a:xfrm>
                <a:off x="3842" y="2226"/>
                <a:ext cx="142" cy="169"/>
              </a:xfrm>
              <a:custGeom>
                <a:avLst/>
                <a:gdLst>
                  <a:gd name="T0" fmla="*/ 96 w 142"/>
                  <a:gd name="T1" fmla="*/ 12 h 169"/>
                  <a:gd name="T2" fmla="*/ 105 w 142"/>
                  <a:gd name="T3" fmla="*/ 17 h 169"/>
                  <a:gd name="T4" fmla="*/ 112 w 142"/>
                  <a:gd name="T5" fmla="*/ 21 h 169"/>
                  <a:gd name="T6" fmla="*/ 119 w 142"/>
                  <a:gd name="T7" fmla="*/ 30 h 169"/>
                  <a:gd name="T8" fmla="*/ 125 w 142"/>
                  <a:gd name="T9" fmla="*/ 44 h 169"/>
                  <a:gd name="T10" fmla="*/ 127 w 142"/>
                  <a:gd name="T11" fmla="*/ 51 h 169"/>
                  <a:gd name="T12" fmla="*/ 126 w 142"/>
                  <a:gd name="T13" fmla="*/ 59 h 169"/>
                  <a:gd name="T14" fmla="*/ 124 w 142"/>
                  <a:gd name="T15" fmla="*/ 67 h 169"/>
                  <a:gd name="T16" fmla="*/ 128 w 142"/>
                  <a:gd name="T17" fmla="*/ 71 h 169"/>
                  <a:gd name="T18" fmla="*/ 135 w 142"/>
                  <a:gd name="T19" fmla="*/ 83 h 169"/>
                  <a:gd name="T20" fmla="*/ 140 w 142"/>
                  <a:gd name="T21" fmla="*/ 94 h 169"/>
                  <a:gd name="T22" fmla="*/ 141 w 142"/>
                  <a:gd name="T23" fmla="*/ 99 h 169"/>
                  <a:gd name="T24" fmla="*/ 139 w 142"/>
                  <a:gd name="T25" fmla="*/ 105 h 169"/>
                  <a:gd name="T26" fmla="*/ 136 w 142"/>
                  <a:gd name="T27" fmla="*/ 107 h 169"/>
                  <a:gd name="T28" fmla="*/ 131 w 142"/>
                  <a:gd name="T29" fmla="*/ 107 h 169"/>
                  <a:gd name="T30" fmla="*/ 127 w 142"/>
                  <a:gd name="T31" fmla="*/ 109 h 169"/>
                  <a:gd name="T32" fmla="*/ 128 w 142"/>
                  <a:gd name="T33" fmla="*/ 116 h 169"/>
                  <a:gd name="T34" fmla="*/ 131 w 142"/>
                  <a:gd name="T35" fmla="*/ 122 h 169"/>
                  <a:gd name="T36" fmla="*/ 127 w 142"/>
                  <a:gd name="T37" fmla="*/ 128 h 169"/>
                  <a:gd name="T38" fmla="*/ 127 w 142"/>
                  <a:gd name="T39" fmla="*/ 134 h 169"/>
                  <a:gd name="T40" fmla="*/ 125 w 142"/>
                  <a:gd name="T41" fmla="*/ 137 h 169"/>
                  <a:gd name="T42" fmla="*/ 123 w 142"/>
                  <a:gd name="T43" fmla="*/ 139 h 169"/>
                  <a:gd name="T44" fmla="*/ 121 w 142"/>
                  <a:gd name="T45" fmla="*/ 148 h 169"/>
                  <a:gd name="T46" fmla="*/ 118 w 142"/>
                  <a:gd name="T47" fmla="*/ 153 h 169"/>
                  <a:gd name="T48" fmla="*/ 110 w 142"/>
                  <a:gd name="T49" fmla="*/ 155 h 169"/>
                  <a:gd name="T50" fmla="*/ 103 w 142"/>
                  <a:gd name="T51" fmla="*/ 155 h 169"/>
                  <a:gd name="T52" fmla="*/ 97 w 142"/>
                  <a:gd name="T53" fmla="*/ 156 h 169"/>
                  <a:gd name="T54" fmla="*/ 91 w 142"/>
                  <a:gd name="T55" fmla="*/ 156 h 169"/>
                  <a:gd name="T56" fmla="*/ 92 w 142"/>
                  <a:gd name="T57" fmla="*/ 168 h 169"/>
                  <a:gd name="T58" fmla="*/ 16 w 142"/>
                  <a:gd name="T59" fmla="*/ 142 h 169"/>
                  <a:gd name="T60" fmla="*/ 22 w 142"/>
                  <a:gd name="T61" fmla="*/ 127 h 169"/>
                  <a:gd name="T62" fmla="*/ 21 w 142"/>
                  <a:gd name="T63" fmla="*/ 116 h 169"/>
                  <a:gd name="T64" fmla="*/ 0 w 142"/>
                  <a:gd name="T65" fmla="*/ 95 h 169"/>
                  <a:gd name="T66" fmla="*/ 0 w 142"/>
                  <a:gd name="T67" fmla="*/ 38 h 169"/>
                  <a:gd name="T68" fmla="*/ 14 w 142"/>
                  <a:gd name="T69" fmla="*/ 23 h 169"/>
                  <a:gd name="T70" fmla="*/ 32 w 142"/>
                  <a:gd name="T71" fmla="*/ 14 h 169"/>
                  <a:gd name="T72" fmla="*/ 43 w 142"/>
                  <a:gd name="T73" fmla="*/ 1 h 169"/>
                  <a:gd name="T74" fmla="*/ 56 w 142"/>
                  <a:gd name="T75" fmla="*/ 0 h 169"/>
                  <a:gd name="T76" fmla="*/ 73 w 142"/>
                  <a:gd name="T77" fmla="*/ 4 h 169"/>
                  <a:gd name="T78" fmla="*/ 86 w 142"/>
                  <a:gd name="T79" fmla="*/ 7 h 169"/>
                  <a:gd name="T80" fmla="*/ 96 w 142"/>
                  <a:gd name="T81" fmla="*/ 12 h 1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169"/>
                  <a:gd name="T125" fmla="*/ 142 w 142"/>
                  <a:gd name="T126" fmla="*/ 169 h 1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169">
                    <a:moveTo>
                      <a:pt x="96" y="12"/>
                    </a:moveTo>
                    <a:lnTo>
                      <a:pt x="105" y="17"/>
                    </a:lnTo>
                    <a:lnTo>
                      <a:pt x="112" y="21"/>
                    </a:lnTo>
                    <a:lnTo>
                      <a:pt x="119" y="30"/>
                    </a:lnTo>
                    <a:lnTo>
                      <a:pt x="125" y="44"/>
                    </a:lnTo>
                    <a:lnTo>
                      <a:pt x="127" y="51"/>
                    </a:lnTo>
                    <a:lnTo>
                      <a:pt x="126" y="59"/>
                    </a:lnTo>
                    <a:lnTo>
                      <a:pt x="124" y="67"/>
                    </a:lnTo>
                    <a:lnTo>
                      <a:pt x="128" y="71"/>
                    </a:lnTo>
                    <a:lnTo>
                      <a:pt x="135" y="83"/>
                    </a:lnTo>
                    <a:lnTo>
                      <a:pt x="140" y="94"/>
                    </a:lnTo>
                    <a:lnTo>
                      <a:pt x="141" y="99"/>
                    </a:lnTo>
                    <a:lnTo>
                      <a:pt x="139" y="105"/>
                    </a:lnTo>
                    <a:lnTo>
                      <a:pt x="136" y="107"/>
                    </a:lnTo>
                    <a:lnTo>
                      <a:pt x="131" y="107"/>
                    </a:lnTo>
                    <a:lnTo>
                      <a:pt x="127" y="109"/>
                    </a:lnTo>
                    <a:lnTo>
                      <a:pt x="128" y="116"/>
                    </a:lnTo>
                    <a:lnTo>
                      <a:pt x="131" y="122"/>
                    </a:lnTo>
                    <a:lnTo>
                      <a:pt x="127" y="128"/>
                    </a:lnTo>
                    <a:lnTo>
                      <a:pt x="127" y="134"/>
                    </a:lnTo>
                    <a:lnTo>
                      <a:pt x="125" y="137"/>
                    </a:lnTo>
                    <a:lnTo>
                      <a:pt x="123" y="139"/>
                    </a:lnTo>
                    <a:lnTo>
                      <a:pt x="121" y="148"/>
                    </a:lnTo>
                    <a:lnTo>
                      <a:pt x="118" y="153"/>
                    </a:lnTo>
                    <a:lnTo>
                      <a:pt x="110" y="155"/>
                    </a:lnTo>
                    <a:lnTo>
                      <a:pt x="103" y="155"/>
                    </a:lnTo>
                    <a:lnTo>
                      <a:pt x="97" y="156"/>
                    </a:lnTo>
                    <a:lnTo>
                      <a:pt x="91" y="156"/>
                    </a:lnTo>
                    <a:lnTo>
                      <a:pt x="92" y="168"/>
                    </a:lnTo>
                    <a:lnTo>
                      <a:pt x="16" y="142"/>
                    </a:lnTo>
                    <a:lnTo>
                      <a:pt x="22" y="127"/>
                    </a:lnTo>
                    <a:lnTo>
                      <a:pt x="21" y="116"/>
                    </a:lnTo>
                    <a:lnTo>
                      <a:pt x="0" y="95"/>
                    </a:lnTo>
                    <a:lnTo>
                      <a:pt x="0" y="38"/>
                    </a:lnTo>
                    <a:lnTo>
                      <a:pt x="14" y="23"/>
                    </a:lnTo>
                    <a:lnTo>
                      <a:pt x="32" y="14"/>
                    </a:lnTo>
                    <a:lnTo>
                      <a:pt x="43" y="1"/>
                    </a:lnTo>
                    <a:lnTo>
                      <a:pt x="56" y="0"/>
                    </a:lnTo>
                    <a:lnTo>
                      <a:pt x="73" y="4"/>
                    </a:lnTo>
                    <a:lnTo>
                      <a:pt x="86" y="7"/>
                    </a:lnTo>
                    <a:lnTo>
                      <a:pt x="96" y="12"/>
                    </a:lnTo>
                  </a:path>
                </a:pathLst>
              </a:custGeom>
              <a:solidFill>
                <a:srgbClr val="000000"/>
              </a:solidFill>
              <a:ln w="12700" cap="rnd">
                <a:solidFill>
                  <a:srgbClr val="402000"/>
                </a:solidFill>
                <a:round/>
                <a:headEnd type="none" w="sm" len="sm"/>
                <a:tailEnd type="none" w="sm" len="sm"/>
              </a:ln>
            </p:spPr>
            <p:txBody>
              <a:bodyPr/>
              <a:lstStyle/>
              <a:p>
                <a:endParaRPr lang="fr-FR"/>
              </a:p>
            </p:txBody>
          </p:sp>
          <p:sp>
            <p:nvSpPr>
              <p:cNvPr id="3260" name="Freeform 113"/>
              <p:cNvSpPr>
                <a:spLocks/>
              </p:cNvSpPr>
              <p:nvPr/>
            </p:nvSpPr>
            <p:spPr bwMode="auto">
              <a:xfrm>
                <a:off x="3832" y="2217"/>
                <a:ext cx="128" cy="128"/>
              </a:xfrm>
              <a:custGeom>
                <a:avLst/>
                <a:gdLst>
                  <a:gd name="T0" fmla="*/ 104 w 128"/>
                  <a:gd name="T1" fmla="*/ 28 h 128"/>
                  <a:gd name="T2" fmla="*/ 97 w 128"/>
                  <a:gd name="T3" fmla="*/ 30 h 128"/>
                  <a:gd name="T4" fmla="*/ 91 w 128"/>
                  <a:gd name="T5" fmla="*/ 33 h 128"/>
                  <a:gd name="T6" fmla="*/ 85 w 128"/>
                  <a:gd name="T7" fmla="*/ 42 h 128"/>
                  <a:gd name="T8" fmla="*/ 86 w 128"/>
                  <a:gd name="T9" fmla="*/ 50 h 128"/>
                  <a:gd name="T10" fmla="*/ 89 w 128"/>
                  <a:gd name="T11" fmla="*/ 56 h 128"/>
                  <a:gd name="T12" fmla="*/ 93 w 128"/>
                  <a:gd name="T13" fmla="*/ 64 h 128"/>
                  <a:gd name="T14" fmla="*/ 91 w 128"/>
                  <a:gd name="T15" fmla="*/ 72 h 128"/>
                  <a:gd name="T16" fmla="*/ 90 w 128"/>
                  <a:gd name="T17" fmla="*/ 84 h 128"/>
                  <a:gd name="T18" fmla="*/ 79 w 128"/>
                  <a:gd name="T19" fmla="*/ 84 h 128"/>
                  <a:gd name="T20" fmla="*/ 79 w 128"/>
                  <a:gd name="T21" fmla="*/ 72 h 128"/>
                  <a:gd name="T22" fmla="*/ 74 w 128"/>
                  <a:gd name="T23" fmla="*/ 67 h 128"/>
                  <a:gd name="T24" fmla="*/ 65 w 128"/>
                  <a:gd name="T25" fmla="*/ 67 h 128"/>
                  <a:gd name="T26" fmla="*/ 55 w 128"/>
                  <a:gd name="T27" fmla="*/ 69 h 128"/>
                  <a:gd name="T28" fmla="*/ 53 w 128"/>
                  <a:gd name="T29" fmla="*/ 77 h 128"/>
                  <a:gd name="T30" fmla="*/ 51 w 128"/>
                  <a:gd name="T31" fmla="*/ 88 h 128"/>
                  <a:gd name="T32" fmla="*/ 53 w 128"/>
                  <a:gd name="T33" fmla="*/ 97 h 128"/>
                  <a:gd name="T34" fmla="*/ 53 w 128"/>
                  <a:gd name="T35" fmla="*/ 103 h 128"/>
                  <a:gd name="T36" fmla="*/ 52 w 128"/>
                  <a:gd name="T37" fmla="*/ 109 h 128"/>
                  <a:gd name="T38" fmla="*/ 46 w 128"/>
                  <a:gd name="T39" fmla="*/ 116 h 128"/>
                  <a:gd name="T40" fmla="*/ 42 w 128"/>
                  <a:gd name="T41" fmla="*/ 119 h 128"/>
                  <a:gd name="T42" fmla="*/ 30 w 128"/>
                  <a:gd name="T43" fmla="*/ 127 h 128"/>
                  <a:gd name="T44" fmla="*/ 9 w 128"/>
                  <a:gd name="T45" fmla="*/ 105 h 128"/>
                  <a:gd name="T46" fmla="*/ 3 w 128"/>
                  <a:gd name="T47" fmla="*/ 86 h 128"/>
                  <a:gd name="T48" fmla="*/ 0 w 128"/>
                  <a:gd name="T49" fmla="*/ 57 h 128"/>
                  <a:gd name="T50" fmla="*/ 2 w 128"/>
                  <a:gd name="T51" fmla="*/ 38 h 128"/>
                  <a:gd name="T52" fmla="*/ 9 w 128"/>
                  <a:gd name="T53" fmla="*/ 20 h 128"/>
                  <a:gd name="T54" fmla="*/ 15 w 128"/>
                  <a:gd name="T55" fmla="*/ 14 h 128"/>
                  <a:gd name="T56" fmla="*/ 24 w 128"/>
                  <a:gd name="T57" fmla="*/ 6 h 128"/>
                  <a:gd name="T58" fmla="*/ 39 w 128"/>
                  <a:gd name="T59" fmla="*/ 2 h 128"/>
                  <a:gd name="T60" fmla="*/ 73 w 128"/>
                  <a:gd name="T61" fmla="*/ 0 h 128"/>
                  <a:gd name="T62" fmla="*/ 92 w 128"/>
                  <a:gd name="T63" fmla="*/ 3 h 128"/>
                  <a:gd name="T64" fmla="*/ 112 w 128"/>
                  <a:gd name="T65" fmla="*/ 8 h 128"/>
                  <a:gd name="T66" fmla="*/ 126 w 128"/>
                  <a:gd name="T67" fmla="*/ 16 h 128"/>
                  <a:gd name="T68" fmla="*/ 127 w 128"/>
                  <a:gd name="T69" fmla="*/ 25 h 128"/>
                  <a:gd name="T70" fmla="*/ 120 w 128"/>
                  <a:gd name="T71" fmla="*/ 30 h 128"/>
                  <a:gd name="T72" fmla="*/ 104 w 128"/>
                  <a:gd name="T73" fmla="*/ 28 h 1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28"/>
                  <a:gd name="T113" fmla="*/ 128 w 128"/>
                  <a:gd name="T114" fmla="*/ 128 h 1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28">
                    <a:moveTo>
                      <a:pt x="104" y="28"/>
                    </a:moveTo>
                    <a:lnTo>
                      <a:pt x="97" y="30"/>
                    </a:lnTo>
                    <a:lnTo>
                      <a:pt x="91" y="33"/>
                    </a:lnTo>
                    <a:lnTo>
                      <a:pt x="85" y="42"/>
                    </a:lnTo>
                    <a:lnTo>
                      <a:pt x="86" y="50"/>
                    </a:lnTo>
                    <a:lnTo>
                      <a:pt x="89" y="56"/>
                    </a:lnTo>
                    <a:lnTo>
                      <a:pt x="93" y="64"/>
                    </a:lnTo>
                    <a:lnTo>
                      <a:pt x="91" y="72"/>
                    </a:lnTo>
                    <a:lnTo>
                      <a:pt x="90" y="84"/>
                    </a:lnTo>
                    <a:lnTo>
                      <a:pt x="79" y="84"/>
                    </a:lnTo>
                    <a:lnTo>
                      <a:pt x="79" y="72"/>
                    </a:lnTo>
                    <a:lnTo>
                      <a:pt x="74" y="67"/>
                    </a:lnTo>
                    <a:lnTo>
                      <a:pt x="65" y="67"/>
                    </a:lnTo>
                    <a:lnTo>
                      <a:pt x="55" y="69"/>
                    </a:lnTo>
                    <a:lnTo>
                      <a:pt x="53" y="77"/>
                    </a:lnTo>
                    <a:lnTo>
                      <a:pt x="51" y="88"/>
                    </a:lnTo>
                    <a:lnTo>
                      <a:pt x="53" y="97"/>
                    </a:lnTo>
                    <a:lnTo>
                      <a:pt x="53" y="103"/>
                    </a:lnTo>
                    <a:lnTo>
                      <a:pt x="52" y="109"/>
                    </a:lnTo>
                    <a:lnTo>
                      <a:pt x="46" y="116"/>
                    </a:lnTo>
                    <a:lnTo>
                      <a:pt x="42" y="119"/>
                    </a:lnTo>
                    <a:lnTo>
                      <a:pt x="30" y="127"/>
                    </a:lnTo>
                    <a:lnTo>
                      <a:pt x="9" y="105"/>
                    </a:lnTo>
                    <a:lnTo>
                      <a:pt x="3" y="86"/>
                    </a:lnTo>
                    <a:lnTo>
                      <a:pt x="0" y="57"/>
                    </a:lnTo>
                    <a:lnTo>
                      <a:pt x="2" y="38"/>
                    </a:lnTo>
                    <a:lnTo>
                      <a:pt x="9" y="20"/>
                    </a:lnTo>
                    <a:lnTo>
                      <a:pt x="15" y="14"/>
                    </a:lnTo>
                    <a:lnTo>
                      <a:pt x="24" y="6"/>
                    </a:lnTo>
                    <a:lnTo>
                      <a:pt x="39" y="2"/>
                    </a:lnTo>
                    <a:lnTo>
                      <a:pt x="73" y="0"/>
                    </a:lnTo>
                    <a:lnTo>
                      <a:pt x="92" y="3"/>
                    </a:lnTo>
                    <a:lnTo>
                      <a:pt x="112" y="8"/>
                    </a:lnTo>
                    <a:lnTo>
                      <a:pt x="126" y="16"/>
                    </a:lnTo>
                    <a:lnTo>
                      <a:pt x="127" y="25"/>
                    </a:lnTo>
                    <a:lnTo>
                      <a:pt x="120" y="30"/>
                    </a:lnTo>
                    <a:lnTo>
                      <a:pt x="104" y="2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61" name="Freeform 114"/>
              <p:cNvSpPr>
                <a:spLocks/>
              </p:cNvSpPr>
              <p:nvPr/>
            </p:nvSpPr>
            <p:spPr bwMode="auto">
              <a:xfrm>
                <a:off x="3836" y="2222"/>
                <a:ext cx="120" cy="119"/>
              </a:xfrm>
              <a:custGeom>
                <a:avLst/>
                <a:gdLst>
                  <a:gd name="T0" fmla="*/ 119 w 120"/>
                  <a:gd name="T1" fmla="*/ 12 h 119"/>
                  <a:gd name="T2" fmla="*/ 108 w 120"/>
                  <a:gd name="T3" fmla="*/ 20 h 119"/>
                  <a:gd name="T4" fmla="*/ 84 w 120"/>
                  <a:gd name="T5" fmla="*/ 18 h 119"/>
                  <a:gd name="T6" fmla="*/ 65 w 120"/>
                  <a:gd name="T7" fmla="*/ 15 h 119"/>
                  <a:gd name="T8" fmla="*/ 70 w 120"/>
                  <a:gd name="T9" fmla="*/ 18 h 119"/>
                  <a:gd name="T10" fmla="*/ 82 w 120"/>
                  <a:gd name="T11" fmla="*/ 21 h 119"/>
                  <a:gd name="T12" fmla="*/ 80 w 120"/>
                  <a:gd name="T13" fmla="*/ 24 h 119"/>
                  <a:gd name="T14" fmla="*/ 72 w 120"/>
                  <a:gd name="T15" fmla="*/ 24 h 119"/>
                  <a:gd name="T16" fmla="*/ 58 w 120"/>
                  <a:gd name="T17" fmla="*/ 21 h 119"/>
                  <a:gd name="T18" fmla="*/ 65 w 120"/>
                  <a:gd name="T19" fmla="*/ 25 h 119"/>
                  <a:gd name="T20" fmla="*/ 75 w 120"/>
                  <a:gd name="T21" fmla="*/ 31 h 119"/>
                  <a:gd name="T22" fmla="*/ 65 w 120"/>
                  <a:gd name="T23" fmla="*/ 31 h 119"/>
                  <a:gd name="T24" fmla="*/ 70 w 120"/>
                  <a:gd name="T25" fmla="*/ 36 h 119"/>
                  <a:gd name="T26" fmla="*/ 74 w 120"/>
                  <a:gd name="T27" fmla="*/ 44 h 119"/>
                  <a:gd name="T28" fmla="*/ 70 w 120"/>
                  <a:gd name="T29" fmla="*/ 43 h 119"/>
                  <a:gd name="T30" fmla="*/ 54 w 120"/>
                  <a:gd name="T31" fmla="*/ 41 h 119"/>
                  <a:gd name="T32" fmla="*/ 78 w 120"/>
                  <a:gd name="T33" fmla="*/ 49 h 119"/>
                  <a:gd name="T34" fmla="*/ 84 w 120"/>
                  <a:gd name="T35" fmla="*/ 57 h 119"/>
                  <a:gd name="T36" fmla="*/ 67 w 120"/>
                  <a:gd name="T37" fmla="*/ 50 h 119"/>
                  <a:gd name="T38" fmla="*/ 73 w 120"/>
                  <a:gd name="T39" fmla="*/ 54 h 119"/>
                  <a:gd name="T40" fmla="*/ 85 w 120"/>
                  <a:gd name="T41" fmla="*/ 61 h 119"/>
                  <a:gd name="T42" fmla="*/ 77 w 120"/>
                  <a:gd name="T43" fmla="*/ 62 h 119"/>
                  <a:gd name="T44" fmla="*/ 58 w 120"/>
                  <a:gd name="T45" fmla="*/ 59 h 119"/>
                  <a:gd name="T46" fmla="*/ 41 w 120"/>
                  <a:gd name="T47" fmla="*/ 59 h 119"/>
                  <a:gd name="T48" fmla="*/ 35 w 120"/>
                  <a:gd name="T49" fmla="*/ 61 h 119"/>
                  <a:gd name="T50" fmla="*/ 47 w 120"/>
                  <a:gd name="T51" fmla="*/ 69 h 119"/>
                  <a:gd name="T52" fmla="*/ 26 w 120"/>
                  <a:gd name="T53" fmla="*/ 62 h 119"/>
                  <a:gd name="T54" fmla="*/ 32 w 120"/>
                  <a:gd name="T55" fmla="*/ 69 h 119"/>
                  <a:gd name="T56" fmla="*/ 47 w 120"/>
                  <a:gd name="T57" fmla="*/ 73 h 119"/>
                  <a:gd name="T58" fmla="*/ 36 w 120"/>
                  <a:gd name="T59" fmla="*/ 77 h 119"/>
                  <a:gd name="T60" fmla="*/ 33 w 120"/>
                  <a:gd name="T61" fmla="*/ 78 h 119"/>
                  <a:gd name="T62" fmla="*/ 47 w 120"/>
                  <a:gd name="T63" fmla="*/ 81 h 119"/>
                  <a:gd name="T64" fmla="*/ 37 w 120"/>
                  <a:gd name="T65" fmla="*/ 88 h 119"/>
                  <a:gd name="T66" fmla="*/ 38 w 120"/>
                  <a:gd name="T67" fmla="*/ 92 h 119"/>
                  <a:gd name="T68" fmla="*/ 47 w 120"/>
                  <a:gd name="T69" fmla="*/ 101 h 119"/>
                  <a:gd name="T70" fmla="*/ 36 w 120"/>
                  <a:gd name="T71" fmla="*/ 100 h 119"/>
                  <a:gd name="T72" fmla="*/ 25 w 120"/>
                  <a:gd name="T73" fmla="*/ 84 h 119"/>
                  <a:gd name="T74" fmla="*/ 33 w 120"/>
                  <a:gd name="T75" fmla="*/ 101 h 119"/>
                  <a:gd name="T76" fmla="*/ 35 w 120"/>
                  <a:gd name="T77" fmla="*/ 115 h 119"/>
                  <a:gd name="T78" fmla="*/ 22 w 120"/>
                  <a:gd name="T79" fmla="*/ 100 h 119"/>
                  <a:gd name="T80" fmla="*/ 21 w 120"/>
                  <a:gd name="T81" fmla="*/ 104 h 119"/>
                  <a:gd name="T82" fmla="*/ 31 w 120"/>
                  <a:gd name="T83" fmla="*/ 116 h 119"/>
                  <a:gd name="T84" fmla="*/ 16 w 120"/>
                  <a:gd name="T85" fmla="*/ 110 h 119"/>
                  <a:gd name="T86" fmla="*/ 4 w 120"/>
                  <a:gd name="T87" fmla="*/ 86 h 119"/>
                  <a:gd name="T88" fmla="*/ 0 w 120"/>
                  <a:gd name="T89" fmla="*/ 54 h 119"/>
                  <a:gd name="T90" fmla="*/ 8 w 120"/>
                  <a:gd name="T91" fmla="*/ 41 h 119"/>
                  <a:gd name="T92" fmla="*/ 38 w 120"/>
                  <a:gd name="T93" fmla="*/ 50 h 119"/>
                  <a:gd name="T94" fmla="*/ 16 w 120"/>
                  <a:gd name="T95" fmla="*/ 40 h 119"/>
                  <a:gd name="T96" fmla="*/ 4 w 120"/>
                  <a:gd name="T97" fmla="*/ 26 h 119"/>
                  <a:gd name="T98" fmla="*/ 23 w 120"/>
                  <a:gd name="T99" fmla="*/ 21 h 119"/>
                  <a:gd name="T100" fmla="*/ 24 w 120"/>
                  <a:gd name="T101" fmla="*/ 18 h 119"/>
                  <a:gd name="T102" fmla="*/ 21 w 120"/>
                  <a:gd name="T103" fmla="*/ 5 h 119"/>
                  <a:gd name="T104" fmla="*/ 49 w 120"/>
                  <a:gd name="T105" fmla="*/ 0 h 119"/>
                  <a:gd name="T106" fmla="*/ 90 w 120"/>
                  <a:gd name="T107" fmla="*/ 2 h 1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0"/>
                  <a:gd name="T163" fmla="*/ 0 h 119"/>
                  <a:gd name="T164" fmla="*/ 120 w 120"/>
                  <a:gd name="T165" fmla="*/ 119 h 11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0" h="119">
                    <a:moveTo>
                      <a:pt x="113" y="9"/>
                    </a:moveTo>
                    <a:lnTo>
                      <a:pt x="119" y="12"/>
                    </a:lnTo>
                    <a:lnTo>
                      <a:pt x="117" y="22"/>
                    </a:lnTo>
                    <a:lnTo>
                      <a:pt x="108" y="20"/>
                    </a:lnTo>
                    <a:lnTo>
                      <a:pt x="90" y="21"/>
                    </a:lnTo>
                    <a:lnTo>
                      <a:pt x="84" y="18"/>
                    </a:lnTo>
                    <a:lnTo>
                      <a:pt x="74" y="16"/>
                    </a:lnTo>
                    <a:lnTo>
                      <a:pt x="65" y="15"/>
                    </a:lnTo>
                    <a:lnTo>
                      <a:pt x="55" y="16"/>
                    </a:lnTo>
                    <a:lnTo>
                      <a:pt x="70" y="18"/>
                    </a:lnTo>
                    <a:lnTo>
                      <a:pt x="77" y="20"/>
                    </a:lnTo>
                    <a:lnTo>
                      <a:pt x="82" y="21"/>
                    </a:lnTo>
                    <a:lnTo>
                      <a:pt x="84" y="22"/>
                    </a:lnTo>
                    <a:lnTo>
                      <a:pt x="80" y="24"/>
                    </a:lnTo>
                    <a:lnTo>
                      <a:pt x="77" y="27"/>
                    </a:lnTo>
                    <a:lnTo>
                      <a:pt x="72" y="24"/>
                    </a:lnTo>
                    <a:lnTo>
                      <a:pt x="67" y="23"/>
                    </a:lnTo>
                    <a:lnTo>
                      <a:pt x="58" y="21"/>
                    </a:lnTo>
                    <a:lnTo>
                      <a:pt x="55" y="21"/>
                    </a:lnTo>
                    <a:lnTo>
                      <a:pt x="65" y="25"/>
                    </a:lnTo>
                    <a:lnTo>
                      <a:pt x="71" y="28"/>
                    </a:lnTo>
                    <a:lnTo>
                      <a:pt x="75" y="31"/>
                    </a:lnTo>
                    <a:lnTo>
                      <a:pt x="72" y="33"/>
                    </a:lnTo>
                    <a:lnTo>
                      <a:pt x="65" y="31"/>
                    </a:lnTo>
                    <a:lnTo>
                      <a:pt x="58" y="30"/>
                    </a:lnTo>
                    <a:lnTo>
                      <a:pt x="70" y="36"/>
                    </a:lnTo>
                    <a:lnTo>
                      <a:pt x="73" y="38"/>
                    </a:lnTo>
                    <a:lnTo>
                      <a:pt x="74" y="44"/>
                    </a:lnTo>
                    <a:lnTo>
                      <a:pt x="76" y="46"/>
                    </a:lnTo>
                    <a:lnTo>
                      <a:pt x="70" y="43"/>
                    </a:lnTo>
                    <a:lnTo>
                      <a:pt x="63" y="42"/>
                    </a:lnTo>
                    <a:lnTo>
                      <a:pt x="54" y="41"/>
                    </a:lnTo>
                    <a:lnTo>
                      <a:pt x="68" y="45"/>
                    </a:lnTo>
                    <a:lnTo>
                      <a:pt x="78" y="49"/>
                    </a:lnTo>
                    <a:lnTo>
                      <a:pt x="84" y="52"/>
                    </a:lnTo>
                    <a:lnTo>
                      <a:pt x="84" y="57"/>
                    </a:lnTo>
                    <a:lnTo>
                      <a:pt x="77" y="54"/>
                    </a:lnTo>
                    <a:lnTo>
                      <a:pt x="67" y="50"/>
                    </a:lnTo>
                    <a:lnTo>
                      <a:pt x="62" y="50"/>
                    </a:lnTo>
                    <a:lnTo>
                      <a:pt x="73" y="54"/>
                    </a:lnTo>
                    <a:lnTo>
                      <a:pt x="82" y="58"/>
                    </a:lnTo>
                    <a:lnTo>
                      <a:pt x="85" y="61"/>
                    </a:lnTo>
                    <a:lnTo>
                      <a:pt x="84" y="64"/>
                    </a:lnTo>
                    <a:lnTo>
                      <a:pt x="77" y="62"/>
                    </a:lnTo>
                    <a:lnTo>
                      <a:pt x="70" y="59"/>
                    </a:lnTo>
                    <a:lnTo>
                      <a:pt x="58" y="59"/>
                    </a:lnTo>
                    <a:lnTo>
                      <a:pt x="53" y="59"/>
                    </a:lnTo>
                    <a:lnTo>
                      <a:pt x="41" y="59"/>
                    </a:lnTo>
                    <a:lnTo>
                      <a:pt x="27" y="58"/>
                    </a:lnTo>
                    <a:lnTo>
                      <a:pt x="35" y="61"/>
                    </a:lnTo>
                    <a:lnTo>
                      <a:pt x="50" y="63"/>
                    </a:lnTo>
                    <a:lnTo>
                      <a:pt x="47" y="69"/>
                    </a:lnTo>
                    <a:lnTo>
                      <a:pt x="36" y="66"/>
                    </a:lnTo>
                    <a:lnTo>
                      <a:pt x="26" y="62"/>
                    </a:lnTo>
                    <a:lnTo>
                      <a:pt x="20" y="59"/>
                    </a:lnTo>
                    <a:lnTo>
                      <a:pt x="32" y="69"/>
                    </a:lnTo>
                    <a:lnTo>
                      <a:pt x="40" y="71"/>
                    </a:lnTo>
                    <a:lnTo>
                      <a:pt x="47" y="73"/>
                    </a:lnTo>
                    <a:lnTo>
                      <a:pt x="47" y="79"/>
                    </a:lnTo>
                    <a:lnTo>
                      <a:pt x="36" y="77"/>
                    </a:lnTo>
                    <a:lnTo>
                      <a:pt x="28" y="75"/>
                    </a:lnTo>
                    <a:lnTo>
                      <a:pt x="33" y="78"/>
                    </a:lnTo>
                    <a:lnTo>
                      <a:pt x="42" y="80"/>
                    </a:lnTo>
                    <a:lnTo>
                      <a:pt x="47" y="81"/>
                    </a:lnTo>
                    <a:lnTo>
                      <a:pt x="47" y="92"/>
                    </a:lnTo>
                    <a:lnTo>
                      <a:pt x="37" y="88"/>
                    </a:lnTo>
                    <a:lnTo>
                      <a:pt x="30" y="86"/>
                    </a:lnTo>
                    <a:lnTo>
                      <a:pt x="38" y="92"/>
                    </a:lnTo>
                    <a:lnTo>
                      <a:pt x="47" y="96"/>
                    </a:lnTo>
                    <a:lnTo>
                      <a:pt x="47" y="101"/>
                    </a:lnTo>
                    <a:lnTo>
                      <a:pt x="41" y="107"/>
                    </a:lnTo>
                    <a:lnTo>
                      <a:pt x="36" y="100"/>
                    </a:lnTo>
                    <a:lnTo>
                      <a:pt x="30" y="92"/>
                    </a:lnTo>
                    <a:lnTo>
                      <a:pt x="25" y="84"/>
                    </a:lnTo>
                    <a:lnTo>
                      <a:pt x="30" y="96"/>
                    </a:lnTo>
                    <a:lnTo>
                      <a:pt x="33" y="101"/>
                    </a:lnTo>
                    <a:lnTo>
                      <a:pt x="40" y="110"/>
                    </a:lnTo>
                    <a:lnTo>
                      <a:pt x="35" y="115"/>
                    </a:lnTo>
                    <a:lnTo>
                      <a:pt x="27" y="109"/>
                    </a:lnTo>
                    <a:lnTo>
                      <a:pt x="22" y="100"/>
                    </a:lnTo>
                    <a:lnTo>
                      <a:pt x="16" y="92"/>
                    </a:lnTo>
                    <a:lnTo>
                      <a:pt x="21" y="104"/>
                    </a:lnTo>
                    <a:lnTo>
                      <a:pt x="26" y="110"/>
                    </a:lnTo>
                    <a:lnTo>
                      <a:pt x="31" y="116"/>
                    </a:lnTo>
                    <a:lnTo>
                      <a:pt x="27" y="118"/>
                    </a:lnTo>
                    <a:lnTo>
                      <a:pt x="16" y="110"/>
                    </a:lnTo>
                    <a:lnTo>
                      <a:pt x="7" y="96"/>
                    </a:lnTo>
                    <a:lnTo>
                      <a:pt x="4" y="86"/>
                    </a:lnTo>
                    <a:lnTo>
                      <a:pt x="1" y="67"/>
                    </a:lnTo>
                    <a:lnTo>
                      <a:pt x="0" y="54"/>
                    </a:lnTo>
                    <a:lnTo>
                      <a:pt x="0" y="40"/>
                    </a:lnTo>
                    <a:lnTo>
                      <a:pt x="8" y="41"/>
                    </a:lnTo>
                    <a:lnTo>
                      <a:pt x="20" y="45"/>
                    </a:lnTo>
                    <a:lnTo>
                      <a:pt x="38" y="50"/>
                    </a:lnTo>
                    <a:lnTo>
                      <a:pt x="22" y="44"/>
                    </a:lnTo>
                    <a:lnTo>
                      <a:pt x="16" y="40"/>
                    </a:lnTo>
                    <a:lnTo>
                      <a:pt x="2" y="35"/>
                    </a:lnTo>
                    <a:lnTo>
                      <a:pt x="4" y="26"/>
                    </a:lnTo>
                    <a:lnTo>
                      <a:pt x="8" y="16"/>
                    </a:lnTo>
                    <a:lnTo>
                      <a:pt x="23" y="21"/>
                    </a:lnTo>
                    <a:lnTo>
                      <a:pt x="35" y="27"/>
                    </a:lnTo>
                    <a:lnTo>
                      <a:pt x="24" y="18"/>
                    </a:lnTo>
                    <a:lnTo>
                      <a:pt x="11" y="14"/>
                    </a:lnTo>
                    <a:lnTo>
                      <a:pt x="21" y="5"/>
                    </a:lnTo>
                    <a:lnTo>
                      <a:pt x="30" y="1"/>
                    </a:lnTo>
                    <a:lnTo>
                      <a:pt x="49" y="0"/>
                    </a:lnTo>
                    <a:lnTo>
                      <a:pt x="73" y="0"/>
                    </a:lnTo>
                    <a:lnTo>
                      <a:pt x="90" y="2"/>
                    </a:lnTo>
                    <a:lnTo>
                      <a:pt x="113" y="9"/>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nvGrpSpPr>
              <p:cNvPr id="3262" name="Group 115"/>
              <p:cNvGrpSpPr>
                <a:grpSpLocks/>
              </p:cNvGrpSpPr>
              <p:nvPr/>
            </p:nvGrpSpPr>
            <p:grpSpPr bwMode="auto">
              <a:xfrm>
                <a:off x="3885" y="2281"/>
                <a:ext cx="100" cy="90"/>
                <a:chOff x="3885" y="2281"/>
                <a:chExt cx="100" cy="90"/>
              </a:xfrm>
            </p:grpSpPr>
            <p:sp>
              <p:nvSpPr>
                <p:cNvPr id="3263" name="Freeform 116"/>
                <p:cNvSpPr>
                  <a:spLocks/>
                </p:cNvSpPr>
                <p:nvPr/>
              </p:nvSpPr>
              <p:spPr bwMode="auto">
                <a:xfrm>
                  <a:off x="3968" y="2329"/>
                  <a:ext cx="17" cy="17"/>
                </a:xfrm>
                <a:custGeom>
                  <a:avLst/>
                  <a:gdLst>
                    <a:gd name="T0" fmla="*/ 16 w 17"/>
                    <a:gd name="T1" fmla="*/ 5 h 17"/>
                    <a:gd name="T2" fmla="*/ 14 w 17"/>
                    <a:gd name="T3" fmla="*/ 10 h 17"/>
                    <a:gd name="T4" fmla="*/ 5 w 17"/>
                    <a:gd name="T5" fmla="*/ 10 h 17"/>
                    <a:gd name="T6" fmla="*/ 1 w 17"/>
                    <a:gd name="T7" fmla="*/ 16 h 17"/>
                    <a:gd name="T8" fmla="*/ 0 w 17"/>
                    <a:gd name="T9" fmla="*/ 5 h 17"/>
                    <a:gd name="T10" fmla="*/ 5 w 17"/>
                    <a:gd name="T11" fmla="*/ 0 h 17"/>
                    <a:gd name="T12" fmla="*/ 16 w 17"/>
                    <a:gd name="T13" fmla="*/ 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5"/>
                      </a:moveTo>
                      <a:lnTo>
                        <a:pt x="14" y="10"/>
                      </a:lnTo>
                      <a:lnTo>
                        <a:pt x="5" y="10"/>
                      </a:lnTo>
                      <a:lnTo>
                        <a:pt x="1" y="16"/>
                      </a:lnTo>
                      <a:lnTo>
                        <a:pt x="0" y="5"/>
                      </a:lnTo>
                      <a:lnTo>
                        <a:pt x="5" y="0"/>
                      </a:lnTo>
                      <a:lnTo>
                        <a:pt x="16" y="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64" name="Freeform 117"/>
                <p:cNvSpPr>
                  <a:spLocks/>
                </p:cNvSpPr>
                <p:nvPr/>
              </p:nvSpPr>
              <p:spPr bwMode="auto">
                <a:xfrm>
                  <a:off x="3961" y="2323"/>
                  <a:ext cx="17" cy="17"/>
                </a:xfrm>
                <a:custGeom>
                  <a:avLst/>
                  <a:gdLst>
                    <a:gd name="T0" fmla="*/ 13 w 17"/>
                    <a:gd name="T1" fmla="*/ 0 h 17"/>
                    <a:gd name="T2" fmla="*/ 8 w 17"/>
                    <a:gd name="T3" fmla="*/ 2 h 17"/>
                    <a:gd name="T4" fmla="*/ 5 w 17"/>
                    <a:gd name="T5" fmla="*/ 10 h 17"/>
                    <a:gd name="T6" fmla="*/ 16 w 17"/>
                    <a:gd name="T7" fmla="*/ 16 h 17"/>
                    <a:gd name="T8" fmla="*/ 2 w 17"/>
                    <a:gd name="T9" fmla="*/ 14 h 17"/>
                    <a:gd name="T10" fmla="*/ 0 w 17"/>
                    <a:gd name="T11" fmla="*/ 8 h 17"/>
                    <a:gd name="T12" fmla="*/ 2 w 17"/>
                    <a:gd name="T13" fmla="*/ 2 h 17"/>
                    <a:gd name="T14" fmla="*/ 13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3" y="0"/>
                      </a:moveTo>
                      <a:lnTo>
                        <a:pt x="8" y="2"/>
                      </a:lnTo>
                      <a:lnTo>
                        <a:pt x="5" y="10"/>
                      </a:lnTo>
                      <a:lnTo>
                        <a:pt x="16" y="16"/>
                      </a:lnTo>
                      <a:lnTo>
                        <a:pt x="2" y="14"/>
                      </a:lnTo>
                      <a:lnTo>
                        <a:pt x="0" y="8"/>
                      </a:lnTo>
                      <a:lnTo>
                        <a:pt x="2" y="2"/>
                      </a:lnTo>
                      <a:lnTo>
                        <a:pt x="1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65" name="Freeform 118"/>
                <p:cNvSpPr>
                  <a:spLocks/>
                </p:cNvSpPr>
                <p:nvPr/>
              </p:nvSpPr>
              <p:spPr bwMode="auto">
                <a:xfrm>
                  <a:off x="3945" y="2293"/>
                  <a:ext cx="17" cy="17"/>
                </a:xfrm>
                <a:custGeom>
                  <a:avLst/>
                  <a:gdLst>
                    <a:gd name="T0" fmla="*/ 16 w 17"/>
                    <a:gd name="T1" fmla="*/ 0 h 17"/>
                    <a:gd name="T2" fmla="*/ 14 w 17"/>
                    <a:gd name="T3" fmla="*/ 1 h 17"/>
                    <a:gd name="T4" fmla="*/ 13 w 17"/>
                    <a:gd name="T5" fmla="*/ 8 h 17"/>
                    <a:gd name="T6" fmla="*/ 14 w 17"/>
                    <a:gd name="T7" fmla="*/ 11 h 17"/>
                    <a:gd name="T8" fmla="*/ 14 w 17"/>
                    <a:gd name="T9" fmla="*/ 12 h 17"/>
                    <a:gd name="T10" fmla="*/ 15 w 17"/>
                    <a:gd name="T11" fmla="*/ 16 h 17"/>
                    <a:gd name="T12" fmla="*/ 12 w 17"/>
                    <a:gd name="T13" fmla="*/ 9 h 17"/>
                    <a:gd name="T14" fmla="*/ 9 w 17"/>
                    <a:gd name="T15" fmla="*/ 9 h 17"/>
                    <a:gd name="T16" fmla="*/ 6 w 17"/>
                    <a:gd name="T17" fmla="*/ 8 h 17"/>
                    <a:gd name="T18" fmla="*/ 0 w 17"/>
                    <a:gd name="T19" fmla="*/ 8 h 17"/>
                    <a:gd name="T20" fmla="*/ 6 w 17"/>
                    <a:gd name="T21" fmla="*/ 1 h 17"/>
                    <a:gd name="T22" fmla="*/ 16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6" y="0"/>
                      </a:moveTo>
                      <a:lnTo>
                        <a:pt x="14" y="1"/>
                      </a:lnTo>
                      <a:lnTo>
                        <a:pt x="13" y="8"/>
                      </a:lnTo>
                      <a:lnTo>
                        <a:pt x="14" y="11"/>
                      </a:lnTo>
                      <a:lnTo>
                        <a:pt x="14" y="12"/>
                      </a:lnTo>
                      <a:lnTo>
                        <a:pt x="15" y="16"/>
                      </a:lnTo>
                      <a:lnTo>
                        <a:pt x="12" y="9"/>
                      </a:lnTo>
                      <a:lnTo>
                        <a:pt x="9" y="9"/>
                      </a:lnTo>
                      <a:lnTo>
                        <a:pt x="6" y="8"/>
                      </a:lnTo>
                      <a:lnTo>
                        <a:pt x="0" y="8"/>
                      </a:lnTo>
                      <a:lnTo>
                        <a:pt x="6" y="1"/>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66" name="Freeform 119"/>
                <p:cNvSpPr>
                  <a:spLocks/>
                </p:cNvSpPr>
                <p:nvPr/>
              </p:nvSpPr>
              <p:spPr bwMode="auto">
                <a:xfrm>
                  <a:off x="3933" y="2281"/>
                  <a:ext cx="33" cy="17"/>
                </a:xfrm>
                <a:custGeom>
                  <a:avLst/>
                  <a:gdLst>
                    <a:gd name="T0" fmla="*/ 32 w 33"/>
                    <a:gd name="T1" fmla="*/ 8 h 17"/>
                    <a:gd name="T2" fmla="*/ 31 w 33"/>
                    <a:gd name="T3" fmla="*/ 16 h 17"/>
                    <a:gd name="T4" fmla="*/ 28 w 33"/>
                    <a:gd name="T5" fmla="*/ 16 h 17"/>
                    <a:gd name="T6" fmla="*/ 22 w 33"/>
                    <a:gd name="T7" fmla="*/ 10 h 17"/>
                    <a:gd name="T8" fmla="*/ 16 w 33"/>
                    <a:gd name="T9" fmla="*/ 8 h 17"/>
                    <a:gd name="T10" fmla="*/ 6 w 33"/>
                    <a:gd name="T11" fmla="*/ 8 h 17"/>
                    <a:gd name="T12" fmla="*/ 0 w 33"/>
                    <a:gd name="T13" fmla="*/ 10 h 17"/>
                    <a:gd name="T14" fmla="*/ 8 w 33"/>
                    <a:gd name="T15" fmla="*/ 2 h 17"/>
                    <a:gd name="T16" fmla="*/ 14 w 33"/>
                    <a:gd name="T17" fmla="*/ 0 h 17"/>
                    <a:gd name="T18" fmla="*/ 13 w 33"/>
                    <a:gd name="T19" fmla="*/ 0 h 17"/>
                    <a:gd name="T20" fmla="*/ 19 w 33"/>
                    <a:gd name="T21" fmla="*/ 2 h 17"/>
                    <a:gd name="T22" fmla="*/ 18 w 33"/>
                    <a:gd name="T23" fmla="*/ 0 h 17"/>
                    <a:gd name="T24" fmla="*/ 23 w 33"/>
                    <a:gd name="T25" fmla="*/ 2 h 17"/>
                    <a:gd name="T26" fmla="*/ 27 w 33"/>
                    <a:gd name="T27" fmla="*/ 2 h 17"/>
                    <a:gd name="T28" fmla="*/ 32 w 33"/>
                    <a:gd name="T29" fmla="*/ 8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17"/>
                    <a:gd name="T47" fmla="*/ 33 w 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17">
                      <a:moveTo>
                        <a:pt x="32" y="8"/>
                      </a:moveTo>
                      <a:lnTo>
                        <a:pt x="31" y="16"/>
                      </a:lnTo>
                      <a:lnTo>
                        <a:pt x="28" y="16"/>
                      </a:lnTo>
                      <a:lnTo>
                        <a:pt x="22" y="10"/>
                      </a:lnTo>
                      <a:lnTo>
                        <a:pt x="16" y="8"/>
                      </a:lnTo>
                      <a:lnTo>
                        <a:pt x="6" y="8"/>
                      </a:lnTo>
                      <a:lnTo>
                        <a:pt x="0" y="10"/>
                      </a:lnTo>
                      <a:lnTo>
                        <a:pt x="8" y="2"/>
                      </a:lnTo>
                      <a:lnTo>
                        <a:pt x="14" y="0"/>
                      </a:lnTo>
                      <a:lnTo>
                        <a:pt x="13" y="0"/>
                      </a:lnTo>
                      <a:lnTo>
                        <a:pt x="19" y="2"/>
                      </a:lnTo>
                      <a:lnTo>
                        <a:pt x="18" y="0"/>
                      </a:lnTo>
                      <a:lnTo>
                        <a:pt x="23" y="2"/>
                      </a:lnTo>
                      <a:lnTo>
                        <a:pt x="27" y="2"/>
                      </a:lnTo>
                      <a:lnTo>
                        <a:pt x="32"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nvGrpSpPr>
                <p:cNvPr id="3267" name="Group 120"/>
                <p:cNvGrpSpPr>
                  <a:grpSpLocks/>
                </p:cNvGrpSpPr>
                <p:nvPr/>
              </p:nvGrpSpPr>
              <p:grpSpPr bwMode="auto">
                <a:xfrm>
                  <a:off x="3885" y="2288"/>
                  <a:ext cx="27" cy="41"/>
                  <a:chOff x="3885" y="2288"/>
                  <a:chExt cx="27" cy="41"/>
                </a:xfrm>
              </p:grpSpPr>
              <p:sp>
                <p:nvSpPr>
                  <p:cNvPr id="3274" name="Freeform 121"/>
                  <p:cNvSpPr>
                    <a:spLocks/>
                  </p:cNvSpPr>
                  <p:nvPr/>
                </p:nvSpPr>
                <p:spPr bwMode="auto">
                  <a:xfrm>
                    <a:off x="3891" y="2293"/>
                    <a:ext cx="17" cy="30"/>
                  </a:xfrm>
                  <a:custGeom>
                    <a:avLst/>
                    <a:gdLst>
                      <a:gd name="T0" fmla="*/ 16 w 17"/>
                      <a:gd name="T1" fmla="*/ 5 h 30"/>
                      <a:gd name="T2" fmla="*/ 11 w 17"/>
                      <a:gd name="T3" fmla="*/ 1 h 30"/>
                      <a:gd name="T4" fmla="*/ 5 w 17"/>
                      <a:gd name="T5" fmla="*/ 2 h 30"/>
                      <a:gd name="T6" fmla="*/ 2 w 17"/>
                      <a:gd name="T7" fmla="*/ 8 h 30"/>
                      <a:gd name="T8" fmla="*/ 1 w 17"/>
                      <a:gd name="T9" fmla="*/ 14 h 30"/>
                      <a:gd name="T10" fmla="*/ 2 w 17"/>
                      <a:gd name="T11" fmla="*/ 19 h 30"/>
                      <a:gd name="T12" fmla="*/ 4 w 17"/>
                      <a:gd name="T13" fmla="*/ 23 h 30"/>
                      <a:gd name="T14" fmla="*/ 7 w 17"/>
                      <a:gd name="T15" fmla="*/ 16 h 30"/>
                      <a:gd name="T16" fmla="*/ 9 w 17"/>
                      <a:gd name="T17" fmla="*/ 13 h 30"/>
                      <a:gd name="T18" fmla="*/ 16 w 17"/>
                      <a:gd name="T19" fmla="*/ 11 h 30"/>
                      <a:gd name="T20" fmla="*/ 10 w 17"/>
                      <a:gd name="T21" fmla="*/ 16 h 30"/>
                      <a:gd name="T22" fmla="*/ 6 w 17"/>
                      <a:gd name="T23" fmla="*/ 20 h 30"/>
                      <a:gd name="T24" fmla="*/ 6 w 17"/>
                      <a:gd name="T25" fmla="*/ 24 h 30"/>
                      <a:gd name="T26" fmla="*/ 7 w 17"/>
                      <a:gd name="T27" fmla="*/ 28 h 30"/>
                      <a:gd name="T28" fmla="*/ 10 w 17"/>
                      <a:gd name="T29" fmla="*/ 29 h 30"/>
                      <a:gd name="T30" fmla="*/ 3 w 17"/>
                      <a:gd name="T31" fmla="*/ 28 h 30"/>
                      <a:gd name="T32" fmla="*/ 0 w 17"/>
                      <a:gd name="T33" fmla="*/ 21 h 30"/>
                      <a:gd name="T34" fmla="*/ 0 w 17"/>
                      <a:gd name="T35" fmla="*/ 13 h 30"/>
                      <a:gd name="T36" fmla="*/ 0 w 17"/>
                      <a:gd name="T37" fmla="*/ 6 h 30"/>
                      <a:gd name="T38" fmla="*/ 4 w 17"/>
                      <a:gd name="T39" fmla="*/ 1 h 30"/>
                      <a:gd name="T40" fmla="*/ 8 w 17"/>
                      <a:gd name="T41" fmla="*/ 0 h 30"/>
                      <a:gd name="T42" fmla="*/ 13 w 17"/>
                      <a:gd name="T43" fmla="*/ 0 h 30"/>
                      <a:gd name="T44" fmla="*/ 16 w 17"/>
                      <a:gd name="T45" fmla="*/ 5 h 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30"/>
                      <a:gd name="T71" fmla="*/ 17 w 17"/>
                      <a:gd name="T72" fmla="*/ 30 h 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30">
                        <a:moveTo>
                          <a:pt x="16" y="5"/>
                        </a:moveTo>
                        <a:lnTo>
                          <a:pt x="11" y="1"/>
                        </a:lnTo>
                        <a:lnTo>
                          <a:pt x="5" y="2"/>
                        </a:lnTo>
                        <a:lnTo>
                          <a:pt x="2" y="8"/>
                        </a:lnTo>
                        <a:lnTo>
                          <a:pt x="1" y="14"/>
                        </a:lnTo>
                        <a:lnTo>
                          <a:pt x="2" y="19"/>
                        </a:lnTo>
                        <a:lnTo>
                          <a:pt x="4" y="23"/>
                        </a:lnTo>
                        <a:lnTo>
                          <a:pt x="7" y="16"/>
                        </a:lnTo>
                        <a:lnTo>
                          <a:pt x="9" y="13"/>
                        </a:lnTo>
                        <a:lnTo>
                          <a:pt x="16" y="11"/>
                        </a:lnTo>
                        <a:lnTo>
                          <a:pt x="10" y="16"/>
                        </a:lnTo>
                        <a:lnTo>
                          <a:pt x="6" y="20"/>
                        </a:lnTo>
                        <a:lnTo>
                          <a:pt x="6" y="24"/>
                        </a:lnTo>
                        <a:lnTo>
                          <a:pt x="7" y="28"/>
                        </a:lnTo>
                        <a:lnTo>
                          <a:pt x="10" y="29"/>
                        </a:lnTo>
                        <a:lnTo>
                          <a:pt x="3" y="28"/>
                        </a:lnTo>
                        <a:lnTo>
                          <a:pt x="0" y="21"/>
                        </a:lnTo>
                        <a:lnTo>
                          <a:pt x="0" y="13"/>
                        </a:lnTo>
                        <a:lnTo>
                          <a:pt x="0" y="6"/>
                        </a:lnTo>
                        <a:lnTo>
                          <a:pt x="4" y="1"/>
                        </a:lnTo>
                        <a:lnTo>
                          <a:pt x="8" y="0"/>
                        </a:lnTo>
                        <a:lnTo>
                          <a:pt x="13" y="0"/>
                        </a:lnTo>
                        <a:lnTo>
                          <a:pt x="16" y="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75" name="Freeform 122"/>
                  <p:cNvSpPr>
                    <a:spLocks/>
                  </p:cNvSpPr>
                  <p:nvPr/>
                </p:nvSpPr>
                <p:spPr bwMode="auto">
                  <a:xfrm>
                    <a:off x="3885" y="2288"/>
                    <a:ext cx="27" cy="41"/>
                  </a:xfrm>
                  <a:custGeom>
                    <a:avLst/>
                    <a:gdLst>
                      <a:gd name="T0" fmla="*/ 26 w 27"/>
                      <a:gd name="T1" fmla="*/ 9 h 41"/>
                      <a:gd name="T2" fmla="*/ 22 w 27"/>
                      <a:gd name="T3" fmla="*/ 3 h 41"/>
                      <a:gd name="T4" fmla="*/ 15 w 27"/>
                      <a:gd name="T5" fmla="*/ 1 h 41"/>
                      <a:gd name="T6" fmla="*/ 7 w 27"/>
                      <a:gd name="T7" fmla="*/ 3 h 41"/>
                      <a:gd name="T8" fmla="*/ 4 w 27"/>
                      <a:gd name="T9" fmla="*/ 6 h 41"/>
                      <a:gd name="T10" fmla="*/ 2 w 27"/>
                      <a:gd name="T11" fmla="*/ 13 h 41"/>
                      <a:gd name="T12" fmla="*/ 2 w 27"/>
                      <a:gd name="T13" fmla="*/ 17 h 41"/>
                      <a:gd name="T14" fmla="*/ 4 w 27"/>
                      <a:gd name="T15" fmla="*/ 21 h 41"/>
                      <a:gd name="T16" fmla="*/ 4 w 27"/>
                      <a:gd name="T17" fmla="*/ 25 h 41"/>
                      <a:gd name="T18" fmla="*/ 5 w 27"/>
                      <a:gd name="T19" fmla="*/ 31 h 41"/>
                      <a:gd name="T20" fmla="*/ 10 w 27"/>
                      <a:gd name="T21" fmla="*/ 36 h 41"/>
                      <a:gd name="T22" fmla="*/ 17 w 27"/>
                      <a:gd name="T23" fmla="*/ 36 h 41"/>
                      <a:gd name="T24" fmla="*/ 22 w 27"/>
                      <a:gd name="T25" fmla="*/ 34 h 41"/>
                      <a:gd name="T26" fmla="*/ 22 w 27"/>
                      <a:gd name="T27" fmla="*/ 38 h 41"/>
                      <a:gd name="T28" fmla="*/ 17 w 27"/>
                      <a:gd name="T29" fmla="*/ 40 h 41"/>
                      <a:gd name="T30" fmla="*/ 11 w 27"/>
                      <a:gd name="T31" fmla="*/ 39 h 41"/>
                      <a:gd name="T32" fmla="*/ 6 w 27"/>
                      <a:gd name="T33" fmla="*/ 37 h 41"/>
                      <a:gd name="T34" fmla="*/ 2 w 27"/>
                      <a:gd name="T35" fmla="*/ 32 h 41"/>
                      <a:gd name="T36" fmla="*/ 2 w 27"/>
                      <a:gd name="T37" fmla="*/ 22 h 41"/>
                      <a:gd name="T38" fmla="*/ 0 w 27"/>
                      <a:gd name="T39" fmla="*/ 16 h 41"/>
                      <a:gd name="T40" fmla="*/ 0 w 27"/>
                      <a:gd name="T41" fmla="*/ 11 h 41"/>
                      <a:gd name="T42" fmla="*/ 3 w 27"/>
                      <a:gd name="T43" fmla="*/ 5 h 41"/>
                      <a:gd name="T44" fmla="*/ 6 w 27"/>
                      <a:gd name="T45" fmla="*/ 1 h 41"/>
                      <a:gd name="T46" fmla="*/ 12 w 27"/>
                      <a:gd name="T47" fmla="*/ 0 h 41"/>
                      <a:gd name="T48" fmla="*/ 22 w 27"/>
                      <a:gd name="T49" fmla="*/ 1 h 41"/>
                      <a:gd name="T50" fmla="*/ 25 w 27"/>
                      <a:gd name="T51" fmla="*/ 3 h 41"/>
                      <a:gd name="T52" fmla="*/ 26 w 27"/>
                      <a:gd name="T53" fmla="*/ 9 h 4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
                      <a:gd name="T82" fmla="*/ 0 h 41"/>
                      <a:gd name="T83" fmla="*/ 27 w 27"/>
                      <a:gd name="T84" fmla="*/ 41 h 4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 h="41">
                        <a:moveTo>
                          <a:pt x="26" y="9"/>
                        </a:moveTo>
                        <a:lnTo>
                          <a:pt x="22" y="3"/>
                        </a:lnTo>
                        <a:lnTo>
                          <a:pt x="15" y="1"/>
                        </a:lnTo>
                        <a:lnTo>
                          <a:pt x="7" y="3"/>
                        </a:lnTo>
                        <a:lnTo>
                          <a:pt x="4" y="6"/>
                        </a:lnTo>
                        <a:lnTo>
                          <a:pt x="2" y="13"/>
                        </a:lnTo>
                        <a:lnTo>
                          <a:pt x="2" y="17"/>
                        </a:lnTo>
                        <a:lnTo>
                          <a:pt x="4" y="21"/>
                        </a:lnTo>
                        <a:lnTo>
                          <a:pt x="4" y="25"/>
                        </a:lnTo>
                        <a:lnTo>
                          <a:pt x="5" y="31"/>
                        </a:lnTo>
                        <a:lnTo>
                          <a:pt x="10" y="36"/>
                        </a:lnTo>
                        <a:lnTo>
                          <a:pt x="17" y="36"/>
                        </a:lnTo>
                        <a:lnTo>
                          <a:pt x="22" y="34"/>
                        </a:lnTo>
                        <a:lnTo>
                          <a:pt x="22" y="38"/>
                        </a:lnTo>
                        <a:lnTo>
                          <a:pt x="17" y="40"/>
                        </a:lnTo>
                        <a:lnTo>
                          <a:pt x="11" y="39"/>
                        </a:lnTo>
                        <a:lnTo>
                          <a:pt x="6" y="37"/>
                        </a:lnTo>
                        <a:lnTo>
                          <a:pt x="2" y="32"/>
                        </a:lnTo>
                        <a:lnTo>
                          <a:pt x="2" y="22"/>
                        </a:lnTo>
                        <a:lnTo>
                          <a:pt x="0" y="16"/>
                        </a:lnTo>
                        <a:lnTo>
                          <a:pt x="0" y="11"/>
                        </a:lnTo>
                        <a:lnTo>
                          <a:pt x="3" y="5"/>
                        </a:lnTo>
                        <a:lnTo>
                          <a:pt x="6" y="1"/>
                        </a:lnTo>
                        <a:lnTo>
                          <a:pt x="12" y="0"/>
                        </a:lnTo>
                        <a:lnTo>
                          <a:pt x="22" y="1"/>
                        </a:lnTo>
                        <a:lnTo>
                          <a:pt x="25" y="3"/>
                        </a:lnTo>
                        <a:lnTo>
                          <a:pt x="26" y="9"/>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sp>
              <p:nvSpPr>
                <p:cNvPr id="3268" name="Freeform 123"/>
                <p:cNvSpPr>
                  <a:spLocks/>
                </p:cNvSpPr>
                <p:nvPr/>
              </p:nvSpPr>
              <p:spPr bwMode="auto">
                <a:xfrm>
                  <a:off x="3961" y="2349"/>
                  <a:ext cx="17" cy="17"/>
                </a:xfrm>
                <a:custGeom>
                  <a:avLst/>
                  <a:gdLst>
                    <a:gd name="T0" fmla="*/ 16 w 17"/>
                    <a:gd name="T1" fmla="*/ 0 h 17"/>
                    <a:gd name="T2" fmla="*/ 11 w 17"/>
                    <a:gd name="T3" fmla="*/ 5 h 17"/>
                    <a:gd name="T4" fmla="*/ 7 w 17"/>
                    <a:gd name="T5" fmla="*/ 8 h 17"/>
                    <a:gd name="T6" fmla="*/ 2 w 17"/>
                    <a:gd name="T7" fmla="*/ 10 h 17"/>
                    <a:gd name="T8" fmla="*/ 0 w 17"/>
                    <a:gd name="T9" fmla="*/ 16 h 17"/>
                    <a:gd name="T10" fmla="*/ 4 w 17"/>
                    <a:gd name="T11" fmla="*/ 13 h 17"/>
                    <a:gd name="T12" fmla="*/ 11 w 17"/>
                    <a:gd name="T13" fmla="*/ 13 h 17"/>
                    <a:gd name="T14" fmla="*/ 16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0"/>
                      </a:moveTo>
                      <a:lnTo>
                        <a:pt x="11" y="5"/>
                      </a:lnTo>
                      <a:lnTo>
                        <a:pt x="7" y="8"/>
                      </a:lnTo>
                      <a:lnTo>
                        <a:pt x="2" y="10"/>
                      </a:lnTo>
                      <a:lnTo>
                        <a:pt x="0" y="16"/>
                      </a:lnTo>
                      <a:lnTo>
                        <a:pt x="4" y="13"/>
                      </a:lnTo>
                      <a:lnTo>
                        <a:pt x="11" y="13"/>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69" name="Freeform 124"/>
                <p:cNvSpPr>
                  <a:spLocks/>
                </p:cNvSpPr>
                <p:nvPr/>
              </p:nvSpPr>
              <p:spPr bwMode="auto">
                <a:xfrm>
                  <a:off x="3947" y="2302"/>
                  <a:ext cx="17" cy="17"/>
                </a:xfrm>
                <a:custGeom>
                  <a:avLst/>
                  <a:gdLst>
                    <a:gd name="T0" fmla="*/ 16 w 17"/>
                    <a:gd name="T1" fmla="*/ 0 h 17"/>
                    <a:gd name="T2" fmla="*/ 12 w 17"/>
                    <a:gd name="T3" fmla="*/ 8 h 17"/>
                    <a:gd name="T4" fmla="*/ 4 w 17"/>
                    <a:gd name="T5" fmla="*/ 12 h 17"/>
                    <a:gd name="T6" fmla="*/ 0 w 17"/>
                    <a:gd name="T7" fmla="*/ 16 h 17"/>
                    <a:gd name="T8" fmla="*/ 6 w 17"/>
                    <a:gd name="T9" fmla="*/ 16 h 17"/>
                    <a:gd name="T10" fmla="*/ 14 w 17"/>
                    <a:gd name="T11" fmla="*/ 12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12" y="8"/>
                      </a:lnTo>
                      <a:lnTo>
                        <a:pt x="4" y="12"/>
                      </a:lnTo>
                      <a:lnTo>
                        <a:pt x="0" y="16"/>
                      </a:lnTo>
                      <a:lnTo>
                        <a:pt x="6" y="16"/>
                      </a:lnTo>
                      <a:lnTo>
                        <a:pt x="14" y="12"/>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70" name="Freeform 125"/>
                <p:cNvSpPr>
                  <a:spLocks/>
                </p:cNvSpPr>
                <p:nvPr/>
              </p:nvSpPr>
              <p:spPr bwMode="auto">
                <a:xfrm>
                  <a:off x="3949" y="2291"/>
                  <a:ext cx="17" cy="17"/>
                </a:xfrm>
                <a:custGeom>
                  <a:avLst/>
                  <a:gdLst>
                    <a:gd name="T0" fmla="*/ 16 w 17"/>
                    <a:gd name="T1" fmla="*/ 0 h 17"/>
                    <a:gd name="T2" fmla="*/ 8 w 17"/>
                    <a:gd name="T3" fmla="*/ 0 h 17"/>
                    <a:gd name="T4" fmla="*/ 0 w 17"/>
                    <a:gd name="T5" fmla="*/ 16 h 17"/>
                    <a:gd name="T6" fmla="*/ 9 w 17"/>
                    <a:gd name="T7" fmla="*/ 5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8" y="0"/>
                      </a:lnTo>
                      <a:lnTo>
                        <a:pt x="0" y="16"/>
                      </a:lnTo>
                      <a:lnTo>
                        <a:pt x="9" y="5"/>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71" name="Freeform 126"/>
                <p:cNvSpPr>
                  <a:spLocks/>
                </p:cNvSpPr>
                <p:nvPr/>
              </p:nvSpPr>
              <p:spPr bwMode="auto">
                <a:xfrm>
                  <a:off x="3936" y="2297"/>
                  <a:ext cx="17" cy="17"/>
                </a:xfrm>
                <a:custGeom>
                  <a:avLst/>
                  <a:gdLst>
                    <a:gd name="T0" fmla="*/ 16 w 17"/>
                    <a:gd name="T1" fmla="*/ 4 h 17"/>
                    <a:gd name="T2" fmla="*/ 10 w 17"/>
                    <a:gd name="T3" fmla="*/ 16 h 17"/>
                    <a:gd name="T4" fmla="*/ 4 w 17"/>
                    <a:gd name="T5" fmla="*/ 16 h 17"/>
                    <a:gd name="T6" fmla="*/ 12 w 17"/>
                    <a:gd name="T7" fmla="*/ 12 h 17"/>
                    <a:gd name="T8" fmla="*/ 8 w 17"/>
                    <a:gd name="T9" fmla="*/ 8 h 17"/>
                    <a:gd name="T10" fmla="*/ 2 w 17"/>
                    <a:gd name="T11" fmla="*/ 4 h 17"/>
                    <a:gd name="T12" fmla="*/ 12 w 17"/>
                    <a:gd name="T13" fmla="*/ 8 h 17"/>
                    <a:gd name="T14" fmla="*/ 8 w 17"/>
                    <a:gd name="T15" fmla="*/ 4 h 17"/>
                    <a:gd name="T16" fmla="*/ 0 w 17"/>
                    <a:gd name="T17" fmla="*/ 0 h 17"/>
                    <a:gd name="T18" fmla="*/ 16 w 17"/>
                    <a:gd name="T19" fmla="*/ 4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6" y="4"/>
                      </a:moveTo>
                      <a:lnTo>
                        <a:pt x="10" y="16"/>
                      </a:lnTo>
                      <a:lnTo>
                        <a:pt x="4" y="16"/>
                      </a:lnTo>
                      <a:lnTo>
                        <a:pt x="12" y="12"/>
                      </a:lnTo>
                      <a:lnTo>
                        <a:pt x="8" y="8"/>
                      </a:lnTo>
                      <a:lnTo>
                        <a:pt x="2" y="4"/>
                      </a:lnTo>
                      <a:lnTo>
                        <a:pt x="12" y="8"/>
                      </a:lnTo>
                      <a:lnTo>
                        <a:pt x="8" y="4"/>
                      </a:lnTo>
                      <a:lnTo>
                        <a:pt x="0" y="0"/>
                      </a:lnTo>
                      <a:lnTo>
                        <a:pt x="16" y="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72" name="Freeform 127"/>
                <p:cNvSpPr>
                  <a:spLocks/>
                </p:cNvSpPr>
                <p:nvPr/>
              </p:nvSpPr>
              <p:spPr bwMode="auto">
                <a:xfrm>
                  <a:off x="3955" y="2324"/>
                  <a:ext cx="17" cy="21"/>
                </a:xfrm>
                <a:custGeom>
                  <a:avLst/>
                  <a:gdLst>
                    <a:gd name="T0" fmla="*/ 14 w 17"/>
                    <a:gd name="T1" fmla="*/ 0 h 21"/>
                    <a:gd name="T2" fmla="*/ 16 w 17"/>
                    <a:gd name="T3" fmla="*/ 4 h 21"/>
                    <a:gd name="T4" fmla="*/ 6 w 17"/>
                    <a:gd name="T5" fmla="*/ 10 h 21"/>
                    <a:gd name="T6" fmla="*/ 0 w 17"/>
                    <a:gd name="T7" fmla="*/ 20 h 21"/>
                    <a:gd name="T8" fmla="*/ 0 w 17"/>
                    <a:gd name="T9" fmla="*/ 13 h 21"/>
                    <a:gd name="T10" fmla="*/ 4 w 17"/>
                    <a:gd name="T11" fmla="*/ 9 h 21"/>
                    <a:gd name="T12" fmla="*/ 6 w 17"/>
                    <a:gd name="T13" fmla="*/ 4 h 21"/>
                    <a:gd name="T14" fmla="*/ 14 w 17"/>
                    <a:gd name="T15" fmla="*/ 0 h 21"/>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1"/>
                    <a:gd name="T26" fmla="*/ 17 w 17"/>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1">
                      <a:moveTo>
                        <a:pt x="14" y="0"/>
                      </a:moveTo>
                      <a:lnTo>
                        <a:pt x="16" y="4"/>
                      </a:lnTo>
                      <a:lnTo>
                        <a:pt x="6" y="10"/>
                      </a:lnTo>
                      <a:lnTo>
                        <a:pt x="0" y="20"/>
                      </a:lnTo>
                      <a:lnTo>
                        <a:pt x="0" y="13"/>
                      </a:lnTo>
                      <a:lnTo>
                        <a:pt x="4" y="9"/>
                      </a:lnTo>
                      <a:lnTo>
                        <a:pt x="6" y="4"/>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73" name="Freeform 128"/>
                <p:cNvSpPr>
                  <a:spLocks/>
                </p:cNvSpPr>
                <p:nvPr/>
              </p:nvSpPr>
              <p:spPr bwMode="auto">
                <a:xfrm>
                  <a:off x="3902" y="2339"/>
                  <a:ext cx="22" cy="32"/>
                </a:xfrm>
                <a:custGeom>
                  <a:avLst/>
                  <a:gdLst>
                    <a:gd name="T0" fmla="*/ 0 w 22"/>
                    <a:gd name="T1" fmla="*/ 0 h 32"/>
                    <a:gd name="T2" fmla="*/ 1 w 22"/>
                    <a:gd name="T3" fmla="*/ 13 h 32"/>
                    <a:gd name="T4" fmla="*/ 6 w 22"/>
                    <a:gd name="T5" fmla="*/ 20 h 32"/>
                    <a:gd name="T6" fmla="*/ 15 w 22"/>
                    <a:gd name="T7" fmla="*/ 27 h 32"/>
                    <a:gd name="T8" fmla="*/ 21 w 22"/>
                    <a:gd name="T9" fmla="*/ 31 h 32"/>
                    <a:gd name="T10" fmla="*/ 12 w 22"/>
                    <a:gd name="T11" fmla="*/ 28 h 32"/>
                    <a:gd name="T12" fmla="*/ 3 w 22"/>
                    <a:gd name="T13" fmla="*/ 22 h 32"/>
                    <a:gd name="T14" fmla="*/ 0 w 22"/>
                    <a:gd name="T15" fmla="*/ 17 h 32"/>
                    <a:gd name="T16" fmla="*/ 0 w 22"/>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32"/>
                    <a:gd name="T29" fmla="*/ 22 w 22"/>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32">
                      <a:moveTo>
                        <a:pt x="0" y="0"/>
                      </a:moveTo>
                      <a:lnTo>
                        <a:pt x="1" y="13"/>
                      </a:lnTo>
                      <a:lnTo>
                        <a:pt x="6" y="20"/>
                      </a:lnTo>
                      <a:lnTo>
                        <a:pt x="15" y="27"/>
                      </a:lnTo>
                      <a:lnTo>
                        <a:pt x="21" y="31"/>
                      </a:lnTo>
                      <a:lnTo>
                        <a:pt x="12" y="28"/>
                      </a:lnTo>
                      <a:lnTo>
                        <a:pt x="3" y="22"/>
                      </a:lnTo>
                      <a:lnTo>
                        <a:pt x="0" y="17"/>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grpSp>
        <p:grpSp>
          <p:nvGrpSpPr>
            <p:cNvPr id="3168" name="Group 129"/>
            <p:cNvGrpSpPr>
              <a:grpSpLocks/>
            </p:cNvGrpSpPr>
            <p:nvPr/>
          </p:nvGrpSpPr>
          <p:grpSpPr bwMode="auto">
            <a:xfrm>
              <a:off x="4029" y="1847"/>
              <a:ext cx="321" cy="116"/>
              <a:chOff x="3804" y="2788"/>
              <a:chExt cx="321" cy="116"/>
            </a:xfrm>
          </p:grpSpPr>
          <p:sp>
            <p:nvSpPr>
              <p:cNvPr id="3257" name="Freeform 130"/>
              <p:cNvSpPr>
                <a:spLocks/>
              </p:cNvSpPr>
              <p:nvPr/>
            </p:nvSpPr>
            <p:spPr bwMode="auto">
              <a:xfrm>
                <a:off x="3804" y="2788"/>
                <a:ext cx="321" cy="116"/>
              </a:xfrm>
              <a:custGeom>
                <a:avLst/>
                <a:gdLst>
                  <a:gd name="T0" fmla="*/ 320 w 321"/>
                  <a:gd name="T1" fmla="*/ 60 h 116"/>
                  <a:gd name="T2" fmla="*/ 318 w 321"/>
                  <a:gd name="T3" fmla="*/ 96 h 116"/>
                  <a:gd name="T4" fmla="*/ 212 w 321"/>
                  <a:gd name="T5" fmla="*/ 115 h 116"/>
                  <a:gd name="T6" fmla="*/ 96 w 321"/>
                  <a:gd name="T7" fmla="*/ 115 h 116"/>
                  <a:gd name="T8" fmla="*/ 5 w 321"/>
                  <a:gd name="T9" fmla="*/ 86 h 116"/>
                  <a:gd name="T10" fmla="*/ 0 w 321"/>
                  <a:gd name="T11" fmla="*/ 3 h 116"/>
                  <a:gd name="T12" fmla="*/ 180 w 321"/>
                  <a:gd name="T13" fmla="*/ 0 h 116"/>
                  <a:gd name="T14" fmla="*/ 320 w 321"/>
                  <a:gd name="T15" fmla="*/ 60 h 116"/>
                  <a:gd name="T16" fmla="*/ 0 60000 65536"/>
                  <a:gd name="T17" fmla="*/ 0 60000 65536"/>
                  <a:gd name="T18" fmla="*/ 0 60000 65536"/>
                  <a:gd name="T19" fmla="*/ 0 60000 65536"/>
                  <a:gd name="T20" fmla="*/ 0 60000 65536"/>
                  <a:gd name="T21" fmla="*/ 0 60000 65536"/>
                  <a:gd name="T22" fmla="*/ 0 60000 65536"/>
                  <a:gd name="T23" fmla="*/ 0 60000 65536"/>
                  <a:gd name="T24" fmla="*/ 0 w 321"/>
                  <a:gd name="T25" fmla="*/ 0 h 116"/>
                  <a:gd name="T26" fmla="*/ 321 w 321"/>
                  <a:gd name="T27" fmla="*/ 116 h 1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1" h="116">
                    <a:moveTo>
                      <a:pt x="320" y="60"/>
                    </a:moveTo>
                    <a:lnTo>
                      <a:pt x="318" y="96"/>
                    </a:lnTo>
                    <a:lnTo>
                      <a:pt x="212" y="115"/>
                    </a:lnTo>
                    <a:lnTo>
                      <a:pt x="96" y="115"/>
                    </a:lnTo>
                    <a:lnTo>
                      <a:pt x="5" y="86"/>
                    </a:lnTo>
                    <a:lnTo>
                      <a:pt x="0" y="3"/>
                    </a:lnTo>
                    <a:lnTo>
                      <a:pt x="180" y="0"/>
                    </a:lnTo>
                    <a:lnTo>
                      <a:pt x="320" y="60"/>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258" name="Freeform 131"/>
              <p:cNvSpPr>
                <a:spLocks/>
              </p:cNvSpPr>
              <p:nvPr/>
            </p:nvSpPr>
            <p:spPr bwMode="auto">
              <a:xfrm>
                <a:off x="3811" y="2832"/>
                <a:ext cx="306" cy="67"/>
              </a:xfrm>
              <a:custGeom>
                <a:avLst/>
                <a:gdLst>
                  <a:gd name="T0" fmla="*/ 305 w 306"/>
                  <a:gd name="T1" fmla="*/ 22 h 67"/>
                  <a:gd name="T2" fmla="*/ 304 w 306"/>
                  <a:gd name="T3" fmla="*/ 48 h 67"/>
                  <a:gd name="T4" fmla="*/ 209 w 306"/>
                  <a:gd name="T5" fmla="*/ 66 h 67"/>
                  <a:gd name="T6" fmla="*/ 86 w 306"/>
                  <a:gd name="T7" fmla="*/ 66 h 67"/>
                  <a:gd name="T8" fmla="*/ 0 w 306"/>
                  <a:gd name="T9" fmla="*/ 35 h 67"/>
                  <a:gd name="T10" fmla="*/ 0 w 306"/>
                  <a:gd name="T11" fmla="*/ 0 h 67"/>
                  <a:gd name="T12" fmla="*/ 82 w 306"/>
                  <a:gd name="T13" fmla="*/ 35 h 67"/>
                  <a:gd name="T14" fmla="*/ 207 w 306"/>
                  <a:gd name="T15" fmla="*/ 37 h 67"/>
                  <a:gd name="T16" fmla="*/ 305 w 306"/>
                  <a:gd name="T17" fmla="*/ 22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6"/>
                  <a:gd name="T28" fmla="*/ 0 h 67"/>
                  <a:gd name="T29" fmla="*/ 306 w 306"/>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6" h="67">
                    <a:moveTo>
                      <a:pt x="305" y="22"/>
                    </a:moveTo>
                    <a:lnTo>
                      <a:pt x="304" y="48"/>
                    </a:lnTo>
                    <a:lnTo>
                      <a:pt x="209" y="66"/>
                    </a:lnTo>
                    <a:lnTo>
                      <a:pt x="86" y="66"/>
                    </a:lnTo>
                    <a:lnTo>
                      <a:pt x="0" y="35"/>
                    </a:lnTo>
                    <a:lnTo>
                      <a:pt x="0" y="0"/>
                    </a:lnTo>
                    <a:lnTo>
                      <a:pt x="82" y="35"/>
                    </a:lnTo>
                    <a:lnTo>
                      <a:pt x="207" y="37"/>
                    </a:lnTo>
                    <a:lnTo>
                      <a:pt x="305" y="22"/>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sp>
          <p:nvSpPr>
            <p:cNvPr id="3169" name="Freeform 132"/>
            <p:cNvSpPr>
              <a:spLocks/>
            </p:cNvSpPr>
            <p:nvPr/>
          </p:nvSpPr>
          <p:spPr bwMode="auto">
            <a:xfrm>
              <a:off x="4037" y="1742"/>
              <a:ext cx="408" cy="333"/>
            </a:xfrm>
            <a:custGeom>
              <a:avLst/>
              <a:gdLst>
                <a:gd name="T0" fmla="*/ 325 w 408"/>
                <a:gd name="T1" fmla="*/ 255 h 333"/>
                <a:gd name="T2" fmla="*/ 326 w 408"/>
                <a:gd name="T3" fmla="*/ 322 h 333"/>
                <a:gd name="T4" fmla="*/ 362 w 408"/>
                <a:gd name="T5" fmla="*/ 332 h 333"/>
                <a:gd name="T6" fmla="*/ 402 w 408"/>
                <a:gd name="T7" fmla="*/ 329 h 333"/>
                <a:gd name="T8" fmla="*/ 404 w 408"/>
                <a:gd name="T9" fmla="*/ 229 h 333"/>
                <a:gd name="T10" fmla="*/ 403 w 408"/>
                <a:gd name="T11" fmla="*/ 179 h 333"/>
                <a:gd name="T12" fmla="*/ 402 w 408"/>
                <a:gd name="T13" fmla="*/ 155 h 333"/>
                <a:gd name="T14" fmla="*/ 407 w 408"/>
                <a:gd name="T15" fmla="*/ 136 h 333"/>
                <a:gd name="T16" fmla="*/ 407 w 408"/>
                <a:gd name="T17" fmla="*/ 120 h 333"/>
                <a:gd name="T18" fmla="*/ 402 w 408"/>
                <a:gd name="T19" fmla="*/ 106 h 333"/>
                <a:gd name="T20" fmla="*/ 384 w 408"/>
                <a:gd name="T21" fmla="*/ 87 h 333"/>
                <a:gd name="T22" fmla="*/ 363 w 408"/>
                <a:gd name="T23" fmla="*/ 76 h 333"/>
                <a:gd name="T24" fmla="*/ 315 w 408"/>
                <a:gd name="T25" fmla="*/ 58 h 333"/>
                <a:gd name="T26" fmla="*/ 244 w 408"/>
                <a:gd name="T27" fmla="*/ 40 h 333"/>
                <a:gd name="T28" fmla="*/ 230 w 408"/>
                <a:gd name="T29" fmla="*/ 39 h 333"/>
                <a:gd name="T30" fmla="*/ 220 w 408"/>
                <a:gd name="T31" fmla="*/ 40 h 333"/>
                <a:gd name="T32" fmla="*/ 218 w 408"/>
                <a:gd name="T33" fmla="*/ 37 h 333"/>
                <a:gd name="T34" fmla="*/ 214 w 408"/>
                <a:gd name="T35" fmla="*/ 33 h 333"/>
                <a:gd name="T36" fmla="*/ 210 w 408"/>
                <a:gd name="T37" fmla="*/ 34 h 333"/>
                <a:gd name="T38" fmla="*/ 203 w 408"/>
                <a:gd name="T39" fmla="*/ 34 h 333"/>
                <a:gd name="T40" fmla="*/ 201 w 408"/>
                <a:gd name="T41" fmla="*/ 27 h 333"/>
                <a:gd name="T42" fmla="*/ 195 w 408"/>
                <a:gd name="T43" fmla="*/ 23 h 333"/>
                <a:gd name="T44" fmla="*/ 190 w 408"/>
                <a:gd name="T45" fmla="*/ 22 h 333"/>
                <a:gd name="T46" fmla="*/ 183 w 408"/>
                <a:gd name="T47" fmla="*/ 22 h 333"/>
                <a:gd name="T48" fmla="*/ 184 w 408"/>
                <a:gd name="T49" fmla="*/ 16 h 333"/>
                <a:gd name="T50" fmla="*/ 176 w 408"/>
                <a:gd name="T51" fmla="*/ 0 h 333"/>
                <a:gd name="T52" fmla="*/ 9 w 408"/>
                <a:gd name="T53" fmla="*/ 4 h 333"/>
                <a:gd name="T54" fmla="*/ 10 w 408"/>
                <a:gd name="T55" fmla="*/ 21 h 333"/>
                <a:gd name="T56" fmla="*/ 7 w 408"/>
                <a:gd name="T57" fmla="*/ 37 h 333"/>
                <a:gd name="T58" fmla="*/ 5 w 408"/>
                <a:gd name="T59" fmla="*/ 48 h 333"/>
                <a:gd name="T60" fmla="*/ 1 w 408"/>
                <a:gd name="T61" fmla="*/ 62 h 333"/>
                <a:gd name="T62" fmla="*/ 0 w 408"/>
                <a:gd name="T63" fmla="*/ 84 h 333"/>
                <a:gd name="T64" fmla="*/ 2 w 408"/>
                <a:gd name="T65" fmla="*/ 98 h 333"/>
                <a:gd name="T66" fmla="*/ 7 w 408"/>
                <a:gd name="T67" fmla="*/ 110 h 333"/>
                <a:gd name="T68" fmla="*/ 13 w 408"/>
                <a:gd name="T69" fmla="*/ 120 h 333"/>
                <a:gd name="T70" fmla="*/ 20 w 408"/>
                <a:gd name="T71" fmla="*/ 124 h 333"/>
                <a:gd name="T72" fmla="*/ 32 w 408"/>
                <a:gd name="T73" fmla="*/ 128 h 333"/>
                <a:gd name="T74" fmla="*/ 48 w 408"/>
                <a:gd name="T75" fmla="*/ 133 h 333"/>
                <a:gd name="T76" fmla="*/ 56 w 408"/>
                <a:gd name="T77" fmla="*/ 141 h 333"/>
                <a:gd name="T78" fmla="*/ 64 w 408"/>
                <a:gd name="T79" fmla="*/ 149 h 333"/>
                <a:gd name="T80" fmla="*/ 78 w 408"/>
                <a:gd name="T81" fmla="*/ 155 h 333"/>
                <a:gd name="T82" fmla="*/ 94 w 408"/>
                <a:gd name="T83" fmla="*/ 160 h 333"/>
                <a:gd name="T84" fmla="*/ 119 w 408"/>
                <a:gd name="T85" fmla="*/ 163 h 333"/>
                <a:gd name="T86" fmla="*/ 141 w 408"/>
                <a:gd name="T87" fmla="*/ 163 h 333"/>
                <a:gd name="T88" fmla="*/ 156 w 408"/>
                <a:gd name="T89" fmla="*/ 161 h 333"/>
                <a:gd name="T90" fmla="*/ 172 w 408"/>
                <a:gd name="T91" fmla="*/ 160 h 333"/>
                <a:gd name="T92" fmla="*/ 183 w 408"/>
                <a:gd name="T93" fmla="*/ 167 h 333"/>
                <a:gd name="T94" fmla="*/ 204 w 408"/>
                <a:gd name="T95" fmla="*/ 165 h 333"/>
                <a:gd name="T96" fmla="*/ 293 w 408"/>
                <a:gd name="T97" fmla="*/ 173 h 333"/>
                <a:gd name="T98" fmla="*/ 313 w 408"/>
                <a:gd name="T99" fmla="*/ 178 h 333"/>
                <a:gd name="T100" fmla="*/ 316 w 408"/>
                <a:gd name="T101" fmla="*/ 182 h 333"/>
                <a:gd name="T102" fmla="*/ 329 w 408"/>
                <a:gd name="T103" fmla="*/ 184 h 333"/>
                <a:gd name="T104" fmla="*/ 324 w 408"/>
                <a:gd name="T105" fmla="*/ 192 h 333"/>
                <a:gd name="T106" fmla="*/ 328 w 408"/>
                <a:gd name="T107" fmla="*/ 203 h 333"/>
                <a:gd name="T108" fmla="*/ 325 w 408"/>
                <a:gd name="T109" fmla="*/ 228 h 333"/>
                <a:gd name="T110" fmla="*/ 325 w 408"/>
                <a:gd name="T111" fmla="*/ 255 h 3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8"/>
                <a:gd name="T169" fmla="*/ 0 h 333"/>
                <a:gd name="T170" fmla="*/ 408 w 408"/>
                <a:gd name="T171" fmla="*/ 333 h 33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8" h="333">
                  <a:moveTo>
                    <a:pt x="325" y="255"/>
                  </a:moveTo>
                  <a:lnTo>
                    <a:pt x="326" y="322"/>
                  </a:lnTo>
                  <a:lnTo>
                    <a:pt x="362" y="332"/>
                  </a:lnTo>
                  <a:lnTo>
                    <a:pt x="402" y="329"/>
                  </a:lnTo>
                  <a:lnTo>
                    <a:pt x="404" y="229"/>
                  </a:lnTo>
                  <a:lnTo>
                    <a:pt x="403" y="179"/>
                  </a:lnTo>
                  <a:lnTo>
                    <a:pt x="402" y="155"/>
                  </a:lnTo>
                  <a:lnTo>
                    <a:pt x="407" y="136"/>
                  </a:lnTo>
                  <a:lnTo>
                    <a:pt x="407" y="120"/>
                  </a:lnTo>
                  <a:lnTo>
                    <a:pt x="402" y="106"/>
                  </a:lnTo>
                  <a:lnTo>
                    <a:pt x="384" y="87"/>
                  </a:lnTo>
                  <a:lnTo>
                    <a:pt x="363" y="76"/>
                  </a:lnTo>
                  <a:lnTo>
                    <a:pt x="315" y="58"/>
                  </a:lnTo>
                  <a:lnTo>
                    <a:pt x="244" y="40"/>
                  </a:lnTo>
                  <a:lnTo>
                    <a:pt x="230" y="39"/>
                  </a:lnTo>
                  <a:lnTo>
                    <a:pt x="220" y="40"/>
                  </a:lnTo>
                  <a:lnTo>
                    <a:pt x="218" y="37"/>
                  </a:lnTo>
                  <a:lnTo>
                    <a:pt x="214" y="33"/>
                  </a:lnTo>
                  <a:lnTo>
                    <a:pt x="210" y="34"/>
                  </a:lnTo>
                  <a:lnTo>
                    <a:pt x="203" y="34"/>
                  </a:lnTo>
                  <a:lnTo>
                    <a:pt x="201" y="27"/>
                  </a:lnTo>
                  <a:lnTo>
                    <a:pt x="195" y="23"/>
                  </a:lnTo>
                  <a:lnTo>
                    <a:pt x="190" y="22"/>
                  </a:lnTo>
                  <a:lnTo>
                    <a:pt x="183" y="22"/>
                  </a:lnTo>
                  <a:lnTo>
                    <a:pt x="184" y="16"/>
                  </a:lnTo>
                  <a:lnTo>
                    <a:pt x="176" y="0"/>
                  </a:lnTo>
                  <a:lnTo>
                    <a:pt x="9" y="4"/>
                  </a:lnTo>
                  <a:lnTo>
                    <a:pt x="10" y="21"/>
                  </a:lnTo>
                  <a:lnTo>
                    <a:pt x="7" y="37"/>
                  </a:lnTo>
                  <a:lnTo>
                    <a:pt x="5" y="48"/>
                  </a:lnTo>
                  <a:lnTo>
                    <a:pt x="1" y="62"/>
                  </a:lnTo>
                  <a:lnTo>
                    <a:pt x="0" y="84"/>
                  </a:lnTo>
                  <a:lnTo>
                    <a:pt x="2" y="98"/>
                  </a:lnTo>
                  <a:lnTo>
                    <a:pt x="7" y="110"/>
                  </a:lnTo>
                  <a:lnTo>
                    <a:pt x="13" y="120"/>
                  </a:lnTo>
                  <a:lnTo>
                    <a:pt x="20" y="124"/>
                  </a:lnTo>
                  <a:lnTo>
                    <a:pt x="32" y="128"/>
                  </a:lnTo>
                  <a:lnTo>
                    <a:pt x="48" y="133"/>
                  </a:lnTo>
                  <a:lnTo>
                    <a:pt x="56" y="141"/>
                  </a:lnTo>
                  <a:lnTo>
                    <a:pt x="64" y="149"/>
                  </a:lnTo>
                  <a:lnTo>
                    <a:pt x="78" y="155"/>
                  </a:lnTo>
                  <a:lnTo>
                    <a:pt x="94" y="160"/>
                  </a:lnTo>
                  <a:lnTo>
                    <a:pt x="119" y="163"/>
                  </a:lnTo>
                  <a:lnTo>
                    <a:pt x="141" y="163"/>
                  </a:lnTo>
                  <a:lnTo>
                    <a:pt x="156" y="161"/>
                  </a:lnTo>
                  <a:lnTo>
                    <a:pt x="172" y="160"/>
                  </a:lnTo>
                  <a:lnTo>
                    <a:pt x="183" y="167"/>
                  </a:lnTo>
                  <a:lnTo>
                    <a:pt x="204" y="165"/>
                  </a:lnTo>
                  <a:lnTo>
                    <a:pt x="293" y="173"/>
                  </a:lnTo>
                  <a:lnTo>
                    <a:pt x="313" y="178"/>
                  </a:lnTo>
                  <a:lnTo>
                    <a:pt x="316" y="182"/>
                  </a:lnTo>
                  <a:lnTo>
                    <a:pt x="329" y="184"/>
                  </a:lnTo>
                  <a:lnTo>
                    <a:pt x="324" y="192"/>
                  </a:lnTo>
                  <a:lnTo>
                    <a:pt x="328" y="203"/>
                  </a:lnTo>
                  <a:lnTo>
                    <a:pt x="325" y="228"/>
                  </a:lnTo>
                  <a:lnTo>
                    <a:pt x="325" y="255"/>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170" name="Freeform 133"/>
            <p:cNvSpPr>
              <a:spLocks/>
            </p:cNvSpPr>
            <p:nvPr/>
          </p:nvSpPr>
          <p:spPr bwMode="auto">
            <a:xfrm>
              <a:off x="4042" y="1758"/>
              <a:ext cx="400" cy="313"/>
            </a:xfrm>
            <a:custGeom>
              <a:avLst/>
              <a:gdLst>
                <a:gd name="T0" fmla="*/ 11 w 400"/>
                <a:gd name="T1" fmla="*/ 18 h 313"/>
                <a:gd name="T2" fmla="*/ 2 w 400"/>
                <a:gd name="T3" fmla="*/ 39 h 313"/>
                <a:gd name="T4" fmla="*/ 10 w 400"/>
                <a:gd name="T5" fmla="*/ 102 h 313"/>
                <a:gd name="T6" fmla="*/ 32 w 400"/>
                <a:gd name="T7" fmla="*/ 102 h 313"/>
                <a:gd name="T8" fmla="*/ 57 w 400"/>
                <a:gd name="T9" fmla="*/ 124 h 313"/>
                <a:gd name="T10" fmla="*/ 114 w 400"/>
                <a:gd name="T11" fmla="*/ 139 h 313"/>
                <a:gd name="T12" fmla="*/ 167 w 400"/>
                <a:gd name="T13" fmla="*/ 139 h 313"/>
                <a:gd name="T14" fmla="*/ 147 w 400"/>
                <a:gd name="T15" fmla="*/ 117 h 313"/>
                <a:gd name="T16" fmla="*/ 173 w 400"/>
                <a:gd name="T17" fmla="*/ 138 h 313"/>
                <a:gd name="T18" fmla="*/ 199 w 400"/>
                <a:gd name="T19" fmla="*/ 144 h 313"/>
                <a:gd name="T20" fmla="*/ 181 w 400"/>
                <a:gd name="T21" fmla="*/ 129 h 313"/>
                <a:gd name="T22" fmla="*/ 210 w 400"/>
                <a:gd name="T23" fmla="*/ 145 h 313"/>
                <a:gd name="T24" fmla="*/ 301 w 400"/>
                <a:gd name="T25" fmla="*/ 158 h 313"/>
                <a:gd name="T26" fmla="*/ 326 w 400"/>
                <a:gd name="T27" fmla="*/ 166 h 313"/>
                <a:gd name="T28" fmla="*/ 349 w 400"/>
                <a:gd name="T29" fmla="*/ 160 h 313"/>
                <a:gd name="T30" fmla="*/ 328 w 400"/>
                <a:gd name="T31" fmla="*/ 170 h 313"/>
                <a:gd name="T32" fmla="*/ 327 w 400"/>
                <a:gd name="T33" fmla="*/ 187 h 313"/>
                <a:gd name="T34" fmla="*/ 351 w 400"/>
                <a:gd name="T35" fmla="*/ 308 h 313"/>
                <a:gd name="T36" fmla="*/ 392 w 400"/>
                <a:gd name="T37" fmla="*/ 308 h 313"/>
                <a:gd name="T38" fmla="*/ 399 w 400"/>
                <a:gd name="T39" fmla="*/ 121 h 313"/>
                <a:gd name="T40" fmla="*/ 388 w 400"/>
                <a:gd name="T41" fmla="*/ 86 h 313"/>
                <a:gd name="T42" fmla="*/ 342 w 400"/>
                <a:gd name="T43" fmla="*/ 59 h 313"/>
                <a:gd name="T44" fmla="*/ 242 w 400"/>
                <a:gd name="T45" fmla="*/ 28 h 313"/>
                <a:gd name="T46" fmla="*/ 209 w 400"/>
                <a:gd name="T47" fmla="*/ 41 h 313"/>
                <a:gd name="T48" fmla="*/ 194 w 400"/>
                <a:gd name="T49" fmla="*/ 43 h 313"/>
                <a:gd name="T50" fmla="*/ 212 w 400"/>
                <a:gd name="T51" fmla="*/ 26 h 313"/>
                <a:gd name="T52" fmla="*/ 201 w 400"/>
                <a:gd name="T53" fmla="*/ 22 h 313"/>
                <a:gd name="T54" fmla="*/ 190 w 400"/>
                <a:gd name="T55" fmla="*/ 32 h 313"/>
                <a:gd name="T56" fmla="*/ 189 w 400"/>
                <a:gd name="T57" fmla="*/ 27 h 313"/>
                <a:gd name="T58" fmla="*/ 191 w 400"/>
                <a:gd name="T59" fmla="*/ 13 h 313"/>
                <a:gd name="T60" fmla="*/ 167 w 400"/>
                <a:gd name="T61" fmla="*/ 22 h 313"/>
                <a:gd name="T62" fmla="*/ 169 w 400"/>
                <a:gd name="T63" fmla="*/ 13 h 313"/>
                <a:gd name="T64" fmla="*/ 175 w 400"/>
                <a:gd name="T65" fmla="*/ 0 h 313"/>
                <a:gd name="T66" fmla="*/ 149 w 400"/>
                <a:gd name="T67" fmla="*/ 11 h 313"/>
                <a:gd name="T68" fmla="*/ 103 w 400"/>
                <a:gd name="T69" fmla="*/ 21 h 313"/>
                <a:gd name="T70" fmla="*/ 93 w 400"/>
                <a:gd name="T71" fmla="*/ 7 h 313"/>
                <a:gd name="T72" fmla="*/ 81 w 400"/>
                <a:gd name="T73" fmla="*/ 22 h 313"/>
                <a:gd name="T74" fmla="*/ 58 w 400"/>
                <a:gd name="T75" fmla="*/ 13 h 313"/>
                <a:gd name="T76" fmla="*/ 49 w 400"/>
                <a:gd name="T77" fmla="*/ 26 h 313"/>
                <a:gd name="T78" fmla="*/ 20 w 400"/>
                <a:gd name="T79" fmla="*/ 22 h 313"/>
                <a:gd name="T80" fmla="*/ 12 w 400"/>
                <a:gd name="T81" fmla="*/ 6 h 3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00"/>
                <a:gd name="T124" fmla="*/ 0 h 313"/>
                <a:gd name="T125" fmla="*/ 400 w 400"/>
                <a:gd name="T126" fmla="*/ 313 h 31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00" h="313">
                  <a:moveTo>
                    <a:pt x="12" y="6"/>
                  </a:moveTo>
                  <a:lnTo>
                    <a:pt x="11" y="18"/>
                  </a:lnTo>
                  <a:lnTo>
                    <a:pt x="7" y="13"/>
                  </a:lnTo>
                  <a:lnTo>
                    <a:pt x="2" y="39"/>
                  </a:lnTo>
                  <a:lnTo>
                    <a:pt x="0" y="70"/>
                  </a:lnTo>
                  <a:lnTo>
                    <a:pt x="10" y="102"/>
                  </a:lnTo>
                  <a:lnTo>
                    <a:pt x="35" y="109"/>
                  </a:lnTo>
                  <a:lnTo>
                    <a:pt x="32" y="102"/>
                  </a:lnTo>
                  <a:lnTo>
                    <a:pt x="45" y="113"/>
                  </a:lnTo>
                  <a:lnTo>
                    <a:pt x="57" y="124"/>
                  </a:lnTo>
                  <a:lnTo>
                    <a:pt x="82" y="137"/>
                  </a:lnTo>
                  <a:lnTo>
                    <a:pt x="114" y="139"/>
                  </a:lnTo>
                  <a:lnTo>
                    <a:pt x="151" y="141"/>
                  </a:lnTo>
                  <a:lnTo>
                    <a:pt x="167" y="139"/>
                  </a:lnTo>
                  <a:lnTo>
                    <a:pt x="153" y="133"/>
                  </a:lnTo>
                  <a:lnTo>
                    <a:pt x="147" y="117"/>
                  </a:lnTo>
                  <a:lnTo>
                    <a:pt x="159" y="130"/>
                  </a:lnTo>
                  <a:lnTo>
                    <a:pt x="173" y="138"/>
                  </a:lnTo>
                  <a:lnTo>
                    <a:pt x="186" y="145"/>
                  </a:lnTo>
                  <a:lnTo>
                    <a:pt x="199" y="144"/>
                  </a:lnTo>
                  <a:lnTo>
                    <a:pt x="190" y="137"/>
                  </a:lnTo>
                  <a:lnTo>
                    <a:pt x="181" y="129"/>
                  </a:lnTo>
                  <a:lnTo>
                    <a:pt x="195" y="135"/>
                  </a:lnTo>
                  <a:lnTo>
                    <a:pt x="210" y="145"/>
                  </a:lnTo>
                  <a:lnTo>
                    <a:pt x="256" y="151"/>
                  </a:lnTo>
                  <a:lnTo>
                    <a:pt x="301" y="158"/>
                  </a:lnTo>
                  <a:lnTo>
                    <a:pt x="320" y="164"/>
                  </a:lnTo>
                  <a:lnTo>
                    <a:pt x="326" y="166"/>
                  </a:lnTo>
                  <a:lnTo>
                    <a:pt x="334" y="163"/>
                  </a:lnTo>
                  <a:lnTo>
                    <a:pt x="349" y="160"/>
                  </a:lnTo>
                  <a:lnTo>
                    <a:pt x="341" y="165"/>
                  </a:lnTo>
                  <a:lnTo>
                    <a:pt x="328" y="170"/>
                  </a:lnTo>
                  <a:lnTo>
                    <a:pt x="322" y="174"/>
                  </a:lnTo>
                  <a:lnTo>
                    <a:pt x="327" y="187"/>
                  </a:lnTo>
                  <a:lnTo>
                    <a:pt x="325" y="302"/>
                  </a:lnTo>
                  <a:lnTo>
                    <a:pt x="351" y="308"/>
                  </a:lnTo>
                  <a:lnTo>
                    <a:pt x="371" y="312"/>
                  </a:lnTo>
                  <a:lnTo>
                    <a:pt x="392" y="308"/>
                  </a:lnTo>
                  <a:lnTo>
                    <a:pt x="393" y="154"/>
                  </a:lnTo>
                  <a:lnTo>
                    <a:pt x="399" y="121"/>
                  </a:lnTo>
                  <a:lnTo>
                    <a:pt x="398" y="101"/>
                  </a:lnTo>
                  <a:lnTo>
                    <a:pt x="388" y="86"/>
                  </a:lnTo>
                  <a:lnTo>
                    <a:pt x="376" y="73"/>
                  </a:lnTo>
                  <a:lnTo>
                    <a:pt x="342" y="59"/>
                  </a:lnTo>
                  <a:lnTo>
                    <a:pt x="301" y="44"/>
                  </a:lnTo>
                  <a:lnTo>
                    <a:pt x="242" y="28"/>
                  </a:lnTo>
                  <a:lnTo>
                    <a:pt x="218" y="27"/>
                  </a:lnTo>
                  <a:lnTo>
                    <a:pt x="209" y="41"/>
                  </a:lnTo>
                  <a:lnTo>
                    <a:pt x="179" y="57"/>
                  </a:lnTo>
                  <a:lnTo>
                    <a:pt x="194" y="43"/>
                  </a:lnTo>
                  <a:lnTo>
                    <a:pt x="207" y="36"/>
                  </a:lnTo>
                  <a:lnTo>
                    <a:pt x="212" y="26"/>
                  </a:lnTo>
                  <a:lnTo>
                    <a:pt x="210" y="22"/>
                  </a:lnTo>
                  <a:lnTo>
                    <a:pt x="201" y="22"/>
                  </a:lnTo>
                  <a:lnTo>
                    <a:pt x="195" y="27"/>
                  </a:lnTo>
                  <a:lnTo>
                    <a:pt x="190" y="32"/>
                  </a:lnTo>
                  <a:lnTo>
                    <a:pt x="177" y="38"/>
                  </a:lnTo>
                  <a:lnTo>
                    <a:pt x="189" y="27"/>
                  </a:lnTo>
                  <a:lnTo>
                    <a:pt x="194" y="19"/>
                  </a:lnTo>
                  <a:lnTo>
                    <a:pt x="191" y="13"/>
                  </a:lnTo>
                  <a:lnTo>
                    <a:pt x="181" y="10"/>
                  </a:lnTo>
                  <a:lnTo>
                    <a:pt x="167" y="22"/>
                  </a:lnTo>
                  <a:lnTo>
                    <a:pt x="153" y="31"/>
                  </a:lnTo>
                  <a:lnTo>
                    <a:pt x="169" y="13"/>
                  </a:lnTo>
                  <a:lnTo>
                    <a:pt x="175" y="5"/>
                  </a:lnTo>
                  <a:lnTo>
                    <a:pt x="175" y="0"/>
                  </a:lnTo>
                  <a:lnTo>
                    <a:pt x="161" y="2"/>
                  </a:lnTo>
                  <a:lnTo>
                    <a:pt x="149" y="11"/>
                  </a:lnTo>
                  <a:lnTo>
                    <a:pt x="141" y="17"/>
                  </a:lnTo>
                  <a:lnTo>
                    <a:pt x="103" y="21"/>
                  </a:lnTo>
                  <a:lnTo>
                    <a:pt x="104" y="11"/>
                  </a:lnTo>
                  <a:lnTo>
                    <a:pt x="93" y="7"/>
                  </a:lnTo>
                  <a:lnTo>
                    <a:pt x="93" y="20"/>
                  </a:lnTo>
                  <a:lnTo>
                    <a:pt x="81" y="22"/>
                  </a:lnTo>
                  <a:lnTo>
                    <a:pt x="57" y="26"/>
                  </a:lnTo>
                  <a:lnTo>
                    <a:pt x="58" y="13"/>
                  </a:lnTo>
                  <a:lnTo>
                    <a:pt x="50" y="13"/>
                  </a:lnTo>
                  <a:lnTo>
                    <a:pt x="49" y="26"/>
                  </a:lnTo>
                  <a:lnTo>
                    <a:pt x="35" y="25"/>
                  </a:lnTo>
                  <a:lnTo>
                    <a:pt x="20" y="22"/>
                  </a:lnTo>
                  <a:lnTo>
                    <a:pt x="19" y="11"/>
                  </a:lnTo>
                  <a:lnTo>
                    <a:pt x="12" y="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71" name="Freeform 134"/>
            <p:cNvSpPr>
              <a:spLocks/>
            </p:cNvSpPr>
            <p:nvPr/>
          </p:nvSpPr>
          <p:spPr bwMode="auto">
            <a:xfrm>
              <a:off x="4232" y="1859"/>
              <a:ext cx="166" cy="43"/>
            </a:xfrm>
            <a:custGeom>
              <a:avLst/>
              <a:gdLst>
                <a:gd name="T0" fmla="*/ 0 w 166"/>
                <a:gd name="T1" fmla="*/ 0 h 43"/>
                <a:gd name="T2" fmla="*/ 43 w 166"/>
                <a:gd name="T3" fmla="*/ 1 h 43"/>
                <a:gd name="T4" fmla="*/ 86 w 166"/>
                <a:gd name="T5" fmla="*/ 12 h 43"/>
                <a:gd name="T6" fmla="*/ 117 w 166"/>
                <a:gd name="T7" fmla="*/ 14 h 43"/>
                <a:gd name="T8" fmla="*/ 144 w 166"/>
                <a:gd name="T9" fmla="*/ 20 h 43"/>
                <a:gd name="T10" fmla="*/ 153 w 166"/>
                <a:gd name="T11" fmla="*/ 34 h 43"/>
                <a:gd name="T12" fmla="*/ 165 w 166"/>
                <a:gd name="T13" fmla="*/ 42 h 43"/>
                <a:gd name="T14" fmla="*/ 153 w 166"/>
                <a:gd name="T15" fmla="*/ 39 h 43"/>
                <a:gd name="T16" fmla="*/ 142 w 166"/>
                <a:gd name="T17" fmla="*/ 23 h 43"/>
                <a:gd name="T18" fmla="*/ 107 w 166"/>
                <a:gd name="T19" fmla="*/ 16 h 43"/>
                <a:gd name="T20" fmla="*/ 86 w 166"/>
                <a:gd name="T21" fmla="*/ 16 h 43"/>
                <a:gd name="T22" fmla="*/ 69 w 166"/>
                <a:gd name="T23" fmla="*/ 12 h 43"/>
                <a:gd name="T24" fmla="*/ 39 w 166"/>
                <a:gd name="T25" fmla="*/ 4 h 43"/>
                <a:gd name="T26" fmla="*/ 0 w 166"/>
                <a:gd name="T27" fmla="*/ 0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6"/>
                <a:gd name="T43" fmla="*/ 0 h 43"/>
                <a:gd name="T44" fmla="*/ 166 w 166"/>
                <a:gd name="T45" fmla="*/ 43 h 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6" h="43">
                  <a:moveTo>
                    <a:pt x="0" y="0"/>
                  </a:moveTo>
                  <a:lnTo>
                    <a:pt x="43" y="1"/>
                  </a:lnTo>
                  <a:lnTo>
                    <a:pt x="86" y="12"/>
                  </a:lnTo>
                  <a:lnTo>
                    <a:pt x="117" y="14"/>
                  </a:lnTo>
                  <a:lnTo>
                    <a:pt x="144" y="20"/>
                  </a:lnTo>
                  <a:lnTo>
                    <a:pt x="153" y="34"/>
                  </a:lnTo>
                  <a:lnTo>
                    <a:pt x="165" y="42"/>
                  </a:lnTo>
                  <a:lnTo>
                    <a:pt x="153" y="39"/>
                  </a:lnTo>
                  <a:lnTo>
                    <a:pt x="142" y="23"/>
                  </a:lnTo>
                  <a:lnTo>
                    <a:pt x="107" y="16"/>
                  </a:lnTo>
                  <a:lnTo>
                    <a:pt x="86" y="16"/>
                  </a:lnTo>
                  <a:lnTo>
                    <a:pt x="69" y="12"/>
                  </a:lnTo>
                  <a:lnTo>
                    <a:pt x="39" y="4"/>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72" name="Freeform 135"/>
            <p:cNvSpPr>
              <a:spLocks/>
            </p:cNvSpPr>
            <p:nvPr/>
          </p:nvSpPr>
          <p:spPr bwMode="auto">
            <a:xfrm>
              <a:off x="4097" y="1818"/>
              <a:ext cx="55" cy="17"/>
            </a:xfrm>
            <a:custGeom>
              <a:avLst/>
              <a:gdLst>
                <a:gd name="T0" fmla="*/ 0 w 55"/>
                <a:gd name="T1" fmla="*/ 0 h 17"/>
                <a:gd name="T2" fmla="*/ 25 w 55"/>
                <a:gd name="T3" fmla="*/ 16 h 17"/>
                <a:gd name="T4" fmla="*/ 54 w 55"/>
                <a:gd name="T5" fmla="*/ 11 h 17"/>
                <a:gd name="T6" fmla="*/ 0 w 55"/>
                <a:gd name="T7" fmla="*/ 0 h 17"/>
                <a:gd name="T8" fmla="*/ 0 60000 65536"/>
                <a:gd name="T9" fmla="*/ 0 60000 65536"/>
                <a:gd name="T10" fmla="*/ 0 60000 65536"/>
                <a:gd name="T11" fmla="*/ 0 60000 65536"/>
                <a:gd name="T12" fmla="*/ 0 w 55"/>
                <a:gd name="T13" fmla="*/ 0 h 17"/>
                <a:gd name="T14" fmla="*/ 55 w 55"/>
                <a:gd name="T15" fmla="*/ 17 h 17"/>
              </a:gdLst>
              <a:ahLst/>
              <a:cxnLst>
                <a:cxn ang="T8">
                  <a:pos x="T0" y="T1"/>
                </a:cxn>
                <a:cxn ang="T9">
                  <a:pos x="T2" y="T3"/>
                </a:cxn>
                <a:cxn ang="T10">
                  <a:pos x="T4" y="T5"/>
                </a:cxn>
                <a:cxn ang="T11">
                  <a:pos x="T6" y="T7"/>
                </a:cxn>
              </a:cxnLst>
              <a:rect l="T12" t="T13" r="T14" b="T15"/>
              <a:pathLst>
                <a:path w="55" h="17">
                  <a:moveTo>
                    <a:pt x="0" y="0"/>
                  </a:moveTo>
                  <a:lnTo>
                    <a:pt x="25" y="16"/>
                  </a:lnTo>
                  <a:lnTo>
                    <a:pt x="54" y="1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73" name="Freeform 136"/>
            <p:cNvSpPr>
              <a:spLocks/>
            </p:cNvSpPr>
            <p:nvPr/>
          </p:nvSpPr>
          <p:spPr bwMode="auto">
            <a:xfrm>
              <a:off x="4043" y="1803"/>
              <a:ext cx="35" cy="17"/>
            </a:xfrm>
            <a:custGeom>
              <a:avLst/>
              <a:gdLst>
                <a:gd name="T0" fmla="*/ 0 w 35"/>
                <a:gd name="T1" fmla="*/ 0 h 17"/>
                <a:gd name="T2" fmla="*/ 9 w 35"/>
                <a:gd name="T3" fmla="*/ 9 h 17"/>
                <a:gd name="T4" fmla="*/ 34 w 35"/>
                <a:gd name="T5" fmla="*/ 14 h 17"/>
                <a:gd name="T6" fmla="*/ 8 w 35"/>
                <a:gd name="T7" fmla="*/ 16 h 17"/>
                <a:gd name="T8" fmla="*/ 0 w 35"/>
                <a:gd name="T9" fmla="*/ 0 h 17"/>
                <a:gd name="T10" fmla="*/ 0 60000 65536"/>
                <a:gd name="T11" fmla="*/ 0 60000 65536"/>
                <a:gd name="T12" fmla="*/ 0 60000 65536"/>
                <a:gd name="T13" fmla="*/ 0 60000 65536"/>
                <a:gd name="T14" fmla="*/ 0 60000 65536"/>
                <a:gd name="T15" fmla="*/ 0 w 35"/>
                <a:gd name="T16" fmla="*/ 0 h 17"/>
                <a:gd name="T17" fmla="*/ 35 w 35"/>
                <a:gd name="T18" fmla="*/ 17 h 17"/>
              </a:gdLst>
              <a:ahLst/>
              <a:cxnLst>
                <a:cxn ang="T10">
                  <a:pos x="T0" y="T1"/>
                </a:cxn>
                <a:cxn ang="T11">
                  <a:pos x="T2" y="T3"/>
                </a:cxn>
                <a:cxn ang="T12">
                  <a:pos x="T4" y="T5"/>
                </a:cxn>
                <a:cxn ang="T13">
                  <a:pos x="T6" y="T7"/>
                </a:cxn>
                <a:cxn ang="T14">
                  <a:pos x="T8" y="T9"/>
                </a:cxn>
              </a:cxnLst>
              <a:rect l="T15" t="T16" r="T17" b="T18"/>
              <a:pathLst>
                <a:path w="35" h="17">
                  <a:moveTo>
                    <a:pt x="0" y="0"/>
                  </a:moveTo>
                  <a:lnTo>
                    <a:pt x="9" y="9"/>
                  </a:lnTo>
                  <a:lnTo>
                    <a:pt x="34" y="14"/>
                  </a:lnTo>
                  <a:lnTo>
                    <a:pt x="8"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74" name="Freeform 137"/>
            <p:cNvSpPr>
              <a:spLocks/>
            </p:cNvSpPr>
            <p:nvPr/>
          </p:nvSpPr>
          <p:spPr bwMode="auto">
            <a:xfrm>
              <a:off x="4181" y="1794"/>
              <a:ext cx="52" cy="30"/>
            </a:xfrm>
            <a:custGeom>
              <a:avLst/>
              <a:gdLst>
                <a:gd name="T0" fmla="*/ 0 w 52"/>
                <a:gd name="T1" fmla="*/ 0 h 30"/>
                <a:gd name="T2" fmla="*/ 23 w 52"/>
                <a:gd name="T3" fmla="*/ 3 h 30"/>
                <a:gd name="T4" fmla="*/ 28 w 52"/>
                <a:gd name="T5" fmla="*/ 6 h 30"/>
                <a:gd name="T6" fmla="*/ 28 w 52"/>
                <a:gd name="T7" fmla="*/ 15 h 30"/>
                <a:gd name="T8" fmla="*/ 29 w 52"/>
                <a:gd name="T9" fmla="*/ 25 h 30"/>
                <a:gd name="T10" fmla="*/ 51 w 52"/>
                <a:gd name="T11" fmla="*/ 29 h 30"/>
                <a:gd name="T12" fmla="*/ 25 w 52"/>
                <a:gd name="T13" fmla="*/ 28 h 30"/>
                <a:gd name="T14" fmla="*/ 20 w 52"/>
                <a:gd name="T15" fmla="*/ 10 h 30"/>
                <a:gd name="T16" fmla="*/ 0 w 5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30"/>
                <a:gd name="T29" fmla="*/ 52 w 5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30">
                  <a:moveTo>
                    <a:pt x="0" y="0"/>
                  </a:moveTo>
                  <a:lnTo>
                    <a:pt x="23" y="3"/>
                  </a:lnTo>
                  <a:lnTo>
                    <a:pt x="28" y="6"/>
                  </a:lnTo>
                  <a:lnTo>
                    <a:pt x="28" y="15"/>
                  </a:lnTo>
                  <a:lnTo>
                    <a:pt x="29" y="25"/>
                  </a:lnTo>
                  <a:lnTo>
                    <a:pt x="51" y="29"/>
                  </a:lnTo>
                  <a:lnTo>
                    <a:pt x="25" y="28"/>
                  </a:lnTo>
                  <a:lnTo>
                    <a:pt x="20" y="1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75" name="Freeform 138"/>
            <p:cNvSpPr>
              <a:spLocks/>
            </p:cNvSpPr>
            <p:nvPr/>
          </p:nvSpPr>
          <p:spPr bwMode="auto">
            <a:xfrm>
              <a:off x="4155" y="1456"/>
              <a:ext cx="36" cy="73"/>
            </a:xfrm>
            <a:custGeom>
              <a:avLst/>
              <a:gdLst>
                <a:gd name="T0" fmla="*/ 8 w 36"/>
                <a:gd name="T1" fmla="*/ 0 h 73"/>
                <a:gd name="T2" fmla="*/ 16 w 36"/>
                <a:gd name="T3" fmla="*/ 9 h 73"/>
                <a:gd name="T4" fmla="*/ 18 w 36"/>
                <a:gd name="T5" fmla="*/ 21 h 73"/>
                <a:gd name="T6" fmla="*/ 29 w 36"/>
                <a:gd name="T7" fmla="*/ 34 h 73"/>
                <a:gd name="T8" fmla="*/ 34 w 36"/>
                <a:gd name="T9" fmla="*/ 48 h 73"/>
                <a:gd name="T10" fmla="*/ 35 w 36"/>
                <a:gd name="T11" fmla="*/ 62 h 73"/>
                <a:gd name="T12" fmla="*/ 33 w 36"/>
                <a:gd name="T13" fmla="*/ 72 h 73"/>
                <a:gd name="T14" fmla="*/ 0 w 36"/>
                <a:gd name="T15" fmla="*/ 29 h 73"/>
                <a:gd name="T16" fmla="*/ 8 w 36"/>
                <a:gd name="T17" fmla="*/ 0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73"/>
                <a:gd name="T29" fmla="*/ 36 w 36"/>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73">
                  <a:moveTo>
                    <a:pt x="8" y="0"/>
                  </a:moveTo>
                  <a:lnTo>
                    <a:pt x="16" y="9"/>
                  </a:lnTo>
                  <a:lnTo>
                    <a:pt x="18" y="21"/>
                  </a:lnTo>
                  <a:lnTo>
                    <a:pt x="29" y="34"/>
                  </a:lnTo>
                  <a:lnTo>
                    <a:pt x="34" y="48"/>
                  </a:lnTo>
                  <a:lnTo>
                    <a:pt x="35" y="62"/>
                  </a:lnTo>
                  <a:lnTo>
                    <a:pt x="33" y="72"/>
                  </a:lnTo>
                  <a:lnTo>
                    <a:pt x="0" y="29"/>
                  </a:lnTo>
                  <a:lnTo>
                    <a:pt x="8" y="0"/>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176" name="Freeform 139"/>
            <p:cNvSpPr>
              <a:spLocks/>
            </p:cNvSpPr>
            <p:nvPr/>
          </p:nvSpPr>
          <p:spPr bwMode="auto">
            <a:xfrm>
              <a:off x="4081" y="1416"/>
              <a:ext cx="84" cy="54"/>
            </a:xfrm>
            <a:custGeom>
              <a:avLst/>
              <a:gdLst>
                <a:gd name="T0" fmla="*/ 5 w 84"/>
                <a:gd name="T1" fmla="*/ 0 h 54"/>
                <a:gd name="T2" fmla="*/ 17 w 84"/>
                <a:gd name="T3" fmla="*/ 2 h 54"/>
                <a:gd name="T4" fmla="*/ 35 w 84"/>
                <a:gd name="T5" fmla="*/ 8 h 54"/>
                <a:gd name="T6" fmla="*/ 54 w 84"/>
                <a:gd name="T7" fmla="*/ 18 h 54"/>
                <a:gd name="T8" fmla="*/ 69 w 84"/>
                <a:gd name="T9" fmla="*/ 26 h 54"/>
                <a:gd name="T10" fmla="*/ 80 w 84"/>
                <a:gd name="T11" fmla="*/ 33 h 54"/>
                <a:gd name="T12" fmla="*/ 83 w 84"/>
                <a:gd name="T13" fmla="*/ 40 h 54"/>
                <a:gd name="T14" fmla="*/ 83 w 84"/>
                <a:gd name="T15" fmla="*/ 53 h 54"/>
                <a:gd name="T16" fmla="*/ 0 w 84"/>
                <a:gd name="T17" fmla="*/ 12 h 54"/>
                <a:gd name="T18" fmla="*/ 5 w 84"/>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54"/>
                <a:gd name="T32" fmla="*/ 84 w 84"/>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54">
                  <a:moveTo>
                    <a:pt x="5" y="0"/>
                  </a:moveTo>
                  <a:lnTo>
                    <a:pt x="17" y="2"/>
                  </a:lnTo>
                  <a:lnTo>
                    <a:pt x="35" y="8"/>
                  </a:lnTo>
                  <a:lnTo>
                    <a:pt x="54" y="18"/>
                  </a:lnTo>
                  <a:lnTo>
                    <a:pt x="69" y="26"/>
                  </a:lnTo>
                  <a:lnTo>
                    <a:pt x="80" y="33"/>
                  </a:lnTo>
                  <a:lnTo>
                    <a:pt x="83" y="40"/>
                  </a:lnTo>
                  <a:lnTo>
                    <a:pt x="83" y="53"/>
                  </a:lnTo>
                  <a:lnTo>
                    <a:pt x="0" y="12"/>
                  </a:lnTo>
                  <a:lnTo>
                    <a:pt x="5" y="0"/>
                  </a:lnTo>
                </a:path>
              </a:pathLst>
            </a:custGeom>
            <a:solidFill>
              <a:srgbClr val="C0C0C0"/>
            </a:solidFill>
            <a:ln w="12700" cap="rnd">
              <a:solidFill>
                <a:srgbClr val="000000"/>
              </a:solidFill>
              <a:round/>
              <a:headEnd type="none" w="sm" len="sm"/>
              <a:tailEnd type="none" w="sm" len="sm"/>
            </a:ln>
          </p:spPr>
          <p:txBody>
            <a:bodyPr/>
            <a:lstStyle/>
            <a:p>
              <a:endParaRPr lang="fr-FR"/>
            </a:p>
          </p:txBody>
        </p:sp>
        <p:sp>
          <p:nvSpPr>
            <p:cNvPr id="3177" name="Freeform 140"/>
            <p:cNvSpPr>
              <a:spLocks/>
            </p:cNvSpPr>
            <p:nvPr/>
          </p:nvSpPr>
          <p:spPr bwMode="auto">
            <a:xfrm>
              <a:off x="4081" y="1418"/>
              <a:ext cx="82" cy="54"/>
            </a:xfrm>
            <a:custGeom>
              <a:avLst/>
              <a:gdLst>
                <a:gd name="T0" fmla="*/ 81 w 82"/>
                <a:gd name="T1" fmla="*/ 53 h 54"/>
                <a:gd name="T2" fmla="*/ 81 w 82"/>
                <a:gd name="T3" fmla="*/ 39 h 54"/>
                <a:gd name="T4" fmla="*/ 78 w 82"/>
                <a:gd name="T5" fmla="*/ 33 h 54"/>
                <a:gd name="T6" fmla="*/ 61 w 82"/>
                <a:gd name="T7" fmla="*/ 23 h 54"/>
                <a:gd name="T8" fmla="*/ 42 w 82"/>
                <a:gd name="T9" fmla="*/ 12 h 54"/>
                <a:gd name="T10" fmla="*/ 20 w 82"/>
                <a:gd name="T11" fmla="*/ 3 h 54"/>
                <a:gd name="T12" fmla="*/ 6 w 82"/>
                <a:gd name="T13" fmla="*/ 0 h 54"/>
                <a:gd name="T14" fmla="*/ 0 w 82"/>
                <a:gd name="T15" fmla="*/ 16 h 54"/>
                <a:gd name="T16" fmla="*/ 62 w 82"/>
                <a:gd name="T17" fmla="*/ 44 h 54"/>
                <a:gd name="T18" fmla="*/ 81 w 82"/>
                <a:gd name="T19" fmla="*/ 53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54"/>
                <a:gd name="T32" fmla="*/ 82 w 82"/>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54">
                  <a:moveTo>
                    <a:pt x="81" y="53"/>
                  </a:moveTo>
                  <a:lnTo>
                    <a:pt x="81" y="39"/>
                  </a:lnTo>
                  <a:lnTo>
                    <a:pt x="78" y="33"/>
                  </a:lnTo>
                  <a:lnTo>
                    <a:pt x="61" y="23"/>
                  </a:lnTo>
                  <a:lnTo>
                    <a:pt x="42" y="12"/>
                  </a:lnTo>
                  <a:lnTo>
                    <a:pt x="20" y="3"/>
                  </a:lnTo>
                  <a:lnTo>
                    <a:pt x="6" y="0"/>
                  </a:lnTo>
                  <a:lnTo>
                    <a:pt x="0" y="16"/>
                  </a:lnTo>
                  <a:lnTo>
                    <a:pt x="62" y="44"/>
                  </a:lnTo>
                  <a:lnTo>
                    <a:pt x="81" y="5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78" name="Freeform 141"/>
            <p:cNvSpPr>
              <a:spLocks/>
            </p:cNvSpPr>
            <p:nvPr/>
          </p:nvSpPr>
          <p:spPr bwMode="auto">
            <a:xfrm>
              <a:off x="4081" y="1437"/>
              <a:ext cx="81" cy="40"/>
            </a:xfrm>
            <a:custGeom>
              <a:avLst/>
              <a:gdLst>
                <a:gd name="T0" fmla="*/ 0 w 81"/>
                <a:gd name="T1" fmla="*/ 0 h 40"/>
                <a:gd name="T2" fmla="*/ 26 w 81"/>
                <a:gd name="T3" fmla="*/ 12 h 40"/>
                <a:gd name="T4" fmla="*/ 52 w 81"/>
                <a:gd name="T5" fmla="*/ 26 h 40"/>
                <a:gd name="T6" fmla="*/ 70 w 81"/>
                <a:gd name="T7" fmla="*/ 35 h 40"/>
                <a:gd name="T8" fmla="*/ 80 w 81"/>
                <a:gd name="T9" fmla="*/ 39 h 40"/>
                <a:gd name="T10" fmla="*/ 61 w 81"/>
                <a:gd name="T11" fmla="*/ 34 h 40"/>
                <a:gd name="T12" fmla="*/ 40 w 81"/>
                <a:gd name="T13" fmla="*/ 24 h 40"/>
                <a:gd name="T14" fmla="*/ 20 w 81"/>
                <a:gd name="T15" fmla="*/ 13 h 40"/>
                <a:gd name="T16" fmla="*/ 0 w 81"/>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
                <a:gd name="T28" fmla="*/ 0 h 40"/>
                <a:gd name="T29" fmla="*/ 81 w 81"/>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 h="40">
                  <a:moveTo>
                    <a:pt x="0" y="0"/>
                  </a:moveTo>
                  <a:lnTo>
                    <a:pt x="26" y="12"/>
                  </a:lnTo>
                  <a:lnTo>
                    <a:pt x="52" y="26"/>
                  </a:lnTo>
                  <a:lnTo>
                    <a:pt x="70" y="35"/>
                  </a:lnTo>
                  <a:lnTo>
                    <a:pt x="80" y="39"/>
                  </a:lnTo>
                  <a:lnTo>
                    <a:pt x="61" y="34"/>
                  </a:lnTo>
                  <a:lnTo>
                    <a:pt x="40" y="24"/>
                  </a:lnTo>
                  <a:lnTo>
                    <a:pt x="20" y="13"/>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79" name="Freeform 142"/>
            <p:cNvSpPr>
              <a:spLocks/>
            </p:cNvSpPr>
            <p:nvPr/>
          </p:nvSpPr>
          <p:spPr bwMode="auto">
            <a:xfrm>
              <a:off x="4018" y="1420"/>
              <a:ext cx="235" cy="480"/>
            </a:xfrm>
            <a:custGeom>
              <a:avLst/>
              <a:gdLst>
                <a:gd name="T0" fmla="*/ 58 w 235"/>
                <a:gd name="T1" fmla="*/ 14 h 480"/>
                <a:gd name="T2" fmla="*/ 66 w 235"/>
                <a:gd name="T3" fmla="*/ 0 h 480"/>
                <a:gd name="T4" fmla="*/ 82 w 235"/>
                <a:gd name="T5" fmla="*/ 8 h 480"/>
                <a:gd name="T6" fmla="*/ 98 w 235"/>
                <a:gd name="T7" fmla="*/ 16 h 480"/>
                <a:gd name="T8" fmla="*/ 113 w 235"/>
                <a:gd name="T9" fmla="*/ 24 h 480"/>
                <a:gd name="T10" fmla="*/ 130 w 235"/>
                <a:gd name="T11" fmla="*/ 34 h 480"/>
                <a:gd name="T12" fmla="*/ 143 w 235"/>
                <a:gd name="T13" fmla="*/ 41 h 480"/>
                <a:gd name="T14" fmla="*/ 149 w 235"/>
                <a:gd name="T15" fmla="*/ 52 h 480"/>
                <a:gd name="T16" fmla="*/ 152 w 235"/>
                <a:gd name="T17" fmla="*/ 61 h 480"/>
                <a:gd name="T18" fmla="*/ 161 w 235"/>
                <a:gd name="T19" fmla="*/ 71 h 480"/>
                <a:gd name="T20" fmla="*/ 166 w 235"/>
                <a:gd name="T21" fmla="*/ 88 h 480"/>
                <a:gd name="T22" fmla="*/ 183 w 235"/>
                <a:gd name="T23" fmla="*/ 127 h 480"/>
                <a:gd name="T24" fmla="*/ 196 w 235"/>
                <a:gd name="T25" fmla="*/ 199 h 480"/>
                <a:gd name="T26" fmla="*/ 197 w 235"/>
                <a:gd name="T27" fmla="*/ 252 h 480"/>
                <a:gd name="T28" fmla="*/ 205 w 235"/>
                <a:gd name="T29" fmla="*/ 295 h 480"/>
                <a:gd name="T30" fmla="*/ 207 w 235"/>
                <a:gd name="T31" fmla="*/ 329 h 480"/>
                <a:gd name="T32" fmla="*/ 209 w 235"/>
                <a:gd name="T33" fmla="*/ 352 h 480"/>
                <a:gd name="T34" fmla="*/ 215 w 235"/>
                <a:gd name="T35" fmla="*/ 378 h 480"/>
                <a:gd name="T36" fmla="*/ 234 w 235"/>
                <a:gd name="T37" fmla="*/ 420 h 480"/>
                <a:gd name="T38" fmla="*/ 218 w 235"/>
                <a:gd name="T39" fmla="*/ 441 h 480"/>
                <a:gd name="T40" fmla="*/ 182 w 235"/>
                <a:gd name="T41" fmla="*/ 464 h 480"/>
                <a:gd name="T42" fmla="*/ 122 w 235"/>
                <a:gd name="T43" fmla="*/ 479 h 480"/>
                <a:gd name="T44" fmla="*/ 82 w 235"/>
                <a:gd name="T45" fmla="*/ 474 h 480"/>
                <a:gd name="T46" fmla="*/ 53 w 235"/>
                <a:gd name="T47" fmla="*/ 459 h 480"/>
                <a:gd name="T48" fmla="*/ 48 w 235"/>
                <a:gd name="T49" fmla="*/ 389 h 480"/>
                <a:gd name="T50" fmla="*/ 41 w 235"/>
                <a:gd name="T51" fmla="*/ 450 h 480"/>
                <a:gd name="T52" fmla="*/ 13 w 235"/>
                <a:gd name="T53" fmla="*/ 432 h 480"/>
                <a:gd name="T54" fmla="*/ 9 w 235"/>
                <a:gd name="T55" fmla="*/ 397 h 480"/>
                <a:gd name="T56" fmla="*/ 26 w 235"/>
                <a:gd name="T57" fmla="*/ 326 h 480"/>
                <a:gd name="T58" fmla="*/ 28 w 235"/>
                <a:gd name="T59" fmla="*/ 306 h 480"/>
                <a:gd name="T60" fmla="*/ 21 w 235"/>
                <a:gd name="T61" fmla="*/ 281 h 480"/>
                <a:gd name="T62" fmla="*/ 17 w 235"/>
                <a:gd name="T63" fmla="*/ 249 h 480"/>
                <a:gd name="T64" fmla="*/ 10 w 235"/>
                <a:gd name="T65" fmla="*/ 219 h 480"/>
                <a:gd name="T66" fmla="*/ 0 w 235"/>
                <a:gd name="T67" fmla="*/ 174 h 480"/>
                <a:gd name="T68" fmla="*/ 2 w 235"/>
                <a:gd name="T69" fmla="*/ 129 h 480"/>
                <a:gd name="T70" fmla="*/ 1 w 235"/>
                <a:gd name="T71" fmla="*/ 96 h 480"/>
                <a:gd name="T72" fmla="*/ 7 w 235"/>
                <a:gd name="T73" fmla="*/ 68 h 480"/>
                <a:gd name="T74" fmla="*/ 13 w 235"/>
                <a:gd name="T75" fmla="*/ 53 h 480"/>
                <a:gd name="T76" fmla="*/ 26 w 235"/>
                <a:gd name="T77" fmla="*/ 35 h 480"/>
                <a:gd name="T78" fmla="*/ 39 w 235"/>
                <a:gd name="T79" fmla="*/ 23 h 480"/>
                <a:gd name="T80" fmla="*/ 58 w 235"/>
                <a:gd name="T81" fmla="*/ 14 h 4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35"/>
                <a:gd name="T124" fmla="*/ 0 h 480"/>
                <a:gd name="T125" fmla="*/ 235 w 235"/>
                <a:gd name="T126" fmla="*/ 480 h 4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35" h="480">
                  <a:moveTo>
                    <a:pt x="58" y="14"/>
                  </a:moveTo>
                  <a:lnTo>
                    <a:pt x="66" y="0"/>
                  </a:lnTo>
                  <a:lnTo>
                    <a:pt x="82" y="8"/>
                  </a:lnTo>
                  <a:lnTo>
                    <a:pt x="98" y="16"/>
                  </a:lnTo>
                  <a:lnTo>
                    <a:pt x="113" y="24"/>
                  </a:lnTo>
                  <a:lnTo>
                    <a:pt x="130" y="34"/>
                  </a:lnTo>
                  <a:lnTo>
                    <a:pt x="143" y="41"/>
                  </a:lnTo>
                  <a:lnTo>
                    <a:pt x="149" y="52"/>
                  </a:lnTo>
                  <a:lnTo>
                    <a:pt x="152" y="61"/>
                  </a:lnTo>
                  <a:lnTo>
                    <a:pt x="161" y="71"/>
                  </a:lnTo>
                  <a:lnTo>
                    <a:pt x="166" y="88"/>
                  </a:lnTo>
                  <a:lnTo>
                    <a:pt x="183" y="127"/>
                  </a:lnTo>
                  <a:lnTo>
                    <a:pt x="196" y="199"/>
                  </a:lnTo>
                  <a:lnTo>
                    <a:pt x="197" y="252"/>
                  </a:lnTo>
                  <a:lnTo>
                    <a:pt x="205" y="295"/>
                  </a:lnTo>
                  <a:lnTo>
                    <a:pt x="207" y="329"/>
                  </a:lnTo>
                  <a:lnTo>
                    <a:pt x="209" y="352"/>
                  </a:lnTo>
                  <a:lnTo>
                    <a:pt x="215" y="378"/>
                  </a:lnTo>
                  <a:lnTo>
                    <a:pt x="234" y="420"/>
                  </a:lnTo>
                  <a:lnTo>
                    <a:pt x="218" y="441"/>
                  </a:lnTo>
                  <a:lnTo>
                    <a:pt x="182" y="464"/>
                  </a:lnTo>
                  <a:lnTo>
                    <a:pt x="122" y="479"/>
                  </a:lnTo>
                  <a:lnTo>
                    <a:pt x="82" y="474"/>
                  </a:lnTo>
                  <a:lnTo>
                    <a:pt x="53" y="459"/>
                  </a:lnTo>
                  <a:lnTo>
                    <a:pt x="48" y="389"/>
                  </a:lnTo>
                  <a:lnTo>
                    <a:pt x="41" y="450"/>
                  </a:lnTo>
                  <a:lnTo>
                    <a:pt x="13" y="432"/>
                  </a:lnTo>
                  <a:lnTo>
                    <a:pt x="9" y="397"/>
                  </a:lnTo>
                  <a:lnTo>
                    <a:pt x="26" y="326"/>
                  </a:lnTo>
                  <a:lnTo>
                    <a:pt x="28" y="306"/>
                  </a:lnTo>
                  <a:lnTo>
                    <a:pt x="21" y="281"/>
                  </a:lnTo>
                  <a:lnTo>
                    <a:pt x="17" y="249"/>
                  </a:lnTo>
                  <a:lnTo>
                    <a:pt x="10" y="219"/>
                  </a:lnTo>
                  <a:lnTo>
                    <a:pt x="0" y="174"/>
                  </a:lnTo>
                  <a:lnTo>
                    <a:pt x="2" y="129"/>
                  </a:lnTo>
                  <a:lnTo>
                    <a:pt x="1" y="96"/>
                  </a:lnTo>
                  <a:lnTo>
                    <a:pt x="7" y="68"/>
                  </a:lnTo>
                  <a:lnTo>
                    <a:pt x="13" y="53"/>
                  </a:lnTo>
                  <a:lnTo>
                    <a:pt x="26" y="35"/>
                  </a:lnTo>
                  <a:lnTo>
                    <a:pt x="39" y="23"/>
                  </a:lnTo>
                  <a:lnTo>
                    <a:pt x="58" y="14"/>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180" name="Freeform 143"/>
            <p:cNvSpPr>
              <a:spLocks/>
            </p:cNvSpPr>
            <p:nvPr/>
          </p:nvSpPr>
          <p:spPr bwMode="auto">
            <a:xfrm>
              <a:off x="4023" y="1424"/>
              <a:ext cx="226" cy="468"/>
            </a:xfrm>
            <a:custGeom>
              <a:avLst/>
              <a:gdLst>
                <a:gd name="T0" fmla="*/ 197 w 226"/>
                <a:gd name="T1" fmla="*/ 290 h 468"/>
                <a:gd name="T2" fmla="*/ 190 w 226"/>
                <a:gd name="T3" fmla="*/ 258 h 468"/>
                <a:gd name="T4" fmla="*/ 190 w 226"/>
                <a:gd name="T5" fmla="*/ 240 h 468"/>
                <a:gd name="T6" fmla="*/ 166 w 226"/>
                <a:gd name="T7" fmla="*/ 227 h 468"/>
                <a:gd name="T8" fmla="*/ 139 w 226"/>
                <a:gd name="T9" fmla="*/ 208 h 468"/>
                <a:gd name="T10" fmla="*/ 102 w 226"/>
                <a:gd name="T11" fmla="*/ 167 h 468"/>
                <a:gd name="T12" fmla="*/ 80 w 226"/>
                <a:gd name="T13" fmla="*/ 137 h 468"/>
                <a:gd name="T14" fmla="*/ 41 w 226"/>
                <a:gd name="T15" fmla="*/ 116 h 468"/>
                <a:gd name="T16" fmla="*/ 73 w 226"/>
                <a:gd name="T17" fmla="*/ 128 h 468"/>
                <a:gd name="T18" fmla="*/ 73 w 226"/>
                <a:gd name="T19" fmla="*/ 108 h 468"/>
                <a:gd name="T20" fmla="*/ 76 w 226"/>
                <a:gd name="T21" fmla="*/ 89 h 468"/>
                <a:gd name="T22" fmla="*/ 82 w 226"/>
                <a:gd name="T23" fmla="*/ 78 h 468"/>
                <a:gd name="T24" fmla="*/ 96 w 226"/>
                <a:gd name="T25" fmla="*/ 65 h 468"/>
                <a:gd name="T26" fmla="*/ 109 w 226"/>
                <a:gd name="T27" fmla="*/ 60 h 468"/>
                <a:gd name="T28" fmla="*/ 122 w 226"/>
                <a:gd name="T29" fmla="*/ 59 h 468"/>
                <a:gd name="T30" fmla="*/ 135 w 226"/>
                <a:gd name="T31" fmla="*/ 60 h 468"/>
                <a:gd name="T32" fmla="*/ 150 w 226"/>
                <a:gd name="T33" fmla="*/ 65 h 468"/>
                <a:gd name="T34" fmla="*/ 141 w 226"/>
                <a:gd name="T35" fmla="*/ 51 h 468"/>
                <a:gd name="T36" fmla="*/ 135 w 226"/>
                <a:gd name="T37" fmla="*/ 38 h 468"/>
                <a:gd name="T38" fmla="*/ 120 w 226"/>
                <a:gd name="T39" fmla="*/ 29 h 468"/>
                <a:gd name="T40" fmla="*/ 104 w 226"/>
                <a:gd name="T41" fmla="*/ 21 h 468"/>
                <a:gd name="T42" fmla="*/ 84 w 226"/>
                <a:gd name="T43" fmla="*/ 10 h 468"/>
                <a:gd name="T44" fmla="*/ 70 w 226"/>
                <a:gd name="T45" fmla="*/ 3 h 468"/>
                <a:gd name="T46" fmla="*/ 60 w 226"/>
                <a:gd name="T47" fmla="*/ 0 h 468"/>
                <a:gd name="T48" fmla="*/ 56 w 226"/>
                <a:gd name="T49" fmla="*/ 10 h 468"/>
                <a:gd name="T50" fmla="*/ 37 w 226"/>
                <a:gd name="T51" fmla="*/ 22 h 468"/>
                <a:gd name="T52" fmla="*/ 28 w 226"/>
                <a:gd name="T53" fmla="*/ 30 h 468"/>
                <a:gd name="T54" fmla="*/ 16 w 226"/>
                <a:gd name="T55" fmla="*/ 46 h 468"/>
                <a:gd name="T56" fmla="*/ 7 w 226"/>
                <a:gd name="T57" fmla="*/ 63 h 468"/>
                <a:gd name="T58" fmla="*/ 1 w 226"/>
                <a:gd name="T59" fmla="*/ 81 h 468"/>
                <a:gd name="T60" fmla="*/ 0 w 226"/>
                <a:gd name="T61" fmla="*/ 107 h 468"/>
                <a:gd name="T62" fmla="*/ 1 w 226"/>
                <a:gd name="T63" fmla="*/ 136 h 468"/>
                <a:gd name="T64" fmla="*/ 1 w 226"/>
                <a:gd name="T65" fmla="*/ 166 h 468"/>
                <a:gd name="T66" fmla="*/ 9 w 226"/>
                <a:gd name="T67" fmla="*/ 205 h 468"/>
                <a:gd name="T68" fmla="*/ 16 w 226"/>
                <a:gd name="T69" fmla="*/ 241 h 468"/>
                <a:gd name="T70" fmla="*/ 20 w 226"/>
                <a:gd name="T71" fmla="*/ 273 h 468"/>
                <a:gd name="T72" fmla="*/ 26 w 226"/>
                <a:gd name="T73" fmla="*/ 295 h 468"/>
                <a:gd name="T74" fmla="*/ 25 w 226"/>
                <a:gd name="T75" fmla="*/ 315 h 468"/>
                <a:gd name="T76" fmla="*/ 25 w 226"/>
                <a:gd name="T77" fmla="*/ 337 h 468"/>
                <a:gd name="T78" fmla="*/ 9 w 226"/>
                <a:gd name="T79" fmla="*/ 388 h 468"/>
                <a:gd name="T80" fmla="*/ 12 w 226"/>
                <a:gd name="T81" fmla="*/ 420 h 468"/>
                <a:gd name="T82" fmla="*/ 29 w 226"/>
                <a:gd name="T83" fmla="*/ 431 h 468"/>
                <a:gd name="T84" fmla="*/ 42 w 226"/>
                <a:gd name="T85" fmla="*/ 372 h 468"/>
                <a:gd name="T86" fmla="*/ 55 w 226"/>
                <a:gd name="T87" fmla="*/ 451 h 468"/>
                <a:gd name="T88" fmla="*/ 80 w 226"/>
                <a:gd name="T89" fmla="*/ 461 h 468"/>
                <a:gd name="T90" fmla="*/ 118 w 226"/>
                <a:gd name="T91" fmla="*/ 467 h 468"/>
                <a:gd name="T92" fmla="*/ 175 w 226"/>
                <a:gd name="T93" fmla="*/ 454 h 468"/>
                <a:gd name="T94" fmla="*/ 210 w 226"/>
                <a:gd name="T95" fmla="*/ 433 h 468"/>
                <a:gd name="T96" fmla="*/ 225 w 226"/>
                <a:gd name="T97" fmla="*/ 415 h 468"/>
                <a:gd name="T98" fmla="*/ 213 w 226"/>
                <a:gd name="T99" fmla="*/ 396 h 468"/>
                <a:gd name="T100" fmla="*/ 201 w 226"/>
                <a:gd name="T101" fmla="*/ 360 h 468"/>
                <a:gd name="T102" fmla="*/ 197 w 226"/>
                <a:gd name="T103" fmla="*/ 315 h 468"/>
                <a:gd name="T104" fmla="*/ 197 w 226"/>
                <a:gd name="T105" fmla="*/ 290 h 4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6"/>
                <a:gd name="T160" fmla="*/ 0 h 468"/>
                <a:gd name="T161" fmla="*/ 226 w 226"/>
                <a:gd name="T162" fmla="*/ 468 h 46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6" h="468">
                  <a:moveTo>
                    <a:pt x="197" y="290"/>
                  </a:moveTo>
                  <a:lnTo>
                    <a:pt x="190" y="258"/>
                  </a:lnTo>
                  <a:lnTo>
                    <a:pt x="190" y="240"/>
                  </a:lnTo>
                  <a:lnTo>
                    <a:pt x="166" y="227"/>
                  </a:lnTo>
                  <a:lnTo>
                    <a:pt x="139" y="208"/>
                  </a:lnTo>
                  <a:lnTo>
                    <a:pt x="102" y="167"/>
                  </a:lnTo>
                  <a:lnTo>
                    <a:pt x="80" y="137"/>
                  </a:lnTo>
                  <a:lnTo>
                    <a:pt x="41" y="116"/>
                  </a:lnTo>
                  <a:lnTo>
                    <a:pt x="73" y="128"/>
                  </a:lnTo>
                  <a:lnTo>
                    <a:pt x="73" y="108"/>
                  </a:lnTo>
                  <a:lnTo>
                    <a:pt x="76" y="89"/>
                  </a:lnTo>
                  <a:lnTo>
                    <a:pt x="82" y="78"/>
                  </a:lnTo>
                  <a:lnTo>
                    <a:pt x="96" y="65"/>
                  </a:lnTo>
                  <a:lnTo>
                    <a:pt x="109" y="60"/>
                  </a:lnTo>
                  <a:lnTo>
                    <a:pt x="122" y="59"/>
                  </a:lnTo>
                  <a:lnTo>
                    <a:pt x="135" y="60"/>
                  </a:lnTo>
                  <a:lnTo>
                    <a:pt x="150" y="65"/>
                  </a:lnTo>
                  <a:lnTo>
                    <a:pt x="141" y="51"/>
                  </a:lnTo>
                  <a:lnTo>
                    <a:pt x="135" y="38"/>
                  </a:lnTo>
                  <a:lnTo>
                    <a:pt x="120" y="29"/>
                  </a:lnTo>
                  <a:lnTo>
                    <a:pt x="104" y="21"/>
                  </a:lnTo>
                  <a:lnTo>
                    <a:pt x="84" y="10"/>
                  </a:lnTo>
                  <a:lnTo>
                    <a:pt x="70" y="3"/>
                  </a:lnTo>
                  <a:lnTo>
                    <a:pt x="60" y="0"/>
                  </a:lnTo>
                  <a:lnTo>
                    <a:pt x="56" y="10"/>
                  </a:lnTo>
                  <a:lnTo>
                    <a:pt x="37" y="22"/>
                  </a:lnTo>
                  <a:lnTo>
                    <a:pt x="28" y="30"/>
                  </a:lnTo>
                  <a:lnTo>
                    <a:pt x="16" y="46"/>
                  </a:lnTo>
                  <a:lnTo>
                    <a:pt x="7" y="63"/>
                  </a:lnTo>
                  <a:lnTo>
                    <a:pt x="1" y="81"/>
                  </a:lnTo>
                  <a:lnTo>
                    <a:pt x="0" y="107"/>
                  </a:lnTo>
                  <a:lnTo>
                    <a:pt x="1" y="136"/>
                  </a:lnTo>
                  <a:lnTo>
                    <a:pt x="1" y="166"/>
                  </a:lnTo>
                  <a:lnTo>
                    <a:pt x="9" y="205"/>
                  </a:lnTo>
                  <a:lnTo>
                    <a:pt x="16" y="241"/>
                  </a:lnTo>
                  <a:lnTo>
                    <a:pt x="20" y="273"/>
                  </a:lnTo>
                  <a:lnTo>
                    <a:pt x="26" y="295"/>
                  </a:lnTo>
                  <a:lnTo>
                    <a:pt x="25" y="315"/>
                  </a:lnTo>
                  <a:lnTo>
                    <a:pt x="25" y="337"/>
                  </a:lnTo>
                  <a:lnTo>
                    <a:pt x="9" y="388"/>
                  </a:lnTo>
                  <a:lnTo>
                    <a:pt x="12" y="420"/>
                  </a:lnTo>
                  <a:lnTo>
                    <a:pt x="29" y="431"/>
                  </a:lnTo>
                  <a:lnTo>
                    <a:pt x="42" y="372"/>
                  </a:lnTo>
                  <a:lnTo>
                    <a:pt x="55" y="451"/>
                  </a:lnTo>
                  <a:lnTo>
                    <a:pt x="80" y="461"/>
                  </a:lnTo>
                  <a:lnTo>
                    <a:pt x="118" y="467"/>
                  </a:lnTo>
                  <a:lnTo>
                    <a:pt x="175" y="454"/>
                  </a:lnTo>
                  <a:lnTo>
                    <a:pt x="210" y="433"/>
                  </a:lnTo>
                  <a:lnTo>
                    <a:pt x="225" y="415"/>
                  </a:lnTo>
                  <a:lnTo>
                    <a:pt x="213" y="396"/>
                  </a:lnTo>
                  <a:lnTo>
                    <a:pt x="201" y="360"/>
                  </a:lnTo>
                  <a:lnTo>
                    <a:pt x="197" y="315"/>
                  </a:lnTo>
                  <a:lnTo>
                    <a:pt x="197" y="29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81" name="Freeform 144"/>
            <p:cNvSpPr>
              <a:spLocks/>
            </p:cNvSpPr>
            <p:nvPr/>
          </p:nvSpPr>
          <p:spPr bwMode="auto">
            <a:xfrm>
              <a:off x="4038" y="1601"/>
              <a:ext cx="59" cy="154"/>
            </a:xfrm>
            <a:custGeom>
              <a:avLst/>
              <a:gdLst>
                <a:gd name="T0" fmla="*/ 58 w 59"/>
                <a:gd name="T1" fmla="*/ 153 h 154"/>
                <a:gd name="T2" fmla="*/ 47 w 59"/>
                <a:gd name="T3" fmla="*/ 148 h 154"/>
                <a:gd name="T4" fmla="*/ 36 w 59"/>
                <a:gd name="T5" fmla="*/ 136 h 154"/>
                <a:gd name="T6" fmla="*/ 27 w 59"/>
                <a:gd name="T7" fmla="*/ 113 h 154"/>
                <a:gd name="T8" fmla="*/ 22 w 59"/>
                <a:gd name="T9" fmla="*/ 94 h 154"/>
                <a:gd name="T10" fmla="*/ 15 w 59"/>
                <a:gd name="T11" fmla="*/ 73 h 154"/>
                <a:gd name="T12" fmla="*/ 11 w 59"/>
                <a:gd name="T13" fmla="*/ 53 h 154"/>
                <a:gd name="T14" fmla="*/ 5 w 59"/>
                <a:gd name="T15" fmla="*/ 22 h 154"/>
                <a:gd name="T16" fmla="*/ 0 w 59"/>
                <a:gd name="T17" fmla="*/ 0 h 154"/>
                <a:gd name="T18" fmla="*/ 12 w 59"/>
                <a:gd name="T19" fmla="*/ 44 h 154"/>
                <a:gd name="T20" fmla="*/ 22 w 59"/>
                <a:gd name="T21" fmla="*/ 79 h 154"/>
                <a:gd name="T22" fmla="*/ 33 w 59"/>
                <a:gd name="T23" fmla="*/ 103 h 154"/>
                <a:gd name="T24" fmla="*/ 50 w 59"/>
                <a:gd name="T25" fmla="*/ 128 h 154"/>
                <a:gd name="T26" fmla="*/ 58 w 59"/>
                <a:gd name="T27" fmla="*/ 153 h 1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9"/>
                <a:gd name="T43" fmla="*/ 0 h 154"/>
                <a:gd name="T44" fmla="*/ 59 w 59"/>
                <a:gd name="T45" fmla="*/ 154 h 1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9" h="154">
                  <a:moveTo>
                    <a:pt x="58" y="153"/>
                  </a:moveTo>
                  <a:lnTo>
                    <a:pt x="47" y="148"/>
                  </a:lnTo>
                  <a:lnTo>
                    <a:pt x="36" y="136"/>
                  </a:lnTo>
                  <a:lnTo>
                    <a:pt x="27" y="113"/>
                  </a:lnTo>
                  <a:lnTo>
                    <a:pt x="22" y="94"/>
                  </a:lnTo>
                  <a:lnTo>
                    <a:pt x="15" y="73"/>
                  </a:lnTo>
                  <a:lnTo>
                    <a:pt x="11" y="53"/>
                  </a:lnTo>
                  <a:lnTo>
                    <a:pt x="5" y="22"/>
                  </a:lnTo>
                  <a:lnTo>
                    <a:pt x="0" y="0"/>
                  </a:lnTo>
                  <a:lnTo>
                    <a:pt x="12" y="44"/>
                  </a:lnTo>
                  <a:lnTo>
                    <a:pt x="22" y="79"/>
                  </a:lnTo>
                  <a:lnTo>
                    <a:pt x="33" y="103"/>
                  </a:lnTo>
                  <a:lnTo>
                    <a:pt x="50" y="128"/>
                  </a:lnTo>
                  <a:lnTo>
                    <a:pt x="58" y="15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82" name="Freeform 145"/>
            <p:cNvSpPr>
              <a:spLocks/>
            </p:cNvSpPr>
            <p:nvPr/>
          </p:nvSpPr>
          <p:spPr bwMode="auto">
            <a:xfrm>
              <a:off x="4136" y="1729"/>
              <a:ext cx="86" cy="36"/>
            </a:xfrm>
            <a:custGeom>
              <a:avLst/>
              <a:gdLst>
                <a:gd name="T0" fmla="*/ 71 w 86"/>
                <a:gd name="T1" fmla="*/ 0 h 36"/>
                <a:gd name="T2" fmla="*/ 78 w 86"/>
                <a:gd name="T3" fmla="*/ 19 h 36"/>
                <a:gd name="T4" fmla="*/ 45 w 86"/>
                <a:gd name="T5" fmla="*/ 28 h 36"/>
                <a:gd name="T6" fmla="*/ 9 w 86"/>
                <a:gd name="T7" fmla="*/ 31 h 36"/>
                <a:gd name="T8" fmla="*/ 0 w 86"/>
                <a:gd name="T9" fmla="*/ 13 h 36"/>
                <a:gd name="T10" fmla="*/ 5 w 86"/>
                <a:gd name="T11" fmla="*/ 33 h 36"/>
                <a:gd name="T12" fmla="*/ 40 w 86"/>
                <a:gd name="T13" fmla="*/ 35 h 36"/>
                <a:gd name="T14" fmla="*/ 85 w 86"/>
                <a:gd name="T15" fmla="*/ 23 h 36"/>
                <a:gd name="T16" fmla="*/ 71 w 86"/>
                <a:gd name="T17" fmla="*/ 0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36"/>
                <a:gd name="T29" fmla="*/ 86 w 86"/>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36">
                  <a:moveTo>
                    <a:pt x="71" y="0"/>
                  </a:moveTo>
                  <a:lnTo>
                    <a:pt x="78" y="19"/>
                  </a:lnTo>
                  <a:lnTo>
                    <a:pt x="45" y="28"/>
                  </a:lnTo>
                  <a:lnTo>
                    <a:pt x="9" y="31"/>
                  </a:lnTo>
                  <a:lnTo>
                    <a:pt x="0" y="13"/>
                  </a:lnTo>
                  <a:lnTo>
                    <a:pt x="5" y="33"/>
                  </a:lnTo>
                  <a:lnTo>
                    <a:pt x="40" y="35"/>
                  </a:lnTo>
                  <a:lnTo>
                    <a:pt x="85" y="23"/>
                  </a:lnTo>
                  <a:lnTo>
                    <a:pt x="71"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nvGrpSpPr>
            <p:cNvPr id="3183" name="Group 146"/>
            <p:cNvGrpSpPr>
              <a:grpSpLocks/>
            </p:cNvGrpSpPr>
            <p:nvPr/>
          </p:nvGrpSpPr>
          <p:grpSpPr bwMode="auto">
            <a:xfrm>
              <a:off x="3958" y="1633"/>
              <a:ext cx="248" cy="293"/>
              <a:chOff x="3733" y="2574"/>
              <a:chExt cx="248" cy="293"/>
            </a:xfrm>
          </p:grpSpPr>
          <p:sp>
            <p:nvSpPr>
              <p:cNvPr id="3255" name="Freeform 147"/>
              <p:cNvSpPr>
                <a:spLocks/>
              </p:cNvSpPr>
              <p:nvPr/>
            </p:nvSpPr>
            <p:spPr bwMode="auto">
              <a:xfrm>
                <a:off x="3733" y="2574"/>
                <a:ext cx="248" cy="293"/>
              </a:xfrm>
              <a:custGeom>
                <a:avLst/>
                <a:gdLst>
                  <a:gd name="T0" fmla="*/ 137 w 248"/>
                  <a:gd name="T1" fmla="*/ 43 h 293"/>
                  <a:gd name="T2" fmla="*/ 92 w 248"/>
                  <a:gd name="T3" fmla="*/ 39 h 293"/>
                  <a:gd name="T4" fmla="*/ 65 w 248"/>
                  <a:gd name="T5" fmla="*/ 33 h 293"/>
                  <a:gd name="T6" fmla="*/ 56 w 248"/>
                  <a:gd name="T7" fmla="*/ 22 h 293"/>
                  <a:gd name="T8" fmla="*/ 56 w 248"/>
                  <a:gd name="T9" fmla="*/ 12 h 293"/>
                  <a:gd name="T10" fmla="*/ 49 w 248"/>
                  <a:gd name="T11" fmla="*/ 5 h 293"/>
                  <a:gd name="T12" fmla="*/ 23 w 248"/>
                  <a:gd name="T13" fmla="*/ 0 h 293"/>
                  <a:gd name="T14" fmla="*/ 0 w 248"/>
                  <a:gd name="T15" fmla="*/ 1 h 293"/>
                  <a:gd name="T16" fmla="*/ 29 w 248"/>
                  <a:gd name="T17" fmla="*/ 227 h 293"/>
                  <a:gd name="T18" fmla="*/ 49 w 248"/>
                  <a:gd name="T19" fmla="*/ 248 h 293"/>
                  <a:gd name="T20" fmla="*/ 74 w 248"/>
                  <a:gd name="T21" fmla="*/ 268 h 293"/>
                  <a:gd name="T22" fmla="*/ 110 w 248"/>
                  <a:gd name="T23" fmla="*/ 284 h 293"/>
                  <a:gd name="T24" fmla="*/ 152 w 248"/>
                  <a:gd name="T25" fmla="*/ 289 h 293"/>
                  <a:gd name="T26" fmla="*/ 208 w 248"/>
                  <a:gd name="T27" fmla="*/ 292 h 293"/>
                  <a:gd name="T28" fmla="*/ 240 w 248"/>
                  <a:gd name="T29" fmla="*/ 287 h 293"/>
                  <a:gd name="T30" fmla="*/ 247 w 248"/>
                  <a:gd name="T31" fmla="*/ 271 h 293"/>
                  <a:gd name="T32" fmla="*/ 243 w 248"/>
                  <a:gd name="T33" fmla="*/ 250 h 293"/>
                  <a:gd name="T34" fmla="*/ 220 w 248"/>
                  <a:gd name="T35" fmla="*/ 187 h 293"/>
                  <a:gd name="T36" fmla="*/ 200 w 248"/>
                  <a:gd name="T37" fmla="*/ 125 h 293"/>
                  <a:gd name="T38" fmla="*/ 192 w 248"/>
                  <a:gd name="T39" fmla="*/ 77 h 293"/>
                  <a:gd name="T40" fmla="*/ 192 w 248"/>
                  <a:gd name="T41" fmla="*/ 65 h 293"/>
                  <a:gd name="T42" fmla="*/ 179 w 248"/>
                  <a:gd name="T43" fmla="*/ 47 h 293"/>
                  <a:gd name="T44" fmla="*/ 164 w 248"/>
                  <a:gd name="T45" fmla="*/ 43 h 293"/>
                  <a:gd name="T46" fmla="*/ 137 w 248"/>
                  <a:gd name="T47" fmla="*/ 43 h 2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8"/>
                  <a:gd name="T73" fmla="*/ 0 h 293"/>
                  <a:gd name="T74" fmla="*/ 248 w 248"/>
                  <a:gd name="T75" fmla="*/ 293 h 29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8" h="293">
                    <a:moveTo>
                      <a:pt x="137" y="43"/>
                    </a:moveTo>
                    <a:lnTo>
                      <a:pt x="92" y="39"/>
                    </a:lnTo>
                    <a:lnTo>
                      <a:pt x="65" y="33"/>
                    </a:lnTo>
                    <a:lnTo>
                      <a:pt x="56" y="22"/>
                    </a:lnTo>
                    <a:lnTo>
                      <a:pt x="56" y="12"/>
                    </a:lnTo>
                    <a:lnTo>
                      <a:pt x="49" y="5"/>
                    </a:lnTo>
                    <a:lnTo>
                      <a:pt x="23" y="0"/>
                    </a:lnTo>
                    <a:lnTo>
                      <a:pt x="0" y="1"/>
                    </a:lnTo>
                    <a:lnTo>
                      <a:pt x="29" y="227"/>
                    </a:lnTo>
                    <a:lnTo>
                      <a:pt x="49" y="248"/>
                    </a:lnTo>
                    <a:lnTo>
                      <a:pt x="74" y="268"/>
                    </a:lnTo>
                    <a:lnTo>
                      <a:pt x="110" y="284"/>
                    </a:lnTo>
                    <a:lnTo>
                      <a:pt x="152" y="289"/>
                    </a:lnTo>
                    <a:lnTo>
                      <a:pt x="208" y="292"/>
                    </a:lnTo>
                    <a:lnTo>
                      <a:pt x="240" y="287"/>
                    </a:lnTo>
                    <a:lnTo>
                      <a:pt x="247" y="271"/>
                    </a:lnTo>
                    <a:lnTo>
                      <a:pt x="243" y="250"/>
                    </a:lnTo>
                    <a:lnTo>
                      <a:pt x="220" y="187"/>
                    </a:lnTo>
                    <a:lnTo>
                      <a:pt x="200" y="125"/>
                    </a:lnTo>
                    <a:lnTo>
                      <a:pt x="192" y="77"/>
                    </a:lnTo>
                    <a:lnTo>
                      <a:pt x="192" y="65"/>
                    </a:lnTo>
                    <a:lnTo>
                      <a:pt x="179" y="47"/>
                    </a:lnTo>
                    <a:lnTo>
                      <a:pt x="164" y="43"/>
                    </a:lnTo>
                    <a:lnTo>
                      <a:pt x="137" y="43"/>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256" name="Freeform 148"/>
              <p:cNvSpPr>
                <a:spLocks/>
              </p:cNvSpPr>
              <p:nvPr/>
            </p:nvSpPr>
            <p:spPr bwMode="auto">
              <a:xfrm>
                <a:off x="3738" y="2588"/>
                <a:ext cx="214" cy="269"/>
              </a:xfrm>
              <a:custGeom>
                <a:avLst/>
                <a:gdLst>
                  <a:gd name="T0" fmla="*/ 140 w 214"/>
                  <a:gd name="T1" fmla="*/ 54 h 269"/>
                  <a:gd name="T2" fmla="*/ 100 w 214"/>
                  <a:gd name="T3" fmla="*/ 52 h 269"/>
                  <a:gd name="T4" fmla="*/ 58 w 214"/>
                  <a:gd name="T5" fmla="*/ 46 h 269"/>
                  <a:gd name="T6" fmla="*/ 33 w 214"/>
                  <a:gd name="T7" fmla="*/ 35 h 269"/>
                  <a:gd name="T8" fmla="*/ 18 w 214"/>
                  <a:gd name="T9" fmla="*/ 25 h 269"/>
                  <a:gd name="T10" fmla="*/ 0 w 214"/>
                  <a:gd name="T11" fmla="*/ 0 h 269"/>
                  <a:gd name="T12" fmla="*/ 27 w 214"/>
                  <a:gd name="T13" fmla="*/ 207 h 269"/>
                  <a:gd name="T14" fmla="*/ 45 w 214"/>
                  <a:gd name="T15" fmla="*/ 226 h 269"/>
                  <a:gd name="T16" fmla="*/ 65 w 214"/>
                  <a:gd name="T17" fmla="*/ 243 h 269"/>
                  <a:gd name="T18" fmla="*/ 90 w 214"/>
                  <a:gd name="T19" fmla="*/ 256 h 269"/>
                  <a:gd name="T20" fmla="*/ 112 w 214"/>
                  <a:gd name="T21" fmla="*/ 262 h 269"/>
                  <a:gd name="T22" fmla="*/ 140 w 214"/>
                  <a:gd name="T23" fmla="*/ 265 h 269"/>
                  <a:gd name="T24" fmla="*/ 165 w 214"/>
                  <a:gd name="T25" fmla="*/ 268 h 269"/>
                  <a:gd name="T26" fmla="*/ 194 w 214"/>
                  <a:gd name="T27" fmla="*/ 268 h 269"/>
                  <a:gd name="T28" fmla="*/ 206 w 214"/>
                  <a:gd name="T29" fmla="*/ 265 h 269"/>
                  <a:gd name="T30" fmla="*/ 213 w 214"/>
                  <a:gd name="T31" fmla="*/ 256 h 269"/>
                  <a:gd name="T32" fmla="*/ 210 w 214"/>
                  <a:gd name="T33" fmla="*/ 240 h 269"/>
                  <a:gd name="T34" fmla="*/ 192 w 214"/>
                  <a:gd name="T35" fmla="*/ 204 h 269"/>
                  <a:gd name="T36" fmla="*/ 161 w 214"/>
                  <a:gd name="T37" fmla="*/ 81 h 269"/>
                  <a:gd name="T38" fmla="*/ 156 w 214"/>
                  <a:gd name="T39" fmla="*/ 63 h 269"/>
                  <a:gd name="T40" fmla="*/ 140 w 214"/>
                  <a:gd name="T41" fmla="*/ 54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4"/>
                  <a:gd name="T64" fmla="*/ 0 h 269"/>
                  <a:gd name="T65" fmla="*/ 214 w 214"/>
                  <a:gd name="T66" fmla="*/ 269 h 2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4" h="269">
                    <a:moveTo>
                      <a:pt x="140" y="54"/>
                    </a:moveTo>
                    <a:lnTo>
                      <a:pt x="100" y="52"/>
                    </a:lnTo>
                    <a:lnTo>
                      <a:pt x="58" y="46"/>
                    </a:lnTo>
                    <a:lnTo>
                      <a:pt x="33" y="35"/>
                    </a:lnTo>
                    <a:lnTo>
                      <a:pt x="18" y="25"/>
                    </a:lnTo>
                    <a:lnTo>
                      <a:pt x="0" y="0"/>
                    </a:lnTo>
                    <a:lnTo>
                      <a:pt x="27" y="207"/>
                    </a:lnTo>
                    <a:lnTo>
                      <a:pt x="45" y="226"/>
                    </a:lnTo>
                    <a:lnTo>
                      <a:pt x="65" y="243"/>
                    </a:lnTo>
                    <a:lnTo>
                      <a:pt x="90" y="256"/>
                    </a:lnTo>
                    <a:lnTo>
                      <a:pt x="112" y="262"/>
                    </a:lnTo>
                    <a:lnTo>
                      <a:pt x="140" y="265"/>
                    </a:lnTo>
                    <a:lnTo>
                      <a:pt x="165" y="268"/>
                    </a:lnTo>
                    <a:lnTo>
                      <a:pt x="194" y="268"/>
                    </a:lnTo>
                    <a:lnTo>
                      <a:pt x="206" y="265"/>
                    </a:lnTo>
                    <a:lnTo>
                      <a:pt x="213" y="256"/>
                    </a:lnTo>
                    <a:lnTo>
                      <a:pt x="210" y="240"/>
                    </a:lnTo>
                    <a:lnTo>
                      <a:pt x="192" y="204"/>
                    </a:lnTo>
                    <a:lnTo>
                      <a:pt x="161" y="81"/>
                    </a:lnTo>
                    <a:lnTo>
                      <a:pt x="156" y="63"/>
                    </a:lnTo>
                    <a:lnTo>
                      <a:pt x="140" y="5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sp>
          <p:nvSpPr>
            <p:cNvPr id="3184" name="Freeform 149"/>
            <p:cNvSpPr>
              <a:spLocks/>
            </p:cNvSpPr>
            <p:nvPr/>
          </p:nvSpPr>
          <p:spPr bwMode="auto">
            <a:xfrm>
              <a:off x="4396" y="1906"/>
              <a:ext cx="17" cy="160"/>
            </a:xfrm>
            <a:custGeom>
              <a:avLst/>
              <a:gdLst>
                <a:gd name="T0" fmla="*/ 10 w 17"/>
                <a:gd name="T1" fmla="*/ 0 h 160"/>
                <a:gd name="T2" fmla="*/ 16 w 17"/>
                <a:gd name="T3" fmla="*/ 9 h 160"/>
                <a:gd name="T4" fmla="*/ 8 w 17"/>
                <a:gd name="T5" fmla="*/ 16 h 160"/>
                <a:gd name="T6" fmla="*/ 4 w 17"/>
                <a:gd name="T7" fmla="*/ 30 h 160"/>
                <a:gd name="T8" fmla="*/ 11 w 17"/>
                <a:gd name="T9" fmla="*/ 43 h 160"/>
                <a:gd name="T10" fmla="*/ 5 w 17"/>
                <a:gd name="T11" fmla="*/ 72 h 160"/>
                <a:gd name="T12" fmla="*/ 8 w 17"/>
                <a:gd name="T13" fmla="*/ 159 h 160"/>
                <a:gd name="T14" fmla="*/ 1 w 17"/>
                <a:gd name="T15" fmla="*/ 157 h 160"/>
                <a:gd name="T16" fmla="*/ 0 w 17"/>
                <a:gd name="T17" fmla="*/ 70 h 160"/>
                <a:gd name="T18" fmla="*/ 7 w 17"/>
                <a:gd name="T19" fmla="*/ 46 h 160"/>
                <a:gd name="T20" fmla="*/ 2 w 17"/>
                <a:gd name="T21" fmla="*/ 34 h 160"/>
                <a:gd name="T22" fmla="*/ 0 w 17"/>
                <a:gd name="T23" fmla="*/ 30 h 160"/>
                <a:gd name="T24" fmla="*/ 2 w 17"/>
                <a:gd name="T25" fmla="*/ 17 h 160"/>
                <a:gd name="T26" fmla="*/ 8 w 17"/>
                <a:gd name="T27" fmla="*/ 10 h 160"/>
                <a:gd name="T28" fmla="*/ 10 w 17"/>
                <a:gd name="T29" fmla="*/ 0 h 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60"/>
                <a:gd name="T47" fmla="*/ 17 w 17"/>
                <a:gd name="T48" fmla="*/ 160 h 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60">
                  <a:moveTo>
                    <a:pt x="10" y="0"/>
                  </a:moveTo>
                  <a:lnTo>
                    <a:pt x="16" y="9"/>
                  </a:lnTo>
                  <a:lnTo>
                    <a:pt x="8" y="16"/>
                  </a:lnTo>
                  <a:lnTo>
                    <a:pt x="4" y="30"/>
                  </a:lnTo>
                  <a:lnTo>
                    <a:pt x="11" y="43"/>
                  </a:lnTo>
                  <a:lnTo>
                    <a:pt x="5" y="72"/>
                  </a:lnTo>
                  <a:lnTo>
                    <a:pt x="8" y="159"/>
                  </a:lnTo>
                  <a:lnTo>
                    <a:pt x="1" y="157"/>
                  </a:lnTo>
                  <a:lnTo>
                    <a:pt x="0" y="70"/>
                  </a:lnTo>
                  <a:lnTo>
                    <a:pt x="7" y="46"/>
                  </a:lnTo>
                  <a:lnTo>
                    <a:pt x="2" y="34"/>
                  </a:lnTo>
                  <a:lnTo>
                    <a:pt x="0" y="30"/>
                  </a:lnTo>
                  <a:lnTo>
                    <a:pt x="2" y="17"/>
                  </a:lnTo>
                  <a:lnTo>
                    <a:pt x="8" y="10"/>
                  </a:lnTo>
                  <a:lnTo>
                    <a:pt x="1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85" name="Freeform 150"/>
            <p:cNvSpPr>
              <a:spLocks/>
            </p:cNvSpPr>
            <p:nvPr/>
          </p:nvSpPr>
          <p:spPr bwMode="auto">
            <a:xfrm>
              <a:off x="4353" y="1908"/>
              <a:ext cx="28" cy="17"/>
            </a:xfrm>
            <a:custGeom>
              <a:avLst/>
              <a:gdLst>
                <a:gd name="T0" fmla="*/ 27 w 28"/>
                <a:gd name="T1" fmla="*/ 0 h 17"/>
                <a:gd name="T2" fmla="*/ 14 w 28"/>
                <a:gd name="T3" fmla="*/ 11 h 17"/>
                <a:gd name="T4" fmla="*/ 2 w 28"/>
                <a:gd name="T5" fmla="*/ 16 h 17"/>
                <a:gd name="T6" fmla="*/ 0 w 28"/>
                <a:gd name="T7" fmla="*/ 16 h 17"/>
                <a:gd name="T8" fmla="*/ 7 w 28"/>
                <a:gd name="T9" fmla="*/ 4 h 17"/>
                <a:gd name="T10" fmla="*/ 27 w 28"/>
                <a:gd name="T11" fmla="*/ 0 h 17"/>
                <a:gd name="T12" fmla="*/ 0 60000 65536"/>
                <a:gd name="T13" fmla="*/ 0 60000 65536"/>
                <a:gd name="T14" fmla="*/ 0 60000 65536"/>
                <a:gd name="T15" fmla="*/ 0 60000 65536"/>
                <a:gd name="T16" fmla="*/ 0 60000 65536"/>
                <a:gd name="T17" fmla="*/ 0 60000 65536"/>
                <a:gd name="T18" fmla="*/ 0 w 28"/>
                <a:gd name="T19" fmla="*/ 0 h 17"/>
                <a:gd name="T20" fmla="*/ 28 w 2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8" h="17">
                  <a:moveTo>
                    <a:pt x="27" y="0"/>
                  </a:moveTo>
                  <a:lnTo>
                    <a:pt x="14" y="11"/>
                  </a:lnTo>
                  <a:lnTo>
                    <a:pt x="2" y="16"/>
                  </a:lnTo>
                  <a:lnTo>
                    <a:pt x="0" y="16"/>
                  </a:lnTo>
                  <a:lnTo>
                    <a:pt x="7" y="4"/>
                  </a:lnTo>
                  <a:lnTo>
                    <a:pt x="2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nvGrpSpPr>
            <p:cNvPr id="3186" name="Group 151"/>
            <p:cNvGrpSpPr>
              <a:grpSpLocks/>
            </p:cNvGrpSpPr>
            <p:nvPr/>
          </p:nvGrpSpPr>
          <p:grpSpPr bwMode="auto">
            <a:xfrm>
              <a:off x="4370" y="1594"/>
              <a:ext cx="173" cy="74"/>
              <a:chOff x="4145" y="2535"/>
              <a:chExt cx="173" cy="74"/>
            </a:xfrm>
          </p:grpSpPr>
          <p:grpSp>
            <p:nvGrpSpPr>
              <p:cNvPr id="3238" name="Group 152"/>
              <p:cNvGrpSpPr>
                <a:grpSpLocks/>
              </p:cNvGrpSpPr>
              <p:nvPr/>
            </p:nvGrpSpPr>
            <p:grpSpPr bwMode="auto">
              <a:xfrm>
                <a:off x="4178" y="2535"/>
                <a:ext cx="140" cy="56"/>
                <a:chOff x="4178" y="2535"/>
                <a:chExt cx="140" cy="56"/>
              </a:xfrm>
            </p:grpSpPr>
            <p:sp>
              <p:nvSpPr>
                <p:cNvPr id="3242" name="Freeform 153"/>
                <p:cNvSpPr>
                  <a:spLocks/>
                </p:cNvSpPr>
                <p:nvPr/>
              </p:nvSpPr>
              <p:spPr bwMode="auto">
                <a:xfrm>
                  <a:off x="4178" y="2535"/>
                  <a:ext cx="134" cy="56"/>
                </a:xfrm>
                <a:custGeom>
                  <a:avLst/>
                  <a:gdLst>
                    <a:gd name="T0" fmla="*/ 0 w 134"/>
                    <a:gd name="T1" fmla="*/ 21 h 56"/>
                    <a:gd name="T2" fmla="*/ 12 w 134"/>
                    <a:gd name="T3" fmla="*/ 20 h 56"/>
                    <a:gd name="T4" fmla="*/ 21 w 134"/>
                    <a:gd name="T5" fmla="*/ 15 h 56"/>
                    <a:gd name="T6" fmla="*/ 41 w 134"/>
                    <a:gd name="T7" fmla="*/ 7 h 56"/>
                    <a:gd name="T8" fmla="*/ 50 w 134"/>
                    <a:gd name="T9" fmla="*/ 1 h 56"/>
                    <a:gd name="T10" fmla="*/ 56 w 134"/>
                    <a:gd name="T11" fmla="*/ 0 h 56"/>
                    <a:gd name="T12" fmla="*/ 61 w 134"/>
                    <a:gd name="T13" fmla="*/ 2 h 56"/>
                    <a:gd name="T14" fmla="*/ 78 w 134"/>
                    <a:gd name="T15" fmla="*/ 3 h 56"/>
                    <a:gd name="T16" fmla="*/ 87 w 134"/>
                    <a:gd name="T17" fmla="*/ 3 h 56"/>
                    <a:gd name="T18" fmla="*/ 94 w 134"/>
                    <a:gd name="T19" fmla="*/ 5 h 56"/>
                    <a:gd name="T20" fmla="*/ 99 w 134"/>
                    <a:gd name="T21" fmla="*/ 8 h 56"/>
                    <a:gd name="T22" fmla="*/ 108 w 134"/>
                    <a:gd name="T23" fmla="*/ 11 h 56"/>
                    <a:gd name="T24" fmla="*/ 118 w 134"/>
                    <a:gd name="T25" fmla="*/ 13 h 56"/>
                    <a:gd name="T26" fmla="*/ 122 w 134"/>
                    <a:gd name="T27" fmla="*/ 15 h 56"/>
                    <a:gd name="T28" fmla="*/ 125 w 134"/>
                    <a:gd name="T29" fmla="*/ 18 h 56"/>
                    <a:gd name="T30" fmla="*/ 131 w 134"/>
                    <a:gd name="T31" fmla="*/ 21 h 56"/>
                    <a:gd name="T32" fmla="*/ 133 w 134"/>
                    <a:gd name="T33" fmla="*/ 23 h 56"/>
                    <a:gd name="T34" fmla="*/ 133 w 134"/>
                    <a:gd name="T35" fmla="*/ 27 h 56"/>
                    <a:gd name="T36" fmla="*/ 129 w 134"/>
                    <a:gd name="T37" fmla="*/ 29 h 56"/>
                    <a:gd name="T38" fmla="*/ 129 w 134"/>
                    <a:gd name="T39" fmla="*/ 33 h 56"/>
                    <a:gd name="T40" fmla="*/ 125 w 134"/>
                    <a:gd name="T41" fmla="*/ 36 h 56"/>
                    <a:gd name="T42" fmla="*/ 118 w 134"/>
                    <a:gd name="T43" fmla="*/ 36 h 56"/>
                    <a:gd name="T44" fmla="*/ 115 w 134"/>
                    <a:gd name="T45" fmla="*/ 39 h 56"/>
                    <a:gd name="T46" fmla="*/ 109 w 134"/>
                    <a:gd name="T47" fmla="*/ 39 h 56"/>
                    <a:gd name="T48" fmla="*/ 90 w 134"/>
                    <a:gd name="T49" fmla="*/ 37 h 56"/>
                    <a:gd name="T50" fmla="*/ 76 w 134"/>
                    <a:gd name="T51" fmla="*/ 38 h 56"/>
                    <a:gd name="T52" fmla="*/ 67 w 134"/>
                    <a:gd name="T53" fmla="*/ 43 h 56"/>
                    <a:gd name="T54" fmla="*/ 58 w 134"/>
                    <a:gd name="T55" fmla="*/ 46 h 56"/>
                    <a:gd name="T56" fmla="*/ 49 w 134"/>
                    <a:gd name="T57" fmla="*/ 51 h 56"/>
                    <a:gd name="T58" fmla="*/ 41 w 134"/>
                    <a:gd name="T59" fmla="*/ 53 h 56"/>
                    <a:gd name="T60" fmla="*/ 33 w 134"/>
                    <a:gd name="T61" fmla="*/ 54 h 56"/>
                    <a:gd name="T62" fmla="*/ 18 w 134"/>
                    <a:gd name="T63" fmla="*/ 52 h 56"/>
                    <a:gd name="T64" fmla="*/ 8 w 134"/>
                    <a:gd name="T65" fmla="*/ 55 h 56"/>
                    <a:gd name="T66" fmla="*/ 0 w 134"/>
                    <a:gd name="T67" fmla="*/ 21 h 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4"/>
                    <a:gd name="T103" fmla="*/ 0 h 56"/>
                    <a:gd name="T104" fmla="*/ 134 w 134"/>
                    <a:gd name="T105" fmla="*/ 56 h 5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4" h="56">
                      <a:moveTo>
                        <a:pt x="0" y="21"/>
                      </a:moveTo>
                      <a:lnTo>
                        <a:pt x="12" y="20"/>
                      </a:lnTo>
                      <a:lnTo>
                        <a:pt x="21" y="15"/>
                      </a:lnTo>
                      <a:lnTo>
                        <a:pt x="41" y="7"/>
                      </a:lnTo>
                      <a:lnTo>
                        <a:pt x="50" y="1"/>
                      </a:lnTo>
                      <a:lnTo>
                        <a:pt x="56" y="0"/>
                      </a:lnTo>
                      <a:lnTo>
                        <a:pt x="61" y="2"/>
                      </a:lnTo>
                      <a:lnTo>
                        <a:pt x="78" y="3"/>
                      </a:lnTo>
                      <a:lnTo>
                        <a:pt x="87" y="3"/>
                      </a:lnTo>
                      <a:lnTo>
                        <a:pt x="94" y="5"/>
                      </a:lnTo>
                      <a:lnTo>
                        <a:pt x="99" y="8"/>
                      </a:lnTo>
                      <a:lnTo>
                        <a:pt x="108" y="11"/>
                      </a:lnTo>
                      <a:lnTo>
                        <a:pt x="118" y="13"/>
                      </a:lnTo>
                      <a:lnTo>
                        <a:pt x="122" y="15"/>
                      </a:lnTo>
                      <a:lnTo>
                        <a:pt x="125" y="18"/>
                      </a:lnTo>
                      <a:lnTo>
                        <a:pt x="131" y="21"/>
                      </a:lnTo>
                      <a:lnTo>
                        <a:pt x="133" y="23"/>
                      </a:lnTo>
                      <a:lnTo>
                        <a:pt x="133" y="27"/>
                      </a:lnTo>
                      <a:lnTo>
                        <a:pt x="129" y="29"/>
                      </a:lnTo>
                      <a:lnTo>
                        <a:pt x="129" y="33"/>
                      </a:lnTo>
                      <a:lnTo>
                        <a:pt x="125" y="36"/>
                      </a:lnTo>
                      <a:lnTo>
                        <a:pt x="118" y="36"/>
                      </a:lnTo>
                      <a:lnTo>
                        <a:pt x="115" y="39"/>
                      </a:lnTo>
                      <a:lnTo>
                        <a:pt x="109" y="39"/>
                      </a:lnTo>
                      <a:lnTo>
                        <a:pt x="90" y="37"/>
                      </a:lnTo>
                      <a:lnTo>
                        <a:pt x="76" y="38"/>
                      </a:lnTo>
                      <a:lnTo>
                        <a:pt x="67" y="43"/>
                      </a:lnTo>
                      <a:lnTo>
                        <a:pt x="58" y="46"/>
                      </a:lnTo>
                      <a:lnTo>
                        <a:pt x="49" y="51"/>
                      </a:lnTo>
                      <a:lnTo>
                        <a:pt x="41" y="53"/>
                      </a:lnTo>
                      <a:lnTo>
                        <a:pt x="33" y="54"/>
                      </a:lnTo>
                      <a:lnTo>
                        <a:pt x="18" y="52"/>
                      </a:lnTo>
                      <a:lnTo>
                        <a:pt x="8" y="55"/>
                      </a:lnTo>
                      <a:lnTo>
                        <a:pt x="0" y="21"/>
                      </a:lnTo>
                    </a:path>
                  </a:pathLst>
                </a:custGeom>
                <a:solidFill>
                  <a:srgbClr val="000000"/>
                </a:solidFill>
                <a:ln w="12700" cap="rnd">
                  <a:solidFill>
                    <a:srgbClr val="402000"/>
                  </a:solidFill>
                  <a:round/>
                  <a:headEnd type="none" w="sm" len="sm"/>
                  <a:tailEnd type="none" w="sm" len="sm"/>
                </a:ln>
              </p:spPr>
              <p:txBody>
                <a:bodyPr/>
                <a:lstStyle/>
                <a:p>
                  <a:endParaRPr lang="fr-FR"/>
                </a:p>
              </p:txBody>
            </p:sp>
            <p:sp>
              <p:nvSpPr>
                <p:cNvPr id="3243" name="Freeform 154"/>
                <p:cNvSpPr>
                  <a:spLocks/>
                </p:cNvSpPr>
                <p:nvPr/>
              </p:nvSpPr>
              <p:spPr bwMode="auto">
                <a:xfrm>
                  <a:off x="4266" y="2559"/>
                  <a:ext cx="28" cy="17"/>
                </a:xfrm>
                <a:custGeom>
                  <a:avLst/>
                  <a:gdLst>
                    <a:gd name="T0" fmla="*/ 27 w 28"/>
                    <a:gd name="T1" fmla="*/ 16 h 17"/>
                    <a:gd name="T2" fmla="*/ 20 w 28"/>
                    <a:gd name="T3" fmla="*/ 12 h 17"/>
                    <a:gd name="T4" fmla="*/ 12 w 28"/>
                    <a:gd name="T5" fmla="*/ 10 h 17"/>
                    <a:gd name="T6" fmla="*/ 0 w 28"/>
                    <a:gd name="T7" fmla="*/ 0 h 17"/>
                    <a:gd name="T8" fmla="*/ 3 w 28"/>
                    <a:gd name="T9" fmla="*/ 0 h 17"/>
                    <a:gd name="T10" fmla="*/ 14 w 28"/>
                    <a:gd name="T11" fmla="*/ 8 h 17"/>
                    <a:gd name="T12" fmla="*/ 20 w 28"/>
                    <a:gd name="T13" fmla="*/ 8 h 17"/>
                    <a:gd name="T14" fmla="*/ 24 w 28"/>
                    <a:gd name="T15" fmla="*/ 14 h 17"/>
                    <a:gd name="T16" fmla="*/ 27 w 28"/>
                    <a:gd name="T17" fmla="*/ 1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27" y="16"/>
                      </a:moveTo>
                      <a:lnTo>
                        <a:pt x="20" y="12"/>
                      </a:lnTo>
                      <a:lnTo>
                        <a:pt x="12" y="10"/>
                      </a:lnTo>
                      <a:lnTo>
                        <a:pt x="0" y="0"/>
                      </a:lnTo>
                      <a:lnTo>
                        <a:pt x="3" y="0"/>
                      </a:lnTo>
                      <a:lnTo>
                        <a:pt x="14" y="8"/>
                      </a:lnTo>
                      <a:lnTo>
                        <a:pt x="20" y="8"/>
                      </a:lnTo>
                      <a:lnTo>
                        <a:pt x="24" y="14"/>
                      </a:lnTo>
                      <a:lnTo>
                        <a:pt x="27"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44" name="Freeform 155"/>
                <p:cNvSpPr>
                  <a:spLocks/>
                </p:cNvSpPr>
                <p:nvPr/>
              </p:nvSpPr>
              <p:spPr bwMode="auto">
                <a:xfrm>
                  <a:off x="4244" y="2559"/>
                  <a:ext cx="17" cy="17"/>
                </a:xfrm>
                <a:custGeom>
                  <a:avLst/>
                  <a:gdLst>
                    <a:gd name="T0" fmla="*/ 16 w 17"/>
                    <a:gd name="T1" fmla="*/ 0 h 17"/>
                    <a:gd name="T2" fmla="*/ 6 w 17"/>
                    <a:gd name="T3" fmla="*/ 16 h 17"/>
                    <a:gd name="T4" fmla="*/ 0 w 17"/>
                    <a:gd name="T5" fmla="*/ 8 h 17"/>
                    <a:gd name="T6" fmla="*/ 5 w 17"/>
                    <a:gd name="T7" fmla="*/ 0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6" y="16"/>
                      </a:lnTo>
                      <a:lnTo>
                        <a:pt x="0" y="8"/>
                      </a:lnTo>
                      <a:lnTo>
                        <a:pt x="5" y="0"/>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45" name="Freeform 156"/>
                <p:cNvSpPr>
                  <a:spLocks/>
                </p:cNvSpPr>
                <p:nvPr/>
              </p:nvSpPr>
              <p:spPr bwMode="auto">
                <a:xfrm>
                  <a:off x="4257" y="2548"/>
                  <a:ext cx="48" cy="17"/>
                </a:xfrm>
                <a:custGeom>
                  <a:avLst/>
                  <a:gdLst>
                    <a:gd name="T0" fmla="*/ 47 w 48"/>
                    <a:gd name="T1" fmla="*/ 16 h 17"/>
                    <a:gd name="T2" fmla="*/ 41 w 48"/>
                    <a:gd name="T3" fmla="*/ 12 h 17"/>
                    <a:gd name="T4" fmla="*/ 36 w 48"/>
                    <a:gd name="T5" fmla="*/ 9 h 17"/>
                    <a:gd name="T6" fmla="*/ 28 w 48"/>
                    <a:gd name="T7" fmla="*/ 8 h 17"/>
                    <a:gd name="T8" fmla="*/ 18 w 48"/>
                    <a:gd name="T9" fmla="*/ 4 h 17"/>
                    <a:gd name="T10" fmla="*/ 8 w 48"/>
                    <a:gd name="T11" fmla="*/ 1 h 17"/>
                    <a:gd name="T12" fmla="*/ 0 w 48"/>
                    <a:gd name="T13" fmla="*/ 1 h 17"/>
                    <a:gd name="T14" fmla="*/ 8 w 48"/>
                    <a:gd name="T15" fmla="*/ 0 h 17"/>
                    <a:gd name="T16" fmla="*/ 14 w 48"/>
                    <a:gd name="T17" fmla="*/ 1 h 17"/>
                    <a:gd name="T18" fmla="*/ 20 w 48"/>
                    <a:gd name="T19" fmla="*/ 3 h 17"/>
                    <a:gd name="T20" fmla="*/ 29 w 48"/>
                    <a:gd name="T21" fmla="*/ 6 h 17"/>
                    <a:gd name="T22" fmla="*/ 36 w 48"/>
                    <a:gd name="T23" fmla="*/ 8 h 17"/>
                    <a:gd name="T24" fmla="*/ 40 w 48"/>
                    <a:gd name="T25" fmla="*/ 11 h 17"/>
                    <a:gd name="T26" fmla="*/ 47 w 48"/>
                    <a:gd name="T27" fmla="*/ 16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17"/>
                    <a:gd name="T44" fmla="*/ 48 w 48"/>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17">
                      <a:moveTo>
                        <a:pt x="47" y="16"/>
                      </a:moveTo>
                      <a:lnTo>
                        <a:pt x="41" y="12"/>
                      </a:lnTo>
                      <a:lnTo>
                        <a:pt x="36" y="9"/>
                      </a:lnTo>
                      <a:lnTo>
                        <a:pt x="28" y="8"/>
                      </a:lnTo>
                      <a:lnTo>
                        <a:pt x="18" y="4"/>
                      </a:lnTo>
                      <a:lnTo>
                        <a:pt x="8" y="1"/>
                      </a:lnTo>
                      <a:lnTo>
                        <a:pt x="0" y="1"/>
                      </a:lnTo>
                      <a:lnTo>
                        <a:pt x="8" y="0"/>
                      </a:lnTo>
                      <a:lnTo>
                        <a:pt x="14" y="1"/>
                      </a:lnTo>
                      <a:lnTo>
                        <a:pt x="20" y="3"/>
                      </a:lnTo>
                      <a:lnTo>
                        <a:pt x="29" y="6"/>
                      </a:lnTo>
                      <a:lnTo>
                        <a:pt x="36" y="8"/>
                      </a:lnTo>
                      <a:lnTo>
                        <a:pt x="40" y="11"/>
                      </a:lnTo>
                      <a:lnTo>
                        <a:pt x="47"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46" name="Freeform 157"/>
                <p:cNvSpPr>
                  <a:spLocks/>
                </p:cNvSpPr>
                <p:nvPr/>
              </p:nvSpPr>
              <p:spPr bwMode="auto">
                <a:xfrm>
                  <a:off x="4241" y="2545"/>
                  <a:ext cx="17" cy="17"/>
                </a:xfrm>
                <a:custGeom>
                  <a:avLst/>
                  <a:gdLst>
                    <a:gd name="T0" fmla="*/ 0 w 17"/>
                    <a:gd name="T1" fmla="*/ 0 h 17"/>
                    <a:gd name="T2" fmla="*/ 6 w 17"/>
                    <a:gd name="T3" fmla="*/ 9 h 17"/>
                    <a:gd name="T4" fmla="*/ 16 w 17"/>
                    <a:gd name="T5" fmla="*/ 16 h 17"/>
                    <a:gd name="T6" fmla="*/ 8 w 17"/>
                    <a:gd name="T7" fmla="*/ 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6" y="9"/>
                      </a:lnTo>
                      <a:lnTo>
                        <a:pt x="16" y="16"/>
                      </a:lnTo>
                      <a:lnTo>
                        <a:pt x="8" y="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47" name="Freeform 158"/>
                <p:cNvSpPr>
                  <a:spLocks/>
                </p:cNvSpPr>
                <p:nvPr/>
              </p:nvSpPr>
              <p:spPr bwMode="auto">
                <a:xfrm>
                  <a:off x="4277" y="2545"/>
                  <a:ext cx="27" cy="17"/>
                </a:xfrm>
                <a:custGeom>
                  <a:avLst/>
                  <a:gdLst>
                    <a:gd name="T0" fmla="*/ 23 w 27"/>
                    <a:gd name="T1" fmla="*/ 10 h 17"/>
                    <a:gd name="T2" fmla="*/ 26 w 27"/>
                    <a:gd name="T3" fmla="*/ 16 h 17"/>
                    <a:gd name="T4" fmla="*/ 17 w 27"/>
                    <a:gd name="T5" fmla="*/ 8 h 17"/>
                    <a:gd name="T6" fmla="*/ 10 w 27"/>
                    <a:gd name="T7" fmla="*/ 7 h 17"/>
                    <a:gd name="T8" fmla="*/ 4 w 27"/>
                    <a:gd name="T9" fmla="*/ 3 h 17"/>
                    <a:gd name="T10" fmla="*/ 0 w 27"/>
                    <a:gd name="T11" fmla="*/ 0 h 17"/>
                    <a:gd name="T12" fmla="*/ 9 w 27"/>
                    <a:gd name="T13" fmla="*/ 3 h 17"/>
                    <a:gd name="T14" fmla="*/ 16 w 27"/>
                    <a:gd name="T15" fmla="*/ 8 h 17"/>
                    <a:gd name="T16" fmla="*/ 23 w 27"/>
                    <a:gd name="T17" fmla="*/ 1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23" y="10"/>
                      </a:moveTo>
                      <a:lnTo>
                        <a:pt x="26" y="16"/>
                      </a:lnTo>
                      <a:lnTo>
                        <a:pt x="17" y="8"/>
                      </a:lnTo>
                      <a:lnTo>
                        <a:pt x="10" y="7"/>
                      </a:lnTo>
                      <a:lnTo>
                        <a:pt x="4" y="3"/>
                      </a:lnTo>
                      <a:lnTo>
                        <a:pt x="0" y="0"/>
                      </a:lnTo>
                      <a:lnTo>
                        <a:pt x="9" y="3"/>
                      </a:lnTo>
                      <a:lnTo>
                        <a:pt x="16" y="8"/>
                      </a:lnTo>
                      <a:lnTo>
                        <a:pt x="23"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48" name="Freeform 159"/>
                <p:cNvSpPr>
                  <a:spLocks/>
                </p:cNvSpPr>
                <p:nvPr/>
              </p:nvSpPr>
              <p:spPr bwMode="auto">
                <a:xfrm>
                  <a:off x="4244" y="2540"/>
                  <a:ext cx="24" cy="17"/>
                </a:xfrm>
                <a:custGeom>
                  <a:avLst/>
                  <a:gdLst>
                    <a:gd name="T0" fmla="*/ 23 w 24"/>
                    <a:gd name="T1" fmla="*/ 16 h 17"/>
                    <a:gd name="T2" fmla="*/ 17 w 24"/>
                    <a:gd name="T3" fmla="*/ 16 h 17"/>
                    <a:gd name="T4" fmla="*/ 9 w 24"/>
                    <a:gd name="T5" fmla="*/ 16 h 17"/>
                    <a:gd name="T6" fmla="*/ 0 w 24"/>
                    <a:gd name="T7" fmla="*/ 0 h 17"/>
                    <a:gd name="T8" fmla="*/ 10 w 24"/>
                    <a:gd name="T9" fmla="*/ 0 h 17"/>
                    <a:gd name="T10" fmla="*/ 23 w 24"/>
                    <a:gd name="T11" fmla="*/ 16 h 17"/>
                    <a:gd name="T12" fmla="*/ 0 60000 65536"/>
                    <a:gd name="T13" fmla="*/ 0 60000 65536"/>
                    <a:gd name="T14" fmla="*/ 0 60000 65536"/>
                    <a:gd name="T15" fmla="*/ 0 60000 65536"/>
                    <a:gd name="T16" fmla="*/ 0 60000 65536"/>
                    <a:gd name="T17" fmla="*/ 0 60000 65536"/>
                    <a:gd name="T18" fmla="*/ 0 w 24"/>
                    <a:gd name="T19" fmla="*/ 0 h 17"/>
                    <a:gd name="T20" fmla="*/ 24 w 2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4" h="17">
                      <a:moveTo>
                        <a:pt x="23" y="16"/>
                      </a:moveTo>
                      <a:lnTo>
                        <a:pt x="17" y="16"/>
                      </a:lnTo>
                      <a:lnTo>
                        <a:pt x="9" y="16"/>
                      </a:lnTo>
                      <a:lnTo>
                        <a:pt x="0" y="0"/>
                      </a:lnTo>
                      <a:lnTo>
                        <a:pt x="10" y="0"/>
                      </a:lnTo>
                      <a:lnTo>
                        <a:pt x="23"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49" name="Freeform 160"/>
                <p:cNvSpPr>
                  <a:spLocks/>
                </p:cNvSpPr>
                <p:nvPr/>
              </p:nvSpPr>
              <p:spPr bwMode="auto">
                <a:xfrm>
                  <a:off x="4282" y="2566"/>
                  <a:ext cx="17" cy="17"/>
                </a:xfrm>
                <a:custGeom>
                  <a:avLst/>
                  <a:gdLst>
                    <a:gd name="T0" fmla="*/ 10 w 17"/>
                    <a:gd name="T1" fmla="*/ 0 h 17"/>
                    <a:gd name="T2" fmla="*/ 0 w 17"/>
                    <a:gd name="T3" fmla="*/ 3 h 17"/>
                    <a:gd name="T4" fmla="*/ 16 w 17"/>
                    <a:gd name="T5" fmla="*/ 16 h 17"/>
                    <a:gd name="T6" fmla="*/ 1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0" y="0"/>
                      </a:moveTo>
                      <a:lnTo>
                        <a:pt x="0" y="3"/>
                      </a:lnTo>
                      <a:lnTo>
                        <a:pt x="16" y="16"/>
                      </a:lnTo>
                      <a:lnTo>
                        <a:pt x="1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50" name="Freeform 161"/>
                <p:cNvSpPr>
                  <a:spLocks/>
                </p:cNvSpPr>
                <p:nvPr/>
              </p:nvSpPr>
              <p:spPr bwMode="auto">
                <a:xfrm>
                  <a:off x="4295" y="2561"/>
                  <a:ext cx="17" cy="17"/>
                </a:xfrm>
                <a:custGeom>
                  <a:avLst/>
                  <a:gdLst>
                    <a:gd name="T0" fmla="*/ 6 w 17"/>
                    <a:gd name="T1" fmla="*/ 0 h 17"/>
                    <a:gd name="T2" fmla="*/ 0 w 17"/>
                    <a:gd name="T3" fmla="*/ 4 h 17"/>
                    <a:gd name="T4" fmla="*/ 12 w 17"/>
                    <a:gd name="T5" fmla="*/ 13 h 17"/>
                    <a:gd name="T6" fmla="*/ 16 w 17"/>
                    <a:gd name="T7" fmla="*/ 16 h 17"/>
                    <a:gd name="T8" fmla="*/ 9 w 17"/>
                    <a:gd name="T9" fmla="*/ 11 h 17"/>
                    <a:gd name="T10" fmla="*/ 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6" y="0"/>
                      </a:moveTo>
                      <a:lnTo>
                        <a:pt x="0" y="4"/>
                      </a:lnTo>
                      <a:lnTo>
                        <a:pt x="12" y="13"/>
                      </a:lnTo>
                      <a:lnTo>
                        <a:pt x="16" y="16"/>
                      </a:lnTo>
                      <a:lnTo>
                        <a:pt x="9" y="11"/>
                      </a:lnTo>
                      <a:lnTo>
                        <a:pt x="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51" name="Freeform 162"/>
                <p:cNvSpPr>
                  <a:spLocks/>
                </p:cNvSpPr>
                <p:nvPr/>
              </p:nvSpPr>
              <p:spPr bwMode="auto">
                <a:xfrm>
                  <a:off x="4301" y="2555"/>
                  <a:ext cx="17" cy="17"/>
                </a:xfrm>
                <a:custGeom>
                  <a:avLst/>
                  <a:gdLst>
                    <a:gd name="T0" fmla="*/ 0 w 17"/>
                    <a:gd name="T1" fmla="*/ 0 h 17"/>
                    <a:gd name="T2" fmla="*/ 0 w 17"/>
                    <a:gd name="T3" fmla="*/ 8 h 17"/>
                    <a:gd name="T4" fmla="*/ 6 w 17"/>
                    <a:gd name="T5" fmla="*/ 13 h 17"/>
                    <a:gd name="T6" fmla="*/ 16 w 17"/>
                    <a:gd name="T7" fmla="*/ 16 h 17"/>
                    <a:gd name="T8" fmla="*/ 6 w 17"/>
                    <a:gd name="T9" fmla="*/ 1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0" y="8"/>
                      </a:lnTo>
                      <a:lnTo>
                        <a:pt x="6" y="13"/>
                      </a:lnTo>
                      <a:lnTo>
                        <a:pt x="16" y="16"/>
                      </a:lnTo>
                      <a:lnTo>
                        <a:pt x="6" y="1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52" name="Freeform 163"/>
                <p:cNvSpPr>
                  <a:spLocks/>
                </p:cNvSpPr>
                <p:nvPr/>
              </p:nvSpPr>
              <p:spPr bwMode="auto">
                <a:xfrm>
                  <a:off x="4225" y="2544"/>
                  <a:ext cx="17" cy="17"/>
                </a:xfrm>
                <a:custGeom>
                  <a:avLst/>
                  <a:gdLst>
                    <a:gd name="T0" fmla="*/ 16 w 17"/>
                    <a:gd name="T1" fmla="*/ 0 h 17"/>
                    <a:gd name="T2" fmla="*/ 0 w 17"/>
                    <a:gd name="T3" fmla="*/ 8 h 17"/>
                    <a:gd name="T4" fmla="*/ 0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8"/>
                      </a:lnTo>
                      <a:lnTo>
                        <a:pt x="0" y="16"/>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53" name="Freeform 164"/>
                <p:cNvSpPr>
                  <a:spLocks/>
                </p:cNvSpPr>
                <p:nvPr/>
              </p:nvSpPr>
              <p:spPr bwMode="auto">
                <a:xfrm>
                  <a:off x="4196" y="2566"/>
                  <a:ext cx="34" cy="17"/>
                </a:xfrm>
                <a:custGeom>
                  <a:avLst/>
                  <a:gdLst>
                    <a:gd name="T0" fmla="*/ 33 w 34"/>
                    <a:gd name="T1" fmla="*/ 0 h 17"/>
                    <a:gd name="T2" fmla="*/ 18 w 34"/>
                    <a:gd name="T3" fmla="*/ 9 h 17"/>
                    <a:gd name="T4" fmla="*/ 0 w 34"/>
                    <a:gd name="T5" fmla="*/ 16 h 17"/>
                    <a:gd name="T6" fmla="*/ 14 w 34"/>
                    <a:gd name="T7" fmla="*/ 16 h 17"/>
                    <a:gd name="T8" fmla="*/ 33 w 34"/>
                    <a:gd name="T9" fmla="*/ 0 h 17"/>
                    <a:gd name="T10" fmla="*/ 0 60000 65536"/>
                    <a:gd name="T11" fmla="*/ 0 60000 65536"/>
                    <a:gd name="T12" fmla="*/ 0 60000 65536"/>
                    <a:gd name="T13" fmla="*/ 0 60000 65536"/>
                    <a:gd name="T14" fmla="*/ 0 60000 65536"/>
                    <a:gd name="T15" fmla="*/ 0 w 34"/>
                    <a:gd name="T16" fmla="*/ 0 h 17"/>
                    <a:gd name="T17" fmla="*/ 34 w 34"/>
                    <a:gd name="T18" fmla="*/ 17 h 17"/>
                  </a:gdLst>
                  <a:ahLst/>
                  <a:cxnLst>
                    <a:cxn ang="T10">
                      <a:pos x="T0" y="T1"/>
                    </a:cxn>
                    <a:cxn ang="T11">
                      <a:pos x="T2" y="T3"/>
                    </a:cxn>
                    <a:cxn ang="T12">
                      <a:pos x="T4" y="T5"/>
                    </a:cxn>
                    <a:cxn ang="T13">
                      <a:pos x="T6" y="T7"/>
                    </a:cxn>
                    <a:cxn ang="T14">
                      <a:pos x="T8" y="T9"/>
                    </a:cxn>
                  </a:cxnLst>
                  <a:rect l="T15" t="T16" r="T17" b="T18"/>
                  <a:pathLst>
                    <a:path w="34" h="17">
                      <a:moveTo>
                        <a:pt x="33" y="0"/>
                      </a:moveTo>
                      <a:lnTo>
                        <a:pt x="18" y="9"/>
                      </a:lnTo>
                      <a:lnTo>
                        <a:pt x="0" y="16"/>
                      </a:lnTo>
                      <a:lnTo>
                        <a:pt x="14" y="16"/>
                      </a:lnTo>
                      <a:lnTo>
                        <a:pt x="3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54" name="Freeform 165"/>
                <p:cNvSpPr>
                  <a:spLocks/>
                </p:cNvSpPr>
                <p:nvPr/>
              </p:nvSpPr>
              <p:spPr bwMode="auto">
                <a:xfrm>
                  <a:off x="4196" y="2550"/>
                  <a:ext cx="26" cy="17"/>
                </a:xfrm>
                <a:custGeom>
                  <a:avLst/>
                  <a:gdLst>
                    <a:gd name="T0" fmla="*/ 25 w 26"/>
                    <a:gd name="T1" fmla="*/ 0 h 17"/>
                    <a:gd name="T2" fmla="*/ 11 w 26"/>
                    <a:gd name="T3" fmla="*/ 10 h 17"/>
                    <a:gd name="T4" fmla="*/ 0 w 26"/>
                    <a:gd name="T5" fmla="*/ 16 h 17"/>
                    <a:gd name="T6" fmla="*/ 10 w 26"/>
                    <a:gd name="T7" fmla="*/ 9 h 17"/>
                    <a:gd name="T8" fmla="*/ 25 w 26"/>
                    <a:gd name="T9" fmla="*/ 0 h 17"/>
                    <a:gd name="T10" fmla="*/ 0 60000 65536"/>
                    <a:gd name="T11" fmla="*/ 0 60000 65536"/>
                    <a:gd name="T12" fmla="*/ 0 60000 65536"/>
                    <a:gd name="T13" fmla="*/ 0 60000 65536"/>
                    <a:gd name="T14" fmla="*/ 0 60000 65536"/>
                    <a:gd name="T15" fmla="*/ 0 w 26"/>
                    <a:gd name="T16" fmla="*/ 0 h 17"/>
                    <a:gd name="T17" fmla="*/ 26 w 26"/>
                    <a:gd name="T18" fmla="*/ 17 h 17"/>
                  </a:gdLst>
                  <a:ahLst/>
                  <a:cxnLst>
                    <a:cxn ang="T10">
                      <a:pos x="T0" y="T1"/>
                    </a:cxn>
                    <a:cxn ang="T11">
                      <a:pos x="T2" y="T3"/>
                    </a:cxn>
                    <a:cxn ang="T12">
                      <a:pos x="T4" y="T5"/>
                    </a:cxn>
                    <a:cxn ang="T13">
                      <a:pos x="T6" y="T7"/>
                    </a:cxn>
                    <a:cxn ang="T14">
                      <a:pos x="T8" y="T9"/>
                    </a:cxn>
                  </a:cxnLst>
                  <a:rect l="T15" t="T16" r="T17" b="T18"/>
                  <a:pathLst>
                    <a:path w="26" h="17">
                      <a:moveTo>
                        <a:pt x="25" y="0"/>
                      </a:moveTo>
                      <a:lnTo>
                        <a:pt x="11" y="10"/>
                      </a:lnTo>
                      <a:lnTo>
                        <a:pt x="0" y="16"/>
                      </a:lnTo>
                      <a:lnTo>
                        <a:pt x="10" y="9"/>
                      </a:lnTo>
                      <a:lnTo>
                        <a:pt x="25"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grpSp>
            <p:nvGrpSpPr>
              <p:cNvPr id="3239" name="Group 166"/>
              <p:cNvGrpSpPr>
                <a:grpSpLocks/>
              </p:cNvGrpSpPr>
              <p:nvPr/>
            </p:nvGrpSpPr>
            <p:grpSpPr bwMode="auto">
              <a:xfrm>
                <a:off x="4145" y="2553"/>
                <a:ext cx="44" cy="56"/>
                <a:chOff x="4145" y="2553"/>
                <a:chExt cx="44" cy="56"/>
              </a:xfrm>
            </p:grpSpPr>
            <p:sp>
              <p:nvSpPr>
                <p:cNvPr id="3240" name="Freeform 167"/>
                <p:cNvSpPr>
                  <a:spLocks/>
                </p:cNvSpPr>
                <p:nvPr/>
              </p:nvSpPr>
              <p:spPr bwMode="auto">
                <a:xfrm>
                  <a:off x="4145" y="2553"/>
                  <a:ext cx="44" cy="56"/>
                </a:xfrm>
                <a:custGeom>
                  <a:avLst/>
                  <a:gdLst>
                    <a:gd name="T0" fmla="*/ 2 w 44"/>
                    <a:gd name="T1" fmla="*/ 3 h 56"/>
                    <a:gd name="T2" fmla="*/ 21 w 44"/>
                    <a:gd name="T3" fmla="*/ 2 h 56"/>
                    <a:gd name="T4" fmla="*/ 35 w 44"/>
                    <a:gd name="T5" fmla="*/ 0 h 56"/>
                    <a:gd name="T6" fmla="*/ 41 w 44"/>
                    <a:gd name="T7" fmla="*/ 9 h 56"/>
                    <a:gd name="T8" fmla="*/ 43 w 44"/>
                    <a:gd name="T9" fmla="*/ 23 h 56"/>
                    <a:gd name="T10" fmla="*/ 43 w 44"/>
                    <a:gd name="T11" fmla="*/ 34 h 56"/>
                    <a:gd name="T12" fmla="*/ 40 w 44"/>
                    <a:gd name="T13" fmla="*/ 45 h 56"/>
                    <a:gd name="T14" fmla="*/ 0 w 44"/>
                    <a:gd name="T15" fmla="*/ 55 h 56"/>
                    <a:gd name="T16" fmla="*/ 2 w 44"/>
                    <a:gd name="T17" fmla="*/ 3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56"/>
                    <a:gd name="T29" fmla="*/ 44 w 44"/>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56">
                      <a:moveTo>
                        <a:pt x="2" y="3"/>
                      </a:moveTo>
                      <a:lnTo>
                        <a:pt x="21" y="2"/>
                      </a:lnTo>
                      <a:lnTo>
                        <a:pt x="35" y="0"/>
                      </a:lnTo>
                      <a:lnTo>
                        <a:pt x="41" y="9"/>
                      </a:lnTo>
                      <a:lnTo>
                        <a:pt x="43" y="23"/>
                      </a:lnTo>
                      <a:lnTo>
                        <a:pt x="43" y="34"/>
                      </a:lnTo>
                      <a:lnTo>
                        <a:pt x="40" y="45"/>
                      </a:lnTo>
                      <a:lnTo>
                        <a:pt x="0" y="55"/>
                      </a:lnTo>
                      <a:lnTo>
                        <a:pt x="2" y="3"/>
                      </a:lnTo>
                    </a:path>
                  </a:pathLst>
                </a:custGeom>
                <a:solidFill>
                  <a:srgbClr val="C0C0C0"/>
                </a:solidFill>
                <a:ln w="12700" cap="rnd">
                  <a:solidFill>
                    <a:srgbClr val="000000"/>
                  </a:solidFill>
                  <a:round/>
                  <a:headEnd type="none" w="sm" len="sm"/>
                  <a:tailEnd type="none" w="sm" len="sm"/>
                </a:ln>
              </p:spPr>
              <p:txBody>
                <a:bodyPr/>
                <a:lstStyle/>
                <a:p>
                  <a:endParaRPr lang="fr-FR"/>
                </a:p>
              </p:txBody>
            </p:sp>
            <p:sp>
              <p:nvSpPr>
                <p:cNvPr id="3241" name="Freeform 168"/>
                <p:cNvSpPr>
                  <a:spLocks/>
                </p:cNvSpPr>
                <p:nvPr/>
              </p:nvSpPr>
              <p:spPr bwMode="auto">
                <a:xfrm>
                  <a:off x="4147" y="2556"/>
                  <a:ext cx="39" cy="50"/>
                </a:xfrm>
                <a:custGeom>
                  <a:avLst/>
                  <a:gdLst>
                    <a:gd name="T0" fmla="*/ 1 w 39"/>
                    <a:gd name="T1" fmla="*/ 1 h 50"/>
                    <a:gd name="T2" fmla="*/ 16 w 39"/>
                    <a:gd name="T3" fmla="*/ 2 h 50"/>
                    <a:gd name="T4" fmla="*/ 32 w 39"/>
                    <a:gd name="T5" fmla="*/ 0 h 50"/>
                    <a:gd name="T6" fmla="*/ 36 w 39"/>
                    <a:gd name="T7" fmla="*/ 7 h 50"/>
                    <a:gd name="T8" fmla="*/ 38 w 39"/>
                    <a:gd name="T9" fmla="*/ 21 h 50"/>
                    <a:gd name="T10" fmla="*/ 36 w 39"/>
                    <a:gd name="T11" fmla="*/ 37 h 50"/>
                    <a:gd name="T12" fmla="*/ 36 w 39"/>
                    <a:gd name="T13" fmla="*/ 39 h 50"/>
                    <a:gd name="T14" fmla="*/ 0 w 39"/>
                    <a:gd name="T15" fmla="*/ 49 h 50"/>
                    <a:gd name="T16" fmla="*/ 1 w 39"/>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50"/>
                    <a:gd name="T29" fmla="*/ 39 w 39"/>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50">
                      <a:moveTo>
                        <a:pt x="1" y="1"/>
                      </a:moveTo>
                      <a:lnTo>
                        <a:pt x="16" y="2"/>
                      </a:lnTo>
                      <a:lnTo>
                        <a:pt x="32" y="0"/>
                      </a:lnTo>
                      <a:lnTo>
                        <a:pt x="36" y="7"/>
                      </a:lnTo>
                      <a:lnTo>
                        <a:pt x="38" y="21"/>
                      </a:lnTo>
                      <a:lnTo>
                        <a:pt x="36" y="37"/>
                      </a:lnTo>
                      <a:lnTo>
                        <a:pt x="36" y="39"/>
                      </a:lnTo>
                      <a:lnTo>
                        <a:pt x="0" y="49"/>
                      </a:lnTo>
                      <a:lnTo>
                        <a:pt x="1" y="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grpSp>
        <p:sp>
          <p:nvSpPr>
            <p:cNvPr id="3187" name="Freeform 169"/>
            <p:cNvSpPr>
              <a:spLocks/>
            </p:cNvSpPr>
            <p:nvPr/>
          </p:nvSpPr>
          <p:spPr bwMode="auto">
            <a:xfrm>
              <a:off x="4201" y="1547"/>
              <a:ext cx="181" cy="130"/>
            </a:xfrm>
            <a:custGeom>
              <a:avLst/>
              <a:gdLst>
                <a:gd name="T0" fmla="*/ 174 w 181"/>
                <a:gd name="T1" fmla="*/ 64 h 130"/>
                <a:gd name="T2" fmla="*/ 180 w 181"/>
                <a:gd name="T3" fmla="*/ 79 h 130"/>
                <a:gd name="T4" fmla="*/ 180 w 181"/>
                <a:gd name="T5" fmla="*/ 96 h 130"/>
                <a:gd name="T6" fmla="*/ 177 w 181"/>
                <a:gd name="T7" fmla="*/ 109 h 130"/>
                <a:gd name="T8" fmla="*/ 171 w 181"/>
                <a:gd name="T9" fmla="*/ 125 h 130"/>
                <a:gd name="T10" fmla="*/ 112 w 181"/>
                <a:gd name="T11" fmla="*/ 129 h 130"/>
                <a:gd name="T12" fmla="*/ 59 w 181"/>
                <a:gd name="T13" fmla="*/ 125 h 130"/>
                <a:gd name="T14" fmla="*/ 14 w 181"/>
                <a:gd name="T15" fmla="*/ 116 h 130"/>
                <a:gd name="T16" fmla="*/ 13 w 181"/>
                <a:gd name="T17" fmla="*/ 71 h 130"/>
                <a:gd name="T18" fmla="*/ 7 w 181"/>
                <a:gd name="T19" fmla="*/ 42 h 130"/>
                <a:gd name="T20" fmla="*/ 0 w 181"/>
                <a:gd name="T21" fmla="*/ 0 h 130"/>
                <a:gd name="T22" fmla="*/ 22 w 181"/>
                <a:gd name="T23" fmla="*/ 24 h 130"/>
                <a:gd name="T24" fmla="*/ 31 w 181"/>
                <a:gd name="T25" fmla="*/ 32 h 130"/>
                <a:gd name="T26" fmla="*/ 39 w 181"/>
                <a:gd name="T27" fmla="*/ 36 h 130"/>
                <a:gd name="T28" fmla="*/ 44 w 181"/>
                <a:gd name="T29" fmla="*/ 39 h 130"/>
                <a:gd name="T30" fmla="*/ 49 w 181"/>
                <a:gd name="T31" fmla="*/ 44 h 130"/>
                <a:gd name="T32" fmla="*/ 52 w 181"/>
                <a:gd name="T33" fmla="*/ 45 h 130"/>
                <a:gd name="T34" fmla="*/ 62 w 181"/>
                <a:gd name="T35" fmla="*/ 45 h 130"/>
                <a:gd name="T36" fmla="*/ 70 w 181"/>
                <a:gd name="T37" fmla="*/ 47 h 130"/>
                <a:gd name="T38" fmla="*/ 105 w 181"/>
                <a:gd name="T39" fmla="*/ 54 h 130"/>
                <a:gd name="T40" fmla="*/ 174 w 181"/>
                <a:gd name="T41" fmla="*/ 64 h 1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1"/>
                <a:gd name="T64" fmla="*/ 0 h 130"/>
                <a:gd name="T65" fmla="*/ 181 w 181"/>
                <a:gd name="T66" fmla="*/ 130 h 1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1" h="130">
                  <a:moveTo>
                    <a:pt x="174" y="64"/>
                  </a:moveTo>
                  <a:lnTo>
                    <a:pt x="180" y="79"/>
                  </a:lnTo>
                  <a:lnTo>
                    <a:pt x="180" y="96"/>
                  </a:lnTo>
                  <a:lnTo>
                    <a:pt x="177" y="109"/>
                  </a:lnTo>
                  <a:lnTo>
                    <a:pt x="171" y="125"/>
                  </a:lnTo>
                  <a:lnTo>
                    <a:pt x="112" y="129"/>
                  </a:lnTo>
                  <a:lnTo>
                    <a:pt x="59" y="125"/>
                  </a:lnTo>
                  <a:lnTo>
                    <a:pt x="14" y="116"/>
                  </a:lnTo>
                  <a:lnTo>
                    <a:pt x="13" y="71"/>
                  </a:lnTo>
                  <a:lnTo>
                    <a:pt x="7" y="42"/>
                  </a:lnTo>
                  <a:lnTo>
                    <a:pt x="0" y="0"/>
                  </a:lnTo>
                  <a:lnTo>
                    <a:pt x="22" y="24"/>
                  </a:lnTo>
                  <a:lnTo>
                    <a:pt x="31" y="32"/>
                  </a:lnTo>
                  <a:lnTo>
                    <a:pt x="39" y="36"/>
                  </a:lnTo>
                  <a:lnTo>
                    <a:pt x="44" y="39"/>
                  </a:lnTo>
                  <a:lnTo>
                    <a:pt x="49" y="44"/>
                  </a:lnTo>
                  <a:lnTo>
                    <a:pt x="52" y="45"/>
                  </a:lnTo>
                  <a:lnTo>
                    <a:pt x="62" y="45"/>
                  </a:lnTo>
                  <a:lnTo>
                    <a:pt x="70" y="47"/>
                  </a:lnTo>
                  <a:lnTo>
                    <a:pt x="105" y="54"/>
                  </a:lnTo>
                  <a:lnTo>
                    <a:pt x="174" y="64"/>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188" name="Freeform 170"/>
            <p:cNvSpPr>
              <a:spLocks/>
            </p:cNvSpPr>
            <p:nvPr/>
          </p:nvSpPr>
          <p:spPr bwMode="auto">
            <a:xfrm>
              <a:off x="4099" y="1486"/>
              <a:ext cx="280" cy="188"/>
            </a:xfrm>
            <a:custGeom>
              <a:avLst/>
              <a:gdLst>
                <a:gd name="T0" fmla="*/ 50 w 280"/>
                <a:gd name="T1" fmla="*/ 0 h 188"/>
                <a:gd name="T2" fmla="*/ 74 w 280"/>
                <a:gd name="T3" fmla="*/ 7 h 188"/>
                <a:gd name="T4" fmla="*/ 80 w 280"/>
                <a:gd name="T5" fmla="*/ 20 h 188"/>
                <a:gd name="T6" fmla="*/ 83 w 280"/>
                <a:gd name="T7" fmla="*/ 28 h 188"/>
                <a:gd name="T8" fmla="*/ 79 w 280"/>
                <a:gd name="T9" fmla="*/ 40 h 188"/>
                <a:gd name="T10" fmla="*/ 64 w 280"/>
                <a:gd name="T11" fmla="*/ 57 h 188"/>
                <a:gd name="T12" fmla="*/ 77 w 280"/>
                <a:gd name="T13" fmla="*/ 49 h 188"/>
                <a:gd name="T14" fmla="*/ 87 w 280"/>
                <a:gd name="T15" fmla="*/ 37 h 188"/>
                <a:gd name="T16" fmla="*/ 99 w 280"/>
                <a:gd name="T17" fmla="*/ 58 h 188"/>
                <a:gd name="T18" fmla="*/ 103 w 280"/>
                <a:gd name="T19" fmla="*/ 65 h 188"/>
                <a:gd name="T20" fmla="*/ 117 w 280"/>
                <a:gd name="T21" fmla="*/ 81 h 188"/>
                <a:gd name="T22" fmla="*/ 138 w 280"/>
                <a:gd name="T23" fmla="*/ 100 h 188"/>
                <a:gd name="T24" fmla="*/ 141 w 280"/>
                <a:gd name="T25" fmla="*/ 106 h 188"/>
                <a:gd name="T26" fmla="*/ 136 w 280"/>
                <a:gd name="T27" fmla="*/ 115 h 188"/>
                <a:gd name="T28" fmla="*/ 116 w 280"/>
                <a:gd name="T29" fmla="*/ 134 h 188"/>
                <a:gd name="T30" fmla="*/ 132 w 280"/>
                <a:gd name="T31" fmla="*/ 125 h 188"/>
                <a:gd name="T32" fmla="*/ 144 w 280"/>
                <a:gd name="T33" fmla="*/ 118 h 188"/>
                <a:gd name="T34" fmla="*/ 147 w 280"/>
                <a:gd name="T35" fmla="*/ 109 h 188"/>
                <a:gd name="T36" fmla="*/ 198 w 280"/>
                <a:gd name="T37" fmla="*/ 117 h 188"/>
                <a:gd name="T38" fmla="*/ 236 w 280"/>
                <a:gd name="T39" fmla="*/ 123 h 188"/>
                <a:gd name="T40" fmla="*/ 219 w 280"/>
                <a:gd name="T41" fmla="*/ 135 h 188"/>
                <a:gd name="T42" fmla="*/ 207 w 280"/>
                <a:gd name="T43" fmla="*/ 145 h 188"/>
                <a:gd name="T44" fmla="*/ 188 w 280"/>
                <a:gd name="T45" fmla="*/ 156 h 188"/>
                <a:gd name="T46" fmla="*/ 213 w 280"/>
                <a:gd name="T47" fmla="*/ 146 h 188"/>
                <a:gd name="T48" fmla="*/ 241 w 280"/>
                <a:gd name="T49" fmla="*/ 124 h 188"/>
                <a:gd name="T50" fmla="*/ 274 w 280"/>
                <a:gd name="T51" fmla="*/ 127 h 188"/>
                <a:gd name="T52" fmla="*/ 279 w 280"/>
                <a:gd name="T53" fmla="*/ 142 h 188"/>
                <a:gd name="T54" fmla="*/ 277 w 280"/>
                <a:gd name="T55" fmla="*/ 167 h 188"/>
                <a:gd name="T56" fmla="*/ 269 w 280"/>
                <a:gd name="T57" fmla="*/ 183 h 188"/>
                <a:gd name="T58" fmla="*/ 238 w 280"/>
                <a:gd name="T59" fmla="*/ 187 h 188"/>
                <a:gd name="T60" fmla="*/ 199 w 280"/>
                <a:gd name="T61" fmla="*/ 185 h 188"/>
                <a:gd name="T62" fmla="*/ 161 w 280"/>
                <a:gd name="T63" fmla="*/ 183 h 188"/>
                <a:gd name="T64" fmla="*/ 117 w 280"/>
                <a:gd name="T65" fmla="*/ 176 h 188"/>
                <a:gd name="T66" fmla="*/ 111 w 280"/>
                <a:gd name="T67" fmla="*/ 174 h 188"/>
                <a:gd name="T68" fmla="*/ 95 w 280"/>
                <a:gd name="T69" fmla="*/ 163 h 188"/>
                <a:gd name="T70" fmla="*/ 69 w 280"/>
                <a:gd name="T71" fmla="*/ 145 h 188"/>
                <a:gd name="T72" fmla="*/ 37 w 280"/>
                <a:gd name="T73" fmla="*/ 107 h 188"/>
                <a:gd name="T74" fmla="*/ 6 w 280"/>
                <a:gd name="T75" fmla="*/ 69 h 188"/>
                <a:gd name="T76" fmla="*/ 0 w 280"/>
                <a:gd name="T77" fmla="*/ 53 h 188"/>
                <a:gd name="T78" fmla="*/ 6 w 280"/>
                <a:gd name="T79" fmla="*/ 23 h 188"/>
                <a:gd name="T80" fmla="*/ 23 w 280"/>
                <a:gd name="T81" fmla="*/ 3 h 188"/>
                <a:gd name="T82" fmla="*/ 50 w 280"/>
                <a:gd name="T83" fmla="*/ 0 h 1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0"/>
                <a:gd name="T127" fmla="*/ 0 h 188"/>
                <a:gd name="T128" fmla="*/ 280 w 280"/>
                <a:gd name="T129" fmla="*/ 188 h 1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0" h="188">
                  <a:moveTo>
                    <a:pt x="50" y="0"/>
                  </a:moveTo>
                  <a:lnTo>
                    <a:pt x="74" y="7"/>
                  </a:lnTo>
                  <a:lnTo>
                    <a:pt x="80" y="20"/>
                  </a:lnTo>
                  <a:lnTo>
                    <a:pt x="83" y="28"/>
                  </a:lnTo>
                  <a:lnTo>
                    <a:pt x="79" y="40"/>
                  </a:lnTo>
                  <a:lnTo>
                    <a:pt x="64" y="57"/>
                  </a:lnTo>
                  <a:lnTo>
                    <a:pt x="77" y="49"/>
                  </a:lnTo>
                  <a:lnTo>
                    <a:pt x="87" y="37"/>
                  </a:lnTo>
                  <a:lnTo>
                    <a:pt x="99" y="58"/>
                  </a:lnTo>
                  <a:lnTo>
                    <a:pt x="103" y="65"/>
                  </a:lnTo>
                  <a:lnTo>
                    <a:pt x="117" y="81"/>
                  </a:lnTo>
                  <a:lnTo>
                    <a:pt x="138" y="100"/>
                  </a:lnTo>
                  <a:lnTo>
                    <a:pt x="141" y="106"/>
                  </a:lnTo>
                  <a:lnTo>
                    <a:pt x="136" y="115"/>
                  </a:lnTo>
                  <a:lnTo>
                    <a:pt x="116" y="134"/>
                  </a:lnTo>
                  <a:lnTo>
                    <a:pt x="132" y="125"/>
                  </a:lnTo>
                  <a:lnTo>
                    <a:pt x="144" y="118"/>
                  </a:lnTo>
                  <a:lnTo>
                    <a:pt x="147" y="109"/>
                  </a:lnTo>
                  <a:lnTo>
                    <a:pt x="198" y="117"/>
                  </a:lnTo>
                  <a:lnTo>
                    <a:pt x="236" y="123"/>
                  </a:lnTo>
                  <a:lnTo>
                    <a:pt x="219" y="135"/>
                  </a:lnTo>
                  <a:lnTo>
                    <a:pt x="207" y="145"/>
                  </a:lnTo>
                  <a:lnTo>
                    <a:pt x="188" y="156"/>
                  </a:lnTo>
                  <a:lnTo>
                    <a:pt x="213" y="146"/>
                  </a:lnTo>
                  <a:lnTo>
                    <a:pt x="241" y="124"/>
                  </a:lnTo>
                  <a:lnTo>
                    <a:pt x="274" y="127"/>
                  </a:lnTo>
                  <a:lnTo>
                    <a:pt x="279" y="142"/>
                  </a:lnTo>
                  <a:lnTo>
                    <a:pt x="277" y="167"/>
                  </a:lnTo>
                  <a:lnTo>
                    <a:pt x="269" y="183"/>
                  </a:lnTo>
                  <a:lnTo>
                    <a:pt x="238" y="187"/>
                  </a:lnTo>
                  <a:lnTo>
                    <a:pt x="199" y="185"/>
                  </a:lnTo>
                  <a:lnTo>
                    <a:pt x="161" y="183"/>
                  </a:lnTo>
                  <a:lnTo>
                    <a:pt x="117" y="176"/>
                  </a:lnTo>
                  <a:lnTo>
                    <a:pt x="111" y="174"/>
                  </a:lnTo>
                  <a:lnTo>
                    <a:pt x="95" y="163"/>
                  </a:lnTo>
                  <a:lnTo>
                    <a:pt x="69" y="145"/>
                  </a:lnTo>
                  <a:lnTo>
                    <a:pt x="37" y="107"/>
                  </a:lnTo>
                  <a:lnTo>
                    <a:pt x="6" y="69"/>
                  </a:lnTo>
                  <a:lnTo>
                    <a:pt x="0" y="53"/>
                  </a:lnTo>
                  <a:lnTo>
                    <a:pt x="6" y="23"/>
                  </a:lnTo>
                  <a:lnTo>
                    <a:pt x="23" y="3"/>
                  </a:lnTo>
                  <a:lnTo>
                    <a:pt x="5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189" name="Rectangle 171"/>
            <p:cNvSpPr>
              <a:spLocks noChangeArrowheads="1"/>
            </p:cNvSpPr>
            <p:nvPr/>
          </p:nvSpPr>
          <p:spPr bwMode="auto">
            <a:xfrm>
              <a:off x="4544" y="1888"/>
              <a:ext cx="121" cy="343"/>
            </a:xfrm>
            <a:prstGeom prst="rect">
              <a:avLst/>
            </a:prstGeom>
            <a:solidFill>
              <a:schemeClr val="folHlink"/>
            </a:solidFill>
            <a:ln w="12700">
              <a:solidFill>
                <a:srgbClr val="000000"/>
              </a:solidFill>
              <a:miter lim="800000"/>
              <a:headEnd/>
              <a:tailEnd/>
            </a:ln>
          </p:spPr>
          <p:txBody>
            <a:bodyPr wrap="none" anchor="ctr"/>
            <a:lstStyle/>
            <a:p>
              <a:endParaRPr lang="en-US" altLang="fr-FR"/>
            </a:p>
          </p:txBody>
        </p:sp>
        <p:sp>
          <p:nvSpPr>
            <p:cNvPr id="3190" name="Freeform 172"/>
            <p:cNvSpPr>
              <a:spLocks/>
            </p:cNvSpPr>
            <p:nvPr/>
          </p:nvSpPr>
          <p:spPr bwMode="auto">
            <a:xfrm>
              <a:off x="4668" y="1867"/>
              <a:ext cx="56" cy="368"/>
            </a:xfrm>
            <a:custGeom>
              <a:avLst/>
              <a:gdLst>
                <a:gd name="T0" fmla="*/ 0 w 56"/>
                <a:gd name="T1" fmla="*/ 13 h 368"/>
                <a:gd name="T2" fmla="*/ 0 w 56"/>
                <a:gd name="T3" fmla="*/ 367 h 368"/>
                <a:gd name="T4" fmla="*/ 55 w 56"/>
                <a:gd name="T5" fmla="*/ 307 h 368"/>
                <a:gd name="T6" fmla="*/ 55 w 56"/>
                <a:gd name="T7" fmla="*/ 0 h 368"/>
                <a:gd name="T8" fmla="*/ 0 w 56"/>
                <a:gd name="T9" fmla="*/ 13 h 368"/>
                <a:gd name="T10" fmla="*/ 0 60000 65536"/>
                <a:gd name="T11" fmla="*/ 0 60000 65536"/>
                <a:gd name="T12" fmla="*/ 0 60000 65536"/>
                <a:gd name="T13" fmla="*/ 0 60000 65536"/>
                <a:gd name="T14" fmla="*/ 0 60000 65536"/>
                <a:gd name="T15" fmla="*/ 0 w 56"/>
                <a:gd name="T16" fmla="*/ 0 h 368"/>
                <a:gd name="T17" fmla="*/ 56 w 56"/>
                <a:gd name="T18" fmla="*/ 368 h 368"/>
              </a:gdLst>
              <a:ahLst/>
              <a:cxnLst>
                <a:cxn ang="T10">
                  <a:pos x="T0" y="T1"/>
                </a:cxn>
                <a:cxn ang="T11">
                  <a:pos x="T2" y="T3"/>
                </a:cxn>
                <a:cxn ang="T12">
                  <a:pos x="T4" y="T5"/>
                </a:cxn>
                <a:cxn ang="T13">
                  <a:pos x="T6" y="T7"/>
                </a:cxn>
                <a:cxn ang="T14">
                  <a:pos x="T8" y="T9"/>
                </a:cxn>
              </a:cxnLst>
              <a:rect l="T15" t="T16" r="T17" b="T18"/>
              <a:pathLst>
                <a:path w="56" h="368">
                  <a:moveTo>
                    <a:pt x="0" y="13"/>
                  </a:moveTo>
                  <a:lnTo>
                    <a:pt x="0" y="367"/>
                  </a:lnTo>
                  <a:lnTo>
                    <a:pt x="55" y="307"/>
                  </a:lnTo>
                  <a:lnTo>
                    <a:pt x="55" y="0"/>
                  </a:lnTo>
                  <a:lnTo>
                    <a:pt x="0" y="13"/>
                  </a:lnTo>
                </a:path>
              </a:pathLst>
            </a:custGeom>
            <a:solidFill>
              <a:schemeClr val="folHlink"/>
            </a:solidFill>
            <a:ln w="12700" cap="rnd">
              <a:solidFill>
                <a:srgbClr val="000000"/>
              </a:solidFill>
              <a:round/>
              <a:headEnd type="none" w="sm" len="sm"/>
              <a:tailEnd type="none" w="sm" len="sm"/>
            </a:ln>
          </p:spPr>
          <p:txBody>
            <a:bodyPr/>
            <a:lstStyle/>
            <a:p>
              <a:endParaRPr lang="fr-FR"/>
            </a:p>
          </p:txBody>
        </p:sp>
        <p:sp>
          <p:nvSpPr>
            <p:cNvPr id="3191" name="Freeform 173"/>
            <p:cNvSpPr>
              <a:spLocks/>
            </p:cNvSpPr>
            <p:nvPr/>
          </p:nvSpPr>
          <p:spPr bwMode="auto">
            <a:xfrm>
              <a:off x="4025" y="1421"/>
              <a:ext cx="1399" cy="445"/>
            </a:xfrm>
            <a:custGeom>
              <a:avLst/>
              <a:gdLst>
                <a:gd name="T0" fmla="*/ 712 w 1399"/>
                <a:gd name="T1" fmla="*/ 0 h 445"/>
                <a:gd name="T2" fmla="*/ 1398 w 1399"/>
                <a:gd name="T3" fmla="*/ 0 h 445"/>
                <a:gd name="T4" fmla="*/ 1023 w 1399"/>
                <a:gd name="T5" fmla="*/ 444 h 445"/>
                <a:gd name="T6" fmla="*/ 0 w 1399"/>
                <a:gd name="T7" fmla="*/ 444 h 445"/>
                <a:gd name="T8" fmla="*/ 712 w 1399"/>
                <a:gd name="T9" fmla="*/ 0 h 445"/>
                <a:gd name="T10" fmla="*/ 0 60000 65536"/>
                <a:gd name="T11" fmla="*/ 0 60000 65536"/>
                <a:gd name="T12" fmla="*/ 0 60000 65536"/>
                <a:gd name="T13" fmla="*/ 0 60000 65536"/>
                <a:gd name="T14" fmla="*/ 0 60000 65536"/>
                <a:gd name="T15" fmla="*/ 0 w 1399"/>
                <a:gd name="T16" fmla="*/ 0 h 445"/>
                <a:gd name="T17" fmla="*/ 1399 w 1399"/>
                <a:gd name="T18" fmla="*/ 445 h 445"/>
              </a:gdLst>
              <a:ahLst/>
              <a:cxnLst>
                <a:cxn ang="T10">
                  <a:pos x="T0" y="T1"/>
                </a:cxn>
                <a:cxn ang="T11">
                  <a:pos x="T2" y="T3"/>
                </a:cxn>
                <a:cxn ang="T12">
                  <a:pos x="T4" y="T5"/>
                </a:cxn>
                <a:cxn ang="T13">
                  <a:pos x="T6" y="T7"/>
                </a:cxn>
                <a:cxn ang="T14">
                  <a:pos x="T8" y="T9"/>
                </a:cxn>
              </a:cxnLst>
              <a:rect l="T15" t="T16" r="T17" b="T18"/>
              <a:pathLst>
                <a:path w="1399" h="445">
                  <a:moveTo>
                    <a:pt x="712" y="0"/>
                  </a:moveTo>
                  <a:lnTo>
                    <a:pt x="1398" y="0"/>
                  </a:lnTo>
                  <a:lnTo>
                    <a:pt x="1023" y="444"/>
                  </a:lnTo>
                  <a:lnTo>
                    <a:pt x="0" y="444"/>
                  </a:lnTo>
                  <a:lnTo>
                    <a:pt x="712" y="0"/>
                  </a:lnTo>
                </a:path>
              </a:pathLst>
            </a:custGeom>
            <a:solidFill>
              <a:schemeClr val="folHlink"/>
            </a:solidFill>
            <a:ln w="12700" cap="rnd">
              <a:solidFill>
                <a:srgbClr val="000000"/>
              </a:solidFill>
              <a:round/>
              <a:headEnd type="none" w="sm" len="sm"/>
              <a:tailEnd type="none" w="sm" len="sm"/>
            </a:ln>
          </p:spPr>
          <p:txBody>
            <a:bodyPr/>
            <a:lstStyle/>
            <a:p>
              <a:endParaRPr lang="fr-FR"/>
            </a:p>
          </p:txBody>
        </p:sp>
        <p:sp>
          <p:nvSpPr>
            <p:cNvPr id="3192" name="Freeform 174"/>
            <p:cNvSpPr>
              <a:spLocks/>
            </p:cNvSpPr>
            <p:nvPr/>
          </p:nvSpPr>
          <p:spPr bwMode="auto">
            <a:xfrm>
              <a:off x="5048" y="1422"/>
              <a:ext cx="376" cy="485"/>
            </a:xfrm>
            <a:custGeom>
              <a:avLst/>
              <a:gdLst>
                <a:gd name="T0" fmla="*/ 0 w 376"/>
                <a:gd name="T1" fmla="*/ 444 h 485"/>
                <a:gd name="T2" fmla="*/ 375 w 376"/>
                <a:gd name="T3" fmla="*/ 0 h 485"/>
                <a:gd name="T4" fmla="*/ 375 w 376"/>
                <a:gd name="T5" fmla="*/ 22 h 485"/>
                <a:gd name="T6" fmla="*/ 0 w 376"/>
                <a:gd name="T7" fmla="*/ 484 h 485"/>
                <a:gd name="T8" fmla="*/ 0 w 376"/>
                <a:gd name="T9" fmla="*/ 444 h 485"/>
                <a:gd name="T10" fmla="*/ 0 60000 65536"/>
                <a:gd name="T11" fmla="*/ 0 60000 65536"/>
                <a:gd name="T12" fmla="*/ 0 60000 65536"/>
                <a:gd name="T13" fmla="*/ 0 60000 65536"/>
                <a:gd name="T14" fmla="*/ 0 60000 65536"/>
                <a:gd name="T15" fmla="*/ 0 w 376"/>
                <a:gd name="T16" fmla="*/ 0 h 485"/>
                <a:gd name="T17" fmla="*/ 376 w 376"/>
                <a:gd name="T18" fmla="*/ 485 h 485"/>
              </a:gdLst>
              <a:ahLst/>
              <a:cxnLst>
                <a:cxn ang="T10">
                  <a:pos x="T0" y="T1"/>
                </a:cxn>
                <a:cxn ang="T11">
                  <a:pos x="T2" y="T3"/>
                </a:cxn>
                <a:cxn ang="T12">
                  <a:pos x="T4" y="T5"/>
                </a:cxn>
                <a:cxn ang="T13">
                  <a:pos x="T6" y="T7"/>
                </a:cxn>
                <a:cxn ang="T14">
                  <a:pos x="T8" y="T9"/>
                </a:cxn>
              </a:cxnLst>
              <a:rect l="T15" t="T16" r="T17" b="T18"/>
              <a:pathLst>
                <a:path w="376" h="485">
                  <a:moveTo>
                    <a:pt x="0" y="444"/>
                  </a:moveTo>
                  <a:lnTo>
                    <a:pt x="375" y="0"/>
                  </a:lnTo>
                  <a:lnTo>
                    <a:pt x="375" y="22"/>
                  </a:lnTo>
                  <a:lnTo>
                    <a:pt x="0" y="484"/>
                  </a:lnTo>
                  <a:lnTo>
                    <a:pt x="0" y="444"/>
                  </a:lnTo>
                </a:path>
              </a:pathLst>
            </a:custGeom>
            <a:solidFill>
              <a:schemeClr val="folHlink"/>
            </a:solidFill>
            <a:ln w="12700" cap="rnd">
              <a:solidFill>
                <a:srgbClr val="000000"/>
              </a:solidFill>
              <a:round/>
              <a:headEnd type="none" w="sm" len="sm"/>
              <a:tailEnd type="none" w="sm" len="sm"/>
            </a:ln>
          </p:spPr>
          <p:txBody>
            <a:bodyPr/>
            <a:lstStyle/>
            <a:p>
              <a:endParaRPr lang="fr-FR"/>
            </a:p>
          </p:txBody>
        </p:sp>
        <p:sp>
          <p:nvSpPr>
            <p:cNvPr id="3193" name="Freeform 175"/>
            <p:cNvSpPr>
              <a:spLocks/>
            </p:cNvSpPr>
            <p:nvPr/>
          </p:nvSpPr>
          <p:spPr bwMode="auto">
            <a:xfrm>
              <a:off x="4025" y="1866"/>
              <a:ext cx="1024" cy="41"/>
            </a:xfrm>
            <a:custGeom>
              <a:avLst/>
              <a:gdLst>
                <a:gd name="T0" fmla="*/ 1023 w 1024"/>
                <a:gd name="T1" fmla="*/ 40 h 41"/>
                <a:gd name="T2" fmla="*/ 1023 w 1024"/>
                <a:gd name="T3" fmla="*/ 0 h 41"/>
                <a:gd name="T4" fmla="*/ 0 w 1024"/>
                <a:gd name="T5" fmla="*/ 0 h 41"/>
                <a:gd name="T6" fmla="*/ 0 w 1024"/>
                <a:gd name="T7" fmla="*/ 40 h 41"/>
                <a:gd name="T8" fmla="*/ 1023 w 1024"/>
                <a:gd name="T9" fmla="*/ 40 h 41"/>
                <a:gd name="T10" fmla="*/ 0 60000 65536"/>
                <a:gd name="T11" fmla="*/ 0 60000 65536"/>
                <a:gd name="T12" fmla="*/ 0 60000 65536"/>
                <a:gd name="T13" fmla="*/ 0 60000 65536"/>
                <a:gd name="T14" fmla="*/ 0 60000 65536"/>
                <a:gd name="T15" fmla="*/ 0 w 1024"/>
                <a:gd name="T16" fmla="*/ 0 h 41"/>
                <a:gd name="T17" fmla="*/ 1024 w 1024"/>
                <a:gd name="T18" fmla="*/ 41 h 41"/>
              </a:gdLst>
              <a:ahLst/>
              <a:cxnLst>
                <a:cxn ang="T10">
                  <a:pos x="T0" y="T1"/>
                </a:cxn>
                <a:cxn ang="T11">
                  <a:pos x="T2" y="T3"/>
                </a:cxn>
                <a:cxn ang="T12">
                  <a:pos x="T4" y="T5"/>
                </a:cxn>
                <a:cxn ang="T13">
                  <a:pos x="T6" y="T7"/>
                </a:cxn>
                <a:cxn ang="T14">
                  <a:pos x="T8" y="T9"/>
                </a:cxn>
              </a:cxnLst>
              <a:rect l="T15" t="T16" r="T17" b="T18"/>
              <a:pathLst>
                <a:path w="1024" h="41">
                  <a:moveTo>
                    <a:pt x="1023" y="40"/>
                  </a:moveTo>
                  <a:lnTo>
                    <a:pt x="1023" y="0"/>
                  </a:lnTo>
                  <a:lnTo>
                    <a:pt x="0" y="0"/>
                  </a:lnTo>
                  <a:lnTo>
                    <a:pt x="0" y="40"/>
                  </a:lnTo>
                  <a:lnTo>
                    <a:pt x="1023" y="40"/>
                  </a:lnTo>
                </a:path>
              </a:pathLst>
            </a:custGeom>
            <a:solidFill>
              <a:schemeClr val="folHlink"/>
            </a:solidFill>
            <a:ln w="12700" cap="rnd">
              <a:solidFill>
                <a:srgbClr val="000000"/>
              </a:solidFill>
              <a:round/>
              <a:headEnd type="none" w="sm" len="sm"/>
              <a:tailEnd type="none" w="sm" len="sm"/>
            </a:ln>
          </p:spPr>
          <p:txBody>
            <a:bodyPr/>
            <a:lstStyle/>
            <a:p>
              <a:endParaRPr lang="fr-FR"/>
            </a:p>
          </p:txBody>
        </p:sp>
        <p:grpSp>
          <p:nvGrpSpPr>
            <p:cNvPr id="3194" name="Group 176"/>
            <p:cNvGrpSpPr>
              <a:grpSpLocks/>
            </p:cNvGrpSpPr>
            <p:nvPr/>
          </p:nvGrpSpPr>
          <p:grpSpPr bwMode="auto">
            <a:xfrm>
              <a:off x="5063" y="2030"/>
              <a:ext cx="126" cy="197"/>
              <a:chOff x="4838" y="2971"/>
              <a:chExt cx="126" cy="197"/>
            </a:xfrm>
          </p:grpSpPr>
          <p:sp>
            <p:nvSpPr>
              <p:cNvPr id="3235" name="Freeform 177"/>
              <p:cNvSpPr>
                <a:spLocks/>
              </p:cNvSpPr>
              <p:nvPr/>
            </p:nvSpPr>
            <p:spPr bwMode="auto">
              <a:xfrm>
                <a:off x="4874" y="2971"/>
                <a:ext cx="82" cy="186"/>
              </a:xfrm>
              <a:custGeom>
                <a:avLst/>
                <a:gdLst>
                  <a:gd name="T0" fmla="*/ 4 w 82"/>
                  <a:gd name="T1" fmla="*/ 0 h 186"/>
                  <a:gd name="T2" fmla="*/ 10 w 82"/>
                  <a:gd name="T3" fmla="*/ 36 h 186"/>
                  <a:gd name="T4" fmla="*/ 20 w 82"/>
                  <a:gd name="T5" fmla="*/ 64 h 186"/>
                  <a:gd name="T6" fmla="*/ 30 w 82"/>
                  <a:gd name="T7" fmla="*/ 93 h 186"/>
                  <a:gd name="T8" fmla="*/ 36 w 82"/>
                  <a:gd name="T9" fmla="*/ 111 h 186"/>
                  <a:gd name="T10" fmla="*/ 37 w 82"/>
                  <a:gd name="T11" fmla="*/ 123 h 186"/>
                  <a:gd name="T12" fmla="*/ 38 w 82"/>
                  <a:gd name="T13" fmla="*/ 135 h 186"/>
                  <a:gd name="T14" fmla="*/ 21 w 82"/>
                  <a:gd name="T15" fmla="*/ 150 h 186"/>
                  <a:gd name="T16" fmla="*/ 0 w 82"/>
                  <a:gd name="T17" fmla="*/ 169 h 186"/>
                  <a:gd name="T18" fmla="*/ 21 w 82"/>
                  <a:gd name="T19" fmla="*/ 185 h 186"/>
                  <a:gd name="T20" fmla="*/ 47 w 82"/>
                  <a:gd name="T21" fmla="*/ 172 h 186"/>
                  <a:gd name="T22" fmla="*/ 70 w 82"/>
                  <a:gd name="T23" fmla="*/ 160 h 186"/>
                  <a:gd name="T24" fmla="*/ 81 w 82"/>
                  <a:gd name="T25" fmla="*/ 152 h 186"/>
                  <a:gd name="T26" fmla="*/ 81 w 82"/>
                  <a:gd name="T27" fmla="*/ 136 h 186"/>
                  <a:gd name="T28" fmla="*/ 73 w 82"/>
                  <a:gd name="T29" fmla="*/ 125 h 186"/>
                  <a:gd name="T30" fmla="*/ 67 w 82"/>
                  <a:gd name="T31" fmla="*/ 111 h 186"/>
                  <a:gd name="T32" fmla="*/ 66 w 82"/>
                  <a:gd name="T33" fmla="*/ 89 h 186"/>
                  <a:gd name="T34" fmla="*/ 65 w 82"/>
                  <a:gd name="T35" fmla="*/ 69 h 186"/>
                  <a:gd name="T36" fmla="*/ 68 w 82"/>
                  <a:gd name="T37" fmla="*/ 46 h 186"/>
                  <a:gd name="T38" fmla="*/ 71 w 82"/>
                  <a:gd name="T39" fmla="*/ 33 h 186"/>
                  <a:gd name="T40" fmla="*/ 71 w 82"/>
                  <a:gd name="T41" fmla="*/ 4 h 186"/>
                  <a:gd name="T42" fmla="*/ 4 w 82"/>
                  <a:gd name="T43" fmla="*/ 0 h 1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
                  <a:gd name="T67" fmla="*/ 0 h 186"/>
                  <a:gd name="T68" fmla="*/ 82 w 82"/>
                  <a:gd name="T69" fmla="*/ 186 h 1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 h="186">
                    <a:moveTo>
                      <a:pt x="4" y="0"/>
                    </a:moveTo>
                    <a:lnTo>
                      <a:pt x="10" y="36"/>
                    </a:lnTo>
                    <a:lnTo>
                      <a:pt x="20" y="64"/>
                    </a:lnTo>
                    <a:lnTo>
                      <a:pt x="30" y="93"/>
                    </a:lnTo>
                    <a:lnTo>
                      <a:pt x="36" y="111"/>
                    </a:lnTo>
                    <a:lnTo>
                      <a:pt x="37" y="123"/>
                    </a:lnTo>
                    <a:lnTo>
                      <a:pt x="38" y="135"/>
                    </a:lnTo>
                    <a:lnTo>
                      <a:pt x="21" y="150"/>
                    </a:lnTo>
                    <a:lnTo>
                      <a:pt x="0" y="169"/>
                    </a:lnTo>
                    <a:lnTo>
                      <a:pt x="21" y="185"/>
                    </a:lnTo>
                    <a:lnTo>
                      <a:pt x="47" y="172"/>
                    </a:lnTo>
                    <a:lnTo>
                      <a:pt x="70" y="160"/>
                    </a:lnTo>
                    <a:lnTo>
                      <a:pt x="81" y="152"/>
                    </a:lnTo>
                    <a:lnTo>
                      <a:pt x="81" y="136"/>
                    </a:lnTo>
                    <a:lnTo>
                      <a:pt x="73" y="125"/>
                    </a:lnTo>
                    <a:lnTo>
                      <a:pt x="67" y="111"/>
                    </a:lnTo>
                    <a:lnTo>
                      <a:pt x="66" y="89"/>
                    </a:lnTo>
                    <a:lnTo>
                      <a:pt x="65" y="69"/>
                    </a:lnTo>
                    <a:lnTo>
                      <a:pt x="68" y="46"/>
                    </a:lnTo>
                    <a:lnTo>
                      <a:pt x="71" y="33"/>
                    </a:lnTo>
                    <a:lnTo>
                      <a:pt x="71" y="4"/>
                    </a:lnTo>
                    <a:lnTo>
                      <a:pt x="4" y="0"/>
                    </a:lnTo>
                  </a:path>
                </a:pathLst>
              </a:custGeom>
              <a:solidFill>
                <a:srgbClr val="000000"/>
              </a:solidFill>
              <a:ln w="12700" cap="rnd">
                <a:solidFill>
                  <a:srgbClr val="402000"/>
                </a:solidFill>
                <a:round/>
                <a:headEnd type="none" w="sm" len="sm"/>
                <a:tailEnd type="none" w="sm" len="sm"/>
              </a:ln>
            </p:spPr>
            <p:txBody>
              <a:bodyPr/>
              <a:lstStyle/>
              <a:p>
                <a:endParaRPr lang="fr-FR"/>
              </a:p>
            </p:txBody>
          </p:sp>
          <p:sp>
            <p:nvSpPr>
              <p:cNvPr id="3236" name="Freeform 178"/>
              <p:cNvSpPr>
                <a:spLocks/>
              </p:cNvSpPr>
              <p:nvPr/>
            </p:nvSpPr>
            <p:spPr bwMode="auto">
              <a:xfrm>
                <a:off x="4838" y="3102"/>
                <a:ext cx="126" cy="66"/>
              </a:xfrm>
              <a:custGeom>
                <a:avLst/>
                <a:gdLst>
                  <a:gd name="T0" fmla="*/ 35 w 126"/>
                  <a:gd name="T1" fmla="*/ 38 h 66"/>
                  <a:gd name="T2" fmla="*/ 49 w 126"/>
                  <a:gd name="T3" fmla="*/ 45 h 66"/>
                  <a:gd name="T4" fmla="*/ 68 w 126"/>
                  <a:gd name="T5" fmla="*/ 42 h 66"/>
                  <a:gd name="T6" fmla="*/ 90 w 126"/>
                  <a:gd name="T7" fmla="*/ 30 h 66"/>
                  <a:gd name="T8" fmla="*/ 104 w 126"/>
                  <a:gd name="T9" fmla="*/ 19 h 66"/>
                  <a:gd name="T10" fmla="*/ 115 w 126"/>
                  <a:gd name="T11" fmla="*/ 0 h 66"/>
                  <a:gd name="T12" fmla="*/ 118 w 126"/>
                  <a:gd name="T13" fmla="*/ 5 h 66"/>
                  <a:gd name="T14" fmla="*/ 125 w 126"/>
                  <a:gd name="T15" fmla="*/ 20 h 66"/>
                  <a:gd name="T16" fmla="*/ 122 w 126"/>
                  <a:gd name="T17" fmla="*/ 28 h 66"/>
                  <a:gd name="T18" fmla="*/ 104 w 126"/>
                  <a:gd name="T19" fmla="*/ 36 h 66"/>
                  <a:gd name="T20" fmla="*/ 83 w 126"/>
                  <a:gd name="T21" fmla="*/ 44 h 66"/>
                  <a:gd name="T22" fmla="*/ 60 w 126"/>
                  <a:gd name="T23" fmla="*/ 62 h 66"/>
                  <a:gd name="T24" fmla="*/ 35 w 126"/>
                  <a:gd name="T25" fmla="*/ 65 h 66"/>
                  <a:gd name="T26" fmla="*/ 19 w 126"/>
                  <a:gd name="T27" fmla="*/ 65 h 66"/>
                  <a:gd name="T28" fmla="*/ 9 w 126"/>
                  <a:gd name="T29" fmla="*/ 63 h 66"/>
                  <a:gd name="T30" fmla="*/ 0 w 126"/>
                  <a:gd name="T31" fmla="*/ 58 h 66"/>
                  <a:gd name="T32" fmla="*/ 3 w 126"/>
                  <a:gd name="T33" fmla="*/ 52 h 66"/>
                  <a:gd name="T34" fmla="*/ 7 w 126"/>
                  <a:gd name="T35" fmla="*/ 48 h 66"/>
                  <a:gd name="T36" fmla="*/ 35 w 126"/>
                  <a:gd name="T37" fmla="*/ 38 h 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66"/>
                  <a:gd name="T59" fmla="*/ 126 w 126"/>
                  <a:gd name="T60" fmla="*/ 66 h 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66">
                    <a:moveTo>
                      <a:pt x="35" y="38"/>
                    </a:moveTo>
                    <a:lnTo>
                      <a:pt x="49" y="45"/>
                    </a:lnTo>
                    <a:lnTo>
                      <a:pt x="68" y="42"/>
                    </a:lnTo>
                    <a:lnTo>
                      <a:pt x="90" y="30"/>
                    </a:lnTo>
                    <a:lnTo>
                      <a:pt x="104" y="19"/>
                    </a:lnTo>
                    <a:lnTo>
                      <a:pt x="115" y="0"/>
                    </a:lnTo>
                    <a:lnTo>
                      <a:pt x="118" y="5"/>
                    </a:lnTo>
                    <a:lnTo>
                      <a:pt x="125" y="20"/>
                    </a:lnTo>
                    <a:lnTo>
                      <a:pt x="122" y="28"/>
                    </a:lnTo>
                    <a:lnTo>
                      <a:pt x="104" y="36"/>
                    </a:lnTo>
                    <a:lnTo>
                      <a:pt x="83" y="44"/>
                    </a:lnTo>
                    <a:lnTo>
                      <a:pt x="60" y="62"/>
                    </a:lnTo>
                    <a:lnTo>
                      <a:pt x="35" y="65"/>
                    </a:lnTo>
                    <a:lnTo>
                      <a:pt x="19" y="65"/>
                    </a:lnTo>
                    <a:lnTo>
                      <a:pt x="9" y="63"/>
                    </a:lnTo>
                    <a:lnTo>
                      <a:pt x="0" y="58"/>
                    </a:lnTo>
                    <a:lnTo>
                      <a:pt x="3" y="52"/>
                    </a:lnTo>
                    <a:lnTo>
                      <a:pt x="7" y="48"/>
                    </a:lnTo>
                    <a:lnTo>
                      <a:pt x="35" y="38"/>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237" name="Freeform 179"/>
              <p:cNvSpPr>
                <a:spLocks/>
              </p:cNvSpPr>
              <p:nvPr/>
            </p:nvSpPr>
            <p:spPr bwMode="auto">
              <a:xfrm>
                <a:off x="4942" y="3130"/>
                <a:ext cx="19" cy="26"/>
              </a:xfrm>
              <a:custGeom>
                <a:avLst/>
                <a:gdLst>
                  <a:gd name="T0" fmla="*/ 0 w 19"/>
                  <a:gd name="T1" fmla="*/ 8 h 26"/>
                  <a:gd name="T2" fmla="*/ 3 w 19"/>
                  <a:gd name="T3" fmla="*/ 25 h 26"/>
                  <a:gd name="T4" fmla="*/ 11 w 19"/>
                  <a:gd name="T5" fmla="*/ 25 h 26"/>
                  <a:gd name="T6" fmla="*/ 18 w 19"/>
                  <a:gd name="T7" fmla="*/ 0 h 26"/>
                  <a:gd name="T8" fmla="*/ 0 w 19"/>
                  <a:gd name="T9" fmla="*/ 8 h 26"/>
                  <a:gd name="T10" fmla="*/ 0 60000 65536"/>
                  <a:gd name="T11" fmla="*/ 0 60000 65536"/>
                  <a:gd name="T12" fmla="*/ 0 60000 65536"/>
                  <a:gd name="T13" fmla="*/ 0 60000 65536"/>
                  <a:gd name="T14" fmla="*/ 0 60000 65536"/>
                  <a:gd name="T15" fmla="*/ 0 w 19"/>
                  <a:gd name="T16" fmla="*/ 0 h 26"/>
                  <a:gd name="T17" fmla="*/ 19 w 19"/>
                  <a:gd name="T18" fmla="*/ 26 h 26"/>
                </a:gdLst>
                <a:ahLst/>
                <a:cxnLst>
                  <a:cxn ang="T10">
                    <a:pos x="T0" y="T1"/>
                  </a:cxn>
                  <a:cxn ang="T11">
                    <a:pos x="T2" y="T3"/>
                  </a:cxn>
                  <a:cxn ang="T12">
                    <a:pos x="T4" y="T5"/>
                  </a:cxn>
                  <a:cxn ang="T13">
                    <a:pos x="T6" y="T7"/>
                  </a:cxn>
                  <a:cxn ang="T14">
                    <a:pos x="T8" y="T9"/>
                  </a:cxn>
                </a:cxnLst>
                <a:rect l="T15" t="T16" r="T17" b="T18"/>
                <a:pathLst>
                  <a:path w="19" h="26">
                    <a:moveTo>
                      <a:pt x="0" y="8"/>
                    </a:moveTo>
                    <a:lnTo>
                      <a:pt x="3" y="25"/>
                    </a:lnTo>
                    <a:lnTo>
                      <a:pt x="11" y="25"/>
                    </a:lnTo>
                    <a:lnTo>
                      <a:pt x="18" y="0"/>
                    </a:lnTo>
                    <a:lnTo>
                      <a:pt x="0" y="8"/>
                    </a:lnTo>
                  </a:path>
                </a:pathLst>
              </a:custGeom>
              <a:solidFill>
                <a:srgbClr val="000000"/>
              </a:solidFill>
              <a:ln w="12700" cap="rnd">
                <a:solidFill>
                  <a:srgbClr val="000000"/>
                </a:solidFill>
                <a:round/>
                <a:headEnd type="none" w="sm" len="sm"/>
                <a:tailEnd type="none" w="sm" len="sm"/>
              </a:ln>
            </p:spPr>
            <p:txBody>
              <a:bodyPr/>
              <a:lstStyle/>
              <a:p>
                <a:endParaRPr lang="fr-FR"/>
              </a:p>
            </p:txBody>
          </p:sp>
        </p:grpSp>
        <p:grpSp>
          <p:nvGrpSpPr>
            <p:cNvPr id="3195" name="Group 180"/>
            <p:cNvGrpSpPr>
              <a:grpSpLocks/>
            </p:cNvGrpSpPr>
            <p:nvPr/>
          </p:nvGrpSpPr>
          <p:grpSpPr bwMode="auto">
            <a:xfrm>
              <a:off x="5056" y="2045"/>
              <a:ext cx="125" cy="198"/>
              <a:chOff x="4831" y="2986"/>
              <a:chExt cx="125" cy="198"/>
            </a:xfrm>
          </p:grpSpPr>
          <p:sp>
            <p:nvSpPr>
              <p:cNvPr id="3232" name="Freeform 181"/>
              <p:cNvSpPr>
                <a:spLocks/>
              </p:cNvSpPr>
              <p:nvPr/>
            </p:nvSpPr>
            <p:spPr bwMode="auto">
              <a:xfrm>
                <a:off x="4866" y="2986"/>
                <a:ext cx="83" cy="186"/>
              </a:xfrm>
              <a:custGeom>
                <a:avLst/>
                <a:gdLst>
                  <a:gd name="T0" fmla="*/ 4 w 83"/>
                  <a:gd name="T1" fmla="*/ 0 h 186"/>
                  <a:gd name="T2" fmla="*/ 10 w 83"/>
                  <a:gd name="T3" fmla="*/ 36 h 186"/>
                  <a:gd name="T4" fmla="*/ 20 w 83"/>
                  <a:gd name="T5" fmla="*/ 64 h 186"/>
                  <a:gd name="T6" fmla="*/ 31 w 83"/>
                  <a:gd name="T7" fmla="*/ 93 h 186"/>
                  <a:gd name="T8" fmla="*/ 37 w 83"/>
                  <a:gd name="T9" fmla="*/ 110 h 186"/>
                  <a:gd name="T10" fmla="*/ 38 w 83"/>
                  <a:gd name="T11" fmla="*/ 123 h 186"/>
                  <a:gd name="T12" fmla="*/ 38 w 83"/>
                  <a:gd name="T13" fmla="*/ 135 h 186"/>
                  <a:gd name="T14" fmla="*/ 22 w 83"/>
                  <a:gd name="T15" fmla="*/ 150 h 186"/>
                  <a:gd name="T16" fmla="*/ 0 w 83"/>
                  <a:gd name="T17" fmla="*/ 169 h 186"/>
                  <a:gd name="T18" fmla="*/ 21 w 83"/>
                  <a:gd name="T19" fmla="*/ 185 h 186"/>
                  <a:gd name="T20" fmla="*/ 47 w 83"/>
                  <a:gd name="T21" fmla="*/ 172 h 186"/>
                  <a:gd name="T22" fmla="*/ 70 w 83"/>
                  <a:gd name="T23" fmla="*/ 160 h 186"/>
                  <a:gd name="T24" fmla="*/ 82 w 83"/>
                  <a:gd name="T25" fmla="*/ 152 h 186"/>
                  <a:gd name="T26" fmla="*/ 82 w 83"/>
                  <a:gd name="T27" fmla="*/ 136 h 186"/>
                  <a:gd name="T28" fmla="*/ 74 w 83"/>
                  <a:gd name="T29" fmla="*/ 125 h 186"/>
                  <a:gd name="T30" fmla="*/ 68 w 83"/>
                  <a:gd name="T31" fmla="*/ 110 h 186"/>
                  <a:gd name="T32" fmla="*/ 67 w 83"/>
                  <a:gd name="T33" fmla="*/ 89 h 186"/>
                  <a:gd name="T34" fmla="*/ 66 w 83"/>
                  <a:gd name="T35" fmla="*/ 69 h 186"/>
                  <a:gd name="T36" fmla="*/ 69 w 83"/>
                  <a:gd name="T37" fmla="*/ 46 h 186"/>
                  <a:gd name="T38" fmla="*/ 71 w 83"/>
                  <a:gd name="T39" fmla="*/ 32 h 186"/>
                  <a:gd name="T40" fmla="*/ 71 w 83"/>
                  <a:gd name="T41" fmla="*/ 4 h 186"/>
                  <a:gd name="T42" fmla="*/ 4 w 83"/>
                  <a:gd name="T43" fmla="*/ 0 h 1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3"/>
                  <a:gd name="T67" fmla="*/ 0 h 186"/>
                  <a:gd name="T68" fmla="*/ 83 w 83"/>
                  <a:gd name="T69" fmla="*/ 186 h 1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3" h="186">
                    <a:moveTo>
                      <a:pt x="4" y="0"/>
                    </a:moveTo>
                    <a:lnTo>
                      <a:pt x="10" y="36"/>
                    </a:lnTo>
                    <a:lnTo>
                      <a:pt x="20" y="64"/>
                    </a:lnTo>
                    <a:lnTo>
                      <a:pt x="31" y="93"/>
                    </a:lnTo>
                    <a:lnTo>
                      <a:pt x="37" y="110"/>
                    </a:lnTo>
                    <a:lnTo>
                      <a:pt x="38" y="123"/>
                    </a:lnTo>
                    <a:lnTo>
                      <a:pt x="38" y="135"/>
                    </a:lnTo>
                    <a:lnTo>
                      <a:pt x="22" y="150"/>
                    </a:lnTo>
                    <a:lnTo>
                      <a:pt x="0" y="169"/>
                    </a:lnTo>
                    <a:lnTo>
                      <a:pt x="21" y="185"/>
                    </a:lnTo>
                    <a:lnTo>
                      <a:pt x="47" y="172"/>
                    </a:lnTo>
                    <a:lnTo>
                      <a:pt x="70" y="160"/>
                    </a:lnTo>
                    <a:lnTo>
                      <a:pt x="82" y="152"/>
                    </a:lnTo>
                    <a:lnTo>
                      <a:pt x="82" y="136"/>
                    </a:lnTo>
                    <a:lnTo>
                      <a:pt x="74" y="125"/>
                    </a:lnTo>
                    <a:lnTo>
                      <a:pt x="68" y="110"/>
                    </a:lnTo>
                    <a:lnTo>
                      <a:pt x="67" y="89"/>
                    </a:lnTo>
                    <a:lnTo>
                      <a:pt x="66" y="69"/>
                    </a:lnTo>
                    <a:lnTo>
                      <a:pt x="69" y="46"/>
                    </a:lnTo>
                    <a:lnTo>
                      <a:pt x="71" y="32"/>
                    </a:lnTo>
                    <a:lnTo>
                      <a:pt x="71" y="4"/>
                    </a:lnTo>
                    <a:lnTo>
                      <a:pt x="4" y="0"/>
                    </a:lnTo>
                  </a:path>
                </a:pathLst>
              </a:custGeom>
              <a:solidFill>
                <a:srgbClr val="000000"/>
              </a:solidFill>
              <a:ln w="12700" cap="rnd">
                <a:solidFill>
                  <a:srgbClr val="402000"/>
                </a:solidFill>
                <a:round/>
                <a:headEnd type="none" w="sm" len="sm"/>
                <a:tailEnd type="none" w="sm" len="sm"/>
              </a:ln>
            </p:spPr>
            <p:txBody>
              <a:bodyPr/>
              <a:lstStyle/>
              <a:p>
                <a:endParaRPr lang="fr-FR"/>
              </a:p>
            </p:txBody>
          </p:sp>
          <p:sp>
            <p:nvSpPr>
              <p:cNvPr id="3233" name="Freeform 182"/>
              <p:cNvSpPr>
                <a:spLocks/>
              </p:cNvSpPr>
              <p:nvPr/>
            </p:nvSpPr>
            <p:spPr bwMode="auto">
              <a:xfrm>
                <a:off x="4831" y="3117"/>
                <a:ext cx="125" cy="67"/>
              </a:xfrm>
              <a:custGeom>
                <a:avLst/>
                <a:gdLst>
                  <a:gd name="T0" fmla="*/ 35 w 125"/>
                  <a:gd name="T1" fmla="*/ 38 h 67"/>
                  <a:gd name="T2" fmla="*/ 48 w 125"/>
                  <a:gd name="T3" fmla="*/ 45 h 67"/>
                  <a:gd name="T4" fmla="*/ 67 w 125"/>
                  <a:gd name="T5" fmla="*/ 42 h 67"/>
                  <a:gd name="T6" fmla="*/ 90 w 125"/>
                  <a:gd name="T7" fmla="*/ 30 h 67"/>
                  <a:gd name="T8" fmla="*/ 104 w 125"/>
                  <a:gd name="T9" fmla="*/ 19 h 67"/>
                  <a:gd name="T10" fmla="*/ 114 w 125"/>
                  <a:gd name="T11" fmla="*/ 0 h 67"/>
                  <a:gd name="T12" fmla="*/ 118 w 125"/>
                  <a:gd name="T13" fmla="*/ 5 h 67"/>
                  <a:gd name="T14" fmla="*/ 124 w 125"/>
                  <a:gd name="T15" fmla="*/ 20 h 67"/>
                  <a:gd name="T16" fmla="*/ 122 w 125"/>
                  <a:gd name="T17" fmla="*/ 27 h 67"/>
                  <a:gd name="T18" fmla="*/ 103 w 125"/>
                  <a:gd name="T19" fmla="*/ 36 h 67"/>
                  <a:gd name="T20" fmla="*/ 83 w 125"/>
                  <a:gd name="T21" fmla="*/ 44 h 67"/>
                  <a:gd name="T22" fmla="*/ 59 w 125"/>
                  <a:gd name="T23" fmla="*/ 61 h 67"/>
                  <a:gd name="T24" fmla="*/ 35 w 125"/>
                  <a:gd name="T25" fmla="*/ 66 h 67"/>
                  <a:gd name="T26" fmla="*/ 18 w 125"/>
                  <a:gd name="T27" fmla="*/ 65 h 67"/>
                  <a:gd name="T28" fmla="*/ 8 w 125"/>
                  <a:gd name="T29" fmla="*/ 63 h 67"/>
                  <a:gd name="T30" fmla="*/ 0 w 125"/>
                  <a:gd name="T31" fmla="*/ 58 h 67"/>
                  <a:gd name="T32" fmla="*/ 3 w 125"/>
                  <a:gd name="T33" fmla="*/ 52 h 67"/>
                  <a:gd name="T34" fmla="*/ 7 w 125"/>
                  <a:gd name="T35" fmla="*/ 48 h 67"/>
                  <a:gd name="T36" fmla="*/ 35 w 125"/>
                  <a:gd name="T37" fmla="*/ 38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67"/>
                  <a:gd name="T59" fmla="*/ 125 w 125"/>
                  <a:gd name="T60" fmla="*/ 67 h 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67">
                    <a:moveTo>
                      <a:pt x="35" y="38"/>
                    </a:moveTo>
                    <a:lnTo>
                      <a:pt x="48" y="45"/>
                    </a:lnTo>
                    <a:lnTo>
                      <a:pt x="67" y="42"/>
                    </a:lnTo>
                    <a:lnTo>
                      <a:pt x="90" y="30"/>
                    </a:lnTo>
                    <a:lnTo>
                      <a:pt x="104" y="19"/>
                    </a:lnTo>
                    <a:lnTo>
                      <a:pt x="114" y="0"/>
                    </a:lnTo>
                    <a:lnTo>
                      <a:pt x="118" y="5"/>
                    </a:lnTo>
                    <a:lnTo>
                      <a:pt x="124" y="20"/>
                    </a:lnTo>
                    <a:lnTo>
                      <a:pt x="122" y="27"/>
                    </a:lnTo>
                    <a:lnTo>
                      <a:pt x="103" y="36"/>
                    </a:lnTo>
                    <a:lnTo>
                      <a:pt x="83" y="44"/>
                    </a:lnTo>
                    <a:lnTo>
                      <a:pt x="59" y="61"/>
                    </a:lnTo>
                    <a:lnTo>
                      <a:pt x="35" y="66"/>
                    </a:lnTo>
                    <a:lnTo>
                      <a:pt x="18" y="65"/>
                    </a:lnTo>
                    <a:lnTo>
                      <a:pt x="8" y="63"/>
                    </a:lnTo>
                    <a:lnTo>
                      <a:pt x="0" y="58"/>
                    </a:lnTo>
                    <a:lnTo>
                      <a:pt x="3" y="52"/>
                    </a:lnTo>
                    <a:lnTo>
                      <a:pt x="7" y="48"/>
                    </a:lnTo>
                    <a:lnTo>
                      <a:pt x="35" y="38"/>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234" name="Freeform 183"/>
              <p:cNvSpPr>
                <a:spLocks/>
              </p:cNvSpPr>
              <p:nvPr/>
            </p:nvSpPr>
            <p:spPr bwMode="auto">
              <a:xfrm>
                <a:off x="4935" y="3145"/>
                <a:ext cx="18" cy="26"/>
              </a:xfrm>
              <a:custGeom>
                <a:avLst/>
                <a:gdLst>
                  <a:gd name="T0" fmla="*/ 0 w 18"/>
                  <a:gd name="T1" fmla="*/ 8 h 26"/>
                  <a:gd name="T2" fmla="*/ 2 w 18"/>
                  <a:gd name="T3" fmla="*/ 25 h 26"/>
                  <a:gd name="T4" fmla="*/ 11 w 18"/>
                  <a:gd name="T5" fmla="*/ 25 h 26"/>
                  <a:gd name="T6" fmla="*/ 17 w 18"/>
                  <a:gd name="T7" fmla="*/ 0 h 26"/>
                  <a:gd name="T8" fmla="*/ 0 w 18"/>
                  <a:gd name="T9" fmla="*/ 8 h 26"/>
                  <a:gd name="T10" fmla="*/ 0 60000 65536"/>
                  <a:gd name="T11" fmla="*/ 0 60000 65536"/>
                  <a:gd name="T12" fmla="*/ 0 60000 65536"/>
                  <a:gd name="T13" fmla="*/ 0 60000 65536"/>
                  <a:gd name="T14" fmla="*/ 0 60000 65536"/>
                  <a:gd name="T15" fmla="*/ 0 w 18"/>
                  <a:gd name="T16" fmla="*/ 0 h 26"/>
                  <a:gd name="T17" fmla="*/ 18 w 18"/>
                  <a:gd name="T18" fmla="*/ 26 h 26"/>
                </a:gdLst>
                <a:ahLst/>
                <a:cxnLst>
                  <a:cxn ang="T10">
                    <a:pos x="T0" y="T1"/>
                  </a:cxn>
                  <a:cxn ang="T11">
                    <a:pos x="T2" y="T3"/>
                  </a:cxn>
                  <a:cxn ang="T12">
                    <a:pos x="T4" y="T5"/>
                  </a:cxn>
                  <a:cxn ang="T13">
                    <a:pos x="T6" y="T7"/>
                  </a:cxn>
                  <a:cxn ang="T14">
                    <a:pos x="T8" y="T9"/>
                  </a:cxn>
                </a:cxnLst>
                <a:rect l="T15" t="T16" r="T17" b="T18"/>
                <a:pathLst>
                  <a:path w="18" h="26">
                    <a:moveTo>
                      <a:pt x="0" y="8"/>
                    </a:moveTo>
                    <a:lnTo>
                      <a:pt x="2" y="25"/>
                    </a:lnTo>
                    <a:lnTo>
                      <a:pt x="11" y="25"/>
                    </a:lnTo>
                    <a:lnTo>
                      <a:pt x="17" y="0"/>
                    </a:lnTo>
                    <a:lnTo>
                      <a:pt x="0" y="8"/>
                    </a:lnTo>
                  </a:path>
                </a:pathLst>
              </a:custGeom>
              <a:solidFill>
                <a:srgbClr val="000000"/>
              </a:solidFill>
              <a:ln w="12700" cap="rnd">
                <a:solidFill>
                  <a:srgbClr val="000000"/>
                </a:solidFill>
                <a:round/>
                <a:headEnd type="none" w="sm" len="sm"/>
                <a:tailEnd type="none" w="sm" len="sm"/>
              </a:ln>
            </p:spPr>
            <p:txBody>
              <a:bodyPr/>
              <a:lstStyle/>
              <a:p>
                <a:endParaRPr lang="fr-FR"/>
              </a:p>
            </p:txBody>
          </p:sp>
        </p:grpSp>
        <p:sp>
          <p:nvSpPr>
            <p:cNvPr id="3196" name="Oval 184"/>
            <p:cNvSpPr>
              <a:spLocks noChangeArrowheads="1"/>
            </p:cNvSpPr>
            <p:nvPr/>
          </p:nvSpPr>
          <p:spPr bwMode="auto">
            <a:xfrm>
              <a:off x="5243" y="2141"/>
              <a:ext cx="202" cy="96"/>
            </a:xfrm>
            <a:prstGeom prst="ellipse">
              <a:avLst/>
            </a:prstGeom>
            <a:solidFill>
              <a:srgbClr val="000000"/>
            </a:solidFill>
            <a:ln w="12700">
              <a:solidFill>
                <a:srgbClr val="000000"/>
              </a:solidFill>
              <a:round/>
              <a:headEnd/>
              <a:tailEnd/>
            </a:ln>
          </p:spPr>
          <p:txBody>
            <a:bodyPr wrap="none" anchor="ctr"/>
            <a:lstStyle/>
            <a:p>
              <a:endParaRPr lang="en-US" altLang="fr-FR"/>
            </a:p>
          </p:txBody>
        </p:sp>
        <p:sp>
          <p:nvSpPr>
            <p:cNvPr id="3197" name="Rectangle 185"/>
            <p:cNvSpPr>
              <a:spLocks noChangeArrowheads="1"/>
            </p:cNvSpPr>
            <p:nvPr/>
          </p:nvSpPr>
          <p:spPr bwMode="auto">
            <a:xfrm>
              <a:off x="5324" y="2018"/>
              <a:ext cx="45" cy="138"/>
            </a:xfrm>
            <a:prstGeom prst="rect">
              <a:avLst/>
            </a:prstGeom>
            <a:solidFill>
              <a:srgbClr val="000000"/>
            </a:solidFill>
            <a:ln w="12700">
              <a:solidFill>
                <a:srgbClr val="000000"/>
              </a:solidFill>
              <a:miter lim="800000"/>
              <a:headEnd/>
              <a:tailEnd/>
            </a:ln>
          </p:spPr>
          <p:txBody>
            <a:bodyPr wrap="none" anchor="ctr"/>
            <a:lstStyle/>
            <a:p>
              <a:endParaRPr lang="en-US" altLang="fr-FR"/>
            </a:p>
          </p:txBody>
        </p:sp>
        <p:sp>
          <p:nvSpPr>
            <p:cNvPr id="3198" name="Freeform 186"/>
            <p:cNvSpPr>
              <a:spLocks/>
            </p:cNvSpPr>
            <p:nvPr/>
          </p:nvSpPr>
          <p:spPr bwMode="auto">
            <a:xfrm>
              <a:off x="5175" y="1914"/>
              <a:ext cx="326" cy="114"/>
            </a:xfrm>
            <a:custGeom>
              <a:avLst/>
              <a:gdLst>
                <a:gd name="T0" fmla="*/ 0 w 326"/>
                <a:gd name="T1" fmla="*/ 59 h 114"/>
                <a:gd name="T2" fmla="*/ 2 w 326"/>
                <a:gd name="T3" fmla="*/ 94 h 114"/>
                <a:gd name="T4" fmla="*/ 109 w 326"/>
                <a:gd name="T5" fmla="*/ 113 h 114"/>
                <a:gd name="T6" fmla="*/ 227 w 326"/>
                <a:gd name="T7" fmla="*/ 113 h 114"/>
                <a:gd name="T8" fmla="*/ 320 w 326"/>
                <a:gd name="T9" fmla="*/ 84 h 114"/>
                <a:gd name="T10" fmla="*/ 325 w 326"/>
                <a:gd name="T11" fmla="*/ 3 h 114"/>
                <a:gd name="T12" fmla="*/ 142 w 326"/>
                <a:gd name="T13" fmla="*/ 0 h 114"/>
                <a:gd name="T14" fmla="*/ 0 w 326"/>
                <a:gd name="T15" fmla="*/ 59 h 114"/>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114"/>
                <a:gd name="T26" fmla="*/ 326 w 326"/>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114">
                  <a:moveTo>
                    <a:pt x="0" y="59"/>
                  </a:moveTo>
                  <a:lnTo>
                    <a:pt x="2" y="94"/>
                  </a:lnTo>
                  <a:lnTo>
                    <a:pt x="109" y="113"/>
                  </a:lnTo>
                  <a:lnTo>
                    <a:pt x="227" y="113"/>
                  </a:lnTo>
                  <a:lnTo>
                    <a:pt x="320" y="84"/>
                  </a:lnTo>
                  <a:lnTo>
                    <a:pt x="325" y="3"/>
                  </a:lnTo>
                  <a:lnTo>
                    <a:pt x="142" y="0"/>
                  </a:lnTo>
                  <a:lnTo>
                    <a:pt x="0" y="59"/>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199" name="Freeform 187"/>
            <p:cNvSpPr>
              <a:spLocks/>
            </p:cNvSpPr>
            <p:nvPr/>
          </p:nvSpPr>
          <p:spPr bwMode="auto">
            <a:xfrm>
              <a:off x="5183" y="1957"/>
              <a:ext cx="311" cy="66"/>
            </a:xfrm>
            <a:custGeom>
              <a:avLst/>
              <a:gdLst>
                <a:gd name="T0" fmla="*/ 0 w 311"/>
                <a:gd name="T1" fmla="*/ 22 h 66"/>
                <a:gd name="T2" fmla="*/ 1 w 311"/>
                <a:gd name="T3" fmla="*/ 47 h 66"/>
                <a:gd name="T4" fmla="*/ 98 w 311"/>
                <a:gd name="T5" fmla="*/ 65 h 66"/>
                <a:gd name="T6" fmla="*/ 223 w 311"/>
                <a:gd name="T7" fmla="*/ 65 h 66"/>
                <a:gd name="T8" fmla="*/ 310 w 311"/>
                <a:gd name="T9" fmla="*/ 35 h 66"/>
                <a:gd name="T10" fmla="*/ 310 w 311"/>
                <a:gd name="T11" fmla="*/ 0 h 66"/>
                <a:gd name="T12" fmla="*/ 227 w 311"/>
                <a:gd name="T13" fmla="*/ 35 h 66"/>
                <a:gd name="T14" fmla="*/ 100 w 311"/>
                <a:gd name="T15" fmla="*/ 36 h 66"/>
                <a:gd name="T16" fmla="*/ 0 w 311"/>
                <a:gd name="T17" fmla="*/ 22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66"/>
                <a:gd name="T29" fmla="*/ 311 w 311"/>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66">
                  <a:moveTo>
                    <a:pt x="0" y="22"/>
                  </a:moveTo>
                  <a:lnTo>
                    <a:pt x="1" y="47"/>
                  </a:lnTo>
                  <a:lnTo>
                    <a:pt x="98" y="65"/>
                  </a:lnTo>
                  <a:lnTo>
                    <a:pt x="223" y="65"/>
                  </a:lnTo>
                  <a:lnTo>
                    <a:pt x="310" y="35"/>
                  </a:lnTo>
                  <a:lnTo>
                    <a:pt x="310" y="0"/>
                  </a:lnTo>
                  <a:lnTo>
                    <a:pt x="227" y="35"/>
                  </a:lnTo>
                  <a:lnTo>
                    <a:pt x="100" y="36"/>
                  </a:lnTo>
                  <a:lnTo>
                    <a:pt x="0" y="22"/>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nvGrpSpPr>
            <p:cNvPr id="3200" name="Group 188"/>
            <p:cNvGrpSpPr>
              <a:grpSpLocks/>
            </p:cNvGrpSpPr>
            <p:nvPr/>
          </p:nvGrpSpPr>
          <p:grpSpPr bwMode="auto">
            <a:xfrm>
              <a:off x="5282" y="1369"/>
              <a:ext cx="142" cy="171"/>
              <a:chOff x="5057" y="2310"/>
              <a:chExt cx="142" cy="171"/>
            </a:xfrm>
          </p:grpSpPr>
          <p:sp>
            <p:nvSpPr>
              <p:cNvPr id="3230" name="Freeform 189"/>
              <p:cNvSpPr>
                <a:spLocks/>
              </p:cNvSpPr>
              <p:nvPr/>
            </p:nvSpPr>
            <p:spPr bwMode="auto">
              <a:xfrm>
                <a:off x="5057" y="2310"/>
                <a:ext cx="142" cy="171"/>
              </a:xfrm>
              <a:custGeom>
                <a:avLst/>
                <a:gdLst>
                  <a:gd name="T0" fmla="*/ 43 w 142"/>
                  <a:gd name="T1" fmla="*/ 5 h 171"/>
                  <a:gd name="T2" fmla="*/ 24 w 142"/>
                  <a:gd name="T3" fmla="*/ 12 h 171"/>
                  <a:gd name="T4" fmla="*/ 18 w 142"/>
                  <a:gd name="T5" fmla="*/ 26 h 171"/>
                  <a:gd name="T6" fmla="*/ 12 w 142"/>
                  <a:gd name="T7" fmla="*/ 45 h 171"/>
                  <a:gd name="T8" fmla="*/ 11 w 142"/>
                  <a:gd name="T9" fmla="*/ 53 h 171"/>
                  <a:gd name="T10" fmla="*/ 12 w 142"/>
                  <a:gd name="T11" fmla="*/ 61 h 171"/>
                  <a:gd name="T12" fmla="*/ 15 w 142"/>
                  <a:gd name="T13" fmla="*/ 66 h 171"/>
                  <a:gd name="T14" fmla="*/ 11 w 142"/>
                  <a:gd name="T15" fmla="*/ 77 h 171"/>
                  <a:gd name="T16" fmla="*/ 6 w 142"/>
                  <a:gd name="T17" fmla="*/ 86 h 171"/>
                  <a:gd name="T18" fmla="*/ 4 w 142"/>
                  <a:gd name="T19" fmla="*/ 90 h 171"/>
                  <a:gd name="T20" fmla="*/ 1 w 142"/>
                  <a:gd name="T21" fmla="*/ 92 h 171"/>
                  <a:gd name="T22" fmla="*/ 0 w 142"/>
                  <a:gd name="T23" fmla="*/ 94 h 171"/>
                  <a:gd name="T24" fmla="*/ 0 w 142"/>
                  <a:gd name="T25" fmla="*/ 97 h 171"/>
                  <a:gd name="T26" fmla="*/ 1 w 142"/>
                  <a:gd name="T27" fmla="*/ 100 h 171"/>
                  <a:gd name="T28" fmla="*/ 2 w 142"/>
                  <a:gd name="T29" fmla="*/ 101 h 171"/>
                  <a:gd name="T30" fmla="*/ 8 w 142"/>
                  <a:gd name="T31" fmla="*/ 103 h 171"/>
                  <a:gd name="T32" fmla="*/ 10 w 142"/>
                  <a:gd name="T33" fmla="*/ 104 h 171"/>
                  <a:gd name="T34" fmla="*/ 11 w 142"/>
                  <a:gd name="T35" fmla="*/ 108 h 171"/>
                  <a:gd name="T36" fmla="*/ 11 w 142"/>
                  <a:gd name="T37" fmla="*/ 112 h 171"/>
                  <a:gd name="T38" fmla="*/ 9 w 142"/>
                  <a:gd name="T39" fmla="*/ 119 h 171"/>
                  <a:gd name="T40" fmla="*/ 9 w 142"/>
                  <a:gd name="T41" fmla="*/ 122 h 171"/>
                  <a:gd name="T42" fmla="*/ 12 w 142"/>
                  <a:gd name="T43" fmla="*/ 124 h 171"/>
                  <a:gd name="T44" fmla="*/ 11 w 142"/>
                  <a:gd name="T45" fmla="*/ 127 h 171"/>
                  <a:gd name="T46" fmla="*/ 11 w 142"/>
                  <a:gd name="T47" fmla="*/ 129 h 171"/>
                  <a:gd name="T48" fmla="*/ 12 w 142"/>
                  <a:gd name="T49" fmla="*/ 131 h 171"/>
                  <a:gd name="T50" fmla="*/ 15 w 142"/>
                  <a:gd name="T51" fmla="*/ 133 h 171"/>
                  <a:gd name="T52" fmla="*/ 16 w 142"/>
                  <a:gd name="T53" fmla="*/ 135 h 171"/>
                  <a:gd name="T54" fmla="*/ 16 w 142"/>
                  <a:gd name="T55" fmla="*/ 141 h 171"/>
                  <a:gd name="T56" fmla="*/ 17 w 142"/>
                  <a:gd name="T57" fmla="*/ 144 h 171"/>
                  <a:gd name="T58" fmla="*/ 20 w 142"/>
                  <a:gd name="T59" fmla="*/ 147 h 171"/>
                  <a:gd name="T60" fmla="*/ 23 w 142"/>
                  <a:gd name="T61" fmla="*/ 149 h 171"/>
                  <a:gd name="T62" fmla="*/ 26 w 142"/>
                  <a:gd name="T63" fmla="*/ 150 h 171"/>
                  <a:gd name="T64" fmla="*/ 31 w 142"/>
                  <a:gd name="T65" fmla="*/ 151 h 171"/>
                  <a:gd name="T66" fmla="*/ 41 w 142"/>
                  <a:gd name="T67" fmla="*/ 150 h 171"/>
                  <a:gd name="T68" fmla="*/ 51 w 142"/>
                  <a:gd name="T69" fmla="*/ 149 h 171"/>
                  <a:gd name="T70" fmla="*/ 64 w 142"/>
                  <a:gd name="T71" fmla="*/ 170 h 171"/>
                  <a:gd name="T72" fmla="*/ 123 w 142"/>
                  <a:gd name="T73" fmla="*/ 144 h 171"/>
                  <a:gd name="T74" fmla="*/ 117 w 142"/>
                  <a:gd name="T75" fmla="*/ 135 h 171"/>
                  <a:gd name="T76" fmla="*/ 114 w 142"/>
                  <a:gd name="T77" fmla="*/ 127 h 171"/>
                  <a:gd name="T78" fmla="*/ 114 w 142"/>
                  <a:gd name="T79" fmla="*/ 115 h 171"/>
                  <a:gd name="T80" fmla="*/ 141 w 142"/>
                  <a:gd name="T81" fmla="*/ 90 h 171"/>
                  <a:gd name="T82" fmla="*/ 141 w 142"/>
                  <a:gd name="T83" fmla="*/ 32 h 171"/>
                  <a:gd name="T84" fmla="*/ 127 w 142"/>
                  <a:gd name="T85" fmla="*/ 15 h 171"/>
                  <a:gd name="T86" fmla="*/ 109 w 142"/>
                  <a:gd name="T87" fmla="*/ 7 h 171"/>
                  <a:gd name="T88" fmla="*/ 90 w 142"/>
                  <a:gd name="T89" fmla="*/ 0 h 171"/>
                  <a:gd name="T90" fmla="*/ 65 w 142"/>
                  <a:gd name="T91" fmla="*/ 3 h 171"/>
                  <a:gd name="T92" fmla="*/ 43 w 142"/>
                  <a:gd name="T93" fmla="*/ 5 h 17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2"/>
                  <a:gd name="T142" fmla="*/ 0 h 171"/>
                  <a:gd name="T143" fmla="*/ 142 w 142"/>
                  <a:gd name="T144" fmla="*/ 171 h 17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2" h="171">
                    <a:moveTo>
                      <a:pt x="43" y="5"/>
                    </a:moveTo>
                    <a:lnTo>
                      <a:pt x="24" y="12"/>
                    </a:lnTo>
                    <a:lnTo>
                      <a:pt x="18" y="26"/>
                    </a:lnTo>
                    <a:lnTo>
                      <a:pt x="12" y="45"/>
                    </a:lnTo>
                    <a:lnTo>
                      <a:pt x="11" y="53"/>
                    </a:lnTo>
                    <a:lnTo>
                      <a:pt x="12" y="61"/>
                    </a:lnTo>
                    <a:lnTo>
                      <a:pt x="15" y="66"/>
                    </a:lnTo>
                    <a:lnTo>
                      <a:pt x="11" y="77"/>
                    </a:lnTo>
                    <a:lnTo>
                      <a:pt x="6" y="86"/>
                    </a:lnTo>
                    <a:lnTo>
                      <a:pt x="4" y="90"/>
                    </a:lnTo>
                    <a:lnTo>
                      <a:pt x="1" y="92"/>
                    </a:lnTo>
                    <a:lnTo>
                      <a:pt x="0" y="94"/>
                    </a:lnTo>
                    <a:lnTo>
                      <a:pt x="0" y="97"/>
                    </a:lnTo>
                    <a:lnTo>
                      <a:pt x="1" y="100"/>
                    </a:lnTo>
                    <a:lnTo>
                      <a:pt x="2" y="101"/>
                    </a:lnTo>
                    <a:lnTo>
                      <a:pt x="8" y="103"/>
                    </a:lnTo>
                    <a:lnTo>
                      <a:pt x="10" y="104"/>
                    </a:lnTo>
                    <a:lnTo>
                      <a:pt x="11" y="108"/>
                    </a:lnTo>
                    <a:lnTo>
                      <a:pt x="11" y="112"/>
                    </a:lnTo>
                    <a:lnTo>
                      <a:pt x="9" y="119"/>
                    </a:lnTo>
                    <a:lnTo>
                      <a:pt x="9" y="122"/>
                    </a:lnTo>
                    <a:lnTo>
                      <a:pt x="12" y="124"/>
                    </a:lnTo>
                    <a:lnTo>
                      <a:pt x="11" y="127"/>
                    </a:lnTo>
                    <a:lnTo>
                      <a:pt x="11" y="129"/>
                    </a:lnTo>
                    <a:lnTo>
                      <a:pt x="12" y="131"/>
                    </a:lnTo>
                    <a:lnTo>
                      <a:pt x="15" y="133"/>
                    </a:lnTo>
                    <a:lnTo>
                      <a:pt x="16" y="135"/>
                    </a:lnTo>
                    <a:lnTo>
                      <a:pt x="16" y="141"/>
                    </a:lnTo>
                    <a:lnTo>
                      <a:pt x="17" y="144"/>
                    </a:lnTo>
                    <a:lnTo>
                      <a:pt x="20" y="147"/>
                    </a:lnTo>
                    <a:lnTo>
                      <a:pt x="23" y="149"/>
                    </a:lnTo>
                    <a:lnTo>
                      <a:pt x="26" y="150"/>
                    </a:lnTo>
                    <a:lnTo>
                      <a:pt x="31" y="151"/>
                    </a:lnTo>
                    <a:lnTo>
                      <a:pt x="41" y="150"/>
                    </a:lnTo>
                    <a:lnTo>
                      <a:pt x="51" y="149"/>
                    </a:lnTo>
                    <a:lnTo>
                      <a:pt x="64" y="170"/>
                    </a:lnTo>
                    <a:lnTo>
                      <a:pt x="123" y="144"/>
                    </a:lnTo>
                    <a:lnTo>
                      <a:pt x="117" y="135"/>
                    </a:lnTo>
                    <a:lnTo>
                      <a:pt x="114" y="127"/>
                    </a:lnTo>
                    <a:lnTo>
                      <a:pt x="114" y="115"/>
                    </a:lnTo>
                    <a:lnTo>
                      <a:pt x="141" y="90"/>
                    </a:lnTo>
                    <a:lnTo>
                      <a:pt x="141" y="32"/>
                    </a:lnTo>
                    <a:lnTo>
                      <a:pt x="127" y="15"/>
                    </a:lnTo>
                    <a:lnTo>
                      <a:pt x="109" y="7"/>
                    </a:lnTo>
                    <a:lnTo>
                      <a:pt x="90" y="0"/>
                    </a:lnTo>
                    <a:lnTo>
                      <a:pt x="65" y="3"/>
                    </a:lnTo>
                    <a:lnTo>
                      <a:pt x="43" y="5"/>
                    </a:lnTo>
                  </a:path>
                </a:pathLst>
              </a:custGeom>
              <a:solidFill>
                <a:srgbClr val="000000"/>
              </a:solidFill>
              <a:ln w="12700" cap="rnd">
                <a:solidFill>
                  <a:srgbClr val="402000"/>
                </a:solidFill>
                <a:round/>
                <a:headEnd type="none" w="sm" len="sm"/>
                <a:tailEnd type="none" w="sm" len="sm"/>
              </a:ln>
            </p:spPr>
            <p:txBody>
              <a:bodyPr/>
              <a:lstStyle/>
              <a:p>
                <a:endParaRPr lang="fr-FR"/>
              </a:p>
            </p:txBody>
          </p:sp>
          <p:sp>
            <p:nvSpPr>
              <p:cNvPr id="3231" name="Freeform 190"/>
              <p:cNvSpPr>
                <a:spLocks/>
              </p:cNvSpPr>
              <p:nvPr/>
            </p:nvSpPr>
            <p:spPr bwMode="auto">
              <a:xfrm>
                <a:off x="5122" y="2417"/>
                <a:ext cx="17" cy="28"/>
              </a:xfrm>
              <a:custGeom>
                <a:avLst/>
                <a:gdLst>
                  <a:gd name="T0" fmla="*/ 16 w 17"/>
                  <a:gd name="T1" fmla="*/ 0 h 28"/>
                  <a:gd name="T2" fmla="*/ 11 w 17"/>
                  <a:gd name="T3" fmla="*/ 13 h 28"/>
                  <a:gd name="T4" fmla="*/ 7 w 17"/>
                  <a:gd name="T5" fmla="*/ 20 h 28"/>
                  <a:gd name="T6" fmla="*/ 0 w 17"/>
                  <a:gd name="T7" fmla="*/ 27 h 28"/>
                  <a:gd name="T8" fmla="*/ 10 w 17"/>
                  <a:gd name="T9" fmla="*/ 21 h 28"/>
                  <a:gd name="T10" fmla="*/ 14 w 17"/>
                  <a:gd name="T11" fmla="*/ 13 h 28"/>
                  <a:gd name="T12" fmla="*/ 16 w 17"/>
                  <a:gd name="T13" fmla="*/ 0 h 28"/>
                  <a:gd name="T14" fmla="*/ 0 60000 65536"/>
                  <a:gd name="T15" fmla="*/ 0 60000 65536"/>
                  <a:gd name="T16" fmla="*/ 0 60000 65536"/>
                  <a:gd name="T17" fmla="*/ 0 60000 65536"/>
                  <a:gd name="T18" fmla="*/ 0 60000 65536"/>
                  <a:gd name="T19" fmla="*/ 0 60000 65536"/>
                  <a:gd name="T20" fmla="*/ 0 60000 65536"/>
                  <a:gd name="T21" fmla="*/ 0 w 17"/>
                  <a:gd name="T22" fmla="*/ 0 h 28"/>
                  <a:gd name="T23" fmla="*/ 17 w 17"/>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8">
                    <a:moveTo>
                      <a:pt x="16" y="0"/>
                    </a:moveTo>
                    <a:lnTo>
                      <a:pt x="11" y="13"/>
                    </a:lnTo>
                    <a:lnTo>
                      <a:pt x="7" y="20"/>
                    </a:lnTo>
                    <a:lnTo>
                      <a:pt x="0" y="27"/>
                    </a:lnTo>
                    <a:lnTo>
                      <a:pt x="10" y="21"/>
                    </a:lnTo>
                    <a:lnTo>
                      <a:pt x="14" y="13"/>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sp>
          <p:nvSpPr>
            <p:cNvPr id="3201" name="Freeform 191"/>
            <p:cNvSpPr>
              <a:spLocks/>
            </p:cNvSpPr>
            <p:nvPr/>
          </p:nvSpPr>
          <p:spPr bwMode="auto">
            <a:xfrm>
              <a:off x="5303" y="1437"/>
              <a:ext cx="20" cy="17"/>
            </a:xfrm>
            <a:custGeom>
              <a:avLst/>
              <a:gdLst>
                <a:gd name="T0" fmla="*/ 3 w 20"/>
                <a:gd name="T1" fmla="*/ 0 h 17"/>
                <a:gd name="T2" fmla="*/ 3 w 20"/>
                <a:gd name="T3" fmla="*/ 1 h 17"/>
                <a:gd name="T4" fmla="*/ 0 w 20"/>
                <a:gd name="T5" fmla="*/ 2 h 17"/>
                <a:gd name="T6" fmla="*/ 4 w 20"/>
                <a:gd name="T7" fmla="*/ 2 h 17"/>
                <a:gd name="T8" fmla="*/ 6 w 20"/>
                <a:gd name="T9" fmla="*/ 7 h 17"/>
                <a:gd name="T10" fmla="*/ 4 w 20"/>
                <a:gd name="T11" fmla="*/ 10 h 17"/>
                <a:gd name="T12" fmla="*/ 5 w 20"/>
                <a:gd name="T13" fmla="*/ 10 h 17"/>
                <a:gd name="T14" fmla="*/ 4 w 20"/>
                <a:gd name="T15" fmla="*/ 16 h 17"/>
                <a:gd name="T16" fmla="*/ 7 w 20"/>
                <a:gd name="T17" fmla="*/ 10 h 17"/>
                <a:gd name="T18" fmla="*/ 10 w 20"/>
                <a:gd name="T19" fmla="*/ 10 h 17"/>
                <a:gd name="T20" fmla="*/ 13 w 20"/>
                <a:gd name="T21" fmla="*/ 7 h 17"/>
                <a:gd name="T22" fmla="*/ 19 w 20"/>
                <a:gd name="T23" fmla="*/ 7 h 17"/>
                <a:gd name="T24" fmla="*/ 13 w 20"/>
                <a:gd name="T25" fmla="*/ 1 h 17"/>
                <a:gd name="T26" fmla="*/ 3 w 20"/>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7"/>
                <a:gd name="T44" fmla="*/ 20 w 2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7">
                  <a:moveTo>
                    <a:pt x="3" y="0"/>
                  </a:moveTo>
                  <a:lnTo>
                    <a:pt x="3" y="1"/>
                  </a:lnTo>
                  <a:lnTo>
                    <a:pt x="0" y="2"/>
                  </a:lnTo>
                  <a:lnTo>
                    <a:pt x="4" y="2"/>
                  </a:lnTo>
                  <a:lnTo>
                    <a:pt x="6" y="7"/>
                  </a:lnTo>
                  <a:lnTo>
                    <a:pt x="4" y="10"/>
                  </a:lnTo>
                  <a:lnTo>
                    <a:pt x="5" y="10"/>
                  </a:lnTo>
                  <a:lnTo>
                    <a:pt x="4" y="16"/>
                  </a:lnTo>
                  <a:lnTo>
                    <a:pt x="7" y="10"/>
                  </a:lnTo>
                  <a:lnTo>
                    <a:pt x="10" y="10"/>
                  </a:lnTo>
                  <a:lnTo>
                    <a:pt x="13" y="7"/>
                  </a:lnTo>
                  <a:lnTo>
                    <a:pt x="19" y="7"/>
                  </a:lnTo>
                  <a:lnTo>
                    <a:pt x="13" y="1"/>
                  </a:lnTo>
                  <a:lnTo>
                    <a:pt x="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02" name="Freeform 192"/>
            <p:cNvSpPr>
              <a:spLocks/>
            </p:cNvSpPr>
            <p:nvPr/>
          </p:nvSpPr>
          <p:spPr bwMode="auto">
            <a:xfrm>
              <a:off x="5300" y="1424"/>
              <a:ext cx="32" cy="17"/>
            </a:xfrm>
            <a:custGeom>
              <a:avLst/>
              <a:gdLst>
                <a:gd name="T0" fmla="*/ 0 w 32"/>
                <a:gd name="T1" fmla="*/ 8 h 17"/>
                <a:gd name="T2" fmla="*/ 1 w 32"/>
                <a:gd name="T3" fmla="*/ 14 h 17"/>
                <a:gd name="T4" fmla="*/ 5 w 32"/>
                <a:gd name="T5" fmla="*/ 16 h 17"/>
                <a:gd name="T6" fmla="*/ 10 w 32"/>
                <a:gd name="T7" fmla="*/ 12 h 17"/>
                <a:gd name="T8" fmla="*/ 16 w 32"/>
                <a:gd name="T9" fmla="*/ 8 h 17"/>
                <a:gd name="T10" fmla="*/ 26 w 32"/>
                <a:gd name="T11" fmla="*/ 8 h 17"/>
                <a:gd name="T12" fmla="*/ 31 w 32"/>
                <a:gd name="T13" fmla="*/ 10 h 17"/>
                <a:gd name="T14" fmla="*/ 23 w 32"/>
                <a:gd name="T15" fmla="*/ 4 h 17"/>
                <a:gd name="T16" fmla="*/ 18 w 32"/>
                <a:gd name="T17" fmla="*/ 2 h 17"/>
                <a:gd name="T18" fmla="*/ 18 w 32"/>
                <a:gd name="T19" fmla="*/ 0 h 17"/>
                <a:gd name="T20" fmla="*/ 13 w 32"/>
                <a:gd name="T21" fmla="*/ 4 h 17"/>
                <a:gd name="T22" fmla="*/ 14 w 32"/>
                <a:gd name="T23" fmla="*/ 2 h 17"/>
                <a:gd name="T24" fmla="*/ 10 w 32"/>
                <a:gd name="T25" fmla="*/ 4 h 17"/>
                <a:gd name="T26" fmla="*/ 5 w 32"/>
                <a:gd name="T27" fmla="*/ 4 h 17"/>
                <a:gd name="T28" fmla="*/ 0 w 32"/>
                <a:gd name="T29" fmla="*/ 8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17"/>
                <a:gd name="T47" fmla="*/ 32 w 3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17">
                  <a:moveTo>
                    <a:pt x="0" y="8"/>
                  </a:moveTo>
                  <a:lnTo>
                    <a:pt x="1" y="14"/>
                  </a:lnTo>
                  <a:lnTo>
                    <a:pt x="5" y="16"/>
                  </a:lnTo>
                  <a:lnTo>
                    <a:pt x="10" y="12"/>
                  </a:lnTo>
                  <a:lnTo>
                    <a:pt x="16" y="8"/>
                  </a:lnTo>
                  <a:lnTo>
                    <a:pt x="26" y="8"/>
                  </a:lnTo>
                  <a:lnTo>
                    <a:pt x="31" y="10"/>
                  </a:lnTo>
                  <a:lnTo>
                    <a:pt x="23" y="4"/>
                  </a:lnTo>
                  <a:lnTo>
                    <a:pt x="18" y="2"/>
                  </a:lnTo>
                  <a:lnTo>
                    <a:pt x="18" y="0"/>
                  </a:lnTo>
                  <a:lnTo>
                    <a:pt x="13" y="4"/>
                  </a:lnTo>
                  <a:lnTo>
                    <a:pt x="14" y="2"/>
                  </a:lnTo>
                  <a:lnTo>
                    <a:pt x="10" y="4"/>
                  </a:lnTo>
                  <a:lnTo>
                    <a:pt x="5" y="4"/>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03" name="Freeform 193"/>
            <p:cNvSpPr>
              <a:spLocks/>
            </p:cNvSpPr>
            <p:nvPr/>
          </p:nvSpPr>
          <p:spPr bwMode="auto">
            <a:xfrm>
              <a:off x="5291" y="1487"/>
              <a:ext cx="17" cy="17"/>
            </a:xfrm>
            <a:custGeom>
              <a:avLst/>
              <a:gdLst>
                <a:gd name="T0" fmla="*/ 0 w 17"/>
                <a:gd name="T1" fmla="*/ 1 h 17"/>
                <a:gd name="T2" fmla="*/ 2 w 17"/>
                <a:gd name="T3" fmla="*/ 1 h 17"/>
                <a:gd name="T4" fmla="*/ 4 w 17"/>
                <a:gd name="T5" fmla="*/ 0 h 17"/>
                <a:gd name="T6" fmla="*/ 6 w 17"/>
                <a:gd name="T7" fmla="*/ 2 h 17"/>
                <a:gd name="T8" fmla="*/ 9 w 17"/>
                <a:gd name="T9" fmla="*/ 4 h 17"/>
                <a:gd name="T10" fmla="*/ 12 w 17"/>
                <a:gd name="T11" fmla="*/ 5 h 17"/>
                <a:gd name="T12" fmla="*/ 13 w 17"/>
                <a:gd name="T13" fmla="*/ 7 h 17"/>
                <a:gd name="T14" fmla="*/ 14 w 17"/>
                <a:gd name="T15" fmla="*/ 4 h 17"/>
                <a:gd name="T16" fmla="*/ 16 w 17"/>
                <a:gd name="T17" fmla="*/ 8 h 17"/>
                <a:gd name="T18" fmla="*/ 16 w 17"/>
                <a:gd name="T19" fmla="*/ 13 h 17"/>
                <a:gd name="T20" fmla="*/ 16 w 17"/>
                <a:gd name="T21" fmla="*/ 14 h 17"/>
                <a:gd name="T22" fmla="*/ 14 w 17"/>
                <a:gd name="T23" fmla="*/ 16 h 17"/>
                <a:gd name="T24" fmla="*/ 16 w 17"/>
                <a:gd name="T25" fmla="*/ 13 h 17"/>
                <a:gd name="T26" fmla="*/ 13 w 17"/>
                <a:gd name="T27" fmla="*/ 8 h 17"/>
                <a:gd name="T28" fmla="*/ 9 w 17"/>
                <a:gd name="T29" fmla="*/ 7 h 17"/>
                <a:gd name="T30" fmla="*/ 6 w 17"/>
                <a:gd name="T31" fmla="*/ 8 h 17"/>
                <a:gd name="T32" fmla="*/ 3 w 17"/>
                <a:gd name="T33" fmla="*/ 8 h 17"/>
                <a:gd name="T34" fmla="*/ 0 w 17"/>
                <a:gd name="T35" fmla="*/ 5 h 17"/>
                <a:gd name="T36" fmla="*/ 0 w 17"/>
                <a:gd name="T37" fmla="*/ 1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0" y="1"/>
                  </a:moveTo>
                  <a:lnTo>
                    <a:pt x="2" y="1"/>
                  </a:lnTo>
                  <a:lnTo>
                    <a:pt x="4" y="0"/>
                  </a:lnTo>
                  <a:lnTo>
                    <a:pt x="6" y="2"/>
                  </a:lnTo>
                  <a:lnTo>
                    <a:pt x="9" y="4"/>
                  </a:lnTo>
                  <a:lnTo>
                    <a:pt x="12" y="5"/>
                  </a:lnTo>
                  <a:lnTo>
                    <a:pt x="13" y="7"/>
                  </a:lnTo>
                  <a:lnTo>
                    <a:pt x="14" y="4"/>
                  </a:lnTo>
                  <a:lnTo>
                    <a:pt x="16" y="8"/>
                  </a:lnTo>
                  <a:lnTo>
                    <a:pt x="16" y="13"/>
                  </a:lnTo>
                  <a:lnTo>
                    <a:pt x="16" y="14"/>
                  </a:lnTo>
                  <a:lnTo>
                    <a:pt x="14" y="16"/>
                  </a:lnTo>
                  <a:lnTo>
                    <a:pt x="16" y="13"/>
                  </a:lnTo>
                  <a:lnTo>
                    <a:pt x="13" y="8"/>
                  </a:lnTo>
                  <a:lnTo>
                    <a:pt x="9" y="7"/>
                  </a:lnTo>
                  <a:lnTo>
                    <a:pt x="6" y="8"/>
                  </a:lnTo>
                  <a:lnTo>
                    <a:pt x="3" y="8"/>
                  </a:lnTo>
                  <a:lnTo>
                    <a:pt x="0" y="5"/>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04" name="Freeform 194"/>
            <p:cNvSpPr>
              <a:spLocks/>
            </p:cNvSpPr>
            <p:nvPr/>
          </p:nvSpPr>
          <p:spPr bwMode="auto">
            <a:xfrm>
              <a:off x="5294" y="1499"/>
              <a:ext cx="17" cy="17"/>
            </a:xfrm>
            <a:custGeom>
              <a:avLst/>
              <a:gdLst>
                <a:gd name="T0" fmla="*/ 0 w 17"/>
                <a:gd name="T1" fmla="*/ 0 h 17"/>
                <a:gd name="T2" fmla="*/ 9 w 17"/>
                <a:gd name="T3" fmla="*/ 0 h 17"/>
                <a:gd name="T4" fmla="*/ 16 w 17"/>
                <a:gd name="T5" fmla="*/ 8 h 17"/>
                <a:gd name="T6" fmla="*/ 9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9" y="0"/>
                  </a:lnTo>
                  <a:lnTo>
                    <a:pt x="16" y="8"/>
                  </a:lnTo>
                  <a:lnTo>
                    <a:pt x="9"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05" name="Freeform 195"/>
            <p:cNvSpPr>
              <a:spLocks/>
            </p:cNvSpPr>
            <p:nvPr/>
          </p:nvSpPr>
          <p:spPr bwMode="auto">
            <a:xfrm>
              <a:off x="5289" y="1468"/>
              <a:ext cx="17" cy="17"/>
            </a:xfrm>
            <a:custGeom>
              <a:avLst/>
              <a:gdLst>
                <a:gd name="T0" fmla="*/ 0 w 17"/>
                <a:gd name="T1" fmla="*/ 0 h 17"/>
                <a:gd name="T2" fmla="*/ 8 w 17"/>
                <a:gd name="T3" fmla="*/ 0 h 17"/>
                <a:gd name="T4" fmla="*/ 13 w 17"/>
                <a:gd name="T5" fmla="*/ 5 h 17"/>
                <a:gd name="T6" fmla="*/ 16 w 17"/>
                <a:gd name="T7" fmla="*/ 16 h 17"/>
                <a:gd name="T8" fmla="*/ 10 w 17"/>
                <a:gd name="T9" fmla="*/ 16 h 17"/>
                <a:gd name="T10" fmla="*/ 5 w 17"/>
                <a:gd name="T11" fmla="*/ 10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8" y="0"/>
                  </a:lnTo>
                  <a:lnTo>
                    <a:pt x="13" y="5"/>
                  </a:lnTo>
                  <a:lnTo>
                    <a:pt x="16" y="16"/>
                  </a:lnTo>
                  <a:lnTo>
                    <a:pt x="10" y="16"/>
                  </a:lnTo>
                  <a:lnTo>
                    <a:pt x="5" y="1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06" name="Freeform 196"/>
            <p:cNvSpPr>
              <a:spLocks/>
            </p:cNvSpPr>
            <p:nvPr/>
          </p:nvSpPr>
          <p:spPr bwMode="auto">
            <a:xfrm>
              <a:off x="5297" y="1466"/>
              <a:ext cx="17" cy="17"/>
            </a:xfrm>
            <a:custGeom>
              <a:avLst/>
              <a:gdLst>
                <a:gd name="T0" fmla="*/ 10 w 17"/>
                <a:gd name="T1" fmla="*/ 0 h 17"/>
                <a:gd name="T2" fmla="*/ 10 w 17"/>
                <a:gd name="T3" fmla="*/ 5 h 17"/>
                <a:gd name="T4" fmla="*/ 10 w 17"/>
                <a:gd name="T5" fmla="*/ 13 h 17"/>
                <a:gd name="T6" fmla="*/ 0 w 17"/>
                <a:gd name="T7" fmla="*/ 16 h 17"/>
                <a:gd name="T8" fmla="*/ 10 w 17"/>
                <a:gd name="T9" fmla="*/ 13 h 17"/>
                <a:gd name="T10" fmla="*/ 16 w 17"/>
                <a:gd name="T11" fmla="*/ 10 h 17"/>
                <a:gd name="T12" fmla="*/ 16 w 17"/>
                <a:gd name="T13" fmla="*/ 8 h 17"/>
                <a:gd name="T14" fmla="*/ 1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0" y="0"/>
                  </a:moveTo>
                  <a:lnTo>
                    <a:pt x="10" y="5"/>
                  </a:lnTo>
                  <a:lnTo>
                    <a:pt x="10" y="13"/>
                  </a:lnTo>
                  <a:lnTo>
                    <a:pt x="0" y="16"/>
                  </a:lnTo>
                  <a:lnTo>
                    <a:pt x="10" y="13"/>
                  </a:lnTo>
                  <a:lnTo>
                    <a:pt x="16" y="10"/>
                  </a:lnTo>
                  <a:lnTo>
                    <a:pt x="16" y="8"/>
                  </a:lnTo>
                  <a:lnTo>
                    <a:pt x="1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07" name="Freeform 197"/>
            <p:cNvSpPr>
              <a:spLocks/>
            </p:cNvSpPr>
            <p:nvPr/>
          </p:nvSpPr>
          <p:spPr bwMode="auto">
            <a:xfrm>
              <a:off x="5313" y="1440"/>
              <a:ext cx="17" cy="17"/>
            </a:xfrm>
            <a:custGeom>
              <a:avLst/>
              <a:gdLst>
                <a:gd name="T0" fmla="*/ 0 w 17"/>
                <a:gd name="T1" fmla="*/ 0 h 17"/>
                <a:gd name="T2" fmla="*/ 0 w 17"/>
                <a:gd name="T3" fmla="*/ 16 h 17"/>
                <a:gd name="T4" fmla="*/ 4 w 17"/>
                <a:gd name="T5" fmla="*/ 16 h 17"/>
                <a:gd name="T6" fmla="*/ 12 w 17"/>
                <a:gd name="T7" fmla="*/ 8 h 17"/>
                <a:gd name="T8" fmla="*/ 16 w 17"/>
                <a:gd name="T9" fmla="*/ 8 h 17"/>
                <a:gd name="T10" fmla="*/ 8 w 17"/>
                <a:gd name="T11" fmla="*/ 0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0" y="16"/>
                  </a:lnTo>
                  <a:lnTo>
                    <a:pt x="4" y="16"/>
                  </a:lnTo>
                  <a:lnTo>
                    <a:pt x="12" y="8"/>
                  </a:lnTo>
                  <a:lnTo>
                    <a:pt x="16" y="8"/>
                  </a:lnTo>
                  <a:lnTo>
                    <a:pt x="8"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nvGrpSpPr>
            <p:cNvPr id="3208" name="Group 198"/>
            <p:cNvGrpSpPr>
              <a:grpSpLocks/>
            </p:cNvGrpSpPr>
            <p:nvPr/>
          </p:nvGrpSpPr>
          <p:grpSpPr bwMode="auto">
            <a:xfrm>
              <a:off x="5358" y="1430"/>
              <a:ext cx="22" cy="38"/>
              <a:chOff x="5133" y="2371"/>
              <a:chExt cx="22" cy="38"/>
            </a:xfrm>
          </p:grpSpPr>
          <p:sp>
            <p:nvSpPr>
              <p:cNvPr id="3228" name="Freeform 199"/>
              <p:cNvSpPr>
                <a:spLocks/>
              </p:cNvSpPr>
              <p:nvPr/>
            </p:nvSpPr>
            <p:spPr bwMode="auto">
              <a:xfrm>
                <a:off x="5136" y="2375"/>
                <a:ext cx="17" cy="28"/>
              </a:xfrm>
              <a:custGeom>
                <a:avLst/>
                <a:gdLst>
                  <a:gd name="T0" fmla="*/ 0 w 17"/>
                  <a:gd name="T1" fmla="*/ 5 h 28"/>
                  <a:gd name="T2" fmla="*/ 6 w 17"/>
                  <a:gd name="T3" fmla="*/ 2 h 28"/>
                  <a:gd name="T4" fmla="*/ 11 w 17"/>
                  <a:gd name="T5" fmla="*/ 3 h 28"/>
                  <a:gd name="T6" fmla="*/ 14 w 17"/>
                  <a:gd name="T7" fmla="*/ 8 h 28"/>
                  <a:gd name="T8" fmla="*/ 14 w 17"/>
                  <a:gd name="T9" fmla="*/ 14 h 28"/>
                  <a:gd name="T10" fmla="*/ 14 w 17"/>
                  <a:gd name="T11" fmla="*/ 19 h 28"/>
                  <a:gd name="T12" fmla="*/ 12 w 17"/>
                  <a:gd name="T13" fmla="*/ 23 h 28"/>
                  <a:gd name="T14" fmla="*/ 9 w 17"/>
                  <a:gd name="T15" fmla="*/ 16 h 28"/>
                  <a:gd name="T16" fmla="*/ 7 w 17"/>
                  <a:gd name="T17" fmla="*/ 13 h 28"/>
                  <a:gd name="T18" fmla="*/ 1 w 17"/>
                  <a:gd name="T19" fmla="*/ 11 h 28"/>
                  <a:gd name="T20" fmla="*/ 6 w 17"/>
                  <a:gd name="T21" fmla="*/ 16 h 28"/>
                  <a:gd name="T22" fmla="*/ 9 w 17"/>
                  <a:gd name="T23" fmla="*/ 20 h 28"/>
                  <a:gd name="T24" fmla="*/ 9 w 17"/>
                  <a:gd name="T25" fmla="*/ 24 h 28"/>
                  <a:gd name="T26" fmla="*/ 8 w 17"/>
                  <a:gd name="T27" fmla="*/ 27 h 28"/>
                  <a:gd name="T28" fmla="*/ 6 w 17"/>
                  <a:gd name="T29" fmla="*/ 27 h 28"/>
                  <a:gd name="T30" fmla="*/ 13 w 17"/>
                  <a:gd name="T31" fmla="*/ 27 h 28"/>
                  <a:gd name="T32" fmla="*/ 16 w 17"/>
                  <a:gd name="T33" fmla="*/ 20 h 28"/>
                  <a:gd name="T34" fmla="*/ 16 w 17"/>
                  <a:gd name="T35" fmla="*/ 13 h 28"/>
                  <a:gd name="T36" fmla="*/ 16 w 17"/>
                  <a:gd name="T37" fmla="*/ 6 h 28"/>
                  <a:gd name="T38" fmla="*/ 12 w 17"/>
                  <a:gd name="T39" fmla="*/ 2 h 28"/>
                  <a:gd name="T40" fmla="*/ 7 w 17"/>
                  <a:gd name="T41" fmla="*/ 0 h 28"/>
                  <a:gd name="T42" fmla="*/ 2 w 17"/>
                  <a:gd name="T43" fmla="*/ 1 h 28"/>
                  <a:gd name="T44" fmla="*/ 0 w 17"/>
                  <a:gd name="T45" fmla="*/ 5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28"/>
                  <a:gd name="T71" fmla="*/ 17 w 1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28">
                    <a:moveTo>
                      <a:pt x="0" y="5"/>
                    </a:moveTo>
                    <a:lnTo>
                      <a:pt x="6" y="2"/>
                    </a:lnTo>
                    <a:lnTo>
                      <a:pt x="11" y="3"/>
                    </a:lnTo>
                    <a:lnTo>
                      <a:pt x="14" y="8"/>
                    </a:lnTo>
                    <a:lnTo>
                      <a:pt x="14" y="14"/>
                    </a:lnTo>
                    <a:lnTo>
                      <a:pt x="14" y="19"/>
                    </a:lnTo>
                    <a:lnTo>
                      <a:pt x="12" y="23"/>
                    </a:lnTo>
                    <a:lnTo>
                      <a:pt x="9" y="16"/>
                    </a:lnTo>
                    <a:lnTo>
                      <a:pt x="7" y="13"/>
                    </a:lnTo>
                    <a:lnTo>
                      <a:pt x="1" y="11"/>
                    </a:lnTo>
                    <a:lnTo>
                      <a:pt x="6" y="16"/>
                    </a:lnTo>
                    <a:lnTo>
                      <a:pt x="9" y="20"/>
                    </a:lnTo>
                    <a:lnTo>
                      <a:pt x="9" y="24"/>
                    </a:lnTo>
                    <a:lnTo>
                      <a:pt x="8" y="27"/>
                    </a:lnTo>
                    <a:lnTo>
                      <a:pt x="6" y="27"/>
                    </a:lnTo>
                    <a:lnTo>
                      <a:pt x="13" y="27"/>
                    </a:lnTo>
                    <a:lnTo>
                      <a:pt x="16" y="20"/>
                    </a:lnTo>
                    <a:lnTo>
                      <a:pt x="16" y="13"/>
                    </a:lnTo>
                    <a:lnTo>
                      <a:pt x="16" y="6"/>
                    </a:lnTo>
                    <a:lnTo>
                      <a:pt x="12" y="2"/>
                    </a:lnTo>
                    <a:lnTo>
                      <a:pt x="7" y="0"/>
                    </a:lnTo>
                    <a:lnTo>
                      <a:pt x="2" y="1"/>
                    </a:lnTo>
                    <a:lnTo>
                      <a:pt x="0" y="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29" name="Freeform 200"/>
              <p:cNvSpPr>
                <a:spLocks/>
              </p:cNvSpPr>
              <p:nvPr/>
            </p:nvSpPr>
            <p:spPr bwMode="auto">
              <a:xfrm>
                <a:off x="5133" y="2371"/>
                <a:ext cx="22" cy="38"/>
              </a:xfrm>
              <a:custGeom>
                <a:avLst/>
                <a:gdLst>
                  <a:gd name="T0" fmla="*/ 0 w 22"/>
                  <a:gd name="T1" fmla="*/ 9 h 38"/>
                  <a:gd name="T2" fmla="*/ 3 w 22"/>
                  <a:gd name="T3" fmla="*/ 3 h 38"/>
                  <a:gd name="T4" fmla="*/ 9 w 22"/>
                  <a:gd name="T5" fmla="*/ 2 h 38"/>
                  <a:gd name="T6" fmla="*/ 15 w 22"/>
                  <a:gd name="T7" fmla="*/ 3 h 38"/>
                  <a:gd name="T8" fmla="*/ 18 w 22"/>
                  <a:gd name="T9" fmla="*/ 6 h 38"/>
                  <a:gd name="T10" fmla="*/ 19 w 22"/>
                  <a:gd name="T11" fmla="*/ 12 h 38"/>
                  <a:gd name="T12" fmla="*/ 19 w 22"/>
                  <a:gd name="T13" fmla="*/ 16 h 38"/>
                  <a:gd name="T14" fmla="*/ 18 w 22"/>
                  <a:gd name="T15" fmla="*/ 19 h 38"/>
                  <a:gd name="T16" fmla="*/ 18 w 22"/>
                  <a:gd name="T17" fmla="*/ 24 h 38"/>
                  <a:gd name="T18" fmla="*/ 17 w 22"/>
                  <a:gd name="T19" fmla="*/ 29 h 38"/>
                  <a:gd name="T20" fmla="*/ 13 w 22"/>
                  <a:gd name="T21" fmla="*/ 34 h 38"/>
                  <a:gd name="T22" fmla="*/ 10 w 22"/>
                  <a:gd name="T23" fmla="*/ 34 h 38"/>
                  <a:gd name="T24" fmla="*/ 7 w 22"/>
                  <a:gd name="T25" fmla="*/ 34 h 38"/>
                  <a:gd name="T26" fmla="*/ 7 w 22"/>
                  <a:gd name="T27" fmla="*/ 35 h 38"/>
                  <a:gd name="T28" fmla="*/ 9 w 22"/>
                  <a:gd name="T29" fmla="*/ 37 h 38"/>
                  <a:gd name="T30" fmla="*/ 12 w 22"/>
                  <a:gd name="T31" fmla="*/ 36 h 38"/>
                  <a:gd name="T32" fmla="*/ 16 w 22"/>
                  <a:gd name="T33" fmla="*/ 35 h 38"/>
                  <a:gd name="T34" fmla="*/ 19 w 22"/>
                  <a:gd name="T35" fmla="*/ 29 h 38"/>
                  <a:gd name="T36" fmla="*/ 19 w 22"/>
                  <a:gd name="T37" fmla="*/ 21 h 38"/>
                  <a:gd name="T38" fmla="*/ 21 w 22"/>
                  <a:gd name="T39" fmla="*/ 15 h 38"/>
                  <a:gd name="T40" fmla="*/ 21 w 22"/>
                  <a:gd name="T41" fmla="*/ 10 h 38"/>
                  <a:gd name="T42" fmla="*/ 19 w 22"/>
                  <a:gd name="T43" fmla="*/ 5 h 38"/>
                  <a:gd name="T44" fmla="*/ 17 w 22"/>
                  <a:gd name="T45" fmla="*/ 2 h 38"/>
                  <a:gd name="T46" fmla="*/ 11 w 22"/>
                  <a:gd name="T47" fmla="*/ 0 h 38"/>
                  <a:gd name="T48" fmla="*/ 3 w 22"/>
                  <a:gd name="T49" fmla="*/ 1 h 38"/>
                  <a:gd name="T50" fmla="*/ 1 w 22"/>
                  <a:gd name="T51" fmla="*/ 3 h 38"/>
                  <a:gd name="T52" fmla="*/ 0 w 22"/>
                  <a:gd name="T53" fmla="*/ 9 h 3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
                  <a:gd name="T82" fmla="*/ 0 h 38"/>
                  <a:gd name="T83" fmla="*/ 22 w 22"/>
                  <a:gd name="T84" fmla="*/ 38 h 3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 h="38">
                    <a:moveTo>
                      <a:pt x="0" y="9"/>
                    </a:moveTo>
                    <a:lnTo>
                      <a:pt x="3" y="3"/>
                    </a:lnTo>
                    <a:lnTo>
                      <a:pt x="9" y="2"/>
                    </a:lnTo>
                    <a:lnTo>
                      <a:pt x="15" y="3"/>
                    </a:lnTo>
                    <a:lnTo>
                      <a:pt x="18" y="6"/>
                    </a:lnTo>
                    <a:lnTo>
                      <a:pt x="19" y="12"/>
                    </a:lnTo>
                    <a:lnTo>
                      <a:pt x="19" y="16"/>
                    </a:lnTo>
                    <a:lnTo>
                      <a:pt x="18" y="19"/>
                    </a:lnTo>
                    <a:lnTo>
                      <a:pt x="18" y="24"/>
                    </a:lnTo>
                    <a:lnTo>
                      <a:pt x="17" y="29"/>
                    </a:lnTo>
                    <a:lnTo>
                      <a:pt x="13" y="34"/>
                    </a:lnTo>
                    <a:lnTo>
                      <a:pt x="10" y="34"/>
                    </a:lnTo>
                    <a:lnTo>
                      <a:pt x="7" y="34"/>
                    </a:lnTo>
                    <a:lnTo>
                      <a:pt x="7" y="35"/>
                    </a:lnTo>
                    <a:lnTo>
                      <a:pt x="9" y="37"/>
                    </a:lnTo>
                    <a:lnTo>
                      <a:pt x="12" y="36"/>
                    </a:lnTo>
                    <a:lnTo>
                      <a:pt x="16" y="35"/>
                    </a:lnTo>
                    <a:lnTo>
                      <a:pt x="19" y="29"/>
                    </a:lnTo>
                    <a:lnTo>
                      <a:pt x="19" y="21"/>
                    </a:lnTo>
                    <a:lnTo>
                      <a:pt x="21" y="15"/>
                    </a:lnTo>
                    <a:lnTo>
                      <a:pt x="21" y="10"/>
                    </a:lnTo>
                    <a:lnTo>
                      <a:pt x="19" y="5"/>
                    </a:lnTo>
                    <a:lnTo>
                      <a:pt x="17" y="2"/>
                    </a:lnTo>
                    <a:lnTo>
                      <a:pt x="11" y="0"/>
                    </a:lnTo>
                    <a:lnTo>
                      <a:pt x="3" y="1"/>
                    </a:lnTo>
                    <a:lnTo>
                      <a:pt x="1" y="3"/>
                    </a:lnTo>
                    <a:lnTo>
                      <a:pt x="0" y="9"/>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sp>
          <p:nvSpPr>
            <p:cNvPr id="3209" name="Freeform 201"/>
            <p:cNvSpPr>
              <a:spLocks/>
            </p:cNvSpPr>
            <p:nvPr/>
          </p:nvSpPr>
          <p:spPr bwMode="auto">
            <a:xfrm>
              <a:off x="5285" y="1357"/>
              <a:ext cx="156" cy="155"/>
            </a:xfrm>
            <a:custGeom>
              <a:avLst/>
              <a:gdLst>
                <a:gd name="T0" fmla="*/ 9 w 156"/>
                <a:gd name="T1" fmla="*/ 61 h 155"/>
                <a:gd name="T2" fmla="*/ 16 w 156"/>
                <a:gd name="T3" fmla="*/ 57 h 155"/>
                <a:gd name="T4" fmla="*/ 45 w 156"/>
                <a:gd name="T5" fmla="*/ 63 h 155"/>
                <a:gd name="T6" fmla="*/ 25 w 156"/>
                <a:gd name="T7" fmla="*/ 50 h 155"/>
                <a:gd name="T8" fmla="*/ 51 w 156"/>
                <a:gd name="T9" fmla="*/ 63 h 155"/>
                <a:gd name="T10" fmla="*/ 61 w 156"/>
                <a:gd name="T11" fmla="*/ 72 h 155"/>
                <a:gd name="T12" fmla="*/ 62 w 156"/>
                <a:gd name="T13" fmla="*/ 75 h 155"/>
                <a:gd name="T14" fmla="*/ 63 w 156"/>
                <a:gd name="T15" fmla="*/ 77 h 155"/>
                <a:gd name="T16" fmla="*/ 69 w 156"/>
                <a:gd name="T17" fmla="*/ 79 h 155"/>
                <a:gd name="T18" fmla="*/ 53 w 156"/>
                <a:gd name="T19" fmla="*/ 86 h 155"/>
                <a:gd name="T20" fmla="*/ 72 w 156"/>
                <a:gd name="T21" fmla="*/ 85 h 155"/>
                <a:gd name="T22" fmla="*/ 72 w 156"/>
                <a:gd name="T23" fmla="*/ 91 h 155"/>
                <a:gd name="T24" fmla="*/ 70 w 156"/>
                <a:gd name="T25" fmla="*/ 95 h 155"/>
                <a:gd name="T26" fmla="*/ 61 w 156"/>
                <a:gd name="T27" fmla="*/ 97 h 155"/>
                <a:gd name="T28" fmla="*/ 88 w 156"/>
                <a:gd name="T29" fmla="*/ 97 h 155"/>
                <a:gd name="T30" fmla="*/ 90 w 156"/>
                <a:gd name="T31" fmla="*/ 102 h 155"/>
                <a:gd name="T32" fmla="*/ 90 w 156"/>
                <a:gd name="T33" fmla="*/ 111 h 155"/>
                <a:gd name="T34" fmla="*/ 74 w 156"/>
                <a:gd name="T35" fmla="*/ 116 h 155"/>
                <a:gd name="T36" fmla="*/ 93 w 156"/>
                <a:gd name="T37" fmla="*/ 116 h 155"/>
                <a:gd name="T38" fmla="*/ 78 w 156"/>
                <a:gd name="T39" fmla="*/ 125 h 155"/>
                <a:gd name="T40" fmla="*/ 82 w 156"/>
                <a:gd name="T41" fmla="*/ 128 h 155"/>
                <a:gd name="T42" fmla="*/ 89 w 156"/>
                <a:gd name="T43" fmla="*/ 135 h 155"/>
                <a:gd name="T44" fmla="*/ 76 w 156"/>
                <a:gd name="T45" fmla="*/ 141 h 155"/>
                <a:gd name="T46" fmla="*/ 97 w 156"/>
                <a:gd name="T47" fmla="*/ 139 h 155"/>
                <a:gd name="T48" fmla="*/ 93 w 156"/>
                <a:gd name="T49" fmla="*/ 143 h 155"/>
                <a:gd name="T50" fmla="*/ 95 w 156"/>
                <a:gd name="T51" fmla="*/ 145 h 155"/>
                <a:gd name="T52" fmla="*/ 102 w 156"/>
                <a:gd name="T53" fmla="*/ 150 h 155"/>
                <a:gd name="T54" fmla="*/ 105 w 156"/>
                <a:gd name="T55" fmla="*/ 151 h 155"/>
                <a:gd name="T56" fmla="*/ 116 w 156"/>
                <a:gd name="T57" fmla="*/ 143 h 155"/>
                <a:gd name="T58" fmla="*/ 133 w 156"/>
                <a:gd name="T59" fmla="*/ 142 h 155"/>
                <a:gd name="T60" fmla="*/ 125 w 156"/>
                <a:gd name="T61" fmla="*/ 136 h 155"/>
                <a:gd name="T62" fmla="*/ 135 w 156"/>
                <a:gd name="T63" fmla="*/ 119 h 155"/>
                <a:gd name="T64" fmla="*/ 155 w 156"/>
                <a:gd name="T65" fmla="*/ 80 h 155"/>
                <a:gd name="T66" fmla="*/ 149 w 156"/>
                <a:gd name="T67" fmla="*/ 41 h 155"/>
                <a:gd name="T68" fmla="*/ 139 w 156"/>
                <a:gd name="T69" fmla="*/ 25 h 155"/>
                <a:gd name="T70" fmla="*/ 117 w 156"/>
                <a:gd name="T71" fmla="*/ 5 h 155"/>
                <a:gd name="T72" fmla="*/ 78 w 156"/>
                <a:gd name="T73" fmla="*/ 0 h 155"/>
                <a:gd name="T74" fmla="*/ 41 w 156"/>
                <a:gd name="T75" fmla="*/ 6 h 155"/>
                <a:gd name="T76" fmla="*/ 12 w 156"/>
                <a:gd name="T77" fmla="*/ 18 h 155"/>
                <a:gd name="T78" fmla="*/ 0 w 156"/>
                <a:gd name="T79" fmla="*/ 43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55"/>
                <a:gd name="T122" fmla="*/ 156 w 156"/>
                <a:gd name="T123" fmla="*/ 155 h 15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55">
                  <a:moveTo>
                    <a:pt x="0" y="43"/>
                  </a:moveTo>
                  <a:lnTo>
                    <a:pt x="9" y="61"/>
                  </a:lnTo>
                  <a:lnTo>
                    <a:pt x="25" y="64"/>
                  </a:lnTo>
                  <a:lnTo>
                    <a:pt x="16" y="57"/>
                  </a:lnTo>
                  <a:lnTo>
                    <a:pt x="31" y="62"/>
                  </a:lnTo>
                  <a:lnTo>
                    <a:pt x="45" y="63"/>
                  </a:lnTo>
                  <a:lnTo>
                    <a:pt x="30" y="57"/>
                  </a:lnTo>
                  <a:lnTo>
                    <a:pt x="25" y="50"/>
                  </a:lnTo>
                  <a:lnTo>
                    <a:pt x="42" y="60"/>
                  </a:lnTo>
                  <a:lnTo>
                    <a:pt x="51" y="63"/>
                  </a:lnTo>
                  <a:lnTo>
                    <a:pt x="64" y="65"/>
                  </a:lnTo>
                  <a:lnTo>
                    <a:pt x="61" y="72"/>
                  </a:lnTo>
                  <a:lnTo>
                    <a:pt x="53" y="75"/>
                  </a:lnTo>
                  <a:lnTo>
                    <a:pt x="62" y="75"/>
                  </a:lnTo>
                  <a:lnTo>
                    <a:pt x="70" y="73"/>
                  </a:lnTo>
                  <a:lnTo>
                    <a:pt x="63" y="77"/>
                  </a:lnTo>
                  <a:lnTo>
                    <a:pt x="53" y="81"/>
                  </a:lnTo>
                  <a:lnTo>
                    <a:pt x="69" y="79"/>
                  </a:lnTo>
                  <a:lnTo>
                    <a:pt x="60" y="84"/>
                  </a:lnTo>
                  <a:lnTo>
                    <a:pt x="53" y="86"/>
                  </a:lnTo>
                  <a:lnTo>
                    <a:pt x="63" y="86"/>
                  </a:lnTo>
                  <a:lnTo>
                    <a:pt x="72" y="85"/>
                  </a:lnTo>
                  <a:lnTo>
                    <a:pt x="58" y="93"/>
                  </a:lnTo>
                  <a:lnTo>
                    <a:pt x="72" y="91"/>
                  </a:lnTo>
                  <a:lnTo>
                    <a:pt x="76" y="89"/>
                  </a:lnTo>
                  <a:lnTo>
                    <a:pt x="70" y="95"/>
                  </a:lnTo>
                  <a:lnTo>
                    <a:pt x="65" y="96"/>
                  </a:lnTo>
                  <a:lnTo>
                    <a:pt x="61" y="97"/>
                  </a:lnTo>
                  <a:lnTo>
                    <a:pt x="75" y="99"/>
                  </a:lnTo>
                  <a:lnTo>
                    <a:pt x="88" y="97"/>
                  </a:lnTo>
                  <a:lnTo>
                    <a:pt x="95" y="95"/>
                  </a:lnTo>
                  <a:lnTo>
                    <a:pt x="90" y="102"/>
                  </a:lnTo>
                  <a:lnTo>
                    <a:pt x="95" y="104"/>
                  </a:lnTo>
                  <a:lnTo>
                    <a:pt x="90" y="111"/>
                  </a:lnTo>
                  <a:lnTo>
                    <a:pt x="85" y="113"/>
                  </a:lnTo>
                  <a:lnTo>
                    <a:pt x="74" y="116"/>
                  </a:lnTo>
                  <a:lnTo>
                    <a:pt x="84" y="118"/>
                  </a:lnTo>
                  <a:lnTo>
                    <a:pt x="93" y="116"/>
                  </a:lnTo>
                  <a:lnTo>
                    <a:pt x="86" y="121"/>
                  </a:lnTo>
                  <a:lnTo>
                    <a:pt x="78" y="125"/>
                  </a:lnTo>
                  <a:lnTo>
                    <a:pt x="68" y="125"/>
                  </a:lnTo>
                  <a:lnTo>
                    <a:pt x="82" y="128"/>
                  </a:lnTo>
                  <a:lnTo>
                    <a:pt x="93" y="126"/>
                  </a:lnTo>
                  <a:lnTo>
                    <a:pt x="89" y="135"/>
                  </a:lnTo>
                  <a:lnTo>
                    <a:pt x="84" y="139"/>
                  </a:lnTo>
                  <a:lnTo>
                    <a:pt x="76" y="141"/>
                  </a:lnTo>
                  <a:lnTo>
                    <a:pt x="86" y="141"/>
                  </a:lnTo>
                  <a:lnTo>
                    <a:pt x="97" y="139"/>
                  </a:lnTo>
                  <a:lnTo>
                    <a:pt x="103" y="136"/>
                  </a:lnTo>
                  <a:lnTo>
                    <a:pt x="93" y="143"/>
                  </a:lnTo>
                  <a:lnTo>
                    <a:pt x="84" y="145"/>
                  </a:lnTo>
                  <a:lnTo>
                    <a:pt x="95" y="145"/>
                  </a:lnTo>
                  <a:lnTo>
                    <a:pt x="104" y="143"/>
                  </a:lnTo>
                  <a:lnTo>
                    <a:pt x="102" y="150"/>
                  </a:lnTo>
                  <a:lnTo>
                    <a:pt x="95" y="154"/>
                  </a:lnTo>
                  <a:lnTo>
                    <a:pt x="105" y="151"/>
                  </a:lnTo>
                  <a:lnTo>
                    <a:pt x="114" y="143"/>
                  </a:lnTo>
                  <a:lnTo>
                    <a:pt x="116" y="143"/>
                  </a:lnTo>
                  <a:lnTo>
                    <a:pt x="124" y="144"/>
                  </a:lnTo>
                  <a:lnTo>
                    <a:pt x="133" y="142"/>
                  </a:lnTo>
                  <a:lnTo>
                    <a:pt x="126" y="140"/>
                  </a:lnTo>
                  <a:lnTo>
                    <a:pt x="125" y="136"/>
                  </a:lnTo>
                  <a:lnTo>
                    <a:pt x="126" y="127"/>
                  </a:lnTo>
                  <a:lnTo>
                    <a:pt x="135" y="119"/>
                  </a:lnTo>
                  <a:lnTo>
                    <a:pt x="146" y="105"/>
                  </a:lnTo>
                  <a:lnTo>
                    <a:pt x="155" y="80"/>
                  </a:lnTo>
                  <a:lnTo>
                    <a:pt x="153" y="58"/>
                  </a:lnTo>
                  <a:lnTo>
                    <a:pt x="149" y="41"/>
                  </a:lnTo>
                  <a:lnTo>
                    <a:pt x="139" y="31"/>
                  </a:lnTo>
                  <a:lnTo>
                    <a:pt x="139" y="25"/>
                  </a:lnTo>
                  <a:lnTo>
                    <a:pt x="131" y="14"/>
                  </a:lnTo>
                  <a:lnTo>
                    <a:pt x="117" y="5"/>
                  </a:lnTo>
                  <a:lnTo>
                    <a:pt x="100" y="2"/>
                  </a:lnTo>
                  <a:lnTo>
                    <a:pt x="78" y="0"/>
                  </a:lnTo>
                  <a:lnTo>
                    <a:pt x="59" y="2"/>
                  </a:lnTo>
                  <a:lnTo>
                    <a:pt x="41" y="6"/>
                  </a:lnTo>
                  <a:lnTo>
                    <a:pt x="23" y="13"/>
                  </a:lnTo>
                  <a:lnTo>
                    <a:pt x="12" y="18"/>
                  </a:lnTo>
                  <a:lnTo>
                    <a:pt x="2" y="26"/>
                  </a:lnTo>
                  <a:lnTo>
                    <a:pt x="0" y="4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10" name="Freeform 202"/>
            <p:cNvSpPr>
              <a:spLocks/>
            </p:cNvSpPr>
            <p:nvPr/>
          </p:nvSpPr>
          <p:spPr bwMode="auto">
            <a:xfrm>
              <a:off x="5288" y="1361"/>
              <a:ext cx="149" cy="144"/>
            </a:xfrm>
            <a:custGeom>
              <a:avLst/>
              <a:gdLst>
                <a:gd name="T0" fmla="*/ 72 w 149"/>
                <a:gd name="T1" fmla="*/ 65 h 144"/>
                <a:gd name="T2" fmla="*/ 75 w 149"/>
                <a:gd name="T3" fmla="*/ 70 h 144"/>
                <a:gd name="T4" fmla="*/ 78 w 149"/>
                <a:gd name="T5" fmla="*/ 76 h 144"/>
                <a:gd name="T6" fmla="*/ 82 w 149"/>
                <a:gd name="T7" fmla="*/ 80 h 144"/>
                <a:gd name="T8" fmla="*/ 94 w 149"/>
                <a:gd name="T9" fmla="*/ 87 h 144"/>
                <a:gd name="T10" fmla="*/ 96 w 149"/>
                <a:gd name="T11" fmla="*/ 95 h 144"/>
                <a:gd name="T12" fmla="*/ 100 w 149"/>
                <a:gd name="T13" fmla="*/ 101 h 144"/>
                <a:gd name="T14" fmla="*/ 95 w 149"/>
                <a:gd name="T15" fmla="*/ 109 h 144"/>
                <a:gd name="T16" fmla="*/ 79 w 149"/>
                <a:gd name="T17" fmla="*/ 121 h 144"/>
                <a:gd name="T18" fmla="*/ 94 w 149"/>
                <a:gd name="T19" fmla="*/ 119 h 144"/>
                <a:gd name="T20" fmla="*/ 87 w 149"/>
                <a:gd name="T21" fmla="*/ 133 h 144"/>
                <a:gd name="T22" fmla="*/ 103 w 149"/>
                <a:gd name="T23" fmla="*/ 128 h 144"/>
                <a:gd name="T24" fmla="*/ 96 w 149"/>
                <a:gd name="T25" fmla="*/ 136 h 144"/>
                <a:gd name="T26" fmla="*/ 103 w 149"/>
                <a:gd name="T27" fmla="*/ 143 h 144"/>
                <a:gd name="T28" fmla="*/ 121 w 149"/>
                <a:gd name="T29" fmla="*/ 138 h 144"/>
                <a:gd name="T30" fmla="*/ 121 w 149"/>
                <a:gd name="T31" fmla="*/ 122 h 144"/>
                <a:gd name="T32" fmla="*/ 141 w 149"/>
                <a:gd name="T33" fmla="*/ 93 h 144"/>
                <a:gd name="T34" fmla="*/ 146 w 149"/>
                <a:gd name="T35" fmla="*/ 56 h 144"/>
                <a:gd name="T36" fmla="*/ 134 w 149"/>
                <a:gd name="T37" fmla="*/ 32 h 144"/>
                <a:gd name="T38" fmla="*/ 132 w 149"/>
                <a:gd name="T39" fmla="*/ 53 h 144"/>
                <a:gd name="T40" fmla="*/ 132 w 149"/>
                <a:gd name="T41" fmla="*/ 32 h 144"/>
                <a:gd name="T42" fmla="*/ 116 w 149"/>
                <a:gd name="T43" fmla="*/ 45 h 144"/>
                <a:gd name="T44" fmla="*/ 131 w 149"/>
                <a:gd name="T45" fmla="*/ 30 h 144"/>
                <a:gd name="T46" fmla="*/ 115 w 149"/>
                <a:gd name="T47" fmla="*/ 22 h 144"/>
                <a:gd name="T48" fmla="*/ 131 w 149"/>
                <a:gd name="T49" fmla="*/ 26 h 144"/>
                <a:gd name="T50" fmla="*/ 119 w 149"/>
                <a:gd name="T51" fmla="*/ 8 h 144"/>
                <a:gd name="T52" fmla="*/ 90 w 149"/>
                <a:gd name="T53" fmla="*/ 0 h 144"/>
                <a:gd name="T54" fmla="*/ 54 w 149"/>
                <a:gd name="T55" fmla="*/ 1 h 144"/>
                <a:gd name="T56" fmla="*/ 19 w 149"/>
                <a:gd name="T57" fmla="*/ 13 h 144"/>
                <a:gd name="T58" fmla="*/ 3 w 149"/>
                <a:gd name="T59" fmla="*/ 24 h 144"/>
                <a:gd name="T60" fmla="*/ 1 w 149"/>
                <a:gd name="T61" fmla="*/ 42 h 144"/>
                <a:gd name="T62" fmla="*/ 8 w 149"/>
                <a:gd name="T63" fmla="*/ 54 h 144"/>
                <a:gd name="T64" fmla="*/ 10 w 149"/>
                <a:gd name="T65" fmla="*/ 51 h 144"/>
                <a:gd name="T66" fmla="*/ 15 w 149"/>
                <a:gd name="T67" fmla="*/ 50 h 144"/>
                <a:gd name="T68" fmla="*/ 19 w 149"/>
                <a:gd name="T69" fmla="*/ 49 h 144"/>
                <a:gd name="T70" fmla="*/ 18 w 149"/>
                <a:gd name="T71" fmla="*/ 41 h 144"/>
                <a:gd name="T72" fmla="*/ 41 w 149"/>
                <a:gd name="T73" fmla="*/ 53 h 144"/>
                <a:gd name="T74" fmla="*/ 65 w 149"/>
                <a:gd name="T75" fmla="*/ 56 h 144"/>
                <a:gd name="T76" fmla="*/ 62 w 149"/>
                <a:gd name="T77" fmla="*/ 66 h 1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9"/>
                <a:gd name="T118" fmla="*/ 0 h 144"/>
                <a:gd name="T119" fmla="*/ 149 w 149"/>
                <a:gd name="T120" fmla="*/ 144 h 1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9" h="144">
                  <a:moveTo>
                    <a:pt x="62" y="66"/>
                  </a:moveTo>
                  <a:lnTo>
                    <a:pt x="72" y="65"/>
                  </a:lnTo>
                  <a:lnTo>
                    <a:pt x="65" y="73"/>
                  </a:lnTo>
                  <a:lnTo>
                    <a:pt x="75" y="70"/>
                  </a:lnTo>
                  <a:lnTo>
                    <a:pt x="65" y="79"/>
                  </a:lnTo>
                  <a:lnTo>
                    <a:pt x="78" y="76"/>
                  </a:lnTo>
                  <a:lnTo>
                    <a:pt x="68" y="85"/>
                  </a:lnTo>
                  <a:lnTo>
                    <a:pt x="82" y="80"/>
                  </a:lnTo>
                  <a:lnTo>
                    <a:pt x="73" y="90"/>
                  </a:lnTo>
                  <a:lnTo>
                    <a:pt x="94" y="87"/>
                  </a:lnTo>
                  <a:lnTo>
                    <a:pt x="103" y="85"/>
                  </a:lnTo>
                  <a:lnTo>
                    <a:pt x="96" y="95"/>
                  </a:lnTo>
                  <a:lnTo>
                    <a:pt x="101" y="96"/>
                  </a:lnTo>
                  <a:lnTo>
                    <a:pt x="100" y="101"/>
                  </a:lnTo>
                  <a:lnTo>
                    <a:pt x="87" y="108"/>
                  </a:lnTo>
                  <a:lnTo>
                    <a:pt x="95" y="109"/>
                  </a:lnTo>
                  <a:lnTo>
                    <a:pt x="88" y="116"/>
                  </a:lnTo>
                  <a:lnTo>
                    <a:pt x="79" y="121"/>
                  </a:lnTo>
                  <a:lnTo>
                    <a:pt x="90" y="120"/>
                  </a:lnTo>
                  <a:lnTo>
                    <a:pt x="94" y="119"/>
                  </a:lnTo>
                  <a:lnTo>
                    <a:pt x="91" y="127"/>
                  </a:lnTo>
                  <a:lnTo>
                    <a:pt x="87" y="133"/>
                  </a:lnTo>
                  <a:lnTo>
                    <a:pt x="96" y="131"/>
                  </a:lnTo>
                  <a:lnTo>
                    <a:pt x="103" y="128"/>
                  </a:lnTo>
                  <a:lnTo>
                    <a:pt x="100" y="134"/>
                  </a:lnTo>
                  <a:lnTo>
                    <a:pt x="96" y="136"/>
                  </a:lnTo>
                  <a:lnTo>
                    <a:pt x="105" y="134"/>
                  </a:lnTo>
                  <a:lnTo>
                    <a:pt x="103" y="143"/>
                  </a:lnTo>
                  <a:lnTo>
                    <a:pt x="110" y="135"/>
                  </a:lnTo>
                  <a:lnTo>
                    <a:pt x="121" y="138"/>
                  </a:lnTo>
                  <a:lnTo>
                    <a:pt x="119" y="131"/>
                  </a:lnTo>
                  <a:lnTo>
                    <a:pt x="121" y="122"/>
                  </a:lnTo>
                  <a:lnTo>
                    <a:pt x="130" y="112"/>
                  </a:lnTo>
                  <a:lnTo>
                    <a:pt x="141" y="93"/>
                  </a:lnTo>
                  <a:lnTo>
                    <a:pt x="148" y="73"/>
                  </a:lnTo>
                  <a:lnTo>
                    <a:pt x="146" y="56"/>
                  </a:lnTo>
                  <a:lnTo>
                    <a:pt x="143" y="41"/>
                  </a:lnTo>
                  <a:lnTo>
                    <a:pt x="134" y="32"/>
                  </a:lnTo>
                  <a:lnTo>
                    <a:pt x="137" y="41"/>
                  </a:lnTo>
                  <a:lnTo>
                    <a:pt x="132" y="53"/>
                  </a:lnTo>
                  <a:lnTo>
                    <a:pt x="134" y="42"/>
                  </a:lnTo>
                  <a:lnTo>
                    <a:pt x="132" y="32"/>
                  </a:lnTo>
                  <a:lnTo>
                    <a:pt x="125" y="35"/>
                  </a:lnTo>
                  <a:lnTo>
                    <a:pt x="116" y="45"/>
                  </a:lnTo>
                  <a:lnTo>
                    <a:pt x="124" y="33"/>
                  </a:lnTo>
                  <a:lnTo>
                    <a:pt x="131" y="30"/>
                  </a:lnTo>
                  <a:lnTo>
                    <a:pt x="126" y="26"/>
                  </a:lnTo>
                  <a:lnTo>
                    <a:pt x="115" y="22"/>
                  </a:lnTo>
                  <a:lnTo>
                    <a:pt x="125" y="22"/>
                  </a:lnTo>
                  <a:lnTo>
                    <a:pt x="131" y="26"/>
                  </a:lnTo>
                  <a:lnTo>
                    <a:pt x="131" y="18"/>
                  </a:lnTo>
                  <a:lnTo>
                    <a:pt x="119" y="8"/>
                  </a:lnTo>
                  <a:lnTo>
                    <a:pt x="109" y="3"/>
                  </a:lnTo>
                  <a:lnTo>
                    <a:pt x="90" y="0"/>
                  </a:lnTo>
                  <a:lnTo>
                    <a:pt x="69" y="0"/>
                  </a:lnTo>
                  <a:lnTo>
                    <a:pt x="54" y="1"/>
                  </a:lnTo>
                  <a:lnTo>
                    <a:pt x="34" y="6"/>
                  </a:lnTo>
                  <a:lnTo>
                    <a:pt x="19" y="13"/>
                  </a:lnTo>
                  <a:lnTo>
                    <a:pt x="6" y="18"/>
                  </a:lnTo>
                  <a:lnTo>
                    <a:pt x="3" y="24"/>
                  </a:lnTo>
                  <a:lnTo>
                    <a:pt x="0" y="34"/>
                  </a:lnTo>
                  <a:lnTo>
                    <a:pt x="1" y="42"/>
                  </a:lnTo>
                  <a:lnTo>
                    <a:pt x="4" y="49"/>
                  </a:lnTo>
                  <a:lnTo>
                    <a:pt x="8" y="54"/>
                  </a:lnTo>
                  <a:lnTo>
                    <a:pt x="12" y="57"/>
                  </a:lnTo>
                  <a:lnTo>
                    <a:pt x="10" y="51"/>
                  </a:lnTo>
                  <a:lnTo>
                    <a:pt x="9" y="45"/>
                  </a:lnTo>
                  <a:lnTo>
                    <a:pt x="15" y="50"/>
                  </a:lnTo>
                  <a:lnTo>
                    <a:pt x="26" y="55"/>
                  </a:lnTo>
                  <a:lnTo>
                    <a:pt x="19" y="49"/>
                  </a:lnTo>
                  <a:lnTo>
                    <a:pt x="18" y="44"/>
                  </a:lnTo>
                  <a:lnTo>
                    <a:pt x="18" y="41"/>
                  </a:lnTo>
                  <a:lnTo>
                    <a:pt x="29" y="46"/>
                  </a:lnTo>
                  <a:lnTo>
                    <a:pt x="41" y="53"/>
                  </a:lnTo>
                  <a:lnTo>
                    <a:pt x="51" y="57"/>
                  </a:lnTo>
                  <a:lnTo>
                    <a:pt x="65" y="56"/>
                  </a:lnTo>
                  <a:lnTo>
                    <a:pt x="69" y="55"/>
                  </a:lnTo>
                  <a:lnTo>
                    <a:pt x="62" y="6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11" name="Oval 203"/>
            <p:cNvSpPr>
              <a:spLocks noChangeArrowheads="1"/>
            </p:cNvSpPr>
            <p:nvPr/>
          </p:nvSpPr>
          <p:spPr bwMode="auto">
            <a:xfrm>
              <a:off x="5365" y="1465"/>
              <a:ext cx="4" cy="3"/>
            </a:xfrm>
            <a:prstGeom prst="ellipse">
              <a:avLst/>
            </a:prstGeom>
            <a:solidFill>
              <a:srgbClr val="008080"/>
            </a:solidFill>
            <a:ln w="12700">
              <a:solidFill>
                <a:srgbClr val="004040"/>
              </a:solidFill>
              <a:round/>
              <a:headEnd/>
              <a:tailEnd/>
            </a:ln>
          </p:spPr>
          <p:txBody>
            <a:bodyPr wrap="none" anchor="ctr"/>
            <a:lstStyle/>
            <a:p>
              <a:endParaRPr lang="en-US" altLang="fr-FR"/>
            </a:p>
          </p:txBody>
        </p:sp>
        <p:sp>
          <p:nvSpPr>
            <p:cNvPr id="3212" name="Freeform 204"/>
            <p:cNvSpPr>
              <a:spLocks/>
            </p:cNvSpPr>
            <p:nvPr/>
          </p:nvSpPr>
          <p:spPr bwMode="auto">
            <a:xfrm>
              <a:off x="5077" y="1706"/>
              <a:ext cx="113" cy="61"/>
            </a:xfrm>
            <a:custGeom>
              <a:avLst/>
              <a:gdLst>
                <a:gd name="T0" fmla="*/ 112 w 113"/>
                <a:gd name="T1" fmla="*/ 36 h 61"/>
                <a:gd name="T2" fmla="*/ 98 w 113"/>
                <a:gd name="T3" fmla="*/ 33 h 61"/>
                <a:gd name="T4" fmla="*/ 93 w 113"/>
                <a:gd name="T5" fmla="*/ 32 h 61"/>
                <a:gd name="T6" fmla="*/ 90 w 113"/>
                <a:gd name="T7" fmla="*/ 30 h 61"/>
                <a:gd name="T8" fmla="*/ 86 w 113"/>
                <a:gd name="T9" fmla="*/ 25 h 61"/>
                <a:gd name="T10" fmla="*/ 80 w 113"/>
                <a:gd name="T11" fmla="*/ 20 h 61"/>
                <a:gd name="T12" fmla="*/ 68 w 113"/>
                <a:gd name="T13" fmla="*/ 11 h 61"/>
                <a:gd name="T14" fmla="*/ 66 w 113"/>
                <a:gd name="T15" fmla="*/ 8 h 61"/>
                <a:gd name="T16" fmla="*/ 62 w 113"/>
                <a:gd name="T17" fmla="*/ 5 h 61"/>
                <a:gd name="T18" fmla="*/ 56 w 113"/>
                <a:gd name="T19" fmla="*/ 5 h 61"/>
                <a:gd name="T20" fmla="*/ 37 w 113"/>
                <a:gd name="T21" fmla="*/ 1 h 61"/>
                <a:gd name="T22" fmla="*/ 31 w 113"/>
                <a:gd name="T23" fmla="*/ 0 h 61"/>
                <a:gd name="T24" fmla="*/ 27 w 113"/>
                <a:gd name="T25" fmla="*/ 2 h 61"/>
                <a:gd name="T26" fmla="*/ 24 w 113"/>
                <a:gd name="T27" fmla="*/ 4 h 61"/>
                <a:gd name="T28" fmla="*/ 17 w 113"/>
                <a:gd name="T29" fmla="*/ 6 h 61"/>
                <a:gd name="T30" fmla="*/ 14 w 113"/>
                <a:gd name="T31" fmla="*/ 8 h 61"/>
                <a:gd name="T32" fmla="*/ 10 w 113"/>
                <a:gd name="T33" fmla="*/ 9 h 61"/>
                <a:gd name="T34" fmla="*/ 8 w 113"/>
                <a:gd name="T35" fmla="*/ 11 h 61"/>
                <a:gd name="T36" fmla="*/ 6 w 113"/>
                <a:gd name="T37" fmla="*/ 14 h 61"/>
                <a:gd name="T38" fmla="*/ 4 w 113"/>
                <a:gd name="T39" fmla="*/ 17 h 61"/>
                <a:gd name="T40" fmla="*/ 3 w 113"/>
                <a:gd name="T41" fmla="*/ 19 h 61"/>
                <a:gd name="T42" fmla="*/ 2 w 113"/>
                <a:gd name="T43" fmla="*/ 21 h 61"/>
                <a:gd name="T44" fmla="*/ 0 w 113"/>
                <a:gd name="T45" fmla="*/ 24 h 61"/>
                <a:gd name="T46" fmla="*/ 2 w 113"/>
                <a:gd name="T47" fmla="*/ 25 h 61"/>
                <a:gd name="T48" fmla="*/ 4 w 113"/>
                <a:gd name="T49" fmla="*/ 26 h 61"/>
                <a:gd name="T50" fmla="*/ 8 w 113"/>
                <a:gd name="T51" fmla="*/ 25 h 61"/>
                <a:gd name="T52" fmla="*/ 11 w 113"/>
                <a:gd name="T53" fmla="*/ 25 h 61"/>
                <a:gd name="T54" fmla="*/ 14 w 113"/>
                <a:gd name="T55" fmla="*/ 23 h 61"/>
                <a:gd name="T56" fmla="*/ 17 w 113"/>
                <a:gd name="T57" fmla="*/ 23 h 61"/>
                <a:gd name="T58" fmla="*/ 20 w 113"/>
                <a:gd name="T59" fmla="*/ 22 h 61"/>
                <a:gd name="T60" fmla="*/ 23 w 113"/>
                <a:gd name="T61" fmla="*/ 21 h 61"/>
                <a:gd name="T62" fmla="*/ 28 w 113"/>
                <a:gd name="T63" fmla="*/ 22 h 61"/>
                <a:gd name="T64" fmla="*/ 32 w 113"/>
                <a:gd name="T65" fmla="*/ 24 h 61"/>
                <a:gd name="T66" fmla="*/ 23 w 113"/>
                <a:gd name="T67" fmla="*/ 25 h 61"/>
                <a:gd name="T68" fmla="*/ 17 w 113"/>
                <a:gd name="T69" fmla="*/ 27 h 61"/>
                <a:gd name="T70" fmla="*/ 10 w 113"/>
                <a:gd name="T71" fmla="*/ 30 h 61"/>
                <a:gd name="T72" fmla="*/ 8 w 113"/>
                <a:gd name="T73" fmla="*/ 31 h 61"/>
                <a:gd name="T74" fmla="*/ 8 w 113"/>
                <a:gd name="T75" fmla="*/ 33 h 61"/>
                <a:gd name="T76" fmla="*/ 9 w 113"/>
                <a:gd name="T77" fmla="*/ 34 h 61"/>
                <a:gd name="T78" fmla="*/ 12 w 113"/>
                <a:gd name="T79" fmla="*/ 36 h 61"/>
                <a:gd name="T80" fmla="*/ 15 w 113"/>
                <a:gd name="T81" fmla="*/ 35 h 61"/>
                <a:gd name="T82" fmla="*/ 24 w 113"/>
                <a:gd name="T83" fmla="*/ 33 h 61"/>
                <a:gd name="T84" fmla="*/ 33 w 113"/>
                <a:gd name="T85" fmla="*/ 33 h 61"/>
                <a:gd name="T86" fmla="*/ 40 w 113"/>
                <a:gd name="T87" fmla="*/ 33 h 61"/>
                <a:gd name="T88" fmla="*/ 44 w 113"/>
                <a:gd name="T89" fmla="*/ 35 h 61"/>
                <a:gd name="T90" fmla="*/ 48 w 113"/>
                <a:gd name="T91" fmla="*/ 38 h 61"/>
                <a:gd name="T92" fmla="*/ 52 w 113"/>
                <a:gd name="T93" fmla="*/ 42 h 61"/>
                <a:gd name="T94" fmla="*/ 55 w 113"/>
                <a:gd name="T95" fmla="*/ 47 h 61"/>
                <a:gd name="T96" fmla="*/ 59 w 113"/>
                <a:gd name="T97" fmla="*/ 51 h 61"/>
                <a:gd name="T98" fmla="*/ 64 w 113"/>
                <a:gd name="T99" fmla="*/ 52 h 61"/>
                <a:gd name="T100" fmla="*/ 69 w 113"/>
                <a:gd name="T101" fmla="*/ 53 h 61"/>
                <a:gd name="T102" fmla="*/ 74 w 113"/>
                <a:gd name="T103" fmla="*/ 53 h 61"/>
                <a:gd name="T104" fmla="*/ 81 w 113"/>
                <a:gd name="T105" fmla="*/ 54 h 61"/>
                <a:gd name="T106" fmla="*/ 88 w 113"/>
                <a:gd name="T107" fmla="*/ 54 h 61"/>
                <a:gd name="T108" fmla="*/ 93 w 113"/>
                <a:gd name="T109" fmla="*/ 57 h 61"/>
                <a:gd name="T110" fmla="*/ 112 w 113"/>
                <a:gd name="T111" fmla="*/ 60 h 61"/>
                <a:gd name="T112" fmla="*/ 112 w 113"/>
                <a:gd name="T113" fmla="*/ 36 h 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
                <a:gd name="T172" fmla="*/ 0 h 61"/>
                <a:gd name="T173" fmla="*/ 113 w 113"/>
                <a:gd name="T174" fmla="*/ 61 h 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 h="61">
                  <a:moveTo>
                    <a:pt x="112" y="36"/>
                  </a:moveTo>
                  <a:lnTo>
                    <a:pt x="98" y="33"/>
                  </a:lnTo>
                  <a:lnTo>
                    <a:pt x="93" y="32"/>
                  </a:lnTo>
                  <a:lnTo>
                    <a:pt x="90" y="30"/>
                  </a:lnTo>
                  <a:lnTo>
                    <a:pt x="86" y="25"/>
                  </a:lnTo>
                  <a:lnTo>
                    <a:pt x="80" y="20"/>
                  </a:lnTo>
                  <a:lnTo>
                    <a:pt x="68" y="11"/>
                  </a:lnTo>
                  <a:lnTo>
                    <a:pt x="66" y="8"/>
                  </a:lnTo>
                  <a:lnTo>
                    <a:pt x="62" y="5"/>
                  </a:lnTo>
                  <a:lnTo>
                    <a:pt x="56" y="5"/>
                  </a:lnTo>
                  <a:lnTo>
                    <a:pt x="37" y="1"/>
                  </a:lnTo>
                  <a:lnTo>
                    <a:pt x="31" y="0"/>
                  </a:lnTo>
                  <a:lnTo>
                    <a:pt x="27" y="2"/>
                  </a:lnTo>
                  <a:lnTo>
                    <a:pt x="24" y="4"/>
                  </a:lnTo>
                  <a:lnTo>
                    <a:pt x="17" y="6"/>
                  </a:lnTo>
                  <a:lnTo>
                    <a:pt x="14" y="8"/>
                  </a:lnTo>
                  <a:lnTo>
                    <a:pt x="10" y="9"/>
                  </a:lnTo>
                  <a:lnTo>
                    <a:pt x="8" y="11"/>
                  </a:lnTo>
                  <a:lnTo>
                    <a:pt x="6" y="14"/>
                  </a:lnTo>
                  <a:lnTo>
                    <a:pt x="4" y="17"/>
                  </a:lnTo>
                  <a:lnTo>
                    <a:pt x="3" y="19"/>
                  </a:lnTo>
                  <a:lnTo>
                    <a:pt x="2" y="21"/>
                  </a:lnTo>
                  <a:lnTo>
                    <a:pt x="0" y="24"/>
                  </a:lnTo>
                  <a:lnTo>
                    <a:pt x="2" y="25"/>
                  </a:lnTo>
                  <a:lnTo>
                    <a:pt x="4" y="26"/>
                  </a:lnTo>
                  <a:lnTo>
                    <a:pt x="8" y="25"/>
                  </a:lnTo>
                  <a:lnTo>
                    <a:pt x="11" y="25"/>
                  </a:lnTo>
                  <a:lnTo>
                    <a:pt x="14" y="23"/>
                  </a:lnTo>
                  <a:lnTo>
                    <a:pt x="17" y="23"/>
                  </a:lnTo>
                  <a:lnTo>
                    <a:pt x="20" y="22"/>
                  </a:lnTo>
                  <a:lnTo>
                    <a:pt x="23" y="21"/>
                  </a:lnTo>
                  <a:lnTo>
                    <a:pt x="28" y="22"/>
                  </a:lnTo>
                  <a:lnTo>
                    <a:pt x="32" y="24"/>
                  </a:lnTo>
                  <a:lnTo>
                    <a:pt x="23" y="25"/>
                  </a:lnTo>
                  <a:lnTo>
                    <a:pt x="17" y="27"/>
                  </a:lnTo>
                  <a:lnTo>
                    <a:pt x="10" y="30"/>
                  </a:lnTo>
                  <a:lnTo>
                    <a:pt x="8" y="31"/>
                  </a:lnTo>
                  <a:lnTo>
                    <a:pt x="8" y="33"/>
                  </a:lnTo>
                  <a:lnTo>
                    <a:pt x="9" y="34"/>
                  </a:lnTo>
                  <a:lnTo>
                    <a:pt x="12" y="36"/>
                  </a:lnTo>
                  <a:lnTo>
                    <a:pt x="15" y="35"/>
                  </a:lnTo>
                  <a:lnTo>
                    <a:pt x="24" y="33"/>
                  </a:lnTo>
                  <a:lnTo>
                    <a:pt x="33" y="33"/>
                  </a:lnTo>
                  <a:lnTo>
                    <a:pt x="40" y="33"/>
                  </a:lnTo>
                  <a:lnTo>
                    <a:pt x="44" y="35"/>
                  </a:lnTo>
                  <a:lnTo>
                    <a:pt x="48" y="38"/>
                  </a:lnTo>
                  <a:lnTo>
                    <a:pt x="52" y="42"/>
                  </a:lnTo>
                  <a:lnTo>
                    <a:pt x="55" y="47"/>
                  </a:lnTo>
                  <a:lnTo>
                    <a:pt x="59" y="51"/>
                  </a:lnTo>
                  <a:lnTo>
                    <a:pt x="64" y="52"/>
                  </a:lnTo>
                  <a:lnTo>
                    <a:pt x="69" y="53"/>
                  </a:lnTo>
                  <a:lnTo>
                    <a:pt x="74" y="53"/>
                  </a:lnTo>
                  <a:lnTo>
                    <a:pt x="81" y="54"/>
                  </a:lnTo>
                  <a:lnTo>
                    <a:pt x="88" y="54"/>
                  </a:lnTo>
                  <a:lnTo>
                    <a:pt x="93" y="57"/>
                  </a:lnTo>
                  <a:lnTo>
                    <a:pt x="112" y="60"/>
                  </a:lnTo>
                  <a:lnTo>
                    <a:pt x="112" y="36"/>
                  </a:lnTo>
                </a:path>
              </a:pathLst>
            </a:custGeom>
            <a:solidFill>
              <a:srgbClr val="000000"/>
            </a:solidFill>
            <a:ln w="12700" cap="rnd">
              <a:solidFill>
                <a:srgbClr val="402000"/>
              </a:solidFill>
              <a:round/>
              <a:headEnd type="none" w="sm" len="sm"/>
              <a:tailEnd type="none" w="sm" len="sm"/>
            </a:ln>
          </p:spPr>
          <p:txBody>
            <a:bodyPr/>
            <a:lstStyle/>
            <a:p>
              <a:endParaRPr lang="fr-FR"/>
            </a:p>
          </p:txBody>
        </p:sp>
        <p:sp>
          <p:nvSpPr>
            <p:cNvPr id="3213" name="Freeform 205"/>
            <p:cNvSpPr>
              <a:spLocks/>
            </p:cNvSpPr>
            <p:nvPr/>
          </p:nvSpPr>
          <p:spPr bwMode="auto">
            <a:xfrm>
              <a:off x="5083" y="1717"/>
              <a:ext cx="37" cy="17"/>
            </a:xfrm>
            <a:custGeom>
              <a:avLst/>
              <a:gdLst>
                <a:gd name="T0" fmla="*/ 0 w 37"/>
                <a:gd name="T1" fmla="*/ 16 h 17"/>
                <a:gd name="T2" fmla="*/ 6 w 37"/>
                <a:gd name="T3" fmla="*/ 11 h 17"/>
                <a:gd name="T4" fmla="*/ 11 w 37"/>
                <a:gd name="T5" fmla="*/ 9 h 17"/>
                <a:gd name="T6" fmla="*/ 17 w 37"/>
                <a:gd name="T7" fmla="*/ 4 h 17"/>
                <a:gd name="T8" fmla="*/ 22 w 37"/>
                <a:gd name="T9" fmla="*/ 2 h 17"/>
                <a:gd name="T10" fmla="*/ 30 w 37"/>
                <a:gd name="T11" fmla="*/ 4 h 17"/>
                <a:gd name="T12" fmla="*/ 36 w 37"/>
                <a:gd name="T13" fmla="*/ 4 h 17"/>
                <a:gd name="T14" fmla="*/ 27 w 37"/>
                <a:gd name="T15" fmla="*/ 2 h 17"/>
                <a:gd name="T16" fmla="*/ 20 w 37"/>
                <a:gd name="T17" fmla="*/ 0 h 17"/>
                <a:gd name="T18" fmla="*/ 11 w 37"/>
                <a:gd name="T19" fmla="*/ 6 h 17"/>
                <a:gd name="T20" fmla="*/ 6 w 37"/>
                <a:gd name="T21" fmla="*/ 9 h 17"/>
                <a:gd name="T22" fmla="*/ 0 w 37"/>
                <a:gd name="T23" fmla="*/ 13 h 17"/>
                <a:gd name="T24" fmla="*/ 0 w 3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17"/>
                <a:gd name="T41" fmla="*/ 37 w 3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17">
                  <a:moveTo>
                    <a:pt x="0" y="16"/>
                  </a:moveTo>
                  <a:lnTo>
                    <a:pt x="6" y="11"/>
                  </a:lnTo>
                  <a:lnTo>
                    <a:pt x="11" y="9"/>
                  </a:lnTo>
                  <a:lnTo>
                    <a:pt x="17" y="4"/>
                  </a:lnTo>
                  <a:lnTo>
                    <a:pt x="22" y="2"/>
                  </a:lnTo>
                  <a:lnTo>
                    <a:pt x="30" y="4"/>
                  </a:lnTo>
                  <a:lnTo>
                    <a:pt x="36" y="4"/>
                  </a:lnTo>
                  <a:lnTo>
                    <a:pt x="27" y="2"/>
                  </a:lnTo>
                  <a:lnTo>
                    <a:pt x="20" y="0"/>
                  </a:lnTo>
                  <a:lnTo>
                    <a:pt x="11" y="6"/>
                  </a:lnTo>
                  <a:lnTo>
                    <a:pt x="6" y="9"/>
                  </a:lnTo>
                  <a:lnTo>
                    <a:pt x="0" y="13"/>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14" name="Freeform 206"/>
            <p:cNvSpPr>
              <a:spLocks/>
            </p:cNvSpPr>
            <p:nvPr/>
          </p:nvSpPr>
          <p:spPr bwMode="auto">
            <a:xfrm>
              <a:off x="5102" y="1709"/>
              <a:ext cx="31" cy="17"/>
            </a:xfrm>
            <a:custGeom>
              <a:avLst/>
              <a:gdLst>
                <a:gd name="T0" fmla="*/ 8 w 31"/>
                <a:gd name="T1" fmla="*/ 0 h 17"/>
                <a:gd name="T2" fmla="*/ 5 w 31"/>
                <a:gd name="T3" fmla="*/ 0 h 17"/>
                <a:gd name="T4" fmla="*/ 0 w 31"/>
                <a:gd name="T5" fmla="*/ 6 h 17"/>
                <a:gd name="T6" fmla="*/ 3 w 31"/>
                <a:gd name="T7" fmla="*/ 3 h 17"/>
                <a:gd name="T8" fmla="*/ 8 w 31"/>
                <a:gd name="T9" fmla="*/ 0 h 17"/>
                <a:gd name="T10" fmla="*/ 18 w 31"/>
                <a:gd name="T11" fmla="*/ 9 h 17"/>
                <a:gd name="T12" fmla="*/ 23 w 31"/>
                <a:gd name="T13" fmla="*/ 12 h 17"/>
                <a:gd name="T14" fmla="*/ 29 w 31"/>
                <a:gd name="T15" fmla="*/ 16 h 17"/>
                <a:gd name="T16" fmla="*/ 30 w 31"/>
                <a:gd name="T17" fmla="*/ 12 h 17"/>
                <a:gd name="T18" fmla="*/ 24 w 31"/>
                <a:gd name="T19" fmla="*/ 9 h 17"/>
                <a:gd name="T20" fmla="*/ 16 w 31"/>
                <a:gd name="T21" fmla="*/ 6 h 17"/>
                <a:gd name="T22" fmla="*/ 8 w 31"/>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
                <a:gd name="T37" fmla="*/ 0 h 17"/>
                <a:gd name="T38" fmla="*/ 31 w 31"/>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 h="17">
                  <a:moveTo>
                    <a:pt x="8" y="0"/>
                  </a:moveTo>
                  <a:lnTo>
                    <a:pt x="5" y="0"/>
                  </a:lnTo>
                  <a:lnTo>
                    <a:pt x="0" y="6"/>
                  </a:lnTo>
                  <a:lnTo>
                    <a:pt x="3" y="3"/>
                  </a:lnTo>
                  <a:lnTo>
                    <a:pt x="8" y="0"/>
                  </a:lnTo>
                  <a:lnTo>
                    <a:pt x="18" y="9"/>
                  </a:lnTo>
                  <a:lnTo>
                    <a:pt x="23" y="12"/>
                  </a:lnTo>
                  <a:lnTo>
                    <a:pt x="29" y="16"/>
                  </a:lnTo>
                  <a:lnTo>
                    <a:pt x="30" y="12"/>
                  </a:lnTo>
                  <a:lnTo>
                    <a:pt x="24" y="9"/>
                  </a:lnTo>
                  <a:lnTo>
                    <a:pt x="16" y="6"/>
                  </a:lnTo>
                  <a:lnTo>
                    <a:pt x="8"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15" name="Freeform 207"/>
            <p:cNvSpPr>
              <a:spLocks/>
            </p:cNvSpPr>
            <p:nvPr/>
          </p:nvSpPr>
          <p:spPr bwMode="auto">
            <a:xfrm>
              <a:off x="5108" y="1727"/>
              <a:ext cx="17" cy="17"/>
            </a:xfrm>
            <a:custGeom>
              <a:avLst/>
              <a:gdLst>
                <a:gd name="T0" fmla="*/ 0 w 17"/>
                <a:gd name="T1" fmla="*/ 10 h 17"/>
                <a:gd name="T2" fmla="*/ 1 w 17"/>
                <a:gd name="T3" fmla="*/ 16 h 17"/>
                <a:gd name="T4" fmla="*/ 6 w 17"/>
                <a:gd name="T5" fmla="*/ 16 h 17"/>
                <a:gd name="T6" fmla="*/ 14 w 17"/>
                <a:gd name="T7" fmla="*/ 16 h 17"/>
                <a:gd name="T8" fmla="*/ 16 w 17"/>
                <a:gd name="T9" fmla="*/ 0 h 17"/>
                <a:gd name="T10" fmla="*/ 10 w 17"/>
                <a:gd name="T11" fmla="*/ 5 h 17"/>
                <a:gd name="T12" fmla="*/ 0 w 17"/>
                <a:gd name="T13" fmla="*/ 1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10"/>
                  </a:moveTo>
                  <a:lnTo>
                    <a:pt x="1" y="16"/>
                  </a:lnTo>
                  <a:lnTo>
                    <a:pt x="6" y="16"/>
                  </a:lnTo>
                  <a:lnTo>
                    <a:pt x="14" y="16"/>
                  </a:lnTo>
                  <a:lnTo>
                    <a:pt x="16" y="0"/>
                  </a:lnTo>
                  <a:lnTo>
                    <a:pt x="10" y="5"/>
                  </a:lnTo>
                  <a:lnTo>
                    <a:pt x="0"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16" name="Freeform 208"/>
            <p:cNvSpPr>
              <a:spLocks/>
            </p:cNvSpPr>
            <p:nvPr/>
          </p:nvSpPr>
          <p:spPr bwMode="auto">
            <a:xfrm>
              <a:off x="5091" y="1737"/>
              <a:ext cx="17" cy="17"/>
            </a:xfrm>
            <a:custGeom>
              <a:avLst/>
              <a:gdLst>
                <a:gd name="T0" fmla="*/ 16 w 17"/>
                <a:gd name="T1" fmla="*/ 0 h 17"/>
                <a:gd name="T2" fmla="*/ 16 w 17"/>
                <a:gd name="T3" fmla="*/ 8 h 17"/>
                <a:gd name="T4" fmla="*/ 0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16" y="8"/>
                  </a:lnTo>
                  <a:lnTo>
                    <a:pt x="0" y="16"/>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17" name="Freeform 209"/>
            <p:cNvSpPr>
              <a:spLocks/>
            </p:cNvSpPr>
            <p:nvPr/>
          </p:nvSpPr>
          <p:spPr bwMode="auto">
            <a:xfrm>
              <a:off x="5131" y="1721"/>
              <a:ext cx="17" cy="17"/>
            </a:xfrm>
            <a:custGeom>
              <a:avLst/>
              <a:gdLst>
                <a:gd name="T0" fmla="*/ 0 w 17"/>
                <a:gd name="T1" fmla="*/ 0 h 17"/>
                <a:gd name="T2" fmla="*/ 0 w 17"/>
                <a:gd name="T3" fmla="*/ 5 h 17"/>
                <a:gd name="T4" fmla="*/ 0 w 17"/>
                <a:gd name="T5" fmla="*/ 10 h 17"/>
                <a:gd name="T6" fmla="*/ 16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5"/>
                  </a:lnTo>
                  <a:lnTo>
                    <a:pt x="0" y="10"/>
                  </a:lnTo>
                  <a:lnTo>
                    <a:pt x="16"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18" name="Freeform 210"/>
            <p:cNvSpPr>
              <a:spLocks/>
            </p:cNvSpPr>
            <p:nvPr/>
          </p:nvSpPr>
          <p:spPr bwMode="auto">
            <a:xfrm>
              <a:off x="5124" y="1731"/>
              <a:ext cx="17" cy="17"/>
            </a:xfrm>
            <a:custGeom>
              <a:avLst/>
              <a:gdLst>
                <a:gd name="T0" fmla="*/ 10 w 17"/>
                <a:gd name="T1" fmla="*/ 0 h 17"/>
                <a:gd name="T2" fmla="*/ 16 w 17"/>
                <a:gd name="T3" fmla="*/ 6 h 17"/>
                <a:gd name="T4" fmla="*/ 0 w 17"/>
                <a:gd name="T5" fmla="*/ 16 h 17"/>
                <a:gd name="T6" fmla="*/ 1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0" y="0"/>
                  </a:moveTo>
                  <a:lnTo>
                    <a:pt x="16" y="6"/>
                  </a:lnTo>
                  <a:lnTo>
                    <a:pt x="0" y="16"/>
                  </a:lnTo>
                  <a:lnTo>
                    <a:pt x="1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19" name="Freeform 211"/>
            <p:cNvSpPr>
              <a:spLocks/>
            </p:cNvSpPr>
            <p:nvPr/>
          </p:nvSpPr>
          <p:spPr bwMode="auto">
            <a:xfrm>
              <a:off x="5082" y="1726"/>
              <a:ext cx="17" cy="17"/>
            </a:xfrm>
            <a:custGeom>
              <a:avLst/>
              <a:gdLst>
                <a:gd name="T0" fmla="*/ 0 w 17"/>
                <a:gd name="T1" fmla="*/ 16 h 17"/>
                <a:gd name="T2" fmla="*/ 10 w 17"/>
                <a:gd name="T3" fmla="*/ 16 h 17"/>
                <a:gd name="T4" fmla="*/ 16 w 17"/>
                <a:gd name="T5" fmla="*/ 8 h 17"/>
                <a:gd name="T6" fmla="*/ 16 w 17"/>
                <a:gd name="T7" fmla="*/ 0 h 17"/>
                <a:gd name="T8" fmla="*/ 16 w 17"/>
                <a:gd name="T9" fmla="*/ 8 h 17"/>
                <a:gd name="T10" fmla="*/ 16 w 17"/>
                <a:gd name="T11" fmla="*/ 16 h 17"/>
                <a:gd name="T12" fmla="*/ 0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16"/>
                  </a:moveTo>
                  <a:lnTo>
                    <a:pt x="10" y="16"/>
                  </a:lnTo>
                  <a:lnTo>
                    <a:pt x="16" y="8"/>
                  </a:lnTo>
                  <a:lnTo>
                    <a:pt x="16" y="0"/>
                  </a:lnTo>
                  <a:lnTo>
                    <a:pt x="16" y="8"/>
                  </a:lnTo>
                  <a:lnTo>
                    <a:pt x="16"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20" name="Freeform 212"/>
            <p:cNvSpPr>
              <a:spLocks/>
            </p:cNvSpPr>
            <p:nvPr/>
          </p:nvSpPr>
          <p:spPr bwMode="auto">
            <a:xfrm>
              <a:off x="5080" y="1504"/>
              <a:ext cx="381" cy="567"/>
            </a:xfrm>
            <a:custGeom>
              <a:avLst/>
              <a:gdLst>
                <a:gd name="T0" fmla="*/ 325 w 381"/>
                <a:gd name="T1" fmla="*/ 0 h 567"/>
                <a:gd name="T2" fmla="*/ 268 w 381"/>
                <a:gd name="T3" fmla="*/ 52 h 567"/>
                <a:gd name="T4" fmla="*/ 250 w 381"/>
                <a:gd name="T5" fmla="*/ 89 h 567"/>
                <a:gd name="T6" fmla="*/ 217 w 381"/>
                <a:gd name="T7" fmla="*/ 147 h 567"/>
                <a:gd name="T8" fmla="*/ 211 w 381"/>
                <a:gd name="T9" fmla="*/ 173 h 567"/>
                <a:gd name="T10" fmla="*/ 213 w 381"/>
                <a:gd name="T11" fmla="*/ 196 h 567"/>
                <a:gd name="T12" fmla="*/ 216 w 381"/>
                <a:gd name="T13" fmla="*/ 217 h 567"/>
                <a:gd name="T14" fmla="*/ 122 w 381"/>
                <a:gd name="T15" fmla="*/ 236 h 567"/>
                <a:gd name="T16" fmla="*/ 94 w 381"/>
                <a:gd name="T17" fmla="*/ 243 h 567"/>
                <a:gd name="T18" fmla="*/ 90 w 381"/>
                <a:gd name="T19" fmla="*/ 264 h 567"/>
                <a:gd name="T20" fmla="*/ 144 w 381"/>
                <a:gd name="T21" fmla="*/ 277 h 567"/>
                <a:gd name="T22" fmla="*/ 195 w 381"/>
                <a:gd name="T23" fmla="*/ 280 h 567"/>
                <a:gd name="T24" fmla="*/ 214 w 381"/>
                <a:gd name="T25" fmla="*/ 301 h 567"/>
                <a:gd name="T26" fmla="*/ 217 w 381"/>
                <a:gd name="T27" fmla="*/ 328 h 567"/>
                <a:gd name="T28" fmla="*/ 209 w 381"/>
                <a:gd name="T29" fmla="*/ 338 h 567"/>
                <a:gd name="T30" fmla="*/ 186 w 381"/>
                <a:gd name="T31" fmla="*/ 346 h 567"/>
                <a:gd name="T32" fmla="*/ 162 w 381"/>
                <a:gd name="T33" fmla="*/ 357 h 567"/>
                <a:gd name="T34" fmla="*/ 61 w 381"/>
                <a:gd name="T35" fmla="*/ 395 h 567"/>
                <a:gd name="T36" fmla="*/ 34 w 381"/>
                <a:gd name="T37" fmla="*/ 418 h 567"/>
                <a:gd name="T38" fmla="*/ 8 w 381"/>
                <a:gd name="T39" fmla="*/ 486 h 567"/>
                <a:gd name="T40" fmla="*/ 37 w 381"/>
                <a:gd name="T41" fmla="*/ 566 h 567"/>
                <a:gd name="T42" fmla="*/ 89 w 381"/>
                <a:gd name="T43" fmla="*/ 559 h 567"/>
                <a:gd name="T44" fmla="*/ 105 w 381"/>
                <a:gd name="T45" fmla="*/ 523 h 567"/>
                <a:gd name="T46" fmla="*/ 95 w 381"/>
                <a:gd name="T47" fmla="*/ 489 h 567"/>
                <a:gd name="T48" fmla="*/ 193 w 381"/>
                <a:gd name="T49" fmla="*/ 473 h 567"/>
                <a:gd name="T50" fmla="*/ 299 w 381"/>
                <a:gd name="T51" fmla="*/ 473 h 567"/>
                <a:gd name="T52" fmla="*/ 348 w 381"/>
                <a:gd name="T53" fmla="*/ 467 h 567"/>
                <a:gd name="T54" fmla="*/ 370 w 381"/>
                <a:gd name="T55" fmla="*/ 449 h 567"/>
                <a:gd name="T56" fmla="*/ 377 w 381"/>
                <a:gd name="T57" fmla="*/ 419 h 567"/>
                <a:gd name="T58" fmla="*/ 366 w 381"/>
                <a:gd name="T59" fmla="*/ 370 h 567"/>
                <a:gd name="T60" fmla="*/ 352 w 381"/>
                <a:gd name="T61" fmla="*/ 328 h 567"/>
                <a:gd name="T62" fmla="*/ 355 w 381"/>
                <a:gd name="T63" fmla="*/ 294 h 567"/>
                <a:gd name="T64" fmla="*/ 353 w 381"/>
                <a:gd name="T65" fmla="*/ 262 h 567"/>
                <a:gd name="T66" fmla="*/ 374 w 381"/>
                <a:gd name="T67" fmla="*/ 188 h 567"/>
                <a:gd name="T68" fmla="*/ 380 w 381"/>
                <a:gd name="T69" fmla="*/ 118 h 567"/>
                <a:gd name="T70" fmla="*/ 371 w 381"/>
                <a:gd name="T71" fmla="*/ 81 h 567"/>
                <a:gd name="T72" fmla="*/ 357 w 381"/>
                <a:gd name="T73" fmla="*/ 47 h 5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1"/>
                <a:gd name="T112" fmla="*/ 0 h 567"/>
                <a:gd name="T113" fmla="*/ 381 w 381"/>
                <a:gd name="T114" fmla="*/ 567 h 5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1" h="567">
                  <a:moveTo>
                    <a:pt x="333" y="26"/>
                  </a:moveTo>
                  <a:lnTo>
                    <a:pt x="325" y="0"/>
                  </a:lnTo>
                  <a:lnTo>
                    <a:pt x="262" y="32"/>
                  </a:lnTo>
                  <a:lnTo>
                    <a:pt x="268" y="52"/>
                  </a:lnTo>
                  <a:lnTo>
                    <a:pt x="260" y="71"/>
                  </a:lnTo>
                  <a:lnTo>
                    <a:pt x="250" y="89"/>
                  </a:lnTo>
                  <a:lnTo>
                    <a:pt x="236" y="121"/>
                  </a:lnTo>
                  <a:lnTo>
                    <a:pt x="217" y="147"/>
                  </a:lnTo>
                  <a:lnTo>
                    <a:pt x="212" y="163"/>
                  </a:lnTo>
                  <a:lnTo>
                    <a:pt x="211" y="173"/>
                  </a:lnTo>
                  <a:lnTo>
                    <a:pt x="211" y="185"/>
                  </a:lnTo>
                  <a:lnTo>
                    <a:pt x="213" y="196"/>
                  </a:lnTo>
                  <a:lnTo>
                    <a:pt x="216" y="205"/>
                  </a:lnTo>
                  <a:lnTo>
                    <a:pt x="216" y="217"/>
                  </a:lnTo>
                  <a:lnTo>
                    <a:pt x="156" y="232"/>
                  </a:lnTo>
                  <a:lnTo>
                    <a:pt x="122" y="236"/>
                  </a:lnTo>
                  <a:lnTo>
                    <a:pt x="98" y="235"/>
                  </a:lnTo>
                  <a:lnTo>
                    <a:pt x="94" y="243"/>
                  </a:lnTo>
                  <a:lnTo>
                    <a:pt x="92" y="254"/>
                  </a:lnTo>
                  <a:lnTo>
                    <a:pt x="90" y="264"/>
                  </a:lnTo>
                  <a:lnTo>
                    <a:pt x="115" y="273"/>
                  </a:lnTo>
                  <a:lnTo>
                    <a:pt x="144" y="277"/>
                  </a:lnTo>
                  <a:lnTo>
                    <a:pt x="167" y="277"/>
                  </a:lnTo>
                  <a:lnTo>
                    <a:pt x="195" y="280"/>
                  </a:lnTo>
                  <a:lnTo>
                    <a:pt x="214" y="277"/>
                  </a:lnTo>
                  <a:lnTo>
                    <a:pt x="214" y="301"/>
                  </a:lnTo>
                  <a:lnTo>
                    <a:pt x="219" y="314"/>
                  </a:lnTo>
                  <a:lnTo>
                    <a:pt x="217" y="328"/>
                  </a:lnTo>
                  <a:lnTo>
                    <a:pt x="219" y="337"/>
                  </a:lnTo>
                  <a:lnTo>
                    <a:pt x="209" y="338"/>
                  </a:lnTo>
                  <a:lnTo>
                    <a:pt x="203" y="343"/>
                  </a:lnTo>
                  <a:lnTo>
                    <a:pt x="186" y="346"/>
                  </a:lnTo>
                  <a:lnTo>
                    <a:pt x="174" y="354"/>
                  </a:lnTo>
                  <a:lnTo>
                    <a:pt x="162" y="357"/>
                  </a:lnTo>
                  <a:lnTo>
                    <a:pt x="86" y="384"/>
                  </a:lnTo>
                  <a:lnTo>
                    <a:pt x="61" y="395"/>
                  </a:lnTo>
                  <a:lnTo>
                    <a:pt x="44" y="401"/>
                  </a:lnTo>
                  <a:lnTo>
                    <a:pt x="34" y="418"/>
                  </a:lnTo>
                  <a:lnTo>
                    <a:pt x="21" y="444"/>
                  </a:lnTo>
                  <a:lnTo>
                    <a:pt x="8" y="486"/>
                  </a:lnTo>
                  <a:lnTo>
                    <a:pt x="0" y="555"/>
                  </a:lnTo>
                  <a:lnTo>
                    <a:pt x="37" y="566"/>
                  </a:lnTo>
                  <a:lnTo>
                    <a:pt x="67" y="565"/>
                  </a:lnTo>
                  <a:lnTo>
                    <a:pt x="89" y="559"/>
                  </a:lnTo>
                  <a:lnTo>
                    <a:pt x="108" y="552"/>
                  </a:lnTo>
                  <a:lnTo>
                    <a:pt x="105" y="523"/>
                  </a:lnTo>
                  <a:lnTo>
                    <a:pt x="96" y="500"/>
                  </a:lnTo>
                  <a:lnTo>
                    <a:pt x="95" y="489"/>
                  </a:lnTo>
                  <a:lnTo>
                    <a:pt x="148" y="487"/>
                  </a:lnTo>
                  <a:lnTo>
                    <a:pt x="193" y="473"/>
                  </a:lnTo>
                  <a:lnTo>
                    <a:pt x="258" y="472"/>
                  </a:lnTo>
                  <a:lnTo>
                    <a:pt x="299" y="473"/>
                  </a:lnTo>
                  <a:lnTo>
                    <a:pt x="322" y="473"/>
                  </a:lnTo>
                  <a:lnTo>
                    <a:pt x="348" y="467"/>
                  </a:lnTo>
                  <a:lnTo>
                    <a:pt x="357" y="462"/>
                  </a:lnTo>
                  <a:lnTo>
                    <a:pt x="370" y="449"/>
                  </a:lnTo>
                  <a:lnTo>
                    <a:pt x="373" y="439"/>
                  </a:lnTo>
                  <a:lnTo>
                    <a:pt x="377" y="419"/>
                  </a:lnTo>
                  <a:lnTo>
                    <a:pt x="374" y="401"/>
                  </a:lnTo>
                  <a:lnTo>
                    <a:pt x="366" y="370"/>
                  </a:lnTo>
                  <a:lnTo>
                    <a:pt x="354" y="340"/>
                  </a:lnTo>
                  <a:lnTo>
                    <a:pt x="352" y="328"/>
                  </a:lnTo>
                  <a:lnTo>
                    <a:pt x="356" y="319"/>
                  </a:lnTo>
                  <a:lnTo>
                    <a:pt x="355" y="294"/>
                  </a:lnTo>
                  <a:lnTo>
                    <a:pt x="351" y="284"/>
                  </a:lnTo>
                  <a:lnTo>
                    <a:pt x="353" y="262"/>
                  </a:lnTo>
                  <a:lnTo>
                    <a:pt x="362" y="231"/>
                  </a:lnTo>
                  <a:lnTo>
                    <a:pt x="374" y="188"/>
                  </a:lnTo>
                  <a:lnTo>
                    <a:pt x="380" y="150"/>
                  </a:lnTo>
                  <a:lnTo>
                    <a:pt x="380" y="118"/>
                  </a:lnTo>
                  <a:lnTo>
                    <a:pt x="376" y="94"/>
                  </a:lnTo>
                  <a:lnTo>
                    <a:pt x="371" y="81"/>
                  </a:lnTo>
                  <a:lnTo>
                    <a:pt x="365" y="64"/>
                  </a:lnTo>
                  <a:lnTo>
                    <a:pt x="357" y="47"/>
                  </a:lnTo>
                  <a:lnTo>
                    <a:pt x="333" y="26"/>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221" name="Freeform 213"/>
            <p:cNvSpPr>
              <a:spLocks/>
            </p:cNvSpPr>
            <p:nvPr/>
          </p:nvSpPr>
          <p:spPr bwMode="auto">
            <a:xfrm>
              <a:off x="5175" y="1549"/>
              <a:ext cx="244" cy="233"/>
            </a:xfrm>
            <a:custGeom>
              <a:avLst/>
              <a:gdLst>
                <a:gd name="T0" fmla="*/ 220 w 244"/>
                <a:gd name="T1" fmla="*/ 0 h 233"/>
                <a:gd name="T2" fmla="*/ 206 w 244"/>
                <a:gd name="T3" fmla="*/ 2 h 233"/>
                <a:gd name="T4" fmla="*/ 192 w 244"/>
                <a:gd name="T5" fmla="*/ 11 h 233"/>
                <a:gd name="T6" fmla="*/ 186 w 244"/>
                <a:gd name="T7" fmla="*/ 24 h 233"/>
                <a:gd name="T8" fmla="*/ 185 w 244"/>
                <a:gd name="T9" fmla="*/ 41 h 233"/>
                <a:gd name="T10" fmla="*/ 180 w 244"/>
                <a:gd name="T11" fmla="*/ 65 h 233"/>
                <a:gd name="T12" fmla="*/ 172 w 244"/>
                <a:gd name="T13" fmla="*/ 87 h 233"/>
                <a:gd name="T14" fmla="*/ 162 w 244"/>
                <a:gd name="T15" fmla="*/ 113 h 233"/>
                <a:gd name="T16" fmla="*/ 157 w 244"/>
                <a:gd name="T17" fmla="*/ 133 h 233"/>
                <a:gd name="T18" fmla="*/ 149 w 244"/>
                <a:gd name="T19" fmla="*/ 154 h 233"/>
                <a:gd name="T20" fmla="*/ 171 w 244"/>
                <a:gd name="T21" fmla="*/ 162 h 233"/>
                <a:gd name="T22" fmla="*/ 147 w 244"/>
                <a:gd name="T23" fmla="*/ 158 h 233"/>
                <a:gd name="T24" fmla="*/ 141 w 244"/>
                <a:gd name="T25" fmla="*/ 166 h 233"/>
                <a:gd name="T26" fmla="*/ 151 w 244"/>
                <a:gd name="T27" fmla="*/ 176 h 233"/>
                <a:gd name="T28" fmla="*/ 137 w 244"/>
                <a:gd name="T29" fmla="*/ 170 h 233"/>
                <a:gd name="T30" fmla="*/ 119 w 244"/>
                <a:gd name="T31" fmla="*/ 177 h 233"/>
                <a:gd name="T32" fmla="*/ 96 w 244"/>
                <a:gd name="T33" fmla="*/ 182 h 233"/>
                <a:gd name="T34" fmla="*/ 68 w 244"/>
                <a:gd name="T35" fmla="*/ 190 h 233"/>
                <a:gd name="T36" fmla="*/ 47 w 244"/>
                <a:gd name="T37" fmla="*/ 192 h 233"/>
                <a:gd name="T38" fmla="*/ 22 w 244"/>
                <a:gd name="T39" fmla="*/ 195 h 233"/>
                <a:gd name="T40" fmla="*/ 6 w 244"/>
                <a:gd name="T41" fmla="*/ 194 h 233"/>
                <a:gd name="T42" fmla="*/ 3 w 244"/>
                <a:gd name="T43" fmla="*/ 199 h 233"/>
                <a:gd name="T44" fmla="*/ 0 w 244"/>
                <a:gd name="T45" fmla="*/ 210 h 233"/>
                <a:gd name="T46" fmla="*/ 0 w 244"/>
                <a:gd name="T47" fmla="*/ 218 h 233"/>
                <a:gd name="T48" fmla="*/ 17 w 244"/>
                <a:gd name="T49" fmla="*/ 225 h 233"/>
                <a:gd name="T50" fmla="*/ 20 w 244"/>
                <a:gd name="T51" fmla="*/ 219 h 233"/>
                <a:gd name="T52" fmla="*/ 24 w 244"/>
                <a:gd name="T53" fmla="*/ 225 h 233"/>
                <a:gd name="T54" fmla="*/ 49 w 244"/>
                <a:gd name="T55" fmla="*/ 228 h 233"/>
                <a:gd name="T56" fmla="*/ 97 w 244"/>
                <a:gd name="T57" fmla="*/ 232 h 233"/>
                <a:gd name="T58" fmla="*/ 158 w 244"/>
                <a:gd name="T59" fmla="*/ 221 h 233"/>
                <a:gd name="T60" fmla="*/ 171 w 244"/>
                <a:gd name="T61" fmla="*/ 217 h 233"/>
                <a:gd name="T62" fmla="*/ 190 w 244"/>
                <a:gd name="T63" fmla="*/ 186 h 233"/>
                <a:gd name="T64" fmla="*/ 217 w 244"/>
                <a:gd name="T65" fmla="*/ 131 h 233"/>
                <a:gd name="T66" fmla="*/ 235 w 244"/>
                <a:gd name="T67" fmla="*/ 72 h 233"/>
                <a:gd name="T68" fmla="*/ 243 w 244"/>
                <a:gd name="T69" fmla="*/ 49 h 233"/>
                <a:gd name="T70" fmla="*/ 241 w 244"/>
                <a:gd name="T71" fmla="*/ 25 h 233"/>
                <a:gd name="T72" fmla="*/ 232 w 244"/>
                <a:gd name="T73" fmla="*/ 7 h 233"/>
                <a:gd name="T74" fmla="*/ 220 w 244"/>
                <a:gd name="T75" fmla="*/ 0 h 2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4"/>
                <a:gd name="T115" fmla="*/ 0 h 233"/>
                <a:gd name="T116" fmla="*/ 244 w 244"/>
                <a:gd name="T117" fmla="*/ 233 h 2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4" h="233">
                  <a:moveTo>
                    <a:pt x="220" y="0"/>
                  </a:moveTo>
                  <a:lnTo>
                    <a:pt x="206" y="2"/>
                  </a:lnTo>
                  <a:lnTo>
                    <a:pt x="192" y="11"/>
                  </a:lnTo>
                  <a:lnTo>
                    <a:pt x="186" y="24"/>
                  </a:lnTo>
                  <a:lnTo>
                    <a:pt x="185" y="41"/>
                  </a:lnTo>
                  <a:lnTo>
                    <a:pt x="180" y="65"/>
                  </a:lnTo>
                  <a:lnTo>
                    <a:pt x="172" y="87"/>
                  </a:lnTo>
                  <a:lnTo>
                    <a:pt x="162" y="113"/>
                  </a:lnTo>
                  <a:lnTo>
                    <a:pt x="157" y="133"/>
                  </a:lnTo>
                  <a:lnTo>
                    <a:pt x="149" y="154"/>
                  </a:lnTo>
                  <a:lnTo>
                    <a:pt x="171" y="162"/>
                  </a:lnTo>
                  <a:lnTo>
                    <a:pt x="147" y="158"/>
                  </a:lnTo>
                  <a:lnTo>
                    <a:pt x="141" y="166"/>
                  </a:lnTo>
                  <a:lnTo>
                    <a:pt x="151" y="176"/>
                  </a:lnTo>
                  <a:lnTo>
                    <a:pt x="137" y="170"/>
                  </a:lnTo>
                  <a:lnTo>
                    <a:pt x="119" y="177"/>
                  </a:lnTo>
                  <a:lnTo>
                    <a:pt x="96" y="182"/>
                  </a:lnTo>
                  <a:lnTo>
                    <a:pt x="68" y="190"/>
                  </a:lnTo>
                  <a:lnTo>
                    <a:pt x="47" y="192"/>
                  </a:lnTo>
                  <a:lnTo>
                    <a:pt x="22" y="195"/>
                  </a:lnTo>
                  <a:lnTo>
                    <a:pt x="6" y="194"/>
                  </a:lnTo>
                  <a:lnTo>
                    <a:pt x="3" y="199"/>
                  </a:lnTo>
                  <a:lnTo>
                    <a:pt x="0" y="210"/>
                  </a:lnTo>
                  <a:lnTo>
                    <a:pt x="0" y="218"/>
                  </a:lnTo>
                  <a:lnTo>
                    <a:pt x="17" y="225"/>
                  </a:lnTo>
                  <a:lnTo>
                    <a:pt x="20" y="219"/>
                  </a:lnTo>
                  <a:lnTo>
                    <a:pt x="24" y="225"/>
                  </a:lnTo>
                  <a:lnTo>
                    <a:pt x="49" y="228"/>
                  </a:lnTo>
                  <a:lnTo>
                    <a:pt x="97" y="232"/>
                  </a:lnTo>
                  <a:lnTo>
                    <a:pt x="158" y="221"/>
                  </a:lnTo>
                  <a:lnTo>
                    <a:pt x="171" y="217"/>
                  </a:lnTo>
                  <a:lnTo>
                    <a:pt x="190" y="186"/>
                  </a:lnTo>
                  <a:lnTo>
                    <a:pt x="217" y="131"/>
                  </a:lnTo>
                  <a:lnTo>
                    <a:pt x="235" y="72"/>
                  </a:lnTo>
                  <a:lnTo>
                    <a:pt x="243" y="49"/>
                  </a:lnTo>
                  <a:lnTo>
                    <a:pt x="241" y="25"/>
                  </a:lnTo>
                  <a:lnTo>
                    <a:pt x="232" y="7"/>
                  </a:lnTo>
                  <a:lnTo>
                    <a:pt x="22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22" name="Freeform 214"/>
            <p:cNvSpPr>
              <a:spLocks/>
            </p:cNvSpPr>
            <p:nvPr/>
          </p:nvSpPr>
          <p:spPr bwMode="auto">
            <a:xfrm>
              <a:off x="5294" y="1541"/>
              <a:ext cx="94" cy="181"/>
            </a:xfrm>
            <a:custGeom>
              <a:avLst/>
              <a:gdLst>
                <a:gd name="T0" fmla="*/ 81 w 94"/>
                <a:gd name="T1" fmla="*/ 0 h 181"/>
                <a:gd name="T2" fmla="*/ 93 w 94"/>
                <a:gd name="T3" fmla="*/ 10 h 181"/>
                <a:gd name="T4" fmla="*/ 87 w 94"/>
                <a:gd name="T5" fmla="*/ 14 h 181"/>
                <a:gd name="T6" fmla="*/ 78 w 94"/>
                <a:gd name="T7" fmla="*/ 26 h 181"/>
                <a:gd name="T8" fmla="*/ 66 w 94"/>
                <a:gd name="T9" fmla="*/ 35 h 181"/>
                <a:gd name="T10" fmla="*/ 58 w 94"/>
                <a:gd name="T11" fmla="*/ 66 h 181"/>
                <a:gd name="T12" fmla="*/ 50 w 94"/>
                <a:gd name="T13" fmla="*/ 84 h 181"/>
                <a:gd name="T14" fmla="*/ 40 w 94"/>
                <a:gd name="T15" fmla="*/ 100 h 181"/>
                <a:gd name="T16" fmla="*/ 32 w 94"/>
                <a:gd name="T17" fmla="*/ 112 h 181"/>
                <a:gd name="T18" fmla="*/ 44 w 94"/>
                <a:gd name="T19" fmla="*/ 102 h 181"/>
                <a:gd name="T20" fmla="*/ 53 w 94"/>
                <a:gd name="T21" fmla="*/ 87 h 181"/>
                <a:gd name="T22" fmla="*/ 44 w 94"/>
                <a:gd name="T23" fmla="*/ 111 h 181"/>
                <a:gd name="T24" fmla="*/ 36 w 94"/>
                <a:gd name="T25" fmla="*/ 132 h 181"/>
                <a:gd name="T26" fmla="*/ 30 w 94"/>
                <a:gd name="T27" fmla="*/ 153 h 181"/>
                <a:gd name="T28" fmla="*/ 25 w 94"/>
                <a:gd name="T29" fmla="*/ 164 h 181"/>
                <a:gd name="T30" fmla="*/ 20 w 94"/>
                <a:gd name="T31" fmla="*/ 170 h 181"/>
                <a:gd name="T32" fmla="*/ 14 w 94"/>
                <a:gd name="T33" fmla="*/ 176 h 181"/>
                <a:gd name="T34" fmla="*/ 5 w 94"/>
                <a:gd name="T35" fmla="*/ 180 h 181"/>
                <a:gd name="T36" fmla="*/ 5 w 94"/>
                <a:gd name="T37" fmla="*/ 168 h 181"/>
                <a:gd name="T38" fmla="*/ 3 w 94"/>
                <a:gd name="T39" fmla="*/ 156 h 181"/>
                <a:gd name="T40" fmla="*/ 0 w 94"/>
                <a:gd name="T41" fmla="*/ 143 h 181"/>
                <a:gd name="T42" fmla="*/ 0 w 94"/>
                <a:gd name="T43" fmla="*/ 131 h 181"/>
                <a:gd name="T44" fmla="*/ 5 w 94"/>
                <a:gd name="T45" fmla="*/ 115 h 181"/>
                <a:gd name="T46" fmla="*/ 11 w 94"/>
                <a:gd name="T47" fmla="*/ 104 h 181"/>
                <a:gd name="T48" fmla="*/ 18 w 94"/>
                <a:gd name="T49" fmla="*/ 96 h 181"/>
                <a:gd name="T50" fmla="*/ 28 w 94"/>
                <a:gd name="T51" fmla="*/ 87 h 181"/>
                <a:gd name="T52" fmla="*/ 40 w 94"/>
                <a:gd name="T53" fmla="*/ 71 h 181"/>
                <a:gd name="T54" fmla="*/ 51 w 94"/>
                <a:gd name="T55" fmla="*/ 53 h 181"/>
                <a:gd name="T56" fmla="*/ 41 w 94"/>
                <a:gd name="T57" fmla="*/ 63 h 181"/>
                <a:gd name="T58" fmla="*/ 32 w 94"/>
                <a:gd name="T59" fmla="*/ 76 h 181"/>
                <a:gd name="T60" fmla="*/ 22 w 94"/>
                <a:gd name="T61" fmla="*/ 90 h 181"/>
                <a:gd name="T62" fmla="*/ 32 w 94"/>
                <a:gd name="T63" fmla="*/ 70 h 181"/>
                <a:gd name="T64" fmla="*/ 43 w 94"/>
                <a:gd name="T65" fmla="*/ 46 h 181"/>
                <a:gd name="T66" fmla="*/ 56 w 94"/>
                <a:gd name="T67" fmla="*/ 19 h 181"/>
                <a:gd name="T68" fmla="*/ 63 w 94"/>
                <a:gd name="T69" fmla="*/ 10 h 181"/>
                <a:gd name="T70" fmla="*/ 81 w 94"/>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4"/>
                <a:gd name="T109" fmla="*/ 0 h 181"/>
                <a:gd name="T110" fmla="*/ 94 w 94"/>
                <a:gd name="T111" fmla="*/ 181 h 18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4" h="181">
                  <a:moveTo>
                    <a:pt x="81" y="0"/>
                  </a:moveTo>
                  <a:lnTo>
                    <a:pt x="93" y="10"/>
                  </a:lnTo>
                  <a:lnTo>
                    <a:pt x="87" y="14"/>
                  </a:lnTo>
                  <a:lnTo>
                    <a:pt x="78" y="26"/>
                  </a:lnTo>
                  <a:lnTo>
                    <a:pt x="66" y="35"/>
                  </a:lnTo>
                  <a:lnTo>
                    <a:pt x="58" y="66"/>
                  </a:lnTo>
                  <a:lnTo>
                    <a:pt x="50" y="84"/>
                  </a:lnTo>
                  <a:lnTo>
                    <a:pt x="40" y="100"/>
                  </a:lnTo>
                  <a:lnTo>
                    <a:pt x="32" y="112"/>
                  </a:lnTo>
                  <a:lnTo>
                    <a:pt x="44" y="102"/>
                  </a:lnTo>
                  <a:lnTo>
                    <a:pt x="53" y="87"/>
                  </a:lnTo>
                  <a:lnTo>
                    <a:pt x="44" y="111"/>
                  </a:lnTo>
                  <a:lnTo>
                    <a:pt x="36" y="132"/>
                  </a:lnTo>
                  <a:lnTo>
                    <a:pt x="30" y="153"/>
                  </a:lnTo>
                  <a:lnTo>
                    <a:pt x="25" y="164"/>
                  </a:lnTo>
                  <a:lnTo>
                    <a:pt x="20" y="170"/>
                  </a:lnTo>
                  <a:lnTo>
                    <a:pt x="14" y="176"/>
                  </a:lnTo>
                  <a:lnTo>
                    <a:pt x="5" y="180"/>
                  </a:lnTo>
                  <a:lnTo>
                    <a:pt x="5" y="168"/>
                  </a:lnTo>
                  <a:lnTo>
                    <a:pt x="3" y="156"/>
                  </a:lnTo>
                  <a:lnTo>
                    <a:pt x="0" y="143"/>
                  </a:lnTo>
                  <a:lnTo>
                    <a:pt x="0" y="131"/>
                  </a:lnTo>
                  <a:lnTo>
                    <a:pt x="5" y="115"/>
                  </a:lnTo>
                  <a:lnTo>
                    <a:pt x="11" y="104"/>
                  </a:lnTo>
                  <a:lnTo>
                    <a:pt x="18" y="96"/>
                  </a:lnTo>
                  <a:lnTo>
                    <a:pt x="28" y="87"/>
                  </a:lnTo>
                  <a:lnTo>
                    <a:pt x="40" y="71"/>
                  </a:lnTo>
                  <a:lnTo>
                    <a:pt x="51" y="53"/>
                  </a:lnTo>
                  <a:lnTo>
                    <a:pt x="41" y="63"/>
                  </a:lnTo>
                  <a:lnTo>
                    <a:pt x="32" y="76"/>
                  </a:lnTo>
                  <a:lnTo>
                    <a:pt x="22" y="90"/>
                  </a:lnTo>
                  <a:lnTo>
                    <a:pt x="32" y="70"/>
                  </a:lnTo>
                  <a:lnTo>
                    <a:pt x="43" y="46"/>
                  </a:lnTo>
                  <a:lnTo>
                    <a:pt x="56" y="19"/>
                  </a:lnTo>
                  <a:lnTo>
                    <a:pt x="63" y="10"/>
                  </a:lnTo>
                  <a:lnTo>
                    <a:pt x="81"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23" name="Freeform 215"/>
            <p:cNvSpPr>
              <a:spLocks/>
            </p:cNvSpPr>
            <p:nvPr/>
          </p:nvSpPr>
          <p:spPr bwMode="auto">
            <a:xfrm>
              <a:off x="5084" y="1531"/>
              <a:ext cx="374" cy="535"/>
            </a:xfrm>
            <a:custGeom>
              <a:avLst/>
              <a:gdLst>
                <a:gd name="T0" fmla="*/ 317 w 374"/>
                <a:gd name="T1" fmla="*/ 24 h 535"/>
                <a:gd name="T2" fmla="*/ 332 w 374"/>
                <a:gd name="T3" fmla="*/ 64 h 535"/>
                <a:gd name="T4" fmla="*/ 339 w 374"/>
                <a:gd name="T5" fmla="*/ 120 h 535"/>
                <a:gd name="T6" fmla="*/ 333 w 374"/>
                <a:gd name="T7" fmla="*/ 101 h 535"/>
                <a:gd name="T8" fmla="*/ 319 w 374"/>
                <a:gd name="T9" fmla="*/ 131 h 535"/>
                <a:gd name="T10" fmla="*/ 318 w 374"/>
                <a:gd name="T11" fmla="*/ 189 h 535"/>
                <a:gd name="T12" fmla="*/ 314 w 374"/>
                <a:gd name="T13" fmla="*/ 169 h 535"/>
                <a:gd name="T14" fmla="*/ 283 w 374"/>
                <a:gd name="T15" fmla="*/ 213 h 535"/>
                <a:gd name="T16" fmla="*/ 238 w 374"/>
                <a:gd name="T17" fmla="*/ 246 h 535"/>
                <a:gd name="T18" fmla="*/ 237 w 374"/>
                <a:gd name="T19" fmla="*/ 263 h 535"/>
                <a:gd name="T20" fmla="*/ 226 w 374"/>
                <a:gd name="T21" fmla="*/ 260 h 535"/>
                <a:gd name="T22" fmla="*/ 219 w 374"/>
                <a:gd name="T23" fmla="*/ 285 h 535"/>
                <a:gd name="T24" fmla="*/ 217 w 374"/>
                <a:gd name="T25" fmla="*/ 301 h 535"/>
                <a:gd name="T26" fmla="*/ 252 w 374"/>
                <a:gd name="T27" fmla="*/ 329 h 535"/>
                <a:gd name="T28" fmla="*/ 203 w 374"/>
                <a:gd name="T29" fmla="*/ 317 h 535"/>
                <a:gd name="T30" fmla="*/ 232 w 374"/>
                <a:gd name="T31" fmla="*/ 341 h 535"/>
                <a:gd name="T32" fmla="*/ 187 w 374"/>
                <a:gd name="T33" fmla="*/ 322 h 535"/>
                <a:gd name="T34" fmla="*/ 188 w 374"/>
                <a:gd name="T35" fmla="*/ 338 h 535"/>
                <a:gd name="T36" fmla="*/ 171 w 374"/>
                <a:gd name="T37" fmla="*/ 331 h 535"/>
                <a:gd name="T38" fmla="*/ 71 w 374"/>
                <a:gd name="T39" fmla="*/ 366 h 535"/>
                <a:gd name="T40" fmla="*/ 21 w 374"/>
                <a:gd name="T41" fmla="*/ 417 h 535"/>
                <a:gd name="T42" fmla="*/ 36 w 374"/>
                <a:gd name="T43" fmla="*/ 534 h 535"/>
                <a:gd name="T44" fmla="*/ 97 w 374"/>
                <a:gd name="T45" fmla="*/ 498 h 535"/>
                <a:gd name="T46" fmla="*/ 151 w 374"/>
                <a:gd name="T47" fmla="*/ 455 h 535"/>
                <a:gd name="T48" fmla="*/ 126 w 374"/>
                <a:gd name="T49" fmla="*/ 447 h 535"/>
                <a:gd name="T50" fmla="*/ 144 w 374"/>
                <a:gd name="T51" fmla="*/ 442 h 535"/>
                <a:gd name="T52" fmla="*/ 181 w 374"/>
                <a:gd name="T53" fmla="*/ 447 h 535"/>
                <a:gd name="T54" fmla="*/ 109 w 374"/>
                <a:gd name="T55" fmla="*/ 411 h 535"/>
                <a:gd name="T56" fmla="*/ 321 w 374"/>
                <a:gd name="T57" fmla="*/ 442 h 535"/>
                <a:gd name="T58" fmla="*/ 365 w 374"/>
                <a:gd name="T59" fmla="*/ 418 h 535"/>
                <a:gd name="T60" fmla="*/ 366 w 374"/>
                <a:gd name="T61" fmla="*/ 369 h 535"/>
                <a:gd name="T62" fmla="*/ 347 w 374"/>
                <a:gd name="T63" fmla="*/ 303 h 535"/>
                <a:gd name="T64" fmla="*/ 299 w 374"/>
                <a:gd name="T65" fmla="*/ 335 h 535"/>
                <a:gd name="T66" fmla="*/ 328 w 374"/>
                <a:gd name="T67" fmla="*/ 285 h 535"/>
                <a:gd name="T68" fmla="*/ 300 w 374"/>
                <a:gd name="T69" fmla="*/ 274 h 535"/>
                <a:gd name="T70" fmla="*/ 314 w 374"/>
                <a:gd name="T71" fmla="*/ 248 h 535"/>
                <a:gd name="T72" fmla="*/ 329 w 374"/>
                <a:gd name="T73" fmla="*/ 258 h 535"/>
                <a:gd name="T74" fmla="*/ 361 w 374"/>
                <a:gd name="T75" fmla="*/ 185 h 535"/>
                <a:gd name="T76" fmla="*/ 362 w 374"/>
                <a:gd name="T77" fmla="*/ 113 h 535"/>
                <a:gd name="T78" fmla="*/ 369 w 374"/>
                <a:gd name="T79" fmla="*/ 156 h 535"/>
                <a:gd name="T80" fmla="*/ 372 w 374"/>
                <a:gd name="T81" fmla="*/ 104 h 535"/>
                <a:gd name="T82" fmla="*/ 350 w 374"/>
                <a:gd name="T83" fmla="*/ 53 h 535"/>
                <a:gd name="T84" fmla="*/ 373 w 374"/>
                <a:gd name="T85" fmla="*/ 98 h 535"/>
                <a:gd name="T86" fmla="*/ 359 w 374"/>
                <a:gd name="T87" fmla="*/ 43 h 535"/>
                <a:gd name="T88" fmla="*/ 326 w 374"/>
                <a:gd name="T89" fmla="*/ 0 h 53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4"/>
                <a:gd name="T136" fmla="*/ 0 h 535"/>
                <a:gd name="T137" fmla="*/ 374 w 374"/>
                <a:gd name="T138" fmla="*/ 535 h 53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4" h="535">
                  <a:moveTo>
                    <a:pt x="295" y="9"/>
                  </a:moveTo>
                  <a:lnTo>
                    <a:pt x="306" y="19"/>
                  </a:lnTo>
                  <a:lnTo>
                    <a:pt x="317" y="24"/>
                  </a:lnTo>
                  <a:lnTo>
                    <a:pt x="329" y="40"/>
                  </a:lnTo>
                  <a:lnTo>
                    <a:pt x="332" y="50"/>
                  </a:lnTo>
                  <a:lnTo>
                    <a:pt x="332" y="64"/>
                  </a:lnTo>
                  <a:lnTo>
                    <a:pt x="332" y="78"/>
                  </a:lnTo>
                  <a:lnTo>
                    <a:pt x="335" y="98"/>
                  </a:lnTo>
                  <a:lnTo>
                    <a:pt x="339" y="120"/>
                  </a:lnTo>
                  <a:lnTo>
                    <a:pt x="341" y="143"/>
                  </a:lnTo>
                  <a:lnTo>
                    <a:pt x="335" y="119"/>
                  </a:lnTo>
                  <a:lnTo>
                    <a:pt x="333" y="101"/>
                  </a:lnTo>
                  <a:lnTo>
                    <a:pt x="331" y="90"/>
                  </a:lnTo>
                  <a:lnTo>
                    <a:pt x="326" y="110"/>
                  </a:lnTo>
                  <a:lnTo>
                    <a:pt x="319" y="131"/>
                  </a:lnTo>
                  <a:lnTo>
                    <a:pt x="316" y="144"/>
                  </a:lnTo>
                  <a:lnTo>
                    <a:pt x="317" y="165"/>
                  </a:lnTo>
                  <a:lnTo>
                    <a:pt x="318" y="189"/>
                  </a:lnTo>
                  <a:lnTo>
                    <a:pt x="316" y="213"/>
                  </a:lnTo>
                  <a:lnTo>
                    <a:pt x="315" y="187"/>
                  </a:lnTo>
                  <a:lnTo>
                    <a:pt x="314" y="169"/>
                  </a:lnTo>
                  <a:lnTo>
                    <a:pt x="311" y="153"/>
                  </a:lnTo>
                  <a:lnTo>
                    <a:pt x="296" y="191"/>
                  </a:lnTo>
                  <a:lnTo>
                    <a:pt x="283" y="213"/>
                  </a:lnTo>
                  <a:lnTo>
                    <a:pt x="277" y="222"/>
                  </a:lnTo>
                  <a:lnTo>
                    <a:pt x="268" y="237"/>
                  </a:lnTo>
                  <a:lnTo>
                    <a:pt x="238" y="246"/>
                  </a:lnTo>
                  <a:lnTo>
                    <a:pt x="223" y="248"/>
                  </a:lnTo>
                  <a:lnTo>
                    <a:pt x="228" y="255"/>
                  </a:lnTo>
                  <a:lnTo>
                    <a:pt x="237" y="263"/>
                  </a:lnTo>
                  <a:lnTo>
                    <a:pt x="268" y="281"/>
                  </a:lnTo>
                  <a:lnTo>
                    <a:pt x="242" y="271"/>
                  </a:lnTo>
                  <a:lnTo>
                    <a:pt x="226" y="260"/>
                  </a:lnTo>
                  <a:lnTo>
                    <a:pt x="212" y="250"/>
                  </a:lnTo>
                  <a:lnTo>
                    <a:pt x="213" y="273"/>
                  </a:lnTo>
                  <a:lnTo>
                    <a:pt x="219" y="285"/>
                  </a:lnTo>
                  <a:lnTo>
                    <a:pt x="235" y="293"/>
                  </a:lnTo>
                  <a:lnTo>
                    <a:pt x="218" y="293"/>
                  </a:lnTo>
                  <a:lnTo>
                    <a:pt x="217" y="301"/>
                  </a:lnTo>
                  <a:lnTo>
                    <a:pt x="219" y="309"/>
                  </a:lnTo>
                  <a:lnTo>
                    <a:pt x="226" y="315"/>
                  </a:lnTo>
                  <a:lnTo>
                    <a:pt x="252" y="329"/>
                  </a:lnTo>
                  <a:lnTo>
                    <a:pt x="218" y="317"/>
                  </a:lnTo>
                  <a:lnTo>
                    <a:pt x="210" y="314"/>
                  </a:lnTo>
                  <a:lnTo>
                    <a:pt x="203" y="317"/>
                  </a:lnTo>
                  <a:lnTo>
                    <a:pt x="203" y="323"/>
                  </a:lnTo>
                  <a:lnTo>
                    <a:pt x="211" y="330"/>
                  </a:lnTo>
                  <a:lnTo>
                    <a:pt x="232" y="341"/>
                  </a:lnTo>
                  <a:lnTo>
                    <a:pt x="203" y="330"/>
                  </a:lnTo>
                  <a:lnTo>
                    <a:pt x="195" y="321"/>
                  </a:lnTo>
                  <a:lnTo>
                    <a:pt x="187" y="322"/>
                  </a:lnTo>
                  <a:lnTo>
                    <a:pt x="180" y="326"/>
                  </a:lnTo>
                  <a:lnTo>
                    <a:pt x="182" y="333"/>
                  </a:lnTo>
                  <a:lnTo>
                    <a:pt x="188" y="338"/>
                  </a:lnTo>
                  <a:lnTo>
                    <a:pt x="203" y="348"/>
                  </a:lnTo>
                  <a:lnTo>
                    <a:pt x="182" y="340"/>
                  </a:lnTo>
                  <a:lnTo>
                    <a:pt x="171" y="331"/>
                  </a:lnTo>
                  <a:lnTo>
                    <a:pt x="156" y="335"/>
                  </a:lnTo>
                  <a:lnTo>
                    <a:pt x="111" y="351"/>
                  </a:lnTo>
                  <a:lnTo>
                    <a:pt x="71" y="366"/>
                  </a:lnTo>
                  <a:lnTo>
                    <a:pt x="43" y="379"/>
                  </a:lnTo>
                  <a:lnTo>
                    <a:pt x="33" y="395"/>
                  </a:lnTo>
                  <a:lnTo>
                    <a:pt x="21" y="417"/>
                  </a:lnTo>
                  <a:lnTo>
                    <a:pt x="7" y="457"/>
                  </a:lnTo>
                  <a:lnTo>
                    <a:pt x="0" y="525"/>
                  </a:lnTo>
                  <a:lnTo>
                    <a:pt x="36" y="534"/>
                  </a:lnTo>
                  <a:lnTo>
                    <a:pt x="65" y="531"/>
                  </a:lnTo>
                  <a:lnTo>
                    <a:pt x="99" y="522"/>
                  </a:lnTo>
                  <a:lnTo>
                    <a:pt x="97" y="498"/>
                  </a:lnTo>
                  <a:lnTo>
                    <a:pt x="84" y="461"/>
                  </a:lnTo>
                  <a:lnTo>
                    <a:pt x="141" y="457"/>
                  </a:lnTo>
                  <a:lnTo>
                    <a:pt x="151" y="455"/>
                  </a:lnTo>
                  <a:lnTo>
                    <a:pt x="117" y="448"/>
                  </a:lnTo>
                  <a:lnTo>
                    <a:pt x="63" y="427"/>
                  </a:lnTo>
                  <a:lnTo>
                    <a:pt x="126" y="447"/>
                  </a:lnTo>
                  <a:lnTo>
                    <a:pt x="155" y="453"/>
                  </a:lnTo>
                  <a:lnTo>
                    <a:pt x="176" y="448"/>
                  </a:lnTo>
                  <a:lnTo>
                    <a:pt x="144" y="442"/>
                  </a:lnTo>
                  <a:lnTo>
                    <a:pt x="78" y="420"/>
                  </a:lnTo>
                  <a:lnTo>
                    <a:pt x="150" y="440"/>
                  </a:lnTo>
                  <a:lnTo>
                    <a:pt x="181" y="447"/>
                  </a:lnTo>
                  <a:lnTo>
                    <a:pt x="186" y="444"/>
                  </a:lnTo>
                  <a:lnTo>
                    <a:pt x="157" y="434"/>
                  </a:lnTo>
                  <a:lnTo>
                    <a:pt x="109" y="411"/>
                  </a:lnTo>
                  <a:lnTo>
                    <a:pt x="165" y="434"/>
                  </a:lnTo>
                  <a:lnTo>
                    <a:pt x="195" y="443"/>
                  </a:lnTo>
                  <a:lnTo>
                    <a:pt x="321" y="442"/>
                  </a:lnTo>
                  <a:lnTo>
                    <a:pt x="336" y="438"/>
                  </a:lnTo>
                  <a:lnTo>
                    <a:pt x="351" y="433"/>
                  </a:lnTo>
                  <a:lnTo>
                    <a:pt x="365" y="418"/>
                  </a:lnTo>
                  <a:lnTo>
                    <a:pt x="368" y="403"/>
                  </a:lnTo>
                  <a:lnTo>
                    <a:pt x="370" y="389"/>
                  </a:lnTo>
                  <a:lnTo>
                    <a:pt x="366" y="369"/>
                  </a:lnTo>
                  <a:lnTo>
                    <a:pt x="357" y="342"/>
                  </a:lnTo>
                  <a:lnTo>
                    <a:pt x="350" y="321"/>
                  </a:lnTo>
                  <a:lnTo>
                    <a:pt x="347" y="303"/>
                  </a:lnTo>
                  <a:lnTo>
                    <a:pt x="335" y="301"/>
                  </a:lnTo>
                  <a:lnTo>
                    <a:pt x="326" y="314"/>
                  </a:lnTo>
                  <a:lnTo>
                    <a:pt x="299" y="335"/>
                  </a:lnTo>
                  <a:lnTo>
                    <a:pt x="323" y="312"/>
                  </a:lnTo>
                  <a:lnTo>
                    <a:pt x="331" y="299"/>
                  </a:lnTo>
                  <a:lnTo>
                    <a:pt x="328" y="285"/>
                  </a:lnTo>
                  <a:lnTo>
                    <a:pt x="295" y="276"/>
                  </a:lnTo>
                  <a:lnTo>
                    <a:pt x="272" y="262"/>
                  </a:lnTo>
                  <a:lnTo>
                    <a:pt x="300" y="274"/>
                  </a:lnTo>
                  <a:lnTo>
                    <a:pt x="327" y="280"/>
                  </a:lnTo>
                  <a:lnTo>
                    <a:pt x="326" y="261"/>
                  </a:lnTo>
                  <a:lnTo>
                    <a:pt x="314" y="248"/>
                  </a:lnTo>
                  <a:lnTo>
                    <a:pt x="305" y="226"/>
                  </a:lnTo>
                  <a:lnTo>
                    <a:pt x="316" y="246"/>
                  </a:lnTo>
                  <a:lnTo>
                    <a:pt x="329" y="258"/>
                  </a:lnTo>
                  <a:lnTo>
                    <a:pt x="343" y="257"/>
                  </a:lnTo>
                  <a:lnTo>
                    <a:pt x="350" y="221"/>
                  </a:lnTo>
                  <a:lnTo>
                    <a:pt x="361" y="185"/>
                  </a:lnTo>
                  <a:lnTo>
                    <a:pt x="366" y="161"/>
                  </a:lnTo>
                  <a:lnTo>
                    <a:pt x="365" y="139"/>
                  </a:lnTo>
                  <a:lnTo>
                    <a:pt x="362" y="113"/>
                  </a:lnTo>
                  <a:lnTo>
                    <a:pt x="366" y="127"/>
                  </a:lnTo>
                  <a:lnTo>
                    <a:pt x="368" y="143"/>
                  </a:lnTo>
                  <a:lnTo>
                    <a:pt x="369" y="156"/>
                  </a:lnTo>
                  <a:lnTo>
                    <a:pt x="372" y="133"/>
                  </a:lnTo>
                  <a:lnTo>
                    <a:pt x="372" y="116"/>
                  </a:lnTo>
                  <a:lnTo>
                    <a:pt x="372" y="104"/>
                  </a:lnTo>
                  <a:lnTo>
                    <a:pt x="368" y="86"/>
                  </a:lnTo>
                  <a:lnTo>
                    <a:pt x="361" y="69"/>
                  </a:lnTo>
                  <a:lnTo>
                    <a:pt x="350" y="53"/>
                  </a:lnTo>
                  <a:lnTo>
                    <a:pt x="361" y="66"/>
                  </a:lnTo>
                  <a:lnTo>
                    <a:pt x="367" y="78"/>
                  </a:lnTo>
                  <a:lnTo>
                    <a:pt x="373" y="98"/>
                  </a:lnTo>
                  <a:lnTo>
                    <a:pt x="372" y="83"/>
                  </a:lnTo>
                  <a:lnTo>
                    <a:pt x="368" y="64"/>
                  </a:lnTo>
                  <a:lnTo>
                    <a:pt x="359" y="43"/>
                  </a:lnTo>
                  <a:lnTo>
                    <a:pt x="351" y="22"/>
                  </a:lnTo>
                  <a:lnTo>
                    <a:pt x="340" y="12"/>
                  </a:lnTo>
                  <a:lnTo>
                    <a:pt x="326" y="0"/>
                  </a:lnTo>
                  <a:lnTo>
                    <a:pt x="310" y="1"/>
                  </a:lnTo>
                  <a:lnTo>
                    <a:pt x="295" y="9"/>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24" name="Freeform 216"/>
            <p:cNvSpPr>
              <a:spLocks/>
            </p:cNvSpPr>
            <p:nvPr/>
          </p:nvSpPr>
          <p:spPr bwMode="auto">
            <a:xfrm>
              <a:off x="5415" y="1790"/>
              <a:ext cx="19" cy="41"/>
            </a:xfrm>
            <a:custGeom>
              <a:avLst/>
              <a:gdLst>
                <a:gd name="T0" fmla="*/ 14 w 19"/>
                <a:gd name="T1" fmla="*/ 0 h 41"/>
                <a:gd name="T2" fmla="*/ 0 w 19"/>
                <a:gd name="T3" fmla="*/ 2 h 41"/>
                <a:gd name="T4" fmla="*/ 0 w 19"/>
                <a:gd name="T5" fmla="*/ 18 h 41"/>
                <a:gd name="T6" fmla="*/ 1 w 19"/>
                <a:gd name="T7" fmla="*/ 35 h 41"/>
                <a:gd name="T8" fmla="*/ 15 w 19"/>
                <a:gd name="T9" fmla="*/ 40 h 41"/>
                <a:gd name="T10" fmla="*/ 18 w 19"/>
                <a:gd name="T11" fmla="*/ 34 h 41"/>
                <a:gd name="T12" fmla="*/ 18 w 19"/>
                <a:gd name="T13" fmla="*/ 10 h 41"/>
                <a:gd name="T14" fmla="*/ 14 w 19"/>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41"/>
                <a:gd name="T26" fmla="*/ 19 w 19"/>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41">
                  <a:moveTo>
                    <a:pt x="14" y="0"/>
                  </a:moveTo>
                  <a:lnTo>
                    <a:pt x="0" y="2"/>
                  </a:lnTo>
                  <a:lnTo>
                    <a:pt x="0" y="18"/>
                  </a:lnTo>
                  <a:lnTo>
                    <a:pt x="1" y="35"/>
                  </a:lnTo>
                  <a:lnTo>
                    <a:pt x="15" y="40"/>
                  </a:lnTo>
                  <a:lnTo>
                    <a:pt x="18" y="34"/>
                  </a:lnTo>
                  <a:lnTo>
                    <a:pt x="18" y="10"/>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25" name="Freeform 217"/>
            <p:cNvSpPr>
              <a:spLocks/>
            </p:cNvSpPr>
            <p:nvPr/>
          </p:nvSpPr>
          <p:spPr bwMode="auto">
            <a:xfrm>
              <a:off x="5235" y="1918"/>
              <a:ext cx="173" cy="24"/>
            </a:xfrm>
            <a:custGeom>
              <a:avLst/>
              <a:gdLst>
                <a:gd name="T0" fmla="*/ 0 w 173"/>
                <a:gd name="T1" fmla="*/ 0 h 24"/>
                <a:gd name="T2" fmla="*/ 47 w 173"/>
                <a:gd name="T3" fmla="*/ 11 h 24"/>
                <a:gd name="T4" fmla="*/ 83 w 173"/>
                <a:gd name="T5" fmla="*/ 16 h 24"/>
                <a:gd name="T6" fmla="*/ 118 w 173"/>
                <a:gd name="T7" fmla="*/ 19 h 24"/>
                <a:gd name="T8" fmla="*/ 146 w 173"/>
                <a:gd name="T9" fmla="*/ 20 h 24"/>
                <a:gd name="T10" fmla="*/ 172 w 173"/>
                <a:gd name="T11" fmla="*/ 19 h 24"/>
                <a:gd name="T12" fmla="*/ 147 w 173"/>
                <a:gd name="T13" fmla="*/ 23 h 24"/>
                <a:gd name="T14" fmla="*/ 106 w 173"/>
                <a:gd name="T15" fmla="*/ 23 h 24"/>
                <a:gd name="T16" fmla="*/ 60 w 173"/>
                <a:gd name="T17" fmla="*/ 16 h 24"/>
                <a:gd name="T18" fmla="*/ 37 w 173"/>
                <a:gd name="T19" fmla="*/ 12 h 24"/>
                <a:gd name="T20" fmla="*/ 0 w 173"/>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24"/>
                <a:gd name="T35" fmla="*/ 173 w 173"/>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24">
                  <a:moveTo>
                    <a:pt x="0" y="0"/>
                  </a:moveTo>
                  <a:lnTo>
                    <a:pt x="47" y="11"/>
                  </a:lnTo>
                  <a:lnTo>
                    <a:pt x="83" y="16"/>
                  </a:lnTo>
                  <a:lnTo>
                    <a:pt x="118" y="19"/>
                  </a:lnTo>
                  <a:lnTo>
                    <a:pt x="146" y="20"/>
                  </a:lnTo>
                  <a:lnTo>
                    <a:pt x="172" y="19"/>
                  </a:lnTo>
                  <a:lnTo>
                    <a:pt x="147" y="23"/>
                  </a:lnTo>
                  <a:lnTo>
                    <a:pt x="106" y="23"/>
                  </a:lnTo>
                  <a:lnTo>
                    <a:pt x="60" y="16"/>
                  </a:lnTo>
                  <a:lnTo>
                    <a:pt x="37" y="1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sp>
          <p:nvSpPr>
            <p:cNvPr id="3226" name="Freeform 218"/>
            <p:cNvSpPr>
              <a:spLocks/>
            </p:cNvSpPr>
            <p:nvPr/>
          </p:nvSpPr>
          <p:spPr bwMode="auto">
            <a:xfrm>
              <a:off x="5341" y="1679"/>
              <a:ext cx="211" cy="312"/>
            </a:xfrm>
            <a:custGeom>
              <a:avLst/>
              <a:gdLst>
                <a:gd name="T0" fmla="*/ 93 w 211"/>
                <a:gd name="T1" fmla="*/ 45 h 312"/>
                <a:gd name="T2" fmla="*/ 132 w 211"/>
                <a:gd name="T3" fmla="*/ 41 h 312"/>
                <a:gd name="T4" fmla="*/ 155 w 211"/>
                <a:gd name="T5" fmla="*/ 35 h 312"/>
                <a:gd name="T6" fmla="*/ 163 w 211"/>
                <a:gd name="T7" fmla="*/ 23 h 312"/>
                <a:gd name="T8" fmla="*/ 163 w 211"/>
                <a:gd name="T9" fmla="*/ 13 h 312"/>
                <a:gd name="T10" fmla="*/ 168 w 211"/>
                <a:gd name="T11" fmla="*/ 4 h 312"/>
                <a:gd name="T12" fmla="*/ 191 w 211"/>
                <a:gd name="T13" fmla="*/ 0 h 312"/>
                <a:gd name="T14" fmla="*/ 210 w 211"/>
                <a:gd name="T15" fmla="*/ 1 h 312"/>
                <a:gd name="T16" fmla="*/ 186 w 211"/>
                <a:gd name="T17" fmla="*/ 243 h 312"/>
                <a:gd name="T18" fmla="*/ 168 w 211"/>
                <a:gd name="T19" fmla="*/ 264 h 312"/>
                <a:gd name="T20" fmla="*/ 148 w 211"/>
                <a:gd name="T21" fmla="*/ 286 h 312"/>
                <a:gd name="T22" fmla="*/ 117 w 211"/>
                <a:gd name="T23" fmla="*/ 303 h 312"/>
                <a:gd name="T24" fmla="*/ 81 w 211"/>
                <a:gd name="T25" fmla="*/ 308 h 312"/>
                <a:gd name="T26" fmla="*/ 33 w 211"/>
                <a:gd name="T27" fmla="*/ 311 h 312"/>
                <a:gd name="T28" fmla="*/ 5 w 211"/>
                <a:gd name="T29" fmla="*/ 307 h 312"/>
                <a:gd name="T30" fmla="*/ 0 w 211"/>
                <a:gd name="T31" fmla="*/ 290 h 312"/>
                <a:gd name="T32" fmla="*/ 2 w 211"/>
                <a:gd name="T33" fmla="*/ 268 h 312"/>
                <a:gd name="T34" fmla="*/ 22 w 211"/>
                <a:gd name="T35" fmla="*/ 200 h 312"/>
                <a:gd name="T36" fmla="*/ 39 w 211"/>
                <a:gd name="T37" fmla="*/ 133 h 312"/>
                <a:gd name="T38" fmla="*/ 47 w 211"/>
                <a:gd name="T39" fmla="*/ 82 h 312"/>
                <a:gd name="T40" fmla="*/ 47 w 211"/>
                <a:gd name="T41" fmla="*/ 68 h 312"/>
                <a:gd name="T42" fmla="*/ 58 w 211"/>
                <a:gd name="T43" fmla="*/ 50 h 312"/>
                <a:gd name="T44" fmla="*/ 71 w 211"/>
                <a:gd name="T45" fmla="*/ 45 h 312"/>
                <a:gd name="T46" fmla="*/ 93 w 211"/>
                <a:gd name="T47" fmla="*/ 45 h 3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1"/>
                <a:gd name="T73" fmla="*/ 0 h 312"/>
                <a:gd name="T74" fmla="*/ 211 w 211"/>
                <a:gd name="T75" fmla="*/ 312 h 3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1" h="312">
                  <a:moveTo>
                    <a:pt x="93" y="45"/>
                  </a:moveTo>
                  <a:lnTo>
                    <a:pt x="132" y="41"/>
                  </a:lnTo>
                  <a:lnTo>
                    <a:pt x="155" y="35"/>
                  </a:lnTo>
                  <a:lnTo>
                    <a:pt x="163" y="23"/>
                  </a:lnTo>
                  <a:lnTo>
                    <a:pt x="163" y="13"/>
                  </a:lnTo>
                  <a:lnTo>
                    <a:pt x="168" y="4"/>
                  </a:lnTo>
                  <a:lnTo>
                    <a:pt x="191" y="0"/>
                  </a:lnTo>
                  <a:lnTo>
                    <a:pt x="210" y="1"/>
                  </a:lnTo>
                  <a:lnTo>
                    <a:pt x="186" y="243"/>
                  </a:lnTo>
                  <a:lnTo>
                    <a:pt x="168" y="264"/>
                  </a:lnTo>
                  <a:lnTo>
                    <a:pt x="148" y="286"/>
                  </a:lnTo>
                  <a:lnTo>
                    <a:pt x="117" y="303"/>
                  </a:lnTo>
                  <a:lnTo>
                    <a:pt x="81" y="308"/>
                  </a:lnTo>
                  <a:lnTo>
                    <a:pt x="33" y="311"/>
                  </a:lnTo>
                  <a:lnTo>
                    <a:pt x="5" y="307"/>
                  </a:lnTo>
                  <a:lnTo>
                    <a:pt x="0" y="290"/>
                  </a:lnTo>
                  <a:lnTo>
                    <a:pt x="2" y="268"/>
                  </a:lnTo>
                  <a:lnTo>
                    <a:pt x="22" y="200"/>
                  </a:lnTo>
                  <a:lnTo>
                    <a:pt x="39" y="133"/>
                  </a:lnTo>
                  <a:lnTo>
                    <a:pt x="47" y="82"/>
                  </a:lnTo>
                  <a:lnTo>
                    <a:pt x="47" y="68"/>
                  </a:lnTo>
                  <a:lnTo>
                    <a:pt x="58" y="50"/>
                  </a:lnTo>
                  <a:lnTo>
                    <a:pt x="71" y="45"/>
                  </a:lnTo>
                  <a:lnTo>
                    <a:pt x="93" y="45"/>
                  </a:lnTo>
                </a:path>
              </a:pathLst>
            </a:custGeom>
            <a:solidFill>
              <a:srgbClr val="000000"/>
            </a:solidFill>
            <a:ln w="12700" cap="rnd">
              <a:solidFill>
                <a:srgbClr val="000000"/>
              </a:solidFill>
              <a:round/>
              <a:headEnd type="none" w="sm" len="sm"/>
              <a:tailEnd type="none" w="sm" len="sm"/>
            </a:ln>
          </p:spPr>
          <p:txBody>
            <a:bodyPr/>
            <a:lstStyle/>
            <a:p>
              <a:endParaRPr lang="fr-FR"/>
            </a:p>
          </p:txBody>
        </p:sp>
        <p:sp>
          <p:nvSpPr>
            <p:cNvPr id="3227" name="Freeform 219"/>
            <p:cNvSpPr>
              <a:spLocks/>
            </p:cNvSpPr>
            <p:nvPr/>
          </p:nvSpPr>
          <p:spPr bwMode="auto">
            <a:xfrm>
              <a:off x="5365" y="1694"/>
              <a:ext cx="183" cy="288"/>
            </a:xfrm>
            <a:custGeom>
              <a:avLst/>
              <a:gdLst>
                <a:gd name="T0" fmla="*/ 63 w 183"/>
                <a:gd name="T1" fmla="*/ 57 h 288"/>
                <a:gd name="T2" fmla="*/ 97 w 183"/>
                <a:gd name="T3" fmla="*/ 55 h 288"/>
                <a:gd name="T4" fmla="*/ 132 w 183"/>
                <a:gd name="T5" fmla="*/ 49 h 288"/>
                <a:gd name="T6" fmla="*/ 154 w 183"/>
                <a:gd name="T7" fmla="*/ 37 h 288"/>
                <a:gd name="T8" fmla="*/ 167 w 183"/>
                <a:gd name="T9" fmla="*/ 26 h 288"/>
                <a:gd name="T10" fmla="*/ 182 w 183"/>
                <a:gd name="T11" fmla="*/ 0 h 288"/>
                <a:gd name="T12" fmla="*/ 159 w 183"/>
                <a:gd name="T13" fmla="*/ 221 h 288"/>
                <a:gd name="T14" fmla="*/ 144 w 183"/>
                <a:gd name="T15" fmla="*/ 241 h 288"/>
                <a:gd name="T16" fmla="*/ 126 w 183"/>
                <a:gd name="T17" fmla="*/ 259 h 288"/>
                <a:gd name="T18" fmla="*/ 105 w 183"/>
                <a:gd name="T19" fmla="*/ 273 h 288"/>
                <a:gd name="T20" fmla="*/ 86 w 183"/>
                <a:gd name="T21" fmla="*/ 279 h 288"/>
                <a:gd name="T22" fmla="*/ 63 w 183"/>
                <a:gd name="T23" fmla="*/ 283 h 288"/>
                <a:gd name="T24" fmla="*/ 41 w 183"/>
                <a:gd name="T25" fmla="*/ 287 h 288"/>
                <a:gd name="T26" fmla="*/ 17 w 183"/>
                <a:gd name="T27" fmla="*/ 287 h 288"/>
                <a:gd name="T28" fmla="*/ 6 w 183"/>
                <a:gd name="T29" fmla="*/ 283 h 288"/>
                <a:gd name="T30" fmla="*/ 0 w 183"/>
                <a:gd name="T31" fmla="*/ 273 h 288"/>
                <a:gd name="T32" fmla="*/ 3 w 183"/>
                <a:gd name="T33" fmla="*/ 256 h 288"/>
                <a:gd name="T34" fmla="*/ 19 w 183"/>
                <a:gd name="T35" fmla="*/ 217 h 288"/>
                <a:gd name="T36" fmla="*/ 45 w 183"/>
                <a:gd name="T37" fmla="*/ 86 h 288"/>
                <a:gd name="T38" fmla="*/ 49 w 183"/>
                <a:gd name="T39" fmla="*/ 67 h 288"/>
                <a:gd name="T40" fmla="*/ 63 w 183"/>
                <a:gd name="T41" fmla="*/ 57 h 2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
                <a:gd name="T64" fmla="*/ 0 h 288"/>
                <a:gd name="T65" fmla="*/ 183 w 183"/>
                <a:gd name="T66" fmla="*/ 288 h 2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 h="288">
                  <a:moveTo>
                    <a:pt x="63" y="57"/>
                  </a:moveTo>
                  <a:lnTo>
                    <a:pt x="97" y="55"/>
                  </a:lnTo>
                  <a:lnTo>
                    <a:pt x="132" y="49"/>
                  </a:lnTo>
                  <a:lnTo>
                    <a:pt x="154" y="37"/>
                  </a:lnTo>
                  <a:lnTo>
                    <a:pt x="167" y="26"/>
                  </a:lnTo>
                  <a:lnTo>
                    <a:pt x="182" y="0"/>
                  </a:lnTo>
                  <a:lnTo>
                    <a:pt x="159" y="221"/>
                  </a:lnTo>
                  <a:lnTo>
                    <a:pt x="144" y="241"/>
                  </a:lnTo>
                  <a:lnTo>
                    <a:pt x="126" y="259"/>
                  </a:lnTo>
                  <a:lnTo>
                    <a:pt x="105" y="273"/>
                  </a:lnTo>
                  <a:lnTo>
                    <a:pt x="86" y="279"/>
                  </a:lnTo>
                  <a:lnTo>
                    <a:pt x="63" y="283"/>
                  </a:lnTo>
                  <a:lnTo>
                    <a:pt x="41" y="287"/>
                  </a:lnTo>
                  <a:lnTo>
                    <a:pt x="17" y="287"/>
                  </a:lnTo>
                  <a:lnTo>
                    <a:pt x="6" y="283"/>
                  </a:lnTo>
                  <a:lnTo>
                    <a:pt x="0" y="273"/>
                  </a:lnTo>
                  <a:lnTo>
                    <a:pt x="3" y="256"/>
                  </a:lnTo>
                  <a:lnTo>
                    <a:pt x="19" y="217"/>
                  </a:lnTo>
                  <a:lnTo>
                    <a:pt x="45" y="86"/>
                  </a:lnTo>
                  <a:lnTo>
                    <a:pt x="49" y="67"/>
                  </a:lnTo>
                  <a:lnTo>
                    <a:pt x="63" y="57"/>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fr-FR"/>
            </a:p>
          </p:txBody>
        </p:sp>
      </p:grpSp>
      <p:grpSp>
        <p:nvGrpSpPr>
          <p:cNvPr id="3076" name="Group 220"/>
          <p:cNvGrpSpPr>
            <a:grpSpLocks/>
          </p:cNvGrpSpPr>
          <p:nvPr/>
        </p:nvGrpSpPr>
        <p:grpSpPr bwMode="auto">
          <a:xfrm>
            <a:off x="3124200" y="1944688"/>
            <a:ext cx="2819400" cy="1435100"/>
            <a:chOff x="1968" y="1225"/>
            <a:chExt cx="1776" cy="904"/>
          </a:xfrm>
        </p:grpSpPr>
        <p:graphicFrame>
          <p:nvGraphicFramePr>
            <p:cNvPr id="3078" name="Object 221"/>
            <p:cNvGraphicFramePr>
              <a:graphicFrameLocks noChangeAspect="1"/>
            </p:cNvGraphicFramePr>
            <p:nvPr/>
          </p:nvGraphicFramePr>
          <p:xfrm>
            <a:off x="1968" y="1536"/>
            <a:ext cx="1773" cy="593"/>
          </p:xfrm>
          <a:graphic>
            <a:graphicData uri="http://schemas.openxmlformats.org/presentationml/2006/ole">
              <mc:AlternateContent xmlns:mc="http://schemas.openxmlformats.org/markup-compatibility/2006">
                <mc:Choice xmlns:v="urn:schemas-microsoft-com:vml" Requires="v">
                  <p:oleObj spid="_x0000_s3293" name="Document" r:id="rId5" imgW="2814828" imgH="941832" progId="Word.Document.8">
                    <p:embed/>
                  </p:oleObj>
                </mc:Choice>
                <mc:Fallback>
                  <p:oleObj name="Document" r:id="rId5" imgW="2814828" imgH="941832" progId="Word.Document.8">
                    <p:embed/>
                    <p:pic>
                      <p:nvPicPr>
                        <p:cNvPr id="0" name="Object 2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1536"/>
                          <a:ext cx="1773"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222"/>
            <p:cNvGraphicFramePr>
              <a:graphicFrameLocks noChangeAspect="1"/>
            </p:cNvGraphicFramePr>
            <p:nvPr/>
          </p:nvGraphicFramePr>
          <p:xfrm>
            <a:off x="1968" y="1225"/>
            <a:ext cx="1776" cy="335"/>
          </p:xfrm>
          <a:graphic>
            <a:graphicData uri="http://schemas.openxmlformats.org/presentationml/2006/ole">
              <mc:AlternateContent xmlns:mc="http://schemas.openxmlformats.org/markup-compatibility/2006">
                <mc:Choice xmlns:v="urn:schemas-microsoft-com:vml" Requires="v">
                  <p:oleObj spid="_x0000_s3294" name="Image Bitmap" r:id="rId7" imgW="1924319" imgH="419048" progId="Paint.Picture">
                    <p:embed/>
                  </p:oleObj>
                </mc:Choice>
                <mc:Fallback>
                  <p:oleObj name="Image Bitmap" r:id="rId7" imgW="1924319" imgH="419048" progId="Paint.Picture">
                    <p:embed/>
                    <p:pic>
                      <p:nvPicPr>
                        <p:cNvPr id="0" name="Object 2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1225"/>
                          <a:ext cx="1776"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7" name="Sous-titre 222"/>
          <p:cNvSpPr>
            <a:spLocks noGrp="1" noChangeArrowheads="1"/>
          </p:cNvSpPr>
          <p:nvPr>
            <p:ph type="subTitle" idx="1"/>
          </p:nvPr>
        </p:nvSpPr>
        <p:spPr>
          <a:xfrm>
            <a:off x="1285875" y="4714875"/>
            <a:ext cx="6400800" cy="1752600"/>
          </a:xfrm>
        </p:spPr>
        <p:txBody>
          <a:bodyPr/>
          <a:lstStyle/>
          <a:p>
            <a:pPr marL="571500" lvl="1" defTabSz="762000">
              <a:lnSpc>
                <a:spcPct val="70000"/>
              </a:lnSpc>
              <a:buFontTx/>
              <a:buChar char="–"/>
            </a:pPr>
            <a:r>
              <a:rPr lang="fr-CA" altLang="fr-FR" sz="2000" smtClean="0"/>
              <a:t>The Projet manager:</a:t>
            </a:r>
          </a:p>
          <a:p>
            <a:pPr marL="571500" lvl="1" defTabSz="762000">
              <a:lnSpc>
                <a:spcPct val="70000"/>
              </a:lnSpc>
              <a:buFontTx/>
              <a:buChar char="–"/>
            </a:pPr>
            <a:r>
              <a:rPr lang="fr-CA" altLang="fr-FR" sz="2000" smtClean="0"/>
              <a:t>Rule #100: Never make excuses; instead, present plans of actions to be taken</a:t>
            </a:r>
            <a:r>
              <a:rPr lang="fr-CA" altLang="fr-FR" smtClean="0"/>
              <a:t>.</a:t>
            </a:r>
            <a:endParaRPr lang="fr-CH" altLang="fr-FR" smtClean="0"/>
          </a:p>
          <a:p>
            <a:pPr defTabSz="762000"/>
            <a:endParaRPr lang="en-US" altLang="fr-FR" smtClean="0"/>
          </a:p>
        </p:txBody>
      </p:sp>
    </p:spTree>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152400"/>
            <a:ext cx="7772400" cy="1143000"/>
          </a:xfrm>
        </p:spPr>
        <p:txBody>
          <a:bodyPr/>
          <a:lstStyle/>
          <a:p>
            <a:r>
              <a:rPr lang="fr-CH" altLang="fr-FR" sz="3200" smtClean="0">
                <a:solidFill>
                  <a:schemeClr val="tx1"/>
                </a:solidFill>
              </a:rPr>
              <a:t>4- Le concept du tableau bord</a:t>
            </a:r>
            <a:endParaRPr lang="fr-CH" altLang="fr-FR" b="1" smtClean="0">
              <a:solidFill>
                <a:schemeClr val="accent2"/>
              </a:solidFill>
            </a:endParaRPr>
          </a:p>
        </p:txBody>
      </p:sp>
      <p:graphicFrame>
        <p:nvGraphicFramePr>
          <p:cNvPr id="18435" name="Object 3"/>
          <p:cNvGraphicFramePr>
            <a:graphicFrameLocks noChangeAspect="1"/>
          </p:cNvGraphicFramePr>
          <p:nvPr/>
        </p:nvGraphicFramePr>
        <p:xfrm>
          <a:off x="533400" y="1295400"/>
          <a:ext cx="8305800" cy="3981450"/>
        </p:xfrm>
        <a:graphic>
          <a:graphicData uri="http://schemas.openxmlformats.org/presentationml/2006/ole">
            <mc:AlternateContent xmlns:mc="http://schemas.openxmlformats.org/markup-compatibility/2006">
              <mc:Choice xmlns:v="urn:schemas-microsoft-com:vml" Requires="v">
                <p:oleObj spid="_x0000_s18447" name="Document" r:id="rId4" imgW="6463284" imgH="3185160" progId="Word.Document.8">
                  <p:embed/>
                </p:oleObj>
              </mc:Choice>
              <mc:Fallback>
                <p:oleObj name="Document" r:id="rId4" imgW="6463284" imgH="318516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95400"/>
                        <a:ext cx="83058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36" name="Group 4"/>
          <p:cNvGrpSpPr>
            <a:grpSpLocks/>
          </p:cNvGrpSpPr>
          <p:nvPr/>
        </p:nvGrpSpPr>
        <p:grpSpPr bwMode="auto">
          <a:xfrm>
            <a:off x="1905000" y="5334000"/>
            <a:ext cx="5119688" cy="1279525"/>
            <a:chOff x="2304" y="6336"/>
            <a:chExt cx="8064" cy="2016"/>
          </a:xfrm>
        </p:grpSpPr>
        <p:grpSp>
          <p:nvGrpSpPr>
            <p:cNvPr id="18437" name="Group 5"/>
            <p:cNvGrpSpPr>
              <a:grpSpLocks/>
            </p:cNvGrpSpPr>
            <p:nvPr/>
          </p:nvGrpSpPr>
          <p:grpSpPr bwMode="auto">
            <a:xfrm>
              <a:off x="3744" y="6336"/>
              <a:ext cx="6624" cy="2016"/>
              <a:chOff x="3744" y="6336"/>
              <a:chExt cx="6624" cy="2016"/>
            </a:xfrm>
          </p:grpSpPr>
          <p:sp>
            <p:nvSpPr>
              <p:cNvPr id="18440" name="AutoShape 6"/>
              <p:cNvSpPr>
                <a:spLocks noChangeArrowheads="1"/>
              </p:cNvSpPr>
              <p:nvPr/>
            </p:nvSpPr>
            <p:spPr bwMode="auto">
              <a:xfrm>
                <a:off x="4752" y="6624"/>
                <a:ext cx="2304" cy="1440"/>
              </a:xfrm>
              <a:prstGeom prst="flowChartExtra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
            <p:nvSpPr>
              <p:cNvPr id="18441" name="Oval 7"/>
              <p:cNvSpPr>
                <a:spLocks noChangeArrowheads="1"/>
              </p:cNvSpPr>
              <p:nvPr/>
            </p:nvSpPr>
            <p:spPr bwMode="auto">
              <a:xfrm>
                <a:off x="5760" y="7344"/>
                <a:ext cx="288" cy="288"/>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fr-FR"/>
              </a:p>
            </p:txBody>
          </p:sp>
          <p:sp>
            <p:nvSpPr>
              <p:cNvPr id="18442" name="AutoShape 8"/>
              <p:cNvSpPr>
                <a:spLocks noChangeArrowheads="1"/>
              </p:cNvSpPr>
              <p:nvPr/>
            </p:nvSpPr>
            <p:spPr bwMode="auto">
              <a:xfrm>
                <a:off x="7632" y="6624"/>
                <a:ext cx="2736" cy="1440"/>
              </a:xfrm>
              <a:prstGeom prst="chevron">
                <a:avLst>
                  <a:gd name="adj" fmla="val 475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fr-FR"/>
              </a:p>
            </p:txBody>
          </p:sp>
          <p:sp>
            <p:nvSpPr>
              <p:cNvPr id="18443" name="Text Box 9"/>
              <p:cNvSpPr txBox="1">
                <a:spLocks noChangeArrowheads="1"/>
              </p:cNvSpPr>
              <p:nvPr/>
            </p:nvSpPr>
            <p:spPr bwMode="auto">
              <a:xfrm>
                <a:off x="8352" y="7056"/>
                <a:ext cx="158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H" altLang="fr-FR" sz="1100">
                    <a:solidFill>
                      <a:srgbClr val="000000"/>
                    </a:solidFill>
                    <a:latin typeface="Arial" charset="0"/>
                  </a:rPr>
                  <a:t>Satisfaction du client</a:t>
                </a:r>
                <a:endParaRPr lang="fr-CA" altLang="fr-FR" sz="1000"/>
              </a:p>
            </p:txBody>
          </p:sp>
          <p:sp>
            <p:nvSpPr>
              <p:cNvPr id="18444" name="Text Box 10"/>
              <p:cNvSpPr txBox="1">
                <a:spLocks noChangeArrowheads="1"/>
              </p:cNvSpPr>
              <p:nvPr/>
            </p:nvSpPr>
            <p:spPr bwMode="auto">
              <a:xfrm>
                <a:off x="5472" y="6336"/>
                <a:ext cx="17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Délais</a:t>
                </a:r>
              </a:p>
            </p:txBody>
          </p:sp>
          <p:sp>
            <p:nvSpPr>
              <p:cNvPr id="18445" name="Text Box 11"/>
              <p:cNvSpPr txBox="1">
                <a:spLocks noChangeArrowheads="1"/>
              </p:cNvSpPr>
              <p:nvPr/>
            </p:nvSpPr>
            <p:spPr bwMode="auto">
              <a:xfrm>
                <a:off x="3744" y="7920"/>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Coûts</a:t>
                </a:r>
              </a:p>
            </p:txBody>
          </p:sp>
          <p:sp>
            <p:nvSpPr>
              <p:cNvPr id="18446" name="Text Box 12"/>
              <p:cNvSpPr txBox="1">
                <a:spLocks noChangeArrowheads="1"/>
              </p:cNvSpPr>
              <p:nvPr/>
            </p:nvSpPr>
            <p:spPr bwMode="auto">
              <a:xfrm>
                <a:off x="6912" y="7920"/>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Qualité</a:t>
                </a:r>
              </a:p>
            </p:txBody>
          </p:sp>
        </p:grpSp>
        <p:graphicFrame>
          <p:nvGraphicFramePr>
            <p:cNvPr id="18438" name="Object 13"/>
            <p:cNvGraphicFramePr>
              <a:graphicFrameLocks noChangeAspect="1"/>
            </p:cNvGraphicFramePr>
            <p:nvPr/>
          </p:nvGraphicFramePr>
          <p:xfrm>
            <a:off x="2304" y="6768"/>
            <a:ext cx="1125" cy="1128"/>
          </p:xfrm>
          <a:graphic>
            <a:graphicData uri="http://schemas.openxmlformats.org/presentationml/2006/ole">
              <mc:AlternateContent xmlns:mc="http://schemas.openxmlformats.org/markup-compatibility/2006">
                <mc:Choice xmlns:v="urn:schemas-microsoft-com:vml" Requires="v">
                  <p:oleObj spid="_x0000_s18448" name="Clip" r:id="rId6" imgW="715061" imgH="715975" progId="MS_ClipArt_Gallery.2">
                    <p:embed/>
                  </p:oleObj>
                </mc:Choice>
                <mc:Fallback>
                  <p:oleObj name="Clip" r:id="rId6" imgW="715061" imgH="715975"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 y="6768"/>
                          <a:ext cx="1125"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AutoShape 14"/>
            <p:cNvSpPr>
              <a:spLocks noChangeArrowheads="1"/>
            </p:cNvSpPr>
            <p:nvPr/>
          </p:nvSpPr>
          <p:spPr bwMode="auto">
            <a:xfrm>
              <a:off x="3456" y="7344"/>
              <a:ext cx="2304" cy="144"/>
            </a:xfrm>
            <a:prstGeom prst="leftRightArrow">
              <a:avLst>
                <a:gd name="adj1" fmla="val 50000"/>
                <a:gd name="adj2" fmla="val 320000"/>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152400"/>
            <a:ext cx="7772400" cy="1143000"/>
          </a:xfrm>
        </p:spPr>
        <p:txBody>
          <a:bodyPr/>
          <a:lstStyle/>
          <a:p>
            <a:r>
              <a:rPr lang="fr-CH" altLang="fr-FR" sz="3200" smtClean="0">
                <a:solidFill>
                  <a:schemeClr val="tx1"/>
                </a:solidFill>
              </a:rPr>
              <a:t>4- Le concept du tableau bord</a:t>
            </a:r>
            <a:endParaRPr lang="fr-CH" altLang="fr-FR" b="1" smtClean="0">
              <a:solidFill>
                <a:schemeClr val="accent2"/>
              </a:solidFill>
            </a:endParaRPr>
          </a:p>
        </p:txBody>
      </p:sp>
      <p:graphicFrame>
        <p:nvGraphicFramePr>
          <p:cNvPr id="19459" name="Object 3"/>
          <p:cNvGraphicFramePr>
            <a:graphicFrameLocks noChangeAspect="1"/>
          </p:cNvGraphicFramePr>
          <p:nvPr/>
        </p:nvGraphicFramePr>
        <p:xfrm>
          <a:off x="533400" y="1600200"/>
          <a:ext cx="8305800" cy="3981450"/>
        </p:xfrm>
        <a:graphic>
          <a:graphicData uri="http://schemas.openxmlformats.org/presentationml/2006/ole">
            <mc:AlternateContent xmlns:mc="http://schemas.openxmlformats.org/markup-compatibility/2006">
              <mc:Choice xmlns:v="urn:schemas-microsoft-com:vml" Requires="v">
                <p:oleObj spid="_x0000_s19473" name="Document" r:id="rId4" imgW="6463284" imgH="3185160" progId="Word.Document.8">
                  <p:embed/>
                </p:oleObj>
              </mc:Choice>
              <mc:Fallback>
                <p:oleObj name="Document" r:id="rId4" imgW="6463284" imgH="318516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00200"/>
                        <a:ext cx="83058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60" name="Group 4"/>
          <p:cNvGrpSpPr>
            <a:grpSpLocks/>
          </p:cNvGrpSpPr>
          <p:nvPr/>
        </p:nvGrpSpPr>
        <p:grpSpPr bwMode="auto">
          <a:xfrm>
            <a:off x="1905000" y="5334000"/>
            <a:ext cx="5119688" cy="1279525"/>
            <a:chOff x="2304" y="6336"/>
            <a:chExt cx="8064" cy="2016"/>
          </a:xfrm>
        </p:grpSpPr>
        <p:grpSp>
          <p:nvGrpSpPr>
            <p:cNvPr id="19463" name="Group 5"/>
            <p:cNvGrpSpPr>
              <a:grpSpLocks/>
            </p:cNvGrpSpPr>
            <p:nvPr/>
          </p:nvGrpSpPr>
          <p:grpSpPr bwMode="auto">
            <a:xfrm>
              <a:off x="3744" y="6336"/>
              <a:ext cx="6624" cy="2016"/>
              <a:chOff x="3744" y="6336"/>
              <a:chExt cx="6624" cy="2016"/>
            </a:xfrm>
          </p:grpSpPr>
          <p:sp>
            <p:nvSpPr>
              <p:cNvPr id="19466" name="AutoShape 6"/>
              <p:cNvSpPr>
                <a:spLocks noChangeArrowheads="1"/>
              </p:cNvSpPr>
              <p:nvPr/>
            </p:nvSpPr>
            <p:spPr bwMode="auto">
              <a:xfrm>
                <a:off x="4752" y="6624"/>
                <a:ext cx="2304" cy="1440"/>
              </a:xfrm>
              <a:prstGeom prst="flowChartExtra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
            <p:nvSpPr>
              <p:cNvPr id="19467" name="Oval 7"/>
              <p:cNvSpPr>
                <a:spLocks noChangeArrowheads="1"/>
              </p:cNvSpPr>
              <p:nvPr/>
            </p:nvSpPr>
            <p:spPr bwMode="auto">
              <a:xfrm>
                <a:off x="5760" y="7344"/>
                <a:ext cx="288" cy="288"/>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fr-FR"/>
              </a:p>
            </p:txBody>
          </p:sp>
          <p:sp>
            <p:nvSpPr>
              <p:cNvPr id="19468" name="AutoShape 8"/>
              <p:cNvSpPr>
                <a:spLocks noChangeArrowheads="1"/>
              </p:cNvSpPr>
              <p:nvPr/>
            </p:nvSpPr>
            <p:spPr bwMode="auto">
              <a:xfrm>
                <a:off x="7632" y="6624"/>
                <a:ext cx="2736" cy="1440"/>
              </a:xfrm>
              <a:prstGeom prst="chevron">
                <a:avLst>
                  <a:gd name="adj" fmla="val 475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fr-FR"/>
              </a:p>
            </p:txBody>
          </p:sp>
          <p:sp>
            <p:nvSpPr>
              <p:cNvPr id="19469" name="Text Box 9"/>
              <p:cNvSpPr txBox="1">
                <a:spLocks noChangeArrowheads="1"/>
              </p:cNvSpPr>
              <p:nvPr/>
            </p:nvSpPr>
            <p:spPr bwMode="auto">
              <a:xfrm>
                <a:off x="8352" y="7056"/>
                <a:ext cx="158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H" altLang="fr-FR" sz="1100">
                    <a:solidFill>
                      <a:srgbClr val="000000"/>
                    </a:solidFill>
                    <a:latin typeface="Arial" charset="0"/>
                  </a:rPr>
                  <a:t>Satisfaction du client</a:t>
                </a:r>
                <a:endParaRPr lang="fr-CA" altLang="fr-FR" sz="1000"/>
              </a:p>
            </p:txBody>
          </p:sp>
          <p:sp>
            <p:nvSpPr>
              <p:cNvPr id="19470" name="Text Box 10"/>
              <p:cNvSpPr txBox="1">
                <a:spLocks noChangeArrowheads="1"/>
              </p:cNvSpPr>
              <p:nvPr/>
            </p:nvSpPr>
            <p:spPr bwMode="auto">
              <a:xfrm>
                <a:off x="5472" y="6336"/>
                <a:ext cx="17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Délais</a:t>
                </a:r>
              </a:p>
            </p:txBody>
          </p:sp>
          <p:sp>
            <p:nvSpPr>
              <p:cNvPr id="19471" name="Text Box 11"/>
              <p:cNvSpPr txBox="1">
                <a:spLocks noChangeArrowheads="1"/>
              </p:cNvSpPr>
              <p:nvPr/>
            </p:nvSpPr>
            <p:spPr bwMode="auto">
              <a:xfrm>
                <a:off x="3744" y="7920"/>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Coûts</a:t>
                </a:r>
              </a:p>
            </p:txBody>
          </p:sp>
          <p:sp>
            <p:nvSpPr>
              <p:cNvPr id="19472" name="Text Box 12"/>
              <p:cNvSpPr txBox="1">
                <a:spLocks noChangeArrowheads="1"/>
              </p:cNvSpPr>
              <p:nvPr/>
            </p:nvSpPr>
            <p:spPr bwMode="auto">
              <a:xfrm>
                <a:off x="6912" y="7920"/>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Qualité</a:t>
                </a:r>
              </a:p>
            </p:txBody>
          </p:sp>
        </p:grpSp>
        <p:graphicFrame>
          <p:nvGraphicFramePr>
            <p:cNvPr id="19464" name="Object 13"/>
            <p:cNvGraphicFramePr>
              <a:graphicFrameLocks noChangeAspect="1"/>
            </p:cNvGraphicFramePr>
            <p:nvPr/>
          </p:nvGraphicFramePr>
          <p:xfrm>
            <a:off x="2304" y="6768"/>
            <a:ext cx="1125" cy="1128"/>
          </p:xfrm>
          <a:graphic>
            <a:graphicData uri="http://schemas.openxmlformats.org/presentationml/2006/ole">
              <mc:AlternateContent xmlns:mc="http://schemas.openxmlformats.org/markup-compatibility/2006">
                <mc:Choice xmlns:v="urn:schemas-microsoft-com:vml" Requires="v">
                  <p:oleObj spid="_x0000_s19474" name="Clip" r:id="rId6" imgW="715061" imgH="715975" progId="MS_ClipArt_Gallery.2">
                    <p:embed/>
                  </p:oleObj>
                </mc:Choice>
                <mc:Fallback>
                  <p:oleObj name="Clip" r:id="rId6" imgW="715061" imgH="715975"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 y="6768"/>
                          <a:ext cx="1125"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AutoShape 14"/>
            <p:cNvSpPr>
              <a:spLocks noChangeArrowheads="1"/>
            </p:cNvSpPr>
            <p:nvPr/>
          </p:nvSpPr>
          <p:spPr bwMode="auto">
            <a:xfrm>
              <a:off x="3456" y="7344"/>
              <a:ext cx="2304" cy="144"/>
            </a:xfrm>
            <a:prstGeom prst="leftRightArrow">
              <a:avLst>
                <a:gd name="adj1" fmla="val 50000"/>
                <a:gd name="adj2" fmla="val 320000"/>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grpSp>
      <p:sp>
        <p:nvSpPr>
          <p:cNvPr id="19461" name="AutoShape 15"/>
          <p:cNvSpPr>
            <a:spLocks noChangeArrowheads="1"/>
          </p:cNvSpPr>
          <p:nvPr/>
        </p:nvSpPr>
        <p:spPr bwMode="auto">
          <a:xfrm>
            <a:off x="762000" y="990600"/>
            <a:ext cx="7239000" cy="2438400"/>
          </a:xfrm>
          <a:prstGeom prst="wedgeRoundRectCallout">
            <a:avLst>
              <a:gd name="adj1" fmla="val -37412"/>
              <a:gd name="adj2" fmla="val 66991"/>
              <a:gd name="adj3" fmla="val 16667"/>
            </a:avLst>
          </a:prstGeom>
          <a:solidFill>
            <a:schemeClr val="accent1"/>
          </a:solidFill>
          <a:ln w="9525">
            <a:solidFill>
              <a:schemeClr val="tx1"/>
            </a:solidFill>
            <a:miter lim="800000"/>
            <a:headEnd/>
            <a:tailEnd/>
          </a:ln>
        </p:spPr>
        <p:txBody>
          <a:bodyPr wrap="none" anchor="ctr"/>
          <a:lstStyle/>
          <a:p>
            <a:pPr algn="ctr"/>
            <a:endParaRPr lang="en-US" altLang="fr-FR"/>
          </a:p>
        </p:txBody>
      </p:sp>
      <p:graphicFrame>
        <p:nvGraphicFramePr>
          <p:cNvPr id="19462" name="Object 16"/>
          <p:cNvGraphicFramePr>
            <a:graphicFrameLocks noChangeAspect="1"/>
          </p:cNvGraphicFramePr>
          <p:nvPr/>
        </p:nvGraphicFramePr>
        <p:xfrm>
          <a:off x="762000" y="1295400"/>
          <a:ext cx="7162800" cy="1619250"/>
        </p:xfrm>
        <a:graphic>
          <a:graphicData uri="http://schemas.openxmlformats.org/presentationml/2006/ole">
            <mc:AlternateContent xmlns:mc="http://schemas.openxmlformats.org/markup-compatibility/2006">
              <mc:Choice xmlns:v="urn:schemas-microsoft-com:vml" Requires="v">
                <p:oleObj spid="_x0000_s19475" name="Feuille de calcul" r:id="rId9" imgW="6486754" imgH="1467307" progId="Excel.Sheet.8">
                  <p:embed/>
                </p:oleObj>
              </mc:Choice>
              <mc:Fallback>
                <p:oleObj name="Feuille de calcul" r:id="rId9" imgW="6486754" imgH="1467307" progId="Excel.Sheet.8">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1295400"/>
                        <a:ext cx="71628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152400"/>
            <a:ext cx="7772400" cy="1143000"/>
          </a:xfrm>
        </p:spPr>
        <p:txBody>
          <a:bodyPr/>
          <a:lstStyle/>
          <a:p>
            <a:r>
              <a:rPr lang="fr-CH" altLang="fr-FR" sz="3200" smtClean="0">
                <a:solidFill>
                  <a:schemeClr val="tx1"/>
                </a:solidFill>
              </a:rPr>
              <a:t>4- Le concept du tableau bord</a:t>
            </a:r>
            <a:endParaRPr lang="fr-CH" altLang="fr-FR" b="1" smtClean="0">
              <a:solidFill>
                <a:schemeClr val="accent2"/>
              </a:solidFill>
            </a:endParaRPr>
          </a:p>
        </p:txBody>
      </p:sp>
      <p:graphicFrame>
        <p:nvGraphicFramePr>
          <p:cNvPr id="20483" name="Object 3"/>
          <p:cNvGraphicFramePr>
            <a:graphicFrameLocks noChangeAspect="1"/>
          </p:cNvGraphicFramePr>
          <p:nvPr/>
        </p:nvGraphicFramePr>
        <p:xfrm>
          <a:off x="533400" y="1600200"/>
          <a:ext cx="8305800" cy="3981450"/>
        </p:xfrm>
        <a:graphic>
          <a:graphicData uri="http://schemas.openxmlformats.org/presentationml/2006/ole">
            <mc:AlternateContent xmlns:mc="http://schemas.openxmlformats.org/markup-compatibility/2006">
              <mc:Choice xmlns:v="urn:schemas-microsoft-com:vml" Requires="v">
                <p:oleObj spid="_x0000_s20497" name="Document" r:id="rId4" imgW="6463284" imgH="3185160" progId="Word.Document.8">
                  <p:embed/>
                </p:oleObj>
              </mc:Choice>
              <mc:Fallback>
                <p:oleObj name="Document" r:id="rId4" imgW="6463284" imgH="318516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00200"/>
                        <a:ext cx="83058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4" name="Group 4"/>
          <p:cNvGrpSpPr>
            <a:grpSpLocks/>
          </p:cNvGrpSpPr>
          <p:nvPr/>
        </p:nvGrpSpPr>
        <p:grpSpPr bwMode="auto">
          <a:xfrm>
            <a:off x="1905000" y="5334000"/>
            <a:ext cx="5119688" cy="1279525"/>
            <a:chOff x="2304" y="6336"/>
            <a:chExt cx="8064" cy="2016"/>
          </a:xfrm>
        </p:grpSpPr>
        <p:grpSp>
          <p:nvGrpSpPr>
            <p:cNvPr id="20487" name="Group 5"/>
            <p:cNvGrpSpPr>
              <a:grpSpLocks/>
            </p:cNvGrpSpPr>
            <p:nvPr/>
          </p:nvGrpSpPr>
          <p:grpSpPr bwMode="auto">
            <a:xfrm>
              <a:off x="3744" y="6336"/>
              <a:ext cx="6624" cy="2016"/>
              <a:chOff x="3744" y="6336"/>
              <a:chExt cx="6624" cy="2016"/>
            </a:xfrm>
          </p:grpSpPr>
          <p:sp>
            <p:nvSpPr>
              <p:cNvPr id="20490" name="AutoShape 6"/>
              <p:cNvSpPr>
                <a:spLocks noChangeArrowheads="1"/>
              </p:cNvSpPr>
              <p:nvPr/>
            </p:nvSpPr>
            <p:spPr bwMode="auto">
              <a:xfrm>
                <a:off x="4752" y="6624"/>
                <a:ext cx="2304" cy="1440"/>
              </a:xfrm>
              <a:prstGeom prst="flowChartExtra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
            <p:nvSpPr>
              <p:cNvPr id="20491" name="Oval 7"/>
              <p:cNvSpPr>
                <a:spLocks noChangeArrowheads="1"/>
              </p:cNvSpPr>
              <p:nvPr/>
            </p:nvSpPr>
            <p:spPr bwMode="auto">
              <a:xfrm>
                <a:off x="5760" y="7344"/>
                <a:ext cx="288" cy="288"/>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fr-FR"/>
              </a:p>
            </p:txBody>
          </p:sp>
          <p:sp>
            <p:nvSpPr>
              <p:cNvPr id="20492" name="AutoShape 8"/>
              <p:cNvSpPr>
                <a:spLocks noChangeArrowheads="1"/>
              </p:cNvSpPr>
              <p:nvPr/>
            </p:nvSpPr>
            <p:spPr bwMode="auto">
              <a:xfrm>
                <a:off x="7632" y="6624"/>
                <a:ext cx="2736" cy="1440"/>
              </a:xfrm>
              <a:prstGeom prst="chevron">
                <a:avLst>
                  <a:gd name="adj" fmla="val 475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fr-FR"/>
              </a:p>
            </p:txBody>
          </p:sp>
          <p:sp>
            <p:nvSpPr>
              <p:cNvPr id="20493" name="Text Box 9"/>
              <p:cNvSpPr txBox="1">
                <a:spLocks noChangeArrowheads="1"/>
              </p:cNvSpPr>
              <p:nvPr/>
            </p:nvSpPr>
            <p:spPr bwMode="auto">
              <a:xfrm>
                <a:off x="8352" y="7056"/>
                <a:ext cx="158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H" altLang="fr-FR" sz="1100">
                    <a:solidFill>
                      <a:srgbClr val="000000"/>
                    </a:solidFill>
                    <a:latin typeface="Arial" charset="0"/>
                  </a:rPr>
                  <a:t>Satisfaction du client</a:t>
                </a:r>
                <a:endParaRPr lang="fr-CA" altLang="fr-FR" sz="1000"/>
              </a:p>
            </p:txBody>
          </p:sp>
          <p:sp>
            <p:nvSpPr>
              <p:cNvPr id="20494" name="Text Box 10"/>
              <p:cNvSpPr txBox="1">
                <a:spLocks noChangeArrowheads="1"/>
              </p:cNvSpPr>
              <p:nvPr/>
            </p:nvSpPr>
            <p:spPr bwMode="auto">
              <a:xfrm>
                <a:off x="5472" y="6336"/>
                <a:ext cx="17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Délais</a:t>
                </a:r>
              </a:p>
            </p:txBody>
          </p:sp>
          <p:sp>
            <p:nvSpPr>
              <p:cNvPr id="20495" name="Text Box 11"/>
              <p:cNvSpPr txBox="1">
                <a:spLocks noChangeArrowheads="1"/>
              </p:cNvSpPr>
              <p:nvPr/>
            </p:nvSpPr>
            <p:spPr bwMode="auto">
              <a:xfrm>
                <a:off x="3744" y="7920"/>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Coûts</a:t>
                </a:r>
              </a:p>
            </p:txBody>
          </p:sp>
          <p:sp>
            <p:nvSpPr>
              <p:cNvPr id="20496" name="Text Box 12"/>
              <p:cNvSpPr txBox="1">
                <a:spLocks noChangeArrowheads="1"/>
              </p:cNvSpPr>
              <p:nvPr/>
            </p:nvSpPr>
            <p:spPr bwMode="auto">
              <a:xfrm>
                <a:off x="6912" y="7920"/>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Qualité</a:t>
                </a:r>
              </a:p>
            </p:txBody>
          </p:sp>
        </p:grpSp>
        <p:graphicFrame>
          <p:nvGraphicFramePr>
            <p:cNvPr id="20488" name="Object 13"/>
            <p:cNvGraphicFramePr>
              <a:graphicFrameLocks noChangeAspect="1"/>
            </p:cNvGraphicFramePr>
            <p:nvPr/>
          </p:nvGraphicFramePr>
          <p:xfrm>
            <a:off x="2304" y="6768"/>
            <a:ext cx="1125" cy="1128"/>
          </p:xfrm>
          <a:graphic>
            <a:graphicData uri="http://schemas.openxmlformats.org/presentationml/2006/ole">
              <mc:AlternateContent xmlns:mc="http://schemas.openxmlformats.org/markup-compatibility/2006">
                <mc:Choice xmlns:v="urn:schemas-microsoft-com:vml" Requires="v">
                  <p:oleObj spid="_x0000_s20498" name="Clip" r:id="rId6" imgW="715061" imgH="715975" progId="MS_ClipArt_Gallery.2">
                    <p:embed/>
                  </p:oleObj>
                </mc:Choice>
                <mc:Fallback>
                  <p:oleObj name="Clip" r:id="rId6" imgW="715061" imgH="715975"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 y="6768"/>
                          <a:ext cx="1125"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AutoShape 14"/>
            <p:cNvSpPr>
              <a:spLocks noChangeArrowheads="1"/>
            </p:cNvSpPr>
            <p:nvPr/>
          </p:nvSpPr>
          <p:spPr bwMode="auto">
            <a:xfrm>
              <a:off x="3456" y="7344"/>
              <a:ext cx="2304" cy="144"/>
            </a:xfrm>
            <a:prstGeom prst="leftRightArrow">
              <a:avLst>
                <a:gd name="adj1" fmla="val 50000"/>
                <a:gd name="adj2" fmla="val 320000"/>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grpSp>
      <p:sp>
        <p:nvSpPr>
          <p:cNvPr id="20485" name="AutoShape 18"/>
          <p:cNvSpPr>
            <a:spLocks noChangeArrowheads="1"/>
          </p:cNvSpPr>
          <p:nvPr/>
        </p:nvSpPr>
        <p:spPr bwMode="auto">
          <a:xfrm>
            <a:off x="609600" y="1143000"/>
            <a:ext cx="7772400" cy="2971800"/>
          </a:xfrm>
          <a:prstGeom prst="wedgeRoundRectCallout">
            <a:avLst>
              <a:gd name="adj1" fmla="val -33662"/>
              <a:gd name="adj2" fmla="val 62981"/>
              <a:gd name="adj3" fmla="val 16667"/>
            </a:avLst>
          </a:prstGeom>
          <a:solidFill>
            <a:schemeClr val="accent1"/>
          </a:solidFill>
          <a:ln w="9525">
            <a:solidFill>
              <a:schemeClr val="tx1"/>
            </a:solidFill>
            <a:miter lim="800000"/>
            <a:headEnd/>
            <a:tailEnd/>
          </a:ln>
        </p:spPr>
        <p:txBody>
          <a:bodyPr wrap="none" anchor="ctr"/>
          <a:lstStyle/>
          <a:p>
            <a:pPr algn="ctr"/>
            <a:endParaRPr lang="en-US" altLang="fr-FR"/>
          </a:p>
        </p:txBody>
      </p:sp>
      <p:graphicFrame>
        <p:nvGraphicFramePr>
          <p:cNvPr id="20486" name="Object 19"/>
          <p:cNvGraphicFramePr>
            <a:graphicFrameLocks noChangeAspect="1"/>
          </p:cNvGraphicFramePr>
          <p:nvPr/>
        </p:nvGraphicFramePr>
        <p:xfrm>
          <a:off x="1524000" y="1219200"/>
          <a:ext cx="6248400" cy="2727325"/>
        </p:xfrm>
        <a:graphic>
          <a:graphicData uri="http://schemas.openxmlformats.org/presentationml/2006/ole">
            <mc:AlternateContent xmlns:mc="http://schemas.openxmlformats.org/markup-compatibility/2006">
              <mc:Choice xmlns:v="urn:schemas-microsoft-com:vml" Requires="v">
                <p:oleObj spid="_x0000_s20499" name="Document" r:id="rId9" imgW="5486400" imgH="2395728" progId="Word.Document.8">
                  <p:embed/>
                </p:oleObj>
              </mc:Choice>
              <mc:Fallback>
                <p:oleObj name="Document" r:id="rId9" imgW="5486400" imgH="2395728" progId="Word.Document.8">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1219200"/>
                        <a:ext cx="62484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152400"/>
            <a:ext cx="7772400" cy="1143000"/>
          </a:xfrm>
        </p:spPr>
        <p:txBody>
          <a:bodyPr/>
          <a:lstStyle/>
          <a:p>
            <a:r>
              <a:rPr lang="fr-CH" altLang="fr-FR" sz="3200" smtClean="0">
                <a:solidFill>
                  <a:schemeClr val="tx1"/>
                </a:solidFill>
              </a:rPr>
              <a:t>4- Le concept du tableau bord</a:t>
            </a:r>
            <a:endParaRPr lang="fr-CH" altLang="fr-FR" b="1" smtClean="0">
              <a:solidFill>
                <a:schemeClr val="accent2"/>
              </a:solidFill>
            </a:endParaRPr>
          </a:p>
        </p:txBody>
      </p:sp>
      <p:graphicFrame>
        <p:nvGraphicFramePr>
          <p:cNvPr id="21507" name="Object 3"/>
          <p:cNvGraphicFramePr>
            <a:graphicFrameLocks noChangeAspect="1"/>
          </p:cNvGraphicFramePr>
          <p:nvPr/>
        </p:nvGraphicFramePr>
        <p:xfrm>
          <a:off x="533400" y="1295400"/>
          <a:ext cx="8305800" cy="3981450"/>
        </p:xfrm>
        <a:graphic>
          <a:graphicData uri="http://schemas.openxmlformats.org/presentationml/2006/ole">
            <mc:AlternateContent xmlns:mc="http://schemas.openxmlformats.org/markup-compatibility/2006">
              <mc:Choice xmlns:v="urn:schemas-microsoft-com:vml" Requires="v">
                <p:oleObj spid="_x0000_s21519" name="Document" r:id="rId4" imgW="6463284" imgH="3185160" progId="Word.Document.8">
                  <p:embed/>
                </p:oleObj>
              </mc:Choice>
              <mc:Fallback>
                <p:oleObj name="Document" r:id="rId4" imgW="6463284" imgH="318516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95400"/>
                        <a:ext cx="83058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08" name="Group 4"/>
          <p:cNvGrpSpPr>
            <a:grpSpLocks/>
          </p:cNvGrpSpPr>
          <p:nvPr/>
        </p:nvGrpSpPr>
        <p:grpSpPr bwMode="auto">
          <a:xfrm>
            <a:off x="1905000" y="5334000"/>
            <a:ext cx="5119688" cy="1279525"/>
            <a:chOff x="2304" y="6336"/>
            <a:chExt cx="8064" cy="2016"/>
          </a:xfrm>
        </p:grpSpPr>
        <p:grpSp>
          <p:nvGrpSpPr>
            <p:cNvPr id="21509" name="Group 5"/>
            <p:cNvGrpSpPr>
              <a:grpSpLocks/>
            </p:cNvGrpSpPr>
            <p:nvPr/>
          </p:nvGrpSpPr>
          <p:grpSpPr bwMode="auto">
            <a:xfrm>
              <a:off x="3744" y="6336"/>
              <a:ext cx="6624" cy="2016"/>
              <a:chOff x="3744" y="6336"/>
              <a:chExt cx="6624" cy="2016"/>
            </a:xfrm>
          </p:grpSpPr>
          <p:sp>
            <p:nvSpPr>
              <p:cNvPr id="21512" name="AutoShape 6"/>
              <p:cNvSpPr>
                <a:spLocks noChangeArrowheads="1"/>
              </p:cNvSpPr>
              <p:nvPr/>
            </p:nvSpPr>
            <p:spPr bwMode="auto">
              <a:xfrm>
                <a:off x="4752" y="6624"/>
                <a:ext cx="2304" cy="1440"/>
              </a:xfrm>
              <a:prstGeom prst="flowChartExtra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
            <p:nvSpPr>
              <p:cNvPr id="21513" name="Oval 7"/>
              <p:cNvSpPr>
                <a:spLocks noChangeArrowheads="1"/>
              </p:cNvSpPr>
              <p:nvPr/>
            </p:nvSpPr>
            <p:spPr bwMode="auto">
              <a:xfrm>
                <a:off x="5760" y="7344"/>
                <a:ext cx="288" cy="288"/>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fr-FR"/>
              </a:p>
            </p:txBody>
          </p:sp>
          <p:sp>
            <p:nvSpPr>
              <p:cNvPr id="21514" name="AutoShape 8"/>
              <p:cNvSpPr>
                <a:spLocks noChangeArrowheads="1"/>
              </p:cNvSpPr>
              <p:nvPr/>
            </p:nvSpPr>
            <p:spPr bwMode="auto">
              <a:xfrm>
                <a:off x="7632" y="6624"/>
                <a:ext cx="2736" cy="1440"/>
              </a:xfrm>
              <a:prstGeom prst="chevron">
                <a:avLst>
                  <a:gd name="adj" fmla="val 475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fr-FR"/>
              </a:p>
            </p:txBody>
          </p:sp>
          <p:sp>
            <p:nvSpPr>
              <p:cNvPr id="21515" name="Text Box 9"/>
              <p:cNvSpPr txBox="1">
                <a:spLocks noChangeArrowheads="1"/>
              </p:cNvSpPr>
              <p:nvPr/>
            </p:nvSpPr>
            <p:spPr bwMode="auto">
              <a:xfrm>
                <a:off x="8352" y="7056"/>
                <a:ext cx="158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H" altLang="fr-FR" sz="1100">
                    <a:solidFill>
                      <a:srgbClr val="000000"/>
                    </a:solidFill>
                    <a:latin typeface="Arial" charset="0"/>
                  </a:rPr>
                  <a:t>Satisfaction du client</a:t>
                </a:r>
                <a:endParaRPr lang="fr-CA" altLang="fr-FR" sz="1000"/>
              </a:p>
            </p:txBody>
          </p:sp>
          <p:sp>
            <p:nvSpPr>
              <p:cNvPr id="21516" name="Text Box 10"/>
              <p:cNvSpPr txBox="1">
                <a:spLocks noChangeArrowheads="1"/>
              </p:cNvSpPr>
              <p:nvPr/>
            </p:nvSpPr>
            <p:spPr bwMode="auto">
              <a:xfrm>
                <a:off x="5472" y="6336"/>
                <a:ext cx="17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Délais</a:t>
                </a:r>
              </a:p>
            </p:txBody>
          </p:sp>
          <p:sp>
            <p:nvSpPr>
              <p:cNvPr id="21517" name="Text Box 11"/>
              <p:cNvSpPr txBox="1">
                <a:spLocks noChangeArrowheads="1"/>
              </p:cNvSpPr>
              <p:nvPr/>
            </p:nvSpPr>
            <p:spPr bwMode="auto">
              <a:xfrm>
                <a:off x="3744" y="7920"/>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Coûts</a:t>
                </a:r>
              </a:p>
            </p:txBody>
          </p:sp>
          <p:sp>
            <p:nvSpPr>
              <p:cNvPr id="21518" name="Text Box 12"/>
              <p:cNvSpPr txBox="1">
                <a:spLocks noChangeArrowheads="1"/>
              </p:cNvSpPr>
              <p:nvPr/>
            </p:nvSpPr>
            <p:spPr bwMode="auto">
              <a:xfrm>
                <a:off x="6912" y="7920"/>
                <a:ext cx="100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r>
                  <a:rPr lang="fr-CA" altLang="fr-FR" sz="1000"/>
                  <a:t>Qualité</a:t>
                </a:r>
              </a:p>
            </p:txBody>
          </p:sp>
        </p:grpSp>
        <p:graphicFrame>
          <p:nvGraphicFramePr>
            <p:cNvPr id="21510" name="Object 13"/>
            <p:cNvGraphicFramePr>
              <a:graphicFrameLocks noChangeAspect="1"/>
            </p:cNvGraphicFramePr>
            <p:nvPr/>
          </p:nvGraphicFramePr>
          <p:xfrm>
            <a:off x="2304" y="6768"/>
            <a:ext cx="1125" cy="1128"/>
          </p:xfrm>
          <a:graphic>
            <a:graphicData uri="http://schemas.openxmlformats.org/presentationml/2006/ole">
              <mc:AlternateContent xmlns:mc="http://schemas.openxmlformats.org/markup-compatibility/2006">
                <mc:Choice xmlns:v="urn:schemas-microsoft-com:vml" Requires="v">
                  <p:oleObj spid="_x0000_s21520" name="Clip" r:id="rId6" imgW="715061" imgH="715975" progId="MS_ClipArt_Gallery.2">
                    <p:embed/>
                  </p:oleObj>
                </mc:Choice>
                <mc:Fallback>
                  <p:oleObj name="Clip" r:id="rId6" imgW="715061" imgH="715975"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 y="6768"/>
                          <a:ext cx="1125"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AutoShape 14"/>
            <p:cNvSpPr>
              <a:spLocks noChangeArrowheads="1"/>
            </p:cNvSpPr>
            <p:nvPr/>
          </p:nvSpPr>
          <p:spPr bwMode="auto">
            <a:xfrm>
              <a:off x="3456" y="7344"/>
              <a:ext cx="2304" cy="144"/>
            </a:xfrm>
            <a:prstGeom prst="leftRightArrow">
              <a:avLst>
                <a:gd name="adj1" fmla="val 50000"/>
                <a:gd name="adj2" fmla="val 320000"/>
              </a:avLst>
            </a:prstGeom>
            <a:solidFill>
              <a:srgbClr val="8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609600"/>
            <a:ext cx="8382000" cy="1143000"/>
          </a:xfrm>
        </p:spPr>
        <p:txBody>
          <a:bodyPr/>
          <a:lstStyle/>
          <a:p>
            <a:r>
              <a:rPr lang="fr-FR" altLang="fr-FR" sz="3200" noProof="1" smtClean="0">
                <a:solidFill>
                  <a:schemeClr val="tx1"/>
                </a:solidFill>
              </a:rPr>
              <a:t>Tableau de bord prospectif en gestion des projets TI à partir du PMI </a:t>
            </a:r>
            <a:r>
              <a:rPr lang="fr-FR" altLang="fr-FR" sz="2000" noProof="1" smtClean="0">
                <a:solidFill>
                  <a:schemeClr val="tx1"/>
                </a:solidFill>
              </a:rPr>
              <a:t>(</a:t>
            </a:r>
            <a:r>
              <a:rPr lang="fr-CH" altLang="fr-FR" sz="1800" smtClean="0">
                <a:solidFill>
                  <a:schemeClr val="tx1"/>
                </a:solidFill>
              </a:rPr>
              <a:t>PMBody of Knowledge)</a:t>
            </a:r>
            <a:br>
              <a:rPr lang="fr-CH" altLang="fr-FR" sz="1800" smtClean="0">
                <a:solidFill>
                  <a:schemeClr val="tx1"/>
                </a:solidFill>
              </a:rPr>
            </a:br>
            <a:endParaRPr lang="fr-CH" altLang="fr-FR" sz="3200" b="1" smtClean="0"/>
          </a:p>
        </p:txBody>
      </p:sp>
      <p:sp>
        <p:nvSpPr>
          <p:cNvPr id="22531" name="Text Box 4"/>
          <p:cNvSpPr txBox="1">
            <a:spLocks noChangeArrowheads="1"/>
          </p:cNvSpPr>
          <p:nvPr/>
        </p:nvSpPr>
        <p:spPr bwMode="auto">
          <a:xfrm>
            <a:off x="4022725" y="2057400"/>
            <a:ext cx="1874838" cy="1166813"/>
          </a:xfrm>
          <a:prstGeom prst="rect">
            <a:avLst/>
          </a:prstGeom>
          <a:solidFill>
            <a:srgbClr val="FF9900"/>
          </a:solidFill>
          <a:ln w="9525">
            <a:solidFill>
              <a:srgbClr val="000000"/>
            </a:solidFill>
            <a:miter lim="800000"/>
            <a:headEnd/>
            <a:tailEnd/>
          </a:ln>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lgn="ctr"/>
            <a:r>
              <a:rPr lang="en-CA" altLang="fr-FR" sz="2400" b="1"/>
              <a:t>Axe 2, Coût</a:t>
            </a:r>
            <a:endParaRPr lang="en-CA" altLang="fr-FR" sz="1000" b="1"/>
          </a:p>
          <a:p>
            <a:endParaRPr lang="fr-CA" altLang="fr-FR" sz="1200" b="1"/>
          </a:p>
          <a:p>
            <a:r>
              <a:rPr lang="fr-CA" altLang="fr-FR" sz="1200"/>
              <a:t>- Suivi/respect des budgets</a:t>
            </a:r>
          </a:p>
          <a:p>
            <a:r>
              <a:rPr lang="fr-CA" altLang="fr-FR" sz="1200"/>
              <a:t>Coûts révisés / coûts planifiés</a:t>
            </a:r>
            <a:endParaRPr lang="fr-CA" altLang="fr-FR" sz="1000"/>
          </a:p>
        </p:txBody>
      </p:sp>
      <p:sp>
        <p:nvSpPr>
          <p:cNvPr id="22532" name="Text Box 5"/>
          <p:cNvSpPr txBox="1">
            <a:spLocks noChangeArrowheads="1"/>
          </p:cNvSpPr>
          <p:nvPr/>
        </p:nvSpPr>
        <p:spPr bwMode="auto">
          <a:xfrm>
            <a:off x="3924300" y="5110163"/>
            <a:ext cx="1874838" cy="1166812"/>
          </a:xfrm>
          <a:prstGeom prst="rect">
            <a:avLst/>
          </a:prstGeom>
          <a:solidFill>
            <a:srgbClr val="993366"/>
          </a:solidFill>
          <a:ln w="9525">
            <a:solidFill>
              <a:srgbClr val="000000"/>
            </a:solidFill>
            <a:miter lim="800000"/>
            <a:headEnd/>
            <a:tailEnd/>
          </a:ln>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lgn="ctr"/>
            <a:r>
              <a:rPr lang="en-CA" altLang="fr-FR" sz="2400" b="1"/>
              <a:t>Axe 4, Satisfaction</a:t>
            </a:r>
            <a:endParaRPr lang="en-CA" altLang="fr-FR" sz="1000" b="1"/>
          </a:p>
          <a:p>
            <a:r>
              <a:rPr lang="fr-CA" altLang="fr-FR" sz="1000"/>
              <a:t>- </a:t>
            </a:r>
            <a:r>
              <a:rPr lang="fr-CA" altLang="fr-FR" sz="1200"/>
              <a:t>Performance globale </a:t>
            </a:r>
          </a:p>
          <a:p>
            <a:r>
              <a:rPr lang="fr-CA" altLang="fr-FR" sz="1200"/>
              <a:t>Indice de satisfaction</a:t>
            </a:r>
            <a:endParaRPr lang="fr-CA" altLang="fr-FR" sz="1000"/>
          </a:p>
        </p:txBody>
      </p:sp>
      <p:sp>
        <p:nvSpPr>
          <p:cNvPr id="22533" name="Text Box 6"/>
          <p:cNvSpPr txBox="1">
            <a:spLocks noChangeArrowheads="1"/>
          </p:cNvSpPr>
          <p:nvPr/>
        </p:nvSpPr>
        <p:spPr bwMode="auto">
          <a:xfrm>
            <a:off x="6096000" y="3582988"/>
            <a:ext cx="2133600" cy="1168400"/>
          </a:xfrm>
          <a:prstGeom prst="rect">
            <a:avLst/>
          </a:prstGeom>
          <a:solidFill>
            <a:srgbClr val="FFCC99"/>
          </a:solidFill>
          <a:ln w="9525">
            <a:solidFill>
              <a:srgbClr val="000000"/>
            </a:solidFill>
            <a:miter lim="800000"/>
            <a:headEnd/>
            <a:tailEnd/>
          </a:ln>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lgn="ctr"/>
            <a:r>
              <a:rPr lang="en-CA" altLang="fr-FR" sz="2400" b="1"/>
              <a:t>Axe 3, Risque</a:t>
            </a:r>
            <a:endParaRPr lang="en-CA" altLang="fr-FR" sz="1000" b="1"/>
          </a:p>
          <a:p>
            <a:r>
              <a:rPr lang="fr-CA" altLang="fr-FR" sz="1200"/>
              <a:t>- Gestion des risques</a:t>
            </a:r>
          </a:p>
          <a:p>
            <a:r>
              <a:rPr lang="fr-CA" altLang="fr-FR" sz="1200"/>
              <a:t>Probabilité d’échec / facteur de risque</a:t>
            </a:r>
            <a:endParaRPr lang="fr-CA" altLang="fr-FR" sz="1000"/>
          </a:p>
        </p:txBody>
      </p:sp>
      <p:sp>
        <p:nvSpPr>
          <p:cNvPr id="22534" name="Text Box 7"/>
          <p:cNvSpPr txBox="1">
            <a:spLocks noChangeArrowheads="1"/>
          </p:cNvSpPr>
          <p:nvPr/>
        </p:nvSpPr>
        <p:spPr bwMode="auto">
          <a:xfrm>
            <a:off x="1524000" y="3673475"/>
            <a:ext cx="2103438" cy="1166813"/>
          </a:xfrm>
          <a:prstGeom prst="rect">
            <a:avLst/>
          </a:prstGeom>
          <a:solidFill>
            <a:srgbClr val="33CCCC"/>
          </a:solidFill>
          <a:ln w="9525">
            <a:solidFill>
              <a:srgbClr val="000000"/>
            </a:solidFill>
            <a:miter lim="800000"/>
            <a:headEnd/>
            <a:tailEnd/>
          </a:ln>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lgn="ctr"/>
            <a:r>
              <a:rPr lang="en-CA" altLang="fr-FR" sz="2400" b="1"/>
              <a:t>Axe 1, Délais</a:t>
            </a:r>
            <a:endParaRPr lang="en-CA" altLang="fr-FR" sz="1000" b="1"/>
          </a:p>
          <a:p>
            <a:r>
              <a:rPr lang="fr-CA" altLang="fr-FR" sz="1200"/>
              <a:t>- Respect échéancier</a:t>
            </a:r>
          </a:p>
          <a:p>
            <a:r>
              <a:rPr lang="fr-CA" altLang="fr-FR" sz="1200"/>
              <a:t>Fin révisée / fin planifiée</a:t>
            </a:r>
            <a:endParaRPr lang="fr-CA" altLang="fr-FR" sz="1000"/>
          </a:p>
        </p:txBody>
      </p:sp>
      <p:grpSp>
        <p:nvGrpSpPr>
          <p:cNvPr id="22535" name="Group 8"/>
          <p:cNvGrpSpPr>
            <a:grpSpLocks/>
          </p:cNvGrpSpPr>
          <p:nvPr/>
        </p:nvGrpSpPr>
        <p:grpSpPr bwMode="auto">
          <a:xfrm>
            <a:off x="4418013" y="3673475"/>
            <a:ext cx="985837" cy="896938"/>
            <a:chOff x="5472" y="3888"/>
            <a:chExt cx="1440" cy="1440"/>
          </a:xfrm>
        </p:grpSpPr>
        <p:sp>
          <p:nvSpPr>
            <p:cNvPr id="22540" name="AutoShape 9"/>
            <p:cNvSpPr>
              <a:spLocks noChangeArrowheads="1"/>
            </p:cNvSpPr>
            <p:nvPr/>
          </p:nvSpPr>
          <p:spPr bwMode="auto">
            <a:xfrm>
              <a:off x="5472" y="3888"/>
              <a:ext cx="1440" cy="1440"/>
            </a:xfrm>
            <a:prstGeom prst="wedgeEllipseCallout">
              <a:avLst>
                <a:gd name="adj1" fmla="val -1875"/>
                <a:gd name="adj2" fmla="val 110694"/>
              </a:avLst>
            </a:prstGeom>
            <a:solidFill>
              <a:srgbClr val="00FF00"/>
            </a:solidFill>
            <a:ln w="9525">
              <a:solidFill>
                <a:srgbClr val="000000"/>
              </a:solidFill>
              <a:miter lim="800000"/>
              <a:headEnd/>
              <a:tailEnd/>
            </a:ln>
          </p:spPr>
          <p:txBody>
            <a:bodyPr/>
            <a:lstStyle/>
            <a:p>
              <a:endParaRPr lang="fr-CA" altLang="fr-FR" sz="1000"/>
            </a:p>
          </p:txBody>
        </p:sp>
        <p:sp>
          <p:nvSpPr>
            <p:cNvPr id="22541" name="AutoShape 10"/>
            <p:cNvSpPr>
              <a:spLocks noChangeArrowheads="1"/>
            </p:cNvSpPr>
            <p:nvPr/>
          </p:nvSpPr>
          <p:spPr bwMode="auto">
            <a:xfrm>
              <a:off x="5472" y="3888"/>
              <a:ext cx="1440" cy="1440"/>
            </a:xfrm>
            <a:prstGeom prst="wedgeEllipseCallout">
              <a:avLst>
                <a:gd name="adj1" fmla="val 1944"/>
                <a:gd name="adj2" fmla="val -99375"/>
              </a:avLst>
            </a:prstGeom>
            <a:solidFill>
              <a:srgbClr val="00FF00"/>
            </a:solidFill>
            <a:ln w="9525">
              <a:solidFill>
                <a:srgbClr val="000000"/>
              </a:solidFill>
              <a:miter lim="800000"/>
              <a:headEnd/>
              <a:tailEnd/>
            </a:ln>
          </p:spPr>
          <p:txBody>
            <a:bodyPr/>
            <a:lstStyle/>
            <a:p>
              <a:endParaRPr lang="fr-CA" altLang="fr-FR" sz="1000"/>
            </a:p>
          </p:txBody>
        </p:sp>
        <p:sp>
          <p:nvSpPr>
            <p:cNvPr id="22542" name="AutoShape 11"/>
            <p:cNvSpPr>
              <a:spLocks noChangeArrowheads="1"/>
            </p:cNvSpPr>
            <p:nvPr/>
          </p:nvSpPr>
          <p:spPr bwMode="auto">
            <a:xfrm>
              <a:off x="5472" y="3888"/>
              <a:ext cx="1440" cy="1440"/>
            </a:xfrm>
            <a:prstGeom prst="wedgeEllipseCallout">
              <a:avLst>
                <a:gd name="adj1" fmla="val 119792"/>
                <a:gd name="adj2" fmla="val 11528"/>
              </a:avLst>
            </a:prstGeom>
            <a:solidFill>
              <a:srgbClr val="00FF00"/>
            </a:solidFill>
            <a:ln w="9525">
              <a:solidFill>
                <a:srgbClr val="000000"/>
              </a:solidFill>
              <a:miter lim="800000"/>
              <a:headEnd/>
              <a:tailEnd/>
            </a:ln>
          </p:spPr>
          <p:txBody>
            <a:bodyPr/>
            <a:lstStyle/>
            <a:p>
              <a:endParaRPr lang="fr-CA" altLang="fr-FR" sz="1000"/>
            </a:p>
          </p:txBody>
        </p:sp>
        <p:sp>
          <p:nvSpPr>
            <p:cNvPr id="22543" name="AutoShape 12"/>
            <p:cNvSpPr>
              <a:spLocks noChangeArrowheads="1"/>
            </p:cNvSpPr>
            <p:nvPr/>
          </p:nvSpPr>
          <p:spPr bwMode="auto">
            <a:xfrm>
              <a:off x="5472" y="3888"/>
              <a:ext cx="1440" cy="1440"/>
            </a:xfrm>
            <a:prstGeom prst="wedgeEllipseCallout">
              <a:avLst>
                <a:gd name="adj1" fmla="val -129028"/>
                <a:gd name="adj2" fmla="val 12639"/>
              </a:avLst>
            </a:prstGeom>
            <a:solidFill>
              <a:srgbClr val="00FF00"/>
            </a:solidFill>
            <a:ln w="9525">
              <a:solidFill>
                <a:srgbClr val="000000"/>
              </a:solidFill>
              <a:miter lim="800000"/>
              <a:headEnd/>
              <a:tailEnd/>
            </a:ln>
          </p:spPr>
          <p:txBody>
            <a:bodyPr/>
            <a:lstStyle/>
            <a:p>
              <a:pPr algn="just"/>
              <a:r>
                <a:rPr lang="en-CA" altLang="fr-FR" sz="1100"/>
                <a:t>Tableau de bord: </a:t>
              </a:r>
              <a:r>
                <a:rPr lang="en-CA" altLang="fr-FR" sz="1000"/>
                <a:t>Projets TI</a:t>
              </a:r>
              <a:endParaRPr lang="en-CA" altLang="fr-FR" sz="1100"/>
            </a:p>
          </p:txBody>
        </p:sp>
      </p:grpSp>
      <p:sp>
        <p:nvSpPr>
          <p:cNvPr id="22536" name="Line 13"/>
          <p:cNvSpPr>
            <a:spLocks noChangeShapeType="1"/>
          </p:cNvSpPr>
          <p:nvPr/>
        </p:nvSpPr>
        <p:spPr bwMode="auto">
          <a:xfrm>
            <a:off x="5897563" y="2686050"/>
            <a:ext cx="1085850" cy="8969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2537" name="Line 14"/>
          <p:cNvSpPr>
            <a:spLocks noChangeShapeType="1"/>
          </p:cNvSpPr>
          <p:nvPr/>
        </p:nvSpPr>
        <p:spPr bwMode="auto">
          <a:xfrm flipH="1">
            <a:off x="2838450" y="2686050"/>
            <a:ext cx="1184275" cy="9874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2538" name="Line 15"/>
          <p:cNvSpPr>
            <a:spLocks noChangeShapeType="1"/>
          </p:cNvSpPr>
          <p:nvPr/>
        </p:nvSpPr>
        <p:spPr bwMode="auto">
          <a:xfrm>
            <a:off x="2641600" y="4840288"/>
            <a:ext cx="1282700" cy="8985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2539" name="Line 16"/>
          <p:cNvSpPr>
            <a:spLocks noChangeShapeType="1"/>
          </p:cNvSpPr>
          <p:nvPr/>
        </p:nvSpPr>
        <p:spPr bwMode="auto">
          <a:xfrm flipH="1">
            <a:off x="5799138" y="4751388"/>
            <a:ext cx="1184275" cy="9874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5"/>
          <p:cNvGraphicFramePr>
            <a:graphicFrameLocks noChangeAspect="1"/>
          </p:cNvGraphicFramePr>
          <p:nvPr/>
        </p:nvGraphicFramePr>
        <p:xfrm>
          <a:off x="685800" y="0"/>
          <a:ext cx="7240588" cy="6858000"/>
        </p:xfrm>
        <a:graphic>
          <a:graphicData uri="http://schemas.openxmlformats.org/presentationml/2006/ole">
            <mc:AlternateContent xmlns:mc="http://schemas.openxmlformats.org/markup-compatibility/2006">
              <mc:Choice xmlns:v="urn:schemas-microsoft-com:vml" Requires="v">
                <p:oleObj spid="_x0000_s23570" name="Document" r:id="rId4" imgW="6589776" imgH="7330440" progId="Word.Document.8">
                  <p:embed/>
                </p:oleObj>
              </mc:Choice>
              <mc:Fallback>
                <p:oleObj name="Document" r:id="rId4" imgW="6589776" imgH="7330440"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0"/>
                        <a:ext cx="72405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55" name="Group 6"/>
          <p:cNvGrpSpPr>
            <a:grpSpLocks/>
          </p:cNvGrpSpPr>
          <p:nvPr/>
        </p:nvGrpSpPr>
        <p:grpSpPr bwMode="auto">
          <a:xfrm>
            <a:off x="981075" y="4410075"/>
            <a:ext cx="609600" cy="381000"/>
            <a:chOff x="3648" y="2496"/>
            <a:chExt cx="816" cy="672"/>
          </a:xfrm>
        </p:grpSpPr>
        <p:sp>
          <p:nvSpPr>
            <p:cNvPr id="23566" name="Oval 7"/>
            <p:cNvSpPr>
              <a:spLocks noChangeArrowheads="1"/>
            </p:cNvSpPr>
            <p:nvPr/>
          </p:nvSpPr>
          <p:spPr bwMode="auto">
            <a:xfrm>
              <a:off x="3648" y="2496"/>
              <a:ext cx="816" cy="672"/>
            </a:xfrm>
            <a:prstGeom prst="ellipse">
              <a:avLst/>
            </a:prstGeom>
            <a:solidFill>
              <a:srgbClr val="FF0000"/>
            </a:solidFill>
            <a:ln w="12700">
              <a:solidFill>
                <a:srgbClr val="000000"/>
              </a:solidFill>
              <a:round/>
              <a:headEnd type="none" w="sm" len="sm"/>
              <a:tailEnd type="none" w="sm" len="sm"/>
            </a:ln>
          </p:spPr>
          <p:txBody>
            <a:bodyPr wrap="none" anchor="ctr"/>
            <a:lstStyle/>
            <a:p>
              <a:endParaRPr lang="en-US" altLang="fr-FR"/>
            </a:p>
          </p:txBody>
        </p:sp>
        <p:sp>
          <p:nvSpPr>
            <p:cNvPr id="23567" name="AutoShape 8"/>
            <p:cNvSpPr>
              <a:spLocks noChangeArrowheads="1"/>
            </p:cNvSpPr>
            <p:nvPr/>
          </p:nvSpPr>
          <p:spPr bwMode="auto">
            <a:xfrm rot="5513502">
              <a:off x="3960" y="2808"/>
              <a:ext cx="96" cy="336"/>
            </a:xfrm>
            <a:prstGeom prst="moon">
              <a:avLst>
                <a:gd name="adj" fmla="val 50000"/>
              </a:avLst>
            </a:prstGeom>
            <a:solidFill>
              <a:srgbClr val="00FFFF"/>
            </a:solidFill>
            <a:ln w="12700">
              <a:solidFill>
                <a:srgbClr val="000000"/>
              </a:solidFill>
              <a:miter lim="800000"/>
              <a:headEnd type="none" w="sm" len="sm"/>
              <a:tailEnd type="none" w="sm" len="sm"/>
            </a:ln>
          </p:spPr>
          <p:txBody>
            <a:bodyPr wrap="none" anchor="ctr"/>
            <a:lstStyle/>
            <a:p>
              <a:endParaRPr lang="en-US" altLang="fr-FR"/>
            </a:p>
          </p:txBody>
        </p:sp>
        <p:sp>
          <p:nvSpPr>
            <p:cNvPr id="23568" name="Oval 9"/>
            <p:cNvSpPr>
              <a:spLocks noChangeArrowheads="1"/>
            </p:cNvSpPr>
            <p:nvPr/>
          </p:nvSpPr>
          <p:spPr bwMode="auto">
            <a:xfrm>
              <a:off x="3888" y="2688"/>
              <a:ext cx="144" cy="96"/>
            </a:xfrm>
            <a:prstGeom prst="ellipse">
              <a:avLst/>
            </a:prstGeom>
            <a:solidFill>
              <a:srgbClr val="00FFFF"/>
            </a:solidFill>
            <a:ln w="12700">
              <a:solidFill>
                <a:srgbClr val="000000"/>
              </a:solidFill>
              <a:round/>
              <a:headEnd type="none" w="sm" len="sm"/>
              <a:tailEnd type="none" w="sm" len="sm"/>
            </a:ln>
          </p:spPr>
          <p:txBody>
            <a:bodyPr wrap="none" anchor="ctr"/>
            <a:lstStyle/>
            <a:p>
              <a:endParaRPr lang="en-US" altLang="fr-FR"/>
            </a:p>
          </p:txBody>
        </p:sp>
        <p:sp>
          <p:nvSpPr>
            <p:cNvPr id="23569" name="Oval 10"/>
            <p:cNvSpPr>
              <a:spLocks noChangeArrowheads="1"/>
            </p:cNvSpPr>
            <p:nvPr/>
          </p:nvSpPr>
          <p:spPr bwMode="auto">
            <a:xfrm>
              <a:off x="4128" y="2688"/>
              <a:ext cx="144" cy="96"/>
            </a:xfrm>
            <a:prstGeom prst="ellipse">
              <a:avLst/>
            </a:prstGeom>
            <a:solidFill>
              <a:srgbClr val="00FFFF"/>
            </a:solidFill>
            <a:ln w="12700">
              <a:solidFill>
                <a:srgbClr val="000000"/>
              </a:solidFill>
              <a:round/>
              <a:headEnd type="none" w="sm" len="sm"/>
              <a:tailEnd type="none" w="sm" len="sm"/>
            </a:ln>
          </p:spPr>
          <p:txBody>
            <a:bodyPr wrap="none" anchor="ctr"/>
            <a:lstStyle/>
            <a:p>
              <a:endParaRPr lang="en-US" altLang="fr-FR"/>
            </a:p>
          </p:txBody>
        </p:sp>
      </p:grpSp>
      <p:grpSp>
        <p:nvGrpSpPr>
          <p:cNvPr id="23556" name="Group 11"/>
          <p:cNvGrpSpPr>
            <a:grpSpLocks/>
          </p:cNvGrpSpPr>
          <p:nvPr/>
        </p:nvGrpSpPr>
        <p:grpSpPr bwMode="auto">
          <a:xfrm>
            <a:off x="990600" y="3200400"/>
            <a:ext cx="609600" cy="381000"/>
            <a:chOff x="2832" y="1920"/>
            <a:chExt cx="816" cy="672"/>
          </a:xfrm>
        </p:grpSpPr>
        <p:sp>
          <p:nvSpPr>
            <p:cNvPr id="23562" name="Oval 12"/>
            <p:cNvSpPr>
              <a:spLocks noChangeArrowheads="1"/>
            </p:cNvSpPr>
            <p:nvPr/>
          </p:nvSpPr>
          <p:spPr bwMode="auto">
            <a:xfrm>
              <a:off x="2832" y="1920"/>
              <a:ext cx="816" cy="672"/>
            </a:xfrm>
            <a:prstGeom prst="ellipse">
              <a:avLst/>
            </a:prstGeom>
            <a:solidFill>
              <a:srgbClr val="FFFF00"/>
            </a:solidFill>
            <a:ln w="12700">
              <a:solidFill>
                <a:srgbClr val="000000"/>
              </a:solidFill>
              <a:round/>
              <a:headEnd type="none" w="sm" len="sm"/>
              <a:tailEnd type="none" w="sm" len="sm"/>
            </a:ln>
          </p:spPr>
          <p:txBody>
            <a:bodyPr wrap="none" anchor="ctr"/>
            <a:lstStyle/>
            <a:p>
              <a:endParaRPr lang="en-US" altLang="fr-FR"/>
            </a:p>
          </p:txBody>
        </p:sp>
        <p:sp>
          <p:nvSpPr>
            <p:cNvPr id="23563" name="Oval 13"/>
            <p:cNvSpPr>
              <a:spLocks noChangeArrowheads="1"/>
            </p:cNvSpPr>
            <p:nvPr/>
          </p:nvSpPr>
          <p:spPr bwMode="auto">
            <a:xfrm>
              <a:off x="3072" y="2112"/>
              <a:ext cx="144" cy="96"/>
            </a:xfrm>
            <a:prstGeom prst="ellipse">
              <a:avLst/>
            </a:prstGeom>
            <a:solidFill>
              <a:srgbClr val="00FFFF"/>
            </a:solidFill>
            <a:ln w="12700">
              <a:solidFill>
                <a:srgbClr val="000000"/>
              </a:solidFill>
              <a:round/>
              <a:headEnd type="none" w="sm" len="sm"/>
              <a:tailEnd type="none" w="sm" len="sm"/>
            </a:ln>
          </p:spPr>
          <p:txBody>
            <a:bodyPr wrap="none" anchor="ctr"/>
            <a:lstStyle/>
            <a:p>
              <a:endParaRPr lang="en-US" altLang="fr-FR"/>
            </a:p>
          </p:txBody>
        </p:sp>
        <p:sp>
          <p:nvSpPr>
            <p:cNvPr id="23564" name="Oval 14"/>
            <p:cNvSpPr>
              <a:spLocks noChangeArrowheads="1"/>
            </p:cNvSpPr>
            <p:nvPr/>
          </p:nvSpPr>
          <p:spPr bwMode="auto">
            <a:xfrm>
              <a:off x="3312" y="2112"/>
              <a:ext cx="144" cy="96"/>
            </a:xfrm>
            <a:prstGeom prst="ellipse">
              <a:avLst/>
            </a:prstGeom>
            <a:solidFill>
              <a:srgbClr val="00FFFF"/>
            </a:solidFill>
            <a:ln w="12700">
              <a:solidFill>
                <a:srgbClr val="000000"/>
              </a:solidFill>
              <a:round/>
              <a:headEnd type="none" w="sm" len="sm"/>
              <a:tailEnd type="none" w="sm" len="sm"/>
            </a:ln>
          </p:spPr>
          <p:txBody>
            <a:bodyPr wrap="none" anchor="ctr"/>
            <a:lstStyle/>
            <a:p>
              <a:endParaRPr lang="en-US" altLang="fr-FR"/>
            </a:p>
          </p:txBody>
        </p:sp>
        <p:sp>
          <p:nvSpPr>
            <p:cNvPr id="23565" name="Oval 15"/>
            <p:cNvSpPr>
              <a:spLocks noChangeArrowheads="1"/>
            </p:cNvSpPr>
            <p:nvPr/>
          </p:nvSpPr>
          <p:spPr bwMode="auto">
            <a:xfrm>
              <a:off x="3024" y="2400"/>
              <a:ext cx="384" cy="48"/>
            </a:xfrm>
            <a:prstGeom prst="ellipse">
              <a:avLst/>
            </a:prstGeom>
            <a:solidFill>
              <a:srgbClr val="99CCFF"/>
            </a:solidFill>
            <a:ln w="12700">
              <a:solidFill>
                <a:srgbClr val="000000"/>
              </a:solidFill>
              <a:round/>
              <a:headEnd type="none" w="sm" len="sm"/>
              <a:tailEnd type="none" w="sm" len="sm"/>
            </a:ln>
          </p:spPr>
          <p:txBody>
            <a:bodyPr wrap="none" anchor="ctr"/>
            <a:lstStyle/>
            <a:p>
              <a:endParaRPr lang="en-US" altLang="fr-FR"/>
            </a:p>
          </p:txBody>
        </p:sp>
      </p:grpSp>
      <p:grpSp>
        <p:nvGrpSpPr>
          <p:cNvPr id="23557" name="Group 16"/>
          <p:cNvGrpSpPr>
            <a:grpSpLocks/>
          </p:cNvGrpSpPr>
          <p:nvPr/>
        </p:nvGrpSpPr>
        <p:grpSpPr bwMode="auto">
          <a:xfrm>
            <a:off x="990600" y="1676400"/>
            <a:ext cx="609600" cy="381000"/>
            <a:chOff x="1776" y="1632"/>
            <a:chExt cx="816" cy="672"/>
          </a:xfrm>
        </p:grpSpPr>
        <p:sp>
          <p:nvSpPr>
            <p:cNvPr id="23558" name="Oval 17"/>
            <p:cNvSpPr>
              <a:spLocks noChangeArrowheads="1"/>
            </p:cNvSpPr>
            <p:nvPr/>
          </p:nvSpPr>
          <p:spPr bwMode="auto">
            <a:xfrm>
              <a:off x="1776" y="1632"/>
              <a:ext cx="816" cy="672"/>
            </a:xfrm>
            <a:prstGeom prst="ellipse">
              <a:avLst/>
            </a:prstGeom>
            <a:solidFill>
              <a:srgbClr val="00FF00"/>
            </a:solidFill>
            <a:ln w="12700">
              <a:solidFill>
                <a:srgbClr val="000000"/>
              </a:solidFill>
              <a:round/>
              <a:headEnd type="none" w="sm" len="sm"/>
              <a:tailEnd type="none" w="sm" len="sm"/>
            </a:ln>
          </p:spPr>
          <p:txBody>
            <a:bodyPr wrap="none" anchor="ctr"/>
            <a:lstStyle/>
            <a:p>
              <a:endParaRPr lang="en-US" altLang="fr-FR"/>
            </a:p>
          </p:txBody>
        </p:sp>
        <p:sp>
          <p:nvSpPr>
            <p:cNvPr id="23559" name="Oval 18"/>
            <p:cNvSpPr>
              <a:spLocks noChangeArrowheads="1"/>
            </p:cNvSpPr>
            <p:nvPr/>
          </p:nvSpPr>
          <p:spPr bwMode="auto">
            <a:xfrm>
              <a:off x="2016" y="1824"/>
              <a:ext cx="144" cy="96"/>
            </a:xfrm>
            <a:prstGeom prst="ellipse">
              <a:avLst/>
            </a:prstGeom>
            <a:solidFill>
              <a:srgbClr val="00FFFF"/>
            </a:solidFill>
            <a:ln w="12700">
              <a:solidFill>
                <a:srgbClr val="000000"/>
              </a:solidFill>
              <a:round/>
              <a:headEnd type="none" w="sm" len="sm"/>
              <a:tailEnd type="none" w="sm" len="sm"/>
            </a:ln>
          </p:spPr>
          <p:txBody>
            <a:bodyPr wrap="none" anchor="ctr"/>
            <a:lstStyle/>
            <a:p>
              <a:endParaRPr lang="en-US" altLang="fr-FR"/>
            </a:p>
          </p:txBody>
        </p:sp>
        <p:sp>
          <p:nvSpPr>
            <p:cNvPr id="23560" name="Oval 19"/>
            <p:cNvSpPr>
              <a:spLocks noChangeArrowheads="1"/>
            </p:cNvSpPr>
            <p:nvPr/>
          </p:nvSpPr>
          <p:spPr bwMode="auto">
            <a:xfrm>
              <a:off x="2256" y="1824"/>
              <a:ext cx="144" cy="96"/>
            </a:xfrm>
            <a:prstGeom prst="ellipse">
              <a:avLst/>
            </a:prstGeom>
            <a:solidFill>
              <a:srgbClr val="00FFFF"/>
            </a:solidFill>
            <a:ln w="12700">
              <a:solidFill>
                <a:srgbClr val="000000"/>
              </a:solidFill>
              <a:round/>
              <a:headEnd type="none" w="sm" len="sm"/>
              <a:tailEnd type="none" w="sm" len="sm"/>
            </a:ln>
          </p:spPr>
          <p:txBody>
            <a:bodyPr wrap="none" anchor="ctr"/>
            <a:lstStyle/>
            <a:p>
              <a:endParaRPr lang="en-US" altLang="fr-FR"/>
            </a:p>
          </p:txBody>
        </p:sp>
        <p:sp>
          <p:nvSpPr>
            <p:cNvPr id="23561" name="AutoShape 20"/>
            <p:cNvSpPr>
              <a:spLocks noChangeArrowheads="1"/>
            </p:cNvSpPr>
            <p:nvPr/>
          </p:nvSpPr>
          <p:spPr bwMode="auto">
            <a:xfrm rot="-5017496">
              <a:off x="2136" y="1992"/>
              <a:ext cx="96" cy="336"/>
            </a:xfrm>
            <a:prstGeom prst="moon">
              <a:avLst>
                <a:gd name="adj" fmla="val 50000"/>
              </a:avLst>
            </a:prstGeom>
            <a:solidFill>
              <a:srgbClr val="00FFFF"/>
            </a:solidFill>
            <a:ln w="12700">
              <a:solidFill>
                <a:srgbClr val="000000"/>
              </a:solidFill>
              <a:miter lim="800000"/>
              <a:headEnd type="none" w="sm" len="sm"/>
              <a:tailEnd type="none" w="sm" len="sm"/>
            </a:ln>
          </p:spPr>
          <p:txBody>
            <a:bodyPr wrap="none" anchor="ctr"/>
            <a:lstStyle/>
            <a:p>
              <a:endParaRPr lang="en-US" altLang="fr-F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286000"/>
            <a:ext cx="7772400" cy="1143000"/>
          </a:xfrm>
        </p:spPr>
        <p:txBody>
          <a:bodyPr/>
          <a:lstStyle/>
          <a:p>
            <a:r>
              <a:rPr lang="fr-CH" altLang="fr-FR" sz="3200" smtClean="0"/>
              <a:t>Impression d ’écran du tableau de bord développé avec l ’outil PORTEFOLIO de la Compagnie XX</a:t>
            </a:r>
            <a:br>
              <a:rPr lang="fr-CH" altLang="fr-FR" sz="3200" smtClean="0"/>
            </a:br>
            <a:r>
              <a:rPr lang="fr-CH" altLang="fr-FR" sz="3200" smtClean="0"/>
              <a:t/>
            </a:r>
            <a:br>
              <a:rPr lang="fr-CH" altLang="fr-FR" sz="3200" smtClean="0"/>
            </a:br>
            <a:r>
              <a:rPr lang="fr-CH" altLang="fr-FR" sz="3200" smtClean="0"/>
              <a:t>Business Intelligence</a:t>
            </a:r>
            <a:endParaRPr lang="fr-CH" altLang="fr-FR"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928813" y="428625"/>
            <a:ext cx="4500562" cy="285750"/>
          </a:xfrm>
          <a:prstGeom prst="rect">
            <a:avLst/>
          </a:prstGeom>
          <a:solidFill>
            <a:schemeClr val="accent1"/>
          </a:solidFill>
          <a:ln w="9525" algn="ctr">
            <a:solidFill>
              <a:schemeClr val="tx1"/>
            </a:solidFill>
            <a:round/>
            <a:headEnd/>
            <a:tailEnd/>
          </a:ln>
        </p:spPr>
        <p:txBody>
          <a:bodyPr/>
          <a:lstStyle/>
          <a:p>
            <a:endParaRPr lang="en-US" altLang="fr-FR"/>
          </a:p>
        </p:txBody>
      </p:sp>
      <p:pic>
        <p:nvPicPr>
          <p:cNvPr id="33795" name="Picture 3"/>
          <p:cNvPicPr>
            <a:picLocks noChangeAspect="1" noChangeArrowheads="1"/>
          </p:cNvPicPr>
          <p:nvPr/>
        </p:nvPicPr>
        <p:blipFill>
          <a:blip r:embed="rId2"/>
          <a:srcRect/>
          <a:stretch>
            <a:fillRect/>
          </a:stretch>
        </p:blipFill>
        <p:spPr bwMode="auto">
          <a:xfrm>
            <a:off x="0" y="0"/>
            <a:ext cx="12192000" cy="7620000"/>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5972175" y="2143125"/>
            <a:ext cx="2941638" cy="2925763"/>
            <a:chOff x="3762" y="1350"/>
            <a:chExt cx="1853" cy="1843"/>
          </a:xfrm>
        </p:grpSpPr>
        <p:sp>
          <p:nvSpPr>
            <p:cNvPr id="5128" name="Freeform 3"/>
            <p:cNvSpPr>
              <a:spLocks/>
            </p:cNvSpPr>
            <p:nvPr/>
          </p:nvSpPr>
          <p:spPr bwMode="auto">
            <a:xfrm>
              <a:off x="4678" y="1498"/>
              <a:ext cx="520" cy="880"/>
            </a:xfrm>
            <a:custGeom>
              <a:avLst/>
              <a:gdLst>
                <a:gd name="T0" fmla="*/ 0 w 520"/>
                <a:gd name="T1" fmla="*/ 675 h 880"/>
                <a:gd name="T2" fmla="*/ 0 w 520"/>
                <a:gd name="T3" fmla="*/ 879 h 880"/>
                <a:gd name="T4" fmla="*/ 516 w 520"/>
                <a:gd name="T5" fmla="*/ 191 h 880"/>
                <a:gd name="T6" fmla="*/ 519 w 520"/>
                <a:gd name="T7" fmla="*/ 0 h 880"/>
                <a:gd name="T8" fmla="*/ 0 w 520"/>
                <a:gd name="T9" fmla="*/ 675 h 880"/>
                <a:gd name="T10" fmla="*/ 0 60000 65536"/>
                <a:gd name="T11" fmla="*/ 0 60000 65536"/>
                <a:gd name="T12" fmla="*/ 0 60000 65536"/>
                <a:gd name="T13" fmla="*/ 0 60000 65536"/>
                <a:gd name="T14" fmla="*/ 0 60000 65536"/>
                <a:gd name="T15" fmla="*/ 0 w 520"/>
                <a:gd name="T16" fmla="*/ 0 h 880"/>
                <a:gd name="T17" fmla="*/ 520 w 520"/>
                <a:gd name="T18" fmla="*/ 880 h 880"/>
              </a:gdLst>
              <a:ahLst/>
              <a:cxnLst>
                <a:cxn ang="T10">
                  <a:pos x="T0" y="T1"/>
                </a:cxn>
                <a:cxn ang="T11">
                  <a:pos x="T2" y="T3"/>
                </a:cxn>
                <a:cxn ang="T12">
                  <a:pos x="T4" y="T5"/>
                </a:cxn>
                <a:cxn ang="T13">
                  <a:pos x="T6" y="T7"/>
                </a:cxn>
                <a:cxn ang="T14">
                  <a:pos x="T8" y="T9"/>
                </a:cxn>
              </a:cxnLst>
              <a:rect l="T15" t="T16" r="T17" b="T18"/>
              <a:pathLst>
                <a:path w="520" h="880">
                  <a:moveTo>
                    <a:pt x="0" y="675"/>
                  </a:moveTo>
                  <a:lnTo>
                    <a:pt x="0" y="879"/>
                  </a:lnTo>
                  <a:lnTo>
                    <a:pt x="516" y="191"/>
                  </a:lnTo>
                  <a:lnTo>
                    <a:pt x="519" y="0"/>
                  </a:lnTo>
                  <a:lnTo>
                    <a:pt x="0" y="675"/>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5129" name="Freeform 4"/>
            <p:cNvSpPr>
              <a:spLocks/>
            </p:cNvSpPr>
            <p:nvPr/>
          </p:nvSpPr>
          <p:spPr bwMode="auto">
            <a:xfrm>
              <a:off x="4320" y="1350"/>
              <a:ext cx="881" cy="825"/>
            </a:xfrm>
            <a:custGeom>
              <a:avLst/>
              <a:gdLst>
                <a:gd name="T0" fmla="*/ 0 w 881"/>
                <a:gd name="T1" fmla="*/ 66 h 825"/>
                <a:gd name="T2" fmla="*/ 14 w 881"/>
                <a:gd name="T3" fmla="*/ 57 h 825"/>
                <a:gd name="T4" fmla="*/ 28 w 881"/>
                <a:gd name="T5" fmla="*/ 53 h 825"/>
                <a:gd name="T6" fmla="*/ 44 w 881"/>
                <a:gd name="T7" fmla="*/ 48 h 825"/>
                <a:gd name="T8" fmla="*/ 58 w 881"/>
                <a:gd name="T9" fmla="*/ 44 h 825"/>
                <a:gd name="T10" fmla="*/ 75 w 881"/>
                <a:gd name="T11" fmla="*/ 39 h 825"/>
                <a:gd name="T12" fmla="*/ 89 w 881"/>
                <a:gd name="T13" fmla="*/ 34 h 825"/>
                <a:gd name="T14" fmla="*/ 103 w 881"/>
                <a:gd name="T15" fmla="*/ 31 h 825"/>
                <a:gd name="T16" fmla="*/ 120 w 881"/>
                <a:gd name="T17" fmla="*/ 26 h 825"/>
                <a:gd name="T18" fmla="*/ 134 w 881"/>
                <a:gd name="T19" fmla="*/ 21 h 825"/>
                <a:gd name="T20" fmla="*/ 148 w 881"/>
                <a:gd name="T21" fmla="*/ 21 h 825"/>
                <a:gd name="T22" fmla="*/ 165 w 881"/>
                <a:gd name="T23" fmla="*/ 18 h 825"/>
                <a:gd name="T24" fmla="*/ 179 w 881"/>
                <a:gd name="T25" fmla="*/ 12 h 825"/>
                <a:gd name="T26" fmla="*/ 198 w 881"/>
                <a:gd name="T27" fmla="*/ 12 h 825"/>
                <a:gd name="T28" fmla="*/ 213 w 881"/>
                <a:gd name="T29" fmla="*/ 8 h 825"/>
                <a:gd name="T30" fmla="*/ 228 w 881"/>
                <a:gd name="T31" fmla="*/ 8 h 825"/>
                <a:gd name="T32" fmla="*/ 228 w 881"/>
                <a:gd name="T33" fmla="*/ 8 h 825"/>
                <a:gd name="T34" fmla="*/ 243 w 881"/>
                <a:gd name="T35" fmla="*/ 4 h 825"/>
                <a:gd name="T36" fmla="*/ 259 w 881"/>
                <a:gd name="T37" fmla="*/ 4 h 825"/>
                <a:gd name="T38" fmla="*/ 277 w 881"/>
                <a:gd name="T39" fmla="*/ 0 h 825"/>
                <a:gd name="T40" fmla="*/ 292 w 881"/>
                <a:gd name="T41" fmla="*/ 0 h 825"/>
                <a:gd name="T42" fmla="*/ 307 w 881"/>
                <a:gd name="T43" fmla="*/ 0 h 825"/>
                <a:gd name="T44" fmla="*/ 322 w 881"/>
                <a:gd name="T45" fmla="*/ 0 h 825"/>
                <a:gd name="T46" fmla="*/ 341 w 881"/>
                <a:gd name="T47" fmla="*/ 0 h 825"/>
                <a:gd name="T48" fmla="*/ 356 w 881"/>
                <a:gd name="T49" fmla="*/ 0 h 825"/>
                <a:gd name="T50" fmla="*/ 371 w 881"/>
                <a:gd name="T51" fmla="*/ 0 h 825"/>
                <a:gd name="T52" fmla="*/ 386 w 881"/>
                <a:gd name="T53" fmla="*/ 0 h 825"/>
                <a:gd name="T54" fmla="*/ 401 w 881"/>
                <a:gd name="T55" fmla="*/ 0 h 825"/>
                <a:gd name="T56" fmla="*/ 419 w 881"/>
                <a:gd name="T57" fmla="*/ 0 h 825"/>
                <a:gd name="T58" fmla="*/ 435 w 881"/>
                <a:gd name="T59" fmla="*/ 0 h 825"/>
                <a:gd name="T60" fmla="*/ 450 w 881"/>
                <a:gd name="T61" fmla="*/ 4 h 825"/>
                <a:gd name="T62" fmla="*/ 466 w 881"/>
                <a:gd name="T63" fmla="*/ 4 h 825"/>
                <a:gd name="T64" fmla="*/ 483 w 881"/>
                <a:gd name="T65" fmla="*/ 8 h 825"/>
                <a:gd name="T66" fmla="*/ 500 w 881"/>
                <a:gd name="T67" fmla="*/ 8 h 825"/>
                <a:gd name="T68" fmla="*/ 514 w 881"/>
                <a:gd name="T69" fmla="*/ 12 h 825"/>
                <a:gd name="T70" fmla="*/ 528 w 881"/>
                <a:gd name="T71" fmla="*/ 12 h 825"/>
                <a:gd name="T72" fmla="*/ 544 w 881"/>
                <a:gd name="T73" fmla="*/ 18 h 825"/>
                <a:gd name="T74" fmla="*/ 559 w 881"/>
                <a:gd name="T75" fmla="*/ 21 h 825"/>
                <a:gd name="T76" fmla="*/ 578 w 881"/>
                <a:gd name="T77" fmla="*/ 21 h 825"/>
                <a:gd name="T78" fmla="*/ 592 w 881"/>
                <a:gd name="T79" fmla="*/ 26 h 825"/>
                <a:gd name="T80" fmla="*/ 608 w 881"/>
                <a:gd name="T81" fmla="*/ 31 h 825"/>
                <a:gd name="T82" fmla="*/ 623 w 881"/>
                <a:gd name="T83" fmla="*/ 34 h 825"/>
                <a:gd name="T84" fmla="*/ 639 w 881"/>
                <a:gd name="T85" fmla="*/ 39 h 825"/>
                <a:gd name="T86" fmla="*/ 653 w 881"/>
                <a:gd name="T87" fmla="*/ 44 h 825"/>
                <a:gd name="T88" fmla="*/ 668 w 881"/>
                <a:gd name="T89" fmla="*/ 48 h 825"/>
                <a:gd name="T90" fmla="*/ 684 w 881"/>
                <a:gd name="T91" fmla="*/ 53 h 825"/>
                <a:gd name="T92" fmla="*/ 684 w 881"/>
                <a:gd name="T93" fmla="*/ 53 h 825"/>
                <a:gd name="T94" fmla="*/ 698 w 881"/>
                <a:gd name="T95" fmla="*/ 57 h 825"/>
                <a:gd name="T96" fmla="*/ 713 w 881"/>
                <a:gd name="T97" fmla="*/ 66 h 825"/>
                <a:gd name="T98" fmla="*/ 729 w 881"/>
                <a:gd name="T99" fmla="*/ 69 h 825"/>
                <a:gd name="T100" fmla="*/ 740 w 881"/>
                <a:gd name="T101" fmla="*/ 75 h 825"/>
                <a:gd name="T102" fmla="*/ 754 w 881"/>
                <a:gd name="T103" fmla="*/ 83 h 825"/>
                <a:gd name="T104" fmla="*/ 770 w 881"/>
                <a:gd name="T105" fmla="*/ 88 h 825"/>
                <a:gd name="T106" fmla="*/ 785 w 881"/>
                <a:gd name="T107" fmla="*/ 97 h 825"/>
                <a:gd name="T108" fmla="*/ 799 w 881"/>
                <a:gd name="T109" fmla="*/ 101 h 825"/>
                <a:gd name="T110" fmla="*/ 811 w 881"/>
                <a:gd name="T111" fmla="*/ 110 h 825"/>
                <a:gd name="T112" fmla="*/ 826 w 881"/>
                <a:gd name="T113" fmla="*/ 115 h 825"/>
                <a:gd name="T114" fmla="*/ 841 w 881"/>
                <a:gd name="T115" fmla="*/ 123 h 825"/>
                <a:gd name="T116" fmla="*/ 852 w 881"/>
                <a:gd name="T117" fmla="*/ 132 h 825"/>
                <a:gd name="T118" fmla="*/ 868 w 881"/>
                <a:gd name="T119" fmla="*/ 142 h 825"/>
                <a:gd name="T120" fmla="*/ 880 w 881"/>
                <a:gd name="T121" fmla="*/ 145 h 825"/>
                <a:gd name="T122" fmla="*/ 356 w 881"/>
                <a:gd name="T123" fmla="*/ 824 h 825"/>
                <a:gd name="T124" fmla="*/ 0 w 881"/>
                <a:gd name="T125" fmla="*/ 66 h 8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81"/>
                <a:gd name="T190" fmla="*/ 0 h 825"/>
                <a:gd name="T191" fmla="*/ 881 w 881"/>
                <a:gd name="T192" fmla="*/ 825 h 8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81" h="825">
                  <a:moveTo>
                    <a:pt x="0" y="66"/>
                  </a:moveTo>
                  <a:lnTo>
                    <a:pt x="14" y="57"/>
                  </a:lnTo>
                  <a:lnTo>
                    <a:pt x="28" y="53"/>
                  </a:lnTo>
                  <a:lnTo>
                    <a:pt x="44" y="48"/>
                  </a:lnTo>
                  <a:lnTo>
                    <a:pt x="58" y="44"/>
                  </a:lnTo>
                  <a:lnTo>
                    <a:pt x="75" y="39"/>
                  </a:lnTo>
                  <a:lnTo>
                    <a:pt x="89" y="34"/>
                  </a:lnTo>
                  <a:lnTo>
                    <a:pt x="103" y="31"/>
                  </a:lnTo>
                  <a:lnTo>
                    <a:pt x="120" y="26"/>
                  </a:lnTo>
                  <a:lnTo>
                    <a:pt x="134" y="21"/>
                  </a:lnTo>
                  <a:lnTo>
                    <a:pt x="148" y="21"/>
                  </a:lnTo>
                  <a:lnTo>
                    <a:pt x="165" y="18"/>
                  </a:lnTo>
                  <a:lnTo>
                    <a:pt x="179" y="12"/>
                  </a:lnTo>
                  <a:lnTo>
                    <a:pt x="198" y="12"/>
                  </a:lnTo>
                  <a:lnTo>
                    <a:pt x="213" y="8"/>
                  </a:lnTo>
                  <a:lnTo>
                    <a:pt x="228" y="8"/>
                  </a:lnTo>
                  <a:lnTo>
                    <a:pt x="243" y="4"/>
                  </a:lnTo>
                  <a:lnTo>
                    <a:pt x="259" y="4"/>
                  </a:lnTo>
                  <a:lnTo>
                    <a:pt x="277" y="0"/>
                  </a:lnTo>
                  <a:lnTo>
                    <a:pt x="292" y="0"/>
                  </a:lnTo>
                  <a:lnTo>
                    <a:pt x="307" y="0"/>
                  </a:lnTo>
                  <a:lnTo>
                    <a:pt x="322" y="0"/>
                  </a:lnTo>
                  <a:lnTo>
                    <a:pt x="341" y="0"/>
                  </a:lnTo>
                  <a:lnTo>
                    <a:pt x="356" y="0"/>
                  </a:lnTo>
                  <a:lnTo>
                    <a:pt x="371" y="0"/>
                  </a:lnTo>
                  <a:lnTo>
                    <a:pt x="386" y="0"/>
                  </a:lnTo>
                  <a:lnTo>
                    <a:pt x="401" y="0"/>
                  </a:lnTo>
                  <a:lnTo>
                    <a:pt x="419" y="0"/>
                  </a:lnTo>
                  <a:lnTo>
                    <a:pt x="435" y="0"/>
                  </a:lnTo>
                  <a:lnTo>
                    <a:pt x="450" y="4"/>
                  </a:lnTo>
                  <a:lnTo>
                    <a:pt x="466" y="4"/>
                  </a:lnTo>
                  <a:lnTo>
                    <a:pt x="483" y="8"/>
                  </a:lnTo>
                  <a:lnTo>
                    <a:pt x="500" y="8"/>
                  </a:lnTo>
                  <a:lnTo>
                    <a:pt x="514" y="12"/>
                  </a:lnTo>
                  <a:lnTo>
                    <a:pt x="528" y="12"/>
                  </a:lnTo>
                  <a:lnTo>
                    <a:pt x="544" y="18"/>
                  </a:lnTo>
                  <a:lnTo>
                    <a:pt x="559" y="21"/>
                  </a:lnTo>
                  <a:lnTo>
                    <a:pt x="578" y="21"/>
                  </a:lnTo>
                  <a:lnTo>
                    <a:pt x="592" y="26"/>
                  </a:lnTo>
                  <a:lnTo>
                    <a:pt x="608" y="31"/>
                  </a:lnTo>
                  <a:lnTo>
                    <a:pt x="623" y="34"/>
                  </a:lnTo>
                  <a:lnTo>
                    <a:pt x="639" y="39"/>
                  </a:lnTo>
                  <a:lnTo>
                    <a:pt x="653" y="44"/>
                  </a:lnTo>
                  <a:lnTo>
                    <a:pt x="668" y="48"/>
                  </a:lnTo>
                  <a:lnTo>
                    <a:pt x="684" y="53"/>
                  </a:lnTo>
                  <a:lnTo>
                    <a:pt x="698" y="57"/>
                  </a:lnTo>
                  <a:lnTo>
                    <a:pt x="713" y="66"/>
                  </a:lnTo>
                  <a:lnTo>
                    <a:pt x="729" y="69"/>
                  </a:lnTo>
                  <a:lnTo>
                    <a:pt x="740" y="75"/>
                  </a:lnTo>
                  <a:lnTo>
                    <a:pt x="754" y="83"/>
                  </a:lnTo>
                  <a:lnTo>
                    <a:pt x="770" y="88"/>
                  </a:lnTo>
                  <a:lnTo>
                    <a:pt x="785" y="97"/>
                  </a:lnTo>
                  <a:lnTo>
                    <a:pt x="799" y="101"/>
                  </a:lnTo>
                  <a:lnTo>
                    <a:pt x="811" y="110"/>
                  </a:lnTo>
                  <a:lnTo>
                    <a:pt x="826" y="115"/>
                  </a:lnTo>
                  <a:lnTo>
                    <a:pt x="841" y="123"/>
                  </a:lnTo>
                  <a:lnTo>
                    <a:pt x="852" y="132"/>
                  </a:lnTo>
                  <a:lnTo>
                    <a:pt x="868" y="142"/>
                  </a:lnTo>
                  <a:lnTo>
                    <a:pt x="880" y="145"/>
                  </a:lnTo>
                  <a:lnTo>
                    <a:pt x="356" y="824"/>
                  </a:lnTo>
                  <a:lnTo>
                    <a:pt x="0" y="66"/>
                  </a:lnTo>
                </a:path>
              </a:pathLst>
            </a:custGeom>
            <a:solidFill>
              <a:srgbClr val="F0AB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5130" name="Rectangle 5"/>
            <p:cNvSpPr>
              <a:spLocks noChangeArrowheads="1"/>
            </p:cNvSpPr>
            <p:nvPr/>
          </p:nvSpPr>
          <p:spPr bwMode="auto">
            <a:xfrm>
              <a:off x="4473" y="1479"/>
              <a:ext cx="520" cy="307"/>
            </a:xfrm>
            <a:prstGeom prst="rect">
              <a:avLst/>
            </a:prstGeom>
            <a:solidFill>
              <a:srgbClr val="F0AB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defTabSz="2341563"/>
              <a:r>
                <a:rPr lang="fr-CH" altLang="fr-FR" sz="1400" b="1">
                  <a:solidFill>
                    <a:srgbClr val="FFFFFF"/>
                  </a:solidFill>
                  <a:latin typeface="Arial" charset="0"/>
                </a:rPr>
                <a:t>Réussissent</a:t>
              </a:r>
            </a:p>
            <a:p>
              <a:pPr algn="ctr" defTabSz="2341563"/>
              <a:r>
                <a:rPr lang="fr-CH" altLang="fr-FR" sz="1400" b="1">
                  <a:solidFill>
                    <a:srgbClr val="FFFFFF"/>
                  </a:solidFill>
                  <a:latin typeface="Arial" charset="0"/>
                </a:rPr>
                <a:t>26%</a:t>
              </a:r>
            </a:p>
          </p:txBody>
        </p:sp>
        <p:sp>
          <p:nvSpPr>
            <p:cNvPr id="5131" name="Freeform 6"/>
            <p:cNvSpPr>
              <a:spLocks/>
            </p:cNvSpPr>
            <p:nvPr/>
          </p:nvSpPr>
          <p:spPr bwMode="auto">
            <a:xfrm>
              <a:off x="4322" y="1415"/>
              <a:ext cx="355" cy="959"/>
            </a:xfrm>
            <a:custGeom>
              <a:avLst/>
              <a:gdLst>
                <a:gd name="T0" fmla="*/ 0 w 355"/>
                <a:gd name="T1" fmla="*/ 0 h 959"/>
                <a:gd name="T2" fmla="*/ 2 w 355"/>
                <a:gd name="T3" fmla="*/ 220 h 959"/>
                <a:gd name="T4" fmla="*/ 353 w 355"/>
                <a:gd name="T5" fmla="*/ 958 h 959"/>
                <a:gd name="T6" fmla="*/ 354 w 355"/>
                <a:gd name="T7" fmla="*/ 759 h 959"/>
                <a:gd name="T8" fmla="*/ 0 w 355"/>
                <a:gd name="T9" fmla="*/ 0 h 959"/>
                <a:gd name="T10" fmla="*/ 0 60000 65536"/>
                <a:gd name="T11" fmla="*/ 0 60000 65536"/>
                <a:gd name="T12" fmla="*/ 0 60000 65536"/>
                <a:gd name="T13" fmla="*/ 0 60000 65536"/>
                <a:gd name="T14" fmla="*/ 0 60000 65536"/>
                <a:gd name="T15" fmla="*/ 0 w 355"/>
                <a:gd name="T16" fmla="*/ 0 h 959"/>
                <a:gd name="T17" fmla="*/ 355 w 355"/>
                <a:gd name="T18" fmla="*/ 959 h 959"/>
              </a:gdLst>
              <a:ahLst/>
              <a:cxnLst>
                <a:cxn ang="T10">
                  <a:pos x="T0" y="T1"/>
                </a:cxn>
                <a:cxn ang="T11">
                  <a:pos x="T2" y="T3"/>
                </a:cxn>
                <a:cxn ang="T12">
                  <a:pos x="T4" y="T5"/>
                </a:cxn>
                <a:cxn ang="T13">
                  <a:pos x="T6" y="T7"/>
                </a:cxn>
                <a:cxn ang="T14">
                  <a:pos x="T8" y="T9"/>
                </a:cxn>
              </a:cxnLst>
              <a:rect l="T15" t="T16" r="T17" b="T18"/>
              <a:pathLst>
                <a:path w="355" h="959">
                  <a:moveTo>
                    <a:pt x="0" y="0"/>
                  </a:moveTo>
                  <a:lnTo>
                    <a:pt x="2" y="220"/>
                  </a:lnTo>
                  <a:lnTo>
                    <a:pt x="353" y="958"/>
                  </a:lnTo>
                  <a:lnTo>
                    <a:pt x="354" y="759"/>
                  </a:lnTo>
                  <a:lnTo>
                    <a:pt x="0" y="0"/>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5132" name="Freeform 7"/>
            <p:cNvSpPr>
              <a:spLocks/>
            </p:cNvSpPr>
            <p:nvPr/>
          </p:nvSpPr>
          <p:spPr bwMode="auto">
            <a:xfrm>
              <a:off x="5168" y="2173"/>
              <a:ext cx="422" cy="893"/>
            </a:xfrm>
            <a:custGeom>
              <a:avLst/>
              <a:gdLst>
                <a:gd name="T0" fmla="*/ 421 w 422"/>
                <a:gd name="T1" fmla="*/ 12 h 893"/>
                <a:gd name="T2" fmla="*/ 416 w 422"/>
                <a:gd name="T3" fmla="*/ 39 h 893"/>
                <a:gd name="T4" fmla="*/ 416 w 422"/>
                <a:gd name="T5" fmla="*/ 69 h 893"/>
                <a:gd name="T6" fmla="*/ 412 w 422"/>
                <a:gd name="T7" fmla="*/ 97 h 893"/>
                <a:gd name="T8" fmla="*/ 409 w 422"/>
                <a:gd name="T9" fmla="*/ 127 h 893"/>
                <a:gd name="T10" fmla="*/ 401 w 422"/>
                <a:gd name="T11" fmla="*/ 154 h 893"/>
                <a:gd name="T12" fmla="*/ 397 w 422"/>
                <a:gd name="T13" fmla="*/ 185 h 893"/>
                <a:gd name="T14" fmla="*/ 386 w 422"/>
                <a:gd name="T15" fmla="*/ 212 h 893"/>
                <a:gd name="T16" fmla="*/ 378 w 422"/>
                <a:gd name="T17" fmla="*/ 238 h 893"/>
                <a:gd name="T18" fmla="*/ 371 w 422"/>
                <a:gd name="T19" fmla="*/ 264 h 893"/>
                <a:gd name="T20" fmla="*/ 359 w 422"/>
                <a:gd name="T21" fmla="*/ 292 h 893"/>
                <a:gd name="T22" fmla="*/ 345 w 422"/>
                <a:gd name="T23" fmla="*/ 318 h 893"/>
                <a:gd name="T24" fmla="*/ 333 w 422"/>
                <a:gd name="T25" fmla="*/ 345 h 893"/>
                <a:gd name="T26" fmla="*/ 318 w 422"/>
                <a:gd name="T27" fmla="*/ 371 h 893"/>
                <a:gd name="T28" fmla="*/ 303 w 422"/>
                <a:gd name="T29" fmla="*/ 398 h 893"/>
                <a:gd name="T30" fmla="*/ 288 w 422"/>
                <a:gd name="T31" fmla="*/ 424 h 893"/>
                <a:gd name="T32" fmla="*/ 273 w 422"/>
                <a:gd name="T33" fmla="*/ 447 h 893"/>
                <a:gd name="T34" fmla="*/ 253 w 422"/>
                <a:gd name="T35" fmla="*/ 469 h 893"/>
                <a:gd name="T36" fmla="*/ 236 w 422"/>
                <a:gd name="T37" fmla="*/ 495 h 893"/>
                <a:gd name="T38" fmla="*/ 217 w 422"/>
                <a:gd name="T39" fmla="*/ 517 h 893"/>
                <a:gd name="T40" fmla="*/ 194 w 422"/>
                <a:gd name="T41" fmla="*/ 539 h 893"/>
                <a:gd name="T42" fmla="*/ 172 w 422"/>
                <a:gd name="T43" fmla="*/ 561 h 893"/>
                <a:gd name="T44" fmla="*/ 152 w 422"/>
                <a:gd name="T45" fmla="*/ 580 h 893"/>
                <a:gd name="T46" fmla="*/ 126 w 422"/>
                <a:gd name="T47" fmla="*/ 602 h 893"/>
                <a:gd name="T48" fmla="*/ 104 w 422"/>
                <a:gd name="T49" fmla="*/ 620 h 893"/>
                <a:gd name="T50" fmla="*/ 81 w 422"/>
                <a:gd name="T51" fmla="*/ 637 h 893"/>
                <a:gd name="T52" fmla="*/ 54 w 422"/>
                <a:gd name="T53" fmla="*/ 655 h 893"/>
                <a:gd name="T54" fmla="*/ 28 w 422"/>
                <a:gd name="T55" fmla="*/ 672 h 893"/>
                <a:gd name="T56" fmla="*/ 0 w 422"/>
                <a:gd name="T57" fmla="*/ 692 h 893"/>
                <a:gd name="T58" fmla="*/ 16 w 422"/>
                <a:gd name="T59" fmla="*/ 879 h 893"/>
                <a:gd name="T60" fmla="*/ 43 w 422"/>
                <a:gd name="T61" fmla="*/ 858 h 893"/>
                <a:gd name="T62" fmla="*/ 66 w 422"/>
                <a:gd name="T63" fmla="*/ 841 h 893"/>
                <a:gd name="T64" fmla="*/ 92 w 422"/>
                <a:gd name="T65" fmla="*/ 823 h 893"/>
                <a:gd name="T66" fmla="*/ 115 w 422"/>
                <a:gd name="T67" fmla="*/ 806 h 893"/>
                <a:gd name="T68" fmla="*/ 141 w 422"/>
                <a:gd name="T69" fmla="*/ 787 h 893"/>
                <a:gd name="T70" fmla="*/ 163 w 422"/>
                <a:gd name="T71" fmla="*/ 766 h 893"/>
                <a:gd name="T72" fmla="*/ 183 w 422"/>
                <a:gd name="T73" fmla="*/ 744 h 893"/>
                <a:gd name="T74" fmla="*/ 205 w 422"/>
                <a:gd name="T75" fmla="*/ 722 h 893"/>
                <a:gd name="T76" fmla="*/ 224 w 422"/>
                <a:gd name="T77" fmla="*/ 699 h 893"/>
                <a:gd name="T78" fmla="*/ 242 w 422"/>
                <a:gd name="T79" fmla="*/ 677 h 893"/>
                <a:gd name="T80" fmla="*/ 262 w 422"/>
                <a:gd name="T81" fmla="*/ 655 h 893"/>
                <a:gd name="T82" fmla="*/ 281 w 422"/>
                <a:gd name="T83" fmla="*/ 628 h 893"/>
                <a:gd name="T84" fmla="*/ 295 w 422"/>
                <a:gd name="T85" fmla="*/ 606 h 893"/>
                <a:gd name="T86" fmla="*/ 311 w 422"/>
                <a:gd name="T87" fmla="*/ 580 h 893"/>
                <a:gd name="T88" fmla="*/ 326 w 422"/>
                <a:gd name="T89" fmla="*/ 553 h 893"/>
                <a:gd name="T90" fmla="*/ 340 w 422"/>
                <a:gd name="T91" fmla="*/ 526 h 893"/>
                <a:gd name="T92" fmla="*/ 352 w 422"/>
                <a:gd name="T93" fmla="*/ 499 h 893"/>
                <a:gd name="T94" fmla="*/ 363 w 422"/>
                <a:gd name="T95" fmla="*/ 474 h 893"/>
                <a:gd name="T96" fmla="*/ 375 w 422"/>
                <a:gd name="T97" fmla="*/ 447 h 893"/>
                <a:gd name="T98" fmla="*/ 382 w 422"/>
                <a:gd name="T99" fmla="*/ 420 h 893"/>
                <a:gd name="T100" fmla="*/ 393 w 422"/>
                <a:gd name="T101" fmla="*/ 393 h 893"/>
                <a:gd name="T102" fmla="*/ 397 w 422"/>
                <a:gd name="T103" fmla="*/ 361 h 893"/>
                <a:gd name="T104" fmla="*/ 404 w 422"/>
                <a:gd name="T105" fmla="*/ 336 h 893"/>
                <a:gd name="T106" fmla="*/ 409 w 422"/>
                <a:gd name="T107" fmla="*/ 310 h 893"/>
                <a:gd name="T108" fmla="*/ 412 w 422"/>
                <a:gd name="T109" fmla="*/ 278 h 893"/>
                <a:gd name="T110" fmla="*/ 416 w 422"/>
                <a:gd name="T111" fmla="*/ 251 h 893"/>
                <a:gd name="T112" fmla="*/ 421 w 422"/>
                <a:gd name="T113" fmla="*/ 221 h 893"/>
                <a:gd name="T114" fmla="*/ 421 w 422"/>
                <a:gd name="T115" fmla="*/ 194 h 8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22"/>
                <a:gd name="T175" fmla="*/ 0 h 893"/>
                <a:gd name="T176" fmla="*/ 422 w 422"/>
                <a:gd name="T177" fmla="*/ 893 h 8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22" h="893">
                  <a:moveTo>
                    <a:pt x="421" y="0"/>
                  </a:moveTo>
                  <a:lnTo>
                    <a:pt x="421" y="12"/>
                  </a:lnTo>
                  <a:lnTo>
                    <a:pt x="421" y="26"/>
                  </a:lnTo>
                  <a:lnTo>
                    <a:pt x="416" y="39"/>
                  </a:lnTo>
                  <a:lnTo>
                    <a:pt x="416" y="57"/>
                  </a:lnTo>
                  <a:lnTo>
                    <a:pt x="416" y="69"/>
                  </a:lnTo>
                  <a:lnTo>
                    <a:pt x="412" y="83"/>
                  </a:lnTo>
                  <a:lnTo>
                    <a:pt x="412" y="97"/>
                  </a:lnTo>
                  <a:lnTo>
                    <a:pt x="409" y="114"/>
                  </a:lnTo>
                  <a:lnTo>
                    <a:pt x="409" y="127"/>
                  </a:lnTo>
                  <a:lnTo>
                    <a:pt x="404" y="140"/>
                  </a:lnTo>
                  <a:lnTo>
                    <a:pt x="401" y="154"/>
                  </a:lnTo>
                  <a:lnTo>
                    <a:pt x="397" y="167"/>
                  </a:lnTo>
                  <a:lnTo>
                    <a:pt x="397" y="185"/>
                  </a:lnTo>
                  <a:lnTo>
                    <a:pt x="393" y="199"/>
                  </a:lnTo>
                  <a:lnTo>
                    <a:pt x="386" y="212"/>
                  </a:lnTo>
                  <a:lnTo>
                    <a:pt x="382" y="225"/>
                  </a:lnTo>
                  <a:lnTo>
                    <a:pt x="378" y="238"/>
                  </a:lnTo>
                  <a:lnTo>
                    <a:pt x="375" y="251"/>
                  </a:lnTo>
                  <a:lnTo>
                    <a:pt x="371" y="264"/>
                  </a:lnTo>
                  <a:lnTo>
                    <a:pt x="363" y="278"/>
                  </a:lnTo>
                  <a:lnTo>
                    <a:pt x="359" y="292"/>
                  </a:lnTo>
                  <a:lnTo>
                    <a:pt x="352" y="304"/>
                  </a:lnTo>
                  <a:lnTo>
                    <a:pt x="345" y="318"/>
                  </a:lnTo>
                  <a:lnTo>
                    <a:pt x="340" y="331"/>
                  </a:lnTo>
                  <a:lnTo>
                    <a:pt x="333" y="345"/>
                  </a:lnTo>
                  <a:lnTo>
                    <a:pt x="326" y="358"/>
                  </a:lnTo>
                  <a:lnTo>
                    <a:pt x="318" y="371"/>
                  </a:lnTo>
                  <a:lnTo>
                    <a:pt x="311" y="385"/>
                  </a:lnTo>
                  <a:lnTo>
                    <a:pt x="303" y="398"/>
                  </a:lnTo>
                  <a:lnTo>
                    <a:pt x="295" y="412"/>
                  </a:lnTo>
                  <a:lnTo>
                    <a:pt x="288" y="424"/>
                  </a:lnTo>
                  <a:lnTo>
                    <a:pt x="281" y="434"/>
                  </a:lnTo>
                  <a:lnTo>
                    <a:pt x="273" y="447"/>
                  </a:lnTo>
                  <a:lnTo>
                    <a:pt x="262" y="460"/>
                  </a:lnTo>
                  <a:lnTo>
                    <a:pt x="253" y="469"/>
                  </a:lnTo>
                  <a:lnTo>
                    <a:pt x="242" y="482"/>
                  </a:lnTo>
                  <a:lnTo>
                    <a:pt x="236" y="495"/>
                  </a:lnTo>
                  <a:lnTo>
                    <a:pt x="224" y="504"/>
                  </a:lnTo>
                  <a:lnTo>
                    <a:pt x="217" y="517"/>
                  </a:lnTo>
                  <a:lnTo>
                    <a:pt x="205" y="526"/>
                  </a:lnTo>
                  <a:lnTo>
                    <a:pt x="194" y="539"/>
                  </a:lnTo>
                  <a:lnTo>
                    <a:pt x="183" y="548"/>
                  </a:lnTo>
                  <a:lnTo>
                    <a:pt x="172" y="561"/>
                  </a:lnTo>
                  <a:lnTo>
                    <a:pt x="163" y="571"/>
                  </a:lnTo>
                  <a:lnTo>
                    <a:pt x="152" y="580"/>
                  </a:lnTo>
                  <a:lnTo>
                    <a:pt x="141" y="593"/>
                  </a:lnTo>
                  <a:lnTo>
                    <a:pt x="126" y="602"/>
                  </a:lnTo>
                  <a:lnTo>
                    <a:pt x="115" y="610"/>
                  </a:lnTo>
                  <a:lnTo>
                    <a:pt x="104" y="620"/>
                  </a:lnTo>
                  <a:lnTo>
                    <a:pt x="92" y="628"/>
                  </a:lnTo>
                  <a:lnTo>
                    <a:pt x="81" y="637"/>
                  </a:lnTo>
                  <a:lnTo>
                    <a:pt x="66" y="647"/>
                  </a:lnTo>
                  <a:lnTo>
                    <a:pt x="54" y="655"/>
                  </a:lnTo>
                  <a:lnTo>
                    <a:pt x="43" y="663"/>
                  </a:lnTo>
                  <a:lnTo>
                    <a:pt x="28" y="672"/>
                  </a:lnTo>
                  <a:lnTo>
                    <a:pt x="17" y="682"/>
                  </a:lnTo>
                  <a:lnTo>
                    <a:pt x="0" y="692"/>
                  </a:lnTo>
                  <a:lnTo>
                    <a:pt x="0" y="892"/>
                  </a:lnTo>
                  <a:lnTo>
                    <a:pt x="16" y="879"/>
                  </a:lnTo>
                  <a:lnTo>
                    <a:pt x="30" y="868"/>
                  </a:lnTo>
                  <a:lnTo>
                    <a:pt x="43" y="858"/>
                  </a:lnTo>
                  <a:lnTo>
                    <a:pt x="54" y="850"/>
                  </a:lnTo>
                  <a:lnTo>
                    <a:pt x="66" y="841"/>
                  </a:lnTo>
                  <a:lnTo>
                    <a:pt x="79" y="831"/>
                  </a:lnTo>
                  <a:lnTo>
                    <a:pt x="92" y="823"/>
                  </a:lnTo>
                  <a:lnTo>
                    <a:pt x="104" y="815"/>
                  </a:lnTo>
                  <a:lnTo>
                    <a:pt x="115" y="806"/>
                  </a:lnTo>
                  <a:lnTo>
                    <a:pt x="126" y="796"/>
                  </a:lnTo>
                  <a:lnTo>
                    <a:pt x="141" y="787"/>
                  </a:lnTo>
                  <a:lnTo>
                    <a:pt x="152" y="774"/>
                  </a:lnTo>
                  <a:lnTo>
                    <a:pt x="163" y="766"/>
                  </a:lnTo>
                  <a:lnTo>
                    <a:pt x="172" y="757"/>
                  </a:lnTo>
                  <a:lnTo>
                    <a:pt x="183" y="744"/>
                  </a:lnTo>
                  <a:lnTo>
                    <a:pt x="194" y="734"/>
                  </a:lnTo>
                  <a:lnTo>
                    <a:pt x="205" y="722"/>
                  </a:lnTo>
                  <a:lnTo>
                    <a:pt x="217" y="712"/>
                  </a:lnTo>
                  <a:lnTo>
                    <a:pt x="224" y="699"/>
                  </a:lnTo>
                  <a:lnTo>
                    <a:pt x="236" y="690"/>
                  </a:lnTo>
                  <a:lnTo>
                    <a:pt x="242" y="677"/>
                  </a:lnTo>
                  <a:lnTo>
                    <a:pt x="253" y="663"/>
                  </a:lnTo>
                  <a:lnTo>
                    <a:pt x="262" y="655"/>
                  </a:lnTo>
                  <a:lnTo>
                    <a:pt x="273" y="641"/>
                  </a:lnTo>
                  <a:lnTo>
                    <a:pt x="281" y="628"/>
                  </a:lnTo>
                  <a:lnTo>
                    <a:pt x="288" y="620"/>
                  </a:lnTo>
                  <a:lnTo>
                    <a:pt x="295" y="606"/>
                  </a:lnTo>
                  <a:lnTo>
                    <a:pt x="303" y="593"/>
                  </a:lnTo>
                  <a:lnTo>
                    <a:pt x="311" y="580"/>
                  </a:lnTo>
                  <a:lnTo>
                    <a:pt x="318" y="566"/>
                  </a:lnTo>
                  <a:lnTo>
                    <a:pt x="326" y="553"/>
                  </a:lnTo>
                  <a:lnTo>
                    <a:pt x="333" y="539"/>
                  </a:lnTo>
                  <a:lnTo>
                    <a:pt x="340" y="526"/>
                  </a:lnTo>
                  <a:lnTo>
                    <a:pt x="345" y="513"/>
                  </a:lnTo>
                  <a:lnTo>
                    <a:pt x="352" y="499"/>
                  </a:lnTo>
                  <a:lnTo>
                    <a:pt x="359" y="486"/>
                  </a:lnTo>
                  <a:lnTo>
                    <a:pt x="363" y="474"/>
                  </a:lnTo>
                  <a:lnTo>
                    <a:pt x="371" y="460"/>
                  </a:lnTo>
                  <a:lnTo>
                    <a:pt x="375" y="447"/>
                  </a:lnTo>
                  <a:lnTo>
                    <a:pt x="378" y="434"/>
                  </a:lnTo>
                  <a:lnTo>
                    <a:pt x="382" y="420"/>
                  </a:lnTo>
                  <a:lnTo>
                    <a:pt x="386" y="407"/>
                  </a:lnTo>
                  <a:lnTo>
                    <a:pt x="393" y="393"/>
                  </a:lnTo>
                  <a:lnTo>
                    <a:pt x="397" y="380"/>
                  </a:lnTo>
                  <a:lnTo>
                    <a:pt x="397" y="361"/>
                  </a:lnTo>
                  <a:lnTo>
                    <a:pt x="401" y="349"/>
                  </a:lnTo>
                  <a:lnTo>
                    <a:pt x="404" y="336"/>
                  </a:lnTo>
                  <a:lnTo>
                    <a:pt x="409" y="323"/>
                  </a:lnTo>
                  <a:lnTo>
                    <a:pt x="409" y="310"/>
                  </a:lnTo>
                  <a:lnTo>
                    <a:pt x="412" y="292"/>
                  </a:lnTo>
                  <a:lnTo>
                    <a:pt x="412" y="278"/>
                  </a:lnTo>
                  <a:lnTo>
                    <a:pt x="416" y="264"/>
                  </a:lnTo>
                  <a:lnTo>
                    <a:pt x="416" y="251"/>
                  </a:lnTo>
                  <a:lnTo>
                    <a:pt x="416" y="234"/>
                  </a:lnTo>
                  <a:lnTo>
                    <a:pt x="421" y="221"/>
                  </a:lnTo>
                  <a:lnTo>
                    <a:pt x="421" y="207"/>
                  </a:lnTo>
                  <a:lnTo>
                    <a:pt x="421" y="194"/>
                  </a:lnTo>
                  <a:lnTo>
                    <a:pt x="421"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5133" name="Freeform 8"/>
            <p:cNvSpPr>
              <a:spLocks/>
            </p:cNvSpPr>
            <p:nvPr/>
          </p:nvSpPr>
          <p:spPr bwMode="auto">
            <a:xfrm>
              <a:off x="4676" y="1495"/>
              <a:ext cx="914" cy="1370"/>
            </a:xfrm>
            <a:custGeom>
              <a:avLst/>
              <a:gdLst>
                <a:gd name="T0" fmla="*/ 536 w 914"/>
                <a:gd name="T1" fmla="*/ 9 h 1370"/>
                <a:gd name="T2" fmla="*/ 558 w 914"/>
                <a:gd name="T3" fmla="*/ 26 h 1370"/>
                <a:gd name="T4" fmla="*/ 585 w 914"/>
                <a:gd name="T5" fmla="*/ 44 h 1370"/>
                <a:gd name="T6" fmla="*/ 608 w 914"/>
                <a:gd name="T7" fmla="*/ 66 h 1370"/>
                <a:gd name="T8" fmla="*/ 634 w 914"/>
                <a:gd name="T9" fmla="*/ 85 h 1370"/>
                <a:gd name="T10" fmla="*/ 656 w 914"/>
                <a:gd name="T11" fmla="*/ 106 h 1370"/>
                <a:gd name="T12" fmla="*/ 675 w 914"/>
                <a:gd name="T13" fmla="*/ 123 h 1370"/>
                <a:gd name="T14" fmla="*/ 698 w 914"/>
                <a:gd name="T15" fmla="*/ 146 h 1370"/>
                <a:gd name="T16" fmla="*/ 717 w 914"/>
                <a:gd name="T17" fmla="*/ 168 h 1370"/>
                <a:gd name="T18" fmla="*/ 735 w 914"/>
                <a:gd name="T19" fmla="*/ 190 h 1370"/>
                <a:gd name="T20" fmla="*/ 754 w 914"/>
                <a:gd name="T21" fmla="*/ 217 h 1370"/>
                <a:gd name="T22" fmla="*/ 773 w 914"/>
                <a:gd name="T23" fmla="*/ 239 h 1370"/>
                <a:gd name="T24" fmla="*/ 788 w 914"/>
                <a:gd name="T25" fmla="*/ 265 h 1370"/>
                <a:gd name="T26" fmla="*/ 803 w 914"/>
                <a:gd name="T27" fmla="*/ 287 h 1370"/>
                <a:gd name="T28" fmla="*/ 810 w 914"/>
                <a:gd name="T29" fmla="*/ 300 h 1370"/>
                <a:gd name="T30" fmla="*/ 825 w 914"/>
                <a:gd name="T31" fmla="*/ 328 h 1370"/>
                <a:gd name="T32" fmla="*/ 837 w 914"/>
                <a:gd name="T33" fmla="*/ 354 h 1370"/>
                <a:gd name="T34" fmla="*/ 851 w 914"/>
                <a:gd name="T35" fmla="*/ 381 h 1370"/>
                <a:gd name="T36" fmla="*/ 863 w 914"/>
                <a:gd name="T37" fmla="*/ 407 h 1370"/>
                <a:gd name="T38" fmla="*/ 870 w 914"/>
                <a:gd name="T39" fmla="*/ 433 h 1370"/>
                <a:gd name="T40" fmla="*/ 878 w 914"/>
                <a:gd name="T41" fmla="*/ 464 h 1370"/>
                <a:gd name="T42" fmla="*/ 889 w 914"/>
                <a:gd name="T43" fmla="*/ 492 h 1370"/>
                <a:gd name="T44" fmla="*/ 893 w 914"/>
                <a:gd name="T45" fmla="*/ 518 h 1370"/>
                <a:gd name="T46" fmla="*/ 901 w 914"/>
                <a:gd name="T47" fmla="*/ 549 h 1370"/>
                <a:gd name="T48" fmla="*/ 904 w 914"/>
                <a:gd name="T49" fmla="*/ 575 h 1370"/>
                <a:gd name="T50" fmla="*/ 908 w 914"/>
                <a:gd name="T51" fmla="*/ 606 h 1370"/>
                <a:gd name="T52" fmla="*/ 908 w 914"/>
                <a:gd name="T53" fmla="*/ 632 h 1370"/>
                <a:gd name="T54" fmla="*/ 913 w 914"/>
                <a:gd name="T55" fmla="*/ 664 h 1370"/>
                <a:gd name="T56" fmla="*/ 913 w 914"/>
                <a:gd name="T57" fmla="*/ 691 h 1370"/>
                <a:gd name="T58" fmla="*/ 908 w 914"/>
                <a:gd name="T59" fmla="*/ 717 h 1370"/>
                <a:gd name="T60" fmla="*/ 908 w 914"/>
                <a:gd name="T61" fmla="*/ 748 h 1370"/>
                <a:gd name="T62" fmla="*/ 904 w 914"/>
                <a:gd name="T63" fmla="*/ 775 h 1370"/>
                <a:gd name="T64" fmla="*/ 901 w 914"/>
                <a:gd name="T65" fmla="*/ 806 h 1370"/>
                <a:gd name="T66" fmla="*/ 893 w 914"/>
                <a:gd name="T67" fmla="*/ 832 h 1370"/>
                <a:gd name="T68" fmla="*/ 889 w 914"/>
                <a:gd name="T69" fmla="*/ 863 h 1370"/>
                <a:gd name="T70" fmla="*/ 878 w 914"/>
                <a:gd name="T71" fmla="*/ 891 h 1370"/>
                <a:gd name="T72" fmla="*/ 870 w 914"/>
                <a:gd name="T73" fmla="*/ 916 h 1370"/>
                <a:gd name="T74" fmla="*/ 863 w 914"/>
                <a:gd name="T75" fmla="*/ 942 h 1370"/>
                <a:gd name="T76" fmla="*/ 851 w 914"/>
                <a:gd name="T77" fmla="*/ 970 h 1370"/>
                <a:gd name="T78" fmla="*/ 837 w 914"/>
                <a:gd name="T79" fmla="*/ 996 h 1370"/>
                <a:gd name="T80" fmla="*/ 825 w 914"/>
                <a:gd name="T81" fmla="*/ 1023 h 1370"/>
                <a:gd name="T82" fmla="*/ 810 w 914"/>
                <a:gd name="T83" fmla="*/ 1049 h 1370"/>
                <a:gd name="T84" fmla="*/ 795 w 914"/>
                <a:gd name="T85" fmla="*/ 1076 h 1370"/>
                <a:gd name="T86" fmla="*/ 788 w 914"/>
                <a:gd name="T87" fmla="*/ 1090 h 1370"/>
                <a:gd name="T88" fmla="*/ 773 w 914"/>
                <a:gd name="T89" fmla="*/ 1112 h 1370"/>
                <a:gd name="T90" fmla="*/ 754 w 914"/>
                <a:gd name="T91" fmla="*/ 1138 h 1370"/>
                <a:gd name="T92" fmla="*/ 735 w 914"/>
                <a:gd name="T93" fmla="*/ 1160 h 1370"/>
                <a:gd name="T94" fmla="*/ 717 w 914"/>
                <a:gd name="T95" fmla="*/ 1182 h 1370"/>
                <a:gd name="T96" fmla="*/ 698 w 914"/>
                <a:gd name="T97" fmla="*/ 1204 h 1370"/>
                <a:gd name="T98" fmla="*/ 675 w 914"/>
                <a:gd name="T99" fmla="*/ 1226 h 1370"/>
                <a:gd name="T100" fmla="*/ 656 w 914"/>
                <a:gd name="T101" fmla="*/ 1249 h 1370"/>
                <a:gd name="T102" fmla="*/ 634 w 914"/>
                <a:gd name="T103" fmla="*/ 1270 h 1370"/>
                <a:gd name="T104" fmla="*/ 608 w 914"/>
                <a:gd name="T105" fmla="*/ 1288 h 1370"/>
                <a:gd name="T106" fmla="*/ 585 w 914"/>
                <a:gd name="T107" fmla="*/ 1306 h 1370"/>
                <a:gd name="T108" fmla="*/ 558 w 914"/>
                <a:gd name="T109" fmla="*/ 1324 h 1370"/>
                <a:gd name="T110" fmla="*/ 536 w 914"/>
                <a:gd name="T111" fmla="*/ 1341 h 1370"/>
                <a:gd name="T112" fmla="*/ 510 w 914"/>
                <a:gd name="T113" fmla="*/ 1359 h 1370"/>
                <a:gd name="T114" fmla="*/ 0 w 914"/>
                <a:gd name="T115" fmla="*/ 677 h 137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14"/>
                <a:gd name="T175" fmla="*/ 0 h 1370"/>
                <a:gd name="T176" fmla="*/ 914 w 914"/>
                <a:gd name="T177" fmla="*/ 1370 h 137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14" h="1370">
                  <a:moveTo>
                    <a:pt x="522" y="0"/>
                  </a:moveTo>
                  <a:lnTo>
                    <a:pt x="536" y="9"/>
                  </a:lnTo>
                  <a:lnTo>
                    <a:pt x="547" y="18"/>
                  </a:lnTo>
                  <a:lnTo>
                    <a:pt x="558" y="26"/>
                  </a:lnTo>
                  <a:lnTo>
                    <a:pt x="574" y="36"/>
                  </a:lnTo>
                  <a:lnTo>
                    <a:pt x="585" y="44"/>
                  </a:lnTo>
                  <a:lnTo>
                    <a:pt x="597" y="53"/>
                  </a:lnTo>
                  <a:lnTo>
                    <a:pt x="608" y="66"/>
                  </a:lnTo>
                  <a:lnTo>
                    <a:pt x="619" y="75"/>
                  </a:lnTo>
                  <a:lnTo>
                    <a:pt x="634" y="85"/>
                  </a:lnTo>
                  <a:lnTo>
                    <a:pt x="645" y="93"/>
                  </a:lnTo>
                  <a:lnTo>
                    <a:pt x="656" y="106"/>
                  </a:lnTo>
                  <a:lnTo>
                    <a:pt x="664" y="115"/>
                  </a:lnTo>
                  <a:lnTo>
                    <a:pt x="675" y="123"/>
                  </a:lnTo>
                  <a:lnTo>
                    <a:pt x="687" y="136"/>
                  </a:lnTo>
                  <a:lnTo>
                    <a:pt x="698" y="146"/>
                  </a:lnTo>
                  <a:lnTo>
                    <a:pt x="709" y="160"/>
                  </a:lnTo>
                  <a:lnTo>
                    <a:pt x="717" y="168"/>
                  </a:lnTo>
                  <a:lnTo>
                    <a:pt x="728" y="182"/>
                  </a:lnTo>
                  <a:lnTo>
                    <a:pt x="735" y="190"/>
                  </a:lnTo>
                  <a:lnTo>
                    <a:pt x="746" y="203"/>
                  </a:lnTo>
                  <a:lnTo>
                    <a:pt x="754" y="217"/>
                  </a:lnTo>
                  <a:lnTo>
                    <a:pt x="765" y="225"/>
                  </a:lnTo>
                  <a:lnTo>
                    <a:pt x="773" y="239"/>
                  </a:lnTo>
                  <a:lnTo>
                    <a:pt x="781" y="252"/>
                  </a:lnTo>
                  <a:lnTo>
                    <a:pt x="788" y="265"/>
                  </a:lnTo>
                  <a:lnTo>
                    <a:pt x="795" y="279"/>
                  </a:lnTo>
                  <a:lnTo>
                    <a:pt x="803" y="287"/>
                  </a:lnTo>
                  <a:lnTo>
                    <a:pt x="810" y="300"/>
                  </a:lnTo>
                  <a:lnTo>
                    <a:pt x="818" y="314"/>
                  </a:lnTo>
                  <a:lnTo>
                    <a:pt x="825" y="328"/>
                  </a:lnTo>
                  <a:lnTo>
                    <a:pt x="832" y="341"/>
                  </a:lnTo>
                  <a:lnTo>
                    <a:pt x="837" y="354"/>
                  </a:lnTo>
                  <a:lnTo>
                    <a:pt x="844" y="367"/>
                  </a:lnTo>
                  <a:lnTo>
                    <a:pt x="851" y="381"/>
                  </a:lnTo>
                  <a:lnTo>
                    <a:pt x="855" y="395"/>
                  </a:lnTo>
                  <a:lnTo>
                    <a:pt x="863" y="407"/>
                  </a:lnTo>
                  <a:lnTo>
                    <a:pt x="867" y="420"/>
                  </a:lnTo>
                  <a:lnTo>
                    <a:pt x="870" y="433"/>
                  </a:lnTo>
                  <a:lnTo>
                    <a:pt x="874" y="446"/>
                  </a:lnTo>
                  <a:lnTo>
                    <a:pt x="878" y="464"/>
                  </a:lnTo>
                  <a:lnTo>
                    <a:pt x="885" y="478"/>
                  </a:lnTo>
                  <a:lnTo>
                    <a:pt x="889" y="492"/>
                  </a:lnTo>
                  <a:lnTo>
                    <a:pt x="889" y="505"/>
                  </a:lnTo>
                  <a:lnTo>
                    <a:pt x="893" y="518"/>
                  </a:lnTo>
                  <a:lnTo>
                    <a:pt x="896" y="531"/>
                  </a:lnTo>
                  <a:lnTo>
                    <a:pt x="901" y="549"/>
                  </a:lnTo>
                  <a:lnTo>
                    <a:pt x="901" y="562"/>
                  </a:lnTo>
                  <a:lnTo>
                    <a:pt x="904" y="575"/>
                  </a:lnTo>
                  <a:lnTo>
                    <a:pt x="904" y="589"/>
                  </a:lnTo>
                  <a:lnTo>
                    <a:pt x="908" y="606"/>
                  </a:lnTo>
                  <a:lnTo>
                    <a:pt x="908" y="619"/>
                  </a:lnTo>
                  <a:lnTo>
                    <a:pt x="908" y="632"/>
                  </a:lnTo>
                  <a:lnTo>
                    <a:pt x="913" y="646"/>
                  </a:lnTo>
                  <a:lnTo>
                    <a:pt x="913" y="664"/>
                  </a:lnTo>
                  <a:lnTo>
                    <a:pt x="913" y="677"/>
                  </a:lnTo>
                  <a:lnTo>
                    <a:pt x="913" y="691"/>
                  </a:lnTo>
                  <a:lnTo>
                    <a:pt x="913" y="705"/>
                  </a:lnTo>
                  <a:lnTo>
                    <a:pt x="908" y="717"/>
                  </a:lnTo>
                  <a:lnTo>
                    <a:pt x="908" y="735"/>
                  </a:lnTo>
                  <a:lnTo>
                    <a:pt x="908" y="748"/>
                  </a:lnTo>
                  <a:lnTo>
                    <a:pt x="904" y="761"/>
                  </a:lnTo>
                  <a:lnTo>
                    <a:pt x="904" y="775"/>
                  </a:lnTo>
                  <a:lnTo>
                    <a:pt x="901" y="792"/>
                  </a:lnTo>
                  <a:lnTo>
                    <a:pt x="901" y="806"/>
                  </a:lnTo>
                  <a:lnTo>
                    <a:pt x="896" y="818"/>
                  </a:lnTo>
                  <a:lnTo>
                    <a:pt x="893" y="832"/>
                  </a:lnTo>
                  <a:lnTo>
                    <a:pt x="889" y="845"/>
                  </a:lnTo>
                  <a:lnTo>
                    <a:pt x="889" y="863"/>
                  </a:lnTo>
                  <a:lnTo>
                    <a:pt x="885" y="877"/>
                  </a:lnTo>
                  <a:lnTo>
                    <a:pt x="878" y="891"/>
                  </a:lnTo>
                  <a:lnTo>
                    <a:pt x="874" y="904"/>
                  </a:lnTo>
                  <a:lnTo>
                    <a:pt x="870" y="916"/>
                  </a:lnTo>
                  <a:lnTo>
                    <a:pt x="867" y="929"/>
                  </a:lnTo>
                  <a:lnTo>
                    <a:pt x="863" y="942"/>
                  </a:lnTo>
                  <a:lnTo>
                    <a:pt x="855" y="956"/>
                  </a:lnTo>
                  <a:lnTo>
                    <a:pt x="851" y="970"/>
                  </a:lnTo>
                  <a:lnTo>
                    <a:pt x="844" y="983"/>
                  </a:lnTo>
                  <a:lnTo>
                    <a:pt x="837" y="996"/>
                  </a:lnTo>
                  <a:lnTo>
                    <a:pt x="832" y="1009"/>
                  </a:lnTo>
                  <a:lnTo>
                    <a:pt x="825" y="1023"/>
                  </a:lnTo>
                  <a:lnTo>
                    <a:pt x="818" y="1037"/>
                  </a:lnTo>
                  <a:lnTo>
                    <a:pt x="810" y="1049"/>
                  </a:lnTo>
                  <a:lnTo>
                    <a:pt x="803" y="1063"/>
                  </a:lnTo>
                  <a:lnTo>
                    <a:pt x="795" y="1076"/>
                  </a:lnTo>
                  <a:lnTo>
                    <a:pt x="788" y="1090"/>
                  </a:lnTo>
                  <a:lnTo>
                    <a:pt x="781" y="1102"/>
                  </a:lnTo>
                  <a:lnTo>
                    <a:pt x="773" y="1112"/>
                  </a:lnTo>
                  <a:lnTo>
                    <a:pt x="765" y="1125"/>
                  </a:lnTo>
                  <a:lnTo>
                    <a:pt x="754" y="1138"/>
                  </a:lnTo>
                  <a:lnTo>
                    <a:pt x="746" y="1147"/>
                  </a:lnTo>
                  <a:lnTo>
                    <a:pt x="735" y="1160"/>
                  </a:lnTo>
                  <a:lnTo>
                    <a:pt x="728" y="1173"/>
                  </a:lnTo>
                  <a:lnTo>
                    <a:pt x="717" y="1182"/>
                  </a:lnTo>
                  <a:lnTo>
                    <a:pt x="709" y="1195"/>
                  </a:lnTo>
                  <a:lnTo>
                    <a:pt x="698" y="1204"/>
                  </a:lnTo>
                  <a:lnTo>
                    <a:pt x="687" y="1217"/>
                  </a:lnTo>
                  <a:lnTo>
                    <a:pt x="675" y="1226"/>
                  </a:lnTo>
                  <a:lnTo>
                    <a:pt x="664" y="1239"/>
                  </a:lnTo>
                  <a:lnTo>
                    <a:pt x="656" y="1249"/>
                  </a:lnTo>
                  <a:lnTo>
                    <a:pt x="645" y="1258"/>
                  </a:lnTo>
                  <a:lnTo>
                    <a:pt x="634" y="1270"/>
                  </a:lnTo>
                  <a:lnTo>
                    <a:pt x="619" y="1280"/>
                  </a:lnTo>
                  <a:lnTo>
                    <a:pt x="608" y="1288"/>
                  </a:lnTo>
                  <a:lnTo>
                    <a:pt x="597" y="1298"/>
                  </a:lnTo>
                  <a:lnTo>
                    <a:pt x="585" y="1306"/>
                  </a:lnTo>
                  <a:lnTo>
                    <a:pt x="574" y="1315"/>
                  </a:lnTo>
                  <a:lnTo>
                    <a:pt x="558" y="1324"/>
                  </a:lnTo>
                  <a:lnTo>
                    <a:pt x="547" y="1333"/>
                  </a:lnTo>
                  <a:lnTo>
                    <a:pt x="536" y="1341"/>
                  </a:lnTo>
                  <a:lnTo>
                    <a:pt x="522" y="1350"/>
                  </a:lnTo>
                  <a:lnTo>
                    <a:pt x="510" y="1359"/>
                  </a:lnTo>
                  <a:lnTo>
                    <a:pt x="494" y="1369"/>
                  </a:lnTo>
                  <a:lnTo>
                    <a:pt x="0" y="677"/>
                  </a:lnTo>
                  <a:lnTo>
                    <a:pt x="522" y="0"/>
                  </a:lnTo>
                </a:path>
              </a:pathLst>
            </a:custGeom>
            <a:solidFill>
              <a:srgbClr val="288B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5134" name="Rectangle 9"/>
            <p:cNvSpPr>
              <a:spLocks noChangeArrowheads="1"/>
            </p:cNvSpPr>
            <p:nvPr/>
          </p:nvSpPr>
          <p:spPr bwMode="auto">
            <a:xfrm>
              <a:off x="4751" y="2007"/>
              <a:ext cx="86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7638" tIns="73025" rIns="147638" bIns="73025">
              <a:spAutoFit/>
            </a:bodyPr>
            <a:lstStyle/>
            <a:p>
              <a:pPr algn="ctr" defTabSz="2341563"/>
              <a:r>
                <a:rPr lang="fr-CH" altLang="fr-FR" sz="1400" b="1">
                  <a:solidFill>
                    <a:srgbClr val="FFFFFF"/>
                  </a:solidFill>
                  <a:latin typeface="Arial" charset="0"/>
                </a:rPr>
                <a:t>Abandonnés</a:t>
              </a:r>
            </a:p>
            <a:p>
              <a:pPr algn="ctr" defTabSz="2341563"/>
              <a:r>
                <a:rPr lang="fr-CH" altLang="fr-FR" sz="1400" b="1">
                  <a:solidFill>
                    <a:srgbClr val="FFFFFF"/>
                  </a:solidFill>
                  <a:latin typeface="Arial" charset="0"/>
                </a:rPr>
                <a:t>28%</a:t>
              </a:r>
            </a:p>
          </p:txBody>
        </p:sp>
        <p:sp>
          <p:nvSpPr>
            <p:cNvPr id="5135" name="Freeform 10"/>
            <p:cNvSpPr>
              <a:spLocks/>
            </p:cNvSpPr>
            <p:nvPr/>
          </p:nvSpPr>
          <p:spPr bwMode="auto">
            <a:xfrm>
              <a:off x="4674" y="2173"/>
              <a:ext cx="495" cy="893"/>
            </a:xfrm>
            <a:custGeom>
              <a:avLst/>
              <a:gdLst>
                <a:gd name="T0" fmla="*/ 0 w 495"/>
                <a:gd name="T1" fmla="*/ 0 h 893"/>
                <a:gd name="T2" fmla="*/ 494 w 495"/>
                <a:gd name="T3" fmla="*/ 689 h 893"/>
                <a:gd name="T4" fmla="*/ 494 w 495"/>
                <a:gd name="T5" fmla="*/ 892 h 893"/>
                <a:gd name="T6" fmla="*/ 0 w 495"/>
                <a:gd name="T7" fmla="*/ 195 h 893"/>
                <a:gd name="T8" fmla="*/ 0 w 495"/>
                <a:gd name="T9" fmla="*/ 0 h 893"/>
                <a:gd name="T10" fmla="*/ 0 60000 65536"/>
                <a:gd name="T11" fmla="*/ 0 60000 65536"/>
                <a:gd name="T12" fmla="*/ 0 60000 65536"/>
                <a:gd name="T13" fmla="*/ 0 60000 65536"/>
                <a:gd name="T14" fmla="*/ 0 60000 65536"/>
                <a:gd name="T15" fmla="*/ 0 w 495"/>
                <a:gd name="T16" fmla="*/ 0 h 893"/>
                <a:gd name="T17" fmla="*/ 495 w 495"/>
                <a:gd name="T18" fmla="*/ 893 h 893"/>
              </a:gdLst>
              <a:ahLst/>
              <a:cxnLst>
                <a:cxn ang="T10">
                  <a:pos x="T0" y="T1"/>
                </a:cxn>
                <a:cxn ang="T11">
                  <a:pos x="T2" y="T3"/>
                </a:cxn>
                <a:cxn ang="T12">
                  <a:pos x="T4" y="T5"/>
                </a:cxn>
                <a:cxn ang="T13">
                  <a:pos x="T6" y="T7"/>
                </a:cxn>
                <a:cxn ang="T14">
                  <a:pos x="T8" y="T9"/>
                </a:cxn>
              </a:cxnLst>
              <a:rect l="T15" t="T16" r="T17" b="T18"/>
              <a:pathLst>
                <a:path w="495" h="893">
                  <a:moveTo>
                    <a:pt x="0" y="0"/>
                  </a:moveTo>
                  <a:lnTo>
                    <a:pt x="494" y="689"/>
                  </a:lnTo>
                  <a:lnTo>
                    <a:pt x="494" y="892"/>
                  </a:lnTo>
                  <a:lnTo>
                    <a:pt x="0" y="195"/>
                  </a:lnTo>
                  <a:lnTo>
                    <a:pt x="0"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5136" name="Freeform 11"/>
            <p:cNvSpPr>
              <a:spLocks/>
            </p:cNvSpPr>
            <p:nvPr/>
          </p:nvSpPr>
          <p:spPr bwMode="auto">
            <a:xfrm>
              <a:off x="3762" y="2173"/>
              <a:ext cx="1411" cy="1020"/>
            </a:xfrm>
            <a:custGeom>
              <a:avLst/>
              <a:gdLst>
                <a:gd name="T0" fmla="*/ 1367 w 1411"/>
                <a:gd name="T1" fmla="*/ 712 h 1020"/>
                <a:gd name="T2" fmla="*/ 1311 w 1411"/>
                <a:gd name="T3" fmla="*/ 738 h 1020"/>
                <a:gd name="T4" fmla="*/ 1255 w 1411"/>
                <a:gd name="T5" fmla="*/ 760 h 1020"/>
                <a:gd name="T6" fmla="*/ 1196 w 1411"/>
                <a:gd name="T7" fmla="*/ 783 h 1020"/>
                <a:gd name="T8" fmla="*/ 1135 w 1411"/>
                <a:gd name="T9" fmla="*/ 795 h 1020"/>
                <a:gd name="T10" fmla="*/ 1071 w 1411"/>
                <a:gd name="T11" fmla="*/ 809 h 1020"/>
                <a:gd name="T12" fmla="*/ 1007 w 1411"/>
                <a:gd name="T13" fmla="*/ 819 h 1020"/>
                <a:gd name="T14" fmla="*/ 943 w 1411"/>
                <a:gd name="T15" fmla="*/ 823 h 1020"/>
                <a:gd name="T16" fmla="*/ 879 w 1411"/>
                <a:gd name="T17" fmla="*/ 823 h 1020"/>
                <a:gd name="T18" fmla="*/ 816 w 1411"/>
                <a:gd name="T19" fmla="*/ 819 h 1020"/>
                <a:gd name="T20" fmla="*/ 755 w 1411"/>
                <a:gd name="T21" fmla="*/ 809 h 1020"/>
                <a:gd name="T22" fmla="*/ 691 w 1411"/>
                <a:gd name="T23" fmla="*/ 795 h 1020"/>
                <a:gd name="T24" fmla="*/ 631 w 1411"/>
                <a:gd name="T25" fmla="*/ 783 h 1020"/>
                <a:gd name="T26" fmla="*/ 571 w 1411"/>
                <a:gd name="T27" fmla="*/ 760 h 1020"/>
                <a:gd name="T28" fmla="*/ 511 w 1411"/>
                <a:gd name="T29" fmla="*/ 738 h 1020"/>
                <a:gd name="T30" fmla="*/ 455 w 1411"/>
                <a:gd name="T31" fmla="*/ 712 h 1020"/>
                <a:gd name="T32" fmla="*/ 401 w 1411"/>
                <a:gd name="T33" fmla="*/ 681 h 1020"/>
                <a:gd name="T34" fmla="*/ 350 w 1411"/>
                <a:gd name="T35" fmla="*/ 646 h 1020"/>
                <a:gd name="T36" fmla="*/ 300 w 1411"/>
                <a:gd name="T37" fmla="*/ 609 h 1020"/>
                <a:gd name="T38" fmla="*/ 255 w 1411"/>
                <a:gd name="T39" fmla="*/ 571 h 1020"/>
                <a:gd name="T40" fmla="*/ 214 w 1411"/>
                <a:gd name="T41" fmla="*/ 526 h 1020"/>
                <a:gd name="T42" fmla="*/ 172 w 1411"/>
                <a:gd name="T43" fmla="*/ 482 h 1020"/>
                <a:gd name="T44" fmla="*/ 139 w 1411"/>
                <a:gd name="T45" fmla="*/ 433 h 1020"/>
                <a:gd name="T46" fmla="*/ 105 w 1411"/>
                <a:gd name="T47" fmla="*/ 384 h 1020"/>
                <a:gd name="T48" fmla="*/ 79 w 1411"/>
                <a:gd name="T49" fmla="*/ 331 h 1020"/>
                <a:gd name="T50" fmla="*/ 52 w 1411"/>
                <a:gd name="T51" fmla="*/ 277 h 1020"/>
                <a:gd name="T52" fmla="*/ 34 w 1411"/>
                <a:gd name="T53" fmla="*/ 225 h 1020"/>
                <a:gd name="T54" fmla="*/ 18 w 1411"/>
                <a:gd name="T55" fmla="*/ 167 h 1020"/>
                <a:gd name="T56" fmla="*/ 7 w 1411"/>
                <a:gd name="T57" fmla="*/ 113 h 1020"/>
                <a:gd name="T58" fmla="*/ 0 w 1411"/>
                <a:gd name="T59" fmla="*/ 56 h 1020"/>
                <a:gd name="T60" fmla="*/ 0 w 1411"/>
                <a:gd name="T61" fmla="*/ 0 h 1020"/>
                <a:gd name="T62" fmla="*/ 0 w 1411"/>
                <a:gd name="T63" fmla="*/ 234 h 1020"/>
                <a:gd name="T64" fmla="*/ 7 w 1411"/>
                <a:gd name="T65" fmla="*/ 291 h 1020"/>
                <a:gd name="T66" fmla="*/ 15 w 1411"/>
                <a:gd name="T67" fmla="*/ 350 h 1020"/>
                <a:gd name="T68" fmla="*/ 30 w 1411"/>
                <a:gd name="T69" fmla="*/ 406 h 1020"/>
                <a:gd name="T70" fmla="*/ 49 w 1411"/>
                <a:gd name="T71" fmla="*/ 460 h 1020"/>
                <a:gd name="T72" fmla="*/ 71 w 1411"/>
                <a:gd name="T73" fmla="*/ 512 h 1020"/>
                <a:gd name="T74" fmla="*/ 97 w 1411"/>
                <a:gd name="T75" fmla="*/ 566 h 1020"/>
                <a:gd name="T76" fmla="*/ 127 w 1411"/>
                <a:gd name="T77" fmla="*/ 619 h 1020"/>
                <a:gd name="T78" fmla="*/ 165 w 1411"/>
                <a:gd name="T79" fmla="*/ 663 h 1020"/>
                <a:gd name="T80" fmla="*/ 202 w 1411"/>
                <a:gd name="T81" fmla="*/ 712 h 1020"/>
                <a:gd name="T82" fmla="*/ 244 w 1411"/>
                <a:gd name="T83" fmla="*/ 757 h 1020"/>
                <a:gd name="T84" fmla="*/ 289 w 1411"/>
                <a:gd name="T85" fmla="*/ 795 h 1020"/>
                <a:gd name="T86" fmla="*/ 339 w 1411"/>
                <a:gd name="T87" fmla="*/ 832 h 1020"/>
                <a:gd name="T88" fmla="*/ 387 w 1411"/>
                <a:gd name="T89" fmla="*/ 867 h 1020"/>
                <a:gd name="T90" fmla="*/ 443 w 1411"/>
                <a:gd name="T91" fmla="*/ 898 h 1020"/>
                <a:gd name="T92" fmla="*/ 496 w 1411"/>
                <a:gd name="T93" fmla="*/ 924 h 1020"/>
                <a:gd name="T94" fmla="*/ 556 w 1411"/>
                <a:gd name="T95" fmla="*/ 951 h 1020"/>
                <a:gd name="T96" fmla="*/ 616 w 1411"/>
                <a:gd name="T97" fmla="*/ 973 h 1020"/>
                <a:gd name="T98" fmla="*/ 676 w 1411"/>
                <a:gd name="T99" fmla="*/ 987 h 1020"/>
                <a:gd name="T100" fmla="*/ 736 w 1411"/>
                <a:gd name="T101" fmla="*/ 1000 h 1020"/>
                <a:gd name="T102" fmla="*/ 800 w 1411"/>
                <a:gd name="T103" fmla="*/ 1009 h 1020"/>
                <a:gd name="T104" fmla="*/ 865 w 1411"/>
                <a:gd name="T105" fmla="*/ 1013 h 1020"/>
                <a:gd name="T106" fmla="*/ 928 w 1411"/>
                <a:gd name="T107" fmla="*/ 1019 h 1020"/>
                <a:gd name="T108" fmla="*/ 992 w 1411"/>
                <a:gd name="T109" fmla="*/ 1013 h 1020"/>
                <a:gd name="T110" fmla="*/ 1056 w 1411"/>
                <a:gd name="T111" fmla="*/ 1005 h 1020"/>
                <a:gd name="T112" fmla="*/ 1116 w 1411"/>
                <a:gd name="T113" fmla="*/ 995 h 1020"/>
                <a:gd name="T114" fmla="*/ 1180 w 1411"/>
                <a:gd name="T115" fmla="*/ 981 h 1020"/>
                <a:gd name="T116" fmla="*/ 1241 w 1411"/>
                <a:gd name="T117" fmla="*/ 960 h 1020"/>
                <a:gd name="T118" fmla="*/ 1297 w 1411"/>
                <a:gd name="T119" fmla="*/ 938 h 1020"/>
                <a:gd name="T120" fmla="*/ 1356 w 1411"/>
                <a:gd name="T121" fmla="*/ 911 h 1020"/>
                <a:gd name="T122" fmla="*/ 1410 w 1411"/>
                <a:gd name="T123" fmla="*/ 884 h 10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1"/>
                <a:gd name="T187" fmla="*/ 0 h 1020"/>
                <a:gd name="T188" fmla="*/ 1411 w 1411"/>
                <a:gd name="T189" fmla="*/ 1020 h 10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1" h="1020">
                  <a:moveTo>
                    <a:pt x="1410" y="690"/>
                  </a:moveTo>
                  <a:lnTo>
                    <a:pt x="1398" y="695"/>
                  </a:lnTo>
                  <a:lnTo>
                    <a:pt x="1384" y="703"/>
                  </a:lnTo>
                  <a:lnTo>
                    <a:pt x="1367" y="712"/>
                  </a:lnTo>
                  <a:lnTo>
                    <a:pt x="1356" y="716"/>
                  </a:lnTo>
                  <a:lnTo>
                    <a:pt x="1342" y="725"/>
                  </a:lnTo>
                  <a:lnTo>
                    <a:pt x="1327" y="730"/>
                  </a:lnTo>
                  <a:lnTo>
                    <a:pt x="1311" y="738"/>
                  </a:lnTo>
                  <a:lnTo>
                    <a:pt x="1297" y="744"/>
                  </a:lnTo>
                  <a:lnTo>
                    <a:pt x="1286" y="752"/>
                  </a:lnTo>
                  <a:lnTo>
                    <a:pt x="1270" y="757"/>
                  </a:lnTo>
                  <a:lnTo>
                    <a:pt x="1255" y="760"/>
                  </a:lnTo>
                  <a:lnTo>
                    <a:pt x="1241" y="765"/>
                  </a:lnTo>
                  <a:lnTo>
                    <a:pt x="1225" y="774"/>
                  </a:lnTo>
                  <a:lnTo>
                    <a:pt x="1210" y="779"/>
                  </a:lnTo>
                  <a:lnTo>
                    <a:pt x="1196" y="783"/>
                  </a:lnTo>
                  <a:lnTo>
                    <a:pt x="1180" y="787"/>
                  </a:lnTo>
                  <a:lnTo>
                    <a:pt x="1165" y="792"/>
                  </a:lnTo>
                  <a:lnTo>
                    <a:pt x="1150" y="792"/>
                  </a:lnTo>
                  <a:lnTo>
                    <a:pt x="1135" y="795"/>
                  </a:lnTo>
                  <a:lnTo>
                    <a:pt x="1116" y="801"/>
                  </a:lnTo>
                  <a:lnTo>
                    <a:pt x="1101" y="805"/>
                  </a:lnTo>
                  <a:lnTo>
                    <a:pt x="1086" y="805"/>
                  </a:lnTo>
                  <a:lnTo>
                    <a:pt x="1071" y="809"/>
                  </a:lnTo>
                  <a:lnTo>
                    <a:pt x="1056" y="809"/>
                  </a:lnTo>
                  <a:lnTo>
                    <a:pt x="1041" y="813"/>
                  </a:lnTo>
                  <a:lnTo>
                    <a:pt x="1023" y="813"/>
                  </a:lnTo>
                  <a:lnTo>
                    <a:pt x="1007" y="819"/>
                  </a:lnTo>
                  <a:lnTo>
                    <a:pt x="992" y="819"/>
                  </a:lnTo>
                  <a:lnTo>
                    <a:pt x="977" y="819"/>
                  </a:lnTo>
                  <a:lnTo>
                    <a:pt x="959" y="819"/>
                  </a:lnTo>
                  <a:lnTo>
                    <a:pt x="943" y="823"/>
                  </a:lnTo>
                  <a:lnTo>
                    <a:pt x="928" y="823"/>
                  </a:lnTo>
                  <a:lnTo>
                    <a:pt x="914" y="823"/>
                  </a:lnTo>
                  <a:lnTo>
                    <a:pt x="898" y="823"/>
                  </a:lnTo>
                  <a:lnTo>
                    <a:pt x="879" y="823"/>
                  </a:lnTo>
                  <a:lnTo>
                    <a:pt x="865" y="819"/>
                  </a:lnTo>
                  <a:lnTo>
                    <a:pt x="850" y="819"/>
                  </a:lnTo>
                  <a:lnTo>
                    <a:pt x="834" y="819"/>
                  </a:lnTo>
                  <a:lnTo>
                    <a:pt x="816" y="819"/>
                  </a:lnTo>
                  <a:lnTo>
                    <a:pt x="800" y="813"/>
                  </a:lnTo>
                  <a:lnTo>
                    <a:pt x="786" y="813"/>
                  </a:lnTo>
                  <a:lnTo>
                    <a:pt x="770" y="809"/>
                  </a:lnTo>
                  <a:lnTo>
                    <a:pt x="755" y="809"/>
                  </a:lnTo>
                  <a:lnTo>
                    <a:pt x="736" y="805"/>
                  </a:lnTo>
                  <a:lnTo>
                    <a:pt x="721" y="805"/>
                  </a:lnTo>
                  <a:lnTo>
                    <a:pt x="706" y="801"/>
                  </a:lnTo>
                  <a:lnTo>
                    <a:pt x="691" y="795"/>
                  </a:lnTo>
                  <a:lnTo>
                    <a:pt x="676" y="792"/>
                  </a:lnTo>
                  <a:lnTo>
                    <a:pt x="661" y="792"/>
                  </a:lnTo>
                  <a:lnTo>
                    <a:pt x="646" y="787"/>
                  </a:lnTo>
                  <a:lnTo>
                    <a:pt x="631" y="783"/>
                  </a:lnTo>
                  <a:lnTo>
                    <a:pt x="616" y="779"/>
                  </a:lnTo>
                  <a:lnTo>
                    <a:pt x="601" y="774"/>
                  </a:lnTo>
                  <a:lnTo>
                    <a:pt x="586" y="765"/>
                  </a:lnTo>
                  <a:lnTo>
                    <a:pt x="571" y="760"/>
                  </a:lnTo>
                  <a:lnTo>
                    <a:pt x="556" y="757"/>
                  </a:lnTo>
                  <a:lnTo>
                    <a:pt x="541" y="752"/>
                  </a:lnTo>
                  <a:lnTo>
                    <a:pt x="526" y="744"/>
                  </a:lnTo>
                  <a:lnTo>
                    <a:pt x="511" y="738"/>
                  </a:lnTo>
                  <a:lnTo>
                    <a:pt x="496" y="730"/>
                  </a:lnTo>
                  <a:lnTo>
                    <a:pt x="485" y="725"/>
                  </a:lnTo>
                  <a:lnTo>
                    <a:pt x="470" y="716"/>
                  </a:lnTo>
                  <a:lnTo>
                    <a:pt x="455" y="712"/>
                  </a:lnTo>
                  <a:lnTo>
                    <a:pt x="443" y="703"/>
                  </a:lnTo>
                  <a:lnTo>
                    <a:pt x="429" y="695"/>
                  </a:lnTo>
                  <a:lnTo>
                    <a:pt x="412" y="690"/>
                  </a:lnTo>
                  <a:lnTo>
                    <a:pt x="401" y="681"/>
                  </a:lnTo>
                  <a:lnTo>
                    <a:pt x="387" y="671"/>
                  </a:lnTo>
                  <a:lnTo>
                    <a:pt x="376" y="663"/>
                  </a:lnTo>
                  <a:lnTo>
                    <a:pt x="365" y="655"/>
                  </a:lnTo>
                  <a:lnTo>
                    <a:pt x="350" y="646"/>
                  </a:lnTo>
                  <a:lnTo>
                    <a:pt x="339" y="637"/>
                  </a:lnTo>
                  <a:lnTo>
                    <a:pt x="327" y="627"/>
                  </a:lnTo>
                  <a:lnTo>
                    <a:pt x="311" y="619"/>
                  </a:lnTo>
                  <a:lnTo>
                    <a:pt x="300" y="609"/>
                  </a:lnTo>
                  <a:lnTo>
                    <a:pt x="289" y="601"/>
                  </a:lnTo>
                  <a:lnTo>
                    <a:pt x="278" y="593"/>
                  </a:lnTo>
                  <a:lnTo>
                    <a:pt x="266" y="579"/>
                  </a:lnTo>
                  <a:lnTo>
                    <a:pt x="255" y="571"/>
                  </a:lnTo>
                  <a:lnTo>
                    <a:pt x="244" y="561"/>
                  </a:lnTo>
                  <a:lnTo>
                    <a:pt x="233" y="548"/>
                  </a:lnTo>
                  <a:lnTo>
                    <a:pt x="221" y="539"/>
                  </a:lnTo>
                  <a:lnTo>
                    <a:pt x="214" y="526"/>
                  </a:lnTo>
                  <a:lnTo>
                    <a:pt x="202" y="517"/>
                  </a:lnTo>
                  <a:lnTo>
                    <a:pt x="191" y="504"/>
                  </a:lnTo>
                  <a:lnTo>
                    <a:pt x="183" y="495"/>
                  </a:lnTo>
                  <a:lnTo>
                    <a:pt x="172" y="482"/>
                  </a:lnTo>
                  <a:lnTo>
                    <a:pt x="165" y="469"/>
                  </a:lnTo>
                  <a:lnTo>
                    <a:pt x="154" y="460"/>
                  </a:lnTo>
                  <a:lnTo>
                    <a:pt x="146" y="447"/>
                  </a:lnTo>
                  <a:lnTo>
                    <a:pt x="139" y="433"/>
                  </a:lnTo>
                  <a:lnTo>
                    <a:pt x="127" y="423"/>
                  </a:lnTo>
                  <a:lnTo>
                    <a:pt x="120" y="411"/>
                  </a:lnTo>
                  <a:lnTo>
                    <a:pt x="113" y="398"/>
                  </a:lnTo>
                  <a:lnTo>
                    <a:pt x="105" y="384"/>
                  </a:lnTo>
                  <a:lnTo>
                    <a:pt x="97" y="372"/>
                  </a:lnTo>
                  <a:lnTo>
                    <a:pt x="90" y="358"/>
                  </a:lnTo>
                  <a:lnTo>
                    <a:pt x="86" y="344"/>
                  </a:lnTo>
                  <a:lnTo>
                    <a:pt x="79" y="331"/>
                  </a:lnTo>
                  <a:lnTo>
                    <a:pt x="71" y="318"/>
                  </a:lnTo>
                  <a:lnTo>
                    <a:pt x="63" y="304"/>
                  </a:lnTo>
                  <a:lnTo>
                    <a:pt x="60" y="291"/>
                  </a:lnTo>
                  <a:lnTo>
                    <a:pt x="52" y="277"/>
                  </a:lnTo>
                  <a:lnTo>
                    <a:pt x="49" y="265"/>
                  </a:lnTo>
                  <a:lnTo>
                    <a:pt x="45" y="251"/>
                  </a:lnTo>
                  <a:lnTo>
                    <a:pt x="37" y="237"/>
                  </a:lnTo>
                  <a:lnTo>
                    <a:pt x="34" y="225"/>
                  </a:lnTo>
                  <a:lnTo>
                    <a:pt x="30" y="212"/>
                  </a:lnTo>
                  <a:lnTo>
                    <a:pt x="26" y="198"/>
                  </a:lnTo>
                  <a:lnTo>
                    <a:pt x="22" y="186"/>
                  </a:lnTo>
                  <a:lnTo>
                    <a:pt x="18" y="167"/>
                  </a:lnTo>
                  <a:lnTo>
                    <a:pt x="15" y="154"/>
                  </a:lnTo>
                  <a:lnTo>
                    <a:pt x="11" y="140"/>
                  </a:lnTo>
                  <a:lnTo>
                    <a:pt x="11" y="127"/>
                  </a:lnTo>
                  <a:lnTo>
                    <a:pt x="7" y="113"/>
                  </a:lnTo>
                  <a:lnTo>
                    <a:pt x="7" y="97"/>
                  </a:lnTo>
                  <a:lnTo>
                    <a:pt x="4" y="83"/>
                  </a:lnTo>
                  <a:lnTo>
                    <a:pt x="4" y="69"/>
                  </a:lnTo>
                  <a:lnTo>
                    <a:pt x="0" y="56"/>
                  </a:lnTo>
                  <a:lnTo>
                    <a:pt x="0" y="39"/>
                  </a:lnTo>
                  <a:lnTo>
                    <a:pt x="0" y="26"/>
                  </a:lnTo>
                  <a:lnTo>
                    <a:pt x="0" y="12"/>
                  </a:lnTo>
                  <a:lnTo>
                    <a:pt x="0" y="0"/>
                  </a:lnTo>
                  <a:lnTo>
                    <a:pt x="0" y="194"/>
                  </a:lnTo>
                  <a:lnTo>
                    <a:pt x="0" y="207"/>
                  </a:lnTo>
                  <a:lnTo>
                    <a:pt x="0" y="220"/>
                  </a:lnTo>
                  <a:lnTo>
                    <a:pt x="0" y="234"/>
                  </a:lnTo>
                  <a:lnTo>
                    <a:pt x="0" y="251"/>
                  </a:lnTo>
                  <a:lnTo>
                    <a:pt x="4" y="265"/>
                  </a:lnTo>
                  <a:lnTo>
                    <a:pt x="4" y="277"/>
                  </a:lnTo>
                  <a:lnTo>
                    <a:pt x="7" y="291"/>
                  </a:lnTo>
                  <a:lnTo>
                    <a:pt x="7" y="309"/>
                  </a:lnTo>
                  <a:lnTo>
                    <a:pt x="11" y="322"/>
                  </a:lnTo>
                  <a:lnTo>
                    <a:pt x="11" y="336"/>
                  </a:lnTo>
                  <a:lnTo>
                    <a:pt x="15" y="350"/>
                  </a:lnTo>
                  <a:lnTo>
                    <a:pt x="18" y="362"/>
                  </a:lnTo>
                  <a:lnTo>
                    <a:pt x="22" y="380"/>
                  </a:lnTo>
                  <a:lnTo>
                    <a:pt x="26" y="393"/>
                  </a:lnTo>
                  <a:lnTo>
                    <a:pt x="30" y="406"/>
                  </a:lnTo>
                  <a:lnTo>
                    <a:pt x="34" y="420"/>
                  </a:lnTo>
                  <a:lnTo>
                    <a:pt x="37" y="433"/>
                  </a:lnTo>
                  <a:lnTo>
                    <a:pt x="45" y="447"/>
                  </a:lnTo>
                  <a:lnTo>
                    <a:pt x="49" y="460"/>
                  </a:lnTo>
                  <a:lnTo>
                    <a:pt x="52" y="473"/>
                  </a:lnTo>
                  <a:lnTo>
                    <a:pt x="60" y="485"/>
                  </a:lnTo>
                  <a:lnTo>
                    <a:pt x="63" y="499"/>
                  </a:lnTo>
                  <a:lnTo>
                    <a:pt x="71" y="512"/>
                  </a:lnTo>
                  <a:lnTo>
                    <a:pt x="79" y="526"/>
                  </a:lnTo>
                  <a:lnTo>
                    <a:pt x="86" y="539"/>
                  </a:lnTo>
                  <a:lnTo>
                    <a:pt x="90" y="552"/>
                  </a:lnTo>
                  <a:lnTo>
                    <a:pt x="97" y="566"/>
                  </a:lnTo>
                  <a:lnTo>
                    <a:pt x="105" y="579"/>
                  </a:lnTo>
                  <a:lnTo>
                    <a:pt x="113" y="593"/>
                  </a:lnTo>
                  <a:lnTo>
                    <a:pt x="120" y="606"/>
                  </a:lnTo>
                  <a:lnTo>
                    <a:pt x="127" y="619"/>
                  </a:lnTo>
                  <a:lnTo>
                    <a:pt x="139" y="627"/>
                  </a:lnTo>
                  <a:lnTo>
                    <a:pt x="146" y="641"/>
                  </a:lnTo>
                  <a:lnTo>
                    <a:pt x="154" y="655"/>
                  </a:lnTo>
                  <a:lnTo>
                    <a:pt x="165" y="663"/>
                  </a:lnTo>
                  <a:lnTo>
                    <a:pt x="172" y="676"/>
                  </a:lnTo>
                  <a:lnTo>
                    <a:pt x="183" y="690"/>
                  </a:lnTo>
                  <a:lnTo>
                    <a:pt x="191" y="698"/>
                  </a:lnTo>
                  <a:lnTo>
                    <a:pt x="202" y="712"/>
                  </a:lnTo>
                  <a:lnTo>
                    <a:pt x="214" y="722"/>
                  </a:lnTo>
                  <a:lnTo>
                    <a:pt x="221" y="734"/>
                  </a:lnTo>
                  <a:lnTo>
                    <a:pt x="233" y="744"/>
                  </a:lnTo>
                  <a:lnTo>
                    <a:pt x="244" y="757"/>
                  </a:lnTo>
                  <a:lnTo>
                    <a:pt x="255" y="765"/>
                  </a:lnTo>
                  <a:lnTo>
                    <a:pt x="266" y="774"/>
                  </a:lnTo>
                  <a:lnTo>
                    <a:pt x="278" y="787"/>
                  </a:lnTo>
                  <a:lnTo>
                    <a:pt x="289" y="795"/>
                  </a:lnTo>
                  <a:lnTo>
                    <a:pt x="300" y="805"/>
                  </a:lnTo>
                  <a:lnTo>
                    <a:pt x="311" y="813"/>
                  </a:lnTo>
                  <a:lnTo>
                    <a:pt x="327" y="823"/>
                  </a:lnTo>
                  <a:lnTo>
                    <a:pt x="339" y="832"/>
                  </a:lnTo>
                  <a:lnTo>
                    <a:pt x="350" y="841"/>
                  </a:lnTo>
                  <a:lnTo>
                    <a:pt x="365" y="849"/>
                  </a:lnTo>
                  <a:lnTo>
                    <a:pt x="376" y="858"/>
                  </a:lnTo>
                  <a:lnTo>
                    <a:pt x="387" y="867"/>
                  </a:lnTo>
                  <a:lnTo>
                    <a:pt x="401" y="876"/>
                  </a:lnTo>
                  <a:lnTo>
                    <a:pt x="412" y="884"/>
                  </a:lnTo>
                  <a:lnTo>
                    <a:pt x="429" y="889"/>
                  </a:lnTo>
                  <a:lnTo>
                    <a:pt x="443" y="898"/>
                  </a:lnTo>
                  <a:lnTo>
                    <a:pt x="455" y="908"/>
                  </a:lnTo>
                  <a:lnTo>
                    <a:pt x="470" y="911"/>
                  </a:lnTo>
                  <a:lnTo>
                    <a:pt x="485" y="920"/>
                  </a:lnTo>
                  <a:lnTo>
                    <a:pt x="496" y="924"/>
                  </a:lnTo>
                  <a:lnTo>
                    <a:pt x="511" y="933"/>
                  </a:lnTo>
                  <a:lnTo>
                    <a:pt x="526" y="938"/>
                  </a:lnTo>
                  <a:lnTo>
                    <a:pt x="541" y="946"/>
                  </a:lnTo>
                  <a:lnTo>
                    <a:pt x="556" y="951"/>
                  </a:lnTo>
                  <a:lnTo>
                    <a:pt x="571" y="956"/>
                  </a:lnTo>
                  <a:lnTo>
                    <a:pt x="586" y="960"/>
                  </a:lnTo>
                  <a:lnTo>
                    <a:pt x="601" y="969"/>
                  </a:lnTo>
                  <a:lnTo>
                    <a:pt x="616" y="973"/>
                  </a:lnTo>
                  <a:lnTo>
                    <a:pt x="631" y="978"/>
                  </a:lnTo>
                  <a:lnTo>
                    <a:pt x="646" y="981"/>
                  </a:lnTo>
                  <a:lnTo>
                    <a:pt x="661" y="987"/>
                  </a:lnTo>
                  <a:lnTo>
                    <a:pt x="676" y="987"/>
                  </a:lnTo>
                  <a:lnTo>
                    <a:pt x="691" y="991"/>
                  </a:lnTo>
                  <a:lnTo>
                    <a:pt x="706" y="995"/>
                  </a:lnTo>
                  <a:lnTo>
                    <a:pt x="721" y="1000"/>
                  </a:lnTo>
                  <a:lnTo>
                    <a:pt x="736" y="1000"/>
                  </a:lnTo>
                  <a:lnTo>
                    <a:pt x="755" y="1005"/>
                  </a:lnTo>
                  <a:lnTo>
                    <a:pt x="770" y="1005"/>
                  </a:lnTo>
                  <a:lnTo>
                    <a:pt x="786" y="1009"/>
                  </a:lnTo>
                  <a:lnTo>
                    <a:pt x="800" y="1009"/>
                  </a:lnTo>
                  <a:lnTo>
                    <a:pt x="816" y="1013"/>
                  </a:lnTo>
                  <a:lnTo>
                    <a:pt x="834" y="1013"/>
                  </a:lnTo>
                  <a:lnTo>
                    <a:pt x="850" y="1013"/>
                  </a:lnTo>
                  <a:lnTo>
                    <a:pt x="865" y="1013"/>
                  </a:lnTo>
                  <a:lnTo>
                    <a:pt x="879" y="1019"/>
                  </a:lnTo>
                  <a:lnTo>
                    <a:pt x="898" y="1019"/>
                  </a:lnTo>
                  <a:lnTo>
                    <a:pt x="914" y="1019"/>
                  </a:lnTo>
                  <a:lnTo>
                    <a:pt x="928" y="1019"/>
                  </a:lnTo>
                  <a:lnTo>
                    <a:pt x="943" y="1019"/>
                  </a:lnTo>
                  <a:lnTo>
                    <a:pt x="959" y="1013"/>
                  </a:lnTo>
                  <a:lnTo>
                    <a:pt x="977" y="1013"/>
                  </a:lnTo>
                  <a:lnTo>
                    <a:pt x="992" y="1013"/>
                  </a:lnTo>
                  <a:lnTo>
                    <a:pt x="1007" y="1013"/>
                  </a:lnTo>
                  <a:lnTo>
                    <a:pt x="1023" y="1009"/>
                  </a:lnTo>
                  <a:lnTo>
                    <a:pt x="1041" y="1009"/>
                  </a:lnTo>
                  <a:lnTo>
                    <a:pt x="1056" y="1005"/>
                  </a:lnTo>
                  <a:lnTo>
                    <a:pt x="1071" y="1005"/>
                  </a:lnTo>
                  <a:lnTo>
                    <a:pt x="1086" y="1000"/>
                  </a:lnTo>
                  <a:lnTo>
                    <a:pt x="1101" y="1000"/>
                  </a:lnTo>
                  <a:lnTo>
                    <a:pt x="1116" y="995"/>
                  </a:lnTo>
                  <a:lnTo>
                    <a:pt x="1135" y="991"/>
                  </a:lnTo>
                  <a:lnTo>
                    <a:pt x="1150" y="987"/>
                  </a:lnTo>
                  <a:lnTo>
                    <a:pt x="1165" y="987"/>
                  </a:lnTo>
                  <a:lnTo>
                    <a:pt x="1180" y="981"/>
                  </a:lnTo>
                  <a:lnTo>
                    <a:pt x="1196" y="978"/>
                  </a:lnTo>
                  <a:lnTo>
                    <a:pt x="1210" y="973"/>
                  </a:lnTo>
                  <a:lnTo>
                    <a:pt x="1225" y="969"/>
                  </a:lnTo>
                  <a:lnTo>
                    <a:pt x="1241" y="960"/>
                  </a:lnTo>
                  <a:lnTo>
                    <a:pt x="1255" y="956"/>
                  </a:lnTo>
                  <a:lnTo>
                    <a:pt x="1270" y="951"/>
                  </a:lnTo>
                  <a:lnTo>
                    <a:pt x="1286" y="946"/>
                  </a:lnTo>
                  <a:lnTo>
                    <a:pt x="1297" y="938"/>
                  </a:lnTo>
                  <a:lnTo>
                    <a:pt x="1311" y="933"/>
                  </a:lnTo>
                  <a:lnTo>
                    <a:pt x="1327" y="924"/>
                  </a:lnTo>
                  <a:lnTo>
                    <a:pt x="1342" y="920"/>
                  </a:lnTo>
                  <a:lnTo>
                    <a:pt x="1356" y="911"/>
                  </a:lnTo>
                  <a:lnTo>
                    <a:pt x="1367" y="908"/>
                  </a:lnTo>
                  <a:lnTo>
                    <a:pt x="1384" y="898"/>
                  </a:lnTo>
                  <a:lnTo>
                    <a:pt x="1398" y="889"/>
                  </a:lnTo>
                  <a:lnTo>
                    <a:pt x="1410" y="884"/>
                  </a:lnTo>
                  <a:lnTo>
                    <a:pt x="1410" y="690"/>
                  </a:lnTo>
                </a:path>
              </a:pathLst>
            </a:custGeom>
            <a:solidFill>
              <a:srgbClr val="75000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5137" name="Freeform 12"/>
            <p:cNvSpPr>
              <a:spLocks/>
            </p:cNvSpPr>
            <p:nvPr/>
          </p:nvSpPr>
          <p:spPr bwMode="auto">
            <a:xfrm>
              <a:off x="3762" y="1416"/>
              <a:ext cx="1411" cy="1586"/>
            </a:xfrm>
            <a:custGeom>
              <a:avLst/>
              <a:gdLst>
                <a:gd name="T0" fmla="*/ 1367 w 1411"/>
                <a:gd name="T1" fmla="*/ 1468 h 1586"/>
                <a:gd name="T2" fmla="*/ 1311 w 1411"/>
                <a:gd name="T3" fmla="*/ 1496 h 1586"/>
                <a:gd name="T4" fmla="*/ 1255 w 1411"/>
                <a:gd name="T5" fmla="*/ 1517 h 1586"/>
                <a:gd name="T6" fmla="*/ 1196 w 1411"/>
                <a:gd name="T7" fmla="*/ 1540 h 1586"/>
                <a:gd name="T8" fmla="*/ 1138 w 1411"/>
                <a:gd name="T9" fmla="*/ 1556 h 1586"/>
                <a:gd name="T10" fmla="*/ 1075 w 1411"/>
                <a:gd name="T11" fmla="*/ 1569 h 1586"/>
                <a:gd name="T12" fmla="*/ 1011 w 1411"/>
                <a:gd name="T13" fmla="*/ 1579 h 1586"/>
                <a:gd name="T14" fmla="*/ 947 w 1411"/>
                <a:gd name="T15" fmla="*/ 1585 h 1586"/>
                <a:gd name="T16" fmla="*/ 880 w 1411"/>
                <a:gd name="T17" fmla="*/ 1581 h 1586"/>
                <a:gd name="T18" fmla="*/ 816 w 1411"/>
                <a:gd name="T19" fmla="*/ 1575 h 1586"/>
                <a:gd name="T20" fmla="*/ 755 w 1411"/>
                <a:gd name="T21" fmla="*/ 1569 h 1586"/>
                <a:gd name="T22" fmla="*/ 687 w 1411"/>
                <a:gd name="T23" fmla="*/ 1556 h 1586"/>
                <a:gd name="T24" fmla="*/ 631 w 1411"/>
                <a:gd name="T25" fmla="*/ 1540 h 1586"/>
                <a:gd name="T26" fmla="*/ 569 w 1411"/>
                <a:gd name="T27" fmla="*/ 1522 h 1586"/>
                <a:gd name="T28" fmla="*/ 511 w 1411"/>
                <a:gd name="T29" fmla="*/ 1496 h 1586"/>
                <a:gd name="T30" fmla="*/ 452 w 1411"/>
                <a:gd name="T31" fmla="*/ 1471 h 1586"/>
                <a:gd name="T32" fmla="*/ 399 w 1411"/>
                <a:gd name="T33" fmla="*/ 1441 h 1586"/>
                <a:gd name="T34" fmla="*/ 348 w 1411"/>
                <a:gd name="T35" fmla="*/ 1407 h 1586"/>
                <a:gd name="T36" fmla="*/ 299 w 1411"/>
                <a:gd name="T37" fmla="*/ 1368 h 1586"/>
                <a:gd name="T38" fmla="*/ 254 w 1411"/>
                <a:gd name="T39" fmla="*/ 1330 h 1586"/>
                <a:gd name="T40" fmla="*/ 212 w 1411"/>
                <a:gd name="T41" fmla="*/ 1285 h 1586"/>
                <a:gd name="T42" fmla="*/ 172 w 1411"/>
                <a:gd name="T43" fmla="*/ 1241 h 1586"/>
                <a:gd name="T44" fmla="*/ 135 w 1411"/>
                <a:gd name="T45" fmla="*/ 1192 h 1586"/>
                <a:gd name="T46" fmla="*/ 105 w 1411"/>
                <a:gd name="T47" fmla="*/ 1142 h 1586"/>
                <a:gd name="T48" fmla="*/ 77 w 1411"/>
                <a:gd name="T49" fmla="*/ 1091 h 1586"/>
                <a:gd name="T50" fmla="*/ 52 w 1411"/>
                <a:gd name="T51" fmla="*/ 1035 h 1586"/>
                <a:gd name="T52" fmla="*/ 34 w 1411"/>
                <a:gd name="T53" fmla="*/ 982 h 1586"/>
                <a:gd name="T54" fmla="*/ 18 w 1411"/>
                <a:gd name="T55" fmla="*/ 924 h 1586"/>
                <a:gd name="T56" fmla="*/ 7 w 1411"/>
                <a:gd name="T57" fmla="*/ 871 h 1586"/>
                <a:gd name="T58" fmla="*/ 0 w 1411"/>
                <a:gd name="T59" fmla="*/ 814 h 1586"/>
                <a:gd name="T60" fmla="*/ 0 w 1411"/>
                <a:gd name="T61" fmla="*/ 757 h 1586"/>
                <a:gd name="T62" fmla="*/ 0 w 1411"/>
                <a:gd name="T63" fmla="*/ 698 h 1586"/>
                <a:gd name="T64" fmla="*/ 7 w 1411"/>
                <a:gd name="T65" fmla="*/ 641 h 1586"/>
                <a:gd name="T66" fmla="*/ 18 w 1411"/>
                <a:gd name="T67" fmla="*/ 584 h 1586"/>
                <a:gd name="T68" fmla="*/ 34 w 1411"/>
                <a:gd name="T69" fmla="*/ 525 h 1586"/>
                <a:gd name="T70" fmla="*/ 52 w 1411"/>
                <a:gd name="T71" fmla="*/ 473 h 1586"/>
                <a:gd name="T72" fmla="*/ 71 w 1411"/>
                <a:gd name="T73" fmla="*/ 433 h 1586"/>
                <a:gd name="T74" fmla="*/ 97 w 1411"/>
                <a:gd name="T75" fmla="*/ 379 h 1586"/>
                <a:gd name="T76" fmla="*/ 127 w 1411"/>
                <a:gd name="T77" fmla="*/ 331 h 1586"/>
                <a:gd name="T78" fmla="*/ 165 w 1411"/>
                <a:gd name="T79" fmla="*/ 282 h 1586"/>
                <a:gd name="T80" fmla="*/ 202 w 1411"/>
                <a:gd name="T81" fmla="*/ 239 h 1586"/>
                <a:gd name="T82" fmla="*/ 244 w 1411"/>
                <a:gd name="T83" fmla="*/ 194 h 1586"/>
                <a:gd name="T84" fmla="*/ 289 w 1411"/>
                <a:gd name="T85" fmla="*/ 154 h 1586"/>
                <a:gd name="T86" fmla="*/ 339 w 1411"/>
                <a:gd name="T87" fmla="*/ 115 h 1586"/>
                <a:gd name="T88" fmla="*/ 387 w 1411"/>
                <a:gd name="T89" fmla="*/ 78 h 1586"/>
                <a:gd name="T90" fmla="*/ 443 w 1411"/>
                <a:gd name="T91" fmla="*/ 48 h 1586"/>
                <a:gd name="T92" fmla="*/ 496 w 1411"/>
                <a:gd name="T93" fmla="*/ 21 h 1586"/>
                <a:gd name="T94" fmla="*/ 556 w 1411"/>
                <a:gd name="T95" fmla="*/ 0 h 15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11"/>
                <a:gd name="T145" fmla="*/ 0 h 1586"/>
                <a:gd name="T146" fmla="*/ 1411 w 1411"/>
                <a:gd name="T147" fmla="*/ 1586 h 15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11" h="1586">
                  <a:moveTo>
                    <a:pt x="1410" y="1447"/>
                  </a:moveTo>
                  <a:lnTo>
                    <a:pt x="1398" y="1452"/>
                  </a:lnTo>
                  <a:lnTo>
                    <a:pt x="1384" y="1460"/>
                  </a:lnTo>
                  <a:lnTo>
                    <a:pt x="1367" y="1468"/>
                  </a:lnTo>
                  <a:lnTo>
                    <a:pt x="1356" y="1474"/>
                  </a:lnTo>
                  <a:lnTo>
                    <a:pt x="1342" y="1482"/>
                  </a:lnTo>
                  <a:lnTo>
                    <a:pt x="1327" y="1487"/>
                  </a:lnTo>
                  <a:lnTo>
                    <a:pt x="1311" y="1496"/>
                  </a:lnTo>
                  <a:lnTo>
                    <a:pt x="1297" y="1500"/>
                  </a:lnTo>
                  <a:lnTo>
                    <a:pt x="1286" y="1509"/>
                  </a:lnTo>
                  <a:lnTo>
                    <a:pt x="1270" y="1514"/>
                  </a:lnTo>
                  <a:lnTo>
                    <a:pt x="1255" y="1517"/>
                  </a:lnTo>
                  <a:lnTo>
                    <a:pt x="1241" y="1522"/>
                  </a:lnTo>
                  <a:lnTo>
                    <a:pt x="1225" y="1531"/>
                  </a:lnTo>
                  <a:lnTo>
                    <a:pt x="1210" y="1535"/>
                  </a:lnTo>
                  <a:lnTo>
                    <a:pt x="1196" y="1540"/>
                  </a:lnTo>
                  <a:lnTo>
                    <a:pt x="1180" y="1544"/>
                  </a:lnTo>
                  <a:lnTo>
                    <a:pt x="1165" y="1549"/>
                  </a:lnTo>
                  <a:lnTo>
                    <a:pt x="1153" y="1551"/>
                  </a:lnTo>
                  <a:lnTo>
                    <a:pt x="1138" y="1556"/>
                  </a:lnTo>
                  <a:lnTo>
                    <a:pt x="1119" y="1559"/>
                  </a:lnTo>
                  <a:lnTo>
                    <a:pt x="1101" y="1562"/>
                  </a:lnTo>
                  <a:lnTo>
                    <a:pt x="1086" y="1565"/>
                  </a:lnTo>
                  <a:lnTo>
                    <a:pt x="1075" y="1569"/>
                  </a:lnTo>
                  <a:lnTo>
                    <a:pt x="1062" y="1571"/>
                  </a:lnTo>
                  <a:lnTo>
                    <a:pt x="1043" y="1572"/>
                  </a:lnTo>
                  <a:lnTo>
                    <a:pt x="1028" y="1575"/>
                  </a:lnTo>
                  <a:lnTo>
                    <a:pt x="1011" y="1579"/>
                  </a:lnTo>
                  <a:lnTo>
                    <a:pt x="997" y="1581"/>
                  </a:lnTo>
                  <a:lnTo>
                    <a:pt x="978" y="1581"/>
                  </a:lnTo>
                  <a:lnTo>
                    <a:pt x="961" y="1581"/>
                  </a:lnTo>
                  <a:lnTo>
                    <a:pt x="947" y="1585"/>
                  </a:lnTo>
                  <a:lnTo>
                    <a:pt x="929" y="1583"/>
                  </a:lnTo>
                  <a:lnTo>
                    <a:pt x="916" y="1583"/>
                  </a:lnTo>
                  <a:lnTo>
                    <a:pt x="899" y="1583"/>
                  </a:lnTo>
                  <a:lnTo>
                    <a:pt x="880" y="1581"/>
                  </a:lnTo>
                  <a:lnTo>
                    <a:pt x="863" y="1581"/>
                  </a:lnTo>
                  <a:lnTo>
                    <a:pt x="851" y="1578"/>
                  </a:lnTo>
                  <a:lnTo>
                    <a:pt x="835" y="1578"/>
                  </a:lnTo>
                  <a:lnTo>
                    <a:pt x="816" y="1575"/>
                  </a:lnTo>
                  <a:lnTo>
                    <a:pt x="800" y="1575"/>
                  </a:lnTo>
                  <a:lnTo>
                    <a:pt x="785" y="1573"/>
                  </a:lnTo>
                  <a:lnTo>
                    <a:pt x="770" y="1572"/>
                  </a:lnTo>
                  <a:lnTo>
                    <a:pt x="755" y="1569"/>
                  </a:lnTo>
                  <a:lnTo>
                    <a:pt x="738" y="1567"/>
                  </a:lnTo>
                  <a:lnTo>
                    <a:pt x="721" y="1566"/>
                  </a:lnTo>
                  <a:lnTo>
                    <a:pt x="702" y="1559"/>
                  </a:lnTo>
                  <a:lnTo>
                    <a:pt x="687" y="1556"/>
                  </a:lnTo>
                  <a:lnTo>
                    <a:pt x="672" y="1551"/>
                  </a:lnTo>
                  <a:lnTo>
                    <a:pt x="661" y="1549"/>
                  </a:lnTo>
                  <a:lnTo>
                    <a:pt x="644" y="1545"/>
                  </a:lnTo>
                  <a:lnTo>
                    <a:pt x="631" y="1540"/>
                  </a:lnTo>
                  <a:lnTo>
                    <a:pt x="615" y="1537"/>
                  </a:lnTo>
                  <a:lnTo>
                    <a:pt x="601" y="1532"/>
                  </a:lnTo>
                  <a:lnTo>
                    <a:pt x="588" y="1528"/>
                  </a:lnTo>
                  <a:lnTo>
                    <a:pt x="569" y="1522"/>
                  </a:lnTo>
                  <a:lnTo>
                    <a:pt x="556" y="1516"/>
                  </a:lnTo>
                  <a:lnTo>
                    <a:pt x="541" y="1509"/>
                  </a:lnTo>
                  <a:lnTo>
                    <a:pt x="525" y="1502"/>
                  </a:lnTo>
                  <a:lnTo>
                    <a:pt x="511" y="1496"/>
                  </a:lnTo>
                  <a:lnTo>
                    <a:pt x="492" y="1490"/>
                  </a:lnTo>
                  <a:lnTo>
                    <a:pt x="483" y="1483"/>
                  </a:lnTo>
                  <a:lnTo>
                    <a:pt x="469" y="1477"/>
                  </a:lnTo>
                  <a:lnTo>
                    <a:pt x="452" y="1471"/>
                  </a:lnTo>
                  <a:lnTo>
                    <a:pt x="440" y="1462"/>
                  </a:lnTo>
                  <a:lnTo>
                    <a:pt x="425" y="1455"/>
                  </a:lnTo>
                  <a:lnTo>
                    <a:pt x="412" y="1448"/>
                  </a:lnTo>
                  <a:lnTo>
                    <a:pt x="399" y="1441"/>
                  </a:lnTo>
                  <a:lnTo>
                    <a:pt x="386" y="1432"/>
                  </a:lnTo>
                  <a:lnTo>
                    <a:pt x="374" y="1423"/>
                  </a:lnTo>
                  <a:lnTo>
                    <a:pt x="363" y="1417"/>
                  </a:lnTo>
                  <a:lnTo>
                    <a:pt x="348" y="1407"/>
                  </a:lnTo>
                  <a:lnTo>
                    <a:pt x="337" y="1397"/>
                  </a:lnTo>
                  <a:lnTo>
                    <a:pt x="324" y="1387"/>
                  </a:lnTo>
                  <a:lnTo>
                    <a:pt x="311" y="1377"/>
                  </a:lnTo>
                  <a:lnTo>
                    <a:pt x="299" y="1368"/>
                  </a:lnTo>
                  <a:lnTo>
                    <a:pt x="289" y="1358"/>
                  </a:lnTo>
                  <a:lnTo>
                    <a:pt x="278" y="1350"/>
                  </a:lnTo>
                  <a:lnTo>
                    <a:pt x="266" y="1341"/>
                  </a:lnTo>
                  <a:lnTo>
                    <a:pt x="254" y="1330"/>
                  </a:lnTo>
                  <a:lnTo>
                    <a:pt x="242" y="1320"/>
                  </a:lnTo>
                  <a:lnTo>
                    <a:pt x="230" y="1310"/>
                  </a:lnTo>
                  <a:lnTo>
                    <a:pt x="221" y="1300"/>
                  </a:lnTo>
                  <a:lnTo>
                    <a:pt x="212" y="1285"/>
                  </a:lnTo>
                  <a:lnTo>
                    <a:pt x="202" y="1275"/>
                  </a:lnTo>
                  <a:lnTo>
                    <a:pt x="193" y="1266"/>
                  </a:lnTo>
                  <a:lnTo>
                    <a:pt x="182" y="1255"/>
                  </a:lnTo>
                  <a:lnTo>
                    <a:pt x="172" y="1241"/>
                  </a:lnTo>
                  <a:lnTo>
                    <a:pt x="165" y="1228"/>
                  </a:lnTo>
                  <a:lnTo>
                    <a:pt x="153" y="1218"/>
                  </a:lnTo>
                  <a:lnTo>
                    <a:pt x="144" y="1202"/>
                  </a:lnTo>
                  <a:lnTo>
                    <a:pt x="135" y="1192"/>
                  </a:lnTo>
                  <a:lnTo>
                    <a:pt x="124" y="1182"/>
                  </a:lnTo>
                  <a:lnTo>
                    <a:pt x="120" y="1168"/>
                  </a:lnTo>
                  <a:lnTo>
                    <a:pt x="113" y="1155"/>
                  </a:lnTo>
                  <a:lnTo>
                    <a:pt x="105" y="1142"/>
                  </a:lnTo>
                  <a:lnTo>
                    <a:pt x="97" y="1128"/>
                  </a:lnTo>
                  <a:lnTo>
                    <a:pt x="88" y="1115"/>
                  </a:lnTo>
                  <a:lnTo>
                    <a:pt x="81" y="1104"/>
                  </a:lnTo>
                  <a:lnTo>
                    <a:pt x="77" y="1091"/>
                  </a:lnTo>
                  <a:lnTo>
                    <a:pt x="70" y="1076"/>
                  </a:lnTo>
                  <a:lnTo>
                    <a:pt x="63" y="1061"/>
                  </a:lnTo>
                  <a:lnTo>
                    <a:pt x="60" y="1048"/>
                  </a:lnTo>
                  <a:lnTo>
                    <a:pt x="52" y="1035"/>
                  </a:lnTo>
                  <a:lnTo>
                    <a:pt x="49" y="1021"/>
                  </a:lnTo>
                  <a:lnTo>
                    <a:pt x="42" y="1008"/>
                  </a:lnTo>
                  <a:lnTo>
                    <a:pt x="37" y="994"/>
                  </a:lnTo>
                  <a:lnTo>
                    <a:pt x="34" y="982"/>
                  </a:lnTo>
                  <a:lnTo>
                    <a:pt x="30" y="969"/>
                  </a:lnTo>
                  <a:lnTo>
                    <a:pt x="26" y="956"/>
                  </a:lnTo>
                  <a:lnTo>
                    <a:pt x="22" y="942"/>
                  </a:lnTo>
                  <a:lnTo>
                    <a:pt x="18" y="924"/>
                  </a:lnTo>
                  <a:lnTo>
                    <a:pt x="15" y="911"/>
                  </a:lnTo>
                  <a:lnTo>
                    <a:pt x="11" y="897"/>
                  </a:lnTo>
                  <a:lnTo>
                    <a:pt x="11" y="884"/>
                  </a:lnTo>
                  <a:lnTo>
                    <a:pt x="7" y="871"/>
                  </a:lnTo>
                  <a:lnTo>
                    <a:pt x="7" y="854"/>
                  </a:lnTo>
                  <a:lnTo>
                    <a:pt x="4" y="840"/>
                  </a:lnTo>
                  <a:lnTo>
                    <a:pt x="4" y="827"/>
                  </a:lnTo>
                  <a:lnTo>
                    <a:pt x="0" y="814"/>
                  </a:lnTo>
                  <a:lnTo>
                    <a:pt x="0" y="796"/>
                  </a:lnTo>
                  <a:lnTo>
                    <a:pt x="0" y="783"/>
                  </a:lnTo>
                  <a:lnTo>
                    <a:pt x="0" y="770"/>
                  </a:lnTo>
                  <a:lnTo>
                    <a:pt x="0" y="757"/>
                  </a:lnTo>
                  <a:lnTo>
                    <a:pt x="0" y="743"/>
                  </a:lnTo>
                  <a:lnTo>
                    <a:pt x="0" y="725"/>
                  </a:lnTo>
                  <a:lnTo>
                    <a:pt x="0" y="711"/>
                  </a:lnTo>
                  <a:lnTo>
                    <a:pt x="0" y="698"/>
                  </a:lnTo>
                  <a:lnTo>
                    <a:pt x="4" y="685"/>
                  </a:lnTo>
                  <a:lnTo>
                    <a:pt x="4" y="668"/>
                  </a:lnTo>
                  <a:lnTo>
                    <a:pt x="7" y="654"/>
                  </a:lnTo>
                  <a:lnTo>
                    <a:pt x="7" y="641"/>
                  </a:lnTo>
                  <a:lnTo>
                    <a:pt x="11" y="628"/>
                  </a:lnTo>
                  <a:lnTo>
                    <a:pt x="11" y="611"/>
                  </a:lnTo>
                  <a:lnTo>
                    <a:pt x="15" y="597"/>
                  </a:lnTo>
                  <a:lnTo>
                    <a:pt x="18" y="584"/>
                  </a:lnTo>
                  <a:lnTo>
                    <a:pt x="22" y="571"/>
                  </a:lnTo>
                  <a:lnTo>
                    <a:pt x="26" y="557"/>
                  </a:lnTo>
                  <a:lnTo>
                    <a:pt x="30" y="544"/>
                  </a:lnTo>
                  <a:lnTo>
                    <a:pt x="34" y="525"/>
                  </a:lnTo>
                  <a:lnTo>
                    <a:pt x="37" y="512"/>
                  </a:lnTo>
                  <a:lnTo>
                    <a:pt x="45" y="498"/>
                  </a:lnTo>
                  <a:lnTo>
                    <a:pt x="49" y="486"/>
                  </a:lnTo>
                  <a:lnTo>
                    <a:pt x="52" y="473"/>
                  </a:lnTo>
                  <a:lnTo>
                    <a:pt x="60" y="460"/>
                  </a:lnTo>
                  <a:lnTo>
                    <a:pt x="63" y="446"/>
                  </a:lnTo>
                  <a:lnTo>
                    <a:pt x="71" y="433"/>
                  </a:lnTo>
                  <a:lnTo>
                    <a:pt x="79" y="419"/>
                  </a:lnTo>
                  <a:lnTo>
                    <a:pt x="86" y="407"/>
                  </a:lnTo>
                  <a:lnTo>
                    <a:pt x="90" y="393"/>
                  </a:lnTo>
                  <a:lnTo>
                    <a:pt x="97" y="379"/>
                  </a:lnTo>
                  <a:lnTo>
                    <a:pt x="105" y="366"/>
                  </a:lnTo>
                  <a:lnTo>
                    <a:pt x="113" y="358"/>
                  </a:lnTo>
                  <a:lnTo>
                    <a:pt x="120" y="344"/>
                  </a:lnTo>
                  <a:lnTo>
                    <a:pt x="127" y="331"/>
                  </a:lnTo>
                  <a:lnTo>
                    <a:pt x="139" y="318"/>
                  </a:lnTo>
                  <a:lnTo>
                    <a:pt x="146" y="304"/>
                  </a:lnTo>
                  <a:lnTo>
                    <a:pt x="154" y="296"/>
                  </a:lnTo>
                  <a:lnTo>
                    <a:pt x="165" y="282"/>
                  </a:lnTo>
                  <a:lnTo>
                    <a:pt x="172" y="269"/>
                  </a:lnTo>
                  <a:lnTo>
                    <a:pt x="183" y="261"/>
                  </a:lnTo>
                  <a:lnTo>
                    <a:pt x="191" y="247"/>
                  </a:lnTo>
                  <a:lnTo>
                    <a:pt x="202" y="239"/>
                  </a:lnTo>
                  <a:lnTo>
                    <a:pt x="214" y="225"/>
                  </a:lnTo>
                  <a:lnTo>
                    <a:pt x="221" y="215"/>
                  </a:lnTo>
                  <a:lnTo>
                    <a:pt x="233" y="202"/>
                  </a:lnTo>
                  <a:lnTo>
                    <a:pt x="244" y="194"/>
                  </a:lnTo>
                  <a:lnTo>
                    <a:pt x="255" y="185"/>
                  </a:lnTo>
                  <a:lnTo>
                    <a:pt x="266" y="172"/>
                  </a:lnTo>
                  <a:lnTo>
                    <a:pt x="278" y="164"/>
                  </a:lnTo>
                  <a:lnTo>
                    <a:pt x="289" y="154"/>
                  </a:lnTo>
                  <a:lnTo>
                    <a:pt x="300" y="145"/>
                  </a:lnTo>
                  <a:lnTo>
                    <a:pt x="311" y="132"/>
                  </a:lnTo>
                  <a:lnTo>
                    <a:pt x="327" y="123"/>
                  </a:lnTo>
                  <a:lnTo>
                    <a:pt x="339" y="115"/>
                  </a:lnTo>
                  <a:lnTo>
                    <a:pt x="350" y="105"/>
                  </a:lnTo>
                  <a:lnTo>
                    <a:pt x="365" y="97"/>
                  </a:lnTo>
                  <a:lnTo>
                    <a:pt x="376" y="88"/>
                  </a:lnTo>
                  <a:lnTo>
                    <a:pt x="387" y="78"/>
                  </a:lnTo>
                  <a:lnTo>
                    <a:pt x="401" y="75"/>
                  </a:lnTo>
                  <a:lnTo>
                    <a:pt x="412" y="65"/>
                  </a:lnTo>
                  <a:lnTo>
                    <a:pt x="429" y="56"/>
                  </a:lnTo>
                  <a:lnTo>
                    <a:pt x="443" y="48"/>
                  </a:lnTo>
                  <a:lnTo>
                    <a:pt x="455" y="43"/>
                  </a:lnTo>
                  <a:lnTo>
                    <a:pt x="470" y="34"/>
                  </a:lnTo>
                  <a:lnTo>
                    <a:pt x="485" y="30"/>
                  </a:lnTo>
                  <a:lnTo>
                    <a:pt x="496" y="21"/>
                  </a:lnTo>
                  <a:lnTo>
                    <a:pt x="511" y="16"/>
                  </a:lnTo>
                  <a:lnTo>
                    <a:pt x="526" y="8"/>
                  </a:lnTo>
                  <a:lnTo>
                    <a:pt x="541" y="3"/>
                  </a:lnTo>
                  <a:lnTo>
                    <a:pt x="556" y="0"/>
                  </a:lnTo>
                  <a:lnTo>
                    <a:pt x="914" y="757"/>
                  </a:lnTo>
                  <a:lnTo>
                    <a:pt x="1410" y="1447"/>
                  </a:lnTo>
                </a:path>
              </a:pathLst>
            </a:custGeom>
            <a:solidFill>
              <a:srgbClr val="C4000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57709" name="Rectangle 13"/>
            <p:cNvSpPr>
              <a:spLocks noChangeArrowheads="1"/>
            </p:cNvSpPr>
            <p:nvPr/>
          </p:nvSpPr>
          <p:spPr bwMode="auto">
            <a:xfrm>
              <a:off x="3911" y="2192"/>
              <a:ext cx="727" cy="360"/>
            </a:xfrm>
            <a:prstGeom prst="rect">
              <a:avLst/>
            </a:prstGeom>
            <a:noFill/>
            <a:ln w="9525">
              <a:noFill/>
              <a:miter lim="800000"/>
              <a:headEnd/>
              <a:tailEnd/>
            </a:ln>
            <a:effectLst/>
          </p:spPr>
          <p:txBody>
            <a:bodyPr wrap="none" lIns="147638" tIns="73025" rIns="147638" bIns="73025">
              <a:spAutoFit/>
            </a:bodyPr>
            <a:lstStyle/>
            <a:p>
              <a:pPr algn="ctr" defTabSz="2341563">
                <a:defRPr/>
              </a:pPr>
              <a:r>
                <a:rPr lang="fr-CH" sz="1400" b="1">
                  <a:solidFill>
                    <a:srgbClr val="FFFFFF"/>
                  </a:solidFill>
                  <a:latin typeface="Arial" charset="0"/>
                </a:rPr>
                <a:t>Contestés</a:t>
              </a:r>
              <a:endParaRPr lang="fr-CH" sz="1400" b="1">
                <a:solidFill>
                  <a:srgbClr val="FFFFFF"/>
                </a:solidFill>
                <a:effectLst>
                  <a:outerShdw blurRad="38100" dist="38100" dir="2700000" algn="tl">
                    <a:srgbClr val="C0C0C0"/>
                  </a:outerShdw>
                </a:effectLst>
                <a:latin typeface="Arial" charset="0"/>
              </a:endParaRPr>
            </a:p>
            <a:p>
              <a:pPr algn="ctr" defTabSz="2341563">
                <a:defRPr/>
              </a:pPr>
              <a:r>
                <a:rPr lang="fr-CH" sz="1400" b="1">
                  <a:solidFill>
                    <a:srgbClr val="FFFFFF"/>
                  </a:solidFill>
                  <a:latin typeface="Arial" charset="0"/>
                </a:rPr>
                <a:t>46%</a:t>
              </a:r>
            </a:p>
          </p:txBody>
        </p:sp>
      </p:grpSp>
      <p:sp>
        <p:nvSpPr>
          <p:cNvPr id="5123" name="Rectangle 14"/>
          <p:cNvSpPr>
            <a:spLocks noChangeArrowheads="1"/>
          </p:cNvSpPr>
          <p:nvPr/>
        </p:nvSpPr>
        <p:spPr bwMode="auto">
          <a:xfrm>
            <a:off x="6011863" y="5248275"/>
            <a:ext cx="2895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fr-CH" altLang="fr-FR" sz="1800" b="1">
                <a:latin typeface="Arial" charset="0"/>
              </a:rPr>
              <a:t>202X</a:t>
            </a:r>
          </a:p>
          <a:p>
            <a:pPr algn="ctr"/>
            <a:r>
              <a:rPr lang="fr-CH" altLang="fr-FR" sz="1400">
                <a:latin typeface="Arial" charset="0"/>
              </a:rPr>
              <a:t>Basé sur l'étude de 23 000 projets</a:t>
            </a:r>
          </a:p>
          <a:p>
            <a:pPr algn="ctr"/>
            <a:endParaRPr lang="fr-CH" altLang="fr-FR" sz="1400">
              <a:latin typeface="Arial" charset="0"/>
            </a:endParaRPr>
          </a:p>
        </p:txBody>
      </p:sp>
      <p:sp>
        <p:nvSpPr>
          <p:cNvPr id="5124" name="Rectangle 15"/>
          <p:cNvSpPr>
            <a:spLocks noGrp="1" noChangeArrowheads="1"/>
          </p:cNvSpPr>
          <p:nvPr>
            <p:ph type="title"/>
          </p:nvPr>
        </p:nvSpPr>
        <p:spPr>
          <a:xfrm>
            <a:off x="1852613" y="85725"/>
            <a:ext cx="7027862" cy="576263"/>
          </a:xfrm>
          <a:noFill/>
        </p:spPr>
        <p:txBody>
          <a:bodyPr lIns="85725" tIns="41275" rIns="85725" bIns="41275"/>
          <a:lstStyle/>
          <a:p>
            <a:r>
              <a:rPr lang="fr-CH" altLang="fr-FR" sz="4000" smtClean="0">
                <a:solidFill>
                  <a:srgbClr val="009900"/>
                </a:solidFill>
              </a:rPr>
              <a:t>Mesures quantitatives</a:t>
            </a:r>
          </a:p>
        </p:txBody>
      </p:sp>
      <p:sp>
        <p:nvSpPr>
          <p:cNvPr id="5125" name="Rectangle 16"/>
          <p:cNvSpPr>
            <a:spLocks noGrp="1" noChangeArrowheads="1"/>
          </p:cNvSpPr>
          <p:nvPr>
            <p:ph type="body" idx="1"/>
          </p:nvPr>
        </p:nvSpPr>
        <p:spPr>
          <a:xfrm>
            <a:off x="457200" y="1900238"/>
            <a:ext cx="5324475" cy="4348162"/>
          </a:xfrm>
          <a:noFill/>
        </p:spPr>
        <p:txBody>
          <a:bodyPr lIns="92075" tIns="46038" rIns="92075" bIns="46038"/>
          <a:lstStyle/>
          <a:p>
            <a:pPr marL="234950" indent="-234950" algn="ctr">
              <a:buFontTx/>
              <a:buNone/>
            </a:pPr>
            <a:r>
              <a:rPr lang="fr-CH" altLang="fr-FR" sz="2800" b="1" u="sng" smtClean="0">
                <a:solidFill>
                  <a:srgbClr val="CC0000"/>
                </a:solidFill>
              </a:rPr>
              <a:t>Conclusions clés</a:t>
            </a:r>
            <a:endParaRPr lang="fr-CH" altLang="fr-FR"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28 %</a:t>
            </a:r>
            <a:r>
              <a:rPr lang="fr-CH" altLang="fr-FR" sz="1800" b="1" smtClean="0">
                <a:solidFill>
                  <a:srgbClr val="FFFFFF"/>
                </a:solidFill>
              </a:rPr>
              <a:t> </a:t>
            </a:r>
            <a:r>
              <a:rPr lang="fr-CH" altLang="fr-FR" sz="1800" b="1" smtClean="0"/>
              <a:t>des projets sont</a:t>
            </a:r>
            <a:r>
              <a:rPr lang="fr-CH" altLang="fr-FR" sz="1800" b="1" smtClean="0">
                <a:solidFill>
                  <a:srgbClr val="FFFFFF"/>
                </a:solidFill>
              </a:rPr>
              <a:t> </a:t>
            </a:r>
            <a:r>
              <a:rPr lang="fr-CH" altLang="fr-FR" sz="1800" b="1" u="sng" smtClean="0">
                <a:solidFill>
                  <a:srgbClr val="CC0000"/>
                </a:solidFill>
              </a:rPr>
              <a:t>annulés</a:t>
            </a:r>
            <a:r>
              <a:rPr lang="fr-CH" altLang="fr-FR" sz="1800" b="1" smtClean="0">
                <a:solidFill>
                  <a:srgbClr val="FFFFFF"/>
                </a:solidFill>
              </a:rPr>
              <a:t> </a:t>
            </a:r>
            <a:r>
              <a:rPr lang="fr-CH" altLang="fr-FR" sz="1800" b="1" smtClean="0"/>
              <a:t>avant d'être terminés</a:t>
            </a:r>
            <a:endParaRPr lang="fr-CH" altLang="fr-FR" sz="1800"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46 %</a:t>
            </a:r>
            <a:r>
              <a:rPr lang="fr-CH" altLang="fr-FR" sz="1800" b="1" smtClean="0"/>
              <a:t> des projets </a:t>
            </a:r>
            <a:r>
              <a:rPr lang="fr-CH" altLang="fr-FR" sz="1800" b="1" smtClean="0">
                <a:solidFill>
                  <a:srgbClr val="FFFFFF"/>
                </a:solidFill>
              </a:rPr>
              <a:t> </a:t>
            </a:r>
            <a:r>
              <a:rPr lang="fr-CH" altLang="fr-FR" sz="1800" b="1" u="sng" smtClean="0">
                <a:solidFill>
                  <a:srgbClr val="CC0000"/>
                </a:solidFill>
              </a:rPr>
              <a:t>coûtent</a:t>
            </a:r>
            <a:r>
              <a:rPr lang="fr-CH" altLang="fr-FR" sz="1800" b="1" smtClean="0">
                <a:solidFill>
                  <a:srgbClr val="FFFFFF"/>
                </a:solidFill>
              </a:rPr>
              <a:t> </a:t>
            </a:r>
            <a:r>
              <a:rPr lang="fr-CH" altLang="fr-FR" sz="1800" b="1" smtClean="0"/>
              <a:t>en moyenne</a:t>
            </a:r>
            <a:r>
              <a:rPr lang="fr-CH" altLang="fr-FR" sz="1800" b="1" smtClean="0">
                <a:solidFill>
                  <a:srgbClr val="FFFFFF"/>
                </a:solidFill>
              </a:rPr>
              <a:t> </a:t>
            </a:r>
            <a:r>
              <a:rPr lang="fr-CH" altLang="fr-FR" sz="1800" b="1" u="sng" smtClean="0">
                <a:solidFill>
                  <a:srgbClr val="CC0000"/>
                </a:solidFill>
              </a:rPr>
              <a:t>178</a:t>
            </a:r>
            <a:r>
              <a:rPr lang="fr-CH" altLang="fr-FR" sz="1800" b="1" u="sng" smtClean="0">
                <a:solidFill>
                  <a:srgbClr val="FFCC00"/>
                </a:solidFill>
              </a:rPr>
              <a:t> </a:t>
            </a:r>
            <a:r>
              <a:rPr lang="fr-CH" altLang="fr-FR" sz="1800" b="1" u="sng" smtClean="0">
                <a:solidFill>
                  <a:srgbClr val="CC0000"/>
                </a:solidFill>
              </a:rPr>
              <a:t>%</a:t>
            </a:r>
            <a:r>
              <a:rPr lang="fr-CH" altLang="fr-FR" sz="1800" b="1" smtClean="0">
                <a:solidFill>
                  <a:srgbClr val="FFFFFF"/>
                </a:solidFill>
              </a:rPr>
              <a:t> </a:t>
            </a:r>
            <a:r>
              <a:rPr lang="fr-CH" altLang="fr-FR" sz="1800" b="1" smtClean="0"/>
              <a:t>de l'estimation initiale</a:t>
            </a:r>
          </a:p>
          <a:p>
            <a:pPr marL="234950" indent="-234950">
              <a:spcAft>
                <a:spcPct val="45000"/>
              </a:spcAft>
              <a:buFont typeface="Symbol" pitchFamily="18" charset="2"/>
              <a:buChar char="Ö"/>
            </a:pPr>
            <a:r>
              <a:rPr lang="fr-CH" altLang="fr-FR" sz="1800" b="1" smtClean="0"/>
              <a:t>Les projets  sont terminés en moyenne à</a:t>
            </a:r>
            <a:r>
              <a:rPr lang="fr-CH" altLang="fr-FR" sz="1800" b="1" smtClean="0">
                <a:solidFill>
                  <a:srgbClr val="FFFFFF"/>
                </a:solidFill>
              </a:rPr>
              <a:t> </a:t>
            </a:r>
            <a:r>
              <a:rPr lang="fr-CH" altLang="fr-FR" sz="1800" b="1" u="sng" smtClean="0">
                <a:solidFill>
                  <a:srgbClr val="CC0000"/>
                </a:solidFill>
              </a:rPr>
              <a:t>230 %</a:t>
            </a:r>
            <a:r>
              <a:rPr lang="fr-CH" altLang="fr-FR" sz="1800" b="1" smtClean="0">
                <a:solidFill>
                  <a:srgbClr val="FFFFFF"/>
                </a:solidFill>
              </a:rPr>
              <a:t> </a:t>
            </a:r>
            <a:r>
              <a:rPr lang="fr-CH" altLang="fr-FR" sz="1800" b="1" smtClean="0"/>
              <a:t>du</a:t>
            </a:r>
            <a:r>
              <a:rPr lang="fr-CH" altLang="fr-FR" sz="1800" b="1" smtClean="0">
                <a:solidFill>
                  <a:srgbClr val="FFFFFF"/>
                </a:solidFill>
              </a:rPr>
              <a:t> </a:t>
            </a:r>
            <a:r>
              <a:rPr lang="fr-CH" altLang="fr-FR" sz="1800" b="1" u="sng" smtClean="0">
                <a:solidFill>
                  <a:srgbClr val="CC0000"/>
                </a:solidFill>
              </a:rPr>
              <a:t>calendrier</a:t>
            </a:r>
            <a:r>
              <a:rPr lang="fr-CH" altLang="fr-FR" sz="1800" b="1" u="sng" smtClean="0">
                <a:solidFill>
                  <a:srgbClr val="FFCC00"/>
                </a:solidFill>
              </a:rPr>
              <a:t> </a:t>
            </a:r>
            <a:r>
              <a:rPr lang="fr-CH" altLang="fr-FR" sz="1800" b="1" smtClean="0"/>
              <a:t>original</a:t>
            </a:r>
            <a:r>
              <a:rPr lang="fr-CH" altLang="fr-FR" sz="1800" b="1" smtClean="0">
                <a:solidFill>
                  <a:srgbClr val="FFFFFF"/>
                </a:solidFill>
              </a:rPr>
              <a:t> </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42 %</a:t>
            </a:r>
            <a:r>
              <a:rPr lang="fr-CH" altLang="fr-FR" sz="1800" b="1" smtClean="0"/>
              <a:t> des projets </a:t>
            </a:r>
            <a:r>
              <a:rPr lang="fr-CH" altLang="fr-FR" sz="1800" b="1" u="sng" smtClean="0">
                <a:solidFill>
                  <a:srgbClr val="CC0000"/>
                </a:solidFill>
              </a:rPr>
              <a:t>livrent</a:t>
            </a:r>
            <a:r>
              <a:rPr lang="fr-CH" altLang="fr-FR" sz="1800" b="1" smtClean="0"/>
              <a:t> les fonctions et composantes prévues au départ</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9 %</a:t>
            </a:r>
            <a:r>
              <a:rPr lang="fr-CH" altLang="fr-FR" sz="1800" b="1" smtClean="0"/>
              <a:t> des projets sont terminés </a:t>
            </a:r>
            <a:r>
              <a:rPr lang="fr-CH" altLang="fr-FR" sz="1800" b="1" u="sng" smtClean="0">
                <a:solidFill>
                  <a:srgbClr val="CC0000"/>
                </a:solidFill>
              </a:rPr>
              <a:t>à temps et selon le budget</a:t>
            </a:r>
            <a:r>
              <a:rPr lang="fr-CH" altLang="fr-FR" sz="1800" b="1" smtClean="0"/>
              <a:t> </a:t>
            </a:r>
          </a:p>
          <a:p>
            <a:pPr marL="234950" indent="-234950">
              <a:spcAft>
                <a:spcPct val="45000"/>
              </a:spcAft>
              <a:buFont typeface="Symbol" pitchFamily="18" charset="2"/>
              <a:buChar char="Ö"/>
            </a:pPr>
            <a:r>
              <a:rPr lang="fr-CH" altLang="fr-FR" sz="1800" b="1" smtClean="0"/>
              <a:t>La taille moyenne des projets est de 2,3 M$</a:t>
            </a:r>
          </a:p>
        </p:txBody>
      </p:sp>
      <p:sp>
        <p:nvSpPr>
          <p:cNvPr id="5126" name="Rectangle 17"/>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fr-CA" altLang="fr-FR"/>
          </a:p>
        </p:txBody>
      </p:sp>
      <p:sp>
        <p:nvSpPr>
          <p:cNvPr id="5127" name="Rectangle 18"/>
          <p:cNvSpPr>
            <a:spLocks noChangeArrowheads="1"/>
          </p:cNvSpPr>
          <p:nvPr/>
        </p:nvSpPr>
        <p:spPr bwMode="auto">
          <a:xfrm>
            <a:off x="2247900" y="762000"/>
            <a:ext cx="6127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defTabSz="762000"/>
            <a:r>
              <a:rPr lang="fr-CH" altLang="fr-FR" b="1">
                <a:solidFill>
                  <a:srgbClr val="009900"/>
                </a:solidFill>
                <a:latin typeface="Arial" charset="0"/>
              </a:rPr>
              <a:t>Analyse de la performance des projets TI</a:t>
            </a:r>
          </a:p>
          <a:p>
            <a:pPr algn="ctr" defTabSz="762000"/>
            <a:r>
              <a:rPr lang="fr-CH" altLang="fr-FR" sz="1800" b="1">
                <a:solidFill>
                  <a:srgbClr val="009900"/>
                </a:solidFill>
                <a:latin typeface="Arial" charset="0"/>
              </a:rPr>
              <a:t>Selon «The Standish Group»</a:t>
            </a:r>
            <a:endParaRPr lang="fr-CH" altLang="fr-FR" sz="1800" b="1">
              <a:latin typeface="Arial" charset="0"/>
            </a:endParaRPr>
          </a:p>
          <a:p>
            <a:pPr algn="ctr" defTabSz="762000"/>
            <a:r>
              <a:rPr lang="fr-CH" altLang="fr-FR" sz="1800" b="1">
                <a:latin typeface="Arial" charset="0"/>
              </a:rPr>
              <a:t>Pour les "grandes entreprises" (&gt; 500 M$/année)</a:t>
            </a: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5972175" y="2143125"/>
            <a:ext cx="2941638" cy="2925763"/>
            <a:chOff x="3762" y="1350"/>
            <a:chExt cx="1853" cy="1843"/>
          </a:xfrm>
        </p:grpSpPr>
        <p:sp>
          <p:nvSpPr>
            <p:cNvPr id="7178" name="Freeform 3"/>
            <p:cNvSpPr>
              <a:spLocks/>
            </p:cNvSpPr>
            <p:nvPr/>
          </p:nvSpPr>
          <p:spPr bwMode="auto">
            <a:xfrm>
              <a:off x="4678" y="1498"/>
              <a:ext cx="520" cy="880"/>
            </a:xfrm>
            <a:custGeom>
              <a:avLst/>
              <a:gdLst>
                <a:gd name="T0" fmla="*/ 0 w 520"/>
                <a:gd name="T1" fmla="*/ 675 h 880"/>
                <a:gd name="T2" fmla="*/ 0 w 520"/>
                <a:gd name="T3" fmla="*/ 879 h 880"/>
                <a:gd name="T4" fmla="*/ 516 w 520"/>
                <a:gd name="T5" fmla="*/ 191 h 880"/>
                <a:gd name="T6" fmla="*/ 519 w 520"/>
                <a:gd name="T7" fmla="*/ 0 h 880"/>
                <a:gd name="T8" fmla="*/ 0 w 520"/>
                <a:gd name="T9" fmla="*/ 675 h 880"/>
                <a:gd name="T10" fmla="*/ 0 60000 65536"/>
                <a:gd name="T11" fmla="*/ 0 60000 65536"/>
                <a:gd name="T12" fmla="*/ 0 60000 65536"/>
                <a:gd name="T13" fmla="*/ 0 60000 65536"/>
                <a:gd name="T14" fmla="*/ 0 60000 65536"/>
                <a:gd name="T15" fmla="*/ 0 w 520"/>
                <a:gd name="T16" fmla="*/ 0 h 880"/>
                <a:gd name="T17" fmla="*/ 520 w 520"/>
                <a:gd name="T18" fmla="*/ 880 h 880"/>
              </a:gdLst>
              <a:ahLst/>
              <a:cxnLst>
                <a:cxn ang="T10">
                  <a:pos x="T0" y="T1"/>
                </a:cxn>
                <a:cxn ang="T11">
                  <a:pos x="T2" y="T3"/>
                </a:cxn>
                <a:cxn ang="T12">
                  <a:pos x="T4" y="T5"/>
                </a:cxn>
                <a:cxn ang="T13">
                  <a:pos x="T6" y="T7"/>
                </a:cxn>
                <a:cxn ang="T14">
                  <a:pos x="T8" y="T9"/>
                </a:cxn>
              </a:cxnLst>
              <a:rect l="T15" t="T16" r="T17" b="T18"/>
              <a:pathLst>
                <a:path w="520" h="880">
                  <a:moveTo>
                    <a:pt x="0" y="675"/>
                  </a:moveTo>
                  <a:lnTo>
                    <a:pt x="0" y="879"/>
                  </a:lnTo>
                  <a:lnTo>
                    <a:pt x="516" y="191"/>
                  </a:lnTo>
                  <a:lnTo>
                    <a:pt x="519" y="0"/>
                  </a:lnTo>
                  <a:lnTo>
                    <a:pt x="0" y="675"/>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179" name="Freeform 4"/>
            <p:cNvSpPr>
              <a:spLocks/>
            </p:cNvSpPr>
            <p:nvPr/>
          </p:nvSpPr>
          <p:spPr bwMode="auto">
            <a:xfrm>
              <a:off x="4320" y="1350"/>
              <a:ext cx="881" cy="825"/>
            </a:xfrm>
            <a:custGeom>
              <a:avLst/>
              <a:gdLst>
                <a:gd name="T0" fmla="*/ 0 w 881"/>
                <a:gd name="T1" fmla="*/ 66 h 825"/>
                <a:gd name="T2" fmla="*/ 14 w 881"/>
                <a:gd name="T3" fmla="*/ 57 h 825"/>
                <a:gd name="T4" fmla="*/ 28 w 881"/>
                <a:gd name="T5" fmla="*/ 53 h 825"/>
                <a:gd name="T6" fmla="*/ 44 w 881"/>
                <a:gd name="T7" fmla="*/ 48 h 825"/>
                <a:gd name="T8" fmla="*/ 58 w 881"/>
                <a:gd name="T9" fmla="*/ 44 h 825"/>
                <a:gd name="T10" fmla="*/ 75 w 881"/>
                <a:gd name="T11" fmla="*/ 39 h 825"/>
                <a:gd name="T12" fmla="*/ 89 w 881"/>
                <a:gd name="T13" fmla="*/ 34 h 825"/>
                <a:gd name="T14" fmla="*/ 103 w 881"/>
                <a:gd name="T15" fmla="*/ 31 h 825"/>
                <a:gd name="T16" fmla="*/ 120 w 881"/>
                <a:gd name="T17" fmla="*/ 26 h 825"/>
                <a:gd name="T18" fmla="*/ 134 w 881"/>
                <a:gd name="T19" fmla="*/ 21 h 825"/>
                <a:gd name="T20" fmla="*/ 148 w 881"/>
                <a:gd name="T21" fmla="*/ 21 h 825"/>
                <a:gd name="T22" fmla="*/ 165 w 881"/>
                <a:gd name="T23" fmla="*/ 18 h 825"/>
                <a:gd name="T24" fmla="*/ 179 w 881"/>
                <a:gd name="T25" fmla="*/ 12 h 825"/>
                <a:gd name="T26" fmla="*/ 198 w 881"/>
                <a:gd name="T27" fmla="*/ 12 h 825"/>
                <a:gd name="T28" fmla="*/ 213 w 881"/>
                <a:gd name="T29" fmla="*/ 8 h 825"/>
                <a:gd name="T30" fmla="*/ 228 w 881"/>
                <a:gd name="T31" fmla="*/ 8 h 825"/>
                <a:gd name="T32" fmla="*/ 228 w 881"/>
                <a:gd name="T33" fmla="*/ 8 h 825"/>
                <a:gd name="T34" fmla="*/ 243 w 881"/>
                <a:gd name="T35" fmla="*/ 4 h 825"/>
                <a:gd name="T36" fmla="*/ 259 w 881"/>
                <a:gd name="T37" fmla="*/ 4 h 825"/>
                <a:gd name="T38" fmla="*/ 277 w 881"/>
                <a:gd name="T39" fmla="*/ 0 h 825"/>
                <a:gd name="T40" fmla="*/ 292 w 881"/>
                <a:gd name="T41" fmla="*/ 0 h 825"/>
                <a:gd name="T42" fmla="*/ 307 w 881"/>
                <a:gd name="T43" fmla="*/ 0 h 825"/>
                <a:gd name="T44" fmla="*/ 322 w 881"/>
                <a:gd name="T45" fmla="*/ 0 h 825"/>
                <a:gd name="T46" fmla="*/ 341 w 881"/>
                <a:gd name="T47" fmla="*/ 0 h 825"/>
                <a:gd name="T48" fmla="*/ 356 w 881"/>
                <a:gd name="T49" fmla="*/ 0 h 825"/>
                <a:gd name="T50" fmla="*/ 371 w 881"/>
                <a:gd name="T51" fmla="*/ 0 h 825"/>
                <a:gd name="T52" fmla="*/ 386 w 881"/>
                <a:gd name="T53" fmla="*/ 0 h 825"/>
                <a:gd name="T54" fmla="*/ 401 w 881"/>
                <a:gd name="T55" fmla="*/ 0 h 825"/>
                <a:gd name="T56" fmla="*/ 419 w 881"/>
                <a:gd name="T57" fmla="*/ 0 h 825"/>
                <a:gd name="T58" fmla="*/ 435 w 881"/>
                <a:gd name="T59" fmla="*/ 0 h 825"/>
                <a:gd name="T60" fmla="*/ 450 w 881"/>
                <a:gd name="T61" fmla="*/ 4 h 825"/>
                <a:gd name="T62" fmla="*/ 466 w 881"/>
                <a:gd name="T63" fmla="*/ 4 h 825"/>
                <a:gd name="T64" fmla="*/ 483 w 881"/>
                <a:gd name="T65" fmla="*/ 8 h 825"/>
                <a:gd name="T66" fmla="*/ 500 w 881"/>
                <a:gd name="T67" fmla="*/ 8 h 825"/>
                <a:gd name="T68" fmla="*/ 514 w 881"/>
                <a:gd name="T69" fmla="*/ 12 h 825"/>
                <a:gd name="T70" fmla="*/ 528 w 881"/>
                <a:gd name="T71" fmla="*/ 12 h 825"/>
                <a:gd name="T72" fmla="*/ 544 w 881"/>
                <a:gd name="T73" fmla="*/ 18 h 825"/>
                <a:gd name="T74" fmla="*/ 559 w 881"/>
                <a:gd name="T75" fmla="*/ 21 h 825"/>
                <a:gd name="T76" fmla="*/ 578 w 881"/>
                <a:gd name="T77" fmla="*/ 21 h 825"/>
                <a:gd name="T78" fmla="*/ 592 w 881"/>
                <a:gd name="T79" fmla="*/ 26 h 825"/>
                <a:gd name="T80" fmla="*/ 608 w 881"/>
                <a:gd name="T81" fmla="*/ 31 h 825"/>
                <a:gd name="T82" fmla="*/ 623 w 881"/>
                <a:gd name="T83" fmla="*/ 34 h 825"/>
                <a:gd name="T84" fmla="*/ 639 w 881"/>
                <a:gd name="T85" fmla="*/ 39 h 825"/>
                <a:gd name="T86" fmla="*/ 653 w 881"/>
                <a:gd name="T87" fmla="*/ 44 h 825"/>
                <a:gd name="T88" fmla="*/ 668 w 881"/>
                <a:gd name="T89" fmla="*/ 48 h 825"/>
                <a:gd name="T90" fmla="*/ 684 w 881"/>
                <a:gd name="T91" fmla="*/ 53 h 825"/>
                <a:gd name="T92" fmla="*/ 684 w 881"/>
                <a:gd name="T93" fmla="*/ 53 h 825"/>
                <a:gd name="T94" fmla="*/ 698 w 881"/>
                <a:gd name="T95" fmla="*/ 57 h 825"/>
                <a:gd name="T96" fmla="*/ 713 w 881"/>
                <a:gd name="T97" fmla="*/ 66 h 825"/>
                <a:gd name="T98" fmla="*/ 729 w 881"/>
                <a:gd name="T99" fmla="*/ 69 h 825"/>
                <a:gd name="T100" fmla="*/ 740 w 881"/>
                <a:gd name="T101" fmla="*/ 75 h 825"/>
                <a:gd name="T102" fmla="*/ 754 w 881"/>
                <a:gd name="T103" fmla="*/ 83 h 825"/>
                <a:gd name="T104" fmla="*/ 770 w 881"/>
                <a:gd name="T105" fmla="*/ 88 h 825"/>
                <a:gd name="T106" fmla="*/ 785 w 881"/>
                <a:gd name="T107" fmla="*/ 97 h 825"/>
                <a:gd name="T108" fmla="*/ 799 w 881"/>
                <a:gd name="T109" fmla="*/ 101 h 825"/>
                <a:gd name="T110" fmla="*/ 811 w 881"/>
                <a:gd name="T111" fmla="*/ 110 h 825"/>
                <a:gd name="T112" fmla="*/ 826 w 881"/>
                <a:gd name="T113" fmla="*/ 115 h 825"/>
                <a:gd name="T114" fmla="*/ 841 w 881"/>
                <a:gd name="T115" fmla="*/ 123 h 825"/>
                <a:gd name="T116" fmla="*/ 852 w 881"/>
                <a:gd name="T117" fmla="*/ 132 h 825"/>
                <a:gd name="T118" fmla="*/ 868 w 881"/>
                <a:gd name="T119" fmla="*/ 142 h 825"/>
                <a:gd name="T120" fmla="*/ 880 w 881"/>
                <a:gd name="T121" fmla="*/ 145 h 825"/>
                <a:gd name="T122" fmla="*/ 356 w 881"/>
                <a:gd name="T123" fmla="*/ 824 h 825"/>
                <a:gd name="T124" fmla="*/ 0 w 881"/>
                <a:gd name="T125" fmla="*/ 66 h 8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81"/>
                <a:gd name="T190" fmla="*/ 0 h 825"/>
                <a:gd name="T191" fmla="*/ 881 w 881"/>
                <a:gd name="T192" fmla="*/ 825 h 8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81" h="825">
                  <a:moveTo>
                    <a:pt x="0" y="66"/>
                  </a:moveTo>
                  <a:lnTo>
                    <a:pt x="14" y="57"/>
                  </a:lnTo>
                  <a:lnTo>
                    <a:pt x="28" y="53"/>
                  </a:lnTo>
                  <a:lnTo>
                    <a:pt x="44" y="48"/>
                  </a:lnTo>
                  <a:lnTo>
                    <a:pt x="58" y="44"/>
                  </a:lnTo>
                  <a:lnTo>
                    <a:pt x="75" y="39"/>
                  </a:lnTo>
                  <a:lnTo>
                    <a:pt x="89" y="34"/>
                  </a:lnTo>
                  <a:lnTo>
                    <a:pt x="103" y="31"/>
                  </a:lnTo>
                  <a:lnTo>
                    <a:pt x="120" y="26"/>
                  </a:lnTo>
                  <a:lnTo>
                    <a:pt x="134" y="21"/>
                  </a:lnTo>
                  <a:lnTo>
                    <a:pt x="148" y="21"/>
                  </a:lnTo>
                  <a:lnTo>
                    <a:pt x="165" y="18"/>
                  </a:lnTo>
                  <a:lnTo>
                    <a:pt x="179" y="12"/>
                  </a:lnTo>
                  <a:lnTo>
                    <a:pt x="198" y="12"/>
                  </a:lnTo>
                  <a:lnTo>
                    <a:pt x="213" y="8"/>
                  </a:lnTo>
                  <a:lnTo>
                    <a:pt x="228" y="8"/>
                  </a:lnTo>
                  <a:lnTo>
                    <a:pt x="243" y="4"/>
                  </a:lnTo>
                  <a:lnTo>
                    <a:pt x="259" y="4"/>
                  </a:lnTo>
                  <a:lnTo>
                    <a:pt x="277" y="0"/>
                  </a:lnTo>
                  <a:lnTo>
                    <a:pt x="292" y="0"/>
                  </a:lnTo>
                  <a:lnTo>
                    <a:pt x="307" y="0"/>
                  </a:lnTo>
                  <a:lnTo>
                    <a:pt x="322" y="0"/>
                  </a:lnTo>
                  <a:lnTo>
                    <a:pt x="341" y="0"/>
                  </a:lnTo>
                  <a:lnTo>
                    <a:pt x="356" y="0"/>
                  </a:lnTo>
                  <a:lnTo>
                    <a:pt x="371" y="0"/>
                  </a:lnTo>
                  <a:lnTo>
                    <a:pt x="386" y="0"/>
                  </a:lnTo>
                  <a:lnTo>
                    <a:pt x="401" y="0"/>
                  </a:lnTo>
                  <a:lnTo>
                    <a:pt x="419" y="0"/>
                  </a:lnTo>
                  <a:lnTo>
                    <a:pt x="435" y="0"/>
                  </a:lnTo>
                  <a:lnTo>
                    <a:pt x="450" y="4"/>
                  </a:lnTo>
                  <a:lnTo>
                    <a:pt x="466" y="4"/>
                  </a:lnTo>
                  <a:lnTo>
                    <a:pt x="483" y="8"/>
                  </a:lnTo>
                  <a:lnTo>
                    <a:pt x="500" y="8"/>
                  </a:lnTo>
                  <a:lnTo>
                    <a:pt x="514" y="12"/>
                  </a:lnTo>
                  <a:lnTo>
                    <a:pt x="528" y="12"/>
                  </a:lnTo>
                  <a:lnTo>
                    <a:pt x="544" y="18"/>
                  </a:lnTo>
                  <a:lnTo>
                    <a:pt x="559" y="21"/>
                  </a:lnTo>
                  <a:lnTo>
                    <a:pt x="578" y="21"/>
                  </a:lnTo>
                  <a:lnTo>
                    <a:pt x="592" y="26"/>
                  </a:lnTo>
                  <a:lnTo>
                    <a:pt x="608" y="31"/>
                  </a:lnTo>
                  <a:lnTo>
                    <a:pt x="623" y="34"/>
                  </a:lnTo>
                  <a:lnTo>
                    <a:pt x="639" y="39"/>
                  </a:lnTo>
                  <a:lnTo>
                    <a:pt x="653" y="44"/>
                  </a:lnTo>
                  <a:lnTo>
                    <a:pt x="668" y="48"/>
                  </a:lnTo>
                  <a:lnTo>
                    <a:pt x="684" y="53"/>
                  </a:lnTo>
                  <a:lnTo>
                    <a:pt x="698" y="57"/>
                  </a:lnTo>
                  <a:lnTo>
                    <a:pt x="713" y="66"/>
                  </a:lnTo>
                  <a:lnTo>
                    <a:pt x="729" y="69"/>
                  </a:lnTo>
                  <a:lnTo>
                    <a:pt x="740" y="75"/>
                  </a:lnTo>
                  <a:lnTo>
                    <a:pt x="754" y="83"/>
                  </a:lnTo>
                  <a:lnTo>
                    <a:pt x="770" y="88"/>
                  </a:lnTo>
                  <a:lnTo>
                    <a:pt x="785" y="97"/>
                  </a:lnTo>
                  <a:lnTo>
                    <a:pt x="799" y="101"/>
                  </a:lnTo>
                  <a:lnTo>
                    <a:pt x="811" y="110"/>
                  </a:lnTo>
                  <a:lnTo>
                    <a:pt x="826" y="115"/>
                  </a:lnTo>
                  <a:lnTo>
                    <a:pt x="841" y="123"/>
                  </a:lnTo>
                  <a:lnTo>
                    <a:pt x="852" y="132"/>
                  </a:lnTo>
                  <a:lnTo>
                    <a:pt x="868" y="142"/>
                  </a:lnTo>
                  <a:lnTo>
                    <a:pt x="880" y="145"/>
                  </a:lnTo>
                  <a:lnTo>
                    <a:pt x="356" y="824"/>
                  </a:lnTo>
                  <a:lnTo>
                    <a:pt x="0" y="66"/>
                  </a:lnTo>
                </a:path>
              </a:pathLst>
            </a:custGeom>
            <a:solidFill>
              <a:srgbClr val="F0AB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180" name="Rectangle 5"/>
            <p:cNvSpPr>
              <a:spLocks noChangeArrowheads="1"/>
            </p:cNvSpPr>
            <p:nvPr/>
          </p:nvSpPr>
          <p:spPr bwMode="auto">
            <a:xfrm>
              <a:off x="4473" y="1479"/>
              <a:ext cx="520" cy="307"/>
            </a:xfrm>
            <a:prstGeom prst="rect">
              <a:avLst/>
            </a:prstGeom>
            <a:solidFill>
              <a:srgbClr val="F0AB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defTabSz="2341563"/>
              <a:r>
                <a:rPr lang="fr-CH" altLang="fr-FR" sz="1400" b="1">
                  <a:solidFill>
                    <a:srgbClr val="FFFFFF"/>
                  </a:solidFill>
                  <a:latin typeface="Arial" charset="0"/>
                </a:rPr>
                <a:t>Réussissent</a:t>
              </a:r>
            </a:p>
            <a:p>
              <a:pPr algn="ctr" defTabSz="2341563"/>
              <a:r>
                <a:rPr lang="fr-CH" altLang="fr-FR" sz="1400" b="1">
                  <a:solidFill>
                    <a:srgbClr val="FFFFFF"/>
                  </a:solidFill>
                  <a:latin typeface="Arial" charset="0"/>
                </a:rPr>
                <a:t>26%</a:t>
              </a:r>
            </a:p>
          </p:txBody>
        </p:sp>
        <p:sp>
          <p:nvSpPr>
            <p:cNvPr id="7181" name="Freeform 6"/>
            <p:cNvSpPr>
              <a:spLocks/>
            </p:cNvSpPr>
            <p:nvPr/>
          </p:nvSpPr>
          <p:spPr bwMode="auto">
            <a:xfrm>
              <a:off x="4322" y="1415"/>
              <a:ext cx="355" cy="959"/>
            </a:xfrm>
            <a:custGeom>
              <a:avLst/>
              <a:gdLst>
                <a:gd name="T0" fmla="*/ 0 w 355"/>
                <a:gd name="T1" fmla="*/ 0 h 959"/>
                <a:gd name="T2" fmla="*/ 2 w 355"/>
                <a:gd name="T3" fmla="*/ 220 h 959"/>
                <a:gd name="T4" fmla="*/ 353 w 355"/>
                <a:gd name="T5" fmla="*/ 958 h 959"/>
                <a:gd name="T6" fmla="*/ 354 w 355"/>
                <a:gd name="T7" fmla="*/ 759 h 959"/>
                <a:gd name="T8" fmla="*/ 0 w 355"/>
                <a:gd name="T9" fmla="*/ 0 h 959"/>
                <a:gd name="T10" fmla="*/ 0 60000 65536"/>
                <a:gd name="T11" fmla="*/ 0 60000 65536"/>
                <a:gd name="T12" fmla="*/ 0 60000 65536"/>
                <a:gd name="T13" fmla="*/ 0 60000 65536"/>
                <a:gd name="T14" fmla="*/ 0 60000 65536"/>
                <a:gd name="T15" fmla="*/ 0 w 355"/>
                <a:gd name="T16" fmla="*/ 0 h 959"/>
                <a:gd name="T17" fmla="*/ 355 w 355"/>
                <a:gd name="T18" fmla="*/ 959 h 959"/>
              </a:gdLst>
              <a:ahLst/>
              <a:cxnLst>
                <a:cxn ang="T10">
                  <a:pos x="T0" y="T1"/>
                </a:cxn>
                <a:cxn ang="T11">
                  <a:pos x="T2" y="T3"/>
                </a:cxn>
                <a:cxn ang="T12">
                  <a:pos x="T4" y="T5"/>
                </a:cxn>
                <a:cxn ang="T13">
                  <a:pos x="T6" y="T7"/>
                </a:cxn>
                <a:cxn ang="T14">
                  <a:pos x="T8" y="T9"/>
                </a:cxn>
              </a:cxnLst>
              <a:rect l="T15" t="T16" r="T17" b="T18"/>
              <a:pathLst>
                <a:path w="355" h="959">
                  <a:moveTo>
                    <a:pt x="0" y="0"/>
                  </a:moveTo>
                  <a:lnTo>
                    <a:pt x="2" y="220"/>
                  </a:lnTo>
                  <a:lnTo>
                    <a:pt x="353" y="958"/>
                  </a:lnTo>
                  <a:lnTo>
                    <a:pt x="354" y="759"/>
                  </a:lnTo>
                  <a:lnTo>
                    <a:pt x="0" y="0"/>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182" name="Freeform 7"/>
            <p:cNvSpPr>
              <a:spLocks/>
            </p:cNvSpPr>
            <p:nvPr/>
          </p:nvSpPr>
          <p:spPr bwMode="auto">
            <a:xfrm>
              <a:off x="5168" y="2173"/>
              <a:ext cx="422" cy="893"/>
            </a:xfrm>
            <a:custGeom>
              <a:avLst/>
              <a:gdLst>
                <a:gd name="T0" fmla="*/ 421 w 422"/>
                <a:gd name="T1" fmla="*/ 12 h 893"/>
                <a:gd name="T2" fmla="*/ 416 w 422"/>
                <a:gd name="T3" fmla="*/ 39 h 893"/>
                <a:gd name="T4" fmla="*/ 416 w 422"/>
                <a:gd name="T5" fmla="*/ 69 h 893"/>
                <a:gd name="T6" fmla="*/ 412 w 422"/>
                <a:gd name="T7" fmla="*/ 97 h 893"/>
                <a:gd name="T8" fmla="*/ 409 w 422"/>
                <a:gd name="T9" fmla="*/ 127 h 893"/>
                <a:gd name="T10" fmla="*/ 401 w 422"/>
                <a:gd name="T11" fmla="*/ 154 h 893"/>
                <a:gd name="T12" fmla="*/ 397 w 422"/>
                <a:gd name="T13" fmla="*/ 185 h 893"/>
                <a:gd name="T14" fmla="*/ 386 w 422"/>
                <a:gd name="T15" fmla="*/ 212 h 893"/>
                <a:gd name="T16" fmla="*/ 378 w 422"/>
                <a:gd name="T17" fmla="*/ 238 h 893"/>
                <a:gd name="T18" fmla="*/ 371 w 422"/>
                <a:gd name="T19" fmla="*/ 264 h 893"/>
                <a:gd name="T20" fmla="*/ 359 w 422"/>
                <a:gd name="T21" fmla="*/ 292 h 893"/>
                <a:gd name="T22" fmla="*/ 345 w 422"/>
                <a:gd name="T23" fmla="*/ 318 h 893"/>
                <a:gd name="T24" fmla="*/ 333 w 422"/>
                <a:gd name="T25" fmla="*/ 345 h 893"/>
                <a:gd name="T26" fmla="*/ 318 w 422"/>
                <a:gd name="T27" fmla="*/ 371 h 893"/>
                <a:gd name="T28" fmla="*/ 303 w 422"/>
                <a:gd name="T29" fmla="*/ 398 h 893"/>
                <a:gd name="T30" fmla="*/ 288 w 422"/>
                <a:gd name="T31" fmla="*/ 424 h 893"/>
                <a:gd name="T32" fmla="*/ 273 w 422"/>
                <a:gd name="T33" fmla="*/ 447 h 893"/>
                <a:gd name="T34" fmla="*/ 253 w 422"/>
                <a:gd name="T35" fmla="*/ 469 h 893"/>
                <a:gd name="T36" fmla="*/ 236 w 422"/>
                <a:gd name="T37" fmla="*/ 495 h 893"/>
                <a:gd name="T38" fmla="*/ 217 w 422"/>
                <a:gd name="T39" fmla="*/ 517 h 893"/>
                <a:gd name="T40" fmla="*/ 194 w 422"/>
                <a:gd name="T41" fmla="*/ 539 h 893"/>
                <a:gd name="T42" fmla="*/ 172 w 422"/>
                <a:gd name="T43" fmla="*/ 561 h 893"/>
                <a:gd name="T44" fmla="*/ 152 w 422"/>
                <a:gd name="T45" fmla="*/ 580 h 893"/>
                <a:gd name="T46" fmla="*/ 126 w 422"/>
                <a:gd name="T47" fmla="*/ 602 h 893"/>
                <a:gd name="T48" fmla="*/ 104 w 422"/>
                <a:gd name="T49" fmla="*/ 620 h 893"/>
                <a:gd name="T50" fmla="*/ 81 w 422"/>
                <a:gd name="T51" fmla="*/ 637 h 893"/>
                <a:gd name="T52" fmla="*/ 54 w 422"/>
                <a:gd name="T53" fmla="*/ 655 h 893"/>
                <a:gd name="T54" fmla="*/ 28 w 422"/>
                <a:gd name="T55" fmla="*/ 672 h 893"/>
                <a:gd name="T56" fmla="*/ 0 w 422"/>
                <a:gd name="T57" fmla="*/ 692 h 893"/>
                <a:gd name="T58" fmla="*/ 16 w 422"/>
                <a:gd name="T59" fmla="*/ 879 h 893"/>
                <a:gd name="T60" fmla="*/ 43 w 422"/>
                <a:gd name="T61" fmla="*/ 858 h 893"/>
                <a:gd name="T62" fmla="*/ 66 w 422"/>
                <a:gd name="T63" fmla="*/ 841 h 893"/>
                <a:gd name="T64" fmla="*/ 92 w 422"/>
                <a:gd name="T65" fmla="*/ 823 h 893"/>
                <a:gd name="T66" fmla="*/ 115 w 422"/>
                <a:gd name="T67" fmla="*/ 806 h 893"/>
                <a:gd name="T68" fmla="*/ 141 w 422"/>
                <a:gd name="T69" fmla="*/ 787 h 893"/>
                <a:gd name="T70" fmla="*/ 163 w 422"/>
                <a:gd name="T71" fmla="*/ 766 h 893"/>
                <a:gd name="T72" fmla="*/ 183 w 422"/>
                <a:gd name="T73" fmla="*/ 744 h 893"/>
                <a:gd name="T74" fmla="*/ 205 w 422"/>
                <a:gd name="T75" fmla="*/ 722 h 893"/>
                <a:gd name="T76" fmla="*/ 224 w 422"/>
                <a:gd name="T77" fmla="*/ 699 h 893"/>
                <a:gd name="T78" fmla="*/ 242 w 422"/>
                <a:gd name="T79" fmla="*/ 677 h 893"/>
                <a:gd name="T80" fmla="*/ 262 w 422"/>
                <a:gd name="T81" fmla="*/ 655 h 893"/>
                <a:gd name="T82" fmla="*/ 281 w 422"/>
                <a:gd name="T83" fmla="*/ 628 h 893"/>
                <a:gd name="T84" fmla="*/ 295 w 422"/>
                <a:gd name="T85" fmla="*/ 606 h 893"/>
                <a:gd name="T86" fmla="*/ 311 w 422"/>
                <a:gd name="T87" fmla="*/ 580 h 893"/>
                <a:gd name="T88" fmla="*/ 326 w 422"/>
                <a:gd name="T89" fmla="*/ 553 h 893"/>
                <a:gd name="T90" fmla="*/ 340 w 422"/>
                <a:gd name="T91" fmla="*/ 526 h 893"/>
                <a:gd name="T92" fmla="*/ 352 w 422"/>
                <a:gd name="T93" fmla="*/ 499 h 893"/>
                <a:gd name="T94" fmla="*/ 363 w 422"/>
                <a:gd name="T95" fmla="*/ 474 h 893"/>
                <a:gd name="T96" fmla="*/ 375 w 422"/>
                <a:gd name="T97" fmla="*/ 447 h 893"/>
                <a:gd name="T98" fmla="*/ 382 w 422"/>
                <a:gd name="T99" fmla="*/ 420 h 893"/>
                <a:gd name="T100" fmla="*/ 393 w 422"/>
                <a:gd name="T101" fmla="*/ 393 h 893"/>
                <a:gd name="T102" fmla="*/ 397 w 422"/>
                <a:gd name="T103" fmla="*/ 361 h 893"/>
                <a:gd name="T104" fmla="*/ 404 w 422"/>
                <a:gd name="T105" fmla="*/ 336 h 893"/>
                <a:gd name="T106" fmla="*/ 409 w 422"/>
                <a:gd name="T107" fmla="*/ 310 h 893"/>
                <a:gd name="T108" fmla="*/ 412 w 422"/>
                <a:gd name="T109" fmla="*/ 278 h 893"/>
                <a:gd name="T110" fmla="*/ 416 w 422"/>
                <a:gd name="T111" fmla="*/ 251 h 893"/>
                <a:gd name="T112" fmla="*/ 421 w 422"/>
                <a:gd name="T113" fmla="*/ 221 h 893"/>
                <a:gd name="T114" fmla="*/ 421 w 422"/>
                <a:gd name="T115" fmla="*/ 194 h 8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22"/>
                <a:gd name="T175" fmla="*/ 0 h 893"/>
                <a:gd name="T176" fmla="*/ 422 w 422"/>
                <a:gd name="T177" fmla="*/ 893 h 8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22" h="893">
                  <a:moveTo>
                    <a:pt x="421" y="0"/>
                  </a:moveTo>
                  <a:lnTo>
                    <a:pt x="421" y="12"/>
                  </a:lnTo>
                  <a:lnTo>
                    <a:pt x="421" y="26"/>
                  </a:lnTo>
                  <a:lnTo>
                    <a:pt x="416" y="39"/>
                  </a:lnTo>
                  <a:lnTo>
                    <a:pt x="416" y="57"/>
                  </a:lnTo>
                  <a:lnTo>
                    <a:pt x="416" y="69"/>
                  </a:lnTo>
                  <a:lnTo>
                    <a:pt x="412" y="83"/>
                  </a:lnTo>
                  <a:lnTo>
                    <a:pt x="412" y="97"/>
                  </a:lnTo>
                  <a:lnTo>
                    <a:pt x="409" y="114"/>
                  </a:lnTo>
                  <a:lnTo>
                    <a:pt x="409" y="127"/>
                  </a:lnTo>
                  <a:lnTo>
                    <a:pt x="404" y="140"/>
                  </a:lnTo>
                  <a:lnTo>
                    <a:pt x="401" y="154"/>
                  </a:lnTo>
                  <a:lnTo>
                    <a:pt x="397" y="167"/>
                  </a:lnTo>
                  <a:lnTo>
                    <a:pt x="397" y="185"/>
                  </a:lnTo>
                  <a:lnTo>
                    <a:pt x="393" y="199"/>
                  </a:lnTo>
                  <a:lnTo>
                    <a:pt x="386" y="212"/>
                  </a:lnTo>
                  <a:lnTo>
                    <a:pt x="382" y="225"/>
                  </a:lnTo>
                  <a:lnTo>
                    <a:pt x="378" y="238"/>
                  </a:lnTo>
                  <a:lnTo>
                    <a:pt x="375" y="251"/>
                  </a:lnTo>
                  <a:lnTo>
                    <a:pt x="371" y="264"/>
                  </a:lnTo>
                  <a:lnTo>
                    <a:pt x="363" y="278"/>
                  </a:lnTo>
                  <a:lnTo>
                    <a:pt x="359" y="292"/>
                  </a:lnTo>
                  <a:lnTo>
                    <a:pt x="352" y="304"/>
                  </a:lnTo>
                  <a:lnTo>
                    <a:pt x="345" y="318"/>
                  </a:lnTo>
                  <a:lnTo>
                    <a:pt x="340" y="331"/>
                  </a:lnTo>
                  <a:lnTo>
                    <a:pt x="333" y="345"/>
                  </a:lnTo>
                  <a:lnTo>
                    <a:pt x="326" y="358"/>
                  </a:lnTo>
                  <a:lnTo>
                    <a:pt x="318" y="371"/>
                  </a:lnTo>
                  <a:lnTo>
                    <a:pt x="311" y="385"/>
                  </a:lnTo>
                  <a:lnTo>
                    <a:pt x="303" y="398"/>
                  </a:lnTo>
                  <a:lnTo>
                    <a:pt x="295" y="412"/>
                  </a:lnTo>
                  <a:lnTo>
                    <a:pt x="288" y="424"/>
                  </a:lnTo>
                  <a:lnTo>
                    <a:pt x="281" y="434"/>
                  </a:lnTo>
                  <a:lnTo>
                    <a:pt x="273" y="447"/>
                  </a:lnTo>
                  <a:lnTo>
                    <a:pt x="262" y="460"/>
                  </a:lnTo>
                  <a:lnTo>
                    <a:pt x="253" y="469"/>
                  </a:lnTo>
                  <a:lnTo>
                    <a:pt x="242" y="482"/>
                  </a:lnTo>
                  <a:lnTo>
                    <a:pt x="236" y="495"/>
                  </a:lnTo>
                  <a:lnTo>
                    <a:pt x="224" y="504"/>
                  </a:lnTo>
                  <a:lnTo>
                    <a:pt x="217" y="517"/>
                  </a:lnTo>
                  <a:lnTo>
                    <a:pt x="205" y="526"/>
                  </a:lnTo>
                  <a:lnTo>
                    <a:pt x="194" y="539"/>
                  </a:lnTo>
                  <a:lnTo>
                    <a:pt x="183" y="548"/>
                  </a:lnTo>
                  <a:lnTo>
                    <a:pt x="172" y="561"/>
                  </a:lnTo>
                  <a:lnTo>
                    <a:pt x="163" y="571"/>
                  </a:lnTo>
                  <a:lnTo>
                    <a:pt x="152" y="580"/>
                  </a:lnTo>
                  <a:lnTo>
                    <a:pt x="141" y="593"/>
                  </a:lnTo>
                  <a:lnTo>
                    <a:pt x="126" y="602"/>
                  </a:lnTo>
                  <a:lnTo>
                    <a:pt x="115" y="610"/>
                  </a:lnTo>
                  <a:lnTo>
                    <a:pt x="104" y="620"/>
                  </a:lnTo>
                  <a:lnTo>
                    <a:pt x="92" y="628"/>
                  </a:lnTo>
                  <a:lnTo>
                    <a:pt x="81" y="637"/>
                  </a:lnTo>
                  <a:lnTo>
                    <a:pt x="66" y="647"/>
                  </a:lnTo>
                  <a:lnTo>
                    <a:pt x="54" y="655"/>
                  </a:lnTo>
                  <a:lnTo>
                    <a:pt x="43" y="663"/>
                  </a:lnTo>
                  <a:lnTo>
                    <a:pt x="28" y="672"/>
                  </a:lnTo>
                  <a:lnTo>
                    <a:pt x="17" y="682"/>
                  </a:lnTo>
                  <a:lnTo>
                    <a:pt x="0" y="692"/>
                  </a:lnTo>
                  <a:lnTo>
                    <a:pt x="0" y="892"/>
                  </a:lnTo>
                  <a:lnTo>
                    <a:pt x="16" y="879"/>
                  </a:lnTo>
                  <a:lnTo>
                    <a:pt x="30" y="868"/>
                  </a:lnTo>
                  <a:lnTo>
                    <a:pt x="43" y="858"/>
                  </a:lnTo>
                  <a:lnTo>
                    <a:pt x="54" y="850"/>
                  </a:lnTo>
                  <a:lnTo>
                    <a:pt x="66" y="841"/>
                  </a:lnTo>
                  <a:lnTo>
                    <a:pt x="79" y="831"/>
                  </a:lnTo>
                  <a:lnTo>
                    <a:pt x="92" y="823"/>
                  </a:lnTo>
                  <a:lnTo>
                    <a:pt x="104" y="815"/>
                  </a:lnTo>
                  <a:lnTo>
                    <a:pt x="115" y="806"/>
                  </a:lnTo>
                  <a:lnTo>
                    <a:pt x="126" y="796"/>
                  </a:lnTo>
                  <a:lnTo>
                    <a:pt x="141" y="787"/>
                  </a:lnTo>
                  <a:lnTo>
                    <a:pt x="152" y="774"/>
                  </a:lnTo>
                  <a:lnTo>
                    <a:pt x="163" y="766"/>
                  </a:lnTo>
                  <a:lnTo>
                    <a:pt x="172" y="757"/>
                  </a:lnTo>
                  <a:lnTo>
                    <a:pt x="183" y="744"/>
                  </a:lnTo>
                  <a:lnTo>
                    <a:pt x="194" y="734"/>
                  </a:lnTo>
                  <a:lnTo>
                    <a:pt x="205" y="722"/>
                  </a:lnTo>
                  <a:lnTo>
                    <a:pt x="217" y="712"/>
                  </a:lnTo>
                  <a:lnTo>
                    <a:pt x="224" y="699"/>
                  </a:lnTo>
                  <a:lnTo>
                    <a:pt x="236" y="690"/>
                  </a:lnTo>
                  <a:lnTo>
                    <a:pt x="242" y="677"/>
                  </a:lnTo>
                  <a:lnTo>
                    <a:pt x="253" y="663"/>
                  </a:lnTo>
                  <a:lnTo>
                    <a:pt x="262" y="655"/>
                  </a:lnTo>
                  <a:lnTo>
                    <a:pt x="273" y="641"/>
                  </a:lnTo>
                  <a:lnTo>
                    <a:pt x="281" y="628"/>
                  </a:lnTo>
                  <a:lnTo>
                    <a:pt x="288" y="620"/>
                  </a:lnTo>
                  <a:lnTo>
                    <a:pt x="295" y="606"/>
                  </a:lnTo>
                  <a:lnTo>
                    <a:pt x="303" y="593"/>
                  </a:lnTo>
                  <a:lnTo>
                    <a:pt x="311" y="580"/>
                  </a:lnTo>
                  <a:lnTo>
                    <a:pt x="318" y="566"/>
                  </a:lnTo>
                  <a:lnTo>
                    <a:pt x="326" y="553"/>
                  </a:lnTo>
                  <a:lnTo>
                    <a:pt x="333" y="539"/>
                  </a:lnTo>
                  <a:lnTo>
                    <a:pt x="340" y="526"/>
                  </a:lnTo>
                  <a:lnTo>
                    <a:pt x="345" y="513"/>
                  </a:lnTo>
                  <a:lnTo>
                    <a:pt x="352" y="499"/>
                  </a:lnTo>
                  <a:lnTo>
                    <a:pt x="359" y="486"/>
                  </a:lnTo>
                  <a:lnTo>
                    <a:pt x="363" y="474"/>
                  </a:lnTo>
                  <a:lnTo>
                    <a:pt x="371" y="460"/>
                  </a:lnTo>
                  <a:lnTo>
                    <a:pt x="375" y="447"/>
                  </a:lnTo>
                  <a:lnTo>
                    <a:pt x="378" y="434"/>
                  </a:lnTo>
                  <a:lnTo>
                    <a:pt x="382" y="420"/>
                  </a:lnTo>
                  <a:lnTo>
                    <a:pt x="386" y="407"/>
                  </a:lnTo>
                  <a:lnTo>
                    <a:pt x="393" y="393"/>
                  </a:lnTo>
                  <a:lnTo>
                    <a:pt x="397" y="380"/>
                  </a:lnTo>
                  <a:lnTo>
                    <a:pt x="397" y="361"/>
                  </a:lnTo>
                  <a:lnTo>
                    <a:pt x="401" y="349"/>
                  </a:lnTo>
                  <a:lnTo>
                    <a:pt x="404" y="336"/>
                  </a:lnTo>
                  <a:lnTo>
                    <a:pt x="409" y="323"/>
                  </a:lnTo>
                  <a:lnTo>
                    <a:pt x="409" y="310"/>
                  </a:lnTo>
                  <a:lnTo>
                    <a:pt x="412" y="292"/>
                  </a:lnTo>
                  <a:lnTo>
                    <a:pt x="412" y="278"/>
                  </a:lnTo>
                  <a:lnTo>
                    <a:pt x="416" y="264"/>
                  </a:lnTo>
                  <a:lnTo>
                    <a:pt x="416" y="251"/>
                  </a:lnTo>
                  <a:lnTo>
                    <a:pt x="416" y="234"/>
                  </a:lnTo>
                  <a:lnTo>
                    <a:pt x="421" y="221"/>
                  </a:lnTo>
                  <a:lnTo>
                    <a:pt x="421" y="207"/>
                  </a:lnTo>
                  <a:lnTo>
                    <a:pt x="421" y="194"/>
                  </a:lnTo>
                  <a:lnTo>
                    <a:pt x="421"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183" name="Freeform 8"/>
            <p:cNvSpPr>
              <a:spLocks/>
            </p:cNvSpPr>
            <p:nvPr/>
          </p:nvSpPr>
          <p:spPr bwMode="auto">
            <a:xfrm>
              <a:off x="4676" y="1495"/>
              <a:ext cx="914" cy="1370"/>
            </a:xfrm>
            <a:custGeom>
              <a:avLst/>
              <a:gdLst>
                <a:gd name="T0" fmla="*/ 536 w 914"/>
                <a:gd name="T1" fmla="*/ 9 h 1370"/>
                <a:gd name="T2" fmla="*/ 558 w 914"/>
                <a:gd name="T3" fmla="*/ 26 h 1370"/>
                <a:gd name="T4" fmla="*/ 585 w 914"/>
                <a:gd name="T5" fmla="*/ 44 h 1370"/>
                <a:gd name="T6" fmla="*/ 608 w 914"/>
                <a:gd name="T7" fmla="*/ 66 h 1370"/>
                <a:gd name="T8" fmla="*/ 634 w 914"/>
                <a:gd name="T9" fmla="*/ 85 h 1370"/>
                <a:gd name="T10" fmla="*/ 656 w 914"/>
                <a:gd name="T11" fmla="*/ 106 h 1370"/>
                <a:gd name="T12" fmla="*/ 675 w 914"/>
                <a:gd name="T13" fmla="*/ 123 h 1370"/>
                <a:gd name="T14" fmla="*/ 698 w 914"/>
                <a:gd name="T15" fmla="*/ 146 h 1370"/>
                <a:gd name="T16" fmla="*/ 717 w 914"/>
                <a:gd name="T17" fmla="*/ 168 h 1370"/>
                <a:gd name="T18" fmla="*/ 735 w 914"/>
                <a:gd name="T19" fmla="*/ 190 h 1370"/>
                <a:gd name="T20" fmla="*/ 754 w 914"/>
                <a:gd name="T21" fmla="*/ 217 h 1370"/>
                <a:gd name="T22" fmla="*/ 773 w 914"/>
                <a:gd name="T23" fmla="*/ 239 h 1370"/>
                <a:gd name="T24" fmla="*/ 788 w 914"/>
                <a:gd name="T25" fmla="*/ 265 h 1370"/>
                <a:gd name="T26" fmla="*/ 803 w 914"/>
                <a:gd name="T27" fmla="*/ 287 h 1370"/>
                <a:gd name="T28" fmla="*/ 810 w 914"/>
                <a:gd name="T29" fmla="*/ 300 h 1370"/>
                <a:gd name="T30" fmla="*/ 825 w 914"/>
                <a:gd name="T31" fmla="*/ 328 h 1370"/>
                <a:gd name="T32" fmla="*/ 837 w 914"/>
                <a:gd name="T33" fmla="*/ 354 h 1370"/>
                <a:gd name="T34" fmla="*/ 851 w 914"/>
                <a:gd name="T35" fmla="*/ 381 h 1370"/>
                <a:gd name="T36" fmla="*/ 863 w 914"/>
                <a:gd name="T37" fmla="*/ 407 h 1370"/>
                <a:gd name="T38" fmla="*/ 870 w 914"/>
                <a:gd name="T39" fmla="*/ 433 h 1370"/>
                <a:gd name="T40" fmla="*/ 878 w 914"/>
                <a:gd name="T41" fmla="*/ 464 h 1370"/>
                <a:gd name="T42" fmla="*/ 889 w 914"/>
                <a:gd name="T43" fmla="*/ 492 h 1370"/>
                <a:gd name="T44" fmla="*/ 893 w 914"/>
                <a:gd name="T45" fmla="*/ 518 h 1370"/>
                <a:gd name="T46" fmla="*/ 901 w 914"/>
                <a:gd name="T47" fmla="*/ 549 h 1370"/>
                <a:gd name="T48" fmla="*/ 904 w 914"/>
                <a:gd name="T49" fmla="*/ 575 h 1370"/>
                <a:gd name="T50" fmla="*/ 908 w 914"/>
                <a:gd name="T51" fmla="*/ 606 h 1370"/>
                <a:gd name="T52" fmla="*/ 908 w 914"/>
                <a:gd name="T53" fmla="*/ 632 h 1370"/>
                <a:gd name="T54" fmla="*/ 913 w 914"/>
                <a:gd name="T55" fmla="*/ 664 h 1370"/>
                <a:gd name="T56" fmla="*/ 913 w 914"/>
                <a:gd name="T57" fmla="*/ 691 h 1370"/>
                <a:gd name="T58" fmla="*/ 908 w 914"/>
                <a:gd name="T59" fmla="*/ 717 h 1370"/>
                <a:gd name="T60" fmla="*/ 908 w 914"/>
                <a:gd name="T61" fmla="*/ 748 h 1370"/>
                <a:gd name="T62" fmla="*/ 904 w 914"/>
                <a:gd name="T63" fmla="*/ 775 h 1370"/>
                <a:gd name="T64" fmla="*/ 901 w 914"/>
                <a:gd name="T65" fmla="*/ 806 h 1370"/>
                <a:gd name="T66" fmla="*/ 893 w 914"/>
                <a:gd name="T67" fmla="*/ 832 h 1370"/>
                <a:gd name="T68" fmla="*/ 889 w 914"/>
                <a:gd name="T69" fmla="*/ 863 h 1370"/>
                <a:gd name="T70" fmla="*/ 878 w 914"/>
                <a:gd name="T71" fmla="*/ 891 h 1370"/>
                <a:gd name="T72" fmla="*/ 870 w 914"/>
                <a:gd name="T73" fmla="*/ 916 h 1370"/>
                <a:gd name="T74" fmla="*/ 863 w 914"/>
                <a:gd name="T75" fmla="*/ 942 h 1370"/>
                <a:gd name="T76" fmla="*/ 851 w 914"/>
                <a:gd name="T77" fmla="*/ 970 h 1370"/>
                <a:gd name="T78" fmla="*/ 837 w 914"/>
                <a:gd name="T79" fmla="*/ 996 h 1370"/>
                <a:gd name="T80" fmla="*/ 825 w 914"/>
                <a:gd name="T81" fmla="*/ 1023 h 1370"/>
                <a:gd name="T82" fmla="*/ 810 w 914"/>
                <a:gd name="T83" fmla="*/ 1049 h 1370"/>
                <a:gd name="T84" fmla="*/ 795 w 914"/>
                <a:gd name="T85" fmla="*/ 1076 h 1370"/>
                <a:gd name="T86" fmla="*/ 788 w 914"/>
                <a:gd name="T87" fmla="*/ 1090 h 1370"/>
                <a:gd name="T88" fmla="*/ 773 w 914"/>
                <a:gd name="T89" fmla="*/ 1112 h 1370"/>
                <a:gd name="T90" fmla="*/ 754 w 914"/>
                <a:gd name="T91" fmla="*/ 1138 h 1370"/>
                <a:gd name="T92" fmla="*/ 735 w 914"/>
                <a:gd name="T93" fmla="*/ 1160 h 1370"/>
                <a:gd name="T94" fmla="*/ 717 w 914"/>
                <a:gd name="T95" fmla="*/ 1182 h 1370"/>
                <a:gd name="T96" fmla="*/ 698 w 914"/>
                <a:gd name="T97" fmla="*/ 1204 h 1370"/>
                <a:gd name="T98" fmla="*/ 675 w 914"/>
                <a:gd name="T99" fmla="*/ 1226 h 1370"/>
                <a:gd name="T100" fmla="*/ 656 w 914"/>
                <a:gd name="T101" fmla="*/ 1249 h 1370"/>
                <a:gd name="T102" fmla="*/ 634 w 914"/>
                <a:gd name="T103" fmla="*/ 1270 h 1370"/>
                <a:gd name="T104" fmla="*/ 608 w 914"/>
                <a:gd name="T105" fmla="*/ 1288 h 1370"/>
                <a:gd name="T106" fmla="*/ 585 w 914"/>
                <a:gd name="T107" fmla="*/ 1306 h 1370"/>
                <a:gd name="T108" fmla="*/ 558 w 914"/>
                <a:gd name="T109" fmla="*/ 1324 h 1370"/>
                <a:gd name="T110" fmla="*/ 536 w 914"/>
                <a:gd name="T111" fmla="*/ 1341 h 1370"/>
                <a:gd name="T112" fmla="*/ 510 w 914"/>
                <a:gd name="T113" fmla="*/ 1359 h 1370"/>
                <a:gd name="T114" fmla="*/ 0 w 914"/>
                <a:gd name="T115" fmla="*/ 677 h 137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14"/>
                <a:gd name="T175" fmla="*/ 0 h 1370"/>
                <a:gd name="T176" fmla="*/ 914 w 914"/>
                <a:gd name="T177" fmla="*/ 1370 h 137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14" h="1370">
                  <a:moveTo>
                    <a:pt x="522" y="0"/>
                  </a:moveTo>
                  <a:lnTo>
                    <a:pt x="536" y="9"/>
                  </a:lnTo>
                  <a:lnTo>
                    <a:pt x="547" y="18"/>
                  </a:lnTo>
                  <a:lnTo>
                    <a:pt x="558" y="26"/>
                  </a:lnTo>
                  <a:lnTo>
                    <a:pt x="574" y="36"/>
                  </a:lnTo>
                  <a:lnTo>
                    <a:pt x="585" y="44"/>
                  </a:lnTo>
                  <a:lnTo>
                    <a:pt x="597" y="53"/>
                  </a:lnTo>
                  <a:lnTo>
                    <a:pt x="608" y="66"/>
                  </a:lnTo>
                  <a:lnTo>
                    <a:pt x="619" y="75"/>
                  </a:lnTo>
                  <a:lnTo>
                    <a:pt x="634" y="85"/>
                  </a:lnTo>
                  <a:lnTo>
                    <a:pt x="645" y="93"/>
                  </a:lnTo>
                  <a:lnTo>
                    <a:pt x="656" y="106"/>
                  </a:lnTo>
                  <a:lnTo>
                    <a:pt x="664" y="115"/>
                  </a:lnTo>
                  <a:lnTo>
                    <a:pt x="675" y="123"/>
                  </a:lnTo>
                  <a:lnTo>
                    <a:pt x="687" y="136"/>
                  </a:lnTo>
                  <a:lnTo>
                    <a:pt x="698" y="146"/>
                  </a:lnTo>
                  <a:lnTo>
                    <a:pt x="709" y="160"/>
                  </a:lnTo>
                  <a:lnTo>
                    <a:pt x="717" y="168"/>
                  </a:lnTo>
                  <a:lnTo>
                    <a:pt x="728" y="182"/>
                  </a:lnTo>
                  <a:lnTo>
                    <a:pt x="735" y="190"/>
                  </a:lnTo>
                  <a:lnTo>
                    <a:pt x="746" y="203"/>
                  </a:lnTo>
                  <a:lnTo>
                    <a:pt x="754" y="217"/>
                  </a:lnTo>
                  <a:lnTo>
                    <a:pt x="765" y="225"/>
                  </a:lnTo>
                  <a:lnTo>
                    <a:pt x="773" y="239"/>
                  </a:lnTo>
                  <a:lnTo>
                    <a:pt x="781" y="252"/>
                  </a:lnTo>
                  <a:lnTo>
                    <a:pt x="788" y="265"/>
                  </a:lnTo>
                  <a:lnTo>
                    <a:pt x="795" y="279"/>
                  </a:lnTo>
                  <a:lnTo>
                    <a:pt x="803" y="287"/>
                  </a:lnTo>
                  <a:lnTo>
                    <a:pt x="810" y="300"/>
                  </a:lnTo>
                  <a:lnTo>
                    <a:pt x="818" y="314"/>
                  </a:lnTo>
                  <a:lnTo>
                    <a:pt x="825" y="328"/>
                  </a:lnTo>
                  <a:lnTo>
                    <a:pt x="832" y="341"/>
                  </a:lnTo>
                  <a:lnTo>
                    <a:pt x="837" y="354"/>
                  </a:lnTo>
                  <a:lnTo>
                    <a:pt x="844" y="367"/>
                  </a:lnTo>
                  <a:lnTo>
                    <a:pt x="851" y="381"/>
                  </a:lnTo>
                  <a:lnTo>
                    <a:pt x="855" y="395"/>
                  </a:lnTo>
                  <a:lnTo>
                    <a:pt x="863" y="407"/>
                  </a:lnTo>
                  <a:lnTo>
                    <a:pt x="867" y="420"/>
                  </a:lnTo>
                  <a:lnTo>
                    <a:pt x="870" y="433"/>
                  </a:lnTo>
                  <a:lnTo>
                    <a:pt x="874" y="446"/>
                  </a:lnTo>
                  <a:lnTo>
                    <a:pt x="878" y="464"/>
                  </a:lnTo>
                  <a:lnTo>
                    <a:pt x="885" y="478"/>
                  </a:lnTo>
                  <a:lnTo>
                    <a:pt x="889" y="492"/>
                  </a:lnTo>
                  <a:lnTo>
                    <a:pt x="889" y="505"/>
                  </a:lnTo>
                  <a:lnTo>
                    <a:pt x="893" y="518"/>
                  </a:lnTo>
                  <a:lnTo>
                    <a:pt x="896" y="531"/>
                  </a:lnTo>
                  <a:lnTo>
                    <a:pt x="901" y="549"/>
                  </a:lnTo>
                  <a:lnTo>
                    <a:pt x="901" y="562"/>
                  </a:lnTo>
                  <a:lnTo>
                    <a:pt x="904" y="575"/>
                  </a:lnTo>
                  <a:lnTo>
                    <a:pt x="904" y="589"/>
                  </a:lnTo>
                  <a:lnTo>
                    <a:pt x="908" y="606"/>
                  </a:lnTo>
                  <a:lnTo>
                    <a:pt x="908" y="619"/>
                  </a:lnTo>
                  <a:lnTo>
                    <a:pt x="908" y="632"/>
                  </a:lnTo>
                  <a:lnTo>
                    <a:pt x="913" y="646"/>
                  </a:lnTo>
                  <a:lnTo>
                    <a:pt x="913" y="664"/>
                  </a:lnTo>
                  <a:lnTo>
                    <a:pt x="913" y="677"/>
                  </a:lnTo>
                  <a:lnTo>
                    <a:pt x="913" y="691"/>
                  </a:lnTo>
                  <a:lnTo>
                    <a:pt x="913" y="705"/>
                  </a:lnTo>
                  <a:lnTo>
                    <a:pt x="908" y="717"/>
                  </a:lnTo>
                  <a:lnTo>
                    <a:pt x="908" y="735"/>
                  </a:lnTo>
                  <a:lnTo>
                    <a:pt x="908" y="748"/>
                  </a:lnTo>
                  <a:lnTo>
                    <a:pt x="904" y="761"/>
                  </a:lnTo>
                  <a:lnTo>
                    <a:pt x="904" y="775"/>
                  </a:lnTo>
                  <a:lnTo>
                    <a:pt x="901" y="792"/>
                  </a:lnTo>
                  <a:lnTo>
                    <a:pt x="901" y="806"/>
                  </a:lnTo>
                  <a:lnTo>
                    <a:pt x="896" y="818"/>
                  </a:lnTo>
                  <a:lnTo>
                    <a:pt x="893" y="832"/>
                  </a:lnTo>
                  <a:lnTo>
                    <a:pt x="889" y="845"/>
                  </a:lnTo>
                  <a:lnTo>
                    <a:pt x="889" y="863"/>
                  </a:lnTo>
                  <a:lnTo>
                    <a:pt x="885" y="877"/>
                  </a:lnTo>
                  <a:lnTo>
                    <a:pt x="878" y="891"/>
                  </a:lnTo>
                  <a:lnTo>
                    <a:pt x="874" y="904"/>
                  </a:lnTo>
                  <a:lnTo>
                    <a:pt x="870" y="916"/>
                  </a:lnTo>
                  <a:lnTo>
                    <a:pt x="867" y="929"/>
                  </a:lnTo>
                  <a:lnTo>
                    <a:pt x="863" y="942"/>
                  </a:lnTo>
                  <a:lnTo>
                    <a:pt x="855" y="956"/>
                  </a:lnTo>
                  <a:lnTo>
                    <a:pt x="851" y="970"/>
                  </a:lnTo>
                  <a:lnTo>
                    <a:pt x="844" y="983"/>
                  </a:lnTo>
                  <a:lnTo>
                    <a:pt x="837" y="996"/>
                  </a:lnTo>
                  <a:lnTo>
                    <a:pt x="832" y="1009"/>
                  </a:lnTo>
                  <a:lnTo>
                    <a:pt x="825" y="1023"/>
                  </a:lnTo>
                  <a:lnTo>
                    <a:pt x="818" y="1037"/>
                  </a:lnTo>
                  <a:lnTo>
                    <a:pt x="810" y="1049"/>
                  </a:lnTo>
                  <a:lnTo>
                    <a:pt x="803" y="1063"/>
                  </a:lnTo>
                  <a:lnTo>
                    <a:pt x="795" y="1076"/>
                  </a:lnTo>
                  <a:lnTo>
                    <a:pt x="788" y="1090"/>
                  </a:lnTo>
                  <a:lnTo>
                    <a:pt x="781" y="1102"/>
                  </a:lnTo>
                  <a:lnTo>
                    <a:pt x="773" y="1112"/>
                  </a:lnTo>
                  <a:lnTo>
                    <a:pt x="765" y="1125"/>
                  </a:lnTo>
                  <a:lnTo>
                    <a:pt x="754" y="1138"/>
                  </a:lnTo>
                  <a:lnTo>
                    <a:pt x="746" y="1147"/>
                  </a:lnTo>
                  <a:lnTo>
                    <a:pt x="735" y="1160"/>
                  </a:lnTo>
                  <a:lnTo>
                    <a:pt x="728" y="1173"/>
                  </a:lnTo>
                  <a:lnTo>
                    <a:pt x="717" y="1182"/>
                  </a:lnTo>
                  <a:lnTo>
                    <a:pt x="709" y="1195"/>
                  </a:lnTo>
                  <a:lnTo>
                    <a:pt x="698" y="1204"/>
                  </a:lnTo>
                  <a:lnTo>
                    <a:pt x="687" y="1217"/>
                  </a:lnTo>
                  <a:lnTo>
                    <a:pt x="675" y="1226"/>
                  </a:lnTo>
                  <a:lnTo>
                    <a:pt x="664" y="1239"/>
                  </a:lnTo>
                  <a:lnTo>
                    <a:pt x="656" y="1249"/>
                  </a:lnTo>
                  <a:lnTo>
                    <a:pt x="645" y="1258"/>
                  </a:lnTo>
                  <a:lnTo>
                    <a:pt x="634" y="1270"/>
                  </a:lnTo>
                  <a:lnTo>
                    <a:pt x="619" y="1280"/>
                  </a:lnTo>
                  <a:lnTo>
                    <a:pt x="608" y="1288"/>
                  </a:lnTo>
                  <a:lnTo>
                    <a:pt x="597" y="1298"/>
                  </a:lnTo>
                  <a:lnTo>
                    <a:pt x="585" y="1306"/>
                  </a:lnTo>
                  <a:lnTo>
                    <a:pt x="574" y="1315"/>
                  </a:lnTo>
                  <a:lnTo>
                    <a:pt x="558" y="1324"/>
                  </a:lnTo>
                  <a:lnTo>
                    <a:pt x="547" y="1333"/>
                  </a:lnTo>
                  <a:lnTo>
                    <a:pt x="536" y="1341"/>
                  </a:lnTo>
                  <a:lnTo>
                    <a:pt x="522" y="1350"/>
                  </a:lnTo>
                  <a:lnTo>
                    <a:pt x="510" y="1359"/>
                  </a:lnTo>
                  <a:lnTo>
                    <a:pt x="494" y="1369"/>
                  </a:lnTo>
                  <a:lnTo>
                    <a:pt x="0" y="677"/>
                  </a:lnTo>
                  <a:lnTo>
                    <a:pt x="522" y="0"/>
                  </a:lnTo>
                </a:path>
              </a:pathLst>
            </a:custGeom>
            <a:solidFill>
              <a:srgbClr val="288B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184" name="Rectangle 9"/>
            <p:cNvSpPr>
              <a:spLocks noChangeArrowheads="1"/>
            </p:cNvSpPr>
            <p:nvPr/>
          </p:nvSpPr>
          <p:spPr bwMode="auto">
            <a:xfrm>
              <a:off x="4751" y="2007"/>
              <a:ext cx="86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7638" tIns="73025" rIns="147638" bIns="73025">
              <a:spAutoFit/>
            </a:bodyPr>
            <a:lstStyle/>
            <a:p>
              <a:pPr algn="ctr" defTabSz="2341563"/>
              <a:r>
                <a:rPr lang="fr-CH" altLang="fr-FR" sz="1400" b="1">
                  <a:solidFill>
                    <a:srgbClr val="FFFFFF"/>
                  </a:solidFill>
                  <a:latin typeface="Arial" charset="0"/>
                </a:rPr>
                <a:t>Abandonnés</a:t>
              </a:r>
            </a:p>
            <a:p>
              <a:pPr algn="ctr" defTabSz="2341563"/>
              <a:r>
                <a:rPr lang="fr-CH" altLang="fr-FR" sz="1400" b="1">
                  <a:solidFill>
                    <a:srgbClr val="FFFFFF"/>
                  </a:solidFill>
                  <a:latin typeface="Arial" charset="0"/>
                </a:rPr>
                <a:t>28%</a:t>
              </a:r>
            </a:p>
          </p:txBody>
        </p:sp>
        <p:sp>
          <p:nvSpPr>
            <p:cNvPr id="7185" name="Freeform 10"/>
            <p:cNvSpPr>
              <a:spLocks/>
            </p:cNvSpPr>
            <p:nvPr/>
          </p:nvSpPr>
          <p:spPr bwMode="auto">
            <a:xfrm>
              <a:off x="4674" y="2173"/>
              <a:ext cx="495" cy="893"/>
            </a:xfrm>
            <a:custGeom>
              <a:avLst/>
              <a:gdLst>
                <a:gd name="T0" fmla="*/ 0 w 495"/>
                <a:gd name="T1" fmla="*/ 0 h 893"/>
                <a:gd name="T2" fmla="*/ 494 w 495"/>
                <a:gd name="T3" fmla="*/ 689 h 893"/>
                <a:gd name="T4" fmla="*/ 494 w 495"/>
                <a:gd name="T5" fmla="*/ 892 h 893"/>
                <a:gd name="T6" fmla="*/ 0 w 495"/>
                <a:gd name="T7" fmla="*/ 195 h 893"/>
                <a:gd name="T8" fmla="*/ 0 w 495"/>
                <a:gd name="T9" fmla="*/ 0 h 893"/>
                <a:gd name="T10" fmla="*/ 0 60000 65536"/>
                <a:gd name="T11" fmla="*/ 0 60000 65536"/>
                <a:gd name="T12" fmla="*/ 0 60000 65536"/>
                <a:gd name="T13" fmla="*/ 0 60000 65536"/>
                <a:gd name="T14" fmla="*/ 0 60000 65536"/>
                <a:gd name="T15" fmla="*/ 0 w 495"/>
                <a:gd name="T16" fmla="*/ 0 h 893"/>
                <a:gd name="T17" fmla="*/ 495 w 495"/>
                <a:gd name="T18" fmla="*/ 893 h 893"/>
              </a:gdLst>
              <a:ahLst/>
              <a:cxnLst>
                <a:cxn ang="T10">
                  <a:pos x="T0" y="T1"/>
                </a:cxn>
                <a:cxn ang="T11">
                  <a:pos x="T2" y="T3"/>
                </a:cxn>
                <a:cxn ang="T12">
                  <a:pos x="T4" y="T5"/>
                </a:cxn>
                <a:cxn ang="T13">
                  <a:pos x="T6" y="T7"/>
                </a:cxn>
                <a:cxn ang="T14">
                  <a:pos x="T8" y="T9"/>
                </a:cxn>
              </a:cxnLst>
              <a:rect l="T15" t="T16" r="T17" b="T18"/>
              <a:pathLst>
                <a:path w="495" h="893">
                  <a:moveTo>
                    <a:pt x="0" y="0"/>
                  </a:moveTo>
                  <a:lnTo>
                    <a:pt x="494" y="689"/>
                  </a:lnTo>
                  <a:lnTo>
                    <a:pt x="494" y="892"/>
                  </a:lnTo>
                  <a:lnTo>
                    <a:pt x="0" y="195"/>
                  </a:lnTo>
                  <a:lnTo>
                    <a:pt x="0"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186" name="Freeform 11"/>
            <p:cNvSpPr>
              <a:spLocks/>
            </p:cNvSpPr>
            <p:nvPr/>
          </p:nvSpPr>
          <p:spPr bwMode="auto">
            <a:xfrm>
              <a:off x="3762" y="2173"/>
              <a:ext cx="1411" cy="1020"/>
            </a:xfrm>
            <a:custGeom>
              <a:avLst/>
              <a:gdLst>
                <a:gd name="T0" fmla="*/ 1367 w 1411"/>
                <a:gd name="T1" fmla="*/ 712 h 1020"/>
                <a:gd name="T2" fmla="*/ 1311 w 1411"/>
                <a:gd name="T3" fmla="*/ 738 h 1020"/>
                <a:gd name="T4" fmla="*/ 1255 w 1411"/>
                <a:gd name="T5" fmla="*/ 760 h 1020"/>
                <a:gd name="T6" fmla="*/ 1196 w 1411"/>
                <a:gd name="T7" fmla="*/ 783 h 1020"/>
                <a:gd name="T8" fmla="*/ 1135 w 1411"/>
                <a:gd name="T9" fmla="*/ 795 h 1020"/>
                <a:gd name="T10" fmla="*/ 1071 w 1411"/>
                <a:gd name="T11" fmla="*/ 809 h 1020"/>
                <a:gd name="T12" fmla="*/ 1007 w 1411"/>
                <a:gd name="T13" fmla="*/ 819 h 1020"/>
                <a:gd name="T14" fmla="*/ 943 w 1411"/>
                <a:gd name="T15" fmla="*/ 823 h 1020"/>
                <a:gd name="T16" fmla="*/ 879 w 1411"/>
                <a:gd name="T17" fmla="*/ 823 h 1020"/>
                <a:gd name="T18" fmla="*/ 816 w 1411"/>
                <a:gd name="T19" fmla="*/ 819 h 1020"/>
                <a:gd name="T20" fmla="*/ 755 w 1411"/>
                <a:gd name="T21" fmla="*/ 809 h 1020"/>
                <a:gd name="T22" fmla="*/ 691 w 1411"/>
                <a:gd name="T23" fmla="*/ 795 h 1020"/>
                <a:gd name="T24" fmla="*/ 631 w 1411"/>
                <a:gd name="T25" fmla="*/ 783 h 1020"/>
                <a:gd name="T26" fmla="*/ 571 w 1411"/>
                <a:gd name="T27" fmla="*/ 760 h 1020"/>
                <a:gd name="T28" fmla="*/ 511 w 1411"/>
                <a:gd name="T29" fmla="*/ 738 h 1020"/>
                <a:gd name="T30" fmla="*/ 455 w 1411"/>
                <a:gd name="T31" fmla="*/ 712 h 1020"/>
                <a:gd name="T32" fmla="*/ 401 w 1411"/>
                <a:gd name="T33" fmla="*/ 681 h 1020"/>
                <a:gd name="T34" fmla="*/ 350 w 1411"/>
                <a:gd name="T35" fmla="*/ 646 h 1020"/>
                <a:gd name="T36" fmla="*/ 300 w 1411"/>
                <a:gd name="T37" fmla="*/ 609 h 1020"/>
                <a:gd name="T38" fmla="*/ 255 w 1411"/>
                <a:gd name="T39" fmla="*/ 571 h 1020"/>
                <a:gd name="T40" fmla="*/ 214 w 1411"/>
                <a:gd name="T41" fmla="*/ 526 h 1020"/>
                <a:gd name="T42" fmla="*/ 172 w 1411"/>
                <a:gd name="T43" fmla="*/ 482 h 1020"/>
                <a:gd name="T44" fmla="*/ 139 w 1411"/>
                <a:gd name="T45" fmla="*/ 433 h 1020"/>
                <a:gd name="T46" fmla="*/ 105 w 1411"/>
                <a:gd name="T47" fmla="*/ 384 h 1020"/>
                <a:gd name="T48" fmla="*/ 79 w 1411"/>
                <a:gd name="T49" fmla="*/ 331 h 1020"/>
                <a:gd name="T50" fmla="*/ 52 w 1411"/>
                <a:gd name="T51" fmla="*/ 277 h 1020"/>
                <a:gd name="T52" fmla="*/ 34 w 1411"/>
                <a:gd name="T53" fmla="*/ 225 h 1020"/>
                <a:gd name="T54" fmla="*/ 18 w 1411"/>
                <a:gd name="T55" fmla="*/ 167 h 1020"/>
                <a:gd name="T56" fmla="*/ 7 w 1411"/>
                <a:gd name="T57" fmla="*/ 113 h 1020"/>
                <a:gd name="T58" fmla="*/ 0 w 1411"/>
                <a:gd name="T59" fmla="*/ 56 h 1020"/>
                <a:gd name="T60" fmla="*/ 0 w 1411"/>
                <a:gd name="T61" fmla="*/ 0 h 1020"/>
                <a:gd name="T62" fmla="*/ 0 w 1411"/>
                <a:gd name="T63" fmla="*/ 234 h 1020"/>
                <a:gd name="T64" fmla="*/ 7 w 1411"/>
                <a:gd name="T65" fmla="*/ 291 h 1020"/>
                <a:gd name="T66" fmla="*/ 15 w 1411"/>
                <a:gd name="T67" fmla="*/ 350 h 1020"/>
                <a:gd name="T68" fmla="*/ 30 w 1411"/>
                <a:gd name="T69" fmla="*/ 406 h 1020"/>
                <a:gd name="T70" fmla="*/ 49 w 1411"/>
                <a:gd name="T71" fmla="*/ 460 h 1020"/>
                <a:gd name="T72" fmla="*/ 71 w 1411"/>
                <a:gd name="T73" fmla="*/ 512 h 1020"/>
                <a:gd name="T74" fmla="*/ 97 w 1411"/>
                <a:gd name="T75" fmla="*/ 566 h 1020"/>
                <a:gd name="T76" fmla="*/ 127 w 1411"/>
                <a:gd name="T77" fmla="*/ 619 h 1020"/>
                <a:gd name="T78" fmla="*/ 165 w 1411"/>
                <a:gd name="T79" fmla="*/ 663 h 1020"/>
                <a:gd name="T80" fmla="*/ 202 w 1411"/>
                <a:gd name="T81" fmla="*/ 712 h 1020"/>
                <a:gd name="T82" fmla="*/ 244 w 1411"/>
                <a:gd name="T83" fmla="*/ 757 h 1020"/>
                <a:gd name="T84" fmla="*/ 289 w 1411"/>
                <a:gd name="T85" fmla="*/ 795 h 1020"/>
                <a:gd name="T86" fmla="*/ 339 w 1411"/>
                <a:gd name="T87" fmla="*/ 832 h 1020"/>
                <a:gd name="T88" fmla="*/ 387 w 1411"/>
                <a:gd name="T89" fmla="*/ 867 h 1020"/>
                <a:gd name="T90" fmla="*/ 443 w 1411"/>
                <a:gd name="T91" fmla="*/ 898 h 1020"/>
                <a:gd name="T92" fmla="*/ 496 w 1411"/>
                <a:gd name="T93" fmla="*/ 924 h 1020"/>
                <a:gd name="T94" fmla="*/ 556 w 1411"/>
                <a:gd name="T95" fmla="*/ 951 h 1020"/>
                <a:gd name="T96" fmla="*/ 616 w 1411"/>
                <a:gd name="T97" fmla="*/ 973 h 1020"/>
                <a:gd name="T98" fmla="*/ 676 w 1411"/>
                <a:gd name="T99" fmla="*/ 987 h 1020"/>
                <a:gd name="T100" fmla="*/ 736 w 1411"/>
                <a:gd name="T101" fmla="*/ 1000 h 1020"/>
                <a:gd name="T102" fmla="*/ 800 w 1411"/>
                <a:gd name="T103" fmla="*/ 1009 h 1020"/>
                <a:gd name="T104" fmla="*/ 865 w 1411"/>
                <a:gd name="T105" fmla="*/ 1013 h 1020"/>
                <a:gd name="T106" fmla="*/ 928 w 1411"/>
                <a:gd name="T107" fmla="*/ 1019 h 1020"/>
                <a:gd name="T108" fmla="*/ 992 w 1411"/>
                <a:gd name="T109" fmla="*/ 1013 h 1020"/>
                <a:gd name="T110" fmla="*/ 1056 w 1411"/>
                <a:gd name="T111" fmla="*/ 1005 h 1020"/>
                <a:gd name="T112" fmla="*/ 1116 w 1411"/>
                <a:gd name="T113" fmla="*/ 995 h 1020"/>
                <a:gd name="T114" fmla="*/ 1180 w 1411"/>
                <a:gd name="T115" fmla="*/ 981 h 1020"/>
                <a:gd name="T116" fmla="*/ 1241 w 1411"/>
                <a:gd name="T117" fmla="*/ 960 h 1020"/>
                <a:gd name="T118" fmla="*/ 1297 w 1411"/>
                <a:gd name="T119" fmla="*/ 938 h 1020"/>
                <a:gd name="T120" fmla="*/ 1356 w 1411"/>
                <a:gd name="T121" fmla="*/ 911 h 1020"/>
                <a:gd name="T122" fmla="*/ 1410 w 1411"/>
                <a:gd name="T123" fmla="*/ 884 h 10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1"/>
                <a:gd name="T187" fmla="*/ 0 h 1020"/>
                <a:gd name="T188" fmla="*/ 1411 w 1411"/>
                <a:gd name="T189" fmla="*/ 1020 h 10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1" h="1020">
                  <a:moveTo>
                    <a:pt x="1410" y="690"/>
                  </a:moveTo>
                  <a:lnTo>
                    <a:pt x="1398" y="695"/>
                  </a:lnTo>
                  <a:lnTo>
                    <a:pt x="1384" y="703"/>
                  </a:lnTo>
                  <a:lnTo>
                    <a:pt x="1367" y="712"/>
                  </a:lnTo>
                  <a:lnTo>
                    <a:pt x="1356" y="716"/>
                  </a:lnTo>
                  <a:lnTo>
                    <a:pt x="1342" y="725"/>
                  </a:lnTo>
                  <a:lnTo>
                    <a:pt x="1327" y="730"/>
                  </a:lnTo>
                  <a:lnTo>
                    <a:pt x="1311" y="738"/>
                  </a:lnTo>
                  <a:lnTo>
                    <a:pt x="1297" y="744"/>
                  </a:lnTo>
                  <a:lnTo>
                    <a:pt x="1286" y="752"/>
                  </a:lnTo>
                  <a:lnTo>
                    <a:pt x="1270" y="757"/>
                  </a:lnTo>
                  <a:lnTo>
                    <a:pt x="1255" y="760"/>
                  </a:lnTo>
                  <a:lnTo>
                    <a:pt x="1241" y="765"/>
                  </a:lnTo>
                  <a:lnTo>
                    <a:pt x="1225" y="774"/>
                  </a:lnTo>
                  <a:lnTo>
                    <a:pt x="1210" y="779"/>
                  </a:lnTo>
                  <a:lnTo>
                    <a:pt x="1196" y="783"/>
                  </a:lnTo>
                  <a:lnTo>
                    <a:pt x="1180" y="787"/>
                  </a:lnTo>
                  <a:lnTo>
                    <a:pt x="1165" y="792"/>
                  </a:lnTo>
                  <a:lnTo>
                    <a:pt x="1150" y="792"/>
                  </a:lnTo>
                  <a:lnTo>
                    <a:pt x="1135" y="795"/>
                  </a:lnTo>
                  <a:lnTo>
                    <a:pt x="1116" y="801"/>
                  </a:lnTo>
                  <a:lnTo>
                    <a:pt x="1101" y="805"/>
                  </a:lnTo>
                  <a:lnTo>
                    <a:pt x="1086" y="805"/>
                  </a:lnTo>
                  <a:lnTo>
                    <a:pt x="1071" y="809"/>
                  </a:lnTo>
                  <a:lnTo>
                    <a:pt x="1056" y="809"/>
                  </a:lnTo>
                  <a:lnTo>
                    <a:pt x="1041" y="813"/>
                  </a:lnTo>
                  <a:lnTo>
                    <a:pt x="1023" y="813"/>
                  </a:lnTo>
                  <a:lnTo>
                    <a:pt x="1007" y="819"/>
                  </a:lnTo>
                  <a:lnTo>
                    <a:pt x="992" y="819"/>
                  </a:lnTo>
                  <a:lnTo>
                    <a:pt x="977" y="819"/>
                  </a:lnTo>
                  <a:lnTo>
                    <a:pt x="959" y="819"/>
                  </a:lnTo>
                  <a:lnTo>
                    <a:pt x="943" y="823"/>
                  </a:lnTo>
                  <a:lnTo>
                    <a:pt x="928" y="823"/>
                  </a:lnTo>
                  <a:lnTo>
                    <a:pt x="914" y="823"/>
                  </a:lnTo>
                  <a:lnTo>
                    <a:pt x="898" y="823"/>
                  </a:lnTo>
                  <a:lnTo>
                    <a:pt x="879" y="823"/>
                  </a:lnTo>
                  <a:lnTo>
                    <a:pt x="865" y="819"/>
                  </a:lnTo>
                  <a:lnTo>
                    <a:pt x="850" y="819"/>
                  </a:lnTo>
                  <a:lnTo>
                    <a:pt x="834" y="819"/>
                  </a:lnTo>
                  <a:lnTo>
                    <a:pt x="816" y="819"/>
                  </a:lnTo>
                  <a:lnTo>
                    <a:pt x="800" y="813"/>
                  </a:lnTo>
                  <a:lnTo>
                    <a:pt x="786" y="813"/>
                  </a:lnTo>
                  <a:lnTo>
                    <a:pt x="770" y="809"/>
                  </a:lnTo>
                  <a:lnTo>
                    <a:pt x="755" y="809"/>
                  </a:lnTo>
                  <a:lnTo>
                    <a:pt x="736" y="805"/>
                  </a:lnTo>
                  <a:lnTo>
                    <a:pt x="721" y="805"/>
                  </a:lnTo>
                  <a:lnTo>
                    <a:pt x="706" y="801"/>
                  </a:lnTo>
                  <a:lnTo>
                    <a:pt x="691" y="795"/>
                  </a:lnTo>
                  <a:lnTo>
                    <a:pt x="676" y="792"/>
                  </a:lnTo>
                  <a:lnTo>
                    <a:pt x="661" y="792"/>
                  </a:lnTo>
                  <a:lnTo>
                    <a:pt x="646" y="787"/>
                  </a:lnTo>
                  <a:lnTo>
                    <a:pt x="631" y="783"/>
                  </a:lnTo>
                  <a:lnTo>
                    <a:pt x="616" y="779"/>
                  </a:lnTo>
                  <a:lnTo>
                    <a:pt x="601" y="774"/>
                  </a:lnTo>
                  <a:lnTo>
                    <a:pt x="586" y="765"/>
                  </a:lnTo>
                  <a:lnTo>
                    <a:pt x="571" y="760"/>
                  </a:lnTo>
                  <a:lnTo>
                    <a:pt x="556" y="757"/>
                  </a:lnTo>
                  <a:lnTo>
                    <a:pt x="541" y="752"/>
                  </a:lnTo>
                  <a:lnTo>
                    <a:pt x="526" y="744"/>
                  </a:lnTo>
                  <a:lnTo>
                    <a:pt x="511" y="738"/>
                  </a:lnTo>
                  <a:lnTo>
                    <a:pt x="496" y="730"/>
                  </a:lnTo>
                  <a:lnTo>
                    <a:pt x="485" y="725"/>
                  </a:lnTo>
                  <a:lnTo>
                    <a:pt x="470" y="716"/>
                  </a:lnTo>
                  <a:lnTo>
                    <a:pt x="455" y="712"/>
                  </a:lnTo>
                  <a:lnTo>
                    <a:pt x="443" y="703"/>
                  </a:lnTo>
                  <a:lnTo>
                    <a:pt x="429" y="695"/>
                  </a:lnTo>
                  <a:lnTo>
                    <a:pt x="412" y="690"/>
                  </a:lnTo>
                  <a:lnTo>
                    <a:pt x="401" y="681"/>
                  </a:lnTo>
                  <a:lnTo>
                    <a:pt x="387" y="671"/>
                  </a:lnTo>
                  <a:lnTo>
                    <a:pt x="376" y="663"/>
                  </a:lnTo>
                  <a:lnTo>
                    <a:pt x="365" y="655"/>
                  </a:lnTo>
                  <a:lnTo>
                    <a:pt x="350" y="646"/>
                  </a:lnTo>
                  <a:lnTo>
                    <a:pt x="339" y="637"/>
                  </a:lnTo>
                  <a:lnTo>
                    <a:pt x="327" y="627"/>
                  </a:lnTo>
                  <a:lnTo>
                    <a:pt x="311" y="619"/>
                  </a:lnTo>
                  <a:lnTo>
                    <a:pt x="300" y="609"/>
                  </a:lnTo>
                  <a:lnTo>
                    <a:pt x="289" y="601"/>
                  </a:lnTo>
                  <a:lnTo>
                    <a:pt x="278" y="593"/>
                  </a:lnTo>
                  <a:lnTo>
                    <a:pt x="266" y="579"/>
                  </a:lnTo>
                  <a:lnTo>
                    <a:pt x="255" y="571"/>
                  </a:lnTo>
                  <a:lnTo>
                    <a:pt x="244" y="561"/>
                  </a:lnTo>
                  <a:lnTo>
                    <a:pt x="233" y="548"/>
                  </a:lnTo>
                  <a:lnTo>
                    <a:pt x="221" y="539"/>
                  </a:lnTo>
                  <a:lnTo>
                    <a:pt x="214" y="526"/>
                  </a:lnTo>
                  <a:lnTo>
                    <a:pt x="202" y="517"/>
                  </a:lnTo>
                  <a:lnTo>
                    <a:pt x="191" y="504"/>
                  </a:lnTo>
                  <a:lnTo>
                    <a:pt x="183" y="495"/>
                  </a:lnTo>
                  <a:lnTo>
                    <a:pt x="172" y="482"/>
                  </a:lnTo>
                  <a:lnTo>
                    <a:pt x="165" y="469"/>
                  </a:lnTo>
                  <a:lnTo>
                    <a:pt x="154" y="460"/>
                  </a:lnTo>
                  <a:lnTo>
                    <a:pt x="146" y="447"/>
                  </a:lnTo>
                  <a:lnTo>
                    <a:pt x="139" y="433"/>
                  </a:lnTo>
                  <a:lnTo>
                    <a:pt x="127" y="423"/>
                  </a:lnTo>
                  <a:lnTo>
                    <a:pt x="120" y="411"/>
                  </a:lnTo>
                  <a:lnTo>
                    <a:pt x="113" y="398"/>
                  </a:lnTo>
                  <a:lnTo>
                    <a:pt x="105" y="384"/>
                  </a:lnTo>
                  <a:lnTo>
                    <a:pt x="97" y="372"/>
                  </a:lnTo>
                  <a:lnTo>
                    <a:pt x="90" y="358"/>
                  </a:lnTo>
                  <a:lnTo>
                    <a:pt x="86" y="344"/>
                  </a:lnTo>
                  <a:lnTo>
                    <a:pt x="79" y="331"/>
                  </a:lnTo>
                  <a:lnTo>
                    <a:pt x="71" y="318"/>
                  </a:lnTo>
                  <a:lnTo>
                    <a:pt x="63" y="304"/>
                  </a:lnTo>
                  <a:lnTo>
                    <a:pt x="60" y="291"/>
                  </a:lnTo>
                  <a:lnTo>
                    <a:pt x="52" y="277"/>
                  </a:lnTo>
                  <a:lnTo>
                    <a:pt x="49" y="265"/>
                  </a:lnTo>
                  <a:lnTo>
                    <a:pt x="45" y="251"/>
                  </a:lnTo>
                  <a:lnTo>
                    <a:pt x="37" y="237"/>
                  </a:lnTo>
                  <a:lnTo>
                    <a:pt x="34" y="225"/>
                  </a:lnTo>
                  <a:lnTo>
                    <a:pt x="30" y="212"/>
                  </a:lnTo>
                  <a:lnTo>
                    <a:pt x="26" y="198"/>
                  </a:lnTo>
                  <a:lnTo>
                    <a:pt x="22" y="186"/>
                  </a:lnTo>
                  <a:lnTo>
                    <a:pt x="18" y="167"/>
                  </a:lnTo>
                  <a:lnTo>
                    <a:pt x="15" y="154"/>
                  </a:lnTo>
                  <a:lnTo>
                    <a:pt x="11" y="140"/>
                  </a:lnTo>
                  <a:lnTo>
                    <a:pt x="11" y="127"/>
                  </a:lnTo>
                  <a:lnTo>
                    <a:pt x="7" y="113"/>
                  </a:lnTo>
                  <a:lnTo>
                    <a:pt x="7" y="97"/>
                  </a:lnTo>
                  <a:lnTo>
                    <a:pt x="4" y="83"/>
                  </a:lnTo>
                  <a:lnTo>
                    <a:pt x="4" y="69"/>
                  </a:lnTo>
                  <a:lnTo>
                    <a:pt x="0" y="56"/>
                  </a:lnTo>
                  <a:lnTo>
                    <a:pt x="0" y="39"/>
                  </a:lnTo>
                  <a:lnTo>
                    <a:pt x="0" y="26"/>
                  </a:lnTo>
                  <a:lnTo>
                    <a:pt x="0" y="12"/>
                  </a:lnTo>
                  <a:lnTo>
                    <a:pt x="0" y="0"/>
                  </a:lnTo>
                  <a:lnTo>
                    <a:pt x="0" y="194"/>
                  </a:lnTo>
                  <a:lnTo>
                    <a:pt x="0" y="207"/>
                  </a:lnTo>
                  <a:lnTo>
                    <a:pt x="0" y="220"/>
                  </a:lnTo>
                  <a:lnTo>
                    <a:pt x="0" y="234"/>
                  </a:lnTo>
                  <a:lnTo>
                    <a:pt x="0" y="251"/>
                  </a:lnTo>
                  <a:lnTo>
                    <a:pt x="4" y="265"/>
                  </a:lnTo>
                  <a:lnTo>
                    <a:pt x="4" y="277"/>
                  </a:lnTo>
                  <a:lnTo>
                    <a:pt x="7" y="291"/>
                  </a:lnTo>
                  <a:lnTo>
                    <a:pt x="7" y="309"/>
                  </a:lnTo>
                  <a:lnTo>
                    <a:pt x="11" y="322"/>
                  </a:lnTo>
                  <a:lnTo>
                    <a:pt x="11" y="336"/>
                  </a:lnTo>
                  <a:lnTo>
                    <a:pt x="15" y="350"/>
                  </a:lnTo>
                  <a:lnTo>
                    <a:pt x="18" y="362"/>
                  </a:lnTo>
                  <a:lnTo>
                    <a:pt x="22" y="380"/>
                  </a:lnTo>
                  <a:lnTo>
                    <a:pt x="26" y="393"/>
                  </a:lnTo>
                  <a:lnTo>
                    <a:pt x="30" y="406"/>
                  </a:lnTo>
                  <a:lnTo>
                    <a:pt x="34" y="420"/>
                  </a:lnTo>
                  <a:lnTo>
                    <a:pt x="37" y="433"/>
                  </a:lnTo>
                  <a:lnTo>
                    <a:pt x="45" y="447"/>
                  </a:lnTo>
                  <a:lnTo>
                    <a:pt x="49" y="460"/>
                  </a:lnTo>
                  <a:lnTo>
                    <a:pt x="52" y="473"/>
                  </a:lnTo>
                  <a:lnTo>
                    <a:pt x="60" y="485"/>
                  </a:lnTo>
                  <a:lnTo>
                    <a:pt x="63" y="499"/>
                  </a:lnTo>
                  <a:lnTo>
                    <a:pt x="71" y="512"/>
                  </a:lnTo>
                  <a:lnTo>
                    <a:pt x="79" y="526"/>
                  </a:lnTo>
                  <a:lnTo>
                    <a:pt x="86" y="539"/>
                  </a:lnTo>
                  <a:lnTo>
                    <a:pt x="90" y="552"/>
                  </a:lnTo>
                  <a:lnTo>
                    <a:pt x="97" y="566"/>
                  </a:lnTo>
                  <a:lnTo>
                    <a:pt x="105" y="579"/>
                  </a:lnTo>
                  <a:lnTo>
                    <a:pt x="113" y="593"/>
                  </a:lnTo>
                  <a:lnTo>
                    <a:pt x="120" y="606"/>
                  </a:lnTo>
                  <a:lnTo>
                    <a:pt x="127" y="619"/>
                  </a:lnTo>
                  <a:lnTo>
                    <a:pt x="139" y="627"/>
                  </a:lnTo>
                  <a:lnTo>
                    <a:pt x="146" y="641"/>
                  </a:lnTo>
                  <a:lnTo>
                    <a:pt x="154" y="655"/>
                  </a:lnTo>
                  <a:lnTo>
                    <a:pt x="165" y="663"/>
                  </a:lnTo>
                  <a:lnTo>
                    <a:pt x="172" y="676"/>
                  </a:lnTo>
                  <a:lnTo>
                    <a:pt x="183" y="690"/>
                  </a:lnTo>
                  <a:lnTo>
                    <a:pt x="191" y="698"/>
                  </a:lnTo>
                  <a:lnTo>
                    <a:pt x="202" y="712"/>
                  </a:lnTo>
                  <a:lnTo>
                    <a:pt x="214" y="722"/>
                  </a:lnTo>
                  <a:lnTo>
                    <a:pt x="221" y="734"/>
                  </a:lnTo>
                  <a:lnTo>
                    <a:pt x="233" y="744"/>
                  </a:lnTo>
                  <a:lnTo>
                    <a:pt x="244" y="757"/>
                  </a:lnTo>
                  <a:lnTo>
                    <a:pt x="255" y="765"/>
                  </a:lnTo>
                  <a:lnTo>
                    <a:pt x="266" y="774"/>
                  </a:lnTo>
                  <a:lnTo>
                    <a:pt x="278" y="787"/>
                  </a:lnTo>
                  <a:lnTo>
                    <a:pt x="289" y="795"/>
                  </a:lnTo>
                  <a:lnTo>
                    <a:pt x="300" y="805"/>
                  </a:lnTo>
                  <a:lnTo>
                    <a:pt x="311" y="813"/>
                  </a:lnTo>
                  <a:lnTo>
                    <a:pt x="327" y="823"/>
                  </a:lnTo>
                  <a:lnTo>
                    <a:pt x="339" y="832"/>
                  </a:lnTo>
                  <a:lnTo>
                    <a:pt x="350" y="841"/>
                  </a:lnTo>
                  <a:lnTo>
                    <a:pt x="365" y="849"/>
                  </a:lnTo>
                  <a:lnTo>
                    <a:pt x="376" y="858"/>
                  </a:lnTo>
                  <a:lnTo>
                    <a:pt x="387" y="867"/>
                  </a:lnTo>
                  <a:lnTo>
                    <a:pt x="401" y="876"/>
                  </a:lnTo>
                  <a:lnTo>
                    <a:pt x="412" y="884"/>
                  </a:lnTo>
                  <a:lnTo>
                    <a:pt x="429" y="889"/>
                  </a:lnTo>
                  <a:lnTo>
                    <a:pt x="443" y="898"/>
                  </a:lnTo>
                  <a:lnTo>
                    <a:pt x="455" y="908"/>
                  </a:lnTo>
                  <a:lnTo>
                    <a:pt x="470" y="911"/>
                  </a:lnTo>
                  <a:lnTo>
                    <a:pt x="485" y="920"/>
                  </a:lnTo>
                  <a:lnTo>
                    <a:pt x="496" y="924"/>
                  </a:lnTo>
                  <a:lnTo>
                    <a:pt x="511" y="933"/>
                  </a:lnTo>
                  <a:lnTo>
                    <a:pt x="526" y="938"/>
                  </a:lnTo>
                  <a:lnTo>
                    <a:pt x="541" y="946"/>
                  </a:lnTo>
                  <a:lnTo>
                    <a:pt x="556" y="951"/>
                  </a:lnTo>
                  <a:lnTo>
                    <a:pt x="571" y="956"/>
                  </a:lnTo>
                  <a:lnTo>
                    <a:pt x="586" y="960"/>
                  </a:lnTo>
                  <a:lnTo>
                    <a:pt x="601" y="969"/>
                  </a:lnTo>
                  <a:lnTo>
                    <a:pt x="616" y="973"/>
                  </a:lnTo>
                  <a:lnTo>
                    <a:pt x="631" y="978"/>
                  </a:lnTo>
                  <a:lnTo>
                    <a:pt x="646" y="981"/>
                  </a:lnTo>
                  <a:lnTo>
                    <a:pt x="661" y="987"/>
                  </a:lnTo>
                  <a:lnTo>
                    <a:pt x="676" y="987"/>
                  </a:lnTo>
                  <a:lnTo>
                    <a:pt x="691" y="991"/>
                  </a:lnTo>
                  <a:lnTo>
                    <a:pt x="706" y="995"/>
                  </a:lnTo>
                  <a:lnTo>
                    <a:pt x="721" y="1000"/>
                  </a:lnTo>
                  <a:lnTo>
                    <a:pt x="736" y="1000"/>
                  </a:lnTo>
                  <a:lnTo>
                    <a:pt x="755" y="1005"/>
                  </a:lnTo>
                  <a:lnTo>
                    <a:pt x="770" y="1005"/>
                  </a:lnTo>
                  <a:lnTo>
                    <a:pt x="786" y="1009"/>
                  </a:lnTo>
                  <a:lnTo>
                    <a:pt x="800" y="1009"/>
                  </a:lnTo>
                  <a:lnTo>
                    <a:pt x="816" y="1013"/>
                  </a:lnTo>
                  <a:lnTo>
                    <a:pt x="834" y="1013"/>
                  </a:lnTo>
                  <a:lnTo>
                    <a:pt x="850" y="1013"/>
                  </a:lnTo>
                  <a:lnTo>
                    <a:pt x="865" y="1013"/>
                  </a:lnTo>
                  <a:lnTo>
                    <a:pt x="879" y="1019"/>
                  </a:lnTo>
                  <a:lnTo>
                    <a:pt x="898" y="1019"/>
                  </a:lnTo>
                  <a:lnTo>
                    <a:pt x="914" y="1019"/>
                  </a:lnTo>
                  <a:lnTo>
                    <a:pt x="928" y="1019"/>
                  </a:lnTo>
                  <a:lnTo>
                    <a:pt x="943" y="1019"/>
                  </a:lnTo>
                  <a:lnTo>
                    <a:pt x="959" y="1013"/>
                  </a:lnTo>
                  <a:lnTo>
                    <a:pt x="977" y="1013"/>
                  </a:lnTo>
                  <a:lnTo>
                    <a:pt x="992" y="1013"/>
                  </a:lnTo>
                  <a:lnTo>
                    <a:pt x="1007" y="1013"/>
                  </a:lnTo>
                  <a:lnTo>
                    <a:pt x="1023" y="1009"/>
                  </a:lnTo>
                  <a:lnTo>
                    <a:pt x="1041" y="1009"/>
                  </a:lnTo>
                  <a:lnTo>
                    <a:pt x="1056" y="1005"/>
                  </a:lnTo>
                  <a:lnTo>
                    <a:pt x="1071" y="1005"/>
                  </a:lnTo>
                  <a:lnTo>
                    <a:pt x="1086" y="1000"/>
                  </a:lnTo>
                  <a:lnTo>
                    <a:pt x="1101" y="1000"/>
                  </a:lnTo>
                  <a:lnTo>
                    <a:pt x="1116" y="995"/>
                  </a:lnTo>
                  <a:lnTo>
                    <a:pt x="1135" y="991"/>
                  </a:lnTo>
                  <a:lnTo>
                    <a:pt x="1150" y="987"/>
                  </a:lnTo>
                  <a:lnTo>
                    <a:pt x="1165" y="987"/>
                  </a:lnTo>
                  <a:lnTo>
                    <a:pt x="1180" y="981"/>
                  </a:lnTo>
                  <a:lnTo>
                    <a:pt x="1196" y="978"/>
                  </a:lnTo>
                  <a:lnTo>
                    <a:pt x="1210" y="973"/>
                  </a:lnTo>
                  <a:lnTo>
                    <a:pt x="1225" y="969"/>
                  </a:lnTo>
                  <a:lnTo>
                    <a:pt x="1241" y="960"/>
                  </a:lnTo>
                  <a:lnTo>
                    <a:pt x="1255" y="956"/>
                  </a:lnTo>
                  <a:lnTo>
                    <a:pt x="1270" y="951"/>
                  </a:lnTo>
                  <a:lnTo>
                    <a:pt x="1286" y="946"/>
                  </a:lnTo>
                  <a:lnTo>
                    <a:pt x="1297" y="938"/>
                  </a:lnTo>
                  <a:lnTo>
                    <a:pt x="1311" y="933"/>
                  </a:lnTo>
                  <a:lnTo>
                    <a:pt x="1327" y="924"/>
                  </a:lnTo>
                  <a:lnTo>
                    <a:pt x="1342" y="920"/>
                  </a:lnTo>
                  <a:lnTo>
                    <a:pt x="1356" y="911"/>
                  </a:lnTo>
                  <a:lnTo>
                    <a:pt x="1367" y="908"/>
                  </a:lnTo>
                  <a:lnTo>
                    <a:pt x="1384" y="898"/>
                  </a:lnTo>
                  <a:lnTo>
                    <a:pt x="1398" y="889"/>
                  </a:lnTo>
                  <a:lnTo>
                    <a:pt x="1410" y="884"/>
                  </a:lnTo>
                  <a:lnTo>
                    <a:pt x="1410" y="690"/>
                  </a:lnTo>
                </a:path>
              </a:pathLst>
            </a:custGeom>
            <a:solidFill>
              <a:srgbClr val="75000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7187" name="Freeform 12"/>
            <p:cNvSpPr>
              <a:spLocks/>
            </p:cNvSpPr>
            <p:nvPr/>
          </p:nvSpPr>
          <p:spPr bwMode="auto">
            <a:xfrm>
              <a:off x="3762" y="1416"/>
              <a:ext cx="1411" cy="1586"/>
            </a:xfrm>
            <a:custGeom>
              <a:avLst/>
              <a:gdLst>
                <a:gd name="T0" fmla="*/ 1367 w 1411"/>
                <a:gd name="T1" fmla="*/ 1468 h 1586"/>
                <a:gd name="T2" fmla="*/ 1311 w 1411"/>
                <a:gd name="T3" fmla="*/ 1496 h 1586"/>
                <a:gd name="T4" fmla="*/ 1255 w 1411"/>
                <a:gd name="T5" fmla="*/ 1517 h 1586"/>
                <a:gd name="T6" fmla="*/ 1196 w 1411"/>
                <a:gd name="T7" fmla="*/ 1540 h 1586"/>
                <a:gd name="T8" fmla="*/ 1138 w 1411"/>
                <a:gd name="T9" fmla="*/ 1556 h 1586"/>
                <a:gd name="T10" fmla="*/ 1075 w 1411"/>
                <a:gd name="T11" fmla="*/ 1569 h 1586"/>
                <a:gd name="T12" fmla="*/ 1011 w 1411"/>
                <a:gd name="T13" fmla="*/ 1579 h 1586"/>
                <a:gd name="T14" fmla="*/ 947 w 1411"/>
                <a:gd name="T15" fmla="*/ 1585 h 1586"/>
                <a:gd name="T16" fmla="*/ 880 w 1411"/>
                <a:gd name="T17" fmla="*/ 1581 h 1586"/>
                <a:gd name="T18" fmla="*/ 816 w 1411"/>
                <a:gd name="T19" fmla="*/ 1575 h 1586"/>
                <a:gd name="T20" fmla="*/ 755 w 1411"/>
                <a:gd name="T21" fmla="*/ 1569 h 1586"/>
                <a:gd name="T22" fmla="*/ 687 w 1411"/>
                <a:gd name="T23" fmla="*/ 1556 h 1586"/>
                <a:gd name="T24" fmla="*/ 631 w 1411"/>
                <a:gd name="T25" fmla="*/ 1540 h 1586"/>
                <a:gd name="T26" fmla="*/ 569 w 1411"/>
                <a:gd name="T27" fmla="*/ 1522 h 1586"/>
                <a:gd name="T28" fmla="*/ 511 w 1411"/>
                <a:gd name="T29" fmla="*/ 1496 h 1586"/>
                <a:gd name="T30" fmla="*/ 452 w 1411"/>
                <a:gd name="T31" fmla="*/ 1471 h 1586"/>
                <a:gd name="T32" fmla="*/ 399 w 1411"/>
                <a:gd name="T33" fmla="*/ 1441 h 1586"/>
                <a:gd name="T34" fmla="*/ 348 w 1411"/>
                <a:gd name="T35" fmla="*/ 1407 h 1586"/>
                <a:gd name="T36" fmla="*/ 299 w 1411"/>
                <a:gd name="T37" fmla="*/ 1368 h 1586"/>
                <a:gd name="T38" fmla="*/ 254 w 1411"/>
                <a:gd name="T39" fmla="*/ 1330 h 1586"/>
                <a:gd name="T40" fmla="*/ 212 w 1411"/>
                <a:gd name="T41" fmla="*/ 1285 h 1586"/>
                <a:gd name="T42" fmla="*/ 172 w 1411"/>
                <a:gd name="T43" fmla="*/ 1241 h 1586"/>
                <a:gd name="T44" fmla="*/ 135 w 1411"/>
                <a:gd name="T45" fmla="*/ 1192 h 1586"/>
                <a:gd name="T46" fmla="*/ 105 w 1411"/>
                <a:gd name="T47" fmla="*/ 1142 h 1586"/>
                <a:gd name="T48" fmla="*/ 77 w 1411"/>
                <a:gd name="T49" fmla="*/ 1091 h 1586"/>
                <a:gd name="T50" fmla="*/ 52 w 1411"/>
                <a:gd name="T51" fmla="*/ 1035 h 1586"/>
                <a:gd name="T52" fmla="*/ 34 w 1411"/>
                <a:gd name="T53" fmla="*/ 982 h 1586"/>
                <a:gd name="T54" fmla="*/ 18 w 1411"/>
                <a:gd name="T55" fmla="*/ 924 h 1586"/>
                <a:gd name="T56" fmla="*/ 7 w 1411"/>
                <a:gd name="T57" fmla="*/ 871 h 1586"/>
                <a:gd name="T58" fmla="*/ 0 w 1411"/>
                <a:gd name="T59" fmla="*/ 814 h 1586"/>
                <a:gd name="T60" fmla="*/ 0 w 1411"/>
                <a:gd name="T61" fmla="*/ 757 h 1586"/>
                <a:gd name="T62" fmla="*/ 0 w 1411"/>
                <a:gd name="T63" fmla="*/ 698 h 1586"/>
                <a:gd name="T64" fmla="*/ 7 w 1411"/>
                <a:gd name="T65" fmla="*/ 641 h 1586"/>
                <a:gd name="T66" fmla="*/ 18 w 1411"/>
                <a:gd name="T67" fmla="*/ 584 h 1586"/>
                <a:gd name="T68" fmla="*/ 34 w 1411"/>
                <a:gd name="T69" fmla="*/ 525 h 1586"/>
                <a:gd name="T70" fmla="*/ 52 w 1411"/>
                <a:gd name="T71" fmla="*/ 473 h 1586"/>
                <a:gd name="T72" fmla="*/ 71 w 1411"/>
                <a:gd name="T73" fmla="*/ 433 h 1586"/>
                <a:gd name="T74" fmla="*/ 97 w 1411"/>
                <a:gd name="T75" fmla="*/ 379 h 1586"/>
                <a:gd name="T76" fmla="*/ 127 w 1411"/>
                <a:gd name="T77" fmla="*/ 331 h 1586"/>
                <a:gd name="T78" fmla="*/ 165 w 1411"/>
                <a:gd name="T79" fmla="*/ 282 h 1586"/>
                <a:gd name="T80" fmla="*/ 202 w 1411"/>
                <a:gd name="T81" fmla="*/ 239 h 1586"/>
                <a:gd name="T82" fmla="*/ 244 w 1411"/>
                <a:gd name="T83" fmla="*/ 194 h 1586"/>
                <a:gd name="T84" fmla="*/ 289 w 1411"/>
                <a:gd name="T85" fmla="*/ 154 h 1586"/>
                <a:gd name="T86" fmla="*/ 339 w 1411"/>
                <a:gd name="T87" fmla="*/ 115 h 1586"/>
                <a:gd name="T88" fmla="*/ 387 w 1411"/>
                <a:gd name="T89" fmla="*/ 78 h 1586"/>
                <a:gd name="T90" fmla="*/ 443 w 1411"/>
                <a:gd name="T91" fmla="*/ 48 h 1586"/>
                <a:gd name="T92" fmla="*/ 496 w 1411"/>
                <a:gd name="T93" fmla="*/ 21 h 1586"/>
                <a:gd name="T94" fmla="*/ 556 w 1411"/>
                <a:gd name="T95" fmla="*/ 0 h 15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11"/>
                <a:gd name="T145" fmla="*/ 0 h 1586"/>
                <a:gd name="T146" fmla="*/ 1411 w 1411"/>
                <a:gd name="T147" fmla="*/ 1586 h 15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11" h="1586">
                  <a:moveTo>
                    <a:pt x="1410" y="1447"/>
                  </a:moveTo>
                  <a:lnTo>
                    <a:pt x="1398" y="1452"/>
                  </a:lnTo>
                  <a:lnTo>
                    <a:pt x="1384" y="1460"/>
                  </a:lnTo>
                  <a:lnTo>
                    <a:pt x="1367" y="1468"/>
                  </a:lnTo>
                  <a:lnTo>
                    <a:pt x="1356" y="1474"/>
                  </a:lnTo>
                  <a:lnTo>
                    <a:pt x="1342" y="1482"/>
                  </a:lnTo>
                  <a:lnTo>
                    <a:pt x="1327" y="1487"/>
                  </a:lnTo>
                  <a:lnTo>
                    <a:pt x="1311" y="1496"/>
                  </a:lnTo>
                  <a:lnTo>
                    <a:pt x="1297" y="1500"/>
                  </a:lnTo>
                  <a:lnTo>
                    <a:pt x="1286" y="1509"/>
                  </a:lnTo>
                  <a:lnTo>
                    <a:pt x="1270" y="1514"/>
                  </a:lnTo>
                  <a:lnTo>
                    <a:pt x="1255" y="1517"/>
                  </a:lnTo>
                  <a:lnTo>
                    <a:pt x="1241" y="1522"/>
                  </a:lnTo>
                  <a:lnTo>
                    <a:pt x="1225" y="1531"/>
                  </a:lnTo>
                  <a:lnTo>
                    <a:pt x="1210" y="1535"/>
                  </a:lnTo>
                  <a:lnTo>
                    <a:pt x="1196" y="1540"/>
                  </a:lnTo>
                  <a:lnTo>
                    <a:pt x="1180" y="1544"/>
                  </a:lnTo>
                  <a:lnTo>
                    <a:pt x="1165" y="1549"/>
                  </a:lnTo>
                  <a:lnTo>
                    <a:pt x="1153" y="1551"/>
                  </a:lnTo>
                  <a:lnTo>
                    <a:pt x="1138" y="1556"/>
                  </a:lnTo>
                  <a:lnTo>
                    <a:pt x="1119" y="1559"/>
                  </a:lnTo>
                  <a:lnTo>
                    <a:pt x="1101" y="1562"/>
                  </a:lnTo>
                  <a:lnTo>
                    <a:pt x="1086" y="1565"/>
                  </a:lnTo>
                  <a:lnTo>
                    <a:pt x="1075" y="1569"/>
                  </a:lnTo>
                  <a:lnTo>
                    <a:pt x="1062" y="1571"/>
                  </a:lnTo>
                  <a:lnTo>
                    <a:pt x="1043" y="1572"/>
                  </a:lnTo>
                  <a:lnTo>
                    <a:pt x="1028" y="1575"/>
                  </a:lnTo>
                  <a:lnTo>
                    <a:pt x="1011" y="1579"/>
                  </a:lnTo>
                  <a:lnTo>
                    <a:pt x="997" y="1581"/>
                  </a:lnTo>
                  <a:lnTo>
                    <a:pt x="978" y="1581"/>
                  </a:lnTo>
                  <a:lnTo>
                    <a:pt x="961" y="1581"/>
                  </a:lnTo>
                  <a:lnTo>
                    <a:pt x="947" y="1585"/>
                  </a:lnTo>
                  <a:lnTo>
                    <a:pt x="929" y="1583"/>
                  </a:lnTo>
                  <a:lnTo>
                    <a:pt x="916" y="1583"/>
                  </a:lnTo>
                  <a:lnTo>
                    <a:pt x="899" y="1583"/>
                  </a:lnTo>
                  <a:lnTo>
                    <a:pt x="880" y="1581"/>
                  </a:lnTo>
                  <a:lnTo>
                    <a:pt x="863" y="1581"/>
                  </a:lnTo>
                  <a:lnTo>
                    <a:pt x="851" y="1578"/>
                  </a:lnTo>
                  <a:lnTo>
                    <a:pt x="835" y="1578"/>
                  </a:lnTo>
                  <a:lnTo>
                    <a:pt x="816" y="1575"/>
                  </a:lnTo>
                  <a:lnTo>
                    <a:pt x="800" y="1575"/>
                  </a:lnTo>
                  <a:lnTo>
                    <a:pt x="785" y="1573"/>
                  </a:lnTo>
                  <a:lnTo>
                    <a:pt x="770" y="1572"/>
                  </a:lnTo>
                  <a:lnTo>
                    <a:pt x="755" y="1569"/>
                  </a:lnTo>
                  <a:lnTo>
                    <a:pt x="738" y="1567"/>
                  </a:lnTo>
                  <a:lnTo>
                    <a:pt x="721" y="1566"/>
                  </a:lnTo>
                  <a:lnTo>
                    <a:pt x="702" y="1559"/>
                  </a:lnTo>
                  <a:lnTo>
                    <a:pt x="687" y="1556"/>
                  </a:lnTo>
                  <a:lnTo>
                    <a:pt x="672" y="1551"/>
                  </a:lnTo>
                  <a:lnTo>
                    <a:pt x="661" y="1549"/>
                  </a:lnTo>
                  <a:lnTo>
                    <a:pt x="644" y="1545"/>
                  </a:lnTo>
                  <a:lnTo>
                    <a:pt x="631" y="1540"/>
                  </a:lnTo>
                  <a:lnTo>
                    <a:pt x="615" y="1537"/>
                  </a:lnTo>
                  <a:lnTo>
                    <a:pt x="601" y="1532"/>
                  </a:lnTo>
                  <a:lnTo>
                    <a:pt x="588" y="1528"/>
                  </a:lnTo>
                  <a:lnTo>
                    <a:pt x="569" y="1522"/>
                  </a:lnTo>
                  <a:lnTo>
                    <a:pt x="556" y="1516"/>
                  </a:lnTo>
                  <a:lnTo>
                    <a:pt x="541" y="1509"/>
                  </a:lnTo>
                  <a:lnTo>
                    <a:pt x="525" y="1502"/>
                  </a:lnTo>
                  <a:lnTo>
                    <a:pt x="511" y="1496"/>
                  </a:lnTo>
                  <a:lnTo>
                    <a:pt x="492" y="1490"/>
                  </a:lnTo>
                  <a:lnTo>
                    <a:pt x="483" y="1483"/>
                  </a:lnTo>
                  <a:lnTo>
                    <a:pt x="469" y="1477"/>
                  </a:lnTo>
                  <a:lnTo>
                    <a:pt x="452" y="1471"/>
                  </a:lnTo>
                  <a:lnTo>
                    <a:pt x="440" y="1462"/>
                  </a:lnTo>
                  <a:lnTo>
                    <a:pt x="425" y="1455"/>
                  </a:lnTo>
                  <a:lnTo>
                    <a:pt x="412" y="1448"/>
                  </a:lnTo>
                  <a:lnTo>
                    <a:pt x="399" y="1441"/>
                  </a:lnTo>
                  <a:lnTo>
                    <a:pt x="386" y="1432"/>
                  </a:lnTo>
                  <a:lnTo>
                    <a:pt x="374" y="1423"/>
                  </a:lnTo>
                  <a:lnTo>
                    <a:pt x="363" y="1417"/>
                  </a:lnTo>
                  <a:lnTo>
                    <a:pt x="348" y="1407"/>
                  </a:lnTo>
                  <a:lnTo>
                    <a:pt x="337" y="1397"/>
                  </a:lnTo>
                  <a:lnTo>
                    <a:pt x="324" y="1387"/>
                  </a:lnTo>
                  <a:lnTo>
                    <a:pt x="311" y="1377"/>
                  </a:lnTo>
                  <a:lnTo>
                    <a:pt x="299" y="1368"/>
                  </a:lnTo>
                  <a:lnTo>
                    <a:pt x="289" y="1358"/>
                  </a:lnTo>
                  <a:lnTo>
                    <a:pt x="278" y="1350"/>
                  </a:lnTo>
                  <a:lnTo>
                    <a:pt x="266" y="1341"/>
                  </a:lnTo>
                  <a:lnTo>
                    <a:pt x="254" y="1330"/>
                  </a:lnTo>
                  <a:lnTo>
                    <a:pt x="242" y="1320"/>
                  </a:lnTo>
                  <a:lnTo>
                    <a:pt x="230" y="1310"/>
                  </a:lnTo>
                  <a:lnTo>
                    <a:pt x="221" y="1300"/>
                  </a:lnTo>
                  <a:lnTo>
                    <a:pt x="212" y="1285"/>
                  </a:lnTo>
                  <a:lnTo>
                    <a:pt x="202" y="1275"/>
                  </a:lnTo>
                  <a:lnTo>
                    <a:pt x="193" y="1266"/>
                  </a:lnTo>
                  <a:lnTo>
                    <a:pt x="182" y="1255"/>
                  </a:lnTo>
                  <a:lnTo>
                    <a:pt x="172" y="1241"/>
                  </a:lnTo>
                  <a:lnTo>
                    <a:pt x="165" y="1228"/>
                  </a:lnTo>
                  <a:lnTo>
                    <a:pt x="153" y="1218"/>
                  </a:lnTo>
                  <a:lnTo>
                    <a:pt x="144" y="1202"/>
                  </a:lnTo>
                  <a:lnTo>
                    <a:pt x="135" y="1192"/>
                  </a:lnTo>
                  <a:lnTo>
                    <a:pt x="124" y="1182"/>
                  </a:lnTo>
                  <a:lnTo>
                    <a:pt x="120" y="1168"/>
                  </a:lnTo>
                  <a:lnTo>
                    <a:pt x="113" y="1155"/>
                  </a:lnTo>
                  <a:lnTo>
                    <a:pt x="105" y="1142"/>
                  </a:lnTo>
                  <a:lnTo>
                    <a:pt x="97" y="1128"/>
                  </a:lnTo>
                  <a:lnTo>
                    <a:pt x="88" y="1115"/>
                  </a:lnTo>
                  <a:lnTo>
                    <a:pt x="81" y="1104"/>
                  </a:lnTo>
                  <a:lnTo>
                    <a:pt x="77" y="1091"/>
                  </a:lnTo>
                  <a:lnTo>
                    <a:pt x="70" y="1076"/>
                  </a:lnTo>
                  <a:lnTo>
                    <a:pt x="63" y="1061"/>
                  </a:lnTo>
                  <a:lnTo>
                    <a:pt x="60" y="1048"/>
                  </a:lnTo>
                  <a:lnTo>
                    <a:pt x="52" y="1035"/>
                  </a:lnTo>
                  <a:lnTo>
                    <a:pt x="49" y="1021"/>
                  </a:lnTo>
                  <a:lnTo>
                    <a:pt x="42" y="1008"/>
                  </a:lnTo>
                  <a:lnTo>
                    <a:pt x="37" y="994"/>
                  </a:lnTo>
                  <a:lnTo>
                    <a:pt x="34" y="982"/>
                  </a:lnTo>
                  <a:lnTo>
                    <a:pt x="30" y="969"/>
                  </a:lnTo>
                  <a:lnTo>
                    <a:pt x="26" y="956"/>
                  </a:lnTo>
                  <a:lnTo>
                    <a:pt x="22" y="942"/>
                  </a:lnTo>
                  <a:lnTo>
                    <a:pt x="18" y="924"/>
                  </a:lnTo>
                  <a:lnTo>
                    <a:pt x="15" y="911"/>
                  </a:lnTo>
                  <a:lnTo>
                    <a:pt x="11" y="897"/>
                  </a:lnTo>
                  <a:lnTo>
                    <a:pt x="11" y="884"/>
                  </a:lnTo>
                  <a:lnTo>
                    <a:pt x="7" y="871"/>
                  </a:lnTo>
                  <a:lnTo>
                    <a:pt x="7" y="854"/>
                  </a:lnTo>
                  <a:lnTo>
                    <a:pt x="4" y="840"/>
                  </a:lnTo>
                  <a:lnTo>
                    <a:pt x="4" y="827"/>
                  </a:lnTo>
                  <a:lnTo>
                    <a:pt x="0" y="814"/>
                  </a:lnTo>
                  <a:lnTo>
                    <a:pt x="0" y="796"/>
                  </a:lnTo>
                  <a:lnTo>
                    <a:pt x="0" y="783"/>
                  </a:lnTo>
                  <a:lnTo>
                    <a:pt x="0" y="770"/>
                  </a:lnTo>
                  <a:lnTo>
                    <a:pt x="0" y="757"/>
                  </a:lnTo>
                  <a:lnTo>
                    <a:pt x="0" y="743"/>
                  </a:lnTo>
                  <a:lnTo>
                    <a:pt x="0" y="725"/>
                  </a:lnTo>
                  <a:lnTo>
                    <a:pt x="0" y="711"/>
                  </a:lnTo>
                  <a:lnTo>
                    <a:pt x="0" y="698"/>
                  </a:lnTo>
                  <a:lnTo>
                    <a:pt x="4" y="685"/>
                  </a:lnTo>
                  <a:lnTo>
                    <a:pt x="4" y="668"/>
                  </a:lnTo>
                  <a:lnTo>
                    <a:pt x="7" y="654"/>
                  </a:lnTo>
                  <a:lnTo>
                    <a:pt x="7" y="641"/>
                  </a:lnTo>
                  <a:lnTo>
                    <a:pt x="11" y="628"/>
                  </a:lnTo>
                  <a:lnTo>
                    <a:pt x="11" y="611"/>
                  </a:lnTo>
                  <a:lnTo>
                    <a:pt x="15" y="597"/>
                  </a:lnTo>
                  <a:lnTo>
                    <a:pt x="18" y="584"/>
                  </a:lnTo>
                  <a:lnTo>
                    <a:pt x="22" y="571"/>
                  </a:lnTo>
                  <a:lnTo>
                    <a:pt x="26" y="557"/>
                  </a:lnTo>
                  <a:lnTo>
                    <a:pt x="30" y="544"/>
                  </a:lnTo>
                  <a:lnTo>
                    <a:pt x="34" y="525"/>
                  </a:lnTo>
                  <a:lnTo>
                    <a:pt x="37" y="512"/>
                  </a:lnTo>
                  <a:lnTo>
                    <a:pt x="45" y="498"/>
                  </a:lnTo>
                  <a:lnTo>
                    <a:pt x="49" y="486"/>
                  </a:lnTo>
                  <a:lnTo>
                    <a:pt x="52" y="473"/>
                  </a:lnTo>
                  <a:lnTo>
                    <a:pt x="60" y="460"/>
                  </a:lnTo>
                  <a:lnTo>
                    <a:pt x="63" y="446"/>
                  </a:lnTo>
                  <a:lnTo>
                    <a:pt x="71" y="433"/>
                  </a:lnTo>
                  <a:lnTo>
                    <a:pt x="79" y="419"/>
                  </a:lnTo>
                  <a:lnTo>
                    <a:pt x="86" y="407"/>
                  </a:lnTo>
                  <a:lnTo>
                    <a:pt x="90" y="393"/>
                  </a:lnTo>
                  <a:lnTo>
                    <a:pt x="97" y="379"/>
                  </a:lnTo>
                  <a:lnTo>
                    <a:pt x="105" y="366"/>
                  </a:lnTo>
                  <a:lnTo>
                    <a:pt x="113" y="358"/>
                  </a:lnTo>
                  <a:lnTo>
                    <a:pt x="120" y="344"/>
                  </a:lnTo>
                  <a:lnTo>
                    <a:pt x="127" y="331"/>
                  </a:lnTo>
                  <a:lnTo>
                    <a:pt x="139" y="318"/>
                  </a:lnTo>
                  <a:lnTo>
                    <a:pt x="146" y="304"/>
                  </a:lnTo>
                  <a:lnTo>
                    <a:pt x="154" y="296"/>
                  </a:lnTo>
                  <a:lnTo>
                    <a:pt x="165" y="282"/>
                  </a:lnTo>
                  <a:lnTo>
                    <a:pt x="172" y="269"/>
                  </a:lnTo>
                  <a:lnTo>
                    <a:pt x="183" y="261"/>
                  </a:lnTo>
                  <a:lnTo>
                    <a:pt x="191" y="247"/>
                  </a:lnTo>
                  <a:lnTo>
                    <a:pt x="202" y="239"/>
                  </a:lnTo>
                  <a:lnTo>
                    <a:pt x="214" y="225"/>
                  </a:lnTo>
                  <a:lnTo>
                    <a:pt x="221" y="215"/>
                  </a:lnTo>
                  <a:lnTo>
                    <a:pt x="233" y="202"/>
                  </a:lnTo>
                  <a:lnTo>
                    <a:pt x="244" y="194"/>
                  </a:lnTo>
                  <a:lnTo>
                    <a:pt x="255" y="185"/>
                  </a:lnTo>
                  <a:lnTo>
                    <a:pt x="266" y="172"/>
                  </a:lnTo>
                  <a:lnTo>
                    <a:pt x="278" y="164"/>
                  </a:lnTo>
                  <a:lnTo>
                    <a:pt x="289" y="154"/>
                  </a:lnTo>
                  <a:lnTo>
                    <a:pt x="300" y="145"/>
                  </a:lnTo>
                  <a:lnTo>
                    <a:pt x="311" y="132"/>
                  </a:lnTo>
                  <a:lnTo>
                    <a:pt x="327" y="123"/>
                  </a:lnTo>
                  <a:lnTo>
                    <a:pt x="339" y="115"/>
                  </a:lnTo>
                  <a:lnTo>
                    <a:pt x="350" y="105"/>
                  </a:lnTo>
                  <a:lnTo>
                    <a:pt x="365" y="97"/>
                  </a:lnTo>
                  <a:lnTo>
                    <a:pt x="376" y="88"/>
                  </a:lnTo>
                  <a:lnTo>
                    <a:pt x="387" y="78"/>
                  </a:lnTo>
                  <a:lnTo>
                    <a:pt x="401" y="75"/>
                  </a:lnTo>
                  <a:lnTo>
                    <a:pt x="412" y="65"/>
                  </a:lnTo>
                  <a:lnTo>
                    <a:pt x="429" y="56"/>
                  </a:lnTo>
                  <a:lnTo>
                    <a:pt x="443" y="48"/>
                  </a:lnTo>
                  <a:lnTo>
                    <a:pt x="455" y="43"/>
                  </a:lnTo>
                  <a:lnTo>
                    <a:pt x="470" y="34"/>
                  </a:lnTo>
                  <a:lnTo>
                    <a:pt x="485" y="30"/>
                  </a:lnTo>
                  <a:lnTo>
                    <a:pt x="496" y="21"/>
                  </a:lnTo>
                  <a:lnTo>
                    <a:pt x="511" y="16"/>
                  </a:lnTo>
                  <a:lnTo>
                    <a:pt x="526" y="8"/>
                  </a:lnTo>
                  <a:lnTo>
                    <a:pt x="541" y="3"/>
                  </a:lnTo>
                  <a:lnTo>
                    <a:pt x="556" y="0"/>
                  </a:lnTo>
                  <a:lnTo>
                    <a:pt x="914" y="757"/>
                  </a:lnTo>
                  <a:lnTo>
                    <a:pt x="1410" y="1447"/>
                  </a:lnTo>
                </a:path>
              </a:pathLst>
            </a:custGeom>
            <a:solidFill>
              <a:srgbClr val="C4000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82285" name="Rectangle 13"/>
            <p:cNvSpPr>
              <a:spLocks noChangeArrowheads="1"/>
            </p:cNvSpPr>
            <p:nvPr/>
          </p:nvSpPr>
          <p:spPr bwMode="auto">
            <a:xfrm>
              <a:off x="3911" y="2192"/>
              <a:ext cx="727" cy="360"/>
            </a:xfrm>
            <a:prstGeom prst="rect">
              <a:avLst/>
            </a:prstGeom>
            <a:noFill/>
            <a:ln w="9525">
              <a:noFill/>
              <a:miter lim="800000"/>
              <a:headEnd/>
              <a:tailEnd/>
            </a:ln>
            <a:effectLst/>
          </p:spPr>
          <p:txBody>
            <a:bodyPr wrap="none" lIns="147638" tIns="73025" rIns="147638" bIns="73025">
              <a:spAutoFit/>
            </a:bodyPr>
            <a:lstStyle/>
            <a:p>
              <a:pPr algn="ctr" defTabSz="2341563">
                <a:defRPr/>
              </a:pPr>
              <a:r>
                <a:rPr lang="fr-CH" sz="1400" b="1">
                  <a:solidFill>
                    <a:srgbClr val="FFFFFF"/>
                  </a:solidFill>
                  <a:latin typeface="Arial" charset="0"/>
                </a:rPr>
                <a:t>Contestés</a:t>
              </a:r>
              <a:endParaRPr lang="fr-CH" sz="1400" b="1">
                <a:solidFill>
                  <a:srgbClr val="FFFFFF"/>
                </a:solidFill>
                <a:effectLst>
                  <a:outerShdw blurRad="38100" dist="38100" dir="2700000" algn="tl">
                    <a:srgbClr val="C0C0C0"/>
                  </a:outerShdw>
                </a:effectLst>
                <a:latin typeface="Arial" charset="0"/>
              </a:endParaRPr>
            </a:p>
            <a:p>
              <a:pPr algn="ctr" defTabSz="2341563">
                <a:defRPr/>
              </a:pPr>
              <a:r>
                <a:rPr lang="fr-CH" sz="1400" b="1">
                  <a:solidFill>
                    <a:srgbClr val="FFFFFF"/>
                  </a:solidFill>
                  <a:latin typeface="Arial" charset="0"/>
                </a:rPr>
                <a:t>46%</a:t>
              </a:r>
            </a:p>
          </p:txBody>
        </p:sp>
      </p:grpSp>
      <p:sp>
        <p:nvSpPr>
          <p:cNvPr id="7171" name="Rectangle 14"/>
          <p:cNvSpPr>
            <a:spLocks noChangeArrowheads="1"/>
          </p:cNvSpPr>
          <p:nvPr/>
        </p:nvSpPr>
        <p:spPr bwMode="auto">
          <a:xfrm>
            <a:off x="6026150" y="5248275"/>
            <a:ext cx="28670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fr-CH" altLang="fr-FR" sz="1800" b="1">
                <a:latin typeface="Arial" charset="0"/>
              </a:rPr>
              <a:t>1995-98</a:t>
            </a:r>
          </a:p>
          <a:p>
            <a:pPr algn="ctr"/>
            <a:r>
              <a:rPr lang="fr-CH" altLang="fr-FR" sz="1400">
                <a:latin typeface="Arial" charset="0"/>
              </a:rPr>
              <a:t>Basé sur l'étude de 23 000 projets</a:t>
            </a:r>
          </a:p>
          <a:p>
            <a:pPr algn="ctr"/>
            <a:endParaRPr lang="fr-CH" altLang="fr-FR" sz="1400">
              <a:latin typeface="Arial" charset="0"/>
            </a:endParaRPr>
          </a:p>
        </p:txBody>
      </p:sp>
      <p:sp>
        <p:nvSpPr>
          <p:cNvPr id="7172" name="Rectangle 15"/>
          <p:cNvSpPr>
            <a:spLocks noGrp="1" noChangeArrowheads="1"/>
          </p:cNvSpPr>
          <p:nvPr>
            <p:ph type="title"/>
          </p:nvPr>
        </p:nvSpPr>
        <p:spPr>
          <a:xfrm>
            <a:off x="1852613" y="85725"/>
            <a:ext cx="7027862" cy="576263"/>
          </a:xfrm>
          <a:noFill/>
        </p:spPr>
        <p:txBody>
          <a:bodyPr lIns="85725" tIns="41275" rIns="85725" bIns="41275"/>
          <a:lstStyle/>
          <a:p>
            <a:r>
              <a:rPr lang="fr-CH" altLang="fr-FR" sz="4000" smtClean="0">
                <a:solidFill>
                  <a:srgbClr val="009900"/>
                </a:solidFill>
              </a:rPr>
              <a:t>Mesures quantitatives</a:t>
            </a:r>
          </a:p>
        </p:txBody>
      </p:sp>
      <p:sp>
        <p:nvSpPr>
          <p:cNvPr id="7173" name="Rectangle 16"/>
          <p:cNvSpPr>
            <a:spLocks noGrp="1" noChangeArrowheads="1"/>
          </p:cNvSpPr>
          <p:nvPr>
            <p:ph type="body" idx="1"/>
          </p:nvPr>
        </p:nvSpPr>
        <p:spPr>
          <a:xfrm>
            <a:off x="457200" y="1900238"/>
            <a:ext cx="5324475" cy="4348162"/>
          </a:xfrm>
          <a:noFill/>
        </p:spPr>
        <p:txBody>
          <a:bodyPr lIns="92075" tIns="46038" rIns="92075" bIns="46038"/>
          <a:lstStyle/>
          <a:p>
            <a:pPr marL="234950" indent="-234950" algn="ctr">
              <a:buFontTx/>
              <a:buNone/>
            </a:pPr>
            <a:r>
              <a:rPr lang="fr-CH" altLang="fr-FR" sz="2800" b="1" u="sng" smtClean="0">
                <a:solidFill>
                  <a:srgbClr val="CC0000"/>
                </a:solidFill>
              </a:rPr>
              <a:t>Conclusions clés</a:t>
            </a:r>
            <a:endParaRPr lang="fr-CH" altLang="fr-FR"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28 %</a:t>
            </a:r>
            <a:r>
              <a:rPr lang="fr-CH" altLang="fr-FR" sz="1800" b="1" smtClean="0">
                <a:solidFill>
                  <a:srgbClr val="FFFFFF"/>
                </a:solidFill>
              </a:rPr>
              <a:t> </a:t>
            </a:r>
            <a:r>
              <a:rPr lang="fr-CH" altLang="fr-FR" sz="1800" b="1" smtClean="0"/>
              <a:t>des projets sont</a:t>
            </a:r>
            <a:r>
              <a:rPr lang="fr-CH" altLang="fr-FR" sz="1800" b="1" smtClean="0">
                <a:solidFill>
                  <a:srgbClr val="FFFFFF"/>
                </a:solidFill>
              </a:rPr>
              <a:t> </a:t>
            </a:r>
            <a:r>
              <a:rPr lang="fr-CH" altLang="fr-FR" sz="1800" b="1" u="sng" smtClean="0">
                <a:solidFill>
                  <a:srgbClr val="CC0000"/>
                </a:solidFill>
              </a:rPr>
              <a:t>annulés</a:t>
            </a:r>
            <a:r>
              <a:rPr lang="fr-CH" altLang="fr-FR" sz="1800" b="1" smtClean="0">
                <a:solidFill>
                  <a:srgbClr val="FFFFFF"/>
                </a:solidFill>
              </a:rPr>
              <a:t> </a:t>
            </a:r>
            <a:r>
              <a:rPr lang="fr-CH" altLang="fr-FR" sz="1800" b="1" smtClean="0"/>
              <a:t>avant d'être terminés</a:t>
            </a:r>
            <a:endParaRPr lang="fr-CH" altLang="fr-FR" sz="1800"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46 %</a:t>
            </a:r>
            <a:r>
              <a:rPr lang="fr-CH" altLang="fr-FR" sz="1800" b="1" smtClean="0"/>
              <a:t> des projets </a:t>
            </a:r>
            <a:r>
              <a:rPr lang="fr-CH" altLang="fr-FR" sz="1800" b="1" smtClean="0">
                <a:solidFill>
                  <a:srgbClr val="FFFFFF"/>
                </a:solidFill>
              </a:rPr>
              <a:t> </a:t>
            </a:r>
            <a:r>
              <a:rPr lang="fr-CH" altLang="fr-FR" sz="1800" b="1" u="sng" smtClean="0">
                <a:solidFill>
                  <a:srgbClr val="CC0000"/>
                </a:solidFill>
              </a:rPr>
              <a:t>coûtent</a:t>
            </a:r>
            <a:r>
              <a:rPr lang="fr-CH" altLang="fr-FR" sz="1800" b="1" smtClean="0">
                <a:solidFill>
                  <a:srgbClr val="FFFFFF"/>
                </a:solidFill>
              </a:rPr>
              <a:t> </a:t>
            </a:r>
            <a:r>
              <a:rPr lang="fr-CH" altLang="fr-FR" sz="1800" b="1" smtClean="0"/>
              <a:t>en moyenne</a:t>
            </a:r>
            <a:r>
              <a:rPr lang="fr-CH" altLang="fr-FR" sz="1800" b="1" smtClean="0">
                <a:solidFill>
                  <a:srgbClr val="FFFFFF"/>
                </a:solidFill>
              </a:rPr>
              <a:t> </a:t>
            </a:r>
            <a:r>
              <a:rPr lang="fr-CH" altLang="fr-FR" sz="1800" b="1" u="sng" smtClean="0">
                <a:solidFill>
                  <a:srgbClr val="CC0000"/>
                </a:solidFill>
              </a:rPr>
              <a:t>178</a:t>
            </a:r>
            <a:r>
              <a:rPr lang="fr-CH" altLang="fr-FR" sz="1800" b="1" u="sng" smtClean="0">
                <a:solidFill>
                  <a:srgbClr val="FFCC00"/>
                </a:solidFill>
              </a:rPr>
              <a:t> </a:t>
            </a:r>
            <a:r>
              <a:rPr lang="fr-CH" altLang="fr-FR" sz="1800" b="1" u="sng" smtClean="0">
                <a:solidFill>
                  <a:srgbClr val="CC0000"/>
                </a:solidFill>
              </a:rPr>
              <a:t>%</a:t>
            </a:r>
            <a:r>
              <a:rPr lang="fr-CH" altLang="fr-FR" sz="1800" b="1" smtClean="0">
                <a:solidFill>
                  <a:srgbClr val="FFFFFF"/>
                </a:solidFill>
              </a:rPr>
              <a:t> </a:t>
            </a:r>
            <a:r>
              <a:rPr lang="fr-CH" altLang="fr-FR" sz="1800" b="1" smtClean="0"/>
              <a:t>de l'estimation initiale</a:t>
            </a:r>
          </a:p>
          <a:p>
            <a:pPr marL="234950" indent="-234950">
              <a:spcAft>
                <a:spcPct val="45000"/>
              </a:spcAft>
              <a:buFont typeface="Symbol" pitchFamily="18" charset="2"/>
              <a:buChar char="Ö"/>
            </a:pPr>
            <a:r>
              <a:rPr lang="fr-CH" altLang="fr-FR" sz="1800" b="1" smtClean="0"/>
              <a:t>Les projets  sont terminés en moyenne à</a:t>
            </a:r>
            <a:r>
              <a:rPr lang="fr-CH" altLang="fr-FR" sz="1800" b="1" smtClean="0">
                <a:solidFill>
                  <a:srgbClr val="FFFFFF"/>
                </a:solidFill>
              </a:rPr>
              <a:t> </a:t>
            </a:r>
            <a:r>
              <a:rPr lang="fr-CH" altLang="fr-FR" sz="1800" b="1" u="sng" smtClean="0">
                <a:solidFill>
                  <a:srgbClr val="CC0000"/>
                </a:solidFill>
              </a:rPr>
              <a:t>230 %</a:t>
            </a:r>
            <a:r>
              <a:rPr lang="fr-CH" altLang="fr-FR" sz="1800" b="1" smtClean="0">
                <a:solidFill>
                  <a:srgbClr val="FFFFFF"/>
                </a:solidFill>
              </a:rPr>
              <a:t> </a:t>
            </a:r>
            <a:r>
              <a:rPr lang="fr-CH" altLang="fr-FR" sz="1800" b="1" smtClean="0"/>
              <a:t>du</a:t>
            </a:r>
            <a:r>
              <a:rPr lang="fr-CH" altLang="fr-FR" sz="1800" b="1" smtClean="0">
                <a:solidFill>
                  <a:srgbClr val="FFFFFF"/>
                </a:solidFill>
              </a:rPr>
              <a:t> </a:t>
            </a:r>
            <a:r>
              <a:rPr lang="fr-CH" altLang="fr-FR" sz="1800" b="1" u="sng" smtClean="0">
                <a:solidFill>
                  <a:srgbClr val="CC0000"/>
                </a:solidFill>
              </a:rPr>
              <a:t>calendrier</a:t>
            </a:r>
            <a:r>
              <a:rPr lang="fr-CH" altLang="fr-FR" sz="1800" b="1" u="sng" smtClean="0">
                <a:solidFill>
                  <a:srgbClr val="FFCC00"/>
                </a:solidFill>
              </a:rPr>
              <a:t> </a:t>
            </a:r>
            <a:r>
              <a:rPr lang="fr-CH" altLang="fr-FR" sz="1800" b="1" smtClean="0"/>
              <a:t>original</a:t>
            </a:r>
            <a:r>
              <a:rPr lang="fr-CH" altLang="fr-FR" sz="1800" b="1" smtClean="0">
                <a:solidFill>
                  <a:srgbClr val="FFFFFF"/>
                </a:solidFill>
              </a:rPr>
              <a:t> </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42 %</a:t>
            </a:r>
            <a:r>
              <a:rPr lang="fr-CH" altLang="fr-FR" sz="1800" b="1" smtClean="0"/>
              <a:t> des projets </a:t>
            </a:r>
            <a:r>
              <a:rPr lang="fr-CH" altLang="fr-FR" sz="1800" b="1" u="sng" smtClean="0">
                <a:solidFill>
                  <a:srgbClr val="CC0000"/>
                </a:solidFill>
              </a:rPr>
              <a:t>livrent</a:t>
            </a:r>
            <a:r>
              <a:rPr lang="fr-CH" altLang="fr-FR" sz="1800" b="1" smtClean="0"/>
              <a:t> les fonctions et composantes prévues au départ</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9 %</a:t>
            </a:r>
            <a:r>
              <a:rPr lang="fr-CH" altLang="fr-FR" sz="1800" b="1" smtClean="0"/>
              <a:t> des projets sont terminés </a:t>
            </a:r>
            <a:r>
              <a:rPr lang="fr-CH" altLang="fr-FR" sz="1800" b="1" u="sng" smtClean="0">
                <a:solidFill>
                  <a:srgbClr val="CC0000"/>
                </a:solidFill>
              </a:rPr>
              <a:t>à temps et selon le budget</a:t>
            </a:r>
            <a:r>
              <a:rPr lang="fr-CH" altLang="fr-FR" sz="1800" b="1" smtClean="0"/>
              <a:t> </a:t>
            </a:r>
          </a:p>
          <a:p>
            <a:pPr marL="234950" indent="-234950">
              <a:spcAft>
                <a:spcPct val="45000"/>
              </a:spcAft>
              <a:buFont typeface="Symbol" pitchFamily="18" charset="2"/>
              <a:buChar char="Ö"/>
            </a:pPr>
            <a:r>
              <a:rPr lang="fr-CH" altLang="fr-FR" sz="1800" b="1" smtClean="0"/>
              <a:t>La taille moyenne des projets est de 2,3 M$</a:t>
            </a:r>
          </a:p>
        </p:txBody>
      </p:sp>
      <p:sp>
        <p:nvSpPr>
          <p:cNvPr id="7174" name="Rectangle 17"/>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fr-CA" altLang="fr-FR"/>
          </a:p>
        </p:txBody>
      </p:sp>
      <p:sp>
        <p:nvSpPr>
          <p:cNvPr id="7175" name="Rectangle 18"/>
          <p:cNvSpPr>
            <a:spLocks noChangeArrowheads="1"/>
          </p:cNvSpPr>
          <p:nvPr/>
        </p:nvSpPr>
        <p:spPr bwMode="auto">
          <a:xfrm>
            <a:off x="2247900" y="762000"/>
            <a:ext cx="6127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defTabSz="762000"/>
            <a:r>
              <a:rPr lang="fr-CH" altLang="fr-FR" b="1">
                <a:solidFill>
                  <a:srgbClr val="009900"/>
                </a:solidFill>
                <a:latin typeface="Arial" charset="0"/>
              </a:rPr>
              <a:t>Analyse de la performance des projets TI</a:t>
            </a:r>
          </a:p>
          <a:p>
            <a:pPr algn="ctr" defTabSz="762000"/>
            <a:r>
              <a:rPr lang="fr-CH" altLang="fr-FR" sz="1800" b="1">
                <a:solidFill>
                  <a:srgbClr val="009900"/>
                </a:solidFill>
                <a:latin typeface="Arial" charset="0"/>
              </a:rPr>
              <a:t>Selon «The Standish Group»</a:t>
            </a:r>
            <a:endParaRPr lang="fr-CH" altLang="fr-FR" sz="1800" b="1">
              <a:latin typeface="Arial" charset="0"/>
            </a:endParaRPr>
          </a:p>
          <a:p>
            <a:pPr algn="ctr" defTabSz="762000"/>
            <a:r>
              <a:rPr lang="fr-CH" altLang="fr-FR" sz="1800" b="1">
                <a:latin typeface="Arial" charset="0"/>
              </a:rPr>
              <a:t>Pour les "grandes entreprises" (&gt; 500 M$/année)</a:t>
            </a:r>
          </a:p>
        </p:txBody>
      </p:sp>
      <p:sp>
        <p:nvSpPr>
          <p:cNvPr id="7176" name="Text Box 21"/>
          <p:cNvSpPr txBox="1">
            <a:spLocks noChangeArrowheads="1"/>
          </p:cNvSpPr>
          <p:nvPr/>
        </p:nvSpPr>
        <p:spPr bwMode="auto">
          <a:xfrm>
            <a:off x="5181600" y="1752600"/>
            <a:ext cx="2895600" cy="1143000"/>
          </a:xfrm>
          <a:prstGeom prst="rect">
            <a:avLst/>
          </a:prstGeom>
          <a:solidFill>
            <a:srgbClr val="FFCC99"/>
          </a:solidFill>
          <a:ln w="9525">
            <a:solidFill>
              <a:srgbClr val="000000"/>
            </a:solidFill>
            <a:miter lim="800000"/>
            <a:headEnd/>
            <a:tailEnd/>
          </a:ln>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lgn="ctr"/>
            <a:r>
              <a:rPr lang="en-CA" altLang="fr-FR" sz="2400" b="1"/>
              <a:t>Axe 3, Risque</a:t>
            </a:r>
            <a:endParaRPr lang="en-CA" altLang="fr-FR" sz="1000" b="1"/>
          </a:p>
          <a:p>
            <a:r>
              <a:rPr lang="fr-CA" altLang="fr-FR" sz="1200"/>
              <a:t>- </a:t>
            </a:r>
            <a:r>
              <a:rPr lang="fr-CA" altLang="fr-FR" sz="1400"/>
              <a:t>Gestion des risques</a:t>
            </a:r>
          </a:p>
          <a:p>
            <a:r>
              <a:rPr lang="fr-CA" altLang="fr-FR" sz="1400"/>
              <a:t>Probabilité d’échec / facteur de risque</a:t>
            </a:r>
            <a:endParaRPr lang="fr-CA" altLang="fr-FR" sz="1000"/>
          </a:p>
        </p:txBody>
      </p:sp>
      <p:sp>
        <p:nvSpPr>
          <p:cNvPr id="7177" name="AutoShape 23"/>
          <p:cNvSpPr>
            <a:spLocks noChangeArrowheads="1"/>
          </p:cNvSpPr>
          <p:nvPr/>
        </p:nvSpPr>
        <p:spPr bwMode="auto">
          <a:xfrm>
            <a:off x="4953000" y="2362200"/>
            <a:ext cx="228600" cy="3810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tLang="fr-F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5972175" y="2143125"/>
            <a:ext cx="2941638" cy="2925763"/>
            <a:chOff x="3762" y="1350"/>
            <a:chExt cx="1853" cy="1843"/>
          </a:xfrm>
        </p:grpSpPr>
        <p:sp>
          <p:nvSpPr>
            <p:cNvPr id="9226" name="Freeform 3"/>
            <p:cNvSpPr>
              <a:spLocks/>
            </p:cNvSpPr>
            <p:nvPr/>
          </p:nvSpPr>
          <p:spPr bwMode="auto">
            <a:xfrm>
              <a:off x="4678" y="1498"/>
              <a:ext cx="520" cy="880"/>
            </a:xfrm>
            <a:custGeom>
              <a:avLst/>
              <a:gdLst>
                <a:gd name="T0" fmla="*/ 0 w 520"/>
                <a:gd name="T1" fmla="*/ 675 h 880"/>
                <a:gd name="T2" fmla="*/ 0 w 520"/>
                <a:gd name="T3" fmla="*/ 879 h 880"/>
                <a:gd name="T4" fmla="*/ 516 w 520"/>
                <a:gd name="T5" fmla="*/ 191 h 880"/>
                <a:gd name="T6" fmla="*/ 519 w 520"/>
                <a:gd name="T7" fmla="*/ 0 h 880"/>
                <a:gd name="T8" fmla="*/ 0 w 520"/>
                <a:gd name="T9" fmla="*/ 675 h 880"/>
                <a:gd name="T10" fmla="*/ 0 60000 65536"/>
                <a:gd name="T11" fmla="*/ 0 60000 65536"/>
                <a:gd name="T12" fmla="*/ 0 60000 65536"/>
                <a:gd name="T13" fmla="*/ 0 60000 65536"/>
                <a:gd name="T14" fmla="*/ 0 60000 65536"/>
                <a:gd name="T15" fmla="*/ 0 w 520"/>
                <a:gd name="T16" fmla="*/ 0 h 880"/>
                <a:gd name="T17" fmla="*/ 520 w 520"/>
                <a:gd name="T18" fmla="*/ 880 h 880"/>
              </a:gdLst>
              <a:ahLst/>
              <a:cxnLst>
                <a:cxn ang="T10">
                  <a:pos x="T0" y="T1"/>
                </a:cxn>
                <a:cxn ang="T11">
                  <a:pos x="T2" y="T3"/>
                </a:cxn>
                <a:cxn ang="T12">
                  <a:pos x="T4" y="T5"/>
                </a:cxn>
                <a:cxn ang="T13">
                  <a:pos x="T6" y="T7"/>
                </a:cxn>
                <a:cxn ang="T14">
                  <a:pos x="T8" y="T9"/>
                </a:cxn>
              </a:cxnLst>
              <a:rect l="T15" t="T16" r="T17" b="T18"/>
              <a:pathLst>
                <a:path w="520" h="880">
                  <a:moveTo>
                    <a:pt x="0" y="675"/>
                  </a:moveTo>
                  <a:lnTo>
                    <a:pt x="0" y="879"/>
                  </a:lnTo>
                  <a:lnTo>
                    <a:pt x="516" y="191"/>
                  </a:lnTo>
                  <a:lnTo>
                    <a:pt x="519" y="0"/>
                  </a:lnTo>
                  <a:lnTo>
                    <a:pt x="0" y="675"/>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9227" name="Freeform 4"/>
            <p:cNvSpPr>
              <a:spLocks/>
            </p:cNvSpPr>
            <p:nvPr/>
          </p:nvSpPr>
          <p:spPr bwMode="auto">
            <a:xfrm>
              <a:off x="4320" y="1350"/>
              <a:ext cx="881" cy="825"/>
            </a:xfrm>
            <a:custGeom>
              <a:avLst/>
              <a:gdLst>
                <a:gd name="T0" fmla="*/ 0 w 881"/>
                <a:gd name="T1" fmla="*/ 66 h 825"/>
                <a:gd name="T2" fmla="*/ 14 w 881"/>
                <a:gd name="T3" fmla="*/ 57 h 825"/>
                <a:gd name="T4" fmla="*/ 28 w 881"/>
                <a:gd name="T5" fmla="*/ 53 h 825"/>
                <a:gd name="T6" fmla="*/ 44 w 881"/>
                <a:gd name="T7" fmla="*/ 48 h 825"/>
                <a:gd name="T8" fmla="*/ 58 w 881"/>
                <a:gd name="T9" fmla="*/ 44 h 825"/>
                <a:gd name="T10" fmla="*/ 75 w 881"/>
                <a:gd name="T11" fmla="*/ 39 h 825"/>
                <a:gd name="T12" fmla="*/ 89 w 881"/>
                <a:gd name="T13" fmla="*/ 34 h 825"/>
                <a:gd name="T14" fmla="*/ 103 w 881"/>
                <a:gd name="T15" fmla="*/ 31 h 825"/>
                <a:gd name="T16" fmla="*/ 120 w 881"/>
                <a:gd name="T17" fmla="*/ 26 h 825"/>
                <a:gd name="T18" fmla="*/ 134 w 881"/>
                <a:gd name="T19" fmla="*/ 21 h 825"/>
                <a:gd name="T20" fmla="*/ 148 w 881"/>
                <a:gd name="T21" fmla="*/ 21 h 825"/>
                <a:gd name="T22" fmla="*/ 165 w 881"/>
                <a:gd name="T23" fmla="*/ 18 h 825"/>
                <a:gd name="T24" fmla="*/ 179 w 881"/>
                <a:gd name="T25" fmla="*/ 12 h 825"/>
                <a:gd name="T26" fmla="*/ 198 w 881"/>
                <a:gd name="T27" fmla="*/ 12 h 825"/>
                <a:gd name="T28" fmla="*/ 213 w 881"/>
                <a:gd name="T29" fmla="*/ 8 h 825"/>
                <a:gd name="T30" fmla="*/ 228 w 881"/>
                <a:gd name="T31" fmla="*/ 8 h 825"/>
                <a:gd name="T32" fmla="*/ 228 w 881"/>
                <a:gd name="T33" fmla="*/ 8 h 825"/>
                <a:gd name="T34" fmla="*/ 243 w 881"/>
                <a:gd name="T35" fmla="*/ 4 h 825"/>
                <a:gd name="T36" fmla="*/ 259 w 881"/>
                <a:gd name="T37" fmla="*/ 4 h 825"/>
                <a:gd name="T38" fmla="*/ 277 w 881"/>
                <a:gd name="T39" fmla="*/ 0 h 825"/>
                <a:gd name="T40" fmla="*/ 292 w 881"/>
                <a:gd name="T41" fmla="*/ 0 h 825"/>
                <a:gd name="T42" fmla="*/ 307 w 881"/>
                <a:gd name="T43" fmla="*/ 0 h 825"/>
                <a:gd name="T44" fmla="*/ 322 w 881"/>
                <a:gd name="T45" fmla="*/ 0 h 825"/>
                <a:gd name="T46" fmla="*/ 341 w 881"/>
                <a:gd name="T47" fmla="*/ 0 h 825"/>
                <a:gd name="T48" fmla="*/ 356 w 881"/>
                <a:gd name="T49" fmla="*/ 0 h 825"/>
                <a:gd name="T50" fmla="*/ 371 w 881"/>
                <a:gd name="T51" fmla="*/ 0 h 825"/>
                <a:gd name="T52" fmla="*/ 386 w 881"/>
                <a:gd name="T53" fmla="*/ 0 h 825"/>
                <a:gd name="T54" fmla="*/ 401 w 881"/>
                <a:gd name="T55" fmla="*/ 0 h 825"/>
                <a:gd name="T56" fmla="*/ 419 w 881"/>
                <a:gd name="T57" fmla="*/ 0 h 825"/>
                <a:gd name="T58" fmla="*/ 435 w 881"/>
                <a:gd name="T59" fmla="*/ 0 h 825"/>
                <a:gd name="T60" fmla="*/ 450 w 881"/>
                <a:gd name="T61" fmla="*/ 4 h 825"/>
                <a:gd name="T62" fmla="*/ 466 w 881"/>
                <a:gd name="T63" fmla="*/ 4 h 825"/>
                <a:gd name="T64" fmla="*/ 483 w 881"/>
                <a:gd name="T65" fmla="*/ 8 h 825"/>
                <a:gd name="T66" fmla="*/ 500 w 881"/>
                <a:gd name="T67" fmla="*/ 8 h 825"/>
                <a:gd name="T68" fmla="*/ 514 w 881"/>
                <a:gd name="T69" fmla="*/ 12 h 825"/>
                <a:gd name="T70" fmla="*/ 528 w 881"/>
                <a:gd name="T71" fmla="*/ 12 h 825"/>
                <a:gd name="T72" fmla="*/ 544 w 881"/>
                <a:gd name="T73" fmla="*/ 18 h 825"/>
                <a:gd name="T74" fmla="*/ 559 w 881"/>
                <a:gd name="T75" fmla="*/ 21 h 825"/>
                <a:gd name="T76" fmla="*/ 578 w 881"/>
                <a:gd name="T77" fmla="*/ 21 h 825"/>
                <a:gd name="T78" fmla="*/ 592 w 881"/>
                <a:gd name="T79" fmla="*/ 26 h 825"/>
                <a:gd name="T80" fmla="*/ 608 w 881"/>
                <a:gd name="T81" fmla="*/ 31 h 825"/>
                <a:gd name="T82" fmla="*/ 623 w 881"/>
                <a:gd name="T83" fmla="*/ 34 h 825"/>
                <a:gd name="T84" fmla="*/ 639 w 881"/>
                <a:gd name="T85" fmla="*/ 39 h 825"/>
                <a:gd name="T86" fmla="*/ 653 w 881"/>
                <a:gd name="T87" fmla="*/ 44 h 825"/>
                <a:gd name="T88" fmla="*/ 668 w 881"/>
                <a:gd name="T89" fmla="*/ 48 h 825"/>
                <a:gd name="T90" fmla="*/ 684 w 881"/>
                <a:gd name="T91" fmla="*/ 53 h 825"/>
                <a:gd name="T92" fmla="*/ 684 w 881"/>
                <a:gd name="T93" fmla="*/ 53 h 825"/>
                <a:gd name="T94" fmla="*/ 698 w 881"/>
                <a:gd name="T95" fmla="*/ 57 h 825"/>
                <a:gd name="T96" fmla="*/ 713 w 881"/>
                <a:gd name="T97" fmla="*/ 66 h 825"/>
                <a:gd name="T98" fmla="*/ 729 w 881"/>
                <a:gd name="T99" fmla="*/ 69 h 825"/>
                <a:gd name="T100" fmla="*/ 740 w 881"/>
                <a:gd name="T101" fmla="*/ 75 h 825"/>
                <a:gd name="T102" fmla="*/ 754 w 881"/>
                <a:gd name="T103" fmla="*/ 83 h 825"/>
                <a:gd name="T104" fmla="*/ 770 w 881"/>
                <a:gd name="T105" fmla="*/ 88 h 825"/>
                <a:gd name="T106" fmla="*/ 785 w 881"/>
                <a:gd name="T107" fmla="*/ 97 h 825"/>
                <a:gd name="T108" fmla="*/ 799 w 881"/>
                <a:gd name="T109" fmla="*/ 101 h 825"/>
                <a:gd name="T110" fmla="*/ 811 w 881"/>
                <a:gd name="T111" fmla="*/ 110 h 825"/>
                <a:gd name="T112" fmla="*/ 826 w 881"/>
                <a:gd name="T113" fmla="*/ 115 h 825"/>
                <a:gd name="T114" fmla="*/ 841 w 881"/>
                <a:gd name="T115" fmla="*/ 123 h 825"/>
                <a:gd name="T116" fmla="*/ 852 w 881"/>
                <a:gd name="T117" fmla="*/ 132 h 825"/>
                <a:gd name="T118" fmla="*/ 868 w 881"/>
                <a:gd name="T119" fmla="*/ 142 h 825"/>
                <a:gd name="T120" fmla="*/ 880 w 881"/>
                <a:gd name="T121" fmla="*/ 145 h 825"/>
                <a:gd name="T122" fmla="*/ 356 w 881"/>
                <a:gd name="T123" fmla="*/ 824 h 825"/>
                <a:gd name="T124" fmla="*/ 0 w 881"/>
                <a:gd name="T125" fmla="*/ 66 h 8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81"/>
                <a:gd name="T190" fmla="*/ 0 h 825"/>
                <a:gd name="T191" fmla="*/ 881 w 881"/>
                <a:gd name="T192" fmla="*/ 825 h 8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81" h="825">
                  <a:moveTo>
                    <a:pt x="0" y="66"/>
                  </a:moveTo>
                  <a:lnTo>
                    <a:pt x="14" y="57"/>
                  </a:lnTo>
                  <a:lnTo>
                    <a:pt x="28" y="53"/>
                  </a:lnTo>
                  <a:lnTo>
                    <a:pt x="44" y="48"/>
                  </a:lnTo>
                  <a:lnTo>
                    <a:pt x="58" y="44"/>
                  </a:lnTo>
                  <a:lnTo>
                    <a:pt x="75" y="39"/>
                  </a:lnTo>
                  <a:lnTo>
                    <a:pt x="89" y="34"/>
                  </a:lnTo>
                  <a:lnTo>
                    <a:pt x="103" y="31"/>
                  </a:lnTo>
                  <a:lnTo>
                    <a:pt x="120" y="26"/>
                  </a:lnTo>
                  <a:lnTo>
                    <a:pt x="134" y="21"/>
                  </a:lnTo>
                  <a:lnTo>
                    <a:pt x="148" y="21"/>
                  </a:lnTo>
                  <a:lnTo>
                    <a:pt x="165" y="18"/>
                  </a:lnTo>
                  <a:lnTo>
                    <a:pt x="179" y="12"/>
                  </a:lnTo>
                  <a:lnTo>
                    <a:pt x="198" y="12"/>
                  </a:lnTo>
                  <a:lnTo>
                    <a:pt x="213" y="8"/>
                  </a:lnTo>
                  <a:lnTo>
                    <a:pt x="228" y="8"/>
                  </a:lnTo>
                  <a:lnTo>
                    <a:pt x="243" y="4"/>
                  </a:lnTo>
                  <a:lnTo>
                    <a:pt x="259" y="4"/>
                  </a:lnTo>
                  <a:lnTo>
                    <a:pt x="277" y="0"/>
                  </a:lnTo>
                  <a:lnTo>
                    <a:pt x="292" y="0"/>
                  </a:lnTo>
                  <a:lnTo>
                    <a:pt x="307" y="0"/>
                  </a:lnTo>
                  <a:lnTo>
                    <a:pt x="322" y="0"/>
                  </a:lnTo>
                  <a:lnTo>
                    <a:pt x="341" y="0"/>
                  </a:lnTo>
                  <a:lnTo>
                    <a:pt x="356" y="0"/>
                  </a:lnTo>
                  <a:lnTo>
                    <a:pt x="371" y="0"/>
                  </a:lnTo>
                  <a:lnTo>
                    <a:pt x="386" y="0"/>
                  </a:lnTo>
                  <a:lnTo>
                    <a:pt x="401" y="0"/>
                  </a:lnTo>
                  <a:lnTo>
                    <a:pt x="419" y="0"/>
                  </a:lnTo>
                  <a:lnTo>
                    <a:pt x="435" y="0"/>
                  </a:lnTo>
                  <a:lnTo>
                    <a:pt x="450" y="4"/>
                  </a:lnTo>
                  <a:lnTo>
                    <a:pt x="466" y="4"/>
                  </a:lnTo>
                  <a:lnTo>
                    <a:pt x="483" y="8"/>
                  </a:lnTo>
                  <a:lnTo>
                    <a:pt x="500" y="8"/>
                  </a:lnTo>
                  <a:lnTo>
                    <a:pt x="514" y="12"/>
                  </a:lnTo>
                  <a:lnTo>
                    <a:pt x="528" y="12"/>
                  </a:lnTo>
                  <a:lnTo>
                    <a:pt x="544" y="18"/>
                  </a:lnTo>
                  <a:lnTo>
                    <a:pt x="559" y="21"/>
                  </a:lnTo>
                  <a:lnTo>
                    <a:pt x="578" y="21"/>
                  </a:lnTo>
                  <a:lnTo>
                    <a:pt x="592" y="26"/>
                  </a:lnTo>
                  <a:lnTo>
                    <a:pt x="608" y="31"/>
                  </a:lnTo>
                  <a:lnTo>
                    <a:pt x="623" y="34"/>
                  </a:lnTo>
                  <a:lnTo>
                    <a:pt x="639" y="39"/>
                  </a:lnTo>
                  <a:lnTo>
                    <a:pt x="653" y="44"/>
                  </a:lnTo>
                  <a:lnTo>
                    <a:pt x="668" y="48"/>
                  </a:lnTo>
                  <a:lnTo>
                    <a:pt x="684" y="53"/>
                  </a:lnTo>
                  <a:lnTo>
                    <a:pt x="698" y="57"/>
                  </a:lnTo>
                  <a:lnTo>
                    <a:pt x="713" y="66"/>
                  </a:lnTo>
                  <a:lnTo>
                    <a:pt x="729" y="69"/>
                  </a:lnTo>
                  <a:lnTo>
                    <a:pt x="740" y="75"/>
                  </a:lnTo>
                  <a:lnTo>
                    <a:pt x="754" y="83"/>
                  </a:lnTo>
                  <a:lnTo>
                    <a:pt x="770" y="88"/>
                  </a:lnTo>
                  <a:lnTo>
                    <a:pt x="785" y="97"/>
                  </a:lnTo>
                  <a:lnTo>
                    <a:pt x="799" y="101"/>
                  </a:lnTo>
                  <a:lnTo>
                    <a:pt x="811" y="110"/>
                  </a:lnTo>
                  <a:lnTo>
                    <a:pt x="826" y="115"/>
                  </a:lnTo>
                  <a:lnTo>
                    <a:pt x="841" y="123"/>
                  </a:lnTo>
                  <a:lnTo>
                    <a:pt x="852" y="132"/>
                  </a:lnTo>
                  <a:lnTo>
                    <a:pt x="868" y="142"/>
                  </a:lnTo>
                  <a:lnTo>
                    <a:pt x="880" y="145"/>
                  </a:lnTo>
                  <a:lnTo>
                    <a:pt x="356" y="824"/>
                  </a:lnTo>
                  <a:lnTo>
                    <a:pt x="0" y="66"/>
                  </a:lnTo>
                </a:path>
              </a:pathLst>
            </a:custGeom>
            <a:solidFill>
              <a:srgbClr val="F0AB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9228" name="Rectangle 5"/>
            <p:cNvSpPr>
              <a:spLocks noChangeArrowheads="1"/>
            </p:cNvSpPr>
            <p:nvPr/>
          </p:nvSpPr>
          <p:spPr bwMode="auto">
            <a:xfrm>
              <a:off x="4473" y="1479"/>
              <a:ext cx="520" cy="307"/>
            </a:xfrm>
            <a:prstGeom prst="rect">
              <a:avLst/>
            </a:prstGeom>
            <a:solidFill>
              <a:srgbClr val="F0AB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defTabSz="2341563"/>
              <a:r>
                <a:rPr lang="fr-CH" altLang="fr-FR" sz="1400" b="1">
                  <a:solidFill>
                    <a:srgbClr val="FFFFFF"/>
                  </a:solidFill>
                  <a:latin typeface="Arial" charset="0"/>
                </a:rPr>
                <a:t>Réussissent</a:t>
              </a:r>
            </a:p>
            <a:p>
              <a:pPr algn="ctr" defTabSz="2341563"/>
              <a:r>
                <a:rPr lang="fr-CH" altLang="fr-FR" sz="1400" b="1">
                  <a:solidFill>
                    <a:srgbClr val="FFFFFF"/>
                  </a:solidFill>
                  <a:latin typeface="Arial" charset="0"/>
                </a:rPr>
                <a:t>26%</a:t>
              </a:r>
            </a:p>
          </p:txBody>
        </p:sp>
        <p:sp>
          <p:nvSpPr>
            <p:cNvPr id="9229" name="Freeform 6"/>
            <p:cNvSpPr>
              <a:spLocks/>
            </p:cNvSpPr>
            <p:nvPr/>
          </p:nvSpPr>
          <p:spPr bwMode="auto">
            <a:xfrm>
              <a:off x="4322" y="1415"/>
              <a:ext cx="355" cy="959"/>
            </a:xfrm>
            <a:custGeom>
              <a:avLst/>
              <a:gdLst>
                <a:gd name="T0" fmla="*/ 0 w 355"/>
                <a:gd name="T1" fmla="*/ 0 h 959"/>
                <a:gd name="T2" fmla="*/ 2 w 355"/>
                <a:gd name="T3" fmla="*/ 220 h 959"/>
                <a:gd name="T4" fmla="*/ 353 w 355"/>
                <a:gd name="T5" fmla="*/ 958 h 959"/>
                <a:gd name="T6" fmla="*/ 354 w 355"/>
                <a:gd name="T7" fmla="*/ 759 h 959"/>
                <a:gd name="T8" fmla="*/ 0 w 355"/>
                <a:gd name="T9" fmla="*/ 0 h 959"/>
                <a:gd name="T10" fmla="*/ 0 60000 65536"/>
                <a:gd name="T11" fmla="*/ 0 60000 65536"/>
                <a:gd name="T12" fmla="*/ 0 60000 65536"/>
                <a:gd name="T13" fmla="*/ 0 60000 65536"/>
                <a:gd name="T14" fmla="*/ 0 60000 65536"/>
                <a:gd name="T15" fmla="*/ 0 w 355"/>
                <a:gd name="T16" fmla="*/ 0 h 959"/>
                <a:gd name="T17" fmla="*/ 355 w 355"/>
                <a:gd name="T18" fmla="*/ 959 h 959"/>
              </a:gdLst>
              <a:ahLst/>
              <a:cxnLst>
                <a:cxn ang="T10">
                  <a:pos x="T0" y="T1"/>
                </a:cxn>
                <a:cxn ang="T11">
                  <a:pos x="T2" y="T3"/>
                </a:cxn>
                <a:cxn ang="T12">
                  <a:pos x="T4" y="T5"/>
                </a:cxn>
                <a:cxn ang="T13">
                  <a:pos x="T6" y="T7"/>
                </a:cxn>
                <a:cxn ang="T14">
                  <a:pos x="T8" y="T9"/>
                </a:cxn>
              </a:cxnLst>
              <a:rect l="T15" t="T16" r="T17" b="T18"/>
              <a:pathLst>
                <a:path w="355" h="959">
                  <a:moveTo>
                    <a:pt x="0" y="0"/>
                  </a:moveTo>
                  <a:lnTo>
                    <a:pt x="2" y="220"/>
                  </a:lnTo>
                  <a:lnTo>
                    <a:pt x="353" y="958"/>
                  </a:lnTo>
                  <a:lnTo>
                    <a:pt x="354" y="759"/>
                  </a:lnTo>
                  <a:lnTo>
                    <a:pt x="0" y="0"/>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9230" name="Freeform 7"/>
            <p:cNvSpPr>
              <a:spLocks/>
            </p:cNvSpPr>
            <p:nvPr/>
          </p:nvSpPr>
          <p:spPr bwMode="auto">
            <a:xfrm>
              <a:off x="5168" y="2173"/>
              <a:ext cx="422" cy="893"/>
            </a:xfrm>
            <a:custGeom>
              <a:avLst/>
              <a:gdLst>
                <a:gd name="T0" fmla="*/ 421 w 422"/>
                <a:gd name="T1" fmla="*/ 12 h 893"/>
                <a:gd name="T2" fmla="*/ 416 w 422"/>
                <a:gd name="T3" fmla="*/ 39 h 893"/>
                <a:gd name="T4" fmla="*/ 416 w 422"/>
                <a:gd name="T5" fmla="*/ 69 h 893"/>
                <a:gd name="T6" fmla="*/ 412 w 422"/>
                <a:gd name="T7" fmla="*/ 97 h 893"/>
                <a:gd name="T8" fmla="*/ 409 w 422"/>
                <a:gd name="T9" fmla="*/ 127 h 893"/>
                <a:gd name="T10" fmla="*/ 401 w 422"/>
                <a:gd name="T11" fmla="*/ 154 h 893"/>
                <a:gd name="T12" fmla="*/ 397 w 422"/>
                <a:gd name="T13" fmla="*/ 185 h 893"/>
                <a:gd name="T14" fmla="*/ 386 w 422"/>
                <a:gd name="T15" fmla="*/ 212 h 893"/>
                <a:gd name="T16" fmla="*/ 378 w 422"/>
                <a:gd name="T17" fmla="*/ 238 h 893"/>
                <a:gd name="T18" fmla="*/ 371 w 422"/>
                <a:gd name="T19" fmla="*/ 264 h 893"/>
                <a:gd name="T20" fmla="*/ 359 w 422"/>
                <a:gd name="T21" fmla="*/ 292 h 893"/>
                <a:gd name="T22" fmla="*/ 345 w 422"/>
                <a:gd name="T23" fmla="*/ 318 h 893"/>
                <a:gd name="T24" fmla="*/ 333 w 422"/>
                <a:gd name="T25" fmla="*/ 345 h 893"/>
                <a:gd name="T26" fmla="*/ 318 w 422"/>
                <a:gd name="T27" fmla="*/ 371 h 893"/>
                <a:gd name="T28" fmla="*/ 303 w 422"/>
                <a:gd name="T29" fmla="*/ 398 h 893"/>
                <a:gd name="T30" fmla="*/ 288 w 422"/>
                <a:gd name="T31" fmla="*/ 424 h 893"/>
                <a:gd name="T32" fmla="*/ 273 w 422"/>
                <a:gd name="T33" fmla="*/ 447 h 893"/>
                <a:gd name="T34" fmla="*/ 253 w 422"/>
                <a:gd name="T35" fmla="*/ 469 h 893"/>
                <a:gd name="T36" fmla="*/ 236 w 422"/>
                <a:gd name="T37" fmla="*/ 495 h 893"/>
                <a:gd name="T38" fmla="*/ 217 w 422"/>
                <a:gd name="T39" fmla="*/ 517 h 893"/>
                <a:gd name="T40" fmla="*/ 194 w 422"/>
                <a:gd name="T41" fmla="*/ 539 h 893"/>
                <a:gd name="T42" fmla="*/ 172 w 422"/>
                <a:gd name="T43" fmla="*/ 561 h 893"/>
                <a:gd name="T44" fmla="*/ 152 w 422"/>
                <a:gd name="T45" fmla="*/ 580 h 893"/>
                <a:gd name="T46" fmla="*/ 126 w 422"/>
                <a:gd name="T47" fmla="*/ 602 h 893"/>
                <a:gd name="T48" fmla="*/ 104 w 422"/>
                <a:gd name="T49" fmla="*/ 620 h 893"/>
                <a:gd name="T50" fmla="*/ 81 w 422"/>
                <a:gd name="T51" fmla="*/ 637 h 893"/>
                <a:gd name="T52" fmla="*/ 54 w 422"/>
                <a:gd name="T53" fmla="*/ 655 h 893"/>
                <a:gd name="T54" fmla="*/ 28 w 422"/>
                <a:gd name="T55" fmla="*/ 672 h 893"/>
                <a:gd name="T56" fmla="*/ 0 w 422"/>
                <a:gd name="T57" fmla="*/ 692 h 893"/>
                <a:gd name="T58" fmla="*/ 16 w 422"/>
                <a:gd name="T59" fmla="*/ 879 h 893"/>
                <a:gd name="T60" fmla="*/ 43 w 422"/>
                <a:gd name="T61" fmla="*/ 858 h 893"/>
                <a:gd name="T62" fmla="*/ 66 w 422"/>
                <a:gd name="T63" fmla="*/ 841 h 893"/>
                <a:gd name="T64" fmla="*/ 92 w 422"/>
                <a:gd name="T65" fmla="*/ 823 h 893"/>
                <a:gd name="T66" fmla="*/ 115 w 422"/>
                <a:gd name="T67" fmla="*/ 806 h 893"/>
                <a:gd name="T68" fmla="*/ 141 w 422"/>
                <a:gd name="T69" fmla="*/ 787 h 893"/>
                <a:gd name="T70" fmla="*/ 163 w 422"/>
                <a:gd name="T71" fmla="*/ 766 h 893"/>
                <a:gd name="T72" fmla="*/ 183 w 422"/>
                <a:gd name="T73" fmla="*/ 744 h 893"/>
                <a:gd name="T74" fmla="*/ 205 w 422"/>
                <a:gd name="T75" fmla="*/ 722 h 893"/>
                <a:gd name="T76" fmla="*/ 224 w 422"/>
                <a:gd name="T77" fmla="*/ 699 h 893"/>
                <a:gd name="T78" fmla="*/ 242 w 422"/>
                <a:gd name="T79" fmla="*/ 677 h 893"/>
                <a:gd name="T80" fmla="*/ 262 w 422"/>
                <a:gd name="T81" fmla="*/ 655 h 893"/>
                <a:gd name="T82" fmla="*/ 281 w 422"/>
                <a:gd name="T83" fmla="*/ 628 h 893"/>
                <a:gd name="T84" fmla="*/ 295 w 422"/>
                <a:gd name="T85" fmla="*/ 606 h 893"/>
                <a:gd name="T86" fmla="*/ 311 w 422"/>
                <a:gd name="T87" fmla="*/ 580 h 893"/>
                <a:gd name="T88" fmla="*/ 326 w 422"/>
                <a:gd name="T89" fmla="*/ 553 h 893"/>
                <a:gd name="T90" fmla="*/ 340 w 422"/>
                <a:gd name="T91" fmla="*/ 526 h 893"/>
                <a:gd name="T92" fmla="*/ 352 w 422"/>
                <a:gd name="T93" fmla="*/ 499 h 893"/>
                <a:gd name="T94" fmla="*/ 363 w 422"/>
                <a:gd name="T95" fmla="*/ 474 h 893"/>
                <a:gd name="T96" fmla="*/ 375 w 422"/>
                <a:gd name="T97" fmla="*/ 447 h 893"/>
                <a:gd name="T98" fmla="*/ 382 w 422"/>
                <a:gd name="T99" fmla="*/ 420 h 893"/>
                <a:gd name="T100" fmla="*/ 393 w 422"/>
                <a:gd name="T101" fmla="*/ 393 h 893"/>
                <a:gd name="T102" fmla="*/ 397 w 422"/>
                <a:gd name="T103" fmla="*/ 361 h 893"/>
                <a:gd name="T104" fmla="*/ 404 w 422"/>
                <a:gd name="T105" fmla="*/ 336 h 893"/>
                <a:gd name="T106" fmla="*/ 409 w 422"/>
                <a:gd name="T107" fmla="*/ 310 h 893"/>
                <a:gd name="T108" fmla="*/ 412 w 422"/>
                <a:gd name="T109" fmla="*/ 278 h 893"/>
                <a:gd name="T110" fmla="*/ 416 w 422"/>
                <a:gd name="T111" fmla="*/ 251 h 893"/>
                <a:gd name="T112" fmla="*/ 421 w 422"/>
                <a:gd name="T113" fmla="*/ 221 h 893"/>
                <a:gd name="T114" fmla="*/ 421 w 422"/>
                <a:gd name="T115" fmla="*/ 194 h 8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22"/>
                <a:gd name="T175" fmla="*/ 0 h 893"/>
                <a:gd name="T176" fmla="*/ 422 w 422"/>
                <a:gd name="T177" fmla="*/ 893 h 8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22" h="893">
                  <a:moveTo>
                    <a:pt x="421" y="0"/>
                  </a:moveTo>
                  <a:lnTo>
                    <a:pt x="421" y="12"/>
                  </a:lnTo>
                  <a:lnTo>
                    <a:pt x="421" y="26"/>
                  </a:lnTo>
                  <a:lnTo>
                    <a:pt x="416" y="39"/>
                  </a:lnTo>
                  <a:lnTo>
                    <a:pt x="416" y="57"/>
                  </a:lnTo>
                  <a:lnTo>
                    <a:pt x="416" y="69"/>
                  </a:lnTo>
                  <a:lnTo>
                    <a:pt x="412" y="83"/>
                  </a:lnTo>
                  <a:lnTo>
                    <a:pt x="412" y="97"/>
                  </a:lnTo>
                  <a:lnTo>
                    <a:pt x="409" y="114"/>
                  </a:lnTo>
                  <a:lnTo>
                    <a:pt x="409" y="127"/>
                  </a:lnTo>
                  <a:lnTo>
                    <a:pt x="404" y="140"/>
                  </a:lnTo>
                  <a:lnTo>
                    <a:pt x="401" y="154"/>
                  </a:lnTo>
                  <a:lnTo>
                    <a:pt x="397" y="167"/>
                  </a:lnTo>
                  <a:lnTo>
                    <a:pt x="397" y="185"/>
                  </a:lnTo>
                  <a:lnTo>
                    <a:pt x="393" y="199"/>
                  </a:lnTo>
                  <a:lnTo>
                    <a:pt x="386" y="212"/>
                  </a:lnTo>
                  <a:lnTo>
                    <a:pt x="382" y="225"/>
                  </a:lnTo>
                  <a:lnTo>
                    <a:pt x="378" y="238"/>
                  </a:lnTo>
                  <a:lnTo>
                    <a:pt x="375" y="251"/>
                  </a:lnTo>
                  <a:lnTo>
                    <a:pt x="371" y="264"/>
                  </a:lnTo>
                  <a:lnTo>
                    <a:pt x="363" y="278"/>
                  </a:lnTo>
                  <a:lnTo>
                    <a:pt x="359" y="292"/>
                  </a:lnTo>
                  <a:lnTo>
                    <a:pt x="352" y="304"/>
                  </a:lnTo>
                  <a:lnTo>
                    <a:pt x="345" y="318"/>
                  </a:lnTo>
                  <a:lnTo>
                    <a:pt x="340" y="331"/>
                  </a:lnTo>
                  <a:lnTo>
                    <a:pt x="333" y="345"/>
                  </a:lnTo>
                  <a:lnTo>
                    <a:pt x="326" y="358"/>
                  </a:lnTo>
                  <a:lnTo>
                    <a:pt x="318" y="371"/>
                  </a:lnTo>
                  <a:lnTo>
                    <a:pt x="311" y="385"/>
                  </a:lnTo>
                  <a:lnTo>
                    <a:pt x="303" y="398"/>
                  </a:lnTo>
                  <a:lnTo>
                    <a:pt x="295" y="412"/>
                  </a:lnTo>
                  <a:lnTo>
                    <a:pt x="288" y="424"/>
                  </a:lnTo>
                  <a:lnTo>
                    <a:pt x="281" y="434"/>
                  </a:lnTo>
                  <a:lnTo>
                    <a:pt x="273" y="447"/>
                  </a:lnTo>
                  <a:lnTo>
                    <a:pt x="262" y="460"/>
                  </a:lnTo>
                  <a:lnTo>
                    <a:pt x="253" y="469"/>
                  </a:lnTo>
                  <a:lnTo>
                    <a:pt x="242" y="482"/>
                  </a:lnTo>
                  <a:lnTo>
                    <a:pt x="236" y="495"/>
                  </a:lnTo>
                  <a:lnTo>
                    <a:pt x="224" y="504"/>
                  </a:lnTo>
                  <a:lnTo>
                    <a:pt x="217" y="517"/>
                  </a:lnTo>
                  <a:lnTo>
                    <a:pt x="205" y="526"/>
                  </a:lnTo>
                  <a:lnTo>
                    <a:pt x="194" y="539"/>
                  </a:lnTo>
                  <a:lnTo>
                    <a:pt x="183" y="548"/>
                  </a:lnTo>
                  <a:lnTo>
                    <a:pt x="172" y="561"/>
                  </a:lnTo>
                  <a:lnTo>
                    <a:pt x="163" y="571"/>
                  </a:lnTo>
                  <a:lnTo>
                    <a:pt x="152" y="580"/>
                  </a:lnTo>
                  <a:lnTo>
                    <a:pt x="141" y="593"/>
                  </a:lnTo>
                  <a:lnTo>
                    <a:pt x="126" y="602"/>
                  </a:lnTo>
                  <a:lnTo>
                    <a:pt x="115" y="610"/>
                  </a:lnTo>
                  <a:lnTo>
                    <a:pt x="104" y="620"/>
                  </a:lnTo>
                  <a:lnTo>
                    <a:pt x="92" y="628"/>
                  </a:lnTo>
                  <a:lnTo>
                    <a:pt x="81" y="637"/>
                  </a:lnTo>
                  <a:lnTo>
                    <a:pt x="66" y="647"/>
                  </a:lnTo>
                  <a:lnTo>
                    <a:pt x="54" y="655"/>
                  </a:lnTo>
                  <a:lnTo>
                    <a:pt x="43" y="663"/>
                  </a:lnTo>
                  <a:lnTo>
                    <a:pt x="28" y="672"/>
                  </a:lnTo>
                  <a:lnTo>
                    <a:pt x="17" y="682"/>
                  </a:lnTo>
                  <a:lnTo>
                    <a:pt x="0" y="692"/>
                  </a:lnTo>
                  <a:lnTo>
                    <a:pt x="0" y="892"/>
                  </a:lnTo>
                  <a:lnTo>
                    <a:pt x="16" y="879"/>
                  </a:lnTo>
                  <a:lnTo>
                    <a:pt x="30" y="868"/>
                  </a:lnTo>
                  <a:lnTo>
                    <a:pt x="43" y="858"/>
                  </a:lnTo>
                  <a:lnTo>
                    <a:pt x="54" y="850"/>
                  </a:lnTo>
                  <a:lnTo>
                    <a:pt x="66" y="841"/>
                  </a:lnTo>
                  <a:lnTo>
                    <a:pt x="79" y="831"/>
                  </a:lnTo>
                  <a:lnTo>
                    <a:pt x="92" y="823"/>
                  </a:lnTo>
                  <a:lnTo>
                    <a:pt x="104" y="815"/>
                  </a:lnTo>
                  <a:lnTo>
                    <a:pt x="115" y="806"/>
                  </a:lnTo>
                  <a:lnTo>
                    <a:pt x="126" y="796"/>
                  </a:lnTo>
                  <a:lnTo>
                    <a:pt x="141" y="787"/>
                  </a:lnTo>
                  <a:lnTo>
                    <a:pt x="152" y="774"/>
                  </a:lnTo>
                  <a:lnTo>
                    <a:pt x="163" y="766"/>
                  </a:lnTo>
                  <a:lnTo>
                    <a:pt x="172" y="757"/>
                  </a:lnTo>
                  <a:lnTo>
                    <a:pt x="183" y="744"/>
                  </a:lnTo>
                  <a:lnTo>
                    <a:pt x="194" y="734"/>
                  </a:lnTo>
                  <a:lnTo>
                    <a:pt x="205" y="722"/>
                  </a:lnTo>
                  <a:lnTo>
                    <a:pt x="217" y="712"/>
                  </a:lnTo>
                  <a:lnTo>
                    <a:pt x="224" y="699"/>
                  </a:lnTo>
                  <a:lnTo>
                    <a:pt x="236" y="690"/>
                  </a:lnTo>
                  <a:lnTo>
                    <a:pt x="242" y="677"/>
                  </a:lnTo>
                  <a:lnTo>
                    <a:pt x="253" y="663"/>
                  </a:lnTo>
                  <a:lnTo>
                    <a:pt x="262" y="655"/>
                  </a:lnTo>
                  <a:lnTo>
                    <a:pt x="273" y="641"/>
                  </a:lnTo>
                  <a:lnTo>
                    <a:pt x="281" y="628"/>
                  </a:lnTo>
                  <a:lnTo>
                    <a:pt x="288" y="620"/>
                  </a:lnTo>
                  <a:lnTo>
                    <a:pt x="295" y="606"/>
                  </a:lnTo>
                  <a:lnTo>
                    <a:pt x="303" y="593"/>
                  </a:lnTo>
                  <a:lnTo>
                    <a:pt x="311" y="580"/>
                  </a:lnTo>
                  <a:lnTo>
                    <a:pt x="318" y="566"/>
                  </a:lnTo>
                  <a:lnTo>
                    <a:pt x="326" y="553"/>
                  </a:lnTo>
                  <a:lnTo>
                    <a:pt x="333" y="539"/>
                  </a:lnTo>
                  <a:lnTo>
                    <a:pt x="340" y="526"/>
                  </a:lnTo>
                  <a:lnTo>
                    <a:pt x="345" y="513"/>
                  </a:lnTo>
                  <a:lnTo>
                    <a:pt x="352" y="499"/>
                  </a:lnTo>
                  <a:lnTo>
                    <a:pt x="359" y="486"/>
                  </a:lnTo>
                  <a:lnTo>
                    <a:pt x="363" y="474"/>
                  </a:lnTo>
                  <a:lnTo>
                    <a:pt x="371" y="460"/>
                  </a:lnTo>
                  <a:lnTo>
                    <a:pt x="375" y="447"/>
                  </a:lnTo>
                  <a:lnTo>
                    <a:pt x="378" y="434"/>
                  </a:lnTo>
                  <a:lnTo>
                    <a:pt x="382" y="420"/>
                  </a:lnTo>
                  <a:lnTo>
                    <a:pt x="386" y="407"/>
                  </a:lnTo>
                  <a:lnTo>
                    <a:pt x="393" y="393"/>
                  </a:lnTo>
                  <a:lnTo>
                    <a:pt x="397" y="380"/>
                  </a:lnTo>
                  <a:lnTo>
                    <a:pt x="397" y="361"/>
                  </a:lnTo>
                  <a:lnTo>
                    <a:pt x="401" y="349"/>
                  </a:lnTo>
                  <a:lnTo>
                    <a:pt x="404" y="336"/>
                  </a:lnTo>
                  <a:lnTo>
                    <a:pt x="409" y="323"/>
                  </a:lnTo>
                  <a:lnTo>
                    <a:pt x="409" y="310"/>
                  </a:lnTo>
                  <a:lnTo>
                    <a:pt x="412" y="292"/>
                  </a:lnTo>
                  <a:lnTo>
                    <a:pt x="412" y="278"/>
                  </a:lnTo>
                  <a:lnTo>
                    <a:pt x="416" y="264"/>
                  </a:lnTo>
                  <a:lnTo>
                    <a:pt x="416" y="251"/>
                  </a:lnTo>
                  <a:lnTo>
                    <a:pt x="416" y="234"/>
                  </a:lnTo>
                  <a:lnTo>
                    <a:pt x="421" y="221"/>
                  </a:lnTo>
                  <a:lnTo>
                    <a:pt x="421" y="207"/>
                  </a:lnTo>
                  <a:lnTo>
                    <a:pt x="421" y="194"/>
                  </a:lnTo>
                  <a:lnTo>
                    <a:pt x="421"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9231" name="Freeform 8"/>
            <p:cNvSpPr>
              <a:spLocks/>
            </p:cNvSpPr>
            <p:nvPr/>
          </p:nvSpPr>
          <p:spPr bwMode="auto">
            <a:xfrm>
              <a:off x="4676" y="1495"/>
              <a:ext cx="914" cy="1370"/>
            </a:xfrm>
            <a:custGeom>
              <a:avLst/>
              <a:gdLst>
                <a:gd name="T0" fmla="*/ 536 w 914"/>
                <a:gd name="T1" fmla="*/ 9 h 1370"/>
                <a:gd name="T2" fmla="*/ 558 w 914"/>
                <a:gd name="T3" fmla="*/ 26 h 1370"/>
                <a:gd name="T4" fmla="*/ 585 w 914"/>
                <a:gd name="T5" fmla="*/ 44 h 1370"/>
                <a:gd name="T6" fmla="*/ 608 w 914"/>
                <a:gd name="T7" fmla="*/ 66 h 1370"/>
                <a:gd name="T8" fmla="*/ 634 w 914"/>
                <a:gd name="T9" fmla="*/ 85 h 1370"/>
                <a:gd name="T10" fmla="*/ 656 w 914"/>
                <a:gd name="T11" fmla="*/ 106 h 1370"/>
                <a:gd name="T12" fmla="*/ 675 w 914"/>
                <a:gd name="T13" fmla="*/ 123 h 1370"/>
                <a:gd name="T14" fmla="*/ 698 w 914"/>
                <a:gd name="T15" fmla="*/ 146 h 1370"/>
                <a:gd name="T16" fmla="*/ 717 w 914"/>
                <a:gd name="T17" fmla="*/ 168 h 1370"/>
                <a:gd name="T18" fmla="*/ 735 w 914"/>
                <a:gd name="T19" fmla="*/ 190 h 1370"/>
                <a:gd name="T20" fmla="*/ 754 w 914"/>
                <a:gd name="T21" fmla="*/ 217 h 1370"/>
                <a:gd name="T22" fmla="*/ 773 w 914"/>
                <a:gd name="T23" fmla="*/ 239 h 1370"/>
                <a:gd name="T24" fmla="*/ 788 w 914"/>
                <a:gd name="T25" fmla="*/ 265 h 1370"/>
                <a:gd name="T26" fmla="*/ 803 w 914"/>
                <a:gd name="T27" fmla="*/ 287 h 1370"/>
                <a:gd name="T28" fmla="*/ 810 w 914"/>
                <a:gd name="T29" fmla="*/ 300 h 1370"/>
                <a:gd name="T30" fmla="*/ 825 w 914"/>
                <a:gd name="T31" fmla="*/ 328 h 1370"/>
                <a:gd name="T32" fmla="*/ 837 w 914"/>
                <a:gd name="T33" fmla="*/ 354 h 1370"/>
                <a:gd name="T34" fmla="*/ 851 w 914"/>
                <a:gd name="T35" fmla="*/ 381 h 1370"/>
                <a:gd name="T36" fmla="*/ 863 w 914"/>
                <a:gd name="T37" fmla="*/ 407 h 1370"/>
                <a:gd name="T38" fmla="*/ 870 w 914"/>
                <a:gd name="T39" fmla="*/ 433 h 1370"/>
                <a:gd name="T40" fmla="*/ 878 w 914"/>
                <a:gd name="T41" fmla="*/ 464 h 1370"/>
                <a:gd name="T42" fmla="*/ 889 w 914"/>
                <a:gd name="T43" fmla="*/ 492 h 1370"/>
                <a:gd name="T44" fmla="*/ 893 w 914"/>
                <a:gd name="T45" fmla="*/ 518 h 1370"/>
                <a:gd name="T46" fmla="*/ 901 w 914"/>
                <a:gd name="T47" fmla="*/ 549 h 1370"/>
                <a:gd name="T48" fmla="*/ 904 w 914"/>
                <a:gd name="T49" fmla="*/ 575 h 1370"/>
                <a:gd name="T50" fmla="*/ 908 w 914"/>
                <a:gd name="T51" fmla="*/ 606 h 1370"/>
                <a:gd name="T52" fmla="*/ 908 w 914"/>
                <a:gd name="T53" fmla="*/ 632 h 1370"/>
                <a:gd name="T54" fmla="*/ 913 w 914"/>
                <a:gd name="T55" fmla="*/ 664 h 1370"/>
                <a:gd name="T56" fmla="*/ 913 w 914"/>
                <a:gd name="T57" fmla="*/ 691 h 1370"/>
                <a:gd name="T58" fmla="*/ 908 w 914"/>
                <a:gd name="T59" fmla="*/ 717 h 1370"/>
                <a:gd name="T60" fmla="*/ 908 w 914"/>
                <a:gd name="T61" fmla="*/ 748 h 1370"/>
                <a:gd name="T62" fmla="*/ 904 w 914"/>
                <a:gd name="T63" fmla="*/ 775 h 1370"/>
                <a:gd name="T64" fmla="*/ 901 w 914"/>
                <a:gd name="T65" fmla="*/ 806 h 1370"/>
                <a:gd name="T66" fmla="*/ 893 w 914"/>
                <a:gd name="T67" fmla="*/ 832 h 1370"/>
                <a:gd name="T68" fmla="*/ 889 w 914"/>
                <a:gd name="T69" fmla="*/ 863 h 1370"/>
                <a:gd name="T70" fmla="*/ 878 w 914"/>
                <a:gd name="T71" fmla="*/ 891 h 1370"/>
                <a:gd name="T72" fmla="*/ 870 w 914"/>
                <a:gd name="T73" fmla="*/ 916 h 1370"/>
                <a:gd name="T74" fmla="*/ 863 w 914"/>
                <a:gd name="T75" fmla="*/ 942 h 1370"/>
                <a:gd name="T76" fmla="*/ 851 w 914"/>
                <a:gd name="T77" fmla="*/ 970 h 1370"/>
                <a:gd name="T78" fmla="*/ 837 w 914"/>
                <a:gd name="T79" fmla="*/ 996 h 1370"/>
                <a:gd name="T80" fmla="*/ 825 w 914"/>
                <a:gd name="T81" fmla="*/ 1023 h 1370"/>
                <a:gd name="T82" fmla="*/ 810 w 914"/>
                <a:gd name="T83" fmla="*/ 1049 h 1370"/>
                <a:gd name="T84" fmla="*/ 795 w 914"/>
                <a:gd name="T85" fmla="*/ 1076 h 1370"/>
                <a:gd name="T86" fmla="*/ 788 w 914"/>
                <a:gd name="T87" fmla="*/ 1090 h 1370"/>
                <a:gd name="T88" fmla="*/ 773 w 914"/>
                <a:gd name="T89" fmla="*/ 1112 h 1370"/>
                <a:gd name="T90" fmla="*/ 754 w 914"/>
                <a:gd name="T91" fmla="*/ 1138 h 1370"/>
                <a:gd name="T92" fmla="*/ 735 w 914"/>
                <a:gd name="T93" fmla="*/ 1160 h 1370"/>
                <a:gd name="T94" fmla="*/ 717 w 914"/>
                <a:gd name="T95" fmla="*/ 1182 h 1370"/>
                <a:gd name="T96" fmla="*/ 698 w 914"/>
                <a:gd name="T97" fmla="*/ 1204 h 1370"/>
                <a:gd name="T98" fmla="*/ 675 w 914"/>
                <a:gd name="T99" fmla="*/ 1226 h 1370"/>
                <a:gd name="T100" fmla="*/ 656 w 914"/>
                <a:gd name="T101" fmla="*/ 1249 h 1370"/>
                <a:gd name="T102" fmla="*/ 634 w 914"/>
                <a:gd name="T103" fmla="*/ 1270 h 1370"/>
                <a:gd name="T104" fmla="*/ 608 w 914"/>
                <a:gd name="T105" fmla="*/ 1288 h 1370"/>
                <a:gd name="T106" fmla="*/ 585 w 914"/>
                <a:gd name="T107" fmla="*/ 1306 h 1370"/>
                <a:gd name="T108" fmla="*/ 558 w 914"/>
                <a:gd name="T109" fmla="*/ 1324 h 1370"/>
                <a:gd name="T110" fmla="*/ 536 w 914"/>
                <a:gd name="T111" fmla="*/ 1341 h 1370"/>
                <a:gd name="T112" fmla="*/ 510 w 914"/>
                <a:gd name="T113" fmla="*/ 1359 h 1370"/>
                <a:gd name="T114" fmla="*/ 0 w 914"/>
                <a:gd name="T115" fmla="*/ 677 h 137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14"/>
                <a:gd name="T175" fmla="*/ 0 h 1370"/>
                <a:gd name="T176" fmla="*/ 914 w 914"/>
                <a:gd name="T177" fmla="*/ 1370 h 137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14" h="1370">
                  <a:moveTo>
                    <a:pt x="522" y="0"/>
                  </a:moveTo>
                  <a:lnTo>
                    <a:pt x="536" y="9"/>
                  </a:lnTo>
                  <a:lnTo>
                    <a:pt x="547" y="18"/>
                  </a:lnTo>
                  <a:lnTo>
                    <a:pt x="558" y="26"/>
                  </a:lnTo>
                  <a:lnTo>
                    <a:pt x="574" y="36"/>
                  </a:lnTo>
                  <a:lnTo>
                    <a:pt x="585" y="44"/>
                  </a:lnTo>
                  <a:lnTo>
                    <a:pt x="597" y="53"/>
                  </a:lnTo>
                  <a:lnTo>
                    <a:pt x="608" y="66"/>
                  </a:lnTo>
                  <a:lnTo>
                    <a:pt x="619" y="75"/>
                  </a:lnTo>
                  <a:lnTo>
                    <a:pt x="634" y="85"/>
                  </a:lnTo>
                  <a:lnTo>
                    <a:pt x="645" y="93"/>
                  </a:lnTo>
                  <a:lnTo>
                    <a:pt x="656" y="106"/>
                  </a:lnTo>
                  <a:lnTo>
                    <a:pt x="664" y="115"/>
                  </a:lnTo>
                  <a:lnTo>
                    <a:pt x="675" y="123"/>
                  </a:lnTo>
                  <a:lnTo>
                    <a:pt x="687" y="136"/>
                  </a:lnTo>
                  <a:lnTo>
                    <a:pt x="698" y="146"/>
                  </a:lnTo>
                  <a:lnTo>
                    <a:pt x="709" y="160"/>
                  </a:lnTo>
                  <a:lnTo>
                    <a:pt x="717" y="168"/>
                  </a:lnTo>
                  <a:lnTo>
                    <a:pt x="728" y="182"/>
                  </a:lnTo>
                  <a:lnTo>
                    <a:pt x="735" y="190"/>
                  </a:lnTo>
                  <a:lnTo>
                    <a:pt x="746" y="203"/>
                  </a:lnTo>
                  <a:lnTo>
                    <a:pt x="754" y="217"/>
                  </a:lnTo>
                  <a:lnTo>
                    <a:pt x="765" y="225"/>
                  </a:lnTo>
                  <a:lnTo>
                    <a:pt x="773" y="239"/>
                  </a:lnTo>
                  <a:lnTo>
                    <a:pt x="781" y="252"/>
                  </a:lnTo>
                  <a:lnTo>
                    <a:pt x="788" y="265"/>
                  </a:lnTo>
                  <a:lnTo>
                    <a:pt x="795" y="279"/>
                  </a:lnTo>
                  <a:lnTo>
                    <a:pt x="803" y="287"/>
                  </a:lnTo>
                  <a:lnTo>
                    <a:pt x="810" y="300"/>
                  </a:lnTo>
                  <a:lnTo>
                    <a:pt x="818" y="314"/>
                  </a:lnTo>
                  <a:lnTo>
                    <a:pt x="825" y="328"/>
                  </a:lnTo>
                  <a:lnTo>
                    <a:pt x="832" y="341"/>
                  </a:lnTo>
                  <a:lnTo>
                    <a:pt x="837" y="354"/>
                  </a:lnTo>
                  <a:lnTo>
                    <a:pt x="844" y="367"/>
                  </a:lnTo>
                  <a:lnTo>
                    <a:pt x="851" y="381"/>
                  </a:lnTo>
                  <a:lnTo>
                    <a:pt x="855" y="395"/>
                  </a:lnTo>
                  <a:lnTo>
                    <a:pt x="863" y="407"/>
                  </a:lnTo>
                  <a:lnTo>
                    <a:pt x="867" y="420"/>
                  </a:lnTo>
                  <a:lnTo>
                    <a:pt x="870" y="433"/>
                  </a:lnTo>
                  <a:lnTo>
                    <a:pt x="874" y="446"/>
                  </a:lnTo>
                  <a:lnTo>
                    <a:pt x="878" y="464"/>
                  </a:lnTo>
                  <a:lnTo>
                    <a:pt x="885" y="478"/>
                  </a:lnTo>
                  <a:lnTo>
                    <a:pt x="889" y="492"/>
                  </a:lnTo>
                  <a:lnTo>
                    <a:pt x="889" y="505"/>
                  </a:lnTo>
                  <a:lnTo>
                    <a:pt x="893" y="518"/>
                  </a:lnTo>
                  <a:lnTo>
                    <a:pt x="896" y="531"/>
                  </a:lnTo>
                  <a:lnTo>
                    <a:pt x="901" y="549"/>
                  </a:lnTo>
                  <a:lnTo>
                    <a:pt x="901" y="562"/>
                  </a:lnTo>
                  <a:lnTo>
                    <a:pt x="904" y="575"/>
                  </a:lnTo>
                  <a:lnTo>
                    <a:pt x="904" y="589"/>
                  </a:lnTo>
                  <a:lnTo>
                    <a:pt x="908" y="606"/>
                  </a:lnTo>
                  <a:lnTo>
                    <a:pt x="908" y="619"/>
                  </a:lnTo>
                  <a:lnTo>
                    <a:pt x="908" y="632"/>
                  </a:lnTo>
                  <a:lnTo>
                    <a:pt x="913" y="646"/>
                  </a:lnTo>
                  <a:lnTo>
                    <a:pt x="913" y="664"/>
                  </a:lnTo>
                  <a:lnTo>
                    <a:pt x="913" y="677"/>
                  </a:lnTo>
                  <a:lnTo>
                    <a:pt x="913" y="691"/>
                  </a:lnTo>
                  <a:lnTo>
                    <a:pt x="913" y="705"/>
                  </a:lnTo>
                  <a:lnTo>
                    <a:pt x="908" y="717"/>
                  </a:lnTo>
                  <a:lnTo>
                    <a:pt x="908" y="735"/>
                  </a:lnTo>
                  <a:lnTo>
                    <a:pt x="908" y="748"/>
                  </a:lnTo>
                  <a:lnTo>
                    <a:pt x="904" y="761"/>
                  </a:lnTo>
                  <a:lnTo>
                    <a:pt x="904" y="775"/>
                  </a:lnTo>
                  <a:lnTo>
                    <a:pt x="901" y="792"/>
                  </a:lnTo>
                  <a:lnTo>
                    <a:pt x="901" y="806"/>
                  </a:lnTo>
                  <a:lnTo>
                    <a:pt x="896" y="818"/>
                  </a:lnTo>
                  <a:lnTo>
                    <a:pt x="893" y="832"/>
                  </a:lnTo>
                  <a:lnTo>
                    <a:pt x="889" y="845"/>
                  </a:lnTo>
                  <a:lnTo>
                    <a:pt x="889" y="863"/>
                  </a:lnTo>
                  <a:lnTo>
                    <a:pt x="885" y="877"/>
                  </a:lnTo>
                  <a:lnTo>
                    <a:pt x="878" y="891"/>
                  </a:lnTo>
                  <a:lnTo>
                    <a:pt x="874" y="904"/>
                  </a:lnTo>
                  <a:lnTo>
                    <a:pt x="870" y="916"/>
                  </a:lnTo>
                  <a:lnTo>
                    <a:pt x="867" y="929"/>
                  </a:lnTo>
                  <a:lnTo>
                    <a:pt x="863" y="942"/>
                  </a:lnTo>
                  <a:lnTo>
                    <a:pt x="855" y="956"/>
                  </a:lnTo>
                  <a:lnTo>
                    <a:pt x="851" y="970"/>
                  </a:lnTo>
                  <a:lnTo>
                    <a:pt x="844" y="983"/>
                  </a:lnTo>
                  <a:lnTo>
                    <a:pt x="837" y="996"/>
                  </a:lnTo>
                  <a:lnTo>
                    <a:pt x="832" y="1009"/>
                  </a:lnTo>
                  <a:lnTo>
                    <a:pt x="825" y="1023"/>
                  </a:lnTo>
                  <a:lnTo>
                    <a:pt x="818" y="1037"/>
                  </a:lnTo>
                  <a:lnTo>
                    <a:pt x="810" y="1049"/>
                  </a:lnTo>
                  <a:lnTo>
                    <a:pt x="803" y="1063"/>
                  </a:lnTo>
                  <a:lnTo>
                    <a:pt x="795" y="1076"/>
                  </a:lnTo>
                  <a:lnTo>
                    <a:pt x="788" y="1090"/>
                  </a:lnTo>
                  <a:lnTo>
                    <a:pt x="781" y="1102"/>
                  </a:lnTo>
                  <a:lnTo>
                    <a:pt x="773" y="1112"/>
                  </a:lnTo>
                  <a:lnTo>
                    <a:pt x="765" y="1125"/>
                  </a:lnTo>
                  <a:lnTo>
                    <a:pt x="754" y="1138"/>
                  </a:lnTo>
                  <a:lnTo>
                    <a:pt x="746" y="1147"/>
                  </a:lnTo>
                  <a:lnTo>
                    <a:pt x="735" y="1160"/>
                  </a:lnTo>
                  <a:lnTo>
                    <a:pt x="728" y="1173"/>
                  </a:lnTo>
                  <a:lnTo>
                    <a:pt x="717" y="1182"/>
                  </a:lnTo>
                  <a:lnTo>
                    <a:pt x="709" y="1195"/>
                  </a:lnTo>
                  <a:lnTo>
                    <a:pt x="698" y="1204"/>
                  </a:lnTo>
                  <a:lnTo>
                    <a:pt x="687" y="1217"/>
                  </a:lnTo>
                  <a:lnTo>
                    <a:pt x="675" y="1226"/>
                  </a:lnTo>
                  <a:lnTo>
                    <a:pt x="664" y="1239"/>
                  </a:lnTo>
                  <a:lnTo>
                    <a:pt x="656" y="1249"/>
                  </a:lnTo>
                  <a:lnTo>
                    <a:pt x="645" y="1258"/>
                  </a:lnTo>
                  <a:lnTo>
                    <a:pt x="634" y="1270"/>
                  </a:lnTo>
                  <a:lnTo>
                    <a:pt x="619" y="1280"/>
                  </a:lnTo>
                  <a:lnTo>
                    <a:pt x="608" y="1288"/>
                  </a:lnTo>
                  <a:lnTo>
                    <a:pt x="597" y="1298"/>
                  </a:lnTo>
                  <a:lnTo>
                    <a:pt x="585" y="1306"/>
                  </a:lnTo>
                  <a:lnTo>
                    <a:pt x="574" y="1315"/>
                  </a:lnTo>
                  <a:lnTo>
                    <a:pt x="558" y="1324"/>
                  </a:lnTo>
                  <a:lnTo>
                    <a:pt x="547" y="1333"/>
                  </a:lnTo>
                  <a:lnTo>
                    <a:pt x="536" y="1341"/>
                  </a:lnTo>
                  <a:lnTo>
                    <a:pt x="522" y="1350"/>
                  </a:lnTo>
                  <a:lnTo>
                    <a:pt x="510" y="1359"/>
                  </a:lnTo>
                  <a:lnTo>
                    <a:pt x="494" y="1369"/>
                  </a:lnTo>
                  <a:lnTo>
                    <a:pt x="0" y="677"/>
                  </a:lnTo>
                  <a:lnTo>
                    <a:pt x="522" y="0"/>
                  </a:lnTo>
                </a:path>
              </a:pathLst>
            </a:custGeom>
            <a:solidFill>
              <a:srgbClr val="288B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9232" name="Rectangle 9"/>
            <p:cNvSpPr>
              <a:spLocks noChangeArrowheads="1"/>
            </p:cNvSpPr>
            <p:nvPr/>
          </p:nvSpPr>
          <p:spPr bwMode="auto">
            <a:xfrm>
              <a:off x="4751" y="2007"/>
              <a:ext cx="86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7638" tIns="73025" rIns="147638" bIns="73025">
              <a:spAutoFit/>
            </a:bodyPr>
            <a:lstStyle/>
            <a:p>
              <a:pPr algn="ctr" defTabSz="2341563"/>
              <a:r>
                <a:rPr lang="fr-CH" altLang="fr-FR" sz="1400" b="1">
                  <a:solidFill>
                    <a:srgbClr val="FFFFFF"/>
                  </a:solidFill>
                  <a:latin typeface="Arial" charset="0"/>
                </a:rPr>
                <a:t>Abandonnés</a:t>
              </a:r>
            </a:p>
            <a:p>
              <a:pPr algn="ctr" defTabSz="2341563"/>
              <a:r>
                <a:rPr lang="fr-CH" altLang="fr-FR" sz="1400" b="1">
                  <a:solidFill>
                    <a:srgbClr val="FFFFFF"/>
                  </a:solidFill>
                  <a:latin typeface="Arial" charset="0"/>
                </a:rPr>
                <a:t>28%</a:t>
              </a:r>
            </a:p>
          </p:txBody>
        </p:sp>
        <p:sp>
          <p:nvSpPr>
            <p:cNvPr id="9233" name="Freeform 10"/>
            <p:cNvSpPr>
              <a:spLocks/>
            </p:cNvSpPr>
            <p:nvPr/>
          </p:nvSpPr>
          <p:spPr bwMode="auto">
            <a:xfrm>
              <a:off x="4674" y="2173"/>
              <a:ext cx="495" cy="893"/>
            </a:xfrm>
            <a:custGeom>
              <a:avLst/>
              <a:gdLst>
                <a:gd name="T0" fmla="*/ 0 w 495"/>
                <a:gd name="T1" fmla="*/ 0 h 893"/>
                <a:gd name="T2" fmla="*/ 494 w 495"/>
                <a:gd name="T3" fmla="*/ 689 h 893"/>
                <a:gd name="T4" fmla="*/ 494 w 495"/>
                <a:gd name="T5" fmla="*/ 892 h 893"/>
                <a:gd name="T6" fmla="*/ 0 w 495"/>
                <a:gd name="T7" fmla="*/ 195 h 893"/>
                <a:gd name="T8" fmla="*/ 0 w 495"/>
                <a:gd name="T9" fmla="*/ 0 h 893"/>
                <a:gd name="T10" fmla="*/ 0 60000 65536"/>
                <a:gd name="T11" fmla="*/ 0 60000 65536"/>
                <a:gd name="T12" fmla="*/ 0 60000 65536"/>
                <a:gd name="T13" fmla="*/ 0 60000 65536"/>
                <a:gd name="T14" fmla="*/ 0 60000 65536"/>
                <a:gd name="T15" fmla="*/ 0 w 495"/>
                <a:gd name="T16" fmla="*/ 0 h 893"/>
                <a:gd name="T17" fmla="*/ 495 w 495"/>
                <a:gd name="T18" fmla="*/ 893 h 893"/>
              </a:gdLst>
              <a:ahLst/>
              <a:cxnLst>
                <a:cxn ang="T10">
                  <a:pos x="T0" y="T1"/>
                </a:cxn>
                <a:cxn ang="T11">
                  <a:pos x="T2" y="T3"/>
                </a:cxn>
                <a:cxn ang="T12">
                  <a:pos x="T4" y="T5"/>
                </a:cxn>
                <a:cxn ang="T13">
                  <a:pos x="T6" y="T7"/>
                </a:cxn>
                <a:cxn ang="T14">
                  <a:pos x="T8" y="T9"/>
                </a:cxn>
              </a:cxnLst>
              <a:rect l="T15" t="T16" r="T17" b="T18"/>
              <a:pathLst>
                <a:path w="495" h="893">
                  <a:moveTo>
                    <a:pt x="0" y="0"/>
                  </a:moveTo>
                  <a:lnTo>
                    <a:pt x="494" y="689"/>
                  </a:lnTo>
                  <a:lnTo>
                    <a:pt x="494" y="892"/>
                  </a:lnTo>
                  <a:lnTo>
                    <a:pt x="0" y="195"/>
                  </a:lnTo>
                  <a:lnTo>
                    <a:pt x="0"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9234" name="Freeform 11"/>
            <p:cNvSpPr>
              <a:spLocks/>
            </p:cNvSpPr>
            <p:nvPr/>
          </p:nvSpPr>
          <p:spPr bwMode="auto">
            <a:xfrm>
              <a:off x="3762" y="2173"/>
              <a:ext cx="1411" cy="1020"/>
            </a:xfrm>
            <a:custGeom>
              <a:avLst/>
              <a:gdLst>
                <a:gd name="T0" fmla="*/ 1367 w 1411"/>
                <a:gd name="T1" fmla="*/ 712 h 1020"/>
                <a:gd name="T2" fmla="*/ 1311 w 1411"/>
                <a:gd name="T3" fmla="*/ 738 h 1020"/>
                <a:gd name="T4" fmla="*/ 1255 w 1411"/>
                <a:gd name="T5" fmla="*/ 760 h 1020"/>
                <a:gd name="T6" fmla="*/ 1196 w 1411"/>
                <a:gd name="T7" fmla="*/ 783 h 1020"/>
                <a:gd name="T8" fmla="*/ 1135 w 1411"/>
                <a:gd name="T9" fmla="*/ 795 h 1020"/>
                <a:gd name="T10" fmla="*/ 1071 w 1411"/>
                <a:gd name="T11" fmla="*/ 809 h 1020"/>
                <a:gd name="T12" fmla="*/ 1007 w 1411"/>
                <a:gd name="T13" fmla="*/ 819 h 1020"/>
                <a:gd name="T14" fmla="*/ 943 w 1411"/>
                <a:gd name="T15" fmla="*/ 823 h 1020"/>
                <a:gd name="T16" fmla="*/ 879 w 1411"/>
                <a:gd name="T17" fmla="*/ 823 h 1020"/>
                <a:gd name="T18" fmla="*/ 816 w 1411"/>
                <a:gd name="T19" fmla="*/ 819 h 1020"/>
                <a:gd name="T20" fmla="*/ 755 w 1411"/>
                <a:gd name="T21" fmla="*/ 809 h 1020"/>
                <a:gd name="T22" fmla="*/ 691 w 1411"/>
                <a:gd name="T23" fmla="*/ 795 h 1020"/>
                <a:gd name="T24" fmla="*/ 631 w 1411"/>
                <a:gd name="T25" fmla="*/ 783 h 1020"/>
                <a:gd name="T26" fmla="*/ 571 w 1411"/>
                <a:gd name="T27" fmla="*/ 760 h 1020"/>
                <a:gd name="T28" fmla="*/ 511 w 1411"/>
                <a:gd name="T29" fmla="*/ 738 h 1020"/>
                <a:gd name="T30" fmla="*/ 455 w 1411"/>
                <a:gd name="T31" fmla="*/ 712 h 1020"/>
                <a:gd name="T32" fmla="*/ 401 w 1411"/>
                <a:gd name="T33" fmla="*/ 681 h 1020"/>
                <a:gd name="T34" fmla="*/ 350 w 1411"/>
                <a:gd name="T35" fmla="*/ 646 h 1020"/>
                <a:gd name="T36" fmla="*/ 300 w 1411"/>
                <a:gd name="T37" fmla="*/ 609 h 1020"/>
                <a:gd name="T38" fmla="*/ 255 w 1411"/>
                <a:gd name="T39" fmla="*/ 571 h 1020"/>
                <a:gd name="T40" fmla="*/ 214 w 1411"/>
                <a:gd name="T41" fmla="*/ 526 h 1020"/>
                <a:gd name="T42" fmla="*/ 172 w 1411"/>
                <a:gd name="T43" fmla="*/ 482 h 1020"/>
                <a:gd name="T44" fmla="*/ 139 w 1411"/>
                <a:gd name="T45" fmla="*/ 433 h 1020"/>
                <a:gd name="T46" fmla="*/ 105 w 1411"/>
                <a:gd name="T47" fmla="*/ 384 h 1020"/>
                <a:gd name="T48" fmla="*/ 79 w 1411"/>
                <a:gd name="T49" fmla="*/ 331 h 1020"/>
                <a:gd name="T50" fmla="*/ 52 w 1411"/>
                <a:gd name="T51" fmla="*/ 277 h 1020"/>
                <a:gd name="T52" fmla="*/ 34 w 1411"/>
                <a:gd name="T53" fmla="*/ 225 h 1020"/>
                <a:gd name="T54" fmla="*/ 18 w 1411"/>
                <a:gd name="T55" fmla="*/ 167 h 1020"/>
                <a:gd name="T56" fmla="*/ 7 w 1411"/>
                <a:gd name="T57" fmla="*/ 113 h 1020"/>
                <a:gd name="T58" fmla="*/ 0 w 1411"/>
                <a:gd name="T59" fmla="*/ 56 h 1020"/>
                <a:gd name="T60" fmla="*/ 0 w 1411"/>
                <a:gd name="T61" fmla="*/ 0 h 1020"/>
                <a:gd name="T62" fmla="*/ 0 w 1411"/>
                <a:gd name="T63" fmla="*/ 234 h 1020"/>
                <a:gd name="T64" fmla="*/ 7 w 1411"/>
                <a:gd name="T65" fmla="*/ 291 h 1020"/>
                <a:gd name="T66" fmla="*/ 15 w 1411"/>
                <a:gd name="T67" fmla="*/ 350 h 1020"/>
                <a:gd name="T68" fmla="*/ 30 w 1411"/>
                <a:gd name="T69" fmla="*/ 406 h 1020"/>
                <a:gd name="T70" fmla="*/ 49 w 1411"/>
                <a:gd name="T71" fmla="*/ 460 h 1020"/>
                <a:gd name="T72" fmla="*/ 71 w 1411"/>
                <a:gd name="T73" fmla="*/ 512 h 1020"/>
                <a:gd name="T74" fmla="*/ 97 w 1411"/>
                <a:gd name="T75" fmla="*/ 566 h 1020"/>
                <a:gd name="T76" fmla="*/ 127 w 1411"/>
                <a:gd name="T77" fmla="*/ 619 h 1020"/>
                <a:gd name="T78" fmla="*/ 165 w 1411"/>
                <a:gd name="T79" fmla="*/ 663 h 1020"/>
                <a:gd name="T80" fmla="*/ 202 w 1411"/>
                <a:gd name="T81" fmla="*/ 712 h 1020"/>
                <a:gd name="T82" fmla="*/ 244 w 1411"/>
                <a:gd name="T83" fmla="*/ 757 h 1020"/>
                <a:gd name="T84" fmla="*/ 289 w 1411"/>
                <a:gd name="T85" fmla="*/ 795 h 1020"/>
                <a:gd name="T86" fmla="*/ 339 w 1411"/>
                <a:gd name="T87" fmla="*/ 832 h 1020"/>
                <a:gd name="T88" fmla="*/ 387 w 1411"/>
                <a:gd name="T89" fmla="*/ 867 h 1020"/>
                <a:gd name="T90" fmla="*/ 443 w 1411"/>
                <a:gd name="T91" fmla="*/ 898 h 1020"/>
                <a:gd name="T92" fmla="*/ 496 w 1411"/>
                <a:gd name="T93" fmla="*/ 924 h 1020"/>
                <a:gd name="T94" fmla="*/ 556 w 1411"/>
                <a:gd name="T95" fmla="*/ 951 h 1020"/>
                <a:gd name="T96" fmla="*/ 616 w 1411"/>
                <a:gd name="T97" fmla="*/ 973 h 1020"/>
                <a:gd name="T98" fmla="*/ 676 w 1411"/>
                <a:gd name="T99" fmla="*/ 987 h 1020"/>
                <a:gd name="T100" fmla="*/ 736 w 1411"/>
                <a:gd name="T101" fmla="*/ 1000 h 1020"/>
                <a:gd name="T102" fmla="*/ 800 w 1411"/>
                <a:gd name="T103" fmla="*/ 1009 h 1020"/>
                <a:gd name="T104" fmla="*/ 865 w 1411"/>
                <a:gd name="T105" fmla="*/ 1013 h 1020"/>
                <a:gd name="T106" fmla="*/ 928 w 1411"/>
                <a:gd name="T107" fmla="*/ 1019 h 1020"/>
                <a:gd name="T108" fmla="*/ 992 w 1411"/>
                <a:gd name="T109" fmla="*/ 1013 h 1020"/>
                <a:gd name="T110" fmla="*/ 1056 w 1411"/>
                <a:gd name="T111" fmla="*/ 1005 h 1020"/>
                <a:gd name="T112" fmla="*/ 1116 w 1411"/>
                <a:gd name="T113" fmla="*/ 995 h 1020"/>
                <a:gd name="T114" fmla="*/ 1180 w 1411"/>
                <a:gd name="T115" fmla="*/ 981 h 1020"/>
                <a:gd name="T116" fmla="*/ 1241 w 1411"/>
                <a:gd name="T117" fmla="*/ 960 h 1020"/>
                <a:gd name="T118" fmla="*/ 1297 w 1411"/>
                <a:gd name="T119" fmla="*/ 938 h 1020"/>
                <a:gd name="T120" fmla="*/ 1356 w 1411"/>
                <a:gd name="T121" fmla="*/ 911 h 1020"/>
                <a:gd name="T122" fmla="*/ 1410 w 1411"/>
                <a:gd name="T123" fmla="*/ 884 h 10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1"/>
                <a:gd name="T187" fmla="*/ 0 h 1020"/>
                <a:gd name="T188" fmla="*/ 1411 w 1411"/>
                <a:gd name="T189" fmla="*/ 1020 h 10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1" h="1020">
                  <a:moveTo>
                    <a:pt x="1410" y="690"/>
                  </a:moveTo>
                  <a:lnTo>
                    <a:pt x="1398" y="695"/>
                  </a:lnTo>
                  <a:lnTo>
                    <a:pt x="1384" y="703"/>
                  </a:lnTo>
                  <a:lnTo>
                    <a:pt x="1367" y="712"/>
                  </a:lnTo>
                  <a:lnTo>
                    <a:pt x="1356" y="716"/>
                  </a:lnTo>
                  <a:lnTo>
                    <a:pt x="1342" y="725"/>
                  </a:lnTo>
                  <a:lnTo>
                    <a:pt x="1327" y="730"/>
                  </a:lnTo>
                  <a:lnTo>
                    <a:pt x="1311" y="738"/>
                  </a:lnTo>
                  <a:lnTo>
                    <a:pt x="1297" y="744"/>
                  </a:lnTo>
                  <a:lnTo>
                    <a:pt x="1286" y="752"/>
                  </a:lnTo>
                  <a:lnTo>
                    <a:pt x="1270" y="757"/>
                  </a:lnTo>
                  <a:lnTo>
                    <a:pt x="1255" y="760"/>
                  </a:lnTo>
                  <a:lnTo>
                    <a:pt x="1241" y="765"/>
                  </a:lnTo>
                  <a:lnTo>
                    <a:pt x="1225" y="774"/>
                  </a:lnTo>
                  <a:lnTo>
                    <a:pt x="1210" y="779"/>
                  </a:lnTo>
                  <a:lnTo>
                    <a:pt x="1196" y="783"/>
                  </a:lnTo>
                  <a:lnTo>
                    <a:pt x="1180" y="787"/>
                  </a:lnTo>
                  <a:lnTo>
                    <a:pt x="1165" y="792"/>
                  </a:lnTo>
                  <a:lnTo>
                    <a:pt x="1150" y="792"/>
                  </a:lnTo>
                  <a:lnTo>
                    <a:pt x="1135" y="795"/>
                  </a:lnTo>
                  <a:lnTo>
                    <a:pt x="1116" y="801"/>
                  </a:lnTo>
                  <a:lnTo>
                    <a:pt x="1101" y="805"/>
                  </a:lnTo>
                  <a:lnTo>
                    <a:pt x="1086" y="805"/>
                  </a:lnTo>
                  <a:lnTo>
                    <a:pt x="1071" y="809"/>
                  </a:lnTo>
                  <a:lnTo>
                    <a:pt x="1056" y="809"/>
                  </a:lnTo>
                  <a:lnTo>
                    <a:pt x="1041" y="813"/>
                  </a:lnTo>
                  <a:lnTo>
                    <a:pt x="1023" y="813"/>
                  </a:lnTo>
                  <a:lnTo>
                    <a:pt x="1007" y="819"/>
                  </a:lnTo>
                  <a:lnTo>
                    <a:pt x="992" y="819"/>
                  </a:lnTo>
                  <a:lnTo>
                    <a:pt x="977" y="819"/>
                  </a:lnTo>
                  <a:lnTo>
                    <a:pt x="959" y="819"/>
                  </a:lnTo>
                  <a:lnTo>
                    <a:pt x="943" y="823"/>
                  </a:lnTo>
                  <a:lnTo>
                    <a:pt x="928" y="823"/>
                  </a:lnTo>
                  <a:lnTo>
                    <a:pt x="914" y="823"/>
                  </a:lnTo>
                  <a:lnTo>
                    <a:pt x="898" y="823"/>
                  </a:lnTo>
                  <a:lnTo>
                    <a:pt x="879" y="823"/>
                  </a:lnTo>
                  <a:lnTo>
                    <a:pt x="865" y="819"/>
                  </a:lnTo>
                  <a:lnTo>
                    <a:pt x="850" y="819"/>
                  </a:lnTo>
                  <a:lnTo>
                    <a:pt x="834" y="819"/>
                  </a:lnTo>
                  <a:lnTo>
                    <a:pt x="816" y="819"/>
                  </a:lnTo>
                  <a:lnTo>
                    <a:pt x="800" y="813"/>
                  </a:lnTo>
                  <a:lnTo>
                    <a:pt x="786" y="813"/>
                  </a:lnTo>
                  <a:lnTo>
                    <a:pt x="770" y="809"/>
                  </a:lnTo>
                  <a:lnTo>
                    <a:pt x="755" y="809"/>
                  </a:lnTo>
                  <a:lnTo>
                    <a:pt x="736" y="805"/>
                  </a:lnTo>
                  <a:lnTo>
                    <a:pt x="721" y="805"/>
                  </a:lnTo>
                  <a:lnTo>
                    <a:pt x="706" y="801"/>
                  </a:lnTo>
                  <a:lnTo>
                    <a:pt x="691" y="795"/>
                  </a:lnTo>
                  <a:lnTo>
                    <a:pt x="676" y="792"/>
                  </a:lnTo>
                  <a:lnTo>
                    <a:pt x="661" y="792"/>
                  </a:lnTo>
                  <a:lnTo>
                    <a:pt x="646" y="787"/>
                  </a:lnTo>
                  <a:lnTo>
                    <a:pt x="631" y="783"/>
                  </a:lnTo>
                  <a:lnTo>
                    <a:pt x="616" y="779"/>
                  </a:lnTo>
                  <a:lnTo>
                    <a:pt x="601" y="774"/>
                  </a:lnTo>
                  <a:lnTo>
                    <a:pt x="586" y="765"/>
                  </a:lnTo>
                  <a:lnTo>
                    <a:pt x="571" y="760"/>
                  </a:lnTo>
                  <a:lnTo>
                    <a:pt x="556" y="757"/>
                  </a:lnTo>
                  <a:lnTo>
                    <a:pt x="541" y="752"/>
                  </a:lnTo>
                  <a:lnTo>
                    <a:pt x="526" y="744"/>
                  </a:lnTo>
                  <a:lnTo>
                    <a:pt x="511" y="738"/>
                  </a:lnTo>
                  <a:lnTo>
                    <a:pt x="496" y="730"/>
                  </a:lnTo>
                  <a:lnTo>
                    <a:pt x="485" y="725"/>
                  </a:lnTo>
                  <a:lnTo>
                    <a:pt x="470" y="716"/>
                  </a:lnTo>
                  <a:lnTo>
                    <a:pt x="455" y="712"/>
                  </a:lnTo>
                  <a:lnTo>
                    <a:pt x="443" y="703"/>
                  </a:lnTo>
                  <a:lnTo>
                    <a:pt x="429" y="695"/>
                  </a:lnTo>
                  <a:lnTo>
                    <a:pt x="412" y="690"/>
                  </a:lnTo>
                  <a:lnTo>
                    <a:pt x="401" y="681"/>
                  </a:lnTo>
                  <a:lnTo>
                    <a:pt x="387" y="671"/>
                  </a:lnTo>
                  <a:lnTo>
                    <a:pt x="376" y="663"/>
                  </a:lnTo>
                  <a:lnTo>
                    <a:pt x="365" y="655"/>
                  </a:lnTo>
                  <a:lnTo>
                    <a:pt x="350" y="646"/>
                  </a:lnTo>
                  <a:lnTo>
                    <a:pt x="339" y="637"/>
                  </a:lnTo>
                  <a:lnTo>
                    <a:pt x="327" y="627"/>
                  </a:lnTo>
                  <a:lnTo>
                    <a:pt x="311" y="619"/>
                  </a:lnTo>
                  <a:lnTo>
                    <a:pt x="300" y="609"/>
                  </a:lnTo>
                  <a:lnTo>
                    <a:pt x="289" y="601"/>
                  </a:lnTo>
                  <a:lnTo>
                    <a:pt x="278" y="593"/>
                  </a:lnTo>
                  <a:lnTo>
                    <a:pt x="266" y="579"/>
                  </a:lnTo>
                  <a:lnTo>
                    <a:pt x="255" y="571"/>
                  </a:lnTo>
                  <a:lnTo>
                    <a:pt x="244" y="561"/>
                  </a:lnTo>
                  <a:lnTo>
                    <a:pt x="233" y="548"/>
                  </a:lnTo>
                  <a:lnTo>
                    <a:pt x="221" y="539"/>
                  </a:lnTo>
                  <a:lnTo>
                    <a:pt x="214" y="526"/>
                  </a:lnTo>
                  <a:lnTo>
                    <a:pt x="202" y="517"/>
                  </a:lnTo>
                  <a:lnTo>
                    <a:pt x="191" y="504"/>
                  </a:lnTo>
                  <a:lnTo>
                    <a:pt x="183" y="495"/>
                  </a:lnTo>
                  <a:lnTo>
                    <a:pt x="172" y="482"/>
                  </a:lnTo>
                  <a:lnTo>
                    <a:pt x="165" y="469"/>
                  </a:lnTo>
                  <a:lnTo>
                    <a:pt x="154" y="460"/>
                  </a:lnTo>
                  <a:lnTo>
                    <a:pt x="146" y="447"/>
                  </a:lnTo>
                  <a:lnTo>
                    <a:pt x="139" y="433"/>
                  </a:lnTo>
                  <a:lnTo>
                    <a:pt x="127" y="423"/>
                  </a:lnTo>
                  <a:lnTo>
                    <a:pt x="120" y="411"/>
                  </a:lnTo>
                  <a:lnTo>
                    <a:pt x="113" y="398"/>
                  </a:lnTo>
                  <a:lnTo>
                    <a:pt x="105" y="384"/>
                  </a:lnTo>
                  <a:lnTo>
                    <a:pt x="97" y="372"/>
                  </a:lnTo>
                  <a:lnTo>
                    <a:pt x="90" y="358"/>
                  </a:lnTo>
                  <a:lnTo>
                    <a:pt x="86" y="344"/>
                  </a:lnTo>
                  <a:lnTo>
                    <a:pt x="79" y="331"/>
                  </a:lnTo>
                  <a:lnTo>
                    <a:pt x="71" y="318"/>
                  </a:lnTo>
                  <a:lnTo>
                    <a:pt x="63" y="304"/>
                  </a:lnTo>
                  <a:lnTo>
                    <a:pt x="60" y="291"/>
                  </a:lnTo>
                  <a:lnTo>
                    <a:pt x="52" y="277"/>
                  </a:lnTo>
                  <a:lnTo>
                    <a:pt x="49" y="265"/>
                  </a:lnTo>
                  <a:lnTo>
                    <a:pt x="45" y="251"/>
                  </a:lnTo>
                  <a:lnTo>
                    <a:pt x="37" y="237"/>
                  </a:lnTo>
                  <a:lnTo>
                    <a:pt x="34" y="225"/>
                  </a:lnTo>
                  <a:lnTo>
                    <a:pt x="30" y="212"/>
                  </a:lnTo>
                  <a:lnTo>
                    <a:pt x="26" y="198"/>
                  </a:lnTo>
                  <a:lnTo>
                    <a:pt x="22" y="186"/>
                  </a:lnTo>
                  <a:lnTo>
                    <a:pt x="18" y="167"/>
                  </a:lnTo>
                  <a:lnTo>
                    <a:pt x="15" y="154"/>
                  </a:lnTo>
                  <a:lnTo>
                    <a:pt x="11" y="140"/>
                  </a:lnTo>
                  <a:lnTo>
                    <a:pt x="11" y="127"/>
                  </a:lnTo>
                  <a:lnTo>
                    <a:pt x="7" y="113"/>
                  </a:lnTo>
                  <a:lnTo>
                    <a:pt x="7" y="97"/>
                  </a:lnTo>
                  <a:lnTo>
                    <a:pt x="4" y="83"/>
                  </a:lnTo>
                  <a:lnTo>
                    <a:pt x="4" y="69"/>
                  </a:lnTo>
                  <a:lnTo>
                    <a:pt x="0" y="56"/>
                  </a:lnTo>
                  <a:lnTo>
                    <a:pt x="0" y="39"/>
                  </a:lnTo>
                  <a:lnTo>
                    <a:pt x="0" y="26"/>
                  </a:lnTo>
                  <a:lnTo>
                    <a:pt x="0" y="12"/>
                  </a:lnTo>
                  <a:lnTo>
                    <a:pt x="0" y="0"/>
                  </a:lnTo>
                  <a:lnTo>
                    <a:pt x="0" y="194"/>
                  </a:lnTo>
                  <a:lnTo>
                    <a:pt x="0" y="207"/>
                  </a:lnTo>
                  <a:lnTo>
                    <a:pt x="0" y="220"/>
                  </a:lnTo>
                  <a:lnTo>
                    <a:pt x="0" y="234"/>
                  </a:lnTo>
                  <a:lnTo>
                    <a:pt x="0" y="251"/>
                  </a:lnTo>
                  <a:lnTo>
                    <a:pt x="4" y="265"/>
                  </a:lnTo>
                  <a:lnTo>
                    <a:pt x="4" y="277"/>
                  </a:lnTo>
                  <a:lnTo>
                    <a:pt x="7" y="291"/>
                  </a:lnTo>
                  <a:lnTo>
                    <a:pt x="7" y="309"/>
                  </a:lnTo>
                  <a:lnTo>
                    <a:pt x="11" y="322"/>
                  </a:lnTo>
                  <a:lnTo>
                    <a:pt x="11" y="336"/>
                  </a:lnTo>
                  <a:lnTo>
                    <a:pt x="15" y="350"/>
                  </a:lnTo>
                  <a:lnTo>
                    <a:pt x="18" y="362"/>
                  </a:lnTo>
                  <a:lnTo>
                    <a:pt x="22" y="380"/>
                  </a:lnTo>
                  <a:lnTo>
                    <a:pt x="26" y="393"/>
                  </a:lnTo>
                  <a:lnTo>
                    <a:pt x="30" y="406"/>
                  </a:lnTo>
                  <a:lnTo>
                    <a:pt x="34" y="420"/>
                  </a:lnTo>
                  <a:lnTo>
                    <a:pt x="37" y="433"/>
                  </a:lnTo>
                  <a:lnTo>
                    <a:pt x="45" y="447"/>
                  </a:lnTo>
                  <a:lnTo>
                    <a:pt x="49" y="460"/>
                  </a:lnTo>
                  <a:lnTo>
                    <a:pt x="52" y="473"/>
                  </a:lnTo>
                  <a:lnTo>
                    <a:pt x="60" y="485"/>
                  </a:lnTo>
                  <a:lnTo>
                    <a:pt x="63" y="499"/>
                  </a:lnTo>
                  <a:lnTo>
                    <a:pt x="71" y="512"/>
                  </a:lnTo>
                  <a:lnTo>
                    <a:pt x="79" y="526"/>
                  </a:lnTo>
                  <a:lnTo>
                    <a:pt x="86" y="539"/>
                  </a:lnTo>
                  <a:lnTo>
                    <a:pt x="90" y="552"/>
                  </a:lnTo>
                  <a:lnTo>
                    <a:pt x="97" y="566"/>
                  </a:lnTo>
                  <a:lnTo>
                    <a:pt x="105" y="579"/>
                  </a:lnTo>
                  <a:lnTo>
                    <a:pt x="113" y="593"/>
                  </a:lnTo>
                  <a:lnTo>
                    <a:pt x="120" y="606"/>
                  </a:lnTo>
                  <a:lnTo>
                    <a:pt x="127" y="619"/>
                  </a:lnTo>
                  <a:lnTo>
                    <a:pt x="139" y="627"/>
                  </a:lnTo>
                  <a:lnTo>
                    <a:pt x="146" y="641"/>
                  </a:lnTo>
                  <a:lnTo>
                    <a:pt x="154" y="655"/>
                  </a:lnTo>
                  <a:lnTo>
                    <a:pt x="165" y="663"/>
                  </a:lnTo>
                  <a:lnTo>
                    <a:pt x="172" y="676"/>
                  </a:lnTo>
                  <a:lnTo>
                    <a:pt x="183" y="690"/>
                  </a:lnTo>
                  <a:lnTo>
                    <a:pt x="191" y="698"/>
                  </a:lnTo>
                  <a:lnTo>
                    <a:pt x="202" y="712"/>
                  </a:lnTo>
                  <a:lnTo>
                    <a:pt x="214" y="722"/>
                  </a:lnTo>
                  <a:lnTo>
                    <a:pt x="221" y="734"/>
                  </a:lnTo>
                  <a:lnTo>
                    <a:pt x="233" y="744"/>
                  </a:lnTo>
                  <a:lnTo>
                    <a:pt x="244" y="757"/>
                  </a:lnTo>
                  <a:lnTo>
                    <a:pt x="255" y="765"/>
                  </a:lnTo>
                  <a:lnTo>
                    <a:pt x="266" y="774"/>
                  </a:lnTo>
                  <a:lnTo>
                    <a:pt x="278" y="787"/>
                  </a:lnTo>
                  <a:lnTo>
                    <a:pt x="289" y="795"/>
                  </a:lnTo>
                  <a:lnTo>
                    <a:pt x="300" y="805"/>
                  </a:lnTo>
                  <a:lnTo>
                    <a:pt x="311" y="813"/>
                  </a:lnTo>
                  <a:lnTo>
                    <a:pt x="327" y="823"/>
                  </a:lnTo>
                  <a:lnTo>
                    <a:pt x="339" y="832"/>
                  </a:lnTo>
                  <a:lnTo>
                    <a:pt x="350" y="841"/>
                  </a:lnTo>
                  <a:lnTo>
                    <a:pt x="365" y="849"/>
                  </a:lnTo>
                  <a:lnTo>
                    <a:pt x="376" y="858"/>
                  </a:lnTo>
                  <a:lnTo>
                    <a:pt x="387" y="867"/>
                  </a:lnTo>
                  <a:lnTo>
                    <a:pt x="401" y="876"/>
                  </a:lnTo>
                  <a:lnTo>
                    <a:pt x="412" y="884"/>
                  </a:lnTo>
                  <a:lnTo>
                    <a:pt x="429" y="889"/>
                  </a:lnTo>
                  <a:lnTo>
                    <a:pt x="443" y="898"/>
                  </a:lnTo>
                  <a:lnTo>
                    <a:pt x="455" y="908"/>
                  </a:lnTo>
                  <a:lnTo>
                    <a:pt x="470" y="911"/>
                  </a:lnTo>
                  <a:lnTo>
                    <a:pt x="485" y="920"/>
                  </a:lnTo>
                  <a:lnTo>
                    <a:pt x="496" y="924"/>
                  </a:lnTo>
                  <a:lnTo>
                    <a:pt x="511" y="933"/>
                  </a:lnTo>
                  <a:lnTo>
                    <a:pt x="526" y="938"/>
                  </a:lnTo>
                  <a:lnTo>
                    <a:pt x="541" y="946"/>
                  </a:lnTo>
                  <a:lnTo>
                    <a:pt x="556" y="951"/>
                  </a:lnTo>
                  <a:lnTo>
                    <a:pt x="571" y="956"/>
                  </a:lnTo>
                  <a:lnTo>
                    <a:pt x="586" y="960"/>
                  </a:lnTo>
                  <a:lnTo>
                    <a:pt x="601" y="969"/>
                  </a:lnTo>
                  <a:lnTo>
                    <a:pt x="616" y="973"/>
                  </a:lnTo>
                  <a:lnTo>
                    <a:pt x="631" y="978"/>
                  </a:lnTo>
                  <a:lnTo>
                    <a:pt x="646" y="981"/>
                  </a:lnTo>
                  <a:lnTo>
                    <a:pt x="661" y="987"/>
                  </a:lnTo>
                  <a:lnTo>
                    <a:pt x="676" y="987"/>
                  </a:lnTo>
                  <a:lnTo>
                    <a:pt x="691" y="991"/>
                  </a:lnTo>
                  <a:lnTo>
                    <a:pt x="706" y="995"/>
                  </a:lnTo>
                  <a:lnTo>
                    <a:pt x="721" y="1000"/>
                  </a:lnTo>
                  <a:lnTo>
                    <a:pt x="736" y="1000"/>
                  </a:lnTo>
                  <a:lnTo>
                    <a:pt x="755" y="1005"/>
                  </a:lnTo>
                  <a:lnTo>
                    <a:pt x="770" y="1005"/>
                  </a:lnTo>
                  <a:lnTo>
                    <a:pt x="786" y="1009"/>
                  </a:lnTo>
                  <a:lnTo>
                    <a:pt x="800" y="1009"/>
                  </a:lnTo>
                  <a:lnTo>
                    <a:pt x="816" y="1013"/>
                  </a:lnTo>
                  <a:lnTo>
                    <a:pt x="834" y="1013"/>
                  </a:lnTo>
                  <a:lnTo>
                    <a:pt x="850" y="1013"/>
                  </a:lnTo>
                  <a:lnTo>
                    <a:pt x="865" y="1013"/>
                  </a:lnTo>
                  <a:lnTo>
                    <a:pt x="879" y="1019"/>
                  </a:lnTo>
                  <a:lnTo>
                    <a:pt x="898" y="1019"/>
                  </a:lnTo>
                  <a:lnTo>
                    <a:pt x="914" y="1019"/>
                  </a:lnTo>
                  <a:lnTo>
                    <a:pt x="928" y="1019"/>
                  </a:lnTo>
                  <a:lnTo>
                    <a:pt x="943" y="1019"/>
                  </a:lnTo>
                  <a:lnTo>
                    <a:pt x="959" y="1013"/>
                  </a:lnTo>
                  <a:lnTo>
                    <a:pt x="977" y="1013"/>
                  </a:lnTo>
                  <a:lnTo>
                    <a:pt x="992" y="1013"/>
                  </a:lnTo>
                  <a:lnTo>
                    <a:pt x="1007" y="1013"/>
                  </a:lnTo>
                  <a:lnTo>
                    <a:pt x="1023" y="1009"/>
                  </a:lnTo>
                  <a:lnTo>
                    <a:pt x="1041" y="1009"/>
                  </a:lnTo>
                  <a:lnTo>
                    <a:pt x="1056" y="1005"/>
                  </a:lnTo>
                  <a:lnTo>
                    <a:pt x="1071" y="1005"/>
                  </a:lnTo>
                  <a:lnTo>
                    <a:pt x="1086" y="1000"/>
                  </a:lnTo>
                  <a:lnTo>
                    <a:pt x="1101" y="1000"/>
                  </a:lnTo>
                  <a:lnTo>
                    <a:pt x="1116" y="995"/>
                  </a:lnTo>
                  <a:lnTo>
                    <a:pt x="1135" y="991"/>
                  </a:lnTo>
                  <a:lnTo>
                    <a:pt x="1150" y="987"/>
                  </a:lnTo>
                  <a:lnTo>
                    <a:pt x="1165" y="987"/>
                  </a:lnTo>
                  <a:lnTo>
                    <a:pt x="1180" y="981"/>
                  </a:lnTo>
                  <a:lnTo>
                    <a:pt x="1196" y="978"/>
                  </a:lnTo>
                  <a:lnTo>
                    <a:pt x="1210" y="973"/>
                  </a:lnTo>
                  <a:lnTo>
                    <a:pt x="1225" y="969"/>
                  </a:lnTo>
                  <a:lnTo>
                    <a:pt x="1241" y="960"/>
                  </a:lnTo>
                  <a:lnTo>
                    <a:pt x="1255" y="956"/>
                  </a:lnTo>
                  <a:lnTo>
                    <a:pt x="1270" y="951"/>
                  </a:lnTo>
                  <a:lnTo>
                    <a:pt x="1286" y="946"/>
                  </a:lnTo>
                  <a:lnTo>
                    <a:pt x="1297" y="938"/>
                  </a:lnTo>
                  <a:lnTo>
                    <a:pt x="1311" y="933"/>
                  </a:lnTo>
                  <a:lnTo>
                    <a:pt x="1327" y="924"/>
                  </a:lnTo>
                  <a:lnTo>
                    <a:pt x="1342" y="920"/>
                  </a:lnTo>
                  <a:lnTo>
                    <a:pt x="1356" y="911"/>
                  </a:lnTo>
                  <a:lnTo>
                    <a:pt x="1367" y="908"/>
                  </a:lnTo>
                  <a:lnTo>
                    <a:pt x="1384" y="898"/>
                  </a:lnTo>
                  <a:lnTo>
                    <a:pt x="1398" y="889"/>
                  </a:lnTo>
                  <a:lnTo>
                    <a:pt x="1410" y="884"/>
                  </a:lnTo>
                  <a:lnTo>
                    <a:pt x="1410" y="690"/>
                  </a:lnTo>
                </a:path>
              </a:pathLst>
            </a:custGeom>
            <a:solidFill>
              <a:srgbClr val="75000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9235" name="Freeform 12"/>
            <p:cNvSpPr>
              <a:spLocks/>
            </p:cNvSpPr>
            <p:nvPr/>
          </p:nvSpPr>
          <p:spPr bwMode="auto">
            <a:xfrm>
              <a:off x="3762" y="1416"/>
              <a:ext cx="1411" cy="1586"/>
            </a:xfrm>
            <a:custGeom>
              <a:avLst/>
              <a:gdLst>
                <a:gd name="T0" fmla="*/ 1367 w 1411"/>
                <a:gd name="T1" fmla="*/ 1468 h 1586"/>
                <a:gd name="T2" fmla="*/ 1311 w 1411"/>
                <a:gd name="T3" fmla="*/ 1496 h 1586"/>
                <a:gd name="T4" fmla="*/ 1255 w 1411"/>
                <a:gd name="T5" fmla="*/ 1517 h 1586"/>
                <a:gd name="T6" fmla="*/ 1196 w 1411"/>
                <a:gd name="T7" fmla="*/ 1540 h 1586"/>
                <a:gd name="T8" fmla="*/ 1138 w 1411"/>
                <a:gd name="T9" fmla="*/ 1556 h 1586"/>
                <a:gd name="T10" fmla="*/ 1075 w 1411"/>
                <a:gd name="T11" fmla="*/ 1569 h 1586"/>
                <a:gd name="T12" fmla="*/ 1011 w 1411"/>
                <a:gd name="T13" fmla="*/ 1579 h 1586"/>
                <a:gd name="T14" fmla="*/ 947 w 1411"/>
                <a:gd name="T15" fmla="*/ 1585 h 1586"/>
                <a:gd name="T16" fmla="*/ 880 w 1411"/>
                <a:gd name="T17" fmla="*/ 1581 h 1586"/>
                <a:gd name="T18" fmla="*/ 816 w 1411"/>
                <a:gd name="T19" fmla="*/ 1575 h 1586"/>
                <a:gd name="T20" fmla="*/ 755 w 1411"/>
                <a:gd name="T21" fmla="*/ 1569 h 1586"/>
                <a:gd name="T22" fmla="*/ 687 w 1411"/>
                <a:gd name="T23" fmla="*/ 1556 h 1586"/>
                <a:gd name="T24" fmla="*/ 631 w 1411"/>
                <a:gd name="T25" fmla="*/ 1540 h 1586"/>
                <a:gd name="T26" fmla="*/ 569 w 1411"/>
                <a:gd name="T27" fmla="*/ 1522 h 1586"/>
                <a:gd name="T28" fmla="*/ 511 w 1411"/>
                <a:gd name="T29" fmla="*/ 1496 h 1586"/>
                <a:gd name="T30" fmla="*/ 452 w 1411"/>
                <a:gd name="T31" fmla="*/ 1471 h 1586"/>
                <a:gd name="T32" fmla="*/ 399 w 1411"/>
                <a:gd name="T33" fmla="*/ 1441 h 1586"/>
                <a:gd name="T34" fmla="*/ 348 w 1411"/>
                <a:gd name="T35" fmla="*/ 1407 h 1586"/>
                <a:gd name="T36" fmla="*/ 299 w 1411"/>
                <a:gd name="T37" fmla="*/ 1368 h 1586"/>
                <a:gd name="T38" fmla="*/ 254 w 1411"/>
                <a:gd name="T39" fmla="*/ 1330 h 1586"/>
                <a:gd name="T40" fmla="*/ 212 w 1411"/>
                <a:gd name="T41" fmla="*/ 1285 h 1586"/>
                <a:gd name="T42" fmla="*/ 172 w 1411"/>
                <a:gd name="T43" fmla="*/ 1241 h 1586"/>
                <a:gd name="T44" fmla="*/ 135 w 1411"/>
                <a:gd name="T45" fmla="*/ 1192 h 1586"/>
                <a:gd name="T46" fmla="*/ 105 w 1411"/>
                <a:gd name="T47" fmla="*/ 1142 h 1586"/>
                <a:gd name="T48" fmla="*/ 77 w 1411"/>
                <a:gd name="T49" fmla="*/ 1091 h 1586"/>
                <a:gd name="T50" fmla="*/ 52 w 1411"/>
                <a:gd name="T51" fmla="*/ 1035 h 1586"/>
                <a:gd name="T52" fmla="*/ 34 w 1411"/>
                <a:gd name="T53" fmla="*/ 982 h 1586"/>
                <a:gd name="T54" fmla="*/ 18 w 1411"/>
                <a:gd name="T55" fmla="*/ 924 h 1586"/>
                <a:gd name="T56" fmla="*/ 7 w 1411"/>
                <a:gd name="T57" fmla="*/ 871 h 1586"/>
                <a:gd name="T58" fmla="*/ 0 w 1411"/>
                <a:gd name="T59" fmla="*/ 814 h 1586"/>
                <a:gd name="T60" fmla="*/ 0 w 1411"/>
                <a:gd name="T61" fmla="*/ 757 h 1586"/>
                <a:gd name="T62" fmla="*/ 0 w 1411"/>
                <a:gd name="T63" fmla="*/ 698 h 1586"/>
                <a:gd name="T64" fmla="*/ 7 w 1411"/>
                <a:gd name="T65" fmla="*/ 641 h 1586"/>
                <a:gd name="T66" fmla="*/ 18 w 1411"/>
                <a:gd name="T67" fmla="*/ 584 h 1586"/>
                <a:gd name="T68" fmla="*/ 34 w 1411"/>
                <a:gd name="T69" fmla="*/ 525 h 1586"/>
                <a:gd name="T70" fmla="*/ 52 w 1411"/>
                <a:gd name="T71" fmla="*/ 473 h 1586"/>
                <a:gd name="T72" fmla="*/ 71 w 1411"/>
                <a:gd name="T73" fmla="*/ 433 h 1586"/>
                <a:gd name="T74" fmla="*/ 97 w 1411"/>
                <a:gd name="T75" fmla="*/ 379 h 1586"/>
                <a:gd name="T76" fmla="*/ 127 w 1411"/>
                <a:gd name="T77" fmla="*/ 331 h 1586"/>
                <a:gd name="T78" fmla="*/ 165 w 1411"/>
                <a:gd name="T79" fmla="*/ 282 h 1586"/>
                <a:gd name="T80" fmla="*/ 202 w 1411"/>
                <a:gd name="T81" fmla="*/ 239 h 1586"/>
                <a:gd name="T82" fmla="*/ 244 w 1411"/>
                <a:gd name="T83" fmla="*/ 194 h 1586"/>
                <a:gd name="T84" fmla="*/ 289 w 1411"/>
                <a:gd name="T85" fmla="*/ 154 h 1586"/>
                <a:gd name="T86" fmla="*/ 339 w 1411"/>
                <a:gd name="T87" fmla="*/ 115 h 1586"/>
                <a:gd name="T88" fmla="*/ 387 w 1411"/>
                <a:gd name="T89" fmla="*/ 78 h 1586"/>
                <a:gd name="T90" fmla="*/ 443 w 1411"/>
                <a:gd name="T91" fmla="*/ 48 h 1586"/>
                <a:gd name="T92" fmla="*/ 496 w 1411"/>
                <a:gd name="T93" fmla="*/ 21 h 1586"/>
                <a:gd name="T94" fmla="*/ 556 w 1411"/>
                <a:gd name="T95" fmla="*/ 0 h 15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11"/>
                <a:gd name="T145" fmla="*/ 0 h 1586"/>
                <a:gd name="T146" fmla="*/ 1411 w 1411"/>
                <a:gd name="T147" fmla="*/ 1586 h 15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11" h="1586">
                  <a:moveTo>
                    <a:pt x="1410" y="1447"/>
                  </a:moveTo>
                  <a:lnTo>
                    <a:pt x="1398" y="1452"/>
                  </a:lnTo>
                  <a:lnTo>
                    <a:pt x="1384" y="1460"/>
                  </a:lnTo>
                  <a:lnTo>
                    <a:pt x="1367" y="1468"/>
                  </a:lnTo>
                  <a:lnTo>
                    <a:pt x="1356" y="1474"/>
                  </a:lnTo>
                  <a:lnTo>
                    <a:pt x="1342" y="1482"/>
                  </a:lnTo>
                  <a:lnTo>
                    <a:pt x="1327" y="1487"/>
                  </a:lnTo>
                  <a:lnTo>
                    <a:pt x="1311" y="1496"/>
                  </a:lnTo>
                  <a:lnTo>
                    <a:pt x="1297" y="1500"/>
                  </a:lnTo>
                  <a:lnTo>
                    <a:pt x="1286" y="1509"/>
                  </a:lnTo>
                  <a:lnTo>
                    <a:pt x="1270" y="1514"/>
                  </a:lnTo>
                  <a:lnTo>
                    <a:pt x="1255" y="1517"/>
                  </a:lnTo>
                  <a:lnTo>
                    <a:pt x="1241" y="1522"/>
                  </a:lnTo>
                  <a:lnTo>
                    <a:pt x="1225" y="1531"/>
                  </a:lnTo>
                  <a:lnTo>
                    <a:pt x="1210" y="1535"/>
                  </a:lnTo>
                  <a:lnTo>
                    <a:pt x="1196" y="1540"/>
                  </a:lnTo>
                  <a:lnTo>
                    <a:pt x="1180" y="1544"/>
                  </a:lnTo>
                  <a:lnTo>
                    <a:pt x="1165" y="1549"/>
                  </a:lnTo>
                  <a:lnTo>
                    <a:pt x="1153" y="1551"/>
                  </a:lnTo>
                  <a:lnTo>
                    <a:pt x="1138" y="1556"/>
                  </a:lnTo>
                  <a:lnTo>
                    <a:pt x="1119" y="1559"/>
                  </a:lnTo>
                  <a:lnTo>
                    <a:pt x="1101" y="1562"/>
                  </a:lnTo>
                  <a:lnTo>
                    <a:pt x="1086" y="1565"/>
                  </a:lnTo>
                  <a:lnTo>
                    <a:pt x="1075" y="1569"/>
                  </a:lnTo>
                  <a:lnTo>
                    <a:pt x="1062" y="1571"/>
                  </a:lnTo>
                  <a:lnTo>
                    <a:pt x="1043" y="1572"/>
                  </a:lnTo>
                  <a:lnTo>
                    <a:pt x="1028" y="1575"/>
                  </a:lnTo>
                  <a:lnTo>
                    <a:pt x="1011" y="1579"/>
                  </a:lnTo>
                  <a:lnTo>
                    <a:pt x="997" y="1581"/>
                  </a:lnTo>
                  <a:lnTo>
                    <a:pt x="978" y="1581"/>
                  </a:lnTo>
                  <a:lnTo>
                    <a:pt x="961" y="1581"/>
                  </a:lnTo>
                  <a:lnTo>
                    <a:pt x="947" y="1585"/>
                  </a:lnTo>
                  <a:lnTo>
                    <a:pt x="929" y="1583"/>
                  </a:lnTo>
                  <a:lnTo>
                    <a:pt x="916" y="1583"/>
                  </a:lnTo>
                  <a:lnTo>
                    <a:pt x="899" y="1583"/>
                  </a:lnTo>
                  <a:lnTo>
                    <a:pt x="880" y="1581"/>
                  </a:lnTo>
                  <a:lnTo>
                    <a:pt x="863" y="1581"/>
                  </a:lnTo>
                  <a:lnTo>
                    <a:pt x="851" y="1578"/>
                  </a:lnTo>
                  <a:lnTo>
                    <a:pt x="835" y="1578"/>
                  </a:lnTo>
                  <a:lnTo>
                    <a:pt x="816" y="1575"/>
                  </a:lnTo>
                  <a:lnTo>
                    <a:pt x="800" y="1575"/>
                  </a:lnTo>
                  <a:lnTo>
                    <a:pt x="785" y="1573"/>
                  </a:lnTo>
                  <a:lnTo>
                    <a:pt x="770" y="1572"/>
                  </a:lnTo>
                  <a:lnTo>
                    <a:pt x="755" y="1569"/>
                  </a:lnTo>
                  <a:lnTo>
                    <a:pt x="738" y="1567"/>
                  </a:lnTo>
                  <a:lnTo>
                    <a:pt x="721" y="1566"/>
                  </a:lnTo>
                  <a:lnTo>
                    <a:pt x="702" y="1559"/>
                  </a:lnTo>
                  <a:lnTo>
                    <a:pt x="687" y="1556"/>
                  </a:lnTo>
                  <a:lnTo>
                    <a:pt x="672" y="1551"/>
                  </a:lnTo>
                  <a:lnTo>
                    <a:pt x="661" y="1549"/>
                  </a:lnTo>
                  <a:lnTo>
                    <a:pt x="644" y="1545"/>
                  </a:lnTo>
                  <a:lnTo>
                    <a:pt x="631" y="1540"/>
                  </a:lnTo>
                  <a:lnTo>
                    <a:pt x="615" y="1537"/>
                  </a:lnTo>
                  <a:lnTo>
                    <a:pt x="601" y="1532"/>
                  </a:lnTo>
                  <a:lnTo>
                    <a:pt x="588" y="1528"/>
                  </a:lnTo>
                  <a:lnTo>
                    <a:pt x="569" y="1522"/>
                  </a:lnTo>
                  <a:lnTo>
                    <a:pt x="556" y="1516"/>
                  </a:lnTo>
                  <a:lnTo>
                    <a:pt x="541" y="1509"/>
                  </a:lnTo>
                  <a:lnTo>
                    <a:pt x="525" y="1502"/>
                  </a:lnTo>
                  <a:lnTo>
                    <a:pt x="511" y="1496"/>
                  </a:lnTo>
                  <a:lnTo>
                    <a:pt x="492" y="1490"/>
                  </a:lnTo>
                  <a:lnTo>
                    <a:pt x="483" y="1483"/>
                  </a:lnTo>
                  <a:lnTo>
                    <a:pt x="469" y="1477"/>
                  </a:lnTo>
                  <a:lnTo>
                    <a:pt x="452" y="1471"/>
                  </a:lnTo>
                  <a:lnTo>
                    <a:pt x="440" y="1462"/>
                  </a:lnTo>
                  <a:lnTo>
                    <a:pt x="425" y="1455"/>
                  </a:lnTo>
                  <a:lnTo>
                    <a:pt x="412" y="1448"/>
                  </a:lnTo>
                  <a:lnTo>
                    <a:pt x="399" y="1441"/>
                  </a:lnTo>
                  <a:lnTo>
                    <a:pt x="386" y="1432"/>
                  </a:lnTo>
                  <a:lnTo>
                    <a:pt x="374" y="1423"/>
                  </a:lnTo>
                  <a:lnTo>
                    <a:pt x="363" y="1417"/>
                  </a:lnTo>
                  <a:lnTo>
                    <a:pt x="348" y="1407"/>
                  </a:lnTo>
                  <a:lnTo>
                    <a:pt x="337" y="1397"/>
                  </a:lnTo>
                  <a:lnTo>
                    <a:pt x="324" y="1387"/>
                  </a:lnTo>
                  <a:lnTo>
                    <a:pt x="311" y="1377"/>
                  </a:lnTo>
                  <a:lnTo>
                    <a:pt x="299" y="1368"/>
                  </a:lnTo>
                  <a:lnTo>
                    <a:pt x="289" y="1358"/>
                  </a:lnTo>
                  <a:lnTo>
                    <a:pt x="278" y="1350"/>
                  </a:lnTo>
                  <a:lnTo>
                    <a:pt x="266" y="1341"/>
                  </a:lnTo>
                  <a:lnTo>
                    <a:pt x="254" y="1330"/>
                  </a:lnTo>
                  <a:lnTo>
                    <a:pt x="242" y="1320"/>
                  </a:lnTo>
                  <a:lnTo>
                    <a:pt x="230" y="1310"/>
                  </a:lnTo>
                  <a:lnTo>
                    <a:pt x="221" y="1300"/>
                  </a:lnTo>
                  <a:lnTo>
                    <a:pt x="212" y="1285"/>
                  </a:lnTo>
                  <a:lnTo>
                    <a:pt x="202" y="1275"/>
                  </a:lnTo>
                  <a:lnTo>
                    <a:pt x="193" y="1266"/>
                  </a:lnTo>
                  <a:lnTo>
                    <a:pt x="182" y="1255"/>
                  </a:lnTo>
                  <a:lnTo>
                    <a:pt x="172" y="1241"/>
                  </a:lnTo>
                  <a:lnTo>
                    <a:pt x="165" y="1228"/>
                  </a:lnTo>
                  <a:lnTo>
                    <a:pt x="153" y="1218"/>
                  </a:lnTo>
                  <a:lnTo>
                    <a:pt x="144" y="1202"/>
                  </a:lnTo>
                  <a:lnTo>
                    <a:pt x="135" y="1192"/>
                  </a:lnTo>
                  <a:lnTo>
                    <a:pt x="124" y="1182"/>
                  </a:lnTo>
                  <a:lnTo>
                    <a:pt x="120" y="1168"/>
                  </a:lnTo>
                  <a:lnTo>
                    <a:pt x="113" y="1155"/>
                  </a:lnTo>
                  <a:lnTo>
                    <a:pt x="105" y="1142"/>
                  </a:lnTo>
                  <a:lnTo>
                    <a:pt x="97" y="1128"/>
                  </a:lnTo>
                  <a:lnTo>
                    <a:pt x="88" y="1115"/>
                  </a:lnTo>
                  <a:lnTo>
                    <a:pt x="81" y="1104"/>
                  </a:lnTo>
                  <a:lnTo>
                    <a:pt x="77" y="1091"/>
                  </a:lnTo>
                  <a:lnTo>
                    <a:pt x="70" y="1076"/>
                  </a:lnTo>
                  <a:lnTo>
                    <a:pt x="63" y="1061"/>
                  </a:lnTo>
                  <a:lnTo>
                    <a:pt x="60" y="1048"/>
                  </a:lnTo>
                  <a:lnTo>
                    <a:pt x="52" y="1035"/>
                  </a:lnTo>
                  <a:lnTo>
                    <a:pt x="49" y="1021"/>
                  </a:lnTo>
                  <a:lnTo>
                    <a:pt x="42" y="1008"/>
                  </a:lnTo>
                  <a:lnTo>
                    <a:pt x="37" y="994"/>
                  </a:lnTo>
                  <a:lnTo>
                    <a:pt x="34" y="982"/>
                  </a:lnTo>
                  <a:lnTo>
                    <a:pt x="30" y="969"/>
                  </a:lnTo>
                  <a:lnTo>
                    <a:pt x="26" y="956"/>
                  </a:lnTo>
                  <a:lnTo>
                    <a:pt x="22" y="942"/>
                  </a:lnTo>
                  <a:lnTo>
                    <a:pt x="18" y="924"/>
                  </a:lnTo>
                  <a:lnTo>
                    <a:pt x="15" y="911"/>
                  </a:lnTo>
                  <a:lnTo>
                    <a:pt x="11" y="897"/>
                  </a:lnTo>
                  <a:lnTo>
                    <a:pt x="11" y="884"/>
                  </a:lnTo>
                  <a:lnTo>
                    <a:pt x="7" y="871"/>
                  </a:lnTo>
                  <a:lnTo>
                    <a:pt x="7" y="854"/>
                  </a:lnTo>
                  <a:lnTo>
                    <a:pt x="4" y="840"/>
                  </a:lnTo>
                  <a:lnTo>
                    <a:pt x="4" y="827"/>
                  </a:lnTo>
                  <a:lnTo>
                    <a:pt x="0" y="814"/>
                  </a:lnTo>
                  <a:lnTo>
                    <a:pt x="0" y="796"/>
                  </a:lnTo>
                  <a:lnTo>
                    <a:pt x="0" y="783"/>
                  </a:lnTo>
                  <a:lnTo>
                    <a:pt x="0" y="770"/>
                  </a:lnTo>
                  <a:lnTo>
                    <a:pt x="0" y="757"/>
                  </a:lnTo>
                  <a:lnTo>
                    <a:pt x="0" y="743"/>
                  </a:lnTo>
                  <a:lnTo>
                    <a:pt x="0" y="725"/>
                  </a:lnTo>
                  <a:lnTo>
                    <a:pt x="0" y="711"/>
                  </a:lnTo>
                  <a:lnTo>
                    <a:pt x="0" y="698"/>
                  </a:lnTo>
                  <a:lnTo>
                    <a:pt x="4" y="685"/>
                  </a:lnTo>
                  <a:lnTo>
                    <a:pt x="4" y="668"/>
                  </a:lnTo>
                  <a:lnTo>
                    <a:pt x="7" y="654"/>
                  </a:lnTo>
                  <a:lnTo>
                    <a:pt x="7" y="641"/>
                  </a:lnTo>
                  <a:lnTo>
                    <a:pt x="11" y="628"/>
                  </a:lnTo>
                  <a:lnTo>
                    <a:pt x="11" y="611"/>
                  </a:lnTo>
                  <a:lnTo>
                    <a:pt x="15" y="597"/>
                  </a:lnTo>
                  <a:lnTo>
                    <a:pt x="18" y="584"/>
                  </a:lnTo>
                  <a:lnTo>
                    <a:pt x="22" y="571"/>
                  </a:lnTo>
                  <a:lnTo>
                    <a:pt x="26" y="557"/>
                  </a:lnTo>
                  <a:lnTo>
                    <a:pt x="30" y="544"/>
                  </a:lnTo>
                  <a:lnTo>
                    <a:pt x="34" y="525"/>
                  </a:lnTo>
                  <a:lnTo>
                    <a:pt x="37" y="512"/>
                  </a:lnTo>
                  <a:lnTo>
                    <a:pt x="45" y="498"/>
                  </a:lnTo>
                  <a:lnTo>
                    <a:pt x="49" y="486"/>
                  </a:lnTo>
                  <a:lnTo>
                    <a:pt x="52" y="473"/>
                  </a:lnTo>
                  <a:lnTo>
                    <a:pt x="60" y="460"/>
                  </a:lnTo>
                  <a:lnTo>
                    <a:pt x="63" y="446"/>
                  </a:lnTo>
                  <a:lnTo>
                    <a:pt x="71" y="433"/>
                  </a:lnTo>
                  <a:lnTo>
                    <a:pt x="79" y="419"/>
                  </a:lnTo>
                  <a:lnTo>
                    <a:pt x="86" y="407"/>
                  </a:lnTo>
                  <a:lnTo>
                    <a:pt x="90" y="393"/>
                  </a:lnTo>
                  <a:lnTo>
                    <a:pt x="97" y="379"/>
                  </a:lnTo>
                  <a:lnTo>
                    <a:pt x="105" y="366"/>
                  </a:lnTo>
                  <a:lnTo>
                    <a:pt x="113" y="358"/>
                  </a:lnTo>
                  <a:lnTo>
                    <a:pt x="120" y="344"/>
                  </a:lnTo>
                  <a:lnTo>
                    <a:pt x="127" y="331"/>
                  </a:lnTo>
                  <a:lnTo>
                    <a:pt x="139" y="318"/>
                  </a:lnTo>
                  <a:lnTo>
                    <a:pt x="146" y="304"/>
                  </a:lnTo>
                  <a:lnTo>
                    <a:pt x="154" y="296"/>
                  </a:lnTo>
                  <a:lnTo>
                    <a:pt x="165" y="282"/>
                  </a:lnTo>
                  <a:lnTo>
                    <a:pt x="172" y="269"/>
                  </a:lnTo>
                  <a:lnTo>
                    <a:pt x="183" y="261"/>
                  </a:lnTo>
                  <a:lnTo>
                    <a:pt x="191" y="247"/>
                  </a:lnTo>
                  <a:lnTo>
                    <a:pt x="202" y="239"/>
                  </a:lnTo>
                  <a:lnTo>
                    <a:pt x="214" y="225"/>
                  </a:lnTo>
                  <a:lnTo>
                    <a:pt x="221" y="215"/>
                  </a:lnTo>
                  <a:lnTo>
                    <a:pt x="233" y="202"/>
                  </a:lnTo>
                  <a:lnTo>
                    <a:pt x="244" y="194"/>
                  </a:lnTo>
                  <a:lnTo>
                    <a:pt x="255" y="185"/>
                  </a:lnTo>
                  <a:lnTo>
                    <a:pt x="266" y="172"/>
                  </a:lnTo>
                  <a:lnTo>
                    <a:pt x="278" y="164"/>
                  </a:lnTo>
                  <a:lnTo>
                    <a:pt x="289" y="154"/>
                  </a:lnTo>
                  <a:lnTo>
                    <a:pt x="300" y="145"/>
                  </a:lnTo>
                  <a:lnTo>
                    <a:pt x="311" y="132"/>
                  </a:lnTo>
                  <a:lnTo>
                    <a:pt x="327" y="123"/>
                  </a:lnTo>
                  <a:lnTo>
                    <a:pt x="339" y="115"/>
                  </a:lnTo>
                  <a:lnTo>
                    <a:pt x="350" y="105"/>
                  </a:lnTo>
                  <a:lnTo>
                    <a:pt x="365" y="97"/>
                  </a:lnTo>
                  <a:lnTo>
                    <a:pt x="376" y="88"/>
                  </a:lnTo>
                  <a:lnTo>
                    <a:pt x="387" y="78"/>
                  </a:lnTo>
                  <a:lnTo>
                    <a:pt x="401" y="75"/>
                  </a:lnTo>
                  <a:lnTo>
                    <a:pt x="412" y="65"/>
                  </a:lnTo>
                  <a:lnTo>
                    <a:pt x="429" y="56"/>
                  </a:lnTo>
                  <a:lnTo>
                    <a:pt x="443" y="48"/>
                  </a:lnTo>
                  <a:lnTo>
                    <a:pt x="455" y="43"/>
                  </a:lnTo>
                  <a:lnTo>
                    <a:pt x="470" y="34"/>
                  </a:lnTo>
                  <a:lnTo>
                    <a:pt x="485" y="30"/>
                  </a:lnTo>
                  <a:lnTo>
                    <a:pt x="496" y="21"/>
                  </a:lnTo>
                  <a:lnTo>
                    <a:pt x="511" y="16"/>
                  </a:lnTo>
                  <a:lnTo>
                    <a:pt x="526" y="8"/>
                  </a:lnTo>
                  <a:lnTo>
                    <a:pt x="541" y="3"/>
                  </a:lnTo>
                  <a:lnTo>
                    <a:pt x="556" y="0"/>
                  </a:lnTo>
                  <a:lnTo>
                    <a:pt x="914" y="757"/>
                  </a:lnTo>
                  <a:lnTo>
                    <a:pt x="1410" y="1447"/>
                  </a:lnTo>
                </a:path>
              </a:pathLst>
            </a:custGeom>
            <a:solidFill>
              <a:srgbClr val="C4000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84333" name="Rectangle 13"/>
            <p:cNvSpPr>
              <a:spLocks noChangeArrowheads="1"/>
            </p:cNvSpPr>
            <p:nvPr/>
          </p:nvSpPr>
          <p:spPr bwMode="auto">
            <a:xfrm>
              <a:off x="3911" y="2192"/>
              <a:ext cx="727" cy="360"/>
            </a:xfrm>
            <a:prstGeom prst="rect">
              <a:avLst/>
            </a:prstGeom>
            <a:noFill/>
            <a:ln w="9525">
              <a:noFill/>
              <a:miter lim="800000"/>
              <a:headEnd/>
              <a:tailEnd/>
            </a:ln>
            <a:effectLst/>
          </p:spPr>
          <p:txBody>
            <a:bodyPr wrap="none" lIns="147638" tIns="73025" rIns="147638" bIns="73025">
              <a:spAutoFit/>
            </a:bodyPr>
            <a:lstStyle/>
            <a:p>
              <a:pPr algn="ctr" defTabSz="2341563">
                <a:defRPr/>
              </a:pPr>
              <a:r>
                <a:rPr lang="fr-CH" sz="1400" b="1">
                  <a:solidFill>
                    <a:srgbClr val="FFFFFF"/>
                  </a:solidFill>
                  <a:latin typeface="Arial" charset="0"/>
                </a:rPr>
                <a:t>Contestés</a:t>
              </a:r>
              <a:endParaRPr lang="fr-CH" sz="1400" b="1">
                <a:solidFill>
                  <a:srgbClr val="FFFFFF"/>
                </a:solidFill>
                <a:effectLst>
                  <a:outerShdw blurRad="38100" dist="38100" dir="2700000" algn="tl">
                    <a:srgbClr val="C0C0C0"/>
                  </a:outerShdw>
                </a:effectLst>
                <a:latin typeface="Arial" charset="0"/>
              </a:endParaRPr>
            </a:p>
            <a:p>
              <a:pPr algn="ctr" defTabSz="2341563">
                <a:defRPr/>
              </a:pPr>
              <a:r>
                <a:rPr lang="fr-CH" sz="1400" b="1">
                  <a:solidFill>
                    <a:srgbClr val="FFFFFF"/>
                  </a:solidFill>
                  <a:latin typeface="Arial" charset="0"/>
                </a:rPr>
                <a:t>46%</a:t>
              </a:r>
            </a:p>
          </p:txBody>
        </p:sp>
      </p:grpSp>
      <p:sp>
        <p:nvSpPr>
          <p:cNvPr id="9219" name="Rectangle 14"/>
          <p:cNvSpPr>
            <a:spLocks noChangeArrowheads="1"/>
          </p:cNvSpPr>
          <p:nvPr/>
        </p:nvSpPr>
        <p:spPr bwMode="auto">
          <a:xfrm>
            <a:off x="6026150" y="5248275"/>
            <a:ext cx="28670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fr-CH" altLang="fr-FR" sz="1800" b="1">
                <a:latin typeface="Arial" charset="0"/>
              </a:rPr>
              <a:t>1995-98</a:t>
            </a:r>
          </a:p>
          <a:p>
            <a:pPr algn="ctr"/>
            <a:r>
              <a:rPr lang="fr-CH" altLang="fr-FR" sz="1400">
                <a:latin typeface="Arial" charset="0"/>
              </a:rPr>
              <a:t>Basé sur l'étude de 23 000 projets</a:t>
            </a:r>
          </a:p>
          <a:p>
            <a:pPr algn="ctr"/>
            <a:endParaRPr lang="fr-CH" altLang="fr-FR" sz="1400">
              <a:latin typeface="Arial" charset="0"/>
            </a:endParaRPr>
          </a:p>
        </p:txBody>
      </p:sp>
      <p:sp>
        <p:nvSpPr>
          <p:cNvPr id="9220" name="Rectangle 15"/>
          <p:cNvSpPr>
            <a:spLocks noGrp="1" noChangeArrowheads="1"/>
          </p:cNvSpPr>
          <p:nvPr>
            <p:ph type="title"/>
          </p:nvPr>
        </p:nvSpPr>
        <p:spPr>
          <a:xfrm>
            <a:off x="1852613" y="85725"/>
            <a:ext cx="7027862" cy="576263"/>
          </a:xfrm>
          <a:noFill/>
        </p:spPr>
        <p:txBody>
          <a:bodyPr lIns="85725" tIns="41275" rIns="85725" bIns="41275"/>
          <a:lstStyle/>
          <a:p>
            <a:r>
              <a:rPr lang="fr-CH" altLang="fr-FR" sz="4000" smtClean="0">
                <a:solidFill>
                  <a:srgbClr val="009900"/>
                </a:solidFill>
              </a:rPr>
              <a:t>Mesures quantitatives</a:t>
            </a:r>
          </a:p>
        </p:txBody>
      </p:sp>
      <p:sp>
        <p:nvSpPr>
          <p:cNvPr id="9221" name="Rectangle 16"/>
          <p:cNvSpPr>
            <a:spLocks noGrp="1" noChangeArrowheads="1"/>
          </p:cNvSpPr>
          <p:nvPr>
            <p:ph type="body" idx="1"/>
          </p:nvPr>
        </p:nvSpPr>
        <p:spPr>
          <a:xfrm>
            <a:off x="457200" y="1900238"/>
            <a:ext cx="5324475" cy="4348162"/>
          </a:xfrm>
          <a:noFill/>
        </p:spPr>
        <p:txBody>
          <a:bodyPr lIns="92075" tIns="46038" rIns="92075" bIns="46038"/>
          <a:lstStyle/>
          <a:p>
            <a:pPr marL="234950" indent="-234950" algn="ctr">
              <a:buFontTx/>
              <a:buNone/>
            </a:pPr>
            <a:r>
              <a:rPr lang="fr-CH" altLang="fr-FR" sz="2800" b="1" u="sng" smtClean="0">
                <a:solidFill>
                  <a:srgbClr val="CC0000"/>
                </a:solidFill>
              </a:rPr>
              <a:t>Conclusions clés</a:t>
            </a:r>
            <a:endParaRPr lang="fr-CH" altLang="fr-FR"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28 %</a:t>
            </a:r>
            <a:r>
              <a:rPr lang="fr-CH" altLang="fr-FR" sz="1800" b="1" smtClean="0">
                <a:solidFill>
                  <a:srgbClr val="FFFFFF"/>
                </a:solidFill>
              </a:rPr>
              <a:t> </a:t>
            </a:r>
            <a:r>
              <a:rPr lang="fr-CH" altLang="fr-FR" sz="1800" b="1" smtClean="0"/>
              <a:t>des projets sont</a:t>
            </a:r>
            <a:r>
              <a:rPr lang="fr-CH" altLang="fr-FR" sz="1800" b="1" smtClean="0">
                <a:solidFill>
                  <a:srgbClr val="FFFFFF"/>
                </a:solidFill>
              </a:rPr>
              <a:t> </a:t>
            </a:r>
            <a:r>
              <a:rPr lang="fr-CH" altLang="fr-FR" sz="1800" b="1" u="sng" smtClean="0">
                <a:solidFill>
                  <a:srgbClr val="CC0000"/>
                </a:solidFill>
              </a:rPr>
              <a:t>annulés</a:t>
            </a:r>
            <a:r>
              <a:rPr lang="fr-CH" altLang="fr-FR" sz="1800" b="1" smtClean="0">
                <a:solidFill>
                  <a:srgbClr val="FFFFFF"/>
                </a:solidFill>
              </a:rPr>
              <a:t> </a:t>
            </a:r>
            <a:r>
              <a:rPr lang="fr-CH" altLang="fr-FR" sz="1800" b="1" smtClean="0"/>
              <a:t>avant d'être terminés</a:t>
            </a:r>
            <a:endParaRPr lang="fr-CH" altLang="fr-FR" sz="1800"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46 %</a:t>
            </a:r>
            <a:r>
              <a:rPr lang="fr-CH" altLang="fr-FR" sz="1800" b="1" smtClean="0"/>
              <a:t> des projets </a:t>
            </a:r>
            <a:r>
              <a:rPr lang="fr-CH" altLang="fr-FR" sz="1800" b="1" smtClean="0">
                <a:solidFill>
                  <a:srgbClr val="FFFFFF"/>
                </a:solidFill>
              </a:rPr>
              <a:t> </a:t>
            </a:r>
            <a:r>
              <a:rPr lang="fr-CH" altLang="fr-FR" sz="1800" b="1" u="sng" smtClean="0">
                <a:solidFill>
                  <a:srgbClr val="CC0000"/>
                </a:solidFill>
              </a:rPr>
              <a:t>coûtent</a:t>
            </a:r>
            <a:r>
              <a:rPr lang="fr-CH" altLang="fr-FR" sz="1800" b="1" smtClean="0">
                <a:solidFill>
                  <a:srgbClr val="FFFFFF"/>
                </a:solidFill>
              </a:rPr>
              <a:t> </a:t>
            </a:r>
            <a:r>
              <a:rPr lang="fr-CH" altLang="fr-FR" sz="1800" b="1" smtClean="0"/>
              <a:t>en moyenne</a:t>
            </a:r>
            <a:r>
              <a:rPr lang="fr-CH" altLang="fr-FR" sz="1800" b="1" smtClean="0">
                <a:solidFill>
                  <a:srgbClr val="FFFFFF"/>
                </a:solidFill>
              </a:rPr>
              <a:t> </a:t>
            </a:r>
            <a:r>
              <a:rPr lang="fr-CH" altLang="fr-FR" sz="1800" b="1" u="sng" smtClean="0">
                <a:solidFill>
                  <a:srgbClr val="CC0000"/>
                </a:solidFill>
              </a:rPr>
              <a:t>178</a:t>
            </a:r>
            <a:r>
              <a:rPr lang="fr-CH" altLang="fr-FR" sz="1800" b="1" u="sng" smtClean="0">
                <a:solidFill>
                  <a:srgbClr val="FFCC00"/>
                </a:solidFill>
              </a:rPr>
              <a:t> </a:t>
            </a:r>
            <a:r>
              <a:rPr lang="fr-CH" altLang="fr-FR" sz="1800" b="1" u="sng" smtClean="0">
                <a:solidFill>
                  <a:srgbClr val="CC0000"/>
                </a:solidFill>
              </a:rPr>
              <a:t>%</a:t>
            </a:r>
            <a:r>
              <a:rPr lang="fr-CH" altLang="fr-FR" sz="1800" b="1" smtClean="0">
                <a:solidFill>
                  <a:srgbClr val="FFFFFF"/>
                </a:solidFill>
              </a:rPr>
              <a:t> </a:t>
            </a:r>
            <a:r>
              <a:rPr lang="fr-CH" altLang="fr-FR" sz="1800" b="1" smtClean="0"/>
              <a:t>de l'estimation initiale</a:t>
            </a:r>
          </a:p>
          <a:p>
            <a:pPr marL="234950" indent="-234950">
              <a:spcAft>
                <a:spcPct val="45000"/>
              </a:spcAft>
              <a:buFont typeface="Symbol" pitchFamily="18" charset="2"/>
              <a:buChar char="Ö"/>
            </a:pPr>
            <a:r>
              <a:rPr lang="fr-CH" altLang="fr-FR" sz="1800" b="1" smtClean="0"/>
              <a:t>Les projets  sont terminés en moyenne à</a:t>
            </a:r>
            <a:r>
              <a:rPr lang="fr-CH" altLang="fr-FR" sz="1800" b="1" smtClean="0">
                <a:solidFill>
                  <a:srgbClr val="FFFFFF"/>
                </a:solidFill>
              </a:rPr>
              <a:t> </a:t>
            </a:r>
            <a:r>
              <a:rPr lang="fr-CH" altLang="fr-FR" sz="1800" b="1" u="sng" smtClean="0">
                <a:solidFill>
                  <a:srgbClr val="CC0000"/>
                </a:solidFill>
              </a:rPr>
              <a:t>230 %</a:t>
            </a:r>
            <a:r>
              <a:rPr lang="fr-CH" altLang="fr-FR" sz="1800" b="1" smtClean="0">
                <a:solidFill>
                  <a:srgbClr val="FFFFFF"/>
                </a:solidFill>
              </a:rPr>
              <a:t> </a:t>
            </a:r>
            <a:r>
              <a:rPr lang="fr-CH" altLang="fr-FR" sz="1800" b="1" smtClean="0"/>
              <a:t>du</a:t>
            </a:r>
            <a:r>
              <a:rPr lang="fr-CH" altLang="fr-FR" sz="1800" b="1" smtClean="0">
                <a:solidFill>
                  <a:srgbClr val="FFFFFF"/>
                </a:solidFill>
              </a:rPr>
              <a:t> </a:t>
            </a:r>
            <a:r>
              <a:rPr lang="fr-CH" altLang="fr-FR" sz="1800" b="1" u="sng" smtClean="0">
                <a:solidFill>
                  <a:srgbClr val="CC0000"/>
                </a:solidFill>
              </a:rPr>
              <a:t>calendrier</a:t>
            </a:r>
            <a:r>
              <a:rPr lang="fr-CH" altLang="fr-FR" sz="1800" b="1" u="sng" smtClean="0">
                <a:solidFill>
                  <a:srgbClr val="FFCC00"/>
                </a:solidFill>
              </a:rPr>
              <a:t> </a:t>
            </a:r>
            <a:r>
              <a:rPr lang="fr-CH" altLang="fr-FR" sz="1800" b="1" smtClean="0"/>
              <a:t>original</a:t>
            </a:r>
            <a:r>
              <a:rPr lang="fr-CH" altLang="fr-FR" sz="1800" b="1" smtClean="0">
                <a:solidFill>
                  <a:srgbClr val="FFFFFF"/>
                </a:solidFill>
              </a:rPr>
              <a:t> </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42 %</a:t>
            </a:r>
            <a:r>
              <a:rPr lang="fr-CH" altLang="fr-FR" sz="1800" b="1" smtClean="0"/>
              <a:t> des projets </a:t>
            </a:r>
            <a:r>
              <a:rPr lang="fr-CH" altLang="fr-FR" sz="1800" b="1" u="sng" smtClean="0">
                <a:solidFill>
                  <a:srgbClr val="CC0000"/>
                </a:solidFill>
              </a:rPr>
              <a:t>livrent</a:t>
            </a:r>
            <a:r>
              <a:rPr lang="fr-CH" altLang="fr-FR" sz="1800" b="1" smtClean="0"/>
              <a:t> les fonctions et composantes prévues au départ</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9 %</a:t>
            </a:r>
            <a:r>
              <a:rPr lang="fr-CH" altLang="fr-FR" sz="1800" b="1" smtClean="0"/>
              <a:t> des projets sont terminés </a:t>
            </a:r>
            <a:r>
              <a:rPr lang="fr-CH" altLang="fr-FR" sz="1800" b="1" u="sng" smtClean="0">
                <a:solidFill>
                  <a:srgbClr val="CC0000"/>
                </a:solidFill>
              </a:rPr>
              <a:t>à temps et selon le budget</a:t>
            </a:r>
            <a:r>
              <a:rPr lang="fr-CH" altLang="fr-FR" sz="1800" b="1" smtClean="0"/>
              <a:t> </a:t>
            </a:r>
          </a:p>
          <a:p>
            <a:pPr marL="234950" indent="-234950">
              <a:spcAft>
                <a:spcPct val="45000"/>
              </a:spcAft>
              <a:buFont typeface="Symbol" pitchFamily="18" charset="2"/>
              <a:buChar char="Ö"/>
            </a:pPr>
            <a:r>
              <a:rPr lang="fr-CH" altLang="fr-FR" sz="1800" b="1" smtClean="0"/>
              <a:t>La taille moyenne des projets est de 2,3 M$</a:t>
            </a:r>
          </a:p>
        </p:txBody>
      </p:sp>
      <p:sp>
        <p:nvSpPr>
          <p:cNvPr id="9222" name="Rectangle 17"/>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fr-CA" altLang="fr-FR"/>
          </a:p>
        </p:txBody>
      </p:sp>
      <p:sp>
        <p:nvSpPr>
          <p:cNvPr id="9223" name="Rectangle 18"/>
          <p:cNvSpPr>
            <a:spLocks noChangeArrowheads="1"/>
          </p:cNvSpPr>
          <p:nvPr/>
        </p:nvSpPr>
        <p:spPr bwMode="auto">
          <a:xfrm>
            <a:off x="2247900" y="762000"/>
            <a:ext cx="6127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defTabSz="762000"/>
            <a:r>
              <a:rPr lang="fr-CH" altLang="fr-FR" b="1">
                <a:solidFill>
                  <a:srgbClr val="009900"/>
                </a:solidFill>
                <a:latin typeface="Arial" charset="0"/>
              </a:rPr>
              <a:t>Analyse de la performance des projets TI</a:t>
            </a:r>
          </a:p>
          <a:p>
            <a:pPr algn="ctr" defTabSz="762000"/>
            <a:r>
              <a:rPr lang="fr-CH" altLang="fr-FR" sz="1800" b="1">
                <a:solidFill>
                  <a:srgbClr val="009900"/>
                </a:solidFill>
                <a:latin typeface="Arial" charset="0"/>
              </a:rPr>
              <a:t>Selon «The Standish Group»</a:t>
            </a:r>
            <a:endParaRPr lang="fr-CH" altLang="fr-FR" sz="1800" b="1">
              <a:latin typeface="Arial" charset="0"/>
            </a:endParaRPr>
          </a:p>
          <a:p>
            <a:pPr algn="ctr" defTabSz="762000"/>
            <a:r>
              <a:rPr lang="fr-CH" altLang="fr-FR" sz="1800" b="1">
                <a:latin typeface="Arial" charset="0"/>
              </a:rPr>
              <a:t>Pour les "grandes entreprises" (&gt; 500 M$/année)</a:t>
            </a:r>
          </a:p>
        </p:txBody>
      </p:sp>
      <p:sp>
        <p:nvSpPr>
          <p:cNvPr id="9224" name="Text Box 19"/>
          <p:cNvSpPr txBox="1">
            <a:spLocks noChangeArrowheads="1"/>
          </p:cNvSpPr>
          <p:nvPr/>
        </p:nvSpPr>
        <p:spPr bwMode="auto">
          <a:xfrm>
            <a:off x="6172200" y="2286000"/>
            <a:ext cx="2514600" cy="1547813"/>
          </a:xfrm>
          <a:prstGeom prst="rect">
            <a:avLst/>
          </a:prstGeom>
          <a:solidFill>
            <a:srgbClr val="FF9900"/>
          </a:solidFill>
          <a:ln w="9525">
            <a:solidFill>
              <a:srgbClr val="000000"/>
            </a:solidFill>
            <a:miter lim="800000"/>
            <a:headEnd/>
            <a:tailEnd/>
          </a:ln>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lgn="ctr"/>
            <a:r>
              <a:rPr lang="en-CA" altLang="fr-FR" sz="2400" b="1"/>
              <a:t>Axe 2, Coût</a:t>
            </a:r>
            <a:endParaRPr lang="en-CA" altLang="fr-FR" sz="1000" b="1"/>
          </a:p>
          <a:p>
            <a:endParaRPr lang="fr-CA" altLang="fr-FR" sz="1000" b="1"/>
          </a:p>
          <a:p>
            <a:r>
              <a:rPr lang="fr-CA" altLang="fr-FR" sz="1400"/>
              <a:t>- Suivi/respect des budgets</a:t>
            </a:r>
          </a:p>
          <a:p>
            <a:r>
              <a:rPr lang="fr-CA" altLang="fr-FR" sz="1400"/>
              <a:t>Coûts révisés / coûts planifiés</a:t>
            </a:r>
            <a:endParaRPr lang="fr-CA" altLang="fr-FR" sz="1000"/>
          </a:p>
        </p:txBody>
      </p:sp>
      <p:sp>
        <p:nvSpPr>
          <p:cNvPr id="9225" name="AutoShape 23"/>
          <p:cNvSpPr>
            <a:spLocks noChangeArrowheads="1"/>
          </p:cNvSpPr>
          <p:nvPr/>
        </p:nvSpPr>
        <p:spPr bwMode="auto">
          <a:xfrm>
            <a:off x="5638800" y="3124200"/>
            <a:ext cx="533400" cy="381000"/>
          </a:xfrm>
          <a:prstGeom prst="leftArrow">
            <a:avLst>
              <a:gd name="adj1" fmla="val 50000"/>
              <a:gd name="adj2" fmla="val 35000"/>
            </a:avLst>
          </a:prstGeom>
          <a:solidFill>
            <a:schemeClr val="accent1"/>
          </a:solidFill>
          <a:ln w="9525">
            <a:solidFill>
              <a:schemeClr val="tx1"/>
            </a:solidFill>
            <a:miter lim="800000"/>
            <a:headEnd/>
            <a:tailEnd/>
          </a:ln>
        </p:spPr>
        <p:txBody>
          <a:bodyPr wrap="none" anchor="ctr"/>
          <a:lstStyle/>
          <a:p>
            <a:endParaRPr lang="en-US" altLang="fr-F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5867400" y="2209800"/>
            <a:ext cx="2938463" cy="2925763"/>
            <a:chOff x="3762" y="1350"/>
            <a:chExt cx="1851" cy="1843"/>
          </a:xfrm>
        </p:grpSpPr>
        <p:sp>
          <p:nvSpPr>
            <p:cNvPr id="11274" name="Freeform 3"/>
            <p:cNvSpPr>
              <a:spLocks/>
            </p:cNvSpPr>
            <p:nvPr/>
          </p:nvSpPr>
          <p:spPr bwMode="auto">
            <a:xfrm>
              <a:off x="4678" y="1498"/>
              <a:ext cx="520" cy="880"/>
            </a:xfrm>
            <a:custGeom>
              <a:avLst/>
              <a:gdLst>
                <a:gd name="T0" fmla="*/ 0 w 520"/>
                <a:gd name="T1" fmla="*/ 675 h 880"/>
                <a:gd name="T2" fmla="*/ 0 w 520"/>
                <a:gd name="T3" fmla="*/ 879 h 880"/>
                <a:gd name="T4" fmla="*/ 516 w 520"/>
                <a:gd name="T5" fmla="*/ 191 h 880"/>
                <a:gd name="T6" fmla="*/ 519 w 520"/>
                <a:gd name="T7" fmla="*/ 0 h 880"/>
                <a:gd name="T8" fmla="*/ 0 w 520"/>
                <a:gd name="T9" fmla="*/ 675 h 880"/>
                <a:gd name="T10" fmla="*/ 0 60000 65536"/>
                <a:gd name="T11" fmla="*/ 0 60000 65536"/>
                <a:gd name="T12" fmla="*/ 0 60000 65536"/>
                <a:gd name="T13" fmla="*/ 0 60000 65536"/>
                <a:gd name="T14" fmla="*/ 0 60000 65536"/>
                <a:gd name="T15" fmla="*/ 0 w 520"/>
                <a:gd name="T16" fmla="*/ 0 h 880"/>
                <a:gd name="T17" fmla="*/ 520 w 520"/>
                <a:gd name="T18" fmla="*/ 880 h 880"/>
              </a:gdLst>
              <a:ahLst/>
              <a:cxnLst>
                <a:cxn ang="T10">
                  <a:pos x="T0" y="T1"/>
                </a:cxn>
                <a:cxn ang="T11">
                  <a:pos x="T2" y="T3"/>
                </a:cxn>
                <a:cxn ang="T12">
                  <a:pos x="T4" y="T5"/>
                </a:cxn>
                <a:cxn ang="T13">
                  <a:pos x="T6" y="T7"/>
                </a:cxn>
                <a:cxn ang="T14">
                  <a:pos x="T8" y="T9"/>
                </a:cxn>
              </a:cxnLst>
              <a:rect l="T15" t="T16" r="T17" b="T18"/>
              <a:pathLst>
                <a:path w="520" h="880">
                  <a:moveTo>
                    <a:pt x="0" y="675"/>
                  </a:moveTo>
                  <a:lnTo>
                    <a:pt x="0" y="879"/>
                  </a:lnTo>
                  <a:lnTo>
                    <a:pt x="516" y="191"/>
                  </a:lnTo>
                  <a:lnTo>
                    <a:pt x="519" y="0"/>
                  </a:lnTo>
                  <a:lnTo>
                    <a:pt x="0" y="675"/>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1275" name="Freeform 4"/>
            <p:cNvSpPr>
              <a:spLocks/>
            </p:cNvSpPr>
            <p:nvPr/>
          </p:nvSpPr>
          <p:spPr bwMode="auto">
            <a:xfrm>
              <a:off x="4320" y="1350"/>
              <a:ext cx="881" cy="825"/>
            </a:xfrm>
            <a:custGeom>
              <a:avLst/>
              <a:gdLst>
                <a:gd name="T0" fmla="*/ 0 w 881"/>
                <a:gd name="T1" fmla="*/ 66 h 825"/>
                <a:gd name="T2" fmla="*/ 14 w 881"/>
                <a:gd name="T3" fmla="*/ 57 h 825"/>
                <a:gd name="T4" fmla="*/ 28 w 881"/>
                <a:gd name="T5" fmla="*/ 53 h 825"/>
                <a:gd name="T6" fmla="*/ 44 w 881"/>
                <a:gd name="T7" fmla="*/ 48 h 825"/>
                <a:gd name="T8" fmla="*/ 58 w 881"/>
                <a:gd name="T9" fmla="*/ 44 h 825"/>
                <a:gd name="T10" fmla="*/ 75 w 881"/>
                <a:gd name="T11" fmla="*/ 39 h 825"/>
                <a:gd name="T12" fmla="*/ 89 w 881"/>
                <a:gd name="T13" fmla="*/ 34 h 825"/>
                <a:gd name="T14" fmla="*/ 103 w 881"/>
                <a:gd name="T15" fmla="*/ 31 h 825"/>
                <a:gd name="T16" fmla="*/ 120 w 881"/>
                <a:gd name="T17" fmla="*/ 26 h 825"/>
                <a:gd name="T18" fmla="*/ 134 w 881"/>
                <a:gd name="T19" fmla="*/ 21 h 825"/>
                <a:gd name="T20" fmla="*/ 148 w 881"/>
                <a:gd name="T21" fmla="*/ 21 h 825"/>
                <a:gd name="T22" fmla="*/ 165 w 881"/>
                <a:gd name="T23" fmla="*/ 18 h 825"/>
                <a:gd name="T24" fmla="*/ 179 w 881"/>
                <a:gd name="T25" fmla="*/ 12 h 825"/>
                <a:gd name="T26" fmla="*/ 198 w 881"/>
                <a:gd name="T27" fmla="*/ 12 h 825"/>
                <a:gd name="T28" fmla="*/ 213 w 881"/>
                <a:gd name="T29" fmla="*/ 8 h 825"/>
                <a:gd name="T30" fmla="*/ 228 w 881"/>
                <a:gd name="T31" fmla="*/ 8 h 825"/>
                <a:gd name="T32" fmla="*/ 228 w 881"/>
                <a:gd name="T33" fmla="*/ 8 h 825"/>
                <a:gd name="T34" fmla="*/ 243 w 881"/>
                <a:gd name="T35" fmla="*/ 4 h 825"/>
                <a:gd name="T36" fmla="*/ 259 w 881"/>
                <a:gd name="T37" fmla="*/ 4 h 825"/>
                <a:gd name="T38" fmla="*/ 277 w 881"/>
                <a:gd name="T39" fmla="*/ 0 h 825"/>
                <a:gd name="T40" fmla="*/ 292 w 881"/>
                <a:gd name="T41" fmla="*/ 0 h 825"/>
                <a:gd name="T42" fmla="*/ 307 w 881"/>
                <a:gd name="T43" fmla="*/ 0 h 825"/>
                <a:gd name="T44" fmla="*/ 322 w 881"/>
                <a:gd name="T45" fmla="*/ 0 h 825"/>
                <a:gd name="T46" fmla="*/ 341 w 881"/>
                <a:gd name="T47" fmla="*/ 0 h 825"/>
                <a:gd name="T48" fmla="*/ 356 w 881"/>
                <a:gd name="T49" fmla="*/ 0 h 825"/>
                <a:gd name="T50" fmla="*/ 371 w 881"/>
                <a:gd name="T51" fmla="*/ 0 h 825"/>
                <a:gd name="T52" fmla="*/ 386 w 881"/>
                <a:gd name="T53" fmla="*/ 0 h 825"/>
                <a:gd name="T54" fmla="*/ 401 w 881"/>
                <a:gd name="T55" fmla="*/ 0 h 825"/>
                <a:gd name="T56" fmla="*/ 419 w 881"/>
                <a:gd name="T57" fmla="*/ 0 h 825"/>
                <a:gd name="T58" fmla="*/ 435 w 881"/>
                <a:gd name="T59" fmla="*/ 0 h 825"/>
                <a:gd name="T60" fmla="*/ 450 w 881"/>
                <a:gd name="T61" fmla="*/ 4 h 825"/>
                <a:gd name="T62" fmla="*/ 466 w 881"/>
                <a:gd name="T63" fmla="*/ 4 h 825"/>
                <a:gd name="T64" fmla="*/ 483 w 881"/>
                <a:gd name="T65" fmla="*/ 8 h 825"/>
                <a:gd name="T66" fmla="*/ 500 w 881"/>
                <a:gd name="T67" fmla="*/ 8 h 825"/>
                <a:gd name="T68" fmla="*/ 514 w 881"/>
                <a:gd name="T69" fmla="*/ 12 h 825"/>
                <a:gd name="T70" fmla="*/ 528 w 881"/>
                <a:gd name="T71" fmla="*/ 12 h 825"/>
                <a:gd name="T72" fmla="*/ 544 w 881"/>
                <a:gd name="T73" fmla="*/ 18 h 825"/>
                <a:gd name="T74" fmla="*/ 559 w 881"/>
                <a:gd name="T75" fmla="*/ 21 h 825"/>
                <a:gd name="T76" fmla="*/ 578 w 881"/>
                <a:gd name="T77" fmla="*/ 21 h 825"/>
                <a:gd name="T78" fmla="*/ 592 w 881"/>
                <a:gd name="T79" fmla="*/ 26 h 825"/>
                <a:gd name="T80" fmla="*/ 608 w 881"/>
                <a:gd name="T81" fmla="*/ 31 h 825"/>
                <a:gd name="T82" fmla="*/ 623 w 881"/>
                <a:gd name="T83" fmla="*/ 34 h 825"/>
                <a:gd name="T84" fmla="*/ 639 w 881"/>
                <a:gd name="T85" fmla="*/ 39 h 825"/>
                <a:gd name="T86" fmla="*/ 653 w 881"/>
                <a:gd name="T87" fmla="*/ 44 h 825"/>
                <a:gd name="T88" fmla="*/ 668 w 881"/>
                <a:gd name="T89" fmla="*/ 48 h 825"/>
                <a:gd name="T90" fmla="*/ 684 w 881"/>
                <a:gd name="T91" fmla="*/ 53 h 825"/>
                <a:gd name="T92" fmla="*/ 684 w 881"/>
                <a:gd name="T93" fmla="*/ 53 h 825"/>
                <a:gd name="T94" fmla="*/ 698 w 881"/>
                <a:gd name="T95" fmla="*/ 57 h 825"/>
                <a:gd name="T96" fmla="*/ 713 w 881"/>
                <a:gd name="T97" fmla="*/ 66 h 825"/>
                <a:gd name="T98" fmla="*/ 729 w 881"/>
                <a:gd name="T99" fmla="*/ 69 h 825"/>
                <a:gd name="T100" fmla="*/ 740 w 881"/>
                <a:gd name="T101" fmla="*/ 75 h 825"/>
                <a:gd name="T102" fmla="*/ 754 w 881"/>
                <a:gd name="T103" fmla="*/ 83 h 825"/>
                <a:gd name="T104" fmla="*/ 770 w 881"/>
                <a:gd name="T105" fmla="*/ 88 h 825"/>
                <a:gd name="T106" fmla="*/ 785 w 881"/>
                <a:gd name="T107" fmla="*/ 97 h 825"/>
                <a:gd name="T108" fmla="*/ 799 w 881"/>
                <a:gd name="T109" fmla="*/ 101 h 825"/>
                <a:gd name="T110" fmla="*/ 811 w 881"/>
                <a:gd name="T111" fmla="*/ 110 h 825"/>
                <a:gd name="T112" fmla="*/ 826 w 881"/>
                <a:gd name="T113" fmla="*/ 115 h 825"/>
                <a:gd name="T114" fmla="*/ 841 w 881"/>
                <a:gd name="T115" fmla="*/ 123 h 825"/>
                <a:gd name="T116" fmla="*/ 852 w 881"/>
                <a:gd name="T117" fmla="*/ 132 h 825"/>
                <a:gd name="T118" fmla="*/ 868 w 881"/>
                <a:gd name="T119" fmla="*/ 142 h 825"/>
                <a:gd name="T120" fmla="*/ 880 w 881"/>
                <a:gd name="T121" fmla="*/ 145 h 825"/>
                <a:gd name="T122" fmla="*/ 356 w 881"/>
                <a:gd name="T123" fmla="*/ 824 h 825"/>
                <a:gd name="T124" fmla="*/ 0 w 881"/>
                <a:gd name="T125" fmla="*/ 66 h 8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81"/>
                <a:gd name="T190" fmla="*/ 0 h 825"/>
                <a:gd name="T191" fmla="*/ 881 w 881"/>
                <a:gd name="T192" fmla="*/ 825 h 8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81" h="825">
                  <a:moveTo>
                    <a:pt x="0" y="66"/>
                  </a:moveTo>
                  <a:lnTo>
                    <a:pt x="14" y="57"/>
                  </a:lnTo>
                  <a:lnTo>
                    <a:pt x="28" y="53"/>
                  </a:lnTo>
                  <a:lnTo>
                    <a:pt x="44" y="48"/>
                  </a:lnTo>
                  <a:lnTo>
                    <a:pt x="58" y="44"/>
                  </a:lnTo>
                  <a:lnTo>
                    <a:pt x="75" y="39"/>
                  </a:lnTo>
                  <a:lnTo>
                    <a:pt x="89" y="34"/>
                  </a:lnTo>
                  <a:lnTo>
                    <a:pt x="103" y="31"/>
                  </a:lnTo>
                  <a:lnTo>
                    <a:pt x="120" y="26"/>
                  </a:lnTo>
                  <a:lnTo>
                    <a:pt x="134" y="21"/>
                  </a:lnTo>
                  <a:lnTo>
                    <a:pt x="148" y="21"/>
                  </a:lnTo>
                  <a:lnTo>
                    <a:pt x="165" y="18"/>
                  </a:lnTo>
                  <a:lnTo>
                    <a:pt x="179" y="12"/>
                  </a:lnTo>
                  <a:lnTo>
                    <a:pt x="198" y="12"/>
                  </a:lnTo>
                  <a:lnTo>
                    <a:pt x="213" y="8"/>
                  </a:lnTo>
                  <a:lnTo>
                    <a:pt x="228" y="8"/>
                  </a:lnTo>
                  <a:lnTo>
                    <a:pt x="243" y="4"/>
                  </a:lnTo>
                  <a:lnTo>
                    <a:pt x="259" y="4"/>
                  </a:lnTo>
                  <a:lnTo>
                    <a:pt x="277" y="0"/>
                  </a:lnTo>
                  <a:lnTo>
                    <a:pt x="292" y="0"/>
                  </a:lnTo>
                  <a:lnTo>
                    <a:pt x="307" y="0"/>
                  </a:lnTo>
                  <a:lnTo>
                    <a:pt x="322" y="0"/>
                  </a:lnTo>
                  <a:lnTo>
                    <a:pt x="341" y="0"/>
                  </a:lnTo>
                  <a:lnTo>
                    <a:pt x="356" y="0"/>
                  </a:lnTo>
                  <a:lnTo>
                    <a:pt x="371" y="0"/>
                  </a:lnTo>
                  <a:lnTo>
                    <a:pt x="386" y="0"/>
                  </a:lnTo>
                  <a:lnTo>
                    <a:pt x="401" y="0"/>
                  </a:lnTo>
                  <a:lnTo>
                    <a:pt x="419" y="0"/>
                  </a:lnTo>
                  <a:lnTo>
                    <a:pt x="435" y="0"/>
                  </a:lnTo>
                  <a:lnTo>
                    <a:pt x="450" y="4"/>
                  </a:lnTo>
                  <a:lnTo>
                    <a:pt x="466" y="4"/>
                  </a:lnTo>
                  <a:lnTo>
                    <a:pt x="483" y="8"/>
                  </a:lnTo>
                  <a:lnTo>
                    <a:pt x="500" y="8"/>
                  </a:lnTo>
                  <a:lnTo>
                    <a:pt x="514" y="12"/>
                  </a:lnTo>
                  <a:lnTo>
                    <a:pt x="528" y="12"/>
                  </a:lnTo>
                  <a:lnTo>
                    <a:pt x="544" y="18"/>
                  </a:lnTo>
                  <a:lnTo>
                    <a:pt x="559" y="21"/>
                  </a:lnTo>
                  <a:lnTo>
                    <a:pt x="578" y="21"/>
                  </a:lnTo>
                  <a:lnTo>
                    <a:pt x="592" y="26"/>
                  </a:lnTo>
                  <a:lnTo>
                    <a:pt x="608" y="31"/>
                  </a:lnTo>
                  <a:lnTo>
                    <a:pt x="623" y="34"/>
                  </a:lnTo>
                  <a:lnTo>
                    <a:pt x="639" y="39"/>
                  </a:lnTo>
                  <a:lnTo>
                    <a:pt x="653" y="44"/>
                  </a:lnTo>
                  <a:lnTo>
                    <a:pt x="668" y="48"/>
                  </a:lnTo>
                  <a:lnTo>
                    <a:pt x="684" y="53"/>
                  </a:lnTo>
                  <a:lnTo>
                    <a:pt x="698" y="57"/>
                  </a:lnTo>
                  <a:lnTo>
                    <a:pt x="713" y="66"/>
                  </a:lnTo>
                  <a:lnTo>
                    <a:pt x="729" y="69"/>
                  </a:lnTo>
                  <a:lnTo>
                    <a:pt x="740" y="75"/>
                  </a:lnTo>
                  <a:lnTo>
                    <a:pt x="754" y="83"/>
                  </a:lnTo>
                  <a:lnTo>
                    <a:pt x="770" y="88"/>
                  </a:lnTo>
                  <a:lnTo>
                    <a:pt x="785" y="97"/>
                  </a:lnTo>
                  <a:lnTo>
                    <a:pt x="799" y="101"/>
                  </a:lnTo>
                  <a:lnTo>
                    <a:pt x="811" y="110"/>
                  </a:lnTo>
                  <a:lnTo>
                    <a:pt x="826" y="115"/>
                  </a:lnTo>
                  <a:lnTo>
                    <a:pt x="841" y="123"/>
                  </a:lnTo>
                  <a:lnTo>
                    <a:pt x="852" y="132"/>
                  </a:lnTo>
                  <a:lnTo>
                    <a:pt x="868" y="142"/>
                  </a:lnTo>
                  <a:lnTo>
                    <a:pt x="880" y="145"/>
                  </a:lnTo>
                  <a:lnTo>
                    <a:pt x="356" y="824"/>
                  </a:lnTo>
                  <a:lnTo>
                    <a:pt x="0" y="66"/>
                  </a:lnTo>
                </a:path>
              </a:pathLst>
            </a:custGeom>
            <a:solidFill>
              <a:srgbClr val="F0AB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1276" name="Rectangle 5"/>
            <p:cNvSpPr>
              <a:spLocks noChangeArrowheads="1"/>
            </p:cNvSpPr>
            <p:nvPr/>
          </p:nvSpPr>
          <p:spPr bwMode="auto">
            <a:xfrm>
              <a:off x="4473" y="1479"/>
              <a:ext cx="520" cy="307"/>
            </a:xfrm>
            <a:prstGeom prst="rect">
              <a:avLst/>
            </a:prstGeom>
            <a:solidFill>
              <a:srgbClr val="F0AB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defTabSz="2341563"/>
              <a:r>
                <a:rPr lang="fr-CH" altLang="fr-FR" sz="1400" b="1">
                  <a:solidFill>
                    <a:srgbClr val="FFFFFF"/>
                  </a:solidFill>
                  <a:latin typeface="Arial" charset="0"/>
                </a:rPr>
                <a:t>Réussissent</a:t>
              </a:r>
            </a:p>
            <a:p>
              <a:pPr algn="ctr" defTabSz="2341563"/>
              <a:r>
                <a:rPr lang="fr-CH" altLang="fr-FR" sz="1400" b="1">
                  <a:solidFill>
                    <a:srgbClr val="FFFFFF"/>
                  </a:solidFill>
                  <a:latin typeface="Arial" charset="0"/>
                </a:rPr>
                <a:t>26%</a:t>
              </a:r>
            </a:p>
          </p:txBody>
        </p:sp>
        <p:sp>
          <p:nvSpPr>
            <p:cNvPr id="11277" name="Freeform 6"/>
            <p:cNvSpPr>
              <a:spLocks/>
            </p:cNvSpPr>
            <p:nvPr/>
          </p:nvSpPr>
          <p:spPr bwMode="auto">
            <a:xfrm>
              <a:off x="4322" y="1415"/>
              <a:ext cx="355" cy="959"/>
            </a:xfrm>
            <a:custGeom>
              <a:avLst/>
              <a:gdLst>
                <a:gd name="T0" fmla="*/ 0 w 355"/>
                <a:gd name="T1" fmla="*/ 0 h 959"/>
                <a:gd name="T2" fmla="*/ 2 w 355"/>
                <a:gd name="T3" fmla="*/ 220 h 959"/>
                <a:gd name="T4" fmla="*/ 353 w 355"/>
                <a:gd name="T5" fmla="*/ 958 h 959"/>
                <a:gd name="T6" fmla="*/ 354 w 355"/>
                <a:gd name="T7" fmla="*/ 759 h 959"/>
                <a:gd name="T8" fmla="*/ 0 w 355"/>
                <a:gd name="T9" fmla="*/ 0 h 959"/>
                <a:gd name="T10" fmla="*/ 0 60000 65536"/>
                <a:gd name="T11" fmla="*/ 0 60000 65536"/>
                <a:gd name="T12" fmla="*/ 0 60000 65536"/>
                <a:gd name="T13" fmla="*/ 0 60000 65536"/>
                <a:gd name="T14" fmla="*/ 0 60000 65536"/>
                <a:gd name="T15" fmla="*/ 0 w 355"/>
                <a:gd name="T16" fmla="*/ 0 h 959"/>
                <a:gd name="T17" fmla="*/ 355 w 355"/>
                <a:gd name="T18" fmla="*/ 959 h 959"/>
              </a:gdLst>
              <a:ahLst/>
              <a:cxnLst>
                <a:cxn ang="T10">
                  <a:pos x="T0" y="T1"/>
                </a:cxn>
                <a:cxn ang="T11">
                  <a:pos x="T2" y="T3"/>
                </a:cxn>
                <a:cxn ang="T12">
                  <a:pos x="T4" y="T5"/>
                </a:cxn>
                <a:cxn ang="T13">
                  <a:pos x="T6" y="T7"/>
                </a:cxn>
                <a:cxn ang="T14">
                  <a:pos x="T8" y="T9"/>
                </a:cxn>
              </a:cxnLst>
              <a:rect l="T15" t="T16" r="T17" b="T18"/>
              <a:pathLst>
                <a:path w="355" h="959">
                  <a:moveTo>
                    <a:pt x="0" y="0"/>
                  </a:moveTo>
                  <a:lnTo>
                    <a:pt x="2" y="220"/>
                  </a:lnTo>
                  <a:lnTo>
                    <a:pt x="353" y="958"/>
                  </a:lnTo>
                  <a:lnTo>
                    <a:pt x="354" y="759"/>
                  </a:lnTo>
                  <a:lnTo>
                    <a:pt x="0" y="0"/>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1278" name="Freeform 7"/>
            <p:cNvSpPr>
              <a:spLocks/>
            </p:cNvSpPr>
            <p:nvPr/>
          </p:nvSpPr>
          <p:spPr bwMode="auto">
            <a:xfrm>
              <a:off x="5168" y="2173"/>
              <a:ext cx="422" cy="893"/>
            </a:xfrm>
            <a:custGeom>
              <a:avLst/>
              <a:gdLst>
                <a:gd name="T0" fmla="*/ 421 w 422"/>
                <a:gd name="T1" fmla="*/ 12 h 893"/>
                <a:gd name="T2" fmla="*/ 416 w 422"/>
                <a:gd name="T3" fmla="*/ 39 h 893"/>
                <a:gd name="T4" fmla="*/ 416 w 422"/>
                <a:gd name="T5" fmla="*/ 69 h 893"/>
                <a:gd name="T6" fmla="*/ 412 w 422"/>
                <a:gd name="T7" fmla="*/ 97 h 893"/>
                <a:gd name="T8" fmla="*/ 409 w 422"/>
                <a:gd name="T9" fmla="*/ 127 h 893"/>
                <a:gd name="T10" fmla="*/ 401 w 422"/>
                <a:gd name="T11" fmla="*/ 154 h 893"/>
                <a:gd name="T12" fmla="*/ 397 w 422"/>
                <a:gd name="T13" fmla="*/ 185 h 893"/>
                <a:gd name="T14" fmla="*/ 386 w 422"/>
                <a:gd name="T15" fmla="*/ 212 h 893"/>
                <a:gd name="T16" fmla="*/ 378 w 422"/>
                <a:gd name="T17" fmla="*/ 238 h 893"/>
                <a:gd name="T18" fmla="*/ 371 w 422"/>
                <a:gd name="T19" fmla="*/ 264 h 893"/>
                <a:gd name="T20" fmla="*/ 359 w 422"/>
                <a:gd name="T21" fmla="*/ 292 h 893"/>
                <a:gd name="T22" fmla="*/ 345 w 422"/>
                <a:gd name="T23" fmla="*/ 318 h 893"/>
                <a:gd name="T24" fmla="*/ 333 w 422"/>
                <a:gd name="T25" fmla="*/ 345 h 893"/>
                <a:gd name="T26" fmla="*/ 318 w 422"/>
                <a:gd name="T27" fmla="*/ 371 h 893"/>
                <a:gd name="T28" fmla="*/ 303 w 422"/>
                <a:gd name="T29" fmla="*/ 398 h 893"/>
                <a:gd name="T30" fmla="*/ 288 w 422"/>
                <a:gd name="T31" fmla="*/ 424 h 893"/>
                <a:gd name="T32" fmla="*/ 273 w 422"/>
                <a:gd name="T33" fmla="*/ 447 h 893"/>
                <a:gd name="T34" fmla="*/ 253 w 422"/>
                <a:gd name="T35" fmla="*/ 469 h 893"/>
                <a:gd name="T36" fmla="*/ 236 w 422"/>
                <a:gd name="T37" fmla="*/ 495 h 893"/>
                <a:gd name="T38" fmla="*/ 217 w 422"/>
                <a:gd name="T39" fmla="*/ 517 h 893"/>
                <a:gd name="T40" fmla="*/ 194 w 422"/>
                <a:gd name="T41" fmla="*/ 539 h 893"/>
                <a:gd name="T42" fmla="*/ 172 w 422"/>
                <a:gd name="T43" fmla="*/ 561 h 893"/>
                <a:gd name="T44" fmla="*/ 152 w 422"/>
                <a:gd name="T45" fmla="*/ 580 h 893"/>
                <a:gd name="T46" fmla="*/ 126 w 422"/>
                <a:gd name="T47" fmla="*/ 602 h 893"/>
                <a:gd name="T48" fmla="*/ 104 w 422"/>
                <a:gd name="T49" fmla="*/ 620 h 893"/>
                <a:gd name="T50" fmla="*/ 81 w 422"/>
                <a:gd name="T51" fmla="*/ 637 h 893"/>
                <a:gd name="T52" fmla="*/ 54 w 422"/>
                <a:gd name="T53" fmla="*/ 655 h 893"/>
                <a:gd name="T54" fmla="*/ 28 w 422"/>
                <a:gd name="T55" fmla="*/ 672 h 893"/>
                <a:gd name="T56" fmla="*/ 0 w 422"/>
                <a:gd name="T57" fmla="*/ 692 h 893"/>
                <a:gd name="T58" fmla="*/ 16 w 422"/>
                <a:gd name="T59" fmla="*/ 879 h 893"/>
                <a:gd name="T60" fmla="*/ 43 w 422"/>
                <a:gd name="T61" fmla="*/ 858 h 893"/>
                <a:gd name="T62" fmla="*/ 66 w 422"/>
                <a:gd name="T63" fmla="*/ 841 h 893"/>
                <a:gd name="T64" fmla="*/ 92 w 422"/>
                <a:gd name="T65" fmla="*/ 823 h 893"/>
                <a:gd name="T66" fmla="*/ 115 w 422"/>
                <a:gd name="T67" fmla="*/ 806 h 893"/>
                <a:gd name="T68" fmla="*/ 141 w 422"/>
                <a:gd name="T69" fmla="*/ 787 h 893"/>
                <a:gd name="T70" fmla="*/ 163 w 422"/>
                <a:gd name="T71" fmla="*/ 766 h 893"/>
                <a:gd name="T72" fmla="*/ 183 w 422"/>
                <a:gd name="T73" fmla="*/ 744 h 893"/>
                <a:gd name="T74" fmla="*/ 205 w 422"/>
                <a:gd name="T75" fmla="*/ 722 h 893"/>
                <a:gd name="T76" fmla="*/ 224 w 422"/>
                <a:gd name="T77" fmla="*/ 699 h 893"/>
                <a:gd name="T78" fmla="*/ 242 w 422"/>
                <a:gd name="T79" fmla="*/ 677 h 893"/>
                <a:gd name="T80" fmla="*/ 262 w 422"/>
                <a:gd name="T81" fmla="*/ 655 h 893"/>
                <a:gd name="T82" fmla="*/ 281 w 422"/>
                <a:gd name="T83" fmla="*/ 628 h 893"/>
                <a:gd name="T84" fmla="*/ 295 w 422"/>
                <a:gd name="T85" fmla="*/ 606 h 893"/>
                <a:gd name="T86" fmla="*/ 311 w 422"/>
                <a:gd name="T87" fmla="*/ 580 h 893"/>
                <a:gd name="T88" fmla="*/ 326 w 422"/>
                <a:gd name="T89" fmla="*/ 553 h 893"/>
                <a:gd name="T90" fmla="*/ 340 w 422"/>
                <a:gd name="T91" fmla="*/ 526 h 893"/>
                <a:gd name="T92" fmla="*/ 352 w 422"/>
                <a:gd name="T93" fmla="*/ 499 h 893"/>
                <a:gd name="T94" fmla="*/ 363 w 422"/>
                <a:gd name="T95" fmla="*/ 474 h 893"/>
                <a:gd name="T96" fmla="*/ 375 w 422"/>
                <a:gd name="T97" fmla="*/ 447 h 893"/>
                <a:gd name="T98" fmla="*/ 382 w 422"/>
                <a:gd name="T99" fmla="*/ 420 h 893"/>
                <a:gd name="T100" fmla="*/ 393 w 422"/>
                <a:gd name="T101" fmla="*/ 393 h 893"/>
                <a:gd name="T102" fmla="*/ 397 w 422"/>
                <a:gd name="T103" fmla="*/ 361 h 893"/>
                <a:gd name="T104" fmla="*/ 404 w 422"/>
                <a:gd name="T105" fmla="*/ 336 h 893"/>
                <a:gd name="T106" fmla="*/ 409 w 422"/>
                <a:gd name="T107" fmla="*/ 310 h 893"/>
                <a:gd name="T108" fmla="*/ 412 w 422"/>
                <a:gd name="T109" fmla="*/ 278 h 893"/>
                <a:gd name="T110" fmla="*/ 416 w 422"/>
                <a:gd name="T111" fmla="*/ 251 h 893"/>
                <a:gd name="T112" fmla="*/ 421 w 422"/>
                <a:gd name="T113" fmla="*/ 221 h 893"/>
                <a:gd name="T114" fmla="*/ 421 w 422"/>
                <a:gd name="T115" fmla="*/ 194 h 8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22"/>
                <a:gd name="T175" fmla="*/ 0 h 893"/>
                <a:gd name="T176" fmla="*/ 422 w 422"/>
                <a:gd name="T177" fmla="*/ 893 h 8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22" h="893">
                  <a:moveTo>
                    <a:pt x="421" y="0"/>
                  </a:moveTo>
                  <a:lnTo>
                    <a:pt x="421" y="12"/>
                  </a:lnTo>
                  <a:lnTo>
                    <a:pt x="421" y="26"/>
                  </a:lnTo>
                  <a:lnTo>
                    <a:pt x="416" y="39"/>
                  </a:lnTo>
                  <a:lnTo>
                    <a:pt x="416" y="57"/>
                  </a:lnTo>
                  <a:lnTo>
                    <a:pt x="416" y="69"/>
                  </a:lnTo>
                  <a:lnTo>
                    <a:pt x="412" y="83"/>
                  </a:lnTo>
                  <a:lnTo>
                    <a:pt x="412" y="97"/>
                  </a:lnTo>
                  <a:lnTo>
                    <a:pt x="409" y="114"/>
                  </a:lnTo>
                  <a:lnTo>
                    <a:pt x="409" y="127"/>
                  </a:lnTo>
                  <a:lnTo>
                    <a:pt x="404" y="140"/>
                  </a:lnTo>
                  <a:lnTo>
                    <a:pt x="401" y="154"/>
                  </a:lnTo>
                  <a:lnTo>
                    <a:pt x="397" y="167"/>
                  </a:lnTo>
                  <a:lnTo>
                    <a:pt x="397" y="185"/>
                  </a:lnTo>
                  <a:lnTo>
                    <a:pt x="393" y="199"/>
                  </a:lnTo>
                  <a:lnTo>
                    <a:pt x="386" y="212"/>
                  </a:lnTo>
                  <a:lnTo>
                    <a:pt x="382" y="225"/>
                  </a:lnTo>
                  <a:lnTo>
                    <a:pt x="378" y="238"/>
                  </a:lnTo>
                  <a:lnTo>
                    <a:pt x="375" y="251"/>
                  </a:lnTo>
                  <a:lnTo>
                    <a:pt x="371" y="264"/>
                  </a:lnTo>
                  <a:lnTo>
                    <a:pt x="363" y="278"/>
                  </a:lnTo>
                  <a:lnTo>
                    <a:pt x="359" y="292"/>
                  </a:lnTo>
                  <a:lnTo>
                    <a:pt x="352" y="304"/>
                  </a:lnTo>
                  <a:lnTo>
                    <a:pt x="345" y="318"/>
                  </a:lnTo>
                  <a:lnTo>
                    <a:pt x="340" y="331"/>
                  </a:lnTo>
                  <a:lnTo>
                    <a:pt x="333" y="345"/>
                  </a:lnTo>
                  <a:lnTo>
                    <a:pt x="326" y="358"/>
                  </a:lnTo>
                  <a:lnTo>
                    <a:pt x="318" y="371"/>
                  </a:lnTo>
                  <a:lnTo>
                    <a:pt x="311" y="385"/>
                  </a:lnTo>
                  <a:lnTo>
                    <a:pt x="303" y="398"/>
                  </a:lnTo>
                  <a:lnTo>
                    <a:pt x="295" y="412"/>
                  </a:lnTo>
                  <a:lnTo>
                    <a:pt x="288" y="424"/>
                  </a:lnTo>
                  <a:lnTo>
                    <a:pt x="281" y="434"/>
                  </a:lnTo>
                  <a:lnTo>
                    <a:pt x="273" y="447"/>
                  </a:lnTo>
                  <a:lnTo>
                    <a:pt x="262" y="460"/>
                  </a:lnTo>
                  <a:lnTo>
                    <a:pt x="253" y="469"/>
                  </a:lnTo>
                  <a:lnTo>
                    <a:pt x="242" y="482"/>
                  </a:lnTo>
                  <a:lnTo>
                    <a:pt x="236" y="495"/>
                  </a:lnTo>
                  <a:lnTo>
                    <a:pt x="224" y="504"/>
                  </a:lnTo>
                  <a:lnTo>
                    <a:pt x="217" y="517"/>
                  </a:lnTo>
                  <a:lnTo>
                    <a:pt x="205" y="526"/>
                  </a:lnTo>
                  <a:lnTo>
                    <a:pt x="194" y="539"/>
                  </a:lnTo>
                  <a:lnTo>
                    <a:pt x="183" y="548"/>
                  </a:lnTo>
                  <a:lnTo>
                    <a:pt x="172" y="561"/>
                  </a:lnTo>
                  <a:lnTo>
                    <a:pt x="163" y="571"/>
                  </a:lnTo>
                  <a:lnTo>
                    <a:pt x="152" y="580"/>
                  </a:lnTo>
                  <a:lnTo>
                    <a:pt x="141" y="593"/>
                  </a:lnTo>
                  <a:lnTo>
                    <a:pt x="126" y="602"/>
                  </a:lnTo>
                  <a:lnTo>
                    <a:pt x="115" y="610"/>
                  </a:lnTo>
                  <a:lnTo>
                    <a:pt x="104" y="620"/>
                  </a:lnTo>
                  <a:lnTo>
                    <a:pt x="92" y="628"/>
                  </a:lnTo>
                  <a:lnTo>
                    <a:pt x="81" y="637"/>
                  </a:lnTo>
                  <a:lnTo>
                    <a:pt x="66" y="647"/>
                  </a:lnTo>
                  <a:lnTo>
                    <a:pt x="54" y="655"/>
                  </a:lnTo>
                  <a:lnTo>
                    <a:pt x="43" y="663"/>
                  </a:lnTo>
                  <a:lnTo>
                    <a:pt x="28" y="672"/>
                  </a:lnTo>
                  <a:lnTo>
                    <a:pt x="17" y="682"/>
                  </a:lnTo>
                  <a:lnTo>
                    <a:pt x="0" y="692"/>
                  </a:lnTo>
                  <a:lnTo>
                    <a:pt x="0" y="892"/>
                  </a:lnTo>
                  <a:lnTo>
                    <a:pt x="16" y="879"/>
                  </a:lnTo>
                  <a:lnTo>
                    <a:pt x="30" y="868"/>
                  </a:lnTo>
                  <a:lnTo>
                    <a:pt x="43" y="858"/>
                  </a:lnTo>
                  <a:lnTo>
                    <a:pt x="54" y="850"/>
                  </a:lnTo>
                  <a:lnTo>
                    <a:pt x="66" y="841"/>
                  </a:lnTo>
                  <a:lnTo>
                    <a:pt x="79" y="831"/>
                  </a:lnTo>
                  <a:lnTo>
                    <a:pt x="92" y="823"/>
                  </a:lnTo>
                  <a:lnTo>
                    <a:pt x="104" y="815"/>
                  </a:lnTo>
                  <a:lnTo>
                    <a:pt x="115" y="806"/>
                  </a:lnTo>
                  <a:lnTo>
                    <a:pt x="126" y="796"/>
                  </a:lnTo>
                  <a:lnTo>
                    <a:pt x="141" y="787"/>
                  </a:lnTo>
                  <a:lnTo>
                    <a:pt x="152" y="774"/>
                  </a:lnTo>
                  <a:lnTo>
                    <a:pt x="163" y="766"/>
                  </a:lnTo>
                  <a:lnTo>
                    <a:pt x="172" y="757"/>
                  </a:lnTo>
                  <a:lnTo>
                    <a:pt x="183" y="744"/>
                  </a:lnTo>
                  <a:lnTo>
                    <a:pt x="194" y="734"/>
                  </a:lnTo>
                  <a:lnTo>
                    <a:pt x="205" y="722"/>
                  </a:lnTo>
                  <a:lnTo>
                    <a:pt x="217" y="712"/>
                  </a:lnTo>
                  <a:lnTo>
                    <a:pt x="224" y="699"/>
                  </a:lnTo>
                  <a:lnTo>
                    <a:pt x="236" y="690"/>
                  </a:lnTo>
                  <a:lnTo>
                    <a:pt x="242" y="677"/>
                  </a:lnTo>
                  <a:lnTo>
                    <a:pt x="253" y="663"/>
                  </a:lnTo>
                  <a:lnTo>
                    <a:pt x="262" y="655"/>
                  </a:lnTo>
                  <a:lnTo>
                    <a:pt x="273" y="641"/>
                  </a:lnTo>
                  <a:lnTo>
                    <a:pt x="281" y="628"/>
                  </a:lnTo>
                  <a:lnTo>
                    <a:pt x="288" y="620"/>
                  </a:lnTo>
                  <a:lnTo>
                    <a:pt x="295" y="606"/>
                  </a:lnTo>
                  <a:lnTo>
                    <a:pt x="303" y="593"/>
                  </a:lnTo>
                  <a:lnTo>
                    <a:pt x="311" y="580"/>
                  </a:lnTo>
                  <a:lnTo>
                    <a:pt x="318" y="566"/>
                  </a:lnTo>
                  <a:lnTo>
                    <a:pt x="326" y="553"/>
                  </a:lnTo>
                  <a:lnTo>
                    <a:pt x="333" y="539"/>
                  </a:lnTo>
                  <a:lnTo>
                    <a:pt x="340" y="526"/>
                  </a:lnTo>
                  <a:lnTo>
                    <a:pt x="345" y="513"/>
                  </a:lnTo>
                  <a:lnTo>
                    <a:pt x="352" y="499"/>
                  </a:lnTo>
                  <a:lnTo>
                    <a:pt x="359" y="486"/>
                  </a:lnTo>
                  <a:lnTo>
                    <a:pt x="363" y="474"/>
                  </a:lnTo>
                  <a:lnTo>
                    <a:pt x="371" y="460"/>
                  </a:lnTo>
                  <a:lnTo>
                    <a:pt x="375" y="447"/>
                  </a:lnTo>
                  <a:lnTo>
                    <a:pt x="378" y="434"/>
                  </a:lnTo>
                  <a:lnTo>
                    <a:pt x="382" y="420"/>
                  </a:lnTo>
                  <a:lnTo>
                    <a:pt x="386" y="407"/>
                  </a:lnTo>
                  <a:lnTo>
                    <a:pt x="393" y="393"/>
                  </a:lnTo>
                  <a:lnTo>
                    <a:pt x="397" y="380"/>
                  </a:lnTo>
                  <a:lnTo>
                    <a:pt x="397" y="361"/>
                  </a:lnTo>
                  <a:lnTo>
                    <a:pt x="401" y="349"/>
                  </a:lnTo>
                  <a:lnTo>
                    <a:pt x="404" y="336"/>
                  </a:lnTo>
                  <a:lnTo>
                    <a:pt x="409" y="323"/>
                  </a:lnTo>
                  <a:lnTo>
                    <a:pt x="409" y="310"/>
                  </a:lnTo>
                  <a:lnTo>
                    <a:pt x="412" y="292"/>
                  </a:lnTo>
                  <a:lnTo>
                    <a:pt x="412" y="278"/>
                  </a:lnTo>
                  <a:lnTo>
                    <a:pt x="416" y="264"/>
                  </a:lnTo>
                  <a:lnTo>
                    <a:pt x="416" y="251"/>
                  </a:lnTo>
                  <a:lnTo>
                    <a:pt x="416" y="234"/>
                  </a:lnTo>
                  <a:lnTo>
                    <a:pt x="421" y="221"/>
                  </a:lnTo>
                  <a:lnTo>
                    <a:pt x="421" y="207"/>
                  </a:lnTo>
                  <a:lnTo>
                    <a:pt x="421" y="194"/>
                  </a:lnTo>
                  <a:lnTo>
                    <a:pt x="421"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1279" name="Freeform 8"/>
            <p:cNvSpPr>
              <a:spLocks/>
            </p:cNvSpPr>
            <p:nvPr/>
          </p:nvSpPr>
          <p:spPr bwMode="auto">
            <a:xfrm>
              <a:off x="4676" y="1495"/>
              <a:ext cx="914" cy="1370"/>
            </a:xfrm>
            <a:custGeom>
              <a:avLst/>
              <a:gdLst>
                <a:gd name="T0" fmla="*/ 536 w 914"/>
                <a:gd name="T1" fmla="*/ 9 h 1370"/>
                <a:gd name="T2" fmla="*/ 558 w 914"/>
                <a:gd name="T3" fmla="*/ 26 h 1370"/>
                <a:gd name="T4" fmla="*/ 585 w 914"/>
                <a:gd name="T5" fmla="*/ 44 h 1370"/>
                <a:gd name="T6" fmla="*/ 608 w 914"/>
                <a:gd name="T7" fmla="*/ 66 h 1370"/>
                <a:gd name="T8" fmla="*/ 634 w 914"/>
                <a:gd name="T9" fmla="*/ 85 h 1370"/>
                <a:gd name="T10" fmla="*/ 656 w 914"/>
                <a:gd name="T11" fmla="*/ 106 h 1370"/>
                <a:gd name="T12" fmla="*/ 675 w 914"/>
                <a:gd name="T13" fmla="*/ 123 h 1370"/>
                <a:gd name="T14" fmla="*/ 698 w 914"/>
                <a:gd name="T15" fmla="*/ 146 h 1370"/>
                <a:gd name="T16" fmla="*/ 717 w 914"/>
                <a:gd name="T17" fmla="*/ 168 h 1370"/>
                <a:gd name="T18" fmla="*/ 735 w 914"/>
                <a:gd name="T19" fmla="*/ 190 h 1370"/>
                <a:gd name="T20" fmla="*/ 754 w 914"/>
                <a:gd name="T21" fmla="*/ 217 h 1370"/>
                <a:gd name="T22" fmla="*/ 773 w 914"/>
                <a:gd name="T23" fmla="*/ 239 h 1370"/>
                <a:gd name="T24" fmla="*/ 788 w 914"/>
                <a:gd name="T25" fmla="*/ 265 h 1370"/>
                <a:gd name="T26" fmla="*/ 803 w 914"/>
                <a:gd name="T27" fmla="*/ 287 h 1370"/>
                <a:gd name="T28" fmla="*/ 810 w 914"/>
                <a:gd name="T29" fmla="*/ 300 h 1370"/>
                <a:gd name="T30" fmla="*/ 825 w 914"/>
                <a:gd name="T31" fmla="*/ 328 h 1370"/>
                <a:gd name="T32" fmla="*/ 837 w 914"/>
                <a:gd name="T33" fmla="*/ 354 h 1370"/>
                <a:gd name="T34" fmla="*/ 851 w 914"/>
                <a:gd name="T35" fmla="*/ 381 h 1370"/>
                <a:gd name="T36" fmla="*/ 863 w 914"/>
                <a:gd name="T37" fmla="*/ 407 h 1370"/>
                <a:gd name="T38" fmla="*/ 870 w 914"/>
                <a:gd name="T39" fmla="*/ 433 h 1370"/>
                <a:gd name="T40" fmla="*/ 878 w 914"/>
                <a:gd name="T41" fmla="*/ 464 h 1370"/>
                <a:gd name="T42" fmla="*/ 889 w 914"/>
                <a:gd name="T43" fmla="*/ 492 h 1370"/>
                <a:gd name="T44" fmla="*/ 893 w 914"/>
                <a:gd name="T45" fmla="*/ 518 h 1370"/>
                <a:gd name="T46" fmla="*/ 901 w 914"/>
                <a:gd name="T47" fmla="*/ 549 h 1370"/>
                <a:gd name="T48" fmla="*/ 904 w 914"/>
                <a:gd name="T49" fmla="*/ 575 h 1370"/>
                <a:gd name="T50" fmla="*/ 908 w 914"/>
                <a:gd name="T51" fmla="*/ 606 h 1370"/>
                <a:gd name="T52" fmla="*/ 908 w 914"/>
                <a:gd name="T53" fmla="*/ 632 h 1370"/>
                <a:gd name="T54" fmla="*/ 913 w 914"/>
                <a:gd name="T55" fmla="*/ 664 h 1370"/>
                <a:gd name="T56" fmla="*/ 913 w 914"/>
                <a:gd name="T57" fmla="*/ 691 h 1370"/>
                <a:gd name="T58" fmla="*/ 908 w 914"/>
                <a:gd name="T59" fmla="*/ 717 h 1370"/>
                <a:gd name="T60" fmla="*/ 908 w 914"/>
                <a:gd name="T61" fmla="*/ 748 h 1370"/>
                <a:gd name="T62" fmla="*/ 904 w 914"/>
                <a:gd name="T63" fmla="*/ 775 h 1370"/>
                <a:gd name="T64" fmla="*/ 901 w 914"/>
                <a:gd name="T65" fmla="*/ 806 h 1370"/>
                <a:gd name="T66" fmla="*/ 893 w 914"/>
                <a:gd name="T67" fmla="*/ 832 h 1370"/>
                <a:gd name="T68" fmla="*/ 889 w 914"/>
                <a:gd name="T69" fmla="*/ 863 h 1370"/>
                <a:gd name="T70" fmla="*/ 878 w 914"/>
                <a:gd name="T71" fmla="*/ 891 h 1370"/>
                <a:gd name="T72" fmla="*/ 870 w 914"/>
                <a:gd name="T73" fmla="*/ 916 h 1370"/>
                <a:gd name="T74" fmla="*/ 863 w 914"/>
                <a:gd name="T75" fmla="*/ 942 h 1370"/>
                <a:gd name="T76" fmla="*/ 851 w 914"/>
                <a:gd name="T77" fmla="*/ 970 h 1370"/>
                <a:gd name="T78" fmla="*/ 837 w 914"/>
                <a:gd name="T79" fmla="*/ 996 h 1370"/>
                <a:gd name="T80" fmla="*/ 825 w 914"/>
                <a:gd name="T81" fmla="*/ 1023 h 1370"/>
                <a:gd name="T82" fmla="*/ 810 w 914"/>
                <a:gd name="T83" fmla="*/ 1049 h 1370"/>
                <a:gd name="T84" fmla="*/ 795 w 914"/>
                <a:gd name="T85" fmla="*/ 1076 h 1370"/>
                <a:gd name="T86" fmla="*/ 788 w 914"/>
                <a:gd name="T87" fmla="*/ 1090 h 1370"/>
                <a:gd name="T88" fmla="*/ 773 w 914"/>
                <a:gd name="T89" fmla="*/ 1112 h 1370"/>
                <a:gd name="T90" fmla="*/ 754 w 914"/>
                <a:gd name="T91" fmla="*/ 1138 h 1370"/>
                <a:gd name="T92" fmla="*/ 735 w 914"/>
                <a:gd name="T93" fmla="*/ 1160 h 1370"/>
                <a:gd name="T94" fmla="*/ 717 w 914"/>
                <a:gd name="T95" fmla="*/ 1182 h 1370"/>
                <a:gd name="T96" fmla="*/ 698 w 914"/>
                <a:gd name="T97" fmla="*/ 1204 h 1370"/>
                <a:gd name="T98" fmla="*/ 675 w 914"/>
                <a:gd name="T99" fmla="*/ 1226 h 1370"/>
                <a:gd name="T100" fmla="*/ 656 w 914"/>
                <a:gd name="T101" fmla="*/ 1249 h 1370"/>
                <a:gd name="T102" fmla="*/ 634 w 914"/>
                <a:gd name="T103" fmla="*/ 1270 h 1370"/>
                <a:gd name="T104" fmla="*/ 608 w 914"/>
                <a:gd name="T105" fmla="*/ 1288 h 1370"/>
                <a:gd name="T106" fmla="*/ 585 w 914"/>
                <a:gd name="T107" fmla="*/ 1306 h 1370"/>
                <a:gd name="T108" fmla="*/ 558 w 914"/>
                <a:gd name="T109" fmla="*/ 1324 h 1370"/>
                <a:gd name="T110" fmla="*/ 536 w 914"/>
                <a:gd name="T111" fmla="*/ 1341 h 1370"/>
                <a:gd name="T112" fmla="*/ 510 w 914"/>
                <a:gd name="T113" fmla="*/ 1359 h 1370"/>
                <a:gd name="T114" fmla="*/ 0 w 914"/>
                <a:gd name="T115" fmla="*/ 677 h 137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14"/>
                <a:gd name="T175" fmla="*/ 0 h 1370"/>
                <a:gd name="T176" fmla="*/ 914 w 914"/>
                <a:gd name="T177" fmla="*/ 1370 h 137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14" h="1370">
                  <a:moveTo>
                    <a:pt x="522" y="0"/>
                  </a:moveTo>
                  <a:lnTo>
                    <a:pt x="536" y="9"/>
                  </a:lnTo>
                  <a:lnTo>
                    <a:pt x="547" y="18"/>
                  </a:lnTo>
                  <a:lnTo>
                    <a:pt x="558" y="26"/>
                  </a:lnTo>
                  <a:lnTo>
                    <a:pt x="574" y="36"/>
                  </a:lnTo>
                  <a:lnTo>
                    <a:pt x="585" y="44"/>
                  </a:lnTo>
                  <a:lnTo>
                    <a:pt x="597" y="53"/>
                  </a:lnTo>
                  <a:lnTo>
                    <a:pt x="608" y="66"/>
                  </a:lnTo>
                  <a:lnTo>
                    <a:pt x="619" y="75"/>
                  </a:lnTo>
                  <a:lnTo>
                    <a:pt x="634" y="85"/>
                  </a:lnTo>
                  <a:lnTo>
                    <a:pt x="645" y="93"/>
                  </a:lnTo>
                  <a:lnTo>
                    <a:pt x="656" y="106"/>
                  </a:lnTo>
                  <a:lnTo>
                    <a:pt x="664" y="115"/>
                  </a:lnTo>
                  <a:lnTo>
                    <a:pt x="675" y="123"/>
                  </a:lnTo>
                  <a:lnTo>
                    <a:pt x="687" y="136"/>
                  </a:lnTo>
                  <a:lnTo>
                    <a:pt x="698" y="146"/>
                  </a:lnTo>
                  <a:lnTo>
                    <a:pt x="709" y="160"/>
                  </a:lnTo>
                  <a:lnTo>
                    <a:pt x="717" y="168"/>
                  </a:lnTo>
                  <a:lnTo>
                    <a:pt x="728" y="182"/>
                  </a:lnTo>
                  <a:lnTo>
                    <a:pt x="735" y="190"/>
                  </a:lnTo>
                  <a:lnTo>
                    <a:pt x="746" y="203"/>
                  </a:lnTo>
                  <a:lnTo>
                    <a:pt x="754" y="217"/>
                  </a:lnTo>
                  <a:lnTo>
                    <a:pt x="765" y="225"/>
                  </a:lnTo>
                  <a:lnTo>
                    <a:pt x="773" y="239"/>
                  </a:lnTo>
                  <a:lnTo>
                    <a:pt x="781" y="252"/>
                  </a:lnTo>
                  <a:lnTo>
                    <a:pt x="788" y="265"/>
                  </a:lnTo>
                  <a:lnTo>
                    <a:pt x="795" y="279"/>
                  </a:lnTo>
                  <a:lnTo>
                    <a:pt x="803" y="287"/>
                  </a:lnTo>
                  <a:lnTo>
                    <a:pt x="810" y="300"/>
                  </a:lnTo>
                  <a:lnTo>
                    <a:pt x="818" y="314"/>
                  </a:lnTo>
                  <a:lnTo>
                    <a:pt x="825" y="328"/>
                  </a:lnTo>
                  <a:lnTo>
                    <a:pt x="832" y="341"/>
                  </a:lnTo>
                  <a:lnTo>
                    <a:pt x="837" y="354"/>
                  </a:lnTo>
                  <a:lnTo>
                    <a:pt x="844" y="367"/>
                  </a:lnTo>
                  <a:lnTo>
                    <a:pt x="851" y="381"/>
                  </a:lnTo>
                  <a:lnTo>
                    <a:pt x="855" y="395"/>
                  </a:lnTo>
                  <a:lnTo>
                    <a:pt x="863" y="407"/>
                  </a:lnTo>
                  <a:lnTo>
                    <a:pt x="867" y="420"/>
                  </a:lnTo>
                  <a:lnTo>
                    <a:pt x="870" y="433"/>
                  </a:lnTo>
                  <a:lnTo>
                    <a:pt x="874" y="446"/>
                  </a:lnTo>
                  <a:lnTo>
                    <a:pt x="878" y="464"/>
                  </a:lnTo>
                  <a:lnTo>
                    <a:pt x="885" y="478"/>
                  </a:lnTo>
                  <a:lnTo>
                    <a:pt x="889" y="492"/>
                  </a:lnTo>
                  <a:lnTo>
                    <a:pt x="889" y="505"/>
                  </a:lnTo>
                  <a:lnTo>
                    <a:pt x="893" y="518"/>
                  </a:lnTo>
                  <a:lnTo>
                    <a:pt x="896" y="531"/>
                  </a:lnTo>
                  <a:lnTo>
                    <a:pt x="901" y="549"/>
                  </a:lnTo>
                  <a:lnTo>
                    <a:pt x="901" y="562"/>
                  </a:lnTo>
                  <a:lnTo>
                    <a:pt x="904" y="575"/>
                  </a:lnTo>
                  <a:lnTo>
                    <a:pt x="904" y="589"/>
                  </a:lnTo>
                  <a:lnTo>
                    <a:pt x="908" y="606"/>
                  </a:lnTo>
                  <a:lnTo>
                    <a:pt x="908" y="619"/>
                  </a:lnTo>
                  <a:lnTo>
                    <a:pt x="908" y="632"/>
                  </a:lnTo>
                  <a:lnTo>
                    <a:pt x="913" y="646"/>
                  </a:lnTo>
                  <a:lnTo>
                    <a:pt x="913" y="664"/>
                  </a:lnTo>
                  <a:lnTo>
                    <a:pt x="913" y="677"/>
                  </a:lnTo>
                  <a:lnTo>
                    <a:pt x="913" y="691"/>
                  </a:lnTo>
                  <a:lnTo>
                    <a:pt x="913" y="705"/>
                  </a:lnTo>
                  <a:lnTo>
                    <a:pt x="908" y="717"/>
                  </a:lnTo>
                  <a:lnTo>
                    <a:pt x="908" y="735"/>
                  </a:lnTo>
                  <a:lnTo>
                    <a:pt x="908" y="748"/>
                  </a:lnTo>
                  <a:lnTo>
                    <a:pt x="904" y="761"/>
                  </a:lnTo>
                  <a:lnTo>
                    <a:pt x="904" y="775"/>
                  </a:lnTo>
                  <a:lnTo>
                    <a:pt x="901" y="792"/>
                  </a:lnTo>
                  <a:lnTo>
                    <a:pt x="901" y="806"/>
                  </a:lnTo>
                  <a:lnTo>
                    <a:pt x="896" y="818"/>
                  </a:lnTo>
                  <a:lnTo>
                    <a:pt x="893" y="832"/>
                  </a:lnTo>
                  <a:lnTo>
                    <a:pt x="889" y="845"/>
                  </a:lnTo>
                  <a:lnTo>
                    <a:pt x="889" y="863"/>
                  </a:lnTo>
                  <a:lnTo>
                    <a:pt x="885" y="877"/>
                  </a:lnTo>
                  <a:lnTo>
                    <a:pt x="878" y="891"/>
                  </a:lnTo>
                  <a:lnTo>
                    <a:pt x="874" y="904"/>
                  </a:lnTo>
                  <a:lnTo>
                    <a:pt x="870" y="916"/>
                  </a:lnTo>
                  <a:lnTo>
                    <a:pt x="867" y="929"/>
                  </a:lnTo>
                  <a:lnTo>
                    <a:pt x="863" y="942"/>
                  </a:lnTo>
                  <a:lnTo>
                    <a:pt x="855" y="956"/>
                  </a:lnTo>
                  <a:lnTo>
                    <a:pt x="851" y="970"/>
                  </a:lnTo>
                  <a:lnTo>
                    <a:pt x="844" y="983"/>
                  </a:lnTo>
                  <a:lnTo>
                    <a:pt x="837" y="996"/>
                  </a:lnTo>
                  <a:lnTo>
                    <a:pt x="832" y="1009"/>
                  </a:lnTo>
                  <a:lnTo>
                    <a:pt x="825" y="1023"/>
                  </a:lnTo>
                  <a:lnTo>
                    <a:pt x="818" y="1037"/>
                  </a:lnTo>
                  <a:lnTo>
                    <a:pt x="810" y="1049"/>
                  </a:lnTo>
                  <a:lnTo>
                    <a:pt x="803" y="1063"/>
                  </a:lnTo>
                  <a:lnTo>
                    <a:pt x="795" y="1076"/>
                  </a:lnTo>
                  <a:lnTo>
                    <a:pt x="788" y="1090"/>
                  </a:lnTo>
                  <a:lnTo>
                    <a:pt x="781" y="1102"/>
                  </a:lnTo>
                  <a:lnTo>
                    <a:pt x="773" y="1112"/>
                  </a:lnTo>
                  <a:lnTo>
                    <a:pt x="765" y="1125"/>
                  </a:lnTo>
                  <a:lnTo>
                    <a:pt x="754" y="1138"/>
                  </a:lnTo>
                  <a:lnTo>
                    <a:pt x="746" y="1147"/>
                  </a:lnTo>
                  <a:lnTo>
                    <a:pt x="735" y="1160"/>
                  </a:lnTo>
                  <a:lnTo>
                    <a:pt x="728" y="1173"/>
                  </a:lnTo>
                  <a:lnTo>
                    <a:pt x="717" y="1182"/>
                  </a:lnTo>
                  <a:lnTo>
                    <a:pt x="709" y="1195"/>
                  </a:lnTo>
                  <a:lnTo>
                    <a:pt x="698" y="1204"/>
                  </a:lnTo>
                  <a:lnTo>
                    <a:pt x="687" y="1217"/>
                  </a:lnTo>
                  <a:lnTo>
                    <a:pt x="675" y="1226"/>
                  </a:lnTo>
                  <a:lnTo>
                    <a:pt x="664" y="1239"/>
                  </a:lnTo>
                  <a:lnTo>
                    <a:pt x="656" y="1249"/>
                  </a:lnTo>
                  <a:lnTo>
                    <a:pt x="645" y="1258"/>
                  </a:lnTo>
                  <a:lnTo>
                    <a:pt x="634" y="1270"/>
                  </a:lnTo>
                  <a:lnTo>
                    <a:pt x="619" y="1280"/>
                  </a:lnTo>
                  <a:lnTo>
                    <a:pt x="608" y="1288"/>
                  </a:lnTo>
                  <a:lnTo>
                    <a:pt x="597" y="1298"/>
                  </a:lnTo>
                  <a:lnTo>
                    <a:pt x="585" y="1306"/>
                  </a:lnTo>
                  <a:lnTo>
                    <a:pt x="574" y="1315"/>
                  </a:lnTo>
                  <a:lnTo>
                    <a:pt x="558" y="1324"/>
                  </a:lnTo>
                  <a:lnTo>
                    <a:pt x="547" y="1333"/>
                  </a:lnTo>
                  <a:lnTo>
                    <a:pt x="536" y="1341"/>
                  </a:lnTo>
                  <a:lnTo>
                    <a:pt x="522" y="1350"/>
                  </a:lnTo>
                  <a:lnTo>
                    <a:pt x="510" y="1359"/>
                  </a:lnTo>
                  <a:lnTo>
                    <a:pt x="494" y="1369"/>
                  </a:lnTo>
                  <a:lnTo>
                    <a:pt x="0" y="677"/>
                  </a:lnTo>
                  <a:lnTo>
                    <a:pt x="522" y="0"/>
                  </a:lnTo>
                </a:path>
              </a:pathLst>
            </a:custGeom>
            <a:solidFill>
              <a:srgbClr val="288B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1280" name="Rectangle 9"/>
            <p:cNvSpPr>
              <a:spLocks noChangeArrowheads="1"/>
            </p:cNvSpPr>
            <p:nvPr/>
          </p:nvSpPr>
          <p:spPr bwMode="auto">
            <a:xfrm>
              <a:off x="4752" y="2007"/>
              <a:ext cx="86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7638" tIns="73025" rIns="147638" bIns="73025">
              <a:spAutoFit/>
            </a:bodyPr>
            <a:lstStyle/>
            <a:p>
              <a:pPr algn="ctr" defTabSz="2341563"/>
              <a:r>
                <a:rPr lang="fr-CH" altLang="fr-FR" sz="1400" b="1">
                  <a:solidFill>
                    <a:srgbClr val="FFFFFF"/>
                  </a:solidFill>
                  <a:latin typeface="Arial" charset="0"/>
                </a:rPr>
                <a:t>Abandonnés</a:t>
              </a:r>
            </a:p>
            <a:p>
              <a:pPr algn="ctr" defTabSz="2341563"/>
              <a:r>
                <a:rPr lang="fr-CH" altLang="fr-FR" sz="1400" b="1">
                  <a:solidFill>
                    <a:srgbClr val="FFFFFF"/>
                  </a:solidFill>
                  <a:latin typeface="Arial" charset="0"/>
                </a:rPr>
                <a:t>28%</a:t>
              </a:r>
            </a:p>
          </p:txBody>
        </p:sp>
        <p:sp>
          <p:nvSpPr>
            <p:cNvPr id="11281" name="Freeform 10"/>
            <p:cNvSpPr>
              <a:spLocks/>
            </p:cNvSpPr>
            <p:nvPr/>
          </p:nvSpPr>
          <p:spPr bwMode="auto">
            <a:xfrm>
              <a:off x="4674" y="2173"/>
              <a:ext cx="495" cy="893"/>
            </a:xfrm>
            <a:custGeom>
              <a:avLst/>
              <a:gdLst>
                <a:gd name="T0" fmla="*/ 0 w 495"/>
                <a:gd name="T1" fmla="*/ 0 h 893"/>
                <a:gd name="T2" fmla="*/ 494 w 495"/>
                <a:gd name="T3" fmla="*/ 689 h 893"/>
                <a:gd name="T4" fmla="*/ 494 w 495"/>
                <a:gd name="T5" fmla="*/ 892 h 893"/>
                <a:gd name="T6" fmla="*/ 0 w 495"/>
                <a:gd name="T7" fmla="*/ 195 h 893"/>
                <a:gd name="T8" fmla="*/ 0 w 495"/>
                <a:gd name="T9" fmla="*/ 0 h 893"/>
                <a:gd name="T10" fmla="*/ 0 60000 65536"/>
                <a:gd name="T11" fmla="*/ 0 60000 65536"/>
                <a:gd name="T12" fmla="*/ 0 60000 65536"/>
                <a:gd name="T13" fmla="*/ 0 60000 65536"/>
                <a:gd name="T14" fmla="*/ 0 60000 65536"/>
                <a:gd name="T15" fmla="*/ 0 w 495"/>
                <a:gd name="T16" fmla="*/ 0 h 893"/>
                <a:gd name="T17" fmla="*/ 495 w 495"/>
                <a:gd name="T18" fmla="*/ 893 h 893"/>
              </a:gdLst>
              <a:ahLst/>
              <a:cxnLst>
                <a:cxn ang="T10">
                  <a:pos x="T0" y="T1"/>
                </a:cxn>
                <a:cxn ang="T11">
                  <a:pos x="T2" y="T3"/>
                </a:cxn>
                <a:cxn ang="T12">
                  <a:pos x="T4" y="T5"/>
                </a:cxn>
                <a:cxn ang="T13">
                  <a:pos x="T6" y="T7"/>
                </a:cxn>
                <a:cxn ang="T14">
                  <a:pos x="T8" y="T9"/>
                </a:cxn>
              </a:cxnLst>
              <a:rect l="T15" t="T16" r="T17" b="T18"/>
              <a:pathLst>
                <a:path w="495" h="893">
                  <a:moveTo>
                    <a:pt x="0" y="0"/>
                  </a:moveTo>
                  <a:lnTo>
                    <a:pt x="494" y="689"/>
                  </a:lnTo>
                  <a:lnTo>
                    <a:pt x="494" y="892"/>
                  </a:lnTo>
                  <a:lnTo>
                    <a:pt x="0" y="195"/>
                  </a:lnTo>
                  <a:lnTo>
                    <a:pt x="0"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1282" name="Freeform 11"/>
            <p:cNvSpPr>
              <a:spLocks/>
            </p:cNvSpPr>
            <p:nvPr/>
          </p:nvSpPr>
          <p:spPr bwMode="auto">
            <a:xfrm>
              <a:off x="3762" y="2173"/>
              <a:ext cx="1411" cy="1020"/>
            </a:xfrm>
            <a:custGeom>
              <a:avLst/>
              <a:gdLst>
                <a:gd name="T0" fmla="*/ 1367 w 1411"/>
                <a:gd name="T1" fmla="*/ 712 h 1020"/>
                <a:gd name="T2" fmla="*/ 1311 w 1411"/>
                <a:gd name="T3" fmla="*/ 738 h 1020"/>
                <a:gd name="T4" fmla="*/ 1255 w 1411"/>
                <a:gd name="T5" fmla="*/ 760 h 1020"/>
                <a:gd name="T6" fmla="*/ 1196 w 1411"/>
                <a:gd name="T7" fmla="*/ 783 h 1020"/>
                <a:gd name="T8" fmla="*/ 1135 w 1411"/>
                <a:gd name="T9" fmla="*/ 795 h 1020"/>
                <a:gd name="T10" fmla="*/ 1071 w 1411"/>
                <a:gd name="T11" fmla="*/ 809 h 1020"/>
                <a:gd name="T12" fmla="*/ 1007 w 1411"/>
                <a:gd name="T13" fmla="*/ 819 h 1020"/>
                <a:gd name="T14" fmla="*/ 943 w 1411"/>
                <a:gd name="T15" fmla="*/ 823 h 1020"/>
                <a:gd name="T16" fmla="*/ 879 w 1411"/>
                <a:gd name="T17" fmla="*/ 823 h 1020"/>
                <a:gd name="T18" fmla="*/ 816 w 1411"/>
                <a:gd name="T19" fmla="*/ 819 h 1020"/>
                <a:gd name="T20" fmla="*/ 755 w 1411"/>
                <a:gd name="T21" fmla="*/ 809 h 1020"/>
                <a:gd name="T22" fmla="*/ 691 w 1411"/>
                <a:gd name="T23" fmla="*/ 795 h 1020"/>
                <a:gd name="T24" fmla="*/ 631 w 1411"/>
                <a:gd name="T25" fmla="*/ 783 h 1020"/>
                <a:gd name="T26" fmla="*/ 571 w 1411"/>
                <a:gd name="T27" fmla="*/ 760 h 1020"/>
                <a:gd name="T28" fmla="*/ 511 w 1411"/>
                <a:gd name="T29" fmla="*/ 738 h 1020"/>
                <a:gd name="T30" fmla="*/ 455 w 1411"/>
                <a:gd name="T31" fmla="*/ 712 h 1020"/>
                <a:gd name="T32" fmla="*/ 401 w 1411"/>
                <a:gd name="T33" fmla="*/ 681 h 1020"/>
                <a:gd name="T34" fmla="*/ 350 w 1411"/>
                <a:gd name="T35" fmla="*/ 646 h 1020"/>
                <a:gd name="T36" fmla="*/ 300 w 1411"/>
                <a:gd name="T37" fmla="*/ 609 h 1020"/>
                <a:gd name="T38" fmla="*/ 255 w 1411"/>
                <a:gd name="T39" fmla="*/ 571 h 1020"/>
                <a:gd name="T40" fmla="*/ 214 w 1411"/>
                <a:gd name="T41" fmla="*/ 526 h 1020"/>
                <a:gd name="T42" fmla="*/ 172 w 1411"/>
                <a:gd name="T43" fmla="*/ 482 h 1020"/>
                <a:gd name="T44" fmla="*/ 139 w 1411"/>
                <a:gd name="T45" fmla="*/ 433 h 1020"/>
                <a:gd name="T46" fmla="*/ 105 w 1411"/>
                <a:gd name="T47" fmla="*/ 384 h 1020"/>
                <a:gd name="T48" fmla="*/ 79 w 1411"/>
                <a:gd name="T49" fmla="*/ 331 h 1020"/>
                <a:gd name="T50" fmla="*/ 52 w 1411"/>
                <a:gd name="T51" fmla="*/ 277 h 1020"/>
                <a:gd name="T52" fmla="*/ 34 w 1411"/>
                <a:gd name="T53" fmla="*/ 225 h 1020"/>
                <a:gd name="T54" fmla="*/ 18 w 1411"/>
                <a:gd name="T55" fmla="*/ 167 h 1020"/>
                <a:gd name="T56" fmla="*/ 7 w 1411"/>
                <a:gd name="T57" fmla="*/ 113 h 1020"/>
                <a:gd name="T58" fmla="*/ 0 w 1411"/>
                <a:gd name="T59" fmla="*/ 56 h 1020"/>
                <a:gd name="T60" fmla="*/ 0 w 1411"/>
                <a:gd name="T61" fmla="*/ 0 h 1020"/>
                <a:gd name="T62" fmla="*/ 0 w 1411"/>
                <a:gd name="T63" fmla="*/ 234 h 1020"/>
                <a:gd name="T64" fmla="*/ 7 w 1411"/>
                <a:gd name="T65" fmla="*/ 291 h 1020"/>
                <a:gd name="T66" fmla="*/ 15 w 1411"/>
                <a:gd name="T67" fmla="*/ 350 h 1020"/>
                <a:gd name="T68" fmla="*/ 30 w 1411"/>
                <a:gd name="T69" fmla="*/ 406 h 1020"/>
                <a:gd name="T70" fmla="*/ 49 w 1411"/>
                <a:gd name="T71" fmla="*/ 460 h 1020"/>
                <a:gd name="T72" fmla="*/ 71 w 1411"/>
                <a:gd name="T73" fmla="*/ 512 h 1020"/>
                <a:gd name="T74" fmla="*/ 97 w 1411"/>
                <a:gd name="T75" fmla="*/ 566 h 1020"/>
                <a:gd name="T76" fmla="*/ 127 w 1411"/>
                <a:gd name="T77" fmla="*/ 619 h 1020"/>
                <a:gd name="T78" fmla="*/ 165 w 1411"/>
                <a:gd name="T79" fmla="*/ 663 h 1020"/>
                <a:gd name="T80" fmla="*/ 202 w 1411"/>
                <a:gd name="T81" fmla="*/ 712 h 1020"/>
                <a:gd name="T82" fmla="*/ 244 w 1411"/>
                <a:gd name="T83" fmla="*/ 757 h 1020"/>
                <a:gd name="T84" fmla="*/ 289 w 1411"/>
                <a:gd name="T85" fmla="*/ 795 h 1020"/>
                <a:gd name="T86" fmla="*/ 339 w 1411"/>
                <a:gd name="T87" fmla="*/ 832 h 1020"/>
                <a:gd name="T88" fmla="*/ 387 w 1411"/>
                <a:gd name="T89" fmla="*/ 867 h 1020"/>
                <a:gd name="T90" fmla="*/ 443 w 1411"/>
                <a:gd name="T91" fmla="*/ 898 h 1020"/>
                <a:gd name="T92" fmla="*/ 496 w 1411"/>
                <a:gd name="T93" fmla="*/ 924 h 1020"/>
                <a:gd name="T94" fmla="*/ 556 w 1411"/>
                <a:gd name="T95" fmla="*/ 951 h 1020"/>
                <a:gd name="T96" fmla="*/ 616 w 1411"/>
                <a:gd name="T97" fmla="*/ 973 h 1020"/>
                <a:gd name="T98" fmla="*/ 676 w 1411"/>
                <a:gd name="T99" fmla="*/ 987 h 1020"/>
                <a:gd name="T100" fmla="*/ 736 w 1411"/>
                <a:gd name="T101" fmla="*/ 1000 h 1020"/>
                <a:gd name="T102" fmla="*/ 800 w 1411"/>
                <a:gd name="T103" fmla="*/ 1009 h 1020"/>
                <a:gd name="T104" fmla="*/ 865 w 1411"/>
                <a:gd name="T105" fmla="*/ 1013 h 1020"/>
                <a:gd name="T106" fmla="*/ 928 w 1411"/>
                <a:gd name="T107" fmla="*/ 1019 h 1020"/>
                <a:gd name="T108" fmla="*/ 992 w 1411"/>
                <a:gd name="T109" fmla="*/ 1013 h 1020"/>
                <a:gd name="T110" fmla="*/ 1056 w 1411"/>
                <a:gd name="T111" fmla="*/ 1005 h 1020"/>
                <a:gd name="T112" fmla="*/ 1116 w 1411"/>
                <a:gd name="T113" fmla="*/ 995 h 1020"/>
                <a:gd name="T114" fmla="*/ 1180 w 1411"/>
                <a:gd name="T115" fmla="*/ 981 h 1020"/>
                <a:gd name="T116" fmla="*/ 1241 w 1411"/>
                <a:gd name="T117" fmla="*/ 960 h 1020"/>
                <a:gd name="T118" fmla="*/ 1297 w 1411"/>
                <a:gd name="T119" fmla="*/ 938 h 1020"/>
                <a:gd name="T120" fmla="*/ 1356 w 1411"/>
                <a:gd name="T121" fmla="*/ 911 h 1020"/>
                <a:gd name="T122" fmla="*/ 1410 w 1411"/>
                <a:gd name="T123" fmla="*/ 884 h 10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1"/>
                <a:gd name="T187" fmla="*/ 0 h 1020"/>
                <a:gd name="T188" fmla="*/ 1411 w 1411"/>
                <a:gd name="T189" fmla="*/ 1020 h 10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1" h="1020">
                  <a:moveTo>
                    <a:pt x="1410" y="690"/>
                  </a:moveTo>
                  <a:lnTo>
                    <a:pt x="1398" y="695"/>
                  </a:lnTo>
                  <a:lnTo>
                    <a:pt x="1384" y="703"/>
                  </a:lnTo>
                  <a:lnTo>
                    <a:pt x="1367" y="712"/>
                  </a:lnTo>
                  <a:lnTo>
                    <a:pt x="1356" y="716"/>
                  </a:lnTo>
                  <a:lnTo>
                    <a:pt x="1342" y="725"/>
                  </a:lnTo>
                  <a:lnTo>
                    <a:pt x="1327" y="730"/>
                  </a:lnTo>
                  <a:lnTo>
                    <a:pt x="1311" y="738"/>
                  </a:lnTo>
                  <a:lnTo>
                    <a:pt x="1297" y="744"/>
                  </a:lnTo>
                  <a:lnTo>
                    <a:pt x="1286" y="752"/>
                  </a:lnTo>
                  <a:lnTo>
                    <a:pt x="1270" y="757"/>
                  </a:lnTo>
                  <a:lnTo>
                    <a:pt x="1255" y="760"/>
                  </a:lnTo>
                  <a:lnTo>
                    <a:pt x="1241" y="765"/>
                  </a:lnTo>
                  <a:lnTo>
                    <a:pt x="1225" y="774"/>
                  </a:lnTo>
                  <a:lnTo>
                    <a:pt x="1210" y="779"/>
                  </a:lnTo>
                  <a:lnTo>
                    <a:pt x="1196" y="783"/>
                  </a:lnTo>
                  <a:lnTo>
                    <a:pt x="1180" y="787"/>
                  </a:lnTo>
                  <a:lnTo>
                    <a:pt x="1165" y="792"/>
                  </a:lnTo>
                  <a:lnTo>
                    <a:pt x="1150" y="792"/>
                  </a:lnTo>
                  <a:lnTo>
                    <a:pt x="1135" y="795"/>
                  </a:lnTo>
                  <a:lnTo>
                    <a:pt x="1116" y="801"/>
                  </a:lnTo>
                  <a:lnTo>
                    <a:pt x="1101" y="805"/>
                  </a:lnTo>
                  <a:lnTo>
                    <a:pt x="1086" y="805"/>
                  </a:lnTo>
                  <a:lnTo>
                    <a:pt x="1071" y="809"/>
                  </a:lnTo>
                  <a:lnTo>
                    <a:pt x="1056" y="809"/>
                  </a:lnTo>
                  <a:lnTo>
                    <a:pt x="1041" y="813"/>
                  </a:lnTo>
                  <a:lnTo>
                    <a:pt x="1023" y="813"/>
                  </a:lnTo>
                  <a:lnTo>
                    <a:pt x="1007" y="819"/>
                  </a:lnTo>
                  <a:lnTo>
                    <a:pt x="992" y="819"/>
                  </a:lnTo>
                  <a:lnTo>
                    <a:pt x="977" y="819"/>
                  </a:lnTo>
                  <a:lnTo>
                    <a:pt x="959" y="819"/>
                  </a:lnTo>
                  <a:lnTo>
                    <a:pt x="943" y="823"/>
                  </a:lnTo>
                  <a:lnTo>
                    <a:pt x="928" y="823"/>
                  </a:lnTo>
                  <a:lnTo>
                    <a:pt x="914" y="823"/>
                  </a:lnTo>
                  <a:lnTo>
                    <a:pt x="898" y="823"/>
                  </a:lnTo>
                  <a:lnTo>
                    <a:pt x="879" y="823"/>
                  </a:lnTo>
                  <a:lnTo>
                    <a:pt x="865" y="819"/>
                  </a:lnTo>
                  <a:lnTo>
                    <a:pt x="850" y="819"/>
                  </a:lnTo>
                  <a:lnTo>
                    <a:pt x="834" y="819"/>
                  </a:lnTo>
                  <a:lnTo>
                    <a:pt x="816" y="819"/>
                  </a:lnTo>
                  <a:lnTo>
                    <a:pt x="800" y="813"/>
                  </a:lnTo>
                  <a:lnTo>
                    <a:pt x="786" y="813"/>
                  </a:lnTo>
                  <a:lnTo>
                    <a:pt x="770" y="809"/>
                  </a:lnTo>
                  <a:lnTo>
                    <a:pt x="755" y="809"/>
                  </a:lnTo>
                  <a:lnTo>
                    <a:pt x="736" y="805"/>
                  </a:lnTo>
                  <a:lnTo>
                    <a:pt x="721" y="805"/>
                  </a:lnTo>
                  <a:lnTo>
                    <a:pt x="706" y="801"/>
                  </a:lnTo>
                  <a:lnTo>
                    <a:pt x="691" y="795"/>
                  </a:lnTo>
                  <a:lnTo>
                    <a:pt x="676" y="792"/>
                  </a:lnTo>
                  <a:lnTo>
                    <a:pt x="661" y="792"/>
                  </a:lnTo>
                  <a:lnTo>
                    <a:pt x="646" y="787"/>
                  </a:lnTo>
                  <a:lnTo>
                    <a:pt x="631" y="783"/>
                  </a:lnTo>
                  <a:lnTo>
                    <a:pt x="616" y="779"/>
                  </a:lnTo>
                  <a:lnTo>
                    <a:pt x="601" y="774"/>
                  </a:lnTo>
                  <a:lnTo>
                    <a:pt x="586" y="765"/>
                  </a:lnTo>
                  <a:lnTo>
                    <a:pt x="571" y="760"/>
                  </a:lnTo>
                  <a:lnTo>
                    <a:pt x="556" y="757"/>
                  </a:lnTo>
                  <a:lnTo>
                    <a:pt x="541" y="752"/>
                  </a:lnTo>
                  <a:lnTo>
                    <a:pt x="526" y="744"/>
                  </a:lnTo>
                  <a:lnTo>
                    <a:pt x="511" y="738"/>
                  </a:lnTo>
                  <a:lnTo>
                    <a:pt x="496" y="730"/>
                  </a:lnTo>
                  <a:lnTo>
                    <a:pt x="485" y="725"/>
                  </a:lnTo>
                  <a:lnTo>
                    <a:pt x="470" y="716"/>
                  </a:lnTo>
                  <a:lnTo>
                    <a:pt x="455" y="712"/>
                  </a:lnTo>
                  <a:lnTo>
                    <a:pt x="443" y="703"/>
                  </a:lnTo>
                  <a:lnTo>
                    <a:pt x="429" y="695"/>
                  </a:lnTo>
                  <a:lnTo>
                    <a:pt x="412" y="690"/>
                  </a:lnTo>
                  <a:lnTo>
                    <a:pt x="401" y="681"/>
                  </a:lnTo>
                  <a:lnTo>
                    <a:pt x="387" y="671"/>
                  </a:lnTo>
                  <a:lnTo>
                    <a:pt x="376" y="663"/>
                  </a:lnTo>
                  <a:lnTo>
                    <a:pt x="365" y="655"/>
                  </a:lnTo>
                  <a:lnTo>
                    <a:pt x="350" y="646"/>
                  </a:lnTo>
                  <a:lnTo>
                    <a:pt x="339" y="637"/>
                  </a:lnTo>
                  <a:lnTo>
                    <a:pt x="327" y="627"/>
                  </a:lnTo>
                  <a:lnTo>
                    <a:pt x="311" y="619"/>
                  </a:lnTo>
                  <a:lnTo>
                    <a:pt x="300" y="609"/>
                  </a:lnTo>
                  <a:lnTo>
                    <a:pt x="289" y="601"/>
                  </a:lnTo>
                  <a:lnTo>
                    <a:pt x="278" y="593"/>
                  </a:lnTo>
                  <a:lnTo>
                    <a:pt x="266" y="579"/>
                  </a:lnTo>
                  <a:lnTo>
                    <a:pt x="255" y="571"/>
                  </a:lnTo>
                  <a:lnTo>
                    <a:pt x="244" y="561"/>
                  </a:lnTo>
                  <a:lnTo>
                    <a:pt x="233" y="548"/>
                  </a:lnTo>
                  <a:lnTo>
                    <a:pt x="221" y="539"/>
                  </a:lnTo>
                  <a:lnTo>
                    <a:pt x="214" y="526"/>
                  </a:lnTo>
                  <a:lnTo>
                    <a:pt x="202" y="517"/>
                  </a:lnTo>
                  <a:lnTo>
                    <a:pt x="191" y="504"/>
                  </a:lnTo>
                  <a:lnTo>
                    <a:pt x="183" y="495"/>
                  </a:lnTo>
                  <a:lnTo>
                    <a:pt x="172" y="482"/>
                  </a:lnTo>
                  <a:lnTo>
                    <a:pt x="165" y="469"/>
                  </a:lnTo>
                  <a:lnTo>
                    <a:pt x="154" y="460"/>
                  </a:lnTo>
                  <a:lnTo>
                    <a:pt x="146" y="447"/>
                  </a:lnTo>
                  <a:lnTo>
                    <a:pt x="139" y="433"/>
                  </a:lnTo>
                  <a:lnTo>
                    <a:pt x="127" y="423"/>
                  </a:lnTo>
                  <a:lnTo>
                    <a:pt x="120" y="411"/>
                  </a:lnTo>
                  <a:lnTo>
                    <a:pt x="113" y="398"/>
                  </a:lnTo>
                  <a:lnTo>
                    <a:pt x="105" y="384"/>
                  </a:lnTo>
                  <a:lnTo>
                    <a:pt x="97" y="372"/>
                  </a:lnTo>
                  <a:lnTo>
                    <a:pt x="90" y="358"/>
                  </a:lnTo>
                  <a:lnTo>
                    <a:pt x="86" y="344"/>
                  </a:lnTo>
                  <a:lnTo>
                    <a:pt x="79" y="331"/>
                  </a:lnTo>
                  <a:lnTo>
                    <a:pt x="71" y="318"/>
                  </a:lnTo>
                  <a:lnTo>
                    <a:pt x="63" y="304"/>
                  </a:lnTo>
                  <a:lnTo>
                    <a:pt x="60" y="291"/>
                  </a:lnTo>
                  <a:lnTo>
                    <a:pt x="52" y="277"/>
                  </a:lnTo>
                  <a:lnTo>
                    <a:pt x="49" y="265"/>
                  </a:lnTo>
                  <a:lnTo>
                    <a:pt x="45" y="251"/>
                  </a:lnTo>
                  <a:lnTo>
                    <a:pt x="37" y="237"/>
                  </a:lnTo>
                  <a:lnTo>
                    <a:pt x="34" y="225"/>
                  </a:lnTo>
                  <a:lnTo>
                    <a:pt x="30" y="212"/>
                  </a:lnTo>
                  <a:lnTo>
                    <a:pt x="26" y="198"/>
                  </a:lnTo>
                  <a:lnTo>
                    <a:pt x="22" y="186"/>
                  </a:lnTo>
                  <a:lnTo>
                    <a:pt x="18" y="167"/>
                  </a:lnTo>
                  <a:lnTo>
                    <a:pt x="15" y="154"/>
                  </a:lnTo>
                  <a:lnTo>
                    <a:pt x="11" y="140"/>
                  </a:lnTo>
                  <a:lnTo>
                    <a:pt x="11" y="127"/>
                  </a:lnTo>
                  <a:lnTo>
                    <a:pt x="7" y="113"/>
                  </a:lnTo>
                  <a:lnTo>
                    <a:pt x="7" y="97"/>
                  </a:lnTo>
                  <a:lnTo>
                    <a:pt x="4" y="83"/>
                  </a:lnTo>
                  <a:lnTo>
                    <a:pt x="4" y="69"/>
                  </a:lnTo>
                  <a:lnTo>
                    <a:pt x="0" y="56"/>
                  </a:lnTo>
                  <a:lnTo>
                    <a:pt x="0" y="39"/>
                  </a:lnTo>
                  <a:lnTo>
                    <a:pt x="0" y="26"/>
                  </a:lnTo>
                  <a:lnTo>
                    <a:pt x="0" y="12"/>
                  </a:lnTo>
                  <a:lnTo>
                    <a:pt x="0" y="0"/>
                  </a:lnTo>
                  <a:lnTo>
                    <a:pt x="0" y="194"/>
                  </a:lnTo>
                  <a:lnTo>
                    <a:pt x="0" y="207"/>
                  </a:lnTo>
                  <a:lnTo>
                    <a:pt x="0" y="220"/>
                  </a:lnTo>
                  <a:lnTo>
                    <a:pt x="0" y="234"/>
                  </a:lnTo>
                  <a:lnTo>
                    <a:pt x="0" y="251"/>
                  </a:lnTo>
                  <a:lnTo>
                    <a:pt x="4" y="265"/>
                  </a:lnTo>
                  <a:lnTo>
                    <a:pt x="4" y="277"/>
                  </a:lnTo>
                  <a:lnTo>
                    <a:pt x="7" y="291"/>
                  </a:lnTo>
                  <a:lnTo>
                    <a:pt x="7" y="309"/>
                  </a:lnTo>
                  <a:lnTo>
                    <a:pt x="11" y="322"/>
                  </a:lnTo>
                  <a:lnTo>
                    <a:pt x="11" y="336"/>
                  </a:lnTo>
                  <a:lnTo>
                    <a:pt x="15" y="350"/>
                  </a:lnTo>
                  <a:lnTo>
                    <a:pt x="18" y="362"/>
                  </a:lnTo>
                  <a:lnTo>
                    <a:pt x="22" y="380"/>
                  </a:lnTo>
                  <a:lnTo>
                    <a:pt x="26" y="393"/>
                  </a:lnTo>
                  <a:lnTo>
                    <a:pt x="30" y="406"/>
                  </a:lnTo>
                  <a:lnTo>
                    <a:pt x="34" y="420"/>
                  </a:lnTo>
                  <a:lnTo>
                    <a:pt x="37" y="433"/>
                  </a:lnTo>
                  <a:lnTo>
                    <a:pt x="45" y="447"/>
                  </a:lnTo>
                  <a:lnTo>
                    <a:pt x="49" y="460"/>
                  </a:lnTo>
                  <a:lnTo>
                    <a:pt x="52" y="473"/>
                  </a:lnTo>
                  <a:lnTo>
                    <a:pt x="60" y="485"/>
                  </a:lnTo>
                  <a:lnTo>
                    <a:pt x="63" y="499"/>
                  </a:lnTo>
                  <a:lnTo>
                    <a:pt x="71" y="512"/>
                  </a:lnTo>
                  <a:lnTo>
                    <a:pt x="79" y="526"/>
                  </a:lnTo>
                  <a:lnTo>
                    <a:pt x="86" y="539"/>
                  </a:lnTo>
                  <a:lnTo>
                    <a:pt x="90" y="552"/>
                  </a:lnTo>
                  <a:lnTo>
                    <a:pt x="97" y="566"/>
                  </a:lnTo>
                  <a:lnTo>
                    <a:pt x="105" y="579"/>
                  </a:lnTo>
                  <a:lnTo>
                    <a:pt x="113" y="593"/>
                  </a:lnTo>
                  <a:lnTo>
                    <a:pt x="120" y="606"/>
                  </a:lnTo>
                  <a:lnTo>
                    <a:pt x="127" y="619"/>
                  </a:lnTo>
                  <a:lnTo>
                    <a:pt x="139" y="627"/>
                  </a:lnTo>
                  <a:lnTo>
                    <a:pt x="146" y="641"/>
                  </a:lnTo>
                  <a:lnTo>
                    <a:pt x="154" y="655"/>
                  </a:lnTo>
                  <a:lnTo>
                    <a:pt x="165" y="663"/>
                  </a:lnTo>
                  <a:lnTo>
                    <a:pt x="172" y="676"/>
                  </a:lnTo>
                  <a:lnTo>
                    <a:pt x="183" y="690"/>
                  </a:lnTo>
                  <a:lnTo>
                    <a:pt x="191" y="698"/>
                  </a:lnTo>
                  <a:lnTo>
                    <a:pt x="202" y="712"/>
                  </a:lnTo>
                  <a:lnTo>
                    <a:pt x="214" y="722"/>
                  </a:lnTo>
                  <a:lnTo>
                    <a:pt x="221" y="734"/>
                  </a:lnTo>
                  <a:lnTo>
                    <a:pt x="233" y="744"/>
                  </a:lnTo>
                  <a:lnTo>
                    <a:pt x="244" y="757"/>
                  </a:lnTo>
                  <a:lnTo>
                    <a:pt x="255" y="765"/>
                  </a:lnTo>
                  <a:lnTo>
                    <a:pt x="266" y="774"/>
                  </a:lnTo>
                  <a:lnTo>
                    <a:pt x="278" y="787"/>
                  </a:lnTo>
                  <a:lnTo>
                    <a:pt x="289" y="795"/>
                  </a:lnTo>
                  <a:lnTo>
                    <a:pt x="300" y="805"/>
                  </a:lnTo>
                  <a:lnTo>
                    <a:pt x="311" y="813"/>
                  </a:lnTo>
                  <a:lnTo>
                    <a:pt x="327" y="823"/>
                  </a:lnTo>
                  <a:lnTo>
                    <a:pt x="339" y="832"/>
                  </a:lnTo>
                  <a:lnTo>
                    <a:pt x="350" y="841"/>
                  </a:lnTo>
                  <a:lnTo>
                    <a:pt x="365" y="849"/>
                  </a:lnTo>
                  <a:lnTo>
                    <a:pt x="376" y="858"/>
                  </a:lnTo>
                  <a:lnTo>
                    <a:pt x="387" y="867"/>
                  </a:lnTo>
                  <a:lnTo>
                    <a:pt x="401" y="876"/>
                  </a:lnTo>
                  <a:lnTo>
                    <a:pt x="412" y="884"/>
                  </a:lnTo>
                  <a:lnTo>
                    <a:pt x="429" y="889"/>
                  </a:lnTo>
                  <a:lnTo>
                    <a:pt x="443" y="898"/>
                  </a:lnTo>
                  <a:lnTo>
                    <a:pt x="455" y="908"/>
                  </a:lnTo>
                  <a:lnTo>
                    <a:pt x="470" y="911"/>
                  </a:lnTo>
                  <a:lnTo>
                    <a:pt x="485" y="920"/>
                  </a:lnTo>
                  <a:lnTo>
                    <a:pt x="496" y="924"/>
                  </a:lnTo>
                  <a:lnTo>
                    <a:pt x="511" y="933"/>
                  </a:lnTo>
                  <a:lnTo>
                    <a:pt x="526" y="938"/>
                  </a:lnTo>
                  <a:lnTo>
                    <a:pt x="541" y="946"/>
                  </a:lnTo>
                  <a:lnTo>
                    <a:pt x="556" y="951"/>
                  </a:lnTo>
                  <a:lnTo>
                    <a:pt x="571" y="956"/>
                  </a:lnTo>
                  <a:lnTo>
                    <a:pt x="586" y="960"/>
                  </a:lnTo>
                  <a:lnTo>
                    <a:pt x="601" y="969"/>
                  </a:lnTo>
                  <a:lnTo>
                    <a:pt x="616" y="973"/>
                  </a:lnTo>
                  <a:lnTo>
                    <a:pt x="631" y="978"/>
                  </a:lnTo>
                  <a:lnTo>
                    <a:pt x="646" y="981"/>
                  </a:lnTo>
                  <a:lnTo>
                    <a:pt x="661" y="987"/>
                  </a:lnTo>
                  <a:lnTo>
                    <a:pt x="676" y="987"/>
                  </a:lnTo>
                  <a:lnTo>
                    <a:pt x="691" y="991"/>
                  </a:lnTo>
                  <a:lnTo>
                    <a:pt x="706" y="995"/>
                  </a:lnTo>
                  <a:lnTo>
                    <a:pt x="721" y="1000"/>
                  </a:lnTo>
                  <a:lnTo>
                    <a:pt x="736" y="1000"/>
                  </a:lnTo>
                  <a:lnTo>
                    <a:pt x="755" y="1005"/>
                  </a:lnTo>
                  <a:lnTo>
                    <a:pt x="770" y="1005"/>
                  </a:lnTo>
                  <a:lnTo>
                    <a:pt x="786" y="1009"/>
                  </a:lnTo>
                  <a:lnTo>
                    <a:pt x="800" y="1009"/>
                  </a:lnTo>
                  <a:lnTo>
                    <a:pt x="816" y="1013"/>
                  </a:lnTo>
                  <a:lnTo>
                    <a:pt x="834" y="1013"/>
                  </a:lnTo>
                  <a:lnTo>
                    <a:pt x="850" y="1013"/>
                  </a:lnTo>
                  <a:lnTo>
                    <a:pt x="865" y="1013"/>
                  </a:lnTo>
                  <a:lnTo>
                    <a:pt x="879" y="1019"/>
                  </a:lnTo>
                  <a:lnTo>
                    <a:pt x="898" y="1019"/>
                  </a:lnTo>
                  <a:lnTo>
                    <a:pt x="914" y="1019"/>
                  </a:lnTo>
                  <a:lnTo>
                    <a:pt x="928" y="1019"/>
                  </a:lnTo>
                  <a:lnTo>
                    <a:pt x="943" y="1019"/>
                  </a:lnTo>
                  <a:lnTo>
                    <a:pt x="959" y="1013"/>
                  </a:lnTo>
                  <a:lnTo>
                    <a:pt x="977" y="1013"/>
                  </a:lnTo>
                  <a:lnTo>
                    <a:pt x="992" y="1013"/>
                  </a:lnTo>
                  <a:lnTo>
                    <a:pt x="1007" y="1013"/>
                  </a:lnTo>
                  <a:lnTo>
                    <a:pt x="1023" y="1009"/>
                  </a:lnTo>
                  <a:lnTo>
                    <a:pt x="1041" y="1009"/>
                  </a:lnTo>
                  <a:lnTo>
                    <a:pt x="1056" y="1005"/>
                  </a:lnTo>
                  <a:lnTo>
                    <a:pt x="1071" y="1005"/>
                  </a:lnTo>
                  <a:lnTo>
                    <a:pt x="1086" y="1000"/>
                  </a:lnTo>
                  <a:lnTo>
                    <a:pt x="1101" y="1000"/>
                  </a:lnTo>
                  <a:lnTo>
                    <a:pt x="1116" y="995"/>
                  </a:lnTo>
                  <a:lnTo>
                    <a:pt x="1135" y="991"/>
                  </a:lnTo>
                  <a:lnTo>
                    <a:pt x="1150" y="987"/>
                  </a:lnTo>
                  <a:lnTo>
                    <a:pt x="1165" y="987"/>
                  </a:lnTo>
                  <a:lnTo>
                    <a:pt x="1180" y="981"/>
                  </a:lnTo>
                  <a:lnTo>
                    <a:pt x="1196" y="978"/>
                  </a:lnTo>
                  <a:lnTo>
                    <a:pt x="1210" y="973"/>
                  </a:lnTo>
                  <a:lnTo>
                    <a:pt x="1225" y="969"/>
                  </a:lnTo>
                  <a:lnTo>
                    <a:pt x="1241" y="960"/>
                  </a:lnTo>
                  <a:lnTo>
                    <a:pt x="1255" y="956"/>
                  </a:lnTo>
                  <a:lnTo>
                    <a:pt x="1270" y="951"/>
                  </a:lnTo>
                  <a:lnTo>
                    <a:pt x="1286" y="946"/>
                  </a:lnTo>
                  <a:lnTo>
                    <a:pt x="1297" y="938"/>
                  </a:lnTo>
                  <a:lnTo>
                    <a:pt x="1311" y="933"/>
                  </a:lnTo>
                  <a:lnTo>
                    <a:pt x="1327" y="924"/>
                  </a:lnTo>
                  <a:lnTo>
                    <a:pt x="1342" y="920"/>
                  </a:lnTo>
                  <a:lnTo>
                    <a:pt x="1356" y="911"/>
                  </a:lnTo>
                  <a:lnTo>
                    <a:pt x="1367" y="908"/>
                  </a:lnTo>
                  <a:lnTo>
                    <a:pt x="1384" y="898"/>
                  </a:lnTo>
                  <a:lnTo>
                    <a:pt x="1398" y="889"/>
                  </a:lnTo>
                  <a:lnTo>
                    <a:pt x="1410" y="884"/>
                  </a:lnTo>
                  <a:lnTo>
                    <a:pt x="1410" y="690"/>
                  </a:lnTo>
                </a:path>
              </a:pathLst>
            </a:custGeom>
            <a:solidFill>
              <a:srgbClr val="75000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1283" name="Freeform 12"/>
            <p:cNvSpPr>
              <a:spLocks/>
            </p:cNvSpPr>
            <p:nvPr/>
          </p:nvSpPr>
          <p:spPr bwMode="auto">
            <a:xfrm>
              <a:off x="3762" y="1416"/>
              <a:ext cx="1411" cy="1586"/>
            </a:xfrm>
            <a:custGeom>
              <a:avLst/>
              <a:gdLst>
                <a:gd name="T0" fmla="*/ 1367 w 1411"/>
                <a:gd name="T1" fmla="*/ 1468 h 1586"/>
                <a:gd name="T2" fmla="*/ 1311 w 1411"/>
                <a:gd name="T3" fmla="*/ 1496 h 1586"/>
                <a:gd name="T4" fmla="*/ 1255 w 1411"/>
                <a:gd name="T5" fmla="*/ 1517 h 1586"/>
                <a:gd name="T6" fmla="*/ 1196 w 1411"/>
                <a:gd name="T7" fmla="*/ 1540 h 1586"/>
                <a:gd name="T8" fmla="*/ 1138 w 1411"/>
                <a:gd name="T9" fmla="*/ 1556 h 1586"/>
                <a:gd name="T10" fmla="*/ 1075 w 1411"/>
                <a:gd name="T11" fmla="*/ 1569 h 1586"/>
                <a:gd name="T12" fmla="*/ 1011 w 1411"/>
                <a:gd name="T13" fmla="*/ 1579 h 1586"/>
                <a:gd name="T14" fmla="*/ 947 w 1411"/>
                <a:gd name="T15" fmla="*/ 1585 h 1586"/>
                <a:gd name="T16" fmla="*/ 880 w 1411"/>
                <a:gd name="T17" fmla="*/ 1581 h 1586"/>
                <a:gd name="T18" fmla="*/ 816 w 1411"/>
                <a:gd name="T19" fmla="*/ 1575 h 1586"/>
                <a:gd name="T20" fmla="*/ 755 w 1411"/>
                <a:gd name="T21" fmla="*/ 1569 h 1586"/>
                <a:gd name="T22" fmla="*/ 687 w 1411"/>
                <a:gd name="T23" fmla="*/ 1556 h 1586"/>
                <a:gd name="T24" fmla="*/ 631 w 1411"/>
                <a:gd name="T25" fmla="*/ 1540 h 1586"/>
                <a:gd name="T26" fmla="*/ 569 w 1411"/>
                <a:gd name="T27" fmla="*/ 1522 h 1586"/>
                <a:gd name="T28" fmla="*/ 511 w 1411"/>
                <a:gd name="T29" fmla="*/ 1496 h 1586"/>
                <a:gd name="T30" fmla="*/ 452 w 1411"/>
                <a:gd name="T31" fmla="*/ 1471 h 1586"/>
                <a:gd name="T32" fmla="*/ 399 w 1411"/>
                <a:gd name="T33" fmla="*/ 1441 h 1586"/>
                <a:gd name="T34" fmla="*/ 348 w 1411"/>
                <a:gd name="T35" fmla="*/ 1407 h 1586"/>
                <a:gd name="T36" fmla="*/ 299 w 1411"/>
                <a:gd name="T37" fmla="*/ 1368 h 1586"/>
                <a:gd name="T38" fmla="*/ 254 w 1411"/>
                <a:gd name="T39" fmla="*/ 1330 h 1586"/>
                <a:gd name="T40" fmla="*/ 212 w 1411"/>
                <a:gd name="T41" fmla="*/ 1285 h 1586"/>
                <a:gd name="T42" fmla="*/ 172 w 1411"/>
                <a:gd name="T43" fmla="*/ 1241 h 1586"/>
                <a:gd name="T44" fmla="*/ 135 w 1411"/>
                <a:gd name="T45" fmla="*/ 1192 h 1586"/>
                <a:gd name="T46" fmla="*/ 105 w 1411"/>
                <a:gd name="T47" fmla="*/ 1142 h 1586"/>
                <a:gd name="T48" fmla="*/ 77 w 1411"/>
                <a:gd name="T49" fmla="*/ 1091 h 1586"/>
                <a:gd name="T50" fmla="*/ 52 w 1411"/>
                <a:gd name="T51" fmla="*/ 1035 h 1586"/>
                <a:gd name="T52" fmla="*/ 34 w 1411"/>
                <a:gd name="T53" fmla="*/ 982 h 1586"/>
                <a:gd name="T54" fmla="*/ 18 w 1411"/>
                <a:gd name="T55" fmla="*/ 924 h 1586"/>
                <a:gd name="T56" fmla="*/ 7 w 1411"/>
                <a:gd name="T57" fmla="*/ 871 h 1586"/>
                <a:gd name="T58" fmla="*/ 0 w 1411"/>
                <a:gd name="T59" fmla="*/ 814 h 1586"/>
                <a:gd name="T60" fmla="*/ 0 w 1411"/>
                <a:gd name="T61" fmla="*/ 757 h 1586"/>
                <a:gd name="T62" fmla="*/ 0 w 1411"/>
                <a:gd name="T63" fmla="*/ 698 h 1586"/>
                <a:gd name="T64" fmla="*/ 7 w 1411"/>
                <a:gd name="T65" fmla="*/ 641 h 1586"/>
                <a:gd name="T66" fmla="*/ 18 w 1411"/>
                <a:gd name="T67" fmla="*/ 584 h 1586"/>
                <a:gd name="T68" fmla="*/ 34 w 1411"/>
                <a:gd name="T69" fmla="*/ 525 h 1586"/>
                <a:gd name="T70" fmla="*/ 52 w 1411"/>
                <a:gd name="T71" fmla="*/ 473 h 1586"/>
                <a:gd name="T72" fmla="*/ 71 w 1411"/>
                <a:gd name="T73" fmla="*/ 433 h 1586"/>
                <a:gd name="T74" fmla="*/ 97 w 1411"/>
                <a:gd name="T75" fmla="*/ 379 h 1586"/>
                <a:gd name="T76" fmla="*/ 127 w 1411"/>
                <a:gd name="T77" fmla="*/ 331 h 1586"/>
                <a:gd name="T78" fmla="*/ 165 w 1411"/>
                <a:gd name="T79" fmla="*/ 282 h 1586"/>
                <a:gd name="T80" fmla="*/ 202 w 1411"/>
                <a:gd name="T81" fmla="*/ 239 h 1586"/>
                <a:gd name="T82" fmla="*/ 244 w 1411"/>
                <a:gd name="T83" fmla="*/ 194 h 1586"/>
                <a:gd name="T84" fmla="*/ 289 w 1411"/>
                <a:gd name="T85" fmla="*/ 154 h 1586"/>
                <a:gd name="T86" fmla="*/ 339 w 1411"/>
                <a:gd name="T87" fmla="*/ 115 h 1586"/>
                <a:gd name="T88" fmla="*/ 387 w 1411"/>
                <a:gd name="T89" fmla="*/ 78 h 1586"/>
                <a:gd name="T90" fmla="*/ 443 w 1411"/>
                <a:gd name="T91" fmla="*/ 48 h 1586"/>
                <a:gd name="T92" fmla="*/ 496 w 1411"/>
                <a:gd name="T93" fmla="*/ 21 h 1586"/>
                <a:gd name="T94" fmla="*/ 556 w 1411"/>
                <a:gd name="T95" fmla="*/ 0 h 15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11"/>
                <a:gd name="T145" fmla="*/ 0 h 1586"/>
                <a:gd name="T146" fmla="*/ 1411 w 1411"/>
                <a:gd name="T147" fmla="*/ 1586 h 15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11" h="1586">
                  <a:moveTo>
                    <a:pt x="1410" y="1447"/>
                  </a:moveTo>
                  <a:lnTo>
                    <a:pt x="1398" y="1452"/>
                  </a:lnTo>
                  <a:lnTo>
                    <a:pt x="1384" y="1460"/>
                  </a:lnTo>
                  <a:lnTo>
                    <a:pt x="1367" y="1468"/>
                  </a:lnTo>
                  <a:lnTo>
                    <a:pt x="1356" y="1474"/>
                  </a:lnTo>
                  <a:lnTo>
                    <a:pt x="1342" y="1482"/>
                  </a:lnTo>
                  <a:lnTo>
                    <a:pt x="1327" y="1487"/>
                  </a:lnTo>
                  <a:lnTo>
                    <a:pt x="1311" y="1496"/>
                  </a:lnTo>
                  <a:lnTo>
                    <a:pt x="1297" y="1500"/>
                  </a:lnTo>
                  <a:lnTo>
                    <a:pt x="1286" y="1509"/>
                  </a:lnTo>
                  <a:lnTo>
                    <a:pt x="1270" y="1514"/>
                  </a:lnTo>
                  <a:lnTo>
                    <a:pt x="1255" y="1517"/>
                  </a:lnTo>
                  <a:lnTo>
                    <a:pt x="1241" y="1522"/>
                  </a:lnTo>
                  <a:lnTo>
                    <a:pt x="1225" y="1531"/>
                  </a:lnTo>
                  <a:lnTo>
                    <a:pt x="1210" y="1535"/>
                  </a:lnTo>
                  <a:lnTo>
                    <a:pt x="1196" y="1540"/>
                  </a:lnTo>
                  <a:lnTo>
                    <a:pt x="1180" y="1544"/>
                  </a:lnTo>
                  <a:lnTo>
                    <a:pt x="1165" y="1549"/>
                  </a:lnTo>
                  <a:lnTo>
                    <a:pt x="1153" y="1551"/>
                  </a:lnTo>
                  <a:lnTo>
                    <a:pt x="1138" y="1556"/>
                  </a:lnTo>
                  <a:lnTo>
                    <a:pt x="1119" y="1559"/>
                  </a:lnTo>
                  <a:lnTo>
                    <a:pt x="1101" y="1562"/>
                  </a:lnTo>
                  <a:lnTo>
                    <a:pt x="1086" y="1565"/>
                  </a:lnTo>
                  <a:lnTo>
                    <a:pt x="1075" y="1569"/>
                  </a:lnTo>
                  <a:lnTo>
                    <a:pt x="1062" y="1571"/>
                  </a:lnTo>
                  <a:lnTo>
                    <a:pt x="1043" y="1572"/>
                  </a:lnTo>
                  <a:lnTo>
                    <a:pt x="1028" y="1575"/>
                  </a:lnTo>
                  <a:lnTo>
                    <a:pt x="1011" y="1579"/>
                  </a:lnTo>
                  <a:lnTo>
                    <a:pt x="997" y="1581"/>
                  </a:lnTo>
                  <a:lnTo>
                    <a:pt x="978" y="1581"/>
                  </a:lnTo>
                  <a:lnTo>
                    <a:pt x="961" y="1581"/>
                  </a:lnTo>
                  <a:lnTo>
                    <a:pt x="947" y="1585"/>
                  </a:lnTo>
                  <a:lnTo>
                    <a:pt x="929" y="1583"/>
                  </a:lnTo>
                  <a:lnTo>
                    <a:pt x="916" y="1583"/>
                  </a:lnTo>
                  <a:lnTo>
                    <a:pt x="899" y="1583"/>
                  </a:lnTo>
                  <a:lnTo>
                    <a:pt x="880" y="1581"/>
                  </a:lnTo>
                  <a:lnTo>
                    <a:pt x="863" y="1581"/>
                  </a:lnTo>
                  <a:lnTo>
                    <a:pt x="851" y="1578"/>
                  </a:lnTo>
                  <a:lnTo>
                    <a:pt x="835" y="1578"/>
                  </a:lnTo>
                  <a:lnTo>
                    <a:pt x="816" y="1575"/>
                  </a:lnTo>
                  <a:lnTo>
                    <a:pt x="800" y="1575"/>
                  </a:lnTo>
                  <a:lnTo>
                    <a:pt x="785" y="1573"/>
                  </a:lnTo>
                  <a:lnTo>
                    <a:pt x="770" y="1572"/>
                  </a:lnTo>
                  <a:lnTo>
                    <a:pt x="755" y="1569"/>
                  </a:lnTo>
                  <a:lnTo>
                    <a:pt x="738" y="1567"/>
                  </a:lnTo>
                  <a:lnTo>
                    <a:pt x="721" y="1566"/>
                  </a:lnTo>
                  <a:lnTo>
                    <a:pt x="702" y="1559"/>
                  </a:lnTo>
                  <a:lnTo>
                    <a:pt x="687" y="1556"/>
                  </a:lnTo>
                  <a:lnTo>
                    <a:pt x="672" y="1551"/>
                  </a:lnTo>
                  <a:lnTo>
                    <a:pt x="661" y="1549"/>
                  </a:lnTo>
                  <a:lnTo>
                    <a:pt x="644" y="1545"/>
                  </a:lnTo>
                  <a:lnTo>
                    <a:pt x="631" y="1540"/>
                  </a:lnTo>
                  <a:lnTo>
                    <a:pt x="615" y="1537"/>
                  </a:lnTo>
                  <a:lnTo>
                    <a:pt x="601" y="1532"/>
                  </a:lnTo>
                  <a:lnTo>
                    <a:pt x="588" y="1528"/>
                  </a:lnTo>
                  <a:lnTo>
                    <a:pt x="569" y="1522"/>
                  </a:lnTo>
                  <a:lnTo>
                    <a:pt x="556" y="1516"/>
                  </a:lnTo>
                  <a:lnTo>
                    <a:pt x="541" y="1509"/>
                  </a:lnTo>
                  <a:lnTo>
                    <a:pt x="525" y="1502"/>
                  </a:lnTo>
                  <a:lnTo>
                    <a:pt x="511" y="1496"/>
                  </a:lnTo>
                  <a:lnTo>
                    <a:pt x="492" y="1490"/>
                  </a:lnTo>
                  <a:lnTo>
                    <a:pt x="483" y="1483"/>
                  </a:lnTo>
                  <a:lnTo>
                    <a:pt x="469" y="1477"/>
                  </a:lnTo>
                  <a:lnTo>
                    <a:pt x="452" y="1471"/>
                  </a:lnTo>
                  <a:lnTo>
                    <a:pt x="440" y="1462"/>
                  </a:lnTo>
                  <a:lnTo>
                    <a:pt x="425" y="1455"/>
                  </a:lnTo>
                  <a:lnTo>
                    <a:pt x="412" y="1448"/>
                  </a:lnTo>
                  <a:lnTo>
                    <a:pt x="399" y="1441"/>
                  </a:lnTo>
                  <a:lnTo>
                    <a:pt x="386" y="1432"/>
                  </a:lnTo>
                  <a:lnTo>
                    <a:pt x="374" y="1423"/>
                  </a:lnTo>
                  <a:lnTo>
                    <a:pt x="363" y="1417"/>
                  </a:lnTo>
                  <a:lnTo>
                    <a:pt x="348" y="1407"/>
                  </a:lnTo>
                  <a:lnTo>
                    <a:pt x="337" y="1397"/>
                  </a:lnTo>
                  <a:lnTo>
                    <a:pt x="324" y="1387"/>
                  </a:lnTo>
                  <a:lnTo>
                    <a:pt x="311" y="1377"/>
                  </a:lnTo>
                  <a:lnTo>
                    <a:pt x="299" y="1368"/>
                  </a:lnTo>
                  <a:lnTo>
                    <a:pt x="289" y="1358"/>
                  </a:lnTo>
                  <a:lnTo>
                    <a:pt x="278" y="1350"/>
                  </a:lnTo>
                  <a:lnTo>
                    <a:pt x="266" y="1341"/>
                  </a:lnTo>
                  <a:lnTo>
                    <a:pt x="254" y="1330"/>
                  </a:lnTo>
                  <a:lnTo>
                    <a:pt x="242" y="1320"/>
                  </a:lnTo>
                  <a:lnTo>
                    <a:pt x="230" y="1310"/>
                  </a:lnTo>
                  <a:lnTo>
                    <a:pt x="221" y="1300"/>
                  </a:lnTo>
                  <a:lnTo>
                    <a:pt x="212" y="1285"/>
                  </a:lnTo>
                  <a:lnTo>
                    <a:pt x="202" y="1275"/>
                  </a:lnTo>
                  <a:lnTo>
                    <a:pt x="193" y="1266"/>
                  </a:lnTo>
                  <a:lnTo>
                    <a:pt x="182" y="1255"/>
                  </a:lnTo>
                  <a:lnTo>
                    <a:pt x="172" y="1241"/>
                  </a:lnTo>
                  <a:lnTo>
                    <a:pt x="165" y="1228"/>
                  </a:lnTo>
                  <a:lnTo>
                    <a:pt x="153" y="1218"/>
                  </a:lnTo>
                  <a:lnTo>
                    <a:pt x="144" y="1202"/>
                  </a:lnTo>
                  <a:lnTo>
                    <a:pt x="135" y="1192"/>
                  </a:lnTo>
                  <a:lnTo>
                    <a:pt x="124" y="1182"/>
                  </a:lnTo>
                  <a:lnTo>
                    <a:pt x="120" y="1168"/>
                  </a:lnTo>
                  <a:lnTo>
                    <a:pt x="113" y="1155"/>
                  </a:lnTo>
                  <a:lnTo>
                    <a:pt x="105" y="1142"/>
                  </a:lnTo>
                  <a:lnTo>
                    <a:pt x="97" y="1128"/>
                  </a:lnTo>
                  <a:lnTo>
                    <a:pt x="88" y="1115"/>
                  </a:lnTo>
                  <a:lnTo>
                    <a:pt x="81" y="1104"/>
                  </a:lnTo>
                  <a:lnTo>
                    <a:pt x="77" y="1091"/>
                  </a:lnTo>
                  <a:lnTo>
                    <a:pt x="70" y="1076"/>
                  </a:lnTo>
                  <a:lnTo>
                    <a:pt x="63" y="1061"/>
                  </a:lnTo>
                  <a:lnTo>
                    <a:pt x="60" y="1048"/>
                  </a:lnTo>
                  <a:lnTo>
                    <a:pt x="52" y="1035"/>
                  </a:lnTo>
                  <a:lnTo>
                    <a:pt x="49" y="1021"/>
                  </a:lnTo>
                  <a:lnTo>
                    <a:pt x="42" y="1008"/>
                  </a:lnTo>
                  <a:lnTo>
                    <a:pt x="37" y="994"/>
                  </a:lnTo>
                  <a:lnTo>
                    <a:pt x="34" y="982"/>
                  </a:lnTo>
                  <a:lnTo>
                    <a:pt x="30" y="969"/>
                  </a:lnTo>
                  <a:lnTo>
                    <a:pt x="26" y="956"/>
                  </a:lnTo>
                  <a:lnTo>
                    <a:pt x="22" y="942"/>
                  </a:lnTo>
                  <a:lnTo>
                    <a:pt x="18" y="924"/>
                  </a:lnTo>
                  <a:lnTo>
                    <a:pt x="15" y="911"/>
                  </a:lnTo>
                  <a:lnTo>
                    <a:pt x="11" y="897"/>
                  </a:lnTo>
                  <a:lnTo>
                    <a:pt x="11" y="884"/>
                  </a:lnTo>
                  <a:lnTo>
                    <a:pt x="7" y="871"/>
                  </a:lnTo>
                  <a:lnTo>
                    <a:pt x="7" y="854"/>
                  </a:lnTo>
                  <a:lnTo>
                    <a:pt x="4" y="840"/>
                  </a:lnTo>
                  <a:lnTo>
                    <a:pt x="4" y="827"/>
                  </a:lnTo>
                  <a:lnTo>
                    <a:pt x="0" y="814"/>
                  </a:lnTo>
                  <a:lnTo>
                    <a:pt x="0" y="796"/>
                  </a:lnTo>
                  <a:lnTo>
                    <a:pt x="0" y="783"/>
                  </a:lnTo>
                  <a:lnTo>
                    <a:pt x="0" y="770"/>
                  </a:lnTo>
                  <a:lnTo>
                    <a:pt x="0" y="757"/>
                  </a:lnTo>
                  <a:lnTo>
                    <a:pt x="0" y="743"/>
                  </a:lnTo>
                  <a:lnTo>
                    <a:pt x="0" y="725"/>
                  </a:lnTo>
                  <a:lnTo>
                    <a:pt x="0" y="711"/>
                  </a:lnTo>
                  <a:lnTo>
                    <a:pt x="0" y="698"/>
                  </a:lnTo>
                  <a:lnTo>
                    <a:pt x="4" y="685"/>
                  </a:lnTo>
                  <a:lnTo>
                    <a:pt x="4" y="668"/>
                  </a:lnTo>
                  <a:lnTo>
                    <a:pt x="7" y="654"/>
                  </a:lnTo>
                  <a:lnTo>
                    <a:pt x="7" y="641"/>
                  </a:lnTo>
                  <a:lnTo>
                    <a:pt x="11" y="628"/>
                  </a:lnTo>
                  <a:lnTo>
                    <a:pt x="11" y="611"/>
                  </a:lnTo>
                  <a:lnTo>
                    <a:pt x="15" y="597"/>
                  </a:lnTo>
                  <a:lnTo>
                    <a:pt x="18" y="584"/>
                  </a:lnTo>
                  <a:lnTo>
                    <a:pt x="22" y="571"/>
                  </a:lnTo>
                  <a:lnTo>
                    <a:pt x="26" y="557"/>
                  </a:lnTo>
                  <a:lnTo>
                    <a:pt x="30" y="544"/>
                  </a:lnTo>
                  <a:lnTo>
                    <a:pt x="34" y="525"/>
                  </a:lnTo>
                  <a:lnTo>
                    <a:pt x="37" y="512"/>
                  </a:lnTo>
                  <a:lnTo>
                    <a:pt x="45" y="498"/>
                  </a:lnTo>
                  <a:lnTo>
                    <a:pt x="49" y="486"/>
                  </a:lnTo>
                  <a:lnTo>
                    <a:pt x="52" y="473"/>
                  </a:lnTo>
                  <a:lnTo>
                    <a:pt x="60" y="460"/>
                  </a:lnTo>
                  <a:lnTo>
                    <a:pt x="63" y="446"/>
                  </a:lnTo>
                  <a:lnTo>
                    <a:pt x="71" y="433"/>
                  </a:lnTo>
                  <a:lnTo>
                    <a:pt x="79" y="419"/>
                  </a:lnTo>
                  <a:lnTo>
                    <a:pt x="86" y="407"/>
                  </a:lnTo>
                  <a:lnTo>
                    <a:pt x="90" y="393"/>
                  </a:lnTo>
                  <a:lnTo>
                    <a:pt x="97" y="379"/>
                  </a:lnTo>
                  <a:lnTo>
                    <a:pt x="105" y="366"/>
                  </a:lnTo>
                  <a:lnTo>
                    <a:pt x="113" y="358"/>
                  </a:lnTo>
                  <a:lnTo>
                    <a:pt x="120" y="344"/>
                  </a:lnTo>
                  <a:lnTo>
                    <a:pt x="127" y="331"/>
                  </a:lnTo>
                  <a:lnTo>
                    <a:pt x="139" y="318"/>
                  </a:lnTo>
                  <a:lnTo>
                    <a:pt x="146" y="304"/>
                  </a:lnTo>
                  <a:lnTo>
                    <a:pt x="154" y="296"/>
                  </a:lnTo>
                  <a:lnTo>
                    <a:pt x="165" y="282"/>
                  </a:lnTo>
                  <a:lnTo>
                    <a:pt x="172" y="269"/>
                  </a:lnTo>
                  <a:lnTo>
                    <a:pt x="183" y="261"/>
                  </a:lnTo>
                  <a:lnTo>
                    <a:pt x="191" y="247"/>
                  </a:lnTo>
                  <a:lnTo>
                    <a:pt x="202" y="239"/>
                  </a:lnTo>
                  <a:lnTo>
                    <a:pt x="214" y="225"/>
                  </a:lnTo>
                  <a:lnTo>
                    <a:pt x="221" y="215"/>
                  </a:lnTo>
                  <a:lnTo>
                    <a:pt x="233" y="202"/>
                  </a:lnTo>
                  <a:lnTo>
                    <a:pt x="244" y="194"/>
                  </a:lnTo>
                  <a:lnTo>
                    <a:pt x="255" y="185"/>
                  </a:lnTo>
                  <a:lnTo>
                    <a:pt x="266" y="172"/>
                  </a:lnTo>
                  <a:lnTo>
                    <a:pt x="278" y="164"/>
                  </a:lnTo>
                  <a:lnTo>
                    <a:pt x="289" y="154"/>
                  </a:lnTo>
                  <a:lnTo>
                    <a:pt x="300" y="145"/>
                  </a:lnTo>
                  <a:lnTo>
                    <a:pt x="311" y="132"/>
                  </a:lnTo>
                  <a:lnTo>
                    <a:pt x="327" y="123"/>
                  </a:lnTo>
                  <a:lnTo>
                    <a:pt x="339" y="115"/>
                  </a:lnTo>
                  <a:lnTo>
                    <a:pt x="350" y="105"/>
                  </a:lnTo>
                  <a:lnTo>
                    <a:pt x="365" y="97"/>
                  </a:lnTo>
                  <a:lnTo>
                    <a:pt x="376" y="88"/>
                  </a:lnTo>
                  <a:lnTo>
                    <a:pt x="387" y="78"/>
                  </a:lnTo>
                  <a:lnTo>
                    <a:pt x="401" y="75"/>
                  </a:lnTo>
                  <a:lnTo>
                    <a:pt x="412" y="65"/>
                  </a:lnTo>
                  <a:lnTo>
                    <a:pt x="429" y="56"/>
                  </a:lnTo>
                  <a:lnTo>
                    <a:pt x="443" y="48"/>
                  </a:lnTo>
                  <a:lnTo>
                    <a:pt x="455" y="43"/>
                  </a:lnTo>
                  <a:lnTo>
                    <a:pt x="470" y="34"/>
                  </a:lnTo>
                  <a:lnTo>
                    <a:pt x="485" y="30"/>
                  </a:lnTo>
                  <a:lnTo>
                    <a:pt x="496" y="21"/>
                  </a:lnTo>
                  <a:lnTo>
                    <a:pt x="511" y="16"/>
                  </a:lnTo>
                  <a:lnTo>
                    <a:pt x="526" y="8"/>
                  </a:lnTo>
                  <a:lnTo>
                    <a:pt x="541" y="3"/>
                  </a:lnTo>
                  <a:lnTo>
                    <a:pt x="556" y="0"/>
                  </a:lnTo>
                  <a:lnTo>
                    <a:pt x="914" y="757"/>
                  </a:lnTo>
                  <a:lnTo>
                    <a:pt x="1410" y="1447"/>
                  </a:lnTo>
                </a:path>
              </a:pathLst>
            </a:custGeom>
            <a:solidFill>
              <a:srgbClr val="C4000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86381" name="Rectangle 13"/>
            <p:cNvSpPr>
              <a:spLocks noChangeArrowheads="1"/>
            </p:cNvSpPr>
            <p:nvPr/>
          </p:nvSpPr>
          <p:spPr bwMode="auto">
            <a:xfrm>
              <a:off x="3912" y="2192"/>
              <a:ext cx="725" cy="360"/>
            </a:xfrm>
            <a:prstGeom prst="rect">
              <a:avLst/>
            </a:prstGeom>
            <a:noFill/>
            <a:ln w="9525">
              <a:noFill/>
              <a:miter lim="800000"/>
              <a:headEnd/>
              <a:tailEnd/>
            </a:ln>
            <a:effectLst/>
          </p:spPr>
          <p:txBody>
            <a:bodyPr wrap="none" lIns="147638" tIns="73025" rIns="147638" bIns="73025">
              <a:spAutoFit/>
            </a:bodyPr>
            <a:lstStyle/>
            <a:p>
              <a:pPr algn="ctr" defTabSz="2341563">
                <a:defRPr/>
              </a:pPr>
              <a:r>
                <a:rPr lang="fr-CH" sz="1400" b="1">
                  <a:solidFill>
                    <a:srgbClr val="FFFFFF"/>
                  </a:solidFill>
                  <a:latin typeface="Arial" charset="0"/>
                </a:rPr>
                <a:t>Contestés</a:t>
              </a:r>
              <a:endParaRPr lang="fr-CH" sz="1400" b="1">
                <a:solidFill>
                  <a:srgbClr val="FFFFFF"/>
                </a:solidFill>
                <a:effectLst>
                  <a:outerShdw blurRad="38100" dist="38100" dir="2700000" algn="tl">
                    <a:srgbClr val="C0C0C0"/>
                  </a:outerShdw>
                </a:effectLst>
                <a:latin typeface="Arial" charset="0"/>
              </a:endParaRPr>
            </a:p>
            <a:p>
              <a:pPr algn="ctr" defTabSz="2341563">
                <a:defRPr/>
              </a:pPr>
              <a:r>
                <a:rPr lang="fr-CH" sz="1400" b="1">
                  <a:solidFill>
                    <a:srgbClr val="FFFFFF"/>
                  </a:solidFill>
                  <a:latin typeface="Arial" charset="0"/>
                </a:rPr>
                <a:t>46%</a:t>
              </a:r>
            </a:p>
          </p:txBody>
        </p:sp>
      </p:grpSp>
      <p:sp>
        <p:nvSpPr>
          <p:cNvPr id="11267" name="Rectangle 14"/>
          <p:cNvSpPr>
            <a:spLocks noChangeArrowheads="1"/>
          </p:cNvSpPr>
          <p:nvPr/>
        </p:nvSpPr>
        <p:spPr bwMode="auto">
          <a:xfrm>
            <a:off x="6026150" y="5248275"/>
            <a:ext cx="28670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fr-CH" altLang="fr-FR" sz="1800" b="1">
                <a:latin typeface="Arial" charset="0"/>
              </a:rPr>
              <a:t>1995-98</a:t>
            </a:r>
          </a:p>
          <a:p>
            <a:pPr algn="ctr"/>
            <a:r>
              <a:rPr lang="fr-CH" altLang="fr-FR" sz="1400">
                <a:latin typeface="Arial" charset="0"/>
              </a:rPr>
              <a:t>Basé sur l'étude de 23 000 projets</a:t>
            </a:r>
          </a:p>
          <a:p>
            <a:pPr algn="ctr"/>
            <a:endParaRPr lang="fr-CH" altLang="fr-FR" sz="1400">
              <a:latin typeface="Arial" charset="0"/>
            </a:endParaRPr>
          </a:p>
        </p:txBody>
      </p:sp>
      <p:sp>
        <p:nvSpPr>
          <p:cNvPr id="11268" name="Rectangle 15"/>
          <p:cNvSpPr>
            <a:spLocks noGrp="1" noChangeArrowheads="1"/>
          </p:cNvSpPr>
          <p:nvPr>
            <p:ph type="title"/>
          </p:nvPr>
        </p:nvSpPr>
        <p:spPr>
          <a:xfrm>
            <a:off x="1852613" y="85725"/>
            <a:ext cx="7027862" cy="576263"/>
          </a:xfrm>
          <a:noFill/>
        </p:spPr>
        <p:txBody>
          <a:bodyPr lIns="85725" tIns="41275" rIns="85725" bIns="41275"/>
          <a:lstStyle/>
          <a:p>
            <a:r>
              <a:rPr lang="fr-CH" altLang="fr-FR" sz="4000" smtClean="0">
                <a:solidFill>
                  <a:srgbClr val="009900"/>
                </a:solidFill>
              </a:rPr>
              <a:t>Mesures quantitatives</a:t>
            </a:r>
          </a:p>
        </p:txBody>
      </p:sp>
      <p:sp>
        <p:nvSpPr>
          <p:cNvPr id="11269" name="Rectangle 16"/>
          <p:cNvSpPr>
            <a:spLocks noGrp="1" noChangeArrowheads="1"/>
          </p:cNvSpPr>
          <p:nvPr>
            <p:ph type="body" idx="1"/>
          </p:nvPr>
        </p:nvSpPr>
        <p:spPr>
          <a:xfrm>
            <a:off x="457200" y="1900238"/>
            <a:ext cx="5324475" cy="4348162"/>
          </a:xfrm>
          <a:noFill/>
        </p:spPr>
        <p:txBody>
          <a:bodyPr lIns="92075" tIns="46038" rIns="92075" bIns="46038"/>
          <a:lstStyle/>
          <a:p>
            <a:pPr marL="234950" indent="-234950" algn="ctr">
              <a:buFontTx/>
              <a:buNone/>
            </a:pPr>
            <a:r>
              <a:rPr lang="fr-CH" altLang="fr-FR" sz="2800" b="1" u="sng" smtClean="0">
                <a:solidFill>
                  <a:srgbClr val="CC0000"/>
                </a:solidFill>
              </a:rPr>
              <a:t>Conclusions clés</a:t>
            </a:r>
            <a:endParaRPr lang="fr-CH" altLang="fr-FR"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28 %</a:t>
            </a:r>
            <a:r>
              <a:rPr lang="fr-CH" altLang="fr-FR" sz="1800" b="1" smtClean="0">
                <a:solidFill>
                  <a:srgbClr val="FFFFFF"/>
                </a:solidFill>
              </a:rPr>
              <a:t> </a:t>
            </a:r>
            <a:r>
              <a:rPr lang="fr-CH" altLang="fr-FR" sz="1800" b="1" smtClean="0"/>
              <a:t>des projets sont</a:t>
            </a:r>
            <a:r>
              <a:rPr lang="fr-CH" altLang="fr-FR" sz="1800" b="1" smtClean="0">
                <a:solidFill>
                  <a:srgbClr val="FFFFFF"/>
                </a:solidFill>
              </a:rPr>
              <a:t> </a:t>
            </a:r>
            <a:r>
              <a:rPr lang="fr-CH" altLang="fr-FR" sz="1800" b="1" u="sng" smtClean="0">
                <a:solidFill>
                  <a:srgbClr val="CC0000"/>
                </a:solidFill>
              </a:rPr>
              <a:t>annulés</a:t>
            </a:r>
            <a:r>
              <a:rPr lang="fr-CH" altLang="fr-FR" sz="1800" b="1" smtClean="0">
                <a:solidFill>
                  <a:srgbClr val="FFFFFF"/>
                </a:solidFill>
              </a:rPr>
              <a:t> </a:t>
            </a:r>
            <a:r>
              <a:rPr lang="fr-CH" altLang="fr-FR" sz="1800" b="1" smtClean="0"/>
              <a:t>avant d'être terminés</a:t>
            </a:r>
            <a:endParaRPr lang="fr-CH" altLang="fr-FR" sz="1800"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46 %</a:t>
            </a:r>
            <a:r>
              <a:rPr lang="fr-CH" altLang="fr-FR" sz="1800" b="1" smtClean="0"/>
              <a:t> des projets </a:t>
            </a:r>
            <a:r>
              <a:rPr lang="fr-CH" altLang="fr-FR" sz="1800" b="1" smtClean="0">
                <a:solidFill>
                  <a:srgbClr val="FFFFFF"/>
                </a:solidFill>
              </a:rPr>
              <a:t> </a:t>
            </a:r>
            <a:r>
              <a:rPr lang="fr-CH" altLang="fr-FR" sz="1800" b="1" u="sng" smtClean="0">
                <a:solidFill>
                  <a:srgbClr val="CC0000"/>
                </a:solidFill>
              </a:rPr>
              <a:t>coûtent</a:t>
            </a:r>
            <a:r>
              <a:rPr lang="fr-CH" altLang="fr-FR" sz="1800" b="1" smtClean="0">
                <a:solidFill>
                  <a:srgbClr val="FFFFFF"/>
                </a:solidFill>
              </a:rPr>
              <a:t> </a:t>
            </a:r>
            <a:r>
              <a:rPr lang="fr-CH" altLang="fr-FR" sz="1800" b="1" smtClean="0"/>
              <a:t>en moyenne</a:t>
            </a:r>
            <a:r>
              <a:rPr lang="fr-CH" altLang="fr-FR" sz="1800" b="1" smtClean="0">
                <a:solidFill>
                  <a:srgbClr val="FFFFFF"/>
                </a:solidFill>
              </a:rPr>
              <a:t> </a:t>
            </a:r>
            <a:r>
              <a:rPr lang="fr-CH" altLang="fr-FR" sz="1800" b="1" u="sng" smtClean="0">
                <a:solidFill>
                  <a:srgbClr val="CC0000"/>
                </a:solidFill>
              </a:rPr>
              <a:t>178</a:t>
            </a:r>
            <a:r>
              <a:rPr lang="fr-CH" altLang="fr-FR" sz="1800" b="1" u="sng" smtClean="0">
                <a:solidFill>
                  <a:srgbClr val="FFCC00"/>
                </a:solidFill>
              </a:rPr>
              <a:t> </a:t>
            </a:r>
            <a:r>
              <a:rPr lang="fr-CH" altLang="fr-FR" sz="1800" b="1" u="sng" smtClean="0">
                <a:solidFill>
                  <a:srgbClr val="CC0000"/>
                </a:solidFill>
              </a:rPr>
              <a:t>%</a:t>
            </a:r>
            <a:r>
              <a:rPr lang="fr-CH" altLang="fr-FR" sz="1800" b="1" smtClean="0">
                <a:solidFill>
                  <a:srgbClr val="FFFFFF"/>
                </a:solidFill>
              </a:rPr>
              <a:t> </a:t>
            </a:r>
            <a:r>
              <a:rPr lang="fr-CH" altLang="fr-FR" sz="1800" b="1" smtClean="0"/>
              <a:t>de l'estimation initiale</a:t>
            </a:r>
          </a:p>
          <a:p>
            <a:pPr marL="234950" indent="-234950">
              <a:spcAft>
                <a:spcPct val="45000"/>
              </a:spcAft>
              <a:buFont typeface="Symbol" pitchFamily="18" charset="2"/>
              <a:buChar char="Ö"/>
            </a:pPr>
            <a:r>
              <a:rPr lang="fr-CH" altLang="fr-FR" sz="1800" b="1" smtClean="0"/>
              <a:t>Les projets  sont terminés en moyenne à</a:t>
            </a:r>
            <a:r>
              <a:rPr lang="fr-CH" altLang="fr-FR" sz="1800" b="1" smtClean="0">
                <a:solidFill>
                  <a:srgbClr val="FFFFFF"/>
                </a:solidFill>
              </a:rPr>
              <a:t> </a:t>
            </a:r>
            <a:r>
              <a:rPr lang="fr-CH" altLang="fr-FR" sz="1800" b="1" u="sng" smtClean="0">
                <a:solidFill>
                  <a:srgbClr val="CC0000"/>
                </a:solidFill>
              </a:rPr>
              <a:t>230 %</a:t>
            </a:r>
            <a:r>
              <a:rPr lang="fr-CH" altLang="fr-FR" sz="1800" b="1" smtClean="0">
                <a:solidFill>
                  <a:srgbClr val="FFFFFF"/>
                </a:solidFill>
              </a:rPr>
              <a:t> </a:t>
            </a:r>
            <a:r>
              <a:rPr lang="fr-CH" altLang="fr-FR" sz="1800" b="1" smtClean="0"/>
              <a:t>du</a:t>
            </a:r>
            <a:r>
              <a:rPr lang="fr-CH" altLang="fr-FR" sz="1800" b="1" smtClean="0">
                <a:solidFill>
                  <a:srgbClr val="FFFFFF"/>
                </a:solidFill>
              </a:rPr>
              <a:t> </a:t>
            </a:r>
            <a:r>
              <a:rPr lang="fr-CH" altLang="fr-FR" sz="1800" b="1" u="sng" smtClean="0">
                <a:solidFill>
                  <a:srgbClr val="CC0000"/>
                </a:solidFill>
              </a:rPr>
              <a:t>calendrier</a:t>
            </a:r>
            <a:r>
              <a:rPr lang="fr-CH" altLang="fr-FR" sz="1800" b="1" u="sng" smtClean="0">
                <a:solidFill>
                  <a:srgbClr val="FFCC00"/>
                </a:solidFill>
              </a:rPr>
              <a:t> </a:t>
            </a:r>
            <a:r>
              <a:rPr lang="fr-CH" altLang="fr-FR" sz="1800" b="1" smtClean="0"/>
              <a:t>original</a:t>
            </a:r>
            <a:r>
              <a:rPr lang="fr-CH" altLang="fr-FR" sz="1800" b="1" smtClean="0">
                <a:solidFill>
                  <a:srgbClr val="FFFFFF"/>
                </a:solidFill>
              </a:rPr>
              <a:t> </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42 %</a:t>
            </a:r>
            <a:r>
              <a:rPr lang="fr-CH" altLang="fr-FR" sz="1800" b="1" smtClean="0"/>
              <a:t> des projets </a:t>
            </a:r>
            <a:r>
              <a:rPr lang="fr-CH" altLang="fr-FR" sz="1800" b="1" u="sng" smtClean="0">
                <a:solidFill>
                  <a:srgbClr val="CC0000"/>
                </a:solidFill>
              </a:rPr>
              <a:t>livrent</a:t>
            </a:r>
            <a:r>
              <a:rPr lang="fr-CH" altLang="fr-FR" sz="1800" b="1" smtClean="0"/>
              <a:t> les fonctions et composantes prévues au départ</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9 %</a:t>
            </a:r>
            <a:r>
              <a:rPr lang="fr-CH" altLang="fr-FR" sz="1800" b="1" smtClean="0"/>
              <a:t> des projets sont terminés </a:t>
            </a:r>
            <a:r>
              <a:rPr lang="fr-CH" altLang="fr-FR" sz="1800" b="1" u="sng" smtClean="0">
                <a:solidFill>
                  <a:srgbClr val="CC0000"/>
                </a:solidFill>
              </a:rPr>
              <a:t>à temps et selon le budget</a:t>
            </a:r>
            <a:r>
              <a:rPr lang="fr-CH" altLang="fr-FR" sz="1800" b="1" smtClean="0"/>
              <a:t> </a:t>
            </a:r>
          </a:p>
          <a:p>
            <a:pPr marL="234950" indent="-234950">
              <a:spcAft>
                <a:spcPct val="45000"/>
              </a:spcAft>
              <a:buFont typeface="Symbol" pitchFamily="18" charset="2"/>
              <a:buChar char="Ö"/>
            </a:pPr>
            <a:r>
              <a:rPr lang="fr-CH" altLang="fr-FR" sz="1800" b="1" smtClean="0"/>
              <a:t>La taille moyenne des projets est de 2,3 M$</a:t>
            </a:r>
          </a:p>
        </p:txBody>
      </p:sp>
      <p:sp>
        <p:nvSpPr>
          <p:cNvPr id="11270" name="Rectangle 17"/>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fr-CA" altLang="fr-FR"/>
          </a:p>
        </p:txBody>
      </p:sp>
      <p:sp>
        <p:nvSpPr>
          <p:cNvPr id="11271" name="Rectangle 18"/>
          <p:cNvSpPr>
            <a:spLocks noChangeArrowheads="1"/>
          </p:cNvSpPr>
          <p:nvPr/>
        </p:nvSpPr>
        <p:spPr bwMode="auto">
          <a:xfrm>
            <a:off x="2247900" y="762000"/>
            <a:ext cx="6127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defTabSz="762000"/>
            <a:r>
              <a:rPr lang="fr-CH" altLang="fr-FR" b="1">
                <a:solidFill>
                  <a:srgbClr val="009900"/>
                </a:solidFill>
                <a:latin typeface="Arial" charset="0"/>
              </a:rPr>
              <a:t>Analyse de la performance des projets TI</a:t>
            </a:r>
          </a:p>
          <a:p>
            <a:pPr algn="ctr" defTabSz="762000"/>
            <a:r>
              <a:rPr lang="fr-CH" altLang="fr-FR" sz="1800" b="1">
                <a:solidFill>
                  <a:srgbClr val="009900"/>
                </a:solidFill>
                <a:latin typeface="Arial" charset="0"/>
              </a:rPr>
              <a:t>Selon «The Standish Group»</a:t>
            </a:r>
            <a:endParaRPr lang="fr-CH" altLang="fr-FR" sz="1800" b="1">
              <a:latin typeface="Arial" charset="0"/>
            </a:endParaRPr>
          </a:p>
          <a:p>
            <a:pPr algn="ctr" defTabSz="762000"/>
            <a:r>
              <a:rPr lang="fr-CH" altLang="fr-FR" sz="1800" b="1">
                <a:latin typeface="Arial" charset="0"/>
              </a:rPr>
              <a:t>Pour les "grandes entreprises" (&gt; 500 M$/année)</a:t>
            </a:r>
          </a:p>
        </p:txBody>
      </p:sp>
      <p:sp>
        <p:nvSpPr>
          <p:cNvPr id="11272" name="Text Box 22"/>
          <p:cNvSpPr txBox="1">
            <a:spLocks noChangeArrowheads="1"/>
          </p:cNvSpPr>
          <p:nvPr/>
        </p:nvSpPr>
        <p:spPr bwMode="auto">
          <a:xfrm>
            <a:off x="6096000" y="3429000"/>
            <a:ext cx="2057400" cy="1447800"/>
          </a:xfrm>
          <a:prstGeom prst="rect">
            <a:avLst/>
          </a:prstGeom>
          <a:solidFill>
            <a:srgbClr val="33CCCC"/>
          </a:solidFill>
          <a:ln w="9525">
            <a:solidFill>
              <a:srgbClr val="000000"/>
            </a:solidFill>
            <a:miter lim="800000"/>
            <a:headEnd/>
            <a:tailEnd/>
          </a:ln>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lgn="ctr"/>
            <a:r>
              <a:rPr lang="en-CA" altLang="fr-FR" sz="2400" b="1"/>
              <a:t>Axe 1, Délais</a:t>
            </a:r>
            <a:endParaRPr lang="en-CA" altLang="fr-FR" sz="1000" b="1"/>
          </a:p>
          <a:p>
            <a:r>
              <a:rPr lang="fr-CA" altLang="fr-FR" sz="1400"/>
              <a:t>- Respect échéancier</a:t>
            </a:r>
          </a:p>
          <a:p>
            <a:r>
              <a:rPr lang="fr-CA" altLang="fr-FR" sz="1400"/>
              <a:t>Fin révisée / fin planifiée</a:t>
            </a:r>
            <a:endParaRPr lang="fr-CA" altLang="fr-FR" sz="1000"/>
          </a:p>
        </p:txBody>
      </p:sp>
      <p:sp>
        <p:nvSpPr>
          <p:cNvPr id="11273" name="AutoShape 23"/>
          <p:cNvSpPr>
            <a:spLocks noChangeArrowheads="1"/>
          </p:cNvSpPr>
          <p:nvPr/>
        </p:nvSpPr>
        <p:spPr bwMode="auto">
          <a:xfrm>
            <a:off x="5715000" y="3886200"/>
            <a:ext cx="381000" cy="4572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tLang="fr-F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5867400" y="1981200"/>
            <a:ext cx="2938463" cy="2925763"/>
            <a:chOff x="3762" y="1350"/>
            <a:chExt cx="1851" cy="1843"/>
          </a:xfrm>
        </p:grpSpPr>
        <p:sp>
          <p:nvSpPr>
            <p:cNvPr id="13323" name="Freeform 3"/>
            <p:cNvSpPr>
              <a:spLocks/>
            </p:cNvSpPr>
            <p:nvPr/>
          </p:nvSpPr>
          <p:spPr bwMode="auto">
            <a:xfrm>
              <a:off x="4678" y="1498"/>
              <a:ext cx="520" cy="880"/>
            </a:xfrm>
            <a:custGeom>
              <a:avLst/>
              <a:gdLst>
                <a:gd name="T0" fmla="*/ 0 w 520"/>
                <a:gd name="T1" fmla="*/ 675 h 880"/>
                <a:gd name="T2" fmla="*/ 0 w 520"/>
                <a:gd name="T3" fmla="*/ 879 h 880"/>
                <a:gd name="T4" fmla="*/ 516 w 520"/>
                <a:gd name="T5" fmla="*/ 191 h 880"/>
                <a:gd name="T6" fmla="*/ 519 w 520"/>
                <a:gd name="T7" fmla="*/ 0 h 880"/>
                <a:gd name="T8" fmla="*/ 0 w 520"/>
                <a:gd name="T9" fmla="*/ 675 h 880"/>
                <a:gd name="T10" fmla="*/ 0 60000 65536"/>
                <a:gd name="T11" fmla="*/ 0 60000 65536"/>
                <a:gd name="T12" fmla="*/ 0 60000 65536"/>
                <a:gd name="T13" fmla="*/ 0 60000 65536"/>
                <a:gd name="T14" fmla="*/ 0 60000 65536"/>
                <a:gd name="T15" fmla="*/ 0 w 520"/>
                <a:gd name="T16" fmla="*/ 0 h 880"/>
                <a:gd name="T17" fmla="*/ 520 w 520"/>
                <a:gd name="T18" fmla="*/ 880 h 880"/>
              </a:gdLst>
              <a:ahLst/>
              <a:cxnLst>
                <a:cxn ang="T10">
                  <a:pos x="T0" y="T1"/>
                </a:cxn>
                <a:cxn ang="T11">
                  <a:pos x="T2" y="T3"/>
                </a:cxn>
                <a:cxn ang="T12">
                  <a:pos x="T4" y="T5"/>
                </a:cxn>
                <a:cxn ang="T13">
                  <a:pos x="T6" y="T7"/>
                </a:cxn>
                <a:cxn ang="T14">
                  <a:pos x="T8" y="T9"/>
                </a:cxn>
              </a:cxnLst>
              <a:rect l="T15" t="T16" r="T17" b="T18"/>
              <a:pathLst>
                <a:path w="520" h="880">
                  <a:moveTo>
                    <a:pt x="0" y="675"/>
                  </a:moveTo>
                  <a:lnTo>
                    <a:pt x="0" y="879"/>
                  </a:lnTo>
                  <a:lnTo>
                    <a:pt x="516" y="191"/>
                  </a:lnTo>
                  <a:lnTo>
                    <a:pt x="519" y="0"/>
                  </a:lnTo>
                  <a:lnTo>
                    <a:pt x="0" y="675"/>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3324" name="Freeform 4"/>
            <p:cNvSpPr>
              <a:spLocks/>
            </p:cNvSpPr>
            <p:nvPr/>
          </p:nvSpPr>
          <p:spPr bwMode="auto">
            <a:xfrm>
              <a:off x="4320" y="1350"/>
              <a:ext cx="881" cy="825"/>
            </a:xfrm>
            <a:custGeom>
              <a:avLst/>
              <a:gdLst>
                <a:gd name="T0" fmla="*/ 0 w 881"/>
                <a:gd name="T1" fmla="*/ 66 h 825"/>
                <a:gd name="T2" fmla="*/ 14 w 881"/>
                <a:gd name="T3" fmla="*/ 57 h 825"/>
                <a:gd name="T4" fmla="*/ 28 w 881"/>
                <a:gd name="T5" fmla="*/ 53 h 825"/>
                <a:gd name="T6" fmla="*/ 44 w 881"/>
                <a:gd name="T7" fmla="*/ 48 h 825"/>
                <a:gd name="T8" fmla="*/ 58 w 881"/>
                <a:gd name="T9" fmla="*/ 44 h 825"/>
                <a:gd name="T10" fmla="*/ 75 w 881"/>
                <a:gd name="T11" fmla="*/ 39 h 825"/>
                <a:gd name="T12" fmla="*/ 89 w 881"/>
                <a:gd name="T13" fmla="*/ 34 h 825"/>
                <a:gd name="T14" fmla="*/ 103 w 881"/>
                <a:gd name="T15" fmla="*/ 31 h 825"/>
                <a:gd name="T16" fmla="*/ 120 w 881"/>
                <a:gd name="T17" fmla="*/ 26 h 825"/>
                <a:gd name="T18" fmla="*/ 134 w 881"/>
                <a:gd name="T19" fmla="*/ 21 h 825"/>
                <a:gd name="T20" fmla="*/ 148 w 881"/>
                <a:gd name="T21" fmla="*/ 21 h 825"/>
                <a:gd name="T22" fmla="*/ 165 w 881"/>
                <a:gd name="T23" fmla="*/ 18 h 825"/>
                <a:gd name="T24" fmla="*/ 179 w 881"/>
                <a:gd name="T25" fmla="*/ 12 h 825"/>
                <a:gd name="T26" fmla="*/ 198 w 881"/>
                <a:gd name="T27" fmla="*/ 12 h 825"/>
                <a:gd name="T28" fmla="*/ 213 w 881"/>
                <a:gd name="T29" fmla="*/ 8 h 825"/>
                <a:gd name="T30" fmla="*/ 228 w 881"/>
                <a:gd name="T31" fmla="*/ 8 h 825"/>
                <a:gd name="T32" fmla="*/ 228 w 881"/>
                <a:gd name="T33" fmla="*/ 8 h 825"/>
                <a:gd name="T34" fmla="*/ 243 w 881"/>
                <a:gd name="T35" fmla="*/ 4 h 825"/>
                <a:gd name="T36" fmla="*/ 259 w 881"/>
                <a:gd name="T37" fmla="*/ 4 h 825"/>
                <a:gd name="T38" fmla="*/ 277 w 881"/>
                <a:gd name="T39" fmla="*/ 0 h 825"/>
                <a:gd name="T40" fmla="*/ 292 w 881"/>
                <a:gd name="T41" fmla="*/ 0 h 825"/>
                <a:gd name="T42" fmla="*/ 307 w 881"/>
                <a:gd name="T43" fmla="*/ 0 h 825"/>
                <a:gd name="T44" fmla="*/ 322 w 881"/>
                <a:gd name="T45" fmla="*/ 0 h 825"/>
                <a:gd name="T46" fmla="*/ 341 w 881"/>
                <a:gd name="T47" fmla="*/ 0 h 825"/>
                <a:gd name="T48" fmla="*/ 356 w 881"/>
                <a:gd name="T49" fmla="*/ 0 h 825"/>
                <a:gd name="T50" fmla="*/ 371 w 881"/>
                <a:gd name="T51" fmla="*/ 0 h 825"/>
                <a:gd name="T52" fmla="*/ 386 w 881"/>
                <a:gd name="T53" fmla="*/ 0 h 825"/>
                <a:gd name="T54" fmla="*/ 401 w 881"/>
                <a:gd name="T55" fmla="*/ 0 h 825"/>
                <a:gd name="T56" fmla="*/ 419 w 881"/>
                <a:gd name="T57" fmla="*/ 0 h 825"/>
                <a:gd name="T58" fmla="*/ 435 w 881"/>
                <a:gd name="T59" fmla="*/ 0 h 825"/>
                <a:gd name="T60" fmla="*/ 450 w 881"/>
                <a:gd name="T61" fmla="*/ 4 h 825"/>
                <a:gd name="T62" fmla="*/ 466 w 881"/>
                <a:gd name="T63" fmla="*/ 4 h 825"/>
                <a:gd name="T64" fmla="*/ 483 w 881"/>
                <a:gd name="T65" fmla="*/ 8 h 825"/>
                <a:gd name="T66" fmla="*/ 500 w 881"/>
                <a:gd name="T67" fmla="*/ 8 h 825"/>
                <a:gd name="T68" fmla="*/ 514 w 881"/>
                <a:gd name="T69" fmla="*/ 12 h 825"/>
                <a:gd name="T70" fmla="*/ 528 w 881"/>
                <a:gd name="T71" fmla="*/ 12 h 825"/>
                <a:gd name="T72" fmla="*/ 544 w 881"/>
                <a:gd name="T73" fmla="*/ 18 h 825"/>
                <a:gd name="T74" fmla="*/ 559 w 881"/>
                <a:gd name="T75" fmla="*/ 21 h 825"/>
                <a:gd name="T76" fmla="*/ 578 w 881"/>
                <a:gd name="T77" fmla="*/ 21 h 825"/>
                <a:gd name="T78" fmla="*/ 592 w 881"/>
                <a:gd name="T79" fmla="*/ 26 h 825"/>
                <a:gd name="T80" fmla="*/ 608 w 881"/>
                <a:gd name="T81" fmla="*/ 31 h 825"/>
                <a:gd name="T82" fmla="*/ 623 w 881"/>
                <a:gd name="T83" fmla="*/ 34 h 825"/>
                <a:gd name="T84" fmla="*/ 639 w 881"/>
                <a:gd name="T85" fmla="*/ 39 h 825"/>
                <a:gd name="T86" fmla="*/ 653 w 881"/>
                <a:gd name="T87" fmla="*/ 44 h 825"/>
                <a:gd name="T88" fmla="*/ 668 w 881"/>
                <a:gd name="T89" fmla="*/ 48 h 825"/>
                <a:gd name="T90" fmla="*/ 684 w 881"/>
                <a:gd name="T91" fmla="*/ 53 h 825"/>
                <a:gd name="T92" fmla="*/ 684 w 881"/>
                <a:gd name="T93" fmla="*/ 53 h 825"/>
                <a:gd name="T94" fmla="*/ 698 w 881"/>
                <a:gd name="T95" fmla="*/ 57 h 825"/>
                <a:gd name="T96" fmla="*/ 713 w 881"/>
                <a:gd name="T97" fmla="*/ 66 h 825"/>
                <a:gd name="T98" fmla="*/ 729 w 881"/>
                <a:gd name="T99" fmla="*/ 69 h 825"/>
                <a:gd name="T100" fmla="*/ 740 w 881"/>
                <a:gd name="T101" fmla="*/ 75 h 825"/>
                <a:gd name="T102" fmla="*/ 754 w 881"/>
                <a:gd name="T103" fmla="*/ 83 h 825"/>
                <a:gd name="T104" fmla="*/ 770 w 881"/>
                <a:gd name="T105" fmla="*/ 88 h 825"/>
                <a:gd name="T106" fmla="*/ 785 w 881"/>
                <a:gd name="T107" fmla="*/ 97 h 825"/>
                <a:gd name="T108" fmla="*/ 799 w 881"/>
                <a:gd name="T109" fmla="*/ 101 h 825"/>
                <a:gd name="T110" fmla="*/ 811 w 881"/>
                <a:gd name="T111" fmla="*/ 110 h 825"/>
                <a:gd name="T112" fmla="*/ 826 w 881"/>
                <a:gd name="T113" fmla="*/ 115 h 825"/>
                <a:gd name="T114" fmla="*/ 841 w 881"/>
                <a:gd name="T115" fmla="*/ 123 h 825"/>
                <a:gd name="T116" fmla="*/ 852 w 881"/>
                <a:gd name="T117" fmla="*/ 132 h 825"/>
                <a:gd name="T118" fmla="*/ 868 w 881"/>
                <a:gd name="T119" fmla="*/ 142 h 825"/>
                <a:gd name="T120" fmla="*/ 880 w 881"/>
                <a:gd name="T121" fmla="*/ 145 h 825"/>
                <a:gd name="T122" fmla="*/ 356 w 881"/>
                <a:gd name="T123" fmla="*/ 824 h 825"/>
                <a:gd name="T124" fmla="*/ 0 w 881"/>
                <a:gd name="T125" fmla="*/ 66 h 8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81"/>
                <a:gd name="T190" fmla="*/ 0 h 825"/>
                <a:gd name="T191" fmla="*/ 881 w 881"/>
                <a:gd name="T192" fmla="*/ 825 h 8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81" h="825">
                  <a:moveTo>
                    <a:pt x="0" y="66"/>
                  </a:moveTo>
                  <a:lnTo>
                    <a:pt x="14" y="57"/>
                  </a:lnTo>
                  <a:lnTo>
                    <a:pt x="28" y="53"/>
                  </a:lnTo>
                  <a:lnTo>
                    <a:pt x="44" y="48"/>
                  </a:lnTo>
                  <a:lnTo>
                    <a:pt x="58" y="44"/>
                  </a:lnTo>
                  <a:lnTo>
                    <a:pt x="75" y="39"/>
                  </a:lnTo>
                  <a:lnTo>
                    <a:pt x="89" y="34"/>
                  </a:lnTo>
                  <a:lnTo>
                    <a:pt x="103" y="31"/>
                  </a:lnTo>
                  <a:lnTo>
                    <a:pt x="120" y="26"/>
                  </a:lnTo>
                  <a:lnTo>
                    <a:pt x="134" y="21"/>
                  </a:lnTo>
                  <a:lnTo>
                    <a:pt x="148" y="21"/>
                  </a:lnTo>
                  <a:lnTo>
                    <a:pt x="165" y="18"/>
                  </a:lnTo>
                  <a:lnTo>
                    <a:pt x="179" y="12"/>
                  </a:lnTo>
                  <a:lnTo>
                    <a:pt x="198" y="12"/>
                  </a:lnTo>
                  <a:lnTo>
                    <a:pt x="213" y="8"/>
                  </a:lnTo>
                  <a:lnTo>
                    <a:pt x="228" y="8"/>
                  </a:lnTo>
                  <a:lnTo>
                    <a:pt x="243" y="4"/>
                  </a:lnTo>
                  <a:lnTo>
                    <a:pt x="259" y="4"/>
                  </a:lnTo>
                  <a:lnTo>
                    <a:pt x="277" y="0"/>
                  </a:lnTo>
                  <a:lnTo>
                    <a:pt x="292" y="0"/>
                  </a:lnTo>
                  <a:lnTo>
                    <a:pt x="307" y="0"/>
                  </a:lnTo>
                  <a:lnTo>
                    <a:pt x="322" y="0"/>
                  </a:lnTo>
                  <a:lnTo>
                    <a:pt x="341" y="0"/>
                  </a:lnTo>
                  <a:lnTo>
                    <a:pt x="356" y="0"/>
                  </a:lnTo>
                  <a:lnTo>
                    <a:pt x="371" y="0"/>
                  </a:lnTo>
                  <a:lnTo>
                    <a:pt x="386" y="0"/>
                  </a:lnTo>
                  <a:lnTo>
                    <a:pt x="401" y="0"/>
                  </a:lnTo>
                  <a:lnTo>
                    <a:pt x="419" y="0"/>
                  </a:lnTo>
                  <a:lnTo>
                    <a:pt x="435" y="0"/>
                  </a:lnTo>
                  <a:lnTo>
                    <a:pt x="450" y="4"/>
                  </a:lnTo>
                  <a:lnTo>
                    <a:pt x="466" y="4"/>
                  </a:lnTo>
                  <a:lnTo>
                    <a:pt x="483" y="8"/>
                  </a:lnTo>
                  <a:lnTo>
                    <a:pt x="500" y="8"/>
                  </a:lnTo>
                  <a:lnTo>
                    <a:pt x="514" y="12"/>
                  </a:lnTo>
                  <a:lnTo>
                    <a:pt x="528" y="12"/>
                  </a:lnTo>
                  <a:lnTo>
                    <a:pt x="544" y="18"/>
                  </a:lnTo>
                  <a:lnTo>
                    <a:pt x="559" y="21"/>
                  </a:lnTo>
                  <a:lnTo>
                    <a:pt x="578" y="21"/>
                  </a:lnTo>
                  <a:lnTo>
                    <a:pt x="592" y="26"/>
                  </a:lnTo>
                  <a:lnTo>
                    <a:pt x="608" y="31"/>
                  </a:lnTo>
                  <a:lnTo>
                    <a:pt x="623" y="34"/>
                  </a:lnTo>
                  <a:lnTo>
                    <a:pt x="639" y="39"/>
                  </a:lnTo>
                  <a:lnTo>
                    <a:pt x="653" y="44"/>
                  </a:lnTo>
                  <a:lnTo>
                    <a:pt x="668" y="48"/>
                  </a:lnTo>
                  <a:lnTo>
                    <a:pt x="684" y="53"/>
                  </a:lnTo>
                  <a:lnTo>
                    <a:pt x="698" y="57"/>
                  </a:lnTo>
                  <a:lnTo>
                    <a:pt x="713" y="66"/>
                  </a:lnTo>
                  <a:lnTo>
                    <a:pt x="729" y="69"/>
                  </a:lnTo>
                  <a:lnTo>
                    <a:pt x="740" y="75"/>
                  </a:lnTo>
                  <a:lnTo>
                    <a:pt x="754" y="83"/>
                  </a:lnTo>
                  <a:lnTo>
                    <a:pt x="770" y="88"/>
                  </a:lnTo>
                  <a:lnTo>
                    <a:pt x="785" y="97"/>
                  </a:lnTo>
                  <a:lnTo>
                    <a:pt x="799" y="101"/>
                  </a:lnTo>
                  <a:lnTo>
                    <a:pt x="811" y="110"/>
                  </a:lnTo>
                  <a:lnTo>
                    <a:pt x="826" y="115"/>
                  </a:lnTo>
                  <a:lnTo>
                    <a:pt x="841" y="123"/>
                  </a:lnTo>
                  <a:lnTo>
                    <a:pt x="852" y="132"/>
                  </a:lnTo>
                  <a:lnTo>
                    <a:pt x="868" y="142"/>
                  </a:lnTo>
                  <a:lnTo>
                    <a:pt x="880" y="145"/>
                  </a:lnTo>
                  <a:lnTo>
                    <a:pt x="356" y="824"/>
                  </a:lnTo>
                  <a:lnTo>
                    <a:pt x="0" y="66"/>
                  </a:lnTo>
                </a:path>
              </a:pathLst>
            </a:custGeom>
            <a:solidFill>
              <a:srgbClr val="F0AB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3325" name="Rectangle 5"/>
            <p:cNvSpPr>
              <a:spLocks noChangeArrowheads="1"/>
            </p:cNvSpPr>
            <p:nvPr/>
          </p:nvSpPr>
          <p:spPr bwMode="auto">
            <a:xfrm>
              <a:off x="4473" y="1479"/>
              <a:ext cx="520" cy="307"/>
            </a:xfrm>
            <a:prstGeom prst="rect">
              <a:avLst/>
            </a:prstGeom>
            <a:solidFill>
              <a:srgbClr val="F0AB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defTabSz="2341563"/>
              <a:r>
                <a:rPr lang="fr-CH" altLang="fr-FR" sz="1400" b="1">
                  <a:solidFill>
                    <a:srgbClr val="FFFFFF"/>
                  </a:solidFill>
                  <a:latin typeface="Arial" charset="0"/>
                </a:rPr>
                <a:t>Réussissent</a:t>
              </a:r>
            </a:p>
            <a:p>
              <a:pPr algn="ctr" defTabSz="2341563"/>
              <a:r>
                <a:rPr lang="fr-CH" altLang="fr-FR" sz="1400" b="1">
                  <a:solidFill>
                    <a:srgbClr val="FFFFFF"/>
                  </a:solidFill>
                  <a:latin typeface="Arial" charset="0"/>
                </a:rPr>
                <a:t>26%</a:t>
              </a:r>
            </a:p>
          </p:txBody>
        </p:sp>
        <p:sp>
          <p:nvSpPr>
            <p:cNvPr id="13326" name="Freeform 6"/>
            <p:cNvSpPr>
              <a:spLocks/>
            </p:cNvSpPr>
            <p:nvPr/>
          </p:nvSpPr>
          <p:spPr bwMode="auto">
            <a:xfrm>
              <a:off x="4322" y="1415"/>
              <a:ext cx="355" cy="959"/>
            </a:xfrm>
            <a:custGeom>
              <a:avLst/>
              <a:gdLst>
                <a:gd name="T0" fmla="*/ 0 w 355"/>
                <a:gd name="T1" fmla="*/ 0 h 959"/>
                <a:gd name="T2" fmla="*/ 2 w 355"/>
                <a:gd name="T3" fmla="*/ 220 h 959"/>
                <a:gd name="T4" fmla="*/ 353 w 355"/>
                <a:gd name="T5" fmla="*/ 958 h 959"/>
                <a:gd name="T6" fmla="*/ 354 w 355"/>
                <a:gd name="T7" fmla="*/ 759 h 959"/>
                <a:gd name="T8" fmla="*/ 0 w 355"/>
                <a:gd name="T9" fmla="*/ 0 h 959"/>
                <a:gd name="T10" fmla="*/ 0 60000 65536"/>
                <a:gd name="T11" fmla="*/ 0 60000 65536"/>
                <a:gd name="T12" fmla="*/ 0 60000 65536"/>
                <a:gd name="T13" fmla="*/ 0 60000 65536"/>
                <a:gd name="T14" fmla="*/ 0 60000 65536"/>
                <a:gd name="T15" fmla="*/ 0 w 355"/>
                <a:gd name="T16" fmla="*/ 0 h 959"/>
                <a:gd name="T17" fmla="*/ 355 w 355"/>
                <a:gd name="T18" fmla="*/ 959 h 959"/>
              </a:gdLst>
              <a:ahLst/>
              <a:cxnLst>
                <a:cxn ang="T10">
                  <a:pos x="T0" y="T1"/>
                </a:cxn>
                <a:cxn ang="T11">
                  <a:pos x="T2" y="T3"/>
                </a:cxn>
                <a:cxn ang="T12">
                  <a:pos x="T4" y="T5"/>
                </a:cxn>
                <a:cxn ang="T13">
                  <a:pos x="T6" y="T7"/>
                </a:cxn>
                <a:cxn ang="T14">
                  <a:pos x="T8" y="T9"/>
                </a:cxn>
              </a:cxnLst>
              <a:rect l="T15" t="T16" r="T17" b="T18"/>
              <a:pathLst>
                <a:path w="355" h="959">
                  <a:moveTo>
                    <a:pt x="0" y="0"/>
                  </a:moveTo>
                  <a:lnTo>
                    <a:pt x="2" y="220"/>
                  </a:lnTo>
                  <a:lnTo>
                    <a:pt x="353" y="958"/>
                  </a:lnTo>
                  <a:lnTo>
                    <a:pt x="354" y="759"/>
                  </a:lnTo>
                  <a:lnTo>
                    <a:pt x="0" y="0"/>
                  </a:lnTo>
                </a:path>
              </a:pathLst>
            </a:custGeom>
            <a:solidFill>
              <a:srgbClr val="CD93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3327" name="Freeform 7"/>
            <p:cNvSpPr>
              <a:spLocks/>
            </p:cNvSpPr>
            <p:nvPr/>
          </p:nvSpPr>
          <p:spPr bwMode="auto">
            <a:xfrm>
              <a:off x="5168" y="2173"/>
              <a:ext cx="422" cy="893"/>
            </a:xfrm>
            <a:custGeom>
              <a:avLst/>
              <a:gdLst>
                <a:gd name="T0" fmla="*/ 421 w 422"/>
                <a:gd name="T1" fmla="*/ 12 h 893"/>
                <a:gd name="T2" fmla="*/ 416 w 422"/>
                <a:gd name="T3" fmla="*/ 39 h 893"/>
                <a:gd name="T4" fmla="*/ 416 w 422"/>
                <a:gd name="T5" fmla="*/ 69 h 893"/>
                <a:gd name="T6" fmla="*/ 412 w 422"/>
                <a:gd name="T7" fmla="*/ 97 h 893"/>
                <a:gd name="T8" fmla="*/ 409 w 422"/>
                <a:gd name="T9" fmla="*/ 127 h 893"/>
                <a:gd name="T10" fmla="*/ 401 w 422"/>
                <a:gd name="T11" fmla="*/ 154 h 893"/>
                <a:gd name="T12" fmla="*/ 397 w 422"/>
                <a:gd name="T13" fmla="*/ 185 h 893"/>
                <a:gd name="T14" fmla="*/ 386 w 422"/>
                <a:gd name="T15" fmla="*/ 212 h 893"/>
                <a:gd name="T16" fmla="*/ 378 w 422"/>
                <a:gd name="T17" fmla="*/ 238 h 893"/>
                <a:gd name="T18" fmla="*/ 371 w 422"/>
                <a:gd name="T19" fmla="*/ 264 h 893"/>
                <a:gd name="T20" fmla="*/ 359 w 422"/>
                <a:gd name="T21" fmla="*/ 292 h 893"/>
                <a:gd name="T22" fmla="*/ 345 w 422"/>
                <a:gd name="T23" fmla="*/ 318 h 893"/>
                <a:gd name="T24" fmla="*/ 333 w 422"/>
                <a:gd name="T25" fmla="*/ 345 h 893"/>
                <a:gd name="T26" fmla="*/ 318 w 422"/>
                <a:gd name="T27" fmla="*/ 371 h 893"/>
                <a:gd name="T28" fmla="*/ 303 w 422"/>
                <a:gd name="T29" fmla="*/ 398 h 893"/>
                <a:gd name="T30" fmla="*/ 288 w 422"/>
                <a:gd name="T31" fmla="*/ 424 h 893"/>
                <a:gd name="T32" fmla="*/ 273 w 422"/>
                <a:gd name="T33" fmla="*/ 447 h 893"/>
                <a:gd name="T34" fmla="*/ 253 w 422"/>
                <a:gd name="T35" fmla="*/ 469 h 893"/>
                <a:gd name="T36" fmla="*/ 236 w 422"/>
                <a:gd name="T37" fmla="*/ 495 h 893"/>
                <a:gd name="T38" fmla="*/ 217 w 422"/>
                <a:gd name="T39" fmla="*/ 517 h 893"/>
                <a:gd name="T40" fmla="*/ 194 w 422"/>
                <a:gd name="T41" fmla="*/ 539 h 893"/>
                <a:gd name="T42" fmla="*/ 172 w 422"/>
                <a:gd name="T43" fmla="*/ 561 h 893"/>
                <a:gd name="T44" fmla="*/ 152 w 422"/>
                <a:gd name="T45" fmla="*/ 580 h 893"/>
                <a:gd name="T46" fmla="*/ 126 w 422"/>
                <a:gd name="T47" fmla="*/ 602 h 893"/>
                <a:gd name="T48" fmla="*/ 104 w 422"/>
                <a:gd name="T49" fmla="*/ 620 h 893"/>
                <a:gd name="T50" fmla="*/ 81 w 422"/>
                <a:gd name="T51" fmla="*/ 637 h 893"/>
                <a:gd name="T52" fmla="*/ 54 w 422"/>
                <a:gd name="T53" fmla="*/ 655 h 893"/>
                <a:gd name="T54" fmla="*/ 28 w 422"/>
                <a:gd name="T55" fmla="*/ 672 h 893"/>
                <a:gd name="T56" fmla="*/ 0 w 422"/>
                <a:gd name="T57" fmla="*/ 692 h 893"/>
                <a:gd name="T58" fmla="*/ 16 w 422"/>
                <a:gd name="T59" fmla="*/ 879 h 893"/>
                <a:gd name="T60" fmla="*/ 43 w 422"/>
                <a:gd name="T61" fmla="*/ 858 h 893"/>
                <a:gd name="T62" fmla="*/ 66 w 422"/>
                <a:gd name="T63" fmla="*/ 841 h 893"/>
                <a:gd name="T64" fmla="*/ 92 w 422"/>
                <a:gd name="T65" fmla="*/ 823 h 893"/>
                <a:gd name="T66" fmla="*/ 115 w 422"/>
                <a:gd name="T67" fmla="*/ 806 h 893"/>
                <a:gd name="T68" fmla="*/ 141 w 422"/>
                <a:gd name="T69" fmla="*/ 787 h 893"/>
                <a:gd name="T70" fmla="*/ 163 w 422"/>
                <a:gd name="T71" fmla="*/ 766 h 893"/>
                <a:gd name="T72" fmla="*/ 183 w 422"/>
                <a:gd name="T73" fmla="*/ 744 h 893"/>
                <a:gd name="T74" fmla="*/ 205 w 422"/>
                <a:gd name="T75" fmla="*/ 722 h 893"/>
                <a:gd name="T76" fmla="*/ 224 w 422"/>
                <a:gd name="T77" fmla="*/ 699 h 893"/>
                <a:gd name="T78" fmla="*/ 242 w 422"/>
                <a:gd name="T79" fmla="*/ 677 h 893"/>
                <a:gd name="T80" fmla="*/ 262 w 422"/>
                <a:gd name="T81" fmla="*/ 655 h 893"/>
                <a:gd name="T82" fmla="*/ 281 w 422"/>
                <a:gd name="T83" fmla="*/ 628 h 893"/>
                <a:gd name="T84" fmla="*/ 295 w 422"/>
                <a:gd name="T85" fmla="*/ 606 h 893"/>
                <a:gd name="T86" fmla="*/ 311 w 422"/>
                <a:gd name="T87" fmla="*/ 580 h 893"/>
                <a:gd name="T88" fmla="*/ 326 w 422"/>
                <a:gd name="T89" fmla="*/ 553 h 893"/>
                <a:gd name="T90" fmla="*/ 340 w 422"/>
                <a:gd name="T91" fmla="*/ 526 h 893"/>
                <a:gd name="T92" fmla="*/ 352 w 422"/>
                <a:gd name="T93" fmla="*/ 499 h 893"/>
                <a:gd name="T94" fmla="*/ 363 w 422"/>
                <a:gd name="T95" fmla="*/ 474 h 893"/>
                <a:gd name="T96" fmla="*/ 375 w 422"/>
                <a:gd name="T97" fmla="*/ 447 h 893"/>
                <a:gd name="T98" fmla="*/ 382 w 422"/>
                <a:gd name="T99" fmla="*/ 420 h 893"/>
                <a:gd name="T100" fmla="*/ 393 w 422"/>
                <a:gd name="T101" fmla="*/ 393 h 893"/>
                <a:gd name="T102" fmla="*/ 397 w 422"/>
                <a:gd name="T103" fmla="*/ 361 h 893"/>
                <a:gd name="T104" fmla="*/ 404 w 422"/>
                <a:gd name="T105" fmla="*/ 336 h 893"/>
                <a:gd name="T106" fmla="*/ 409 w 422"/>
                <a:gd name="T107" fmla="*/ 310 h 893"/>
                <a:gd name="T108" fmla="*/ 412 w 422"/>
                <a:gd name="T109" fmla="*/ 278 h 893"/>
                <a:gd name="T110" fmla="*/ 416 w 422"/>
                <a:gd name="T111" fmla="*/ 251 h 893"/>
                <a:gd name="T112" fmla="*/ 421 w 422"/>
                <a:gd name="T113" fmla="*/ 221 h 893"/>
                <a:gd name="T114" fmla="*/ 421 w 422"/>
                <a:gd name="T115" fmla="*/ 194 h 8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22"/>
                <a:gd name="T175" fmla="*/ 0 h 893"/>
                <a:gd name="T176" fmla="*/ 422 w 422"/>
                <a:gd name="T177" fmla="*/ 893 h 8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22" h="893">
                  <a:moveTo>
                    <a:pt x="421" y="0"/>
                  </a:moveTo>
                  <a:lnTo>
                    <a:pt x="421" y="12"/>
                  </a:lnTo>
                  <a:lnTo>
                    <a:pt x="421" y="26"/>
                  </a:lnTo>
                  <a:lnTo>
                    <a:pt x="416" y="39"/>
                  </a:lnTo>
                  <a:lnTo>
                    <a:pt x="416" y="57"/>
                  </a:lnTo>
                  <a:lnTo>
                    <a:pt x="416" y="69"/>
                  </a:lnTo>
                  <a:lnTo>
                    <a:pt x="412" y="83"/>
                  </a:lnTo>
                  <a:lnTo>
                    <a:pt x="412" y="97"/>
                  </a:lnTo>
                  <a:lnTo>
                    <a:pt x="409" y="114"/>
                  </a:lnTo>
                  <a:lnTo>
                    <a:pt x="409" y="127"/>
                  </a:lnTo>
                  <a:lnTo>
                    <a:pt x="404" y="140"/>
                  </a:lnTo>
                  <a:lnTo>
                    <a:pt x="401" y="154"/>
                  </a:lnTo>
                  <a:lnTo>
                    <a:pt x="397" y="167"/>
                  </a:lnTo>
                  <a:lnTo>
                    <a:pt x="397" y="185"/>
                  </a:lnTo>
                  <a:lnTo>
                    <a:pt x="393" y="199"/>
                  </a:lnTo>
                  <a:lnTo>
                    <a:pt x="386" y="212"/>
                  </a:lnTo>
                  <a:lnTo>
                    <a:pt x="382" y="225"/>
                  </a:lnTo>
                  <a:lnTo>
                    <a:pt x="378" y="238"/>
                  </a:lnTo>
                  <a:lnTo>
                    <a:pt x="375" y="251"/>
                  </a:lnTo>
                  <a:lnTo>
                    <a:pt x="371" y="264"/>
                  </a:lnTo>
                  <a:lnTo>
                    <a:pt x="363" y="278"/>
                  </a:lnTo>
                  <a:lnTo>
                    <a:pt x="359" y="292"/>
                  </a:lnTo>
                  <a:lnTo>
                    <a:pt x="352" y="304"/>
                  </a:lnTo>
                  <a:lnTo>
                    <a:pt x="345" y="318"/>
                  </a:lnTo>
                  <a:lnTo>
                    <a:pt x="340" y="331"/>
                  </a:lnTo>
                  <a:lnTo>
                    <a:pt x="333" y="345"/>
                  </a:lnTo>
                  <a:lnTo>
                    <a:pt x="326" y="358"/>
                  </a:lnTo>
                  <a:lnTo>
                    <a:pt x="318" y="371"/>
                  </a:lnTo>
                  <a:lnTo>
                    <a:pt x="311" y="385"/>
                  </a:lnTo>
                  <a:lnTo>
                    <a:pt x="303" y="398"/>
                  </a:lnTo>
                  <a:lnTo>
                    <a:pt x="295" y="412"/>
                  </a:lnTo>
                  <a:lnTo>
                    <a:pt x="288" y="424"/>
                  </a:lnTo>
                  <a:lnTo>
                    <a:pt x="281" y="434"/>
                  </a:lnTo>
                  <a:lnTo>
                    <a:pt x="273" y="447"/>
                  </a:lnTo>
                  <a:lnTo>
                    <a:pt x="262" y="460"/>
                  </a:lnTo>
                  <a:lnTo>
                    <a:pt x="253" y="469"/>
                  </a:lnTo>
                  <a:lnTo>
                    <a:pt x="242" y="482"/>
                  </a:lnTo>
                  <a:lnTo>
                    <a:pt x="236" y="495"/>
                  </a:lnTo>
                  <a:lnTo>
                    <a:pt x="224" y="504"/>
                  </a:lnTo>
                  <a:lnTo>
                    <a:pt x="217" y="517"/>
                  </a:lnTo>
                  <a:lnTo>
                    <a:pt x="205" y="526"/>
                  </a:lnTo>
                  <a:lnTo>
                    <a:pt x="194" y="539"/>
                  </a:lnTo>
                  <a:lnTo>
                    <a:pt x="183" y="548"/>
                  </a:lnTo>
                  <a:lnTo>
                    <a:pt x="172" y="561"/>
                  </a:lnTo>
                  <a:lnTo>
                    <a:pt x="163" y="571"/>
                  </a:lnTo>
                  <a:lnTo>
                    <a:pt x="152" y="580"/>
                  </a:lnTo>
                  <a:lnTo>
                    <a:pt x="141" y="593"/>
                  </a:lnTo>
                  <a:lnTo>
                    <a:pt x="126" y="602"/>
                  </a:lnTo>
                  <a:lnTo>
                    <a:pt x="115" y="610"/>
                  </a:lnTo>
                  <a:lnTo>
                    <a:pt x="104" y="620"/>
                  </a:lnTo>
                  <a:lnTo>
                    <a:pt x="92" y="628"/>
                  </a:lnTo>
                  <a:lnTo>
                    <a:pt x="81" y="637"/>
                  </a:lnTo>
                  <a:lnTo>
                    <a:pt x="66" y="647"/>
                  </a:lnTo>
                  <a:lnTo>
                    <a:pt x="54" y="655"/>
                  </a:lnTo>
                  <a:lnTo>
                    <a:pt x="43" y="663"/>
                  </a:lnTo>
                  <a:lnTo>
                    <a:pt x="28" y="672"/>
                  </a:lnTo>
                  <a:lnTo>
                    <a:pt x="17" y="682"/>
                  </a:lnTo>
                  <a:lnTo>
                    <a:pt x="0" y="692"/>
                  </a:lnTo>
                  <a:lnTo>
                    <a:pt x="0" y="892"/>
                  </a:lnTo>
                  <a:lnTo>
                    <a:pt x="16" y="879"/>
                  </a:lnTo>
                  <a:lnTo>
                    <a:pt x="30" y="868"/>
                  </a:lnTo>
                  <a:lnTo>
                    <a:pt x="43" y="858"/>
                  </a:lnTo>
                  <a:lnTo>
                    <a:pt x="54" y="850"/>
                  </a:lnTo>
                  <a:lnTo>
                    <a:pt x="66" y="841"/>
                  </a:lnTo>
                  <a:lnTo>
                    <a:pt x="79" y="831"/>
                  </a:lnTo>
                  <a:lnTo>
                    <a:pt x="92" y="823"/>
                  </a:lnTo>
                  <a:lnTo>
                    <a:pt x="104" y="815"/>
                  </a:lnTo>
                  <a:lnTo>
                    <a:pt x="115" y="806"/>
                  </a:lnTo>
                  <a:lnTo>
                    <a:pt x="126" y="796"/>
                  </a:lnTo>
                  <a:lnTo>
                    <a:pt x="141" y="787"/>
                  </a:lnTo>
                  <a:lnTo>
                    <a:pt x="152" y="774"/>
                  </a:lnTo>
                  <a:lnTo>
                    <a:pt x="163" y="766"/>
                  </a:lnTo>
                  <a:lnTo>
                    <a:pt x="172" y="757"/>
                  </a:lnTo>
                  <a:lnTo>
                    <a:pt x="183" y="744"/>
                  </a:lnTo>
                  <a:lnTo>
                    <a:pt x="194" y="734"/>
                  </a:lnTo>
                  <a:lnTo>
                    <a:pt x="205" y="722"/>
                  </a:lnTo>
                  <a:lnTo>
                    <a:pt x="217" y="712"/>
                  </a:lnTo>
                  <a:lnTo>
                    <a:pt x="224" y="699"/>
                  </a:lnTo>
                  <a:lnTo>
                    <a:pt x="236" y="690"/>
                  </a:lnTo>
                  <a:lnTo>
                    <a:pt x="242" y="677"/>
                  </a:lnTo>
                  <a:lnTo>
                    <a:pt x="253" y="663"/>
                  </a:lnTo>
                  <a:lnTo>
                    <a:pt x="262" y="655"/>
                  </a:lnTo>
                  <a:lnTo>
                    <a:pt x="273" y="641"/>
                  </a:lnTo>
                  <a:lnTo>
                    <a:pt x="281" y="628"/>
                  </a:lnTo>
                  <a:lnTo>
                    <a:pt x="288" y="620"/>
                  </a:lnTo>
                  <a:lnTo>
                    <a:pt x="295" y="606"/>
                  </a:lnTo>
                  <a:lnTo>
                    <a:pt x="303" y="593"/>
                  </a:lnTo>
                  <a:lnTo>
                    <a:pt x="311" y="580"/>
                  </a:lnTo>
                  <a:lnTo>
                    <a:pt x="318" y="566"/>
                  </a:lnTo>
                  <a:lnTo>
                    <a:pt x="326" y="553"/>
                  </a:lnTo>
                  <a:lnTo>
                    <a:pt x="333" y="539"/>
                  </a:lnTo>
                  <a:lnTo>
                    <a:pt x="340" y="526"/>
                  </a:lnTo>
                  <a:lnTo>
                    <a:pt x="345" y="513"/>
                  </a:lnTo>
                  <a:lnTo>
                    <a:pt x="352" y="499"/>
                  </a:lnTo>
                  <a:lnTo>
                    <a:pt x="359" y="486"/>
                  </a:lnTo>
                  <a:lnTo>
                    <a:pt x="363" y="474"/>
                  </a:lnTo>
                  <a:lnTo>
                    <a:pt x="371" y="460"/>
                  </a:lnTo>
                  <a:lnTo>
                    <a:pt x="375" y="447"/>
                  </a:lnTo>
                  <a:lnTo>
                    <a:pt x="378" y="434"/>
                  </a:lnTo>
                  <a:lnTo>
                    <a:pt x="382" y="420"/>
                  </a:lnTo>
                  <a:lnTo>
                    <a:pt x="386" y="407"/>
                  </a:lnTo>
                  <a:lnTo>
                    <a:pt x="393" y="393"/>
                  </a:lnTo>
                  <a:lnTo>
                    <a:pt x="397" y="380"/>
                  </a:lnTo>
                  <a:lnTo>
                    <a:pt x="397" y="361"/>
                  </a:lnTo>
                  <a:lnTo>
                    <a:pt x="401" y="349"/>
                  </a:lnTo>
                  <a:lnTo>
                    <a:pt x="404" y="336"/>
                  </a:lnTo>
                  <a:lnTo>
                    <a:pt x="409" y="323"/>
                  </a:lnTo>
                  <a:lnTo>
                    <a:pt x="409" y="310"/>
                  </a:lnTo>
                  <a:lnTo>
                    <a:pt x="412" y="292"/>
                  </a:lnTo>
                  <a:lnTo>
                    <a:pt x="412" y="278"/>
                  </a:lnTo>
                  <a:lnTo>
                    <a:pt x="416" y="264"/>
                  </a:lnTo>
                  <a:lnTo>
                    <a:pt x="416" y="251"/>
                  </a:lnTo>
                  <a:lnTo>
                    <a:pt x="416" y="234"/>
                  </a:lnTo>
                  <a:lnTo>
                    <a:pt x="421" y="221"/>
                  </a:lnTo>
                  <a:lnTo>
                    <a:pt x="421" y="207"/>
                  </a:lnTo>
                  <a:lnTo>
                    <a:pt x="421" y="194"/>
                  </a:lnTo>
                  <a:lnTo>
                    <a:pt x="421"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3328" name="Freeform 8"/>
            <p:cNvSpPr>
              <a:spLocks/>
            </p:cNvSpPr>
            <p:nvPr/>
          </p:nvSpPr>
          <p:spPr bwMode="auto">
            <a:xfrm>
              <a:off x="4676" y="1495"/>
              <a:ext cx="914" cy="1370"/>
            </a:xfrm>
            <a:custGeom>
              <a:avLst/>
              <a:gdLst>
                <a:gd name="T0" fmla="*/ 536 w 914"/>
                <a:gd name="T1" fmla="*/ 9 h 1370"/>
                <a:gd name="T2" fmla="*/ 558 w 914"/>
                <a:gd name="T3" fmla="*/ 26 h 1370"/>
                <a:gd name="T4" fmla="*/ 585 w 914"/>
                <a:gd name="T5" fmla="*/ 44 h 1370"/>
                <a:gd name="T6" fmla="*/ 608 w 914"/>
                <a:gd name="T7" fmla="*/ 66 h 1370"/>
                <a:gd name="T8" fmla="*/ 634 w 914"/>
                <a:gd name="T9" fmla="*/ 85 h 1370"/>
                <a:gd name="T10" fmla="*/ 656 w 914"/>
                <a:gd name="T11" fmla="*/ 106 h 1370"/>
                <a:gd name="T12" fmla="*/ 675 w 914"/>
                <a:gd name="T13" fmla="*/ 123 h 1370"/>
                <a:gd name="T14" fmla="*/ 698 w 914"/>
                <a:gd name="T15" fmla="*/ 146 h 1370"/>
                <a:gd name="T16" fmla="*/ 717 w 914"/>
                <a:gd name="T17" fmla="*/ 168 h 1370"/>
                <a:gd name="T18" fmla="*/ 735 w 914"/>
                <a:gd name="T19" fmla="*/ 190 h 1370"/>
                <a:gd name="T20" fmla="*/ 754 w 914"/>
                <a:gd name="T21" fmla="*/ 217 h 1370"/>
                <a:gd name="T22" fmla="*/ 773 w 914"/>
                <a:gd name="T23" fmla="*/ 239 h 1370"/>
                <a:gd name="T24" fmla="*/ 788 w 914"/>
                <a:gd name="T25" fmla="*/ 265 h 1370"/>
                <a:gd name="T26" fmla="*/ 803 w 914"/>
                <a:gd name="T27" fmla="*/ 287 h 1370"/>
                <a:gd name="T28" fmla="*/ 810 w 914"/>
                <a:gd name="T29" fmla="*/ 300 h 1370"/>
                <a:gd name="T30" fmla="*/ 825 w 914"/>
                <a:gd name="T31" fmla="*/ 328 h 1370"/>
                <a:gd name="T32" fmla="*/ 837 w 914"/>
                <a:gd name="T33" fmla="*/ 354 h 1370"/>
                <a:gd name="T34" fmla="*/ 851 w 914"/>
                <a:gd name="T35" fmla="*/ 381 h 1370"/>
                <a:gd name="T36" fmla="*/ 863 w 914"/>
                <a:gd name="T37" fmla="*/ 407 h 1370"/>
                <a:gd name="T38" fmla="*/ 870 w 914"/>
                <a:gd name="T39" fmla="*/ 433 h 1370"/>
                <a:gd name="T40" fmla="*/ 878 w 914"/>
                <a:gd name="T41" fmla="*/ 464 h 1370"/>
                <a:gd name="T42" fmla="*/ 889 w 914"/>
                <a:gd name="T43" fmla="*/ 492 h 1370"/>
                <a:gd name="T44" fmla="*/ 893 w 914"/>
                <a:gd name="T45" fmla="*/ 518 h 1370"/>
                <a:gd name="T46" fmla="*/ 901 w 914"/>
                <a:gd name="T47" fmla="*/ 549 h 1370"/>
                <a:gd name="T48" fmla="*/ 904 w 914"/>
                <a:gd name="T49" fmla="*/ 575 h 1370"/>
                <a:gd name="T50" fmla="*/ 908 w 914"/>
                <a:gd name="T51" fmla="*/ 606 h 1370"/>
                <a:gd name="T52" fmla="*/ 908 w 914"/>
                <a:gd name="T53" fmla="*/ 632 h 1370"/>
                <a:gd name="T54" fmla="*/ 913 w 914"/>
                <a:gd name="T55" fmla="*/ 664 h 1370"/>
                <a:gd name="T56" fmla="*/ 913 w 914"/>
                <a:gd name="T57" fmla="*/ 691 h 1370"/>
                <a:gd name="T58" fmla="*/ 908 w 914"/>
                <a:gd name="T59" fmla="*/ 717 h 1370"/>
                <a:gd name="T60" fmla="*/ 908 w 914"/>
                <a:gd name="T61" fmla="*/ 748 h 1370"/>
                <a:gd name="T62" fmla="*/ 904 w 914"/>
                <a:gd name="T63" fmla="*/ 775 h 1370"/>
                <a:gd name="T64" fmla="*/ 901 w 914"/>
                <a:gd name="T65" fmla="*/ 806 h 1370"/>
                <a:gd name="T66" fmla="*/ 893 w 914"/>
                <a:gd name="T67" fmla="*/ 832 h 1370"/>
                <a:gd name="T68" fmla="*/ 889 w 914"/>
                <a:gd name="T69" fmla="*/ 863 h 1370"/>
                <a:gd name="T70" fmla="*/ 878 w 914"/>
                <a:gd name="T71" fmla="*/ 891 h 1370"/>
                <a:gd name="T72" fmla="*/ 870 w 914"/>
                <a:gd name="T73" fmla="*/ 916 h 1370"/>
                <a:gd name="T74" fmla="*/ 863 w 914"/>
                <a:gd name="T75" fmla="*/ 942 h 1370"/>
                <a:gd name="T76" fmla="*/ 851 w 914"/>
                <a:gd name="T77" fmla="*/ 970 h 1370"/>
                <a:gd name="T78" fmla="*/ 837 w 914"/>
                <a:gd name="T79" fmla="*/ 996 h 1370"/>
                <a:gd name="T80" fmla="*/ 825 w 914"/>
                <a:gd name="T81" fmla="*/ 1023 h 1370"/>
                <a:gd name="T82" fmla="*/ 810 w 914"/>
                <a:gd name="T83" fmla="*/ 1049 h 1370"/>
                <a:gd name="T84" fmla="*/ 795 w 914"/>
                <a:gd name="T85" fmla="*/ 1076 h 1370"/>
                <a:gd name="T86" fmla="*/ 788 w 914"/>
                <a:gd name="T87" fmla="*/ 1090 h 1370"/>
                <a:gd name="T88" fmla="*/ 773 w 914"/>
                <a:gd name="T89" fmla="*/ 1112 h 1370"/>
                <a:gd name="T90" fmla="*/ 754 w 914"/>
                <a:gd name="T91" fmla="*/ 1138 h 1370"/>
                <a:gd name="T92" fmla="*/ 735 w 914"/>
                <a:gd name="T93" fmla="*/ 1160 h 1370"/>
                <a:gd name="T94" fmla="*/ 717 w 914"/>
                <a:gd name="T95" fmla="*/ 1182 h 1370"/>
                <a:gd name="T96" fmla="*/ 698 w 914"/>
                <a:gd name="T97" fmla="*/ 1204 h 1370"/>
                <a:gd name="T98" fmla="*/ 675 w 914"/>
                <a:gd name="T99" fmla="*/ 1226 h 1370"/>
                <a:gd name="T100" fmla="*/ 656 w 914"/>
                <a:gd name="T101" fmla="*/ 1249 h 1370"/>
                <a:gd name="T102" fmla="*/ 634 w 914"/>
                <a:gd name="T103" fmla="*/ 1270 h 1370"/>
                <a:gd name="T104" fmla="*/ 608 w 914"/>
                <a:gd name="T105" fmla="*/ 1288 h 1370"/>
                <a:gd name="T106" fmla="*/ 585 w 914"/>
                <a:gd name="T107" fmla="*/ 1306 h 1370"/>
                <a:gd name="T108" fmla="*/ 558 w 914"/>
                <a:gd name="T109" fmla="*/ 1324 h 1370"/>
                <a:gd name="T110" fmla="*/ 536 w 914"/>
                <a:gd name="T111" fmla="*/ 1341 h 1370"/>
                <a:gd name="T112" fmla="*/ 510 w 914"/>
                <a:gd name="T113" fmla="*/ 1359 h 1370"/>
                <a:gd name="T114" fmla="*/ 0 w 914"/>
                <a:gd name="T115" fmla="*/ 677 h 137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14"/>
                <a:gd name="T175" fmla="*/ 0 h 1370"/>
                <a:gd name="T176" fmla="*/ 914 w 914"/>
                <a:gd name="T177" fmla="*/ 1370 h 137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14" h="1370">
                  <a:moveTo>
                    <a:pt x="522" y="0"/>
                  </a:moveTo>
                  <a:lnTo>
                    <a:pt x="536" y="9"/>
                  </a:lnTo>
                  <a:lnTo>
                    <a:pt x="547" y="18"/>
                  </a:lnTo>
                  <a:lnTo>
                    <a:pt x="558" y="26"/>
                  </a:lnTo>
                  <a:lnTo>
                    <a:pt x="574" y="36"/>
                  </a:lnTo>
                  <a:lnTo>
                    <a:pt x="585" y="44"/>
                  </a:lnTo>
                  <a:lnTo>
                    <a:pt x="597" y="53"/>
                  </a:lnTo>
                  <a:lnTo>
                    <a:pt x="608" y="66"/>
                  </a:lnTo>
                  <a:lnTo>
                    <a:pt x="619" y="75"/>
                  </a:lnTo>
                  <a:lnTo>
                    <a:pt x="634" y="85"/>
                  </a:lnTo>
                  <a:lnTo>
                    <a:pt x="645" y="93"/>
                  </a:lnTo>
                  <a:lnTo>
                    <a:pt x="656" y="106"/>
                  </a:lnTo>
                  <a:lnTo>
                    <a:pt x="664" y="115"/>
                  </a:lnTo>
                  <a:lnTo>
                    <a:pt x="675" y="123"/>
                  </a:lnTo>
                  <a:lnTo>
                    <a:pt x="687" y="136"/>
                  </a:lnTo>
                  <a:lnTo>
                    <a:pt x="698" y="146"/>
                  </a:lnTo>
                  <a:lnTo>
                    <a:pt x="709" y="160"/>
                  </a:lnTo>
                  <a:lnTo>
                    <a:pt x="717" y="168"/>
                  </a:lnTo>
                  <a:lnTo>
                    <a:pt x="728" y="182"/>
                  </a:lnTo>
                  <a:lnTo>
                    <a:pt x="735" y="190"/>
                  </a:lnTo>
                  <a:lnTo>
                    <a:pt x="746" y="203"/>
                  </a:lnTo>
                  <a:lnTo>
                    <a:pt x="754" y="217"/>
                  </a:lnTo>
                  <a:lnTo>
                    <a:pt x="765" y="225"/>
                  </a:lnTo>
                  <a:lnTo>
                    <a:pt x="773" y="239"/>
                  </a:lnTo>
                  <a:lnTo>
                    <a:pt x="781" y="252"/>
                  </a:lnTo>
                  <a:lnTo>
                    <a:pt x="788" y="265"/>
                  </a:lnTo>
                  <a:lnTo>
                    <a:pt x="795" y="279"/>
                  </a:lnTo>
                  <a:lnTo>
                    <a:pt x="803" y="287"/>
                  </a:lnTo>
                  <a:lnTo>
                    <a:pt x="810" y="300"/>
                  </a:lnTo>
                  <a:lnTo>
                    <a:pt x="818" y="314"/>
                  </a:lnTo>
                  <a:lnTo>
                    <a:pt x="825" y="328"/>
                  </a:lnTo>
                  <a:lnTo>
                    <a:pt x="832" y="341"/>
                  </a:lnTo>
                  <a:lnTo>
                    <a:pt x="837" y="354"/>
                  </a:lnTo>
                  <a:lnTo>
                    <a:pt x="844" y="367"/>
                  </a:lnTo>
                  <a:lnTo>
                    <a:pt x="851" y="381"/>
                  </a:lnTo>
                  <a:lnTo>
                    <a:pt x="855" y="395"/>
                  </a:lnTo>
                  <a:lnTo>
                    <a:pt x="863" y="407"/>
                  </a:lnTo>
                  <a:lnTo>
                    <a:pt x="867" y="420"/>
                  </a:lnTo>
                  <a:lnTo>
                    <a:pt x="870" y="433"/>
                  </a:lnTo>
                  <a:lnTo>
                    <a:pt x="874" y="446"/>
                  </a:lnTo>
                  <a:lnTo>
                    <a:pt x="878" y="464"/>
                  </a:lnTo>
                  <a:lnTo>
                    <a:pt x="885" y="478"/>
                  </a:lnTo>
                  <a:lnTo>
                    <a:pt x="889" y="492"/>
                  </a:lnTo>
                  <a:lnTo>
                    <a:pt x="889" y="505"/>
                  </a:lnTo>
                  <a:lnTo>
                    <a:pt x="893" y="518"/>
                  </a:lnTo>
                  <a:lnTo>
                    <a:pt x="896" y="531"/>
                  </a:lnTo>
                  <a:lnTo>
                    <a:pt x="901" y="549"/>
                  </a:lnTo>
                  <a:lnTo>
                    <a:pt x="901" y="562"/>
                  </a:lnTo>
                  <a:lnTo>
                    <a:pt x="904" y="575"/>
                  </a:lnTo>
                  <a:lnTo>
                    <a:pt x="904" y="589"/>
                  </a:lnTo>
                  <a:lnTo>
                    <a:pt x="908" y="606"/>
                  </a:lnTo>
                  <a:lnTo>
                    <a:pt x="908" y="619"/>
                  </a:lnTo>
                  <a:lnTo>
                    <a:pt x="908" y="632"/>
                  </a:lnTo>
                  <a:lnTo>
                    <a:pt x="913" y="646"/>
                  </a:lnTo>
                  <a:lnTo>
                    <a:pt x="913" y="664"/>
                  </a:lnTo>
                  <a:lnTo>
                    <a:pt x="913" y="677"/>
                  </a:lnTo>
                  <a:lnTo>
                    <a:pt x="913" y="691"/>
                  </a:lnTo>
                  <a:lnTo>
                    <a:pt x="913" y="705"/>
                  </a:lnTo>
                  <a:lnTo>
                    <a:pt x="908" y="717"/>
                  </a:lnTo>
                  <a:lnTo>
                    <a:pt x="908" y="735"/>
                  </a:lnTo>
                  <a:lnTo>
                    <a:pt x="908" y="748"/>
                  </a:lnTo>
                  <a:lnTo>
                    <a:pt x="904" y="761"/>
                  </a:lnTo>
                  <a:lnTo>
                    <a:pt x="904" y="775"/>
                  </a:lnTo>
                  <a:lnTo>
                    <a:pt x="901" y="792"/>
                  </a:lnTo>
                  <a:lnTo>
                    <a:pt x="901" y="806"/>
                  </a:lnTo>
                  <a:lnTo>
                    <a:pt x="896" y="818"/>
                  </a:lnTo>
                  <a:lnTo>
                    <a:pt x="893" y="832"/>
                  </a:lnTo>
                  <a:lnTo>
                    <a:pt x="889" y="845"/>
                  </a:lnTo>
                  <a:lnTo>
                    <a:pt x="889" y="863"/>
                  </a:lnTo>
                  <a:lnTo>
                    <a:pt x="885" y="877"/>
                  </a:lnTo>
                  <a:lnTo>
                    <a:pt x="878" y="891"/>
                  </a:lnTo>
                  <a:lnTo>
                    <a:pt x="874" y="904"/>
                  </a:lnTo>
                  <a:lnTo>
                    <a:pt x="870" y="916"/>
                  </a:lnTo>
                  <a:lnTo>
                    <a:pt x="867" y="929"/>
                  </a:lnTo>
                  <a:lnTo>
                    <a:pt x="863" y="942"/>
                  </a:lnTo>
                  <a:lnTo>
                    <a:pt x="855" y="956"/>
                  </a:lnTo>
                  <a:lnTo>
                    <a:pt x="851" y="970"/>
                  </a:lnTo>
                  <a:lnTo>
                    <a:pt x="844" y="983"/>
                  </a:lnTo>
                  <a:lnTo>
                    <a:pt x="837" y="996"/>
                  </a:lnTo>
                  <a:lnTo>
                    <a:pt x="832" y="1009"/>
                  </a:lnTo>
                  <a:lnTo>
                    <a:pt x="825" y="1023"/>
                  </a:lnTo>
                  <a:lnTo>
                    <a:pt x="818" y="1037"/>
                  </a:lnTo>
                  <a:lnTo>
                    <a:pt x="810" y="1049"/>
                  </a:lnTo>
                  <a:lnTo>
                    <a:pt x="803" y="1063"/>
                  </a:lnTo>
                  <a:lnTo>
                    <a:pt x="795" y="1076"/>
                  </a:lnTo>
                  <a:lnTo>
                    <a:pt x="788" y="1090"/>
                  </a:lnTo>
                  <a:lnTo>
                    <a:pt x="781" y="1102"/>
                  </a:lnTo>
                  <a:lnTo>
                    <a:pt x="773" y="1112"/>
                  </a:lnTo>
                  <a:lnTo>
                    <a:pt x="765" y="1125"/>
                  </a:lnTo>
                  <a:lnTo>
                    <a:pt x="754" y="1138"/>
                  </a:lnTo>
                  <a:lnTo>
                    <a:pt x="746" y="1147"/>
                  </a:lnTo>
                  <a:lnTo>
                    <a:pt x="735" y="1160"/>
                  </a:lnTo>
                  <a:lnTo>
                    <a:pt x="728" y="1173"/>
                  </a:lnTo>
                  <a:lnTo>
                    <a:pt x="717" y="1182"/>
                  </a:lnTo>
                  <a:lnTo>
                    <a:pt x="709" y="1195"/>
                  </a:lnTo>
                  <a:lnTo>
                    <a:pt x="698" y="1204"/>
                  </a:lnTo>
                  <a:lnTo>
                    <a:pt x="687" y="1217"/>
                  </a:lnTo>
                  <a:lnTo>
                    <a:pt x="675" y="1226"/>
                  </a:lnTo>
                  <a:lnTo>
                    <a:pt x="664" y="1239"/>
                  </a:lnTo>
                  <a:lnTo>
                    <a:pt x="656" y="1249"/>
                  </a:lnTo>
                  <a:lnTo>
                    <a:pt x="645" y="1258"/>
                  </a:lnTo>
                  <a:lnTo>
                    <a:pt x="634" y="1270"/>
                  </a:lnTo>
                  <a:lnTo>
                    <a:pt x="619" y="1280"/>
                  </a:lnTo>
                  <a:lnTo>
                    <a:pt x="608" y="1288"/>
                  </a:lnTo>
                  <a:lnTo>
                    <a:pt x="597" y="1298"/>
                  </a:lnTo>
                  <a:lnTo>
                    <a:pt x="585" y="1306"/>
                  </a:lnTo>
                  <a:lnTo>
                    <a:pt x="574" y="1315"/>
                  </a:lnTo>
                  <a:lnTo>
                    <a:pt x="558" y="1324"/>
                  </a:lnTo>
                  <a:lnTo>
                    <a:pt x="547" y="1333"/>
                  </a:lnTo>
                  <a:lnTo>
                    <a:pt x="536" y="1341"/>
                  </a:lnTo>
                  <a:lnTo>
                    <a:pt x="522" y="1350"/>
                  </a:lnTo>
                  <a:lnTo>
                    <a:pt x="510" y="1359"/>
                  </a:lnTo>
                  <a:lnTo>
                    <a:pt x="494" y="1369"/>
                  </a:lnTo>
                  <a:lnTo>
                    <a:pt x="0" y="677"/>
                  </a:lnTo>
                  <a:lnTo>
                    <a:pt x="522" y="0"/>
                  </a:lnTo>
                </a:path>
              </a:pathLst>
            </a:custGeom>
            <a:solidFill>
              <a:srgbClr val="288B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3329" name="Rectangle 9"/>
            <p:cNvSpPr>
              <a:spLocks noChangeArrowheads="1"/>
            </p:cNvSpPr>
            <p:nvPr/>
          </p:nvSpPr>
          <p:spPr bwMode="auto">
            <a:xfrm>
              <a:off x="4752" y="2007"/>
              <a:ext cx="86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7638" tIns="73025" rIns="147638" bIns="73025">
              <a:spAutoFit/>
            </a:bodyPr>
            <a:lstStyle/>
            <a:p>
              <a:pPr algn="ctr" defTabSz="2341563"/>
              <a:r>
                <a:rPr lang="fr-CH" altLang="fr-FR" sz="1400" b="1">
                  <a:solidFill>
                    <a:srgbClr val="FFFFFF"/>
                  </a:solidFill>
                  <a:latin typeface="Arial" charset="0"/>
                </a:rPr>
                <a:t>Abandonnés</a:t>
              </a:r>
            </a:p>
            <a:p>
              <a:pPr algn="ctr" defTabSz="2341563"/>
              <a:r>
                <a:rPr lang="fr-CH" altLang="fr-FR" sz="1400" b="1">
                  <a:solidFill>
                    <a:srgbClr val="FFFFFF"/>
                  </a:solidFill>
                  <a:latin typeface="Arial" charset="0"/>
                </a:rPr>
                <a:t>28%</a:t>
              </a:r>
            </a:p>
          </p:txBody>
        </p:sp>
        <p:sp>
          <p:nvSpPr>
            <p:cNvPr id="13330" name="Freeform 10"/>
            <p:cNvSpPr>
              <a:spLocks/>
            </p:cNvSpPr>
            <p:nvPr/>
          </p:nvSpPr>
          <p:spPr bwMode="auto">
            <a:xfrm>
              <a:off x="4674" y="2173"/>
              <a:ext cx="495" cy="893"/>
            </a:xfrm>
            <a:custGeom>
              <a:avLst/>
              <a:gdLst>
                <a:gd name="T0" fmla="*/ 0 w 495"/>
                <a:gd name="T1" fmla="*/ 0 h 893"/>
                <a:gd name="T2" fmla="*/ 494 w 495"/>
                <a:gd name="T3" fmla="*/ 689 h 893"/>
                <a:gd name="T4" fmla="*/ 494 w 495"/>
                <a:gd name="T5" fmla="*/ 892 h 893"/>
                <a:gd name="T6" fmla="*/ 0 w 495"/>
                <a:gd name="T7" fmla="*/ 195 h 893"/>
                <a:gd name="T8" fmla="*/ 0 w 495"/>
                <a:gd name="T9" fmla="*/ 0 h 893"/>
                <a:gd name="T10" fmla="*/ 0 60000 65536"/>
                <a:gd name="T11" fmla="*/ 0 60000 65536"/>
                <a:gd name="T12" fmla="*/ 0 60000 65536"/>
                <a:gd name="T13" fmla="*/ 0 60000 65536"/>
                <a:gd name="T14" fmla="*/ 0 60000 65536"/>
                <a:gd name="T15" fmla="*/ 0 w 495"/>
                <a:gd name="T16" fmla="*/ 0 h 893"/>
                <a:gd name="T17" fmla="*/ 495 w 495"/>
                <a:gd name="T18" fmla="*/ 893 h 893"/>
              </a:gdLst>
              <a:ahLst/>
              <a:cxnLst>
                <a:cxn ang="T10">
                  <a:pos x="T0" y="T1"/>
                </a:cxn>
                <a:cxn ang="T11">
                  <a:pos x="T2" y="T3"/>
                </a:cxn>
                <a:cxn ang="T12">
                  <a:pos x="T4" y="T5"/>
                </a:cxn>
                <a:cxn ang="T13">
                  <a:pos x="T6" y="T7"/>
                </a:cxn>
                <a:cxn ang="T14">
                  <a:pos x="T8" y="T9"/>
                </a:cxn>
              </a:cxnLst>
              <a:rect l="T15" t="T16" r="T17" b="T18"/>
              <a:pathLst>
                <a:path w="495" h="893">
                  <a:moveTo>
                    <a:pt x="0" y="0"/>
                  </a:moveTo>
                  <a:lnTo>
                    <a:pt x="494" y="689"/>
                  </a:lnTo>
                  <a:lnTo>
                    <a:pt x="494" y="892"/>
                  </a:lnTo>
                  <a:lnTo>
                    <a:pt x="0" y="195"/>
                  </a:lnTo>
                  <a:lnTo>
                    <a:pt x="0" y="0"/>
                  </a:lnTo>
                </a:path>
              </a:pathLst>
            </a:custGeom>
            <a:solidFill>
              <a:srgbClr val="174F1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3331" name="Freeform 11"/>
            <p:cNvSpPr>
              <a:spLocks/>
            </p:cNvSpPr>
            <p:nvPr/>
          </p:nvSpPr>
          <p:spPr bwMode="auto">
            <a:xfrm>
              <a:off x="3762" y="2173"/>
              <a:ext cx="1411" cy="1020"/>
            </a:xfrm>
            <a:custGeom>
              <a:avLst/>
              <a:gdLst>
                <a:gd name="T0" fmla="*/ 1367 w 1411"/>
                <a:gd name="T1" fmla="*/ 712 h 1020"/>
                <a:gd name="T2" fmla="*/ 1311 w 1411"/>
                <a:gd name="T3" fmla="*/ 738 h 1020"/>
                <a:gd name="T4" fmla="*/ 1255 w 1411"/>
                <a:gd name="T5" fmla="*/ 760 h 1020"/>
                <a:gd name="T6" fmla="*/ 1196 w 1411"/>
                <a:gd name="T7" fmla="*/ 783 h 1020"/>
                <a:gd name="T8" fmla="*/ 1135 w 1411"/>
                <a:gd name="T9" fmla="*/ 795 h 1020"/>
                <a:gd name="T10" fmla="*/ 1071 w 1411"/>
                <a:gd name="T11" fmla="*/ 809 h 1020"/>
                <a:gd name="T12" fmla="*/ 1007 w 1411"/>
                <a:gd name="T13" fmla="*/ 819 h 1020"/>
                <a:gd name="T14" fmla="*/ 943 w 1411"/>
                <a:gd name="T15" fmla="*/ 823 h 1020"/>
                <a:gd name="T16" fmla="*/ 879 w 1411"/>
                <a:gd name="T17" fmla="*/ 823 h 1020"/>
                <a:gd name="T18" fmla="*/ 816 w 1411"/>
                <a:gd name="T19" fmla="*/ 819 h 1020"/>
                <a:gd name="T20" fmla="*/ 755 w 1411"/>
                <a:gd name="T21" fmla="*/ 809 h 1020"/>
                <a:gd name="T22" fmla="*/ 691 w 1411"/>
                <a:gd name="T23" fmla="*/ 795 h 1020"/>
                <a:gd name="T24" fmla="*/ 631 w 1411"/>
                <a:gd name="T25" fmla="*/ 783 h 1020"/>
                <a:gd name="T26" fmla="*/ 571 w 1411"/>
                <a:gd name="T27" fmla="*/ 760 h 1020"/>
                <a:gd name="T28" fmla="*/ 511 w 1411"/>
                <a:gd name="T29" fmla="*/ 738 h 1020"/>
                <a:gd name="T30" fmla="*/ 455 w 1411"/>
                <a:gd name="T31" fmla="*/ 712 h 1020"/>
                <a:gd name="T32" fmla="*/ 401 w 1411"/>
                <a:gd name="T33" fmla="*/ 681 h 1020"/>
                <a:gd name="T34" fmla="*/ 350 w 1411"/>
                <a:gd name="T35" fmla="*/ 646 h 1020"/>
                <a:gd name="T36" fmla="*/ 300 w 1411"/>
                <a:gd name="T37" fmla="*/ 609 h 1020"/>
                <a:gd name="T38" fmla="*/ 255 w 1411"/>
                <a:gd name="T39" fmla="*/ 571 h 1020"/>
                <a:gd name="T40" fmla="*/ 214 w 1411"/>
                <a:gd name="T41" fmla="*/ 526 h 1020"/>
                <a:gd name="T42" fmla="*/ 172 w 1411"/>
                <a:gd name="T43" fmla="*/ 482 h 1020"/>
                <a:gd name="T44" fmla="*/ 139 w 1411"/>
                <a:gd name="T45" fmla="*/ 433 h 1020"/>
                <a:gd name="T46" fmla="*/ 105 w 1411"/>
                <a:gd name="T47" fmla="*/ 384 h 1020"/>
                <a:gd name="T48" fmla="*/ 79 w 1411"/>
                <a:gd name="T49" fmla="*/ 331 h 1020"/>
                <a:gd name="T50" fmla="*/ 52 w 1411"/>
                <a:gd name="T51" fmla="*/ 277 h 1020"/>
                <a:gd name="T52" fmla="*/ 34 w 1411"/>
                <a:gd name="T53" fmla="*/ 225 h 1020"/>
                <a:gd name="T54" fmla="*/ 18 w 1411"/>
                <a:gd name="T55" fmla="*/ 167 h 1020"/>
                <a:gd name="T56" fmla="*/ 7 w 1411"/>
                <a:gd name="T57" fmla="*/ 113 h 1020"/>
                <a:gd name="T58" fmla="*/ 0 w 1411"/>
                <a:gd name="T59" fmla="*/ 56 h 1020"/>
                <a:gd name="T60" fmla="*/ 0 w 1411"/>
                <a:gd name="T61" fmla="*/ 0 h 1020"/>
                <a:gd name="T62" fmla="*/ 0 w 1411"/>
                <a:gd name="T63" fmla="*/ 234 h 1020"/>
                <a:gd name="T64" fmla="*/ 7 w 1411"/>
                <a:gd name="T65" fmla="*/ 291 h 1020"/>
                <a:gd name="T66" fmla="*/ 15 w 1411"/>
                <a:gd name="T67" fmla="*/ 350 h 1020"/>
                <a:gd name="T68" fmla="*/ 30 w 1411"/>
                <a:gd name="T69" fmla="*/ 406 h 1020"/>
                <a:gd name="T70" fmla="*/ 49 w 1411"/>
                <a:gd name="T71" fmla="*/ 460 h 1020"/>
                <a:gd name="T72" fmla="*/ 71 w 1411"/>
                <a:gd name="T73" fmla="*/ 512 h 1020"/>
                <a:gd name="T74" fmla="*/ 97 w 1411"/>
                <a:gd name="T75" fmla="*/ 566 h 1020"/>
                <a:gd name="T76" fmla="*/ 127 w 1411"/>
                <a:gd name="T77" fmla="*/ 619 h 1020"/>
                <a:gd name="T78" fmla="*/ 165 w 1411"/>
                <a:gd name="T79" fmla="*/ 663 h 1020"/>
                <a:gd name="T80" fmla="*/ 202 w 1411"/>
                <a:gd name="T81" fmla="*/ 712 h 1020"/>
                <a:gd name="T82" fmla="*/ 244 w 1411"/>
                <a:gd name="T83" fmla="*/ 757 h 1020"/>
                <a:gd name="T84" fmla="*/ 289 w 1411"/>
                <a:gd name="T85" fmla="*/ 795 h 1020"/>
                <a:gd name="T86" fmla="*/ 339 w 1411"/>
                <a:gd name="T87" fmla="*/ 832 h 1020"/>
                <a:gd name="T88" fmla="*/ 387 w 1411"/>
                <a:gd name="T89" fmla="*/ 867 h 1020"/>
                <a:gd name="T90" fmla="*/ 443 w 1411"/>
                <a:gd name="T91" fmla="*/ 898 h 1020"/>
                <a:gd name="T92" fmla="*/ 496 w 1411"/>
                <a:gd name="T93" fmla="*/ 924 h 1020"/>
                <a:gd name="T94" fmla="*/ 556 w 1411"/>
                <a:gd name="T95" fmla="*/ 951 h 1020"/>
                <a:gd name="T96" fmla="*/ 616 w 1411"/>
                <a:gd name="T97" fmla="*/ 973 h 1020"/>
                <a:gd name="T98" fmla="*/ 676 w 1411"/>
                <a:gd name="T99" fmla="*/ 987 h 1020"/>
                <a:gd name="T100" fmla="*/ 736 w 1411"/>
                <a:gd name="T101" fmla="*/ 1000 h 1020"/>
                <a:gd name="T102" fmla="*/ 800 w 1411"/>
                <a:gd name="T103" fmla="*/ 1009 h 1020"/>
                <a:gd name="T104" fmla="*/ 865 w 1411"/>
                <a:gd name="T105" fmla="*/ 1013 h 1020"/>
                <a:gd name="T106" fmla="*/ 928 w 1411"/>
                <a:gd name="T107" fmla="*/ 1019 h 1020"/>
                <a:gd name="T108" fmla="*/ 992 w 1411"/>
                <a:gd name="T109" fmla="*/ 1013 h 1020"/>
                <a:gd name="T110" fmla="*/ 1056 w 1411"/>
                <a:gd name="T111" fmla="*/ 1005 h 1020"/>
                <a:gd name="T112" fmla="*/ 1116 w 1411"/>
                <a:gd name="T113" fmla="*/ 995 h 1020"/>
                <a:gd name="T114" fmla="*/ 1180 w 1411"/>
                <a:gd name="T115" fmla="*/ 981 h 1020"/>
                <a:gd name="T116" fmla="*/ 1241 w 1411"/>
                <a:gd name="T117" fmla="*/ 960 h 1020"/>
                <a:gd name="T118" fmla="*/ 1297 w 1411"/>
                <a:gd name="T119" fmla="*/ 938 h 1020"/>
                <a:gd name="T120" fmla="*/ 1356 w 1411"/>
                <a:gd name="T121" fmla="*/ 911 h 1020"/>
                <a:gd name="T122" fmla="*/ 1410 w 1411"/>
                <a:gd name="T123" fmla="*/ 884 h 10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1"/>
                <a:gd name="T187" fmla="*/ 0 h 1020"/>
                <a:gd name="T188" fmla="*/ 1411 w 1411"/>
                <a:gd name="T189" fmla="*/ 1020 h 10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1" h="1020">
                  <a:moveTo>
                    <a:pt x="1410" y="690"/>
                  </a:moveTo>
                  <a:lnTo>
                    <a:pt x="1398" y="695"/>
                  </a:lnTo>
                  <a:lnTo>
                    <a:pt x="1384" y="703"/>
                  </a:lnTo>
                  <a:lnTo>
                    <a:pt x="1367" y="712"/>
                  </a:lnTo>
                  <a:lnTo>
                    <a:pt x="1356" y="716"/>
                  </a:lnTo>
                  <a:lnTo>
                    <a:pt x="1342" y="725"/>
                  </a:lnTo>
                  <a:lnTo>
                    <a:pt x="1327" y="730"/>
                  </a:lnTo>
                  <a:lnTo>
                    <a:pt x="1311" y="738"/>
                  </a:lnTo>
                  <a:lnTo>
                    <a:pt x="1297" y="744"/>
                  </a:lnTo>
                  <a:lnTo>
                    <a:pt x="1286" y="752"/>
                  </a:lnTo>
                  <a:lnTo>
                    <a:pt x="1270" y="757"/>
                  </a:lnTo>
                  <a:lnTo>
                    <a:pt x="1255" y="760"/>
                  </a:lnTo>
                  <a:lnTo>
                    <a:pt x="1241" y="765"/>
                  </a:lnTo>
                  <a:lnTo>
                    <a:pt x="1225" y="774"/>
                  </a:lnTo>
                  <a:lnTo>
                    <a:pt x="1210" y="779"/>
                  </a:lnTo>
                  <a:lnTo>
                    <a:pt x="1196" y="783"/>
                  </a:lnTo>
                  <a:lnTo>
                    <a:pt x="1180" y="787"/>
                  </a:lnTo>
                  <a:lnTo>
                    <a:pt x="1165" y="792"/>
                  </a:lnTo>
                  <a:lnTo>
                    <a:pt x="1150" y="792"/>
                  </a:lnTo>
                  <a:lnTo>
                    <a:pt x="1135" y="795"/>
                  </a:lnTo>
                  <a:lnTo>
                    <a:pt x="1116" y="801"/>
                  </a:lnTo>
                  <a:lnTo>
                    <a:pt x="1101" y="805"/>
                  </a:lnTo>
                  <a:lnTo>
                    <a:pt x="1086" y="805"/>
                  </a:lnTo>
                  <a:lnTo>
                    <a:pt x="1071" y="809"/>
                  </a:lnTo>
                  <a:lnTo>
                    <a:pt x="1056" y="809"/>
                  </a:lnTo>
                  <a:lnTo>
                    <a:pt x="1041" y="813"/>
                  </a:lnTo>
                  <a:lnTo>
                    <a:pt x="1023" y="813"/>
                  </a:lnTo>
                  <a:lnTo>
                    <a:pt x="1007" y="819"/>
                  </a:lnTo>
                  <a:lnTo>
                    <a:pt x="992" y="819"/>
                  </a:lnTo>
                  <a:lnTo>
                    <a:pt x="977" y="819"/>
                  </a:lnTo>
                  <a:lnTo>
                    <a:pt x="959" y="819"/>
                  </a:lnTo>
                  <a:lnTo>
                    <a:pt x="943" y="823"/>
                  </a:lnTo>
                  <a:lnTo>
                    <a:pt x="928" y="823"/>
                  </a:lnTo>
                  <a:lnTo>
                    <a:pt x="914" y="823"/>
                  </a:lnTo>
                  <a:lnTo>
                    <a:pt x="898" y="823"/>
                  </a:lnTo>
                  <a:lnTo>
                    <a:pt x="879" y="823"/>
                  </a:lnTo>
                  <a:lnTo>
                    <a:pt x="865" y="819"/>
                  </a:lnTo>
                  <a:lnTo>
                    <a:pt x="850" y="819"/>
                  </a:lnTo>
                  <a:lnTo>
                    <a:pt x="834" y="819"/>
                  </a:lnTo>
                  <a:lnTo>
                    <a:pt x="816" y="819"/>
                  </a:lnTo>
                  <a:lnTo>
                    <a:pt x="800" y="813"/>
                  </a:lnTo>
                  <a:lnTo>
                    <a:pt x="786" y="813"/>
                  </a:lnTo>
                  <a:lnTo>
                    <a:pt x="770" y="809"/>
                  </a:lnTo>
                  <a:lnTo>
                    <a:pt x="755" y="809"/>
                  </a:lnTo>
                  <a:lnTo>
                    <a:pt x="736" y="805"/>
                  </a:lnTo>
                  <a:lnTo>
                    <a:pt x="721" y="805"/>
                  </a:lnTo>
                  <a:lnTo>
                    <a:pt x="706" y="801"/>
                  </a:lnTo>
                  <a:lnTo>
                    <a:pt x="691" y="795"/>
                  </a:lnTo>
                  <a:lnTo>
                    <a:pt x="676" y="792"/>
                  </a:lnTo>
                  <a:lnTo>
                    <a:pt x="661" y="792"/>
                  </a:lnTo>
                  <a:lnTo>
                    <a:pt x="646" y="787"/>
                  </a:lnTo>
                  <a:lnTo>
                    <a:pt x="631" y="783"/>
                  </a:lnTo>
                  <a:lnTo>
                    <a:pt x="616" y="779"/>
                  </a:lnTo>
                  <a:lnTo>
                    <a:pt x="601" y="774"/>
                  </a:lnTo>
                  <a:lnTo>
                    <a:pt x="586" y="765"/>
                  </a:lnTo>
                  <a:lnTo>
                    <a:pt x="571" y="760"/>
                  </a:lnTo>
                  <a:lnTo>
                    <a:pt x="556" y="757"/>
                  </a:lnTo>
                  <a:lnTo>
                    <a:pt x="541" y="752"/>
                  </a:lnTo>
                  <a:lnTo>
                    <a:pt x="526" y="744"/>
                  </a:lnTo>
                  <a:lnTo>
                    <a:pt x="511" y="738"/>
                  </a:lnTo>
                  <a:lnTo>
                    <a:pt x="496" y="730"/>
                  </a:lnTo>
                  <a:lnTo>
                    <a:pt x="485" y="725"/>
                  </a:lnTo>
                  <a:lnTo>
                    <a:pt x="470" y="716"/>
                  </a:lnTo>
                  <a:lnTo>
                    <a:pt x="455" y="712"/>
                  </a:lnTo>
                  <a:lnTo>
                    <a:pt x="443" y="703"/>
                  </a:lnTo>
                  <a:lnTo>
                    <a:pt x="429" y="695"/>
                  </a:lnTo>
                  <a:lnTo>
                    <a:pt x="412" y="690"/>
                  </a:lnTo>
                  <a:lnTo>
                    <a:pt x="401" y="681"/>
                  </a:lnTo>
                  <a:lnTo>
                    <a:pt x="387" y="671"/>
                  </a:lnTo>
                  <a:lnTo>
                    <a:pt x="376" y="663"/>
                  </a:lnTo>
                  <a:lnTo>
                    <a:pt x="365" y="655"/>
                  </a:lnTo>
                  <a:lnTo>
                    <a:pt x="350" y="646"/>
                  </a:lnTo>
                  <a:lnTo>
                    <a:pt x="339" y="637"/>
                  </a:lnTo>
                  <a:lnTo>
                    <a:pt x="327" y="627"/>
                  </a:lnTo>
                  <a:lnTo>
                    <a:pt x="311" y="619"/>
                  </a:lnTo>
                  <a:lnTo>
                    <a:pt x="300" y="609"/>
                  </a:lnTo>
                  <a:lnTo>
                    <a:pt x="289" y="601"/>
                  </a:lnTo>
                  <a:lnTo>
                    <a:pt x="278" y="593"/>
                  </a:lnTo>
                  <a:lnTo>
                    <a:pt x="266" y="579"/>
                  </a:lnTo>
                  <a:lnTo>
                    <a:pt x="255" y="571"/>
                  </a:lnTo>
                  <a:lnTo>
                    <a:pt x="244" y="561"/>
                  </a:lnTo>
                  <a:lnTo>
                    <a:pt x="233" y="548"/>
                  </a:lnTo>
                  <a:lnTo>
                    <a:pt x="221" y="539"/>
                  </a:lnTo>
                  <a:lnTo>
                    <a:pt x="214" y="526"/>
                  </a:lnTo>
                  <a:lnTo>
                    <a:pt x="202" y="517"/>
                  </a:lnTo>
                  <a:lnTo>
                    <a:pt x="191" y="504"/>
                  </a:lnTo>
                  <a:lnTo>
                    <a:pt x="183" y="495"/>
                  </a:lnTo>
                  <a:lnTo>
                    <a:pt x="172" y="482"/>
                  </a:lnTo>
                  <a:lnTo>
                    <a:pt x="165" y="469"/>
                  </a:lnTo>
                  <a:lnTo>
                    <a:pt x="154" y="460"/>
                  </a:lnTo>
                  <a:lnTo>
                    <a:pt x="146" y="447"/>
                  </a:lnTo>
                  <a:lnTo>
                    <a:pt x="139" y="433"/>
                  </a:lnTo>
                  <a:lnTo>
                    <a:pt x="127" y="423"/>
                  </a:lnTo>
                  <a:lnTo>
                    <a:pt x="120" y="411"/>
                  </a:lnTo>
                  <a:lnTo>
                    <a:pt x="113" y="398"/>
                  </a:lnTo>
                  <a:lnTo>
                    <a:pt x="105" y="384"/>
                  </a:lnTo>
                  <a:lnTo>
                    <a:pt x="97" y="372"/>
                  </a:lnTo>
                  <a:lnTo>
                    <a:pt x="90" y="358"/>
                  </a:lnTo>
                  <a:lnTo>
                    <a:pt x="86" y="344"/>
                  </a:lnTo>
                  <a:lnTo>
                    <a:pt x="79" y="331"/>
                  </a:lnTo>
                  <a:lnTo>
                    <a:pt x="71" y="318"/>
                  </a:lnTo>
                  <a:lnTo>
                    <a:pt x="63" y="304"/>
                  </a:lnTo>
                  <a:lnTo>
                    <a:pt x="60" y="291"/>
                  </a:lnTo>
                  <a:lnTo>
                    <a:pt x="52" y="277"/>
                  </a:lnTo>
                  <a:lnTo>
                    <a:pt x="49" y="265"/>
                  </a:lnTo>
                  <a:lnTo>
                    <a:pt x="45" y="251"/>
                  </a:lnTo>
                  <a:lnTo>
                    <a:pt x="37" y="237"/>
                  </a:lnTo>
                  <a:lnTo>
                    <a:pt x="34" y="225"/>
                  </a:lnTo>
                  <a:lnTo>
                    <a:pt x="30" y="212"/>
                  </a:lnTo>
                  <a:lnTo>
                    <a:pt x="26" y="198"/>
                  </a:lnTo>
                  <a:lnTo>
                    <a:pt x="22" y="186"/>
                  </a:lnTo>
                  <a:lnTo>
                    <a:pt x="18" y="167"/>
                  </a:lnTo>
                  <a:lnTo>
                    <a:pt x="15" y="154"/>
                  </a:lnTo>
                  <a:lnTo>
                    <a:pt x="11" y="140"/>
                  </a:lnTo>
                  <a:lnTo>
                    <a:pt x="11" y="127"/>
                  </a:lnTo>
                  <a:lnTo>
                    <a:pt x="7" y="113"/>
                  </a:lnTo>
                  <a:lnTo>
                    <a:pt x="7" y="97"/>
                  </a:lnTo>
                  <a:lnTo>
                    <a:pt x="4" y="83"/>
                  </a:lnTo>
                  <a:lnTo>
                    <a:pt x="4" y="69"/>
                  </a:lnTo>
                  <a:lnTo>
                    <a:pt x="0" y="56"/>
                  </a:lnTo>
                  <a:lnTo>
                    <a:pt x="0" y="39"/>
                  </a:lnTo>
                  <a:lnTo>
                    <a:pt x="0" y="26"/>
                  </a:lnTo>
                  <a:lnTo>
                    <a:pt x="0" y="12"/>
                  </a:lnTo>
                  <a:lnTo>
                    <a:pt x="0" y="0"/>
                  </a:lnTo>
                  <a:lnTo>
                    <a:pt x="0" y="194"/>
                  </a:lnTo>
                  <a:lnTo>
                    <a:pt x="0" y="207"/>
                  </a:lnTo>
                  <a:lnTo>
                    <a:pt x="0" y="220"/>
                  </a:lnTo>
                  <a:lnTo>
                    <a:pt x="0" y="234"/>
                  </a:lnTo>
                  <a:lnTo>
                    <a:pt x="0" y="251"/>
                  </a:lnTo>
                  <a:lnTo>
                    <a:pt x="4" y="265"/>
                  </a:lnTo>
                  <a:lnTo>
                    <a:pt x="4" y="277"/>
                  </a:lnTo>
                  <a:lnTo>
                    <a:pt x="7" y="291"/>
                  </a:lnTo>
                  <a:lnTo>
                    <a:pt x="7" y="309"/>
                  </a:lnTo>
                  <a:lnTo>
                    <a:pt x="11" y="322"/>
                  </a:lnTo>
                  <a:lnTo>
                    <a:pt x="11" y="336"/>
                  </a:lnTo>
                  <a:lnTo>
                    <a:pt x="15" y="350"/>
                  </a:lnTo>
                  <a:lnTo>
                    <a:pt x="18" y="362"/>
                  </a:lnTo>
                  <a:lnTo>
                    <a:pt x="22" y="380"/>
                  </a:lnTo>
                  <a:lnTo>
                    <a:pt x="26" y="393"/>
                  </a:lnTo>
                  <a:lnTo>
                    <a:pt x="30" y="406"/>
                  </a:lnTo>
                  <a:lnTo>
                    <a:pt x="34" y="420"/>
                  </a:lnTo>
                  <a:lnTo>
                    <a:pt x="37" y="433"/>
                  </a:lnTo>
                  <a:lnTo>
                    <a:pt x="45" y="447"/>
                  </a:lnTo>
                  <a:lnTo>
                    <a:pt x="49" y="460"/>
                  </a:lnTo>
                  <a:lnTo>
                    <a:pt x="52" y="473"/>
                  </a:lnTo>
                  <a:lnTo>
                    <a:pt x="60" y="485"/>
                  </a:lnTo>
                  <a:lnTo>
                    <a:pt x="63" y="499"/>
                  </a:lnTo>
                  <a:lnTo>
                    <a:pt x="71" y="512"/>
                  </a:lnTo>
                  <a:lnTo>
                    <a:pt x="79" y="526"/>
                  </a:lnTo>
                  <a:lnTo>
                    <a:pt x="86" y="539"/>
                  </a:lnTo>
                  <a:lnTo>
                    <a:pt x="90" y="552"/>
                  </a:lnTo>
                  <a:lnTo>
                    <a:pt x="97" y="566"/>
                  </a:lnTo>
                  <a:lnTo>
                    <a:pt x="105" y="579"/>
                  </a:lnTo>
                  <a:lnTo>
                    <a:pt x="113" y="593"/>
                  </a:lnTo>
                  <a:lnTo>
                    <a:pt x="120" y="606"/>
                  </a:lnTo>
                  <a:lnTo>
                    <a:pt x="127" y="619"/>
                  </a:lnTo>
                  <a:lnTo>
                    <a:pt x="139" y="627"/>
                  </a:lnTo>
                  <a:lnTo>
                    <a:pt x="146" y="641"/>
                  </a:lnTo>
                  <a:lnTo>
                    <a:pt x="154" y="655"/>
                  </a:lnTo>
                  <a:lnTo>
                    <a:pt x="165" y="663"/>
                  </a:lnTo>
                  <a:lnTo>
                    <a:pt x="172" y="676"/>
                  </a:lnTo>
                  <a:lnTo>
                    <a:pt x="183" y="690"/>
                  </a:lnTo>
                  <a:lnTo>
                    <a:pt x="191" y="698"/>
                  </a:lnTo>
                  <a:lnTo>
                    <a:pt x="202" y="712"/>
                  </a:lnTo>
                  <a:lnTo>
                    <a:pt x="214" y="722"/>
                  </a:lnTo>
                  <a:lnTo>
                    <a:pt x="221" y="734"/>
                  </a:lnTo>
                  <a:lnTo>
                    <a:pt x="233" y="744"/>
                  </a:lnTo>
                  <a:lnTo>
                    <a:pt x="244" y="757"/>
                  </a:lnTo>
                  <a:lnTo>
                    <a:pt x="255" y="765"/>
                  </a:lnTo>
                  <a:lnTo>
                    <a:pt x="266" y="774"/>
                  </a:lnTo>
                  <a:lnTo>
                    <a:pt x="278" y="787"/>
                  </a:lnTo>
                  <a:lnTo>
                    <a:pt x="289" y="795"/>
                  </a:lnTo>
                  <a:lnTo>
                    <a:pt x="300" y="805"/>
                  </a:lnTo>
                  <a:lnTo>
                    <a:pt x="311" y="813"/>
                  </a:lnTo>
                  <a:lnTo>
                    <a:pt x="327" y="823"/>
                  </a:lnTo>
                  <a:lnTo>
                    <a:pt x="339" y="832"/>
                  </a:lnTo>
                  <a:lnTo>
                    <a:pt x="350" y="841"/>
                  </a:lnTo>
                  <a:lnTo>
                    <a:pt x="365" y="849"/>
                  </a:lnTo>
                  <a:lnTo>
                    <a:pt x="376" y="858"/>
                  </a:lnTo>
                  <a:lnTo>
                    <a:pt x="387" y="867"/>
                  </a:lnTo>
                  <a:lnTo>
                    <a:pt x="401" y="876"/>
                  </a:lnTo>
                  <a:lnTo>
                    <a:pt x="412" y="884"/>
                  </a:lnTo>
                  <a:lnTo>
                    <a:pt x="429" y="889"/>
                  </a:lnTo>
                  <a:lnTo>
                    <a:pt x="443" y="898"/>
                  </a:lnTo>
                  <a:lnTo>
                    <a:pt x="455" y="908"/>
                  </a:lnTo>
                  <a:lnTo>
                    <a:pt x="470" y="911"/>
                  </a:lnTo>
                  <a:lnTo>
                    <a:pt x="485" y="920"/>
                  </a:lnTo>
                  <a:lnTo>
                    <a:pt x="496" y="924"/>
                  </a:lnTo>
                  <a:lnTo>
                    <a:pt x="511" y="933"/>
                  </a:lnTo>
                  <a:lnTo>
                    <a:pt x="526" y="938"/>
                  </a:lnTo>
                  <a:lnTo>
                    <a:pt x="541" y="946"/>
                  </a:lnTo>
                  <a:lnTo>
                    <a:pt x="556" y="951"/>
                  </a:lnTo>
                  <a:lnTo>
                    <a:pt x="571" y="956"/>
                  </a:lnTo>
                  <a:lnTo>
                    <a:pt x="586" y="960"/>
                  </a:lnTo>
                  <a:lnTo>
                    <a:pt x="601" y="969"/>
                  </a:lnTo>
                  <a:lnTo>
                    <a:pt x="616" y="973"/>
                  </a:lnTo>
                  <a:lnTo>
                    <a:pt x="631" y="978"/>
                  </a:lnTo>
                  <a:lnTo>
                    <a:pt x="646" y="981"/>
                  </a:lnTo>
                  <a:lnTo>
                    <a:pt x="661" y="987"/>
                  </a:lnTo>
                  <a:lnTo>
                    <a:pt x="676" y="987"/>
                  </a:lnTo>
                  <a:lnTo>
                    <a:pt x="691" y="991"/>
                  </a:lnTo>
                  <a:lnTo>
                    <a:pt x="706" y="995"/>
                  </a:lnTo>
                  <a:lnTo>
                    <a:pt x="721" y="1000"/>
                  </a:lnTo>
                  <a:lnTo>
                    <a:pt x="736" y="1000"/>
                  </a:lnTo>
                  <a:lnTo>
                    <a:pt x="755" y="1005"/>
                  </a:lnTo>
                  <a:lnTo>
                    <a:pt x="770" y="1005"/>
                  </a:lnTo>
                  <a:lnTo>
                    <a:pt x="786" y="1009"/>
                  </a:lnTo>
                  <a:lnTo>
                    <a:pt x="800" y="1009"/>
                  </a:lnTo>
                  <a:lnTo>
                    <a:pt x="816" y="1013"/>
                  </a:lnTo>
                  <a:lnTo>
                    <a:pt x="834" y="1013"/>
                  </a:lnTo>
                  <a:lnTo>
                    <a:pt x="850" y="1013"/>
                  </a:lnTo>
                  <a:lnTo>
                    <a:pt x="865" y="1013"/>
                  </a:lnTo>
                  <a:lnTo>
                    <a:pt x="879" y="1019"/>
                  </a:lnTo>
                  <a:lnTo>
                    <a:pt x="898" y="1019"/>
                  </a:lnTo>
                  <a:lnTo>
                    <a:pt x="914" y="1019"/>
                  </a:lnTo>
                  <a:lnTo>
                    <a:pt x="928" y="1019"/>
                  </a:lnTo>
                  <a:lnTo>
                    <a:pt x="943" y="1019"/>
                  </a:lnTo>
                  <a:lnTo>
                    <a:pt x="959" y="1013"/>
                  </a:lnTo>
                  <a:lnTo>
                    <a:pt x="977" y="1013"/>
                  </a:lnTo>
                  <a:lnTo>
                    <a:pt x="992" y="1013"/>
                  </a:lnTo>
                  <a:lnTo>
                    <a:pt x="1007" y="1013"/>
                  </a:lnTo>
                  <a:lnTo>
                    <a:pt x="1023" y="1009"/>
                  </a:lnTo>
                  <a:lnTo>
                    <a:pt x="1041" y="1009"/>
                  </a:lnTo>
                  <a:lnTo>
                    <a:pt x="1056" y="1005"/>
                  </a:lnTo>
                  <a:lnTo>
                    <a:pt x="1071" y="1005"/>
                  </a:lnTo>
                  <a:lnTo>
                    <a:pt x="1086" y="1000"/>
                  </a:lnTo>
                  <a:lnTo>
                    <a:pt x="1101" y="1000"/>
                  </a:lnTo>
                  <a:lnTo>
                    <a:pt x="1116" y="995"/>
                  </a:lnTo>
                  <a:lnTo>
                    <a:pt x="1135" y="991"/>
                  </a:lnTo>
                  <a:lnTo>
                    <a:pt x="1150" y="987"/>
                  </a:lnTo>
                  <a:lnTo>
                    <a:pt x="1165" y="987"/>
                  </a:lnTo>
                  <a:lnTo>
                    <a:pt x="1180" y="981"/>
                  </a:lnTo>
                  <a:lnTo>
                    <a:pt x="1196" y="978"/>
                  </a:lnTo>
                  <a:lnTo>
                    <a:pt x="1210" y="973"/>
                  </a:lnTo>
                  <a:lnTo>
                    <a:pt x="1225" y="969"/>
                  </a:lnTo>
                  <a:lnTo>
                    <a:pt x="1241" y="960"/>
                  </a:lnTo>
                  <a:lnTo>
                    <a:pt x="1255" y="956"/>
                  </a:lnTo>
                  <a:lnTo>
                    <a:pt x="1270" y="951"/>
                  </a:lnTo>
                  <a:lnTo>
                    <a:pt x="1286" y="946"/>
                  </a:lnTo>
                  <a:lnTo>
                    <a:pt x="1297" y="938"/>
                  </a:lnTo>
                  <a:lnTo>
                    <a:pt x="1311" y="933"/>
                  </a:lnTo>
                  <a:lnTo>
                    <a:pt x="1327" y="924"/>
                  </a:lnTo>
                  <a:lnTo>
                    <a:pt x="1342" y="920"/>
                  </a:lnTo>
                  <a:lnTo>
                    <a:pt x="1356" y="911"/>
                  </a:lnTo>
                  <a:lnTo>
                    <a:pt x="1367" y="908"/>
                  </a:lnTo>
                  <a:lnTo>
                    <a:pt x="1384" y="898"/>
                  </a:lnTo>
                  <a:lnTo>
                    <a:pt x="1398" y="889"/>
                  </a:lnTo>
                  <a:lnTo>
                    <a:pt x="1410" y="884"/>
                  </a:lnTo>
                  <a:lnTo>
                    <a:pt x="1410" y="690"/>
                  </a:lnTo>
                </a:path>
              </a:pathLst>
            </a:custGeom>
            <a:solidFill>
              <a:srgbClr val="75000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3332" name="Freeform 12"/>
            <p:cNvSpPr>
              <a:spLocks/>
            </p:cNvSpPr>
            <p:nvPr/>
          </p:nvSpPr>
          <p:spPr bwMode="auto">
            <a:xfrm>
              <a:off x="3762" y="1416"/>
              <a:ext cx="1411" cy="1586"/>
            </a:xfrm>
            <a:custGeom>
              <a:avLst/>
              <a:gdLst>
                <a:gd name="T0" fmla="*/ 1367 w 1411"/>
                <a:gd name="T1" fmla="*/ 1468 h 1586"/>
                <a:gd name="T2" fmla="*/ 1311 w 1411"/>
                <a:gd name="T3" fmla="*/ 1496 h 1586"/>
                <a:gd name="T4" fmla="*/ 1255 w 1411"/>
                <a:gd name="T5" fmla="*/ 1517 h 1586"/>
                <a:gd name="T6" fmla="*/ 1196 w 1411"/>
                <a:gd name="T7" fmla="*/ 1540 h 1586"/>
                <a:gd name="T8" fmla="*/ 1138 w 1411"/>
                <a:gd name="T9" fmla="*/ 1556 h 1586"/>
                <a:gd name="T10" fmla="*/ 1075 w 1411"/>
                <a:gd name="T11" fmla="*/ 1569 h 1586"/>
                <a:gd name="T12" fmla="*/ 1011 w 1411"/>
                <a:gd name="T13" fmla="*/ 1579 h 1586"/>
                <a:gd name="T14" fmla="*/ 947 w 1411"/>
                <a:gd name="T15" fmla="*/ 1585 h 1586"/>
                <a:gd name="T16" fmla="*/ 880 w 1411"/>
                <a:gd name="T17" fmla="*/ 1581 h 1586"/>
                <a:gd name="T18" fmla="*/ 816 w 1411"/>
                <a:gd name="T19" fmla="*/ 1575 h 1586"/>
                <a:gd name="T20" fmla="*/ 755 w 1411"/>
                <a:gd name="T21" fmla="*/ 1569 h 1586"/>
                <a:gd name="T22" fmla="*/ 687 w 1411"/>
                <a:gd name="T23" fmla="*/ 1556 h 1586"/>
                <a:gd name="T24" fmla="*/ 631 w 1411"/>
                <a:gd name="T25" fmla="*/ 1540 h 1586"/>
                <a:gd name="T26" fmla="*/ 569 w 1411"/>
                <a:gd name="T27" fmla="*/ 1522 h 1586"/>
                <a:gd name="T28" fmla="*/ 511 w 1411"/>
                <a:gd name="T29" fmla="*/ 1496 h 1586"/>
                <a:gd name="T30" fmla="*/ 452 w 1411"/>
                <a:gd name="T31" fmla="*/ 1471 h 1586"/>
                <a:gd name="T32" fmla="*/ 399 w 1411"/>
                <a:gd name="T33" fmla="*/ 1441 h 1586"/>
                <a:gd name="T34" fmla="*/ 348 w 1411"/>
                <a:gd name="T35" fmla="*/ 1407 h 1586"/>
                <a:gd name="T36" fmla="*/ 299 w 1411"/>
                <a:gd name="T37" fmla="*/ 1368 h 1586"/>
                <a:gd name="T38" fmla="*/ 254 w 1411"/>
                <a:gd name="T39" fmla="*/ 1330 h 1586"/>
                <a:gd name="T40" fmla="*/ 212 w 1411"/>
                <a:gd name="T41" fmla="*/ 1285 h 1586"/>
                <a:gd name="T42" fmla="*/ 172 w 1411"/>
                <a:gd name="T43" fmla="*/ 1241 h 1586"/>
                <a:gd name="T44" fmla="*/ 135 w 1411"/>
                <a:gd name="T45" fmla="*/ 1192 h 1586"/>
                <a:gd name="T46" fmla="*/ 105 w 1411"/>
                <a:gd name="T47" fmla="*/ 1142 h 1586"/>
                <a:gd name="T48" fmla="*/ 77 w 1411"/>
                <a:gd name="T49" fmla="*/ 1091 h 1586"/>
                <a:gd name="T50" fmla="*/ 52 w 1411"/>
                <a:gd name="T51" fmla="*/ 1035 h 1586"/>
                <a:gd name="T52" fmla="*/ 34 w 1411"/>
                <a:gd name="T53" fmla="*/ 982 h 1586"/>
                <a:gd name="T54" fmla="*/ 18 w 1411"/>
                <a:gd name="T55" fmla="*/ 924 h 1586"/>
                <a:gd name="T56" fmla="*/ 7 w 1411"/>
                <a:gd name="T57" fmla="*/ 871 h 1586"/>
                <a:gd name="T58" fmla="*/ 0 w 1411"/>
                <a:gd name="T59" fmla="*/ 814 h 1586"/>
                <a:gd name="T60" fmla="*/ 0 w 1411"/>
                <a:gd name="T61" fmla="*/ 757 h 1586"/>
                <a:gd name="T62" fmla="*/ 0 w 1411"/>
                <a:gd name="T63" fmla="*/ 698 h 1586"/>
                <a:gd name="T64" fmla="*/ 7 w 1411"/>
                <a:gd name="T65" fmla="*/ 641 h 1586"/>
                <a:gd name="T66" fmla="*/ 18 w 1411"/>
                <a:gd name="T67" fmla="*/ 584 h 1586"/>
                <a:gd name="T68" fmla="*/ 34 w 1411"/>
                <a:gd name="T69" fmla="*/ 525 h 1586"/>
                <a:gd name="T70" fmla="*/ 52 w 1411"/>
                <a:gd name="T71" fmla="*/ 473 h 1586"/>
                <a:gd name="T72" fmla="*/ 71 w 1411"/>
                <a:gd name="T73" fmla="*/ 433 h 1586"/>
                <a:gd name="T74" fmla="*/ 97 w 1411"/>
                <a:gd name="T75" fmla="*/ 379 h 1586"/>
                <a:gd name="T76" fmla="*/ 127 w 1411"/>
                <a:gd name="T77" fmla="*/ 331 h 1586"/>
                <a:gd name="T78" fmla="*/ 165 w 1411"/>
                <a:gd name="T79" fmla="*/ 282 h 1586"/>
                <a:gd name="T80" fmla="*/ 202 w 1411"/>
                <a:gd name="T81" fmla="*/ 239 h 1586"/>
                <a:gd name="T82" fmla="*/ 244 w 1411"/>
                <a:gd name="T83" fmla="*/ 194 h 1586"/>
                <a:gd name="T84" fmla="*/ 289 w 1411"/>
                <a:gd name="T85" fmla="*/ 154 h 1586"/>
                <a:gd name="T86" fmla="*/ 339 w 1411"/>
                <a:gd name="T87" fmla="*/ 115 h 1586"/>
                <a:gd name="T88" fmla="*/ 387 w 1411"/>
                <a:gd name="T89" fmla="*/ 78 h 1586"/>
                <a:gd name="T90" fmla="*/ 443 w 1411"/>
                <a:gd name="T91" fmla="*/ 48 h 1586"/>
                <a:gd name="T92" fmla="*/ 496 w 1411"/>
                <a:gd name="T93" fmla="*/ 21 h 1586"/>
                <a:gd name="T94" fmla="*/ 556 w 1411"/>
                <a:gd name="T95" fmla="*/ 0 h 15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11"/>
                <a:gd name="T145" fmla="*/ 0 h 1586"/>
                <a:gd name="T146" fmla="*/ 1411 w 1411"/>
                <a:gd name="T147" fmla="*/ 1586 h 158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11" h="1586">
                  <a:moveTo>
                    <a:pt x="1410" y="1447"/>
                  </a:moveTo>
                  <a:lnTo>
                    <a:pt x="1398" y="1452"/>
                  </a:lnTo>
                  <a:lnTo>
                    <a:pt x="1384" y="1460"/>
                  </a:lnTo>
                  <a:lnTo>
                    <a:pt x="1367" y="1468"/>
                  </a:lnTo>
                  <a:lnTo>
                    <a:pt x="1356" y="1474"/>
                  </a:lnTo>
                  <a:lnTo>
                    <a:pt x="1342" y="1482"/>
                  </a:lnTo>
                  <a:lnTo>
                    <a:pt x="1327" y="1487"/>
                  </a:lnTo>
                  <a:lnTo>
                    <a:pt x="1311" y="1496"/>
                  </a:lnTo>
                  <a:lnTo>
                    <a:pt x="1297" y="1500"/>
                  </a:lnTo>
                  <a:lnTo>
                    <a:pt x="1286" y="1509"/>
                  </a:lnTo>
                  <a:lnTo>
                    <a:pt x="1270" y="1514"/>
                  </a:lnTo>
                  <a:lnTo>
                    <a:pt x="1255" y="1517"/>
                  </a:lnTo>
                  <a:lnTo>
                    <a:pt x="1241" y="1522"/>
                  </a:lnTo>
                  <a:lnTo>
                    <a:pt x="1225" y="1531"/>
                  </a:lnTo>
                  <a:lnTo>
                    <a:pt x="1210" y="1535"/>
                  </a:lnTo>
                  <a:lnTo>
                    <a:pt x="1196" y="1540"/>
                  </a:lnTo>
                  <a:lnTo>
                    <a:pt x="1180" y="1544"/>
                  </a:lnTo>
                  <a:lnTo>
                    <a:pt x="1165" y="1549"/>
                  </a:lnTo>
                  <a:lnTo>
                    <a:pt x="1153" y="1551"/>
                  </a:lnTo>
                  <a:lnTo>
                    <a:pt x="1138" y="1556"/>
                  </a:lnTo>
                  <a:lnTo>
                    <a:pt x="1119" y="1559"/>
                  </a:lnTo>
                  <a:lnTo>
                    <a:pt x="1101" y="1562"/>
                  </a:lnTo>
                  <a:lnTo>
                    <a:pt x="1086" y="1565"/>
                  </a:lnTo>
                  <a:lnTo>
                    <a:pt x="1075" y="1569"/>
                  </a:lnTo>
                  <a:lnTo>
                    <a:pt x="1062" y="1571"/>
                  </a:lnTo>
                  <a:lnTo>
                    <a:pt x="1043" y="1572"/>
                  </a:lnTo>
                  <a:lnTo>
                    <a:pt x="1028" y="1575"/>
                  </a:lnTo>
                  <a:lnTo>
                    <a:pt x="1011" y="1579"/>
                  </a:lnTo>
                  <a:lnTo>
                    <a:pt x="997" y="1581"/>
                  </a:lnTo>
                  <a:lnTo>
                    <a:pt x="978" y="1581"/>
                  </a:lnTo>
                  <a:lnTo>
                    <a:pt x="961" y="1581"/>
                  </a:lnTo>
                  <a:lnTo>
                    <a:pt x="947" y="1585"/>
                  </a:lnTo>
                  <a:lnTo>
                    <a:pt x="929" y="1583"/>
                  </a:lnTo>
                  <a:lnTo>
                    <a:pt x="916" y="1583"/>
                  </a:lnTo>
                  <a:lnTo>
                    <a:pt x="899" y="1583"/>
                  </a:lnTo>
                  <a:lnTo>
                    <a:pt x="880" y="1581"/>
                  </a:lnTo>
                  <a:lnTo>
                    <a:pt x="863" y="1581"/>
                  </a:lnTo>
                  <a:lnTo>
                    <a:pt x="851" y="1578"/>
                  </a:lnTo>
                  <a:lnTo>
                    <a:pt x="835" y="1578"/>
                  </a:lnTo>
                  <a:lnTo>
                    <a:pt x="816" y="1575"/>
                  </a:lnTo>
                  <a:lnTo>
                    <a:pt x="800" y="1575"/>
                  </a:lnTo>
                  <a:lnTo>
                    <a:pt x="785" y="1573"/>
                  </a:lnTo>
                  <a:lnTo>
                    <a:pt x="770" y="1572"/>
                  </a:lnTo>
                  <a:lnTo>
                    <a:pt x="755" y="1569"/>
                  </a:lnTo>
                  <a:lnTo>
                    <a:pt x="738" y="1567"/>
                  </a:lnTo>
                  <a:lnTo>
                    <a:pt x="721" y="1566"/>
                  </a:lnTo>
                  <a:lnTo>
                    <a:pt x="702" y="1559"/>
                  </a:lnTo>
                  <a:lnTo>
                    <a:pt x="687" y="1556"/>
                  </a:lnTo>
                  <a:lnTo>
                    <a:pt x="672" y="1551"/>
                  </a:lnTo>
                  <a:lnTo>
                    <a:pt x="661" y="1549"/>
                  </a:lnTo>
                  <a:lnTo>
                    <a:pt x="644" y="1545"/>
                  </a:lnTo>
                  <a:lnTo>
                    <a:pt x="631" y="1540"/>
                  </a:lnTo>
                  <a:lnTo>
                    <a:pt x="615" y="1537"/>
                  </a:lnTo>
                  <a:lnTo>
                    <a:pt x="601" y="1532"/>
                  </a:lnTo>
                  <a:lnTo>
                    <a:pt x="588" y="1528"/>
                  </a:lnTo>
                  <a:lnTo>
                    <a:pt x="569" y="1522"/>
                  </a:lnTo>
                  <a:lnTo>
                    <a:pt x="556" y="1516"/>
                  </a:lnTo>
                  <a:lnTo>
                    <a:pt x="541" y="1509"/>
                  </a:lnTo>
                  <a:lnTo>
                    <a:pt x="525" y="1502"/>
                  </a:lnTo>
                  <a:lnTo>
                    <a:pt x="511" y="1496"/>
                  </a:lnTo>
                  <a:lnTo>
                    <a:pt x="492" y="1490"/>
                  </a:lnTo>
                  <a:lnTo>
                    <a:pt x="483" y="1483"/>
                  </a:lnTo>
                  <a:lnTo>
                    <a:pt x="469" y="1477"/>
                  </a:lnTo>
                  <a:lnTo>
                    <a:pt x="452" y="1471"/>
                  </a:lnTo>
                  <a:lnTo>
                    <a:pt x="440" y="1462"/>
                  </a:lnTo>
                  <a:lnTo>
                    <a:pt x="425" y="1455"/>
                  </a:lnTo>
                  <a:lnTo>
                    <a:pt x="412" y="1448"/>
                  </a:lnTo>
                  <a:lnTo>
                    <a:pt x="399" y="1441"/>
                  </a:lnTo>
                  <a:lnTo>
                    <a:pt x="386" y="1432"/>
                  </a:lnTo>
                  <a:lnTo>
                    <a:pt x="374" y="1423"/>
                  </a:lnTo>
                  <a:lnTo>
                    <a:pt x="363" y="1417"/>
                  </a:lnTo>
                  <a:lnTo>
                    <a:pt x="348" y="1407"/>
                  </a:lnTo>
                  <a:lnTo>
                    <a:pt x="337" y="1397"/>
                  </a:lnTo>
                  <a:lnTo>
                    <a:pt x="324" y="1387"/>
                  </a:lnTo>
                  <a:lnTo>
                    <a:pt x="311" y="1377"/>
                  </a:lnTo>
                  <a:lnTo>
                    <a:pt x="299" y="1368"/>
                  </a:lnTo>
                  <a:lnTo>
                    <a:pt x="289" y="1358"/>
                  </a:lnTo>
                  <a:lnTo>
                    <a:pt x="278" y="1350"/>
                  </a:lnTo>
                  <a:lnTo>
                    <a:pt x="266" y="1341"/>
                  </a:lnTo>
                  <a:lnTo>
                    <a:pt x="254" y="1330"/>
                  </a:lnTo>
                  <a:lnTo>
                    <a:pt x="242" y="1320"/>
                  </a:lnTo>
                  <a:lnTo>
                    <a:pt x="230" y="1310"/>
                  </a:lnTo>
                  <a:lnTo>
                    <a:pt x="221" y="1300"/>
                  </a:lnTo>
                  <a:lnTo>
                    <a:pt x="212" y="1285"/>
                  </a:lnTo>
                  <a:lnTo>
                    <a:pt x="202" y="1275"/>
                  </a:lnTo>
                  <a:lnTo>
                    <a:pt x="193" y="1266"/>
                  </a:lnTo>
                  <a:lnTo>
                    <a:pt x="182" y="1255"/>
                  </a:lnTo>
                  <a:lnTo>
                    <a:pt x="172" y="1241"/>
                  </a:lnTo>
                  <a:lnTo>
                    <a:pt x="165" y="1228"/>
                  </a:lnTo>
                  <a:lnTo>
                    <a:pt x="153" y="1218"/>
                  </a:lnTo>
                  <a:lnTo>
                    <a:pt x="144" y="1202"/>
                  </a:lnTo>
                  <a:lnTo>
                    <a:pt x="135" y="1192"/>
                  </a:lnTo>
                  <a:lnTo>
                    <a:pt x="124" y="1182"/>
                  </a:lnTo>
                  <a:lnTo>
                    <a:pt x="120" y="1168"/>
                  </a:lnTo>
                  <a:lnTo>
                    <a:pt x="113" y="1155"/>
                  </a:lnTo>
                  <a:lnTo>
                    <a:pt x="105" y="1142"/>
                  </a:lnTo>
                  <a:lnTo>
                    <a:pt x="97" y="1128"/>
                  </a:lnTo>
                  <a:lnTo>
                    <a:pt x="88" y="1115"/>
                  </a:lnTo>
                  <a:lnTo>
                    <a:pt x="81" y="1104"/>
                  </a:lnTo>
                  <a:lnTo>
                    <a:pt x="77" y="1091"/>
                  </a:lnTo>
                  <a:lnTo>
                    <a:pt x="70" y="1076"/>
                  </a:lnTo>
                  <a:lnTo>
                    <a:pt x="63" y="1061"/>
                  </a:lnTo>
                  <a:lnTo>
                    <a:pt x="60" y="1048"/>
                  </a:lnTo>
                  <a:lnTo>
                    <a:pt x="52" y="1035"/>
                  </a:lnTo>
                  <a:lnTo>
                    <a:pt x="49" y="1021"/>
                  </a:lnTo>
                  <a:lnTo>
                    <a:pt x="42" y="1008"/>
                  </a:lnTo>
                  <a:lnTo>
                    <a:pt x="37" y="994"/>
                  </a:lnTo>
                  <a:lnTo>
                    <a:pt x="34" y="982"/>
                  </a:lnTo>
                  <a:lnTo>
                    <a:pt x="30" y="969"/>
                  </a:lnTo>
                  <a:lnTo>
                    <a:pt x="26" y="956"/>
                  </a:lnTo>
                  <a:lnTo>
                    <a:pt x="22" y="942"/>
                  </a:lnTo>
                  <a:lnTo>
                    <a:pt x="18" y="924"/>
                  </a:lnTo>
                  <a:lnTo>
                    <a:pt x="15" y="911"/>
                  </a:lnTo>
                  <a:lnTo>
                    <a:pt x="11" y="897"/>
                  </a:lnTo>
                  <a:lnTo>
                    <a:pt x="11" y="884"/>
                  </a:lnTo>
                  <a:lnTo>
                    <a:pt x="7" y="871"/>
                  </a:lnTo>
                  <a:lnTo>
                    <a:pt x="7" y="854"/>
                  </a:lnTo>
                  <a:lnTo>
                    <a:pt x="4" y="840"/>
                  </a:lnTo>
                  <a:lnTo>
                    <a:pt x="4" y="827"/>
                  </a:lnTo>
                  <a:lnTo>
                    <a:pt x="0" y="814"/>
                  </a:lnTo>
                  <a:lnTo>
                    <a:pt x="0" y="796"/>
                  </a:lnTo>
                  <a:lnTo>
                    <a:pt x="0" y="783"/>
                  </a:lnTo>
                  <a:lnTo>
                    <a:pt x="0" y="770"/>
                  </a:lnTo>
                  <a:lnTo>
                    <a:pt x="0" y="757"/>
                  </a:lnTo>
                  <a:lnTo>
                    <a:pt x="0" y="743"/>
                  </a:lnTo>
                  <a:lnTo>
                    <a:pt x="0" y="725"/>
                  </a:lnTo>
                  <a:lnTo>
                    <a:pt x="0" y="711"/>
                  </a:lnTo>
                  <a:lnTo>
                    <a:pt x="0" y="698"/>
                  </a:lnTo>
                  <a:lnTo>
                    <a:pt x="4" y="685"/>
                  </a:lnTo>
                  <a:lnTo>
                    <a:pt x="4" y="668"/>
                  </a:lnTo>
                  <a:lnTo>
                    <a:pt x="7" y="654"/>
                  </a:lnTo>
                  <a:lnTo>
                    <a:pt x="7" y="641"/>
                  </a:lnTo>
                  <a:lnTo>
                    <a:pt x="11" y="628"/>
                  </a:lnTo>
                  <a:lnTo>
                    <a:pt x="11" y="611"/>
                  </a:lnTo>
                  <a:lnTo>
                    <a:pt x="15" y="597"/>
                  </a:lnTo>
                  <a:lnTo>
                    <a:pt x="18" y="584"/>
                  </a:lnTo>
                  <a:lnTo>
                    <a:pt x="22" y="571"/>
                  </a:lnTo>
                  <a:lnTo>
                    <a:pt x="26" y="557"/>
                  </a:lnTo>
                  <a:lnTo>
                    <a:pt x="30" y="544"/>
                  </a:lnTo>
                  <a:lnTo>
                    <a:pt x="34" y="525"/>
                  </a:lnTo>
                  <a:lnTo>
                    <a:pt x="37" y="512"/>
                  </a:lnTo>
                  <a:lnTo>
                    <a:pt x="45" y="498"/>
                  </a:lnTo>
                  <a:lnTo>
                    <a:pt x="49" y="486"/>
                  </a:lnTo>
                  <a:lnTo>
                    <a:pt x="52" y="473"/>
                  </a:lnTo>
                  <a:lnTo>
                    <a:pt x="60" y="460"/>
                  </a:lnTo>
                  <a:lnTo>
                    <a:pt x="63" y="446"/>
                  </a:lnTo>
                  <a:lnTo>
                    <a:pt x="71" y="433"/>
                  </a:lnTo>
                  <a:lnTo>
                    <a:pt x="79" y="419"/>
                  </a:lnTo>
                  <a:lnTo>
                    <a:pt x="86" y="407"/>
                  </a:lnTo>
                  <a:lnTo>
                    <a:pt x="90" y="393"/>
                  </a:lnTo>
                  <a:lnTo>
                    <a:pt x="97" y="379"/>
                  </a:lnTo>
                  <a:lnTo>
                    <a:pt x="105" y="366"/>
                  </a:lnTo>
                  <a:lnTo>
                    <a:pt x="113" y="358"/>
                  </a:lnTo>
                  <a:lnTo>
                    <a:pt x="120" y="344"/>
                  </a:lnTo>
                  <a:lnTo>
                    <a:pt x="127" y="331"/>
                  </a:lnTo>
                  <a:lnTo>
                    <a:pt x="139" y="318"/>
                  </a:lnTo>
                  <a:lnTo>
                    <a:pt x="146" y="304"/>
                  </a:lnTo>
                  <a:lnTo>
                    <a:pt x="154" y="296"/>
                  </a:lnTo>
                  <a:lnTo>
                    <a:pt x="165" y="282"/>
                  </a:lnTo>
                  <a:lnTo>
                    <a:pt x="172" y="269"/>
                  </a:lnTo>
                  <a:lnTo>
                    <a:pt x="183" y="261"/>
                  </a:lnTo>
                  <a:lnTo>
                    <a:pt x="191" y="247"/>
                  </a:lnTo>
                  <a:lnTo>
                    <a:pt x="202" y="239"/>
                  </a:lnTo>
                  <a:lnTo>
                    <a:pt x="214" y="225"/>
                  </a:lnTo>
                  <a:lnTo>
                    <a:pt x="221" y="215"/>
                  </a:lnTo>
                  <a:lnTo>
                    <a:pt x="233" y="202"/>
                  </a:lnTo>
                  <a:lnTo>
                    <a:pt x="244" y="194"/>
                  </a:lnTo>
                  <a:lnTo>
                    <a:pt x="255" y="185"/>
                  </a:lnTo>
                  <a:lnTo>
                    <a:pt x="266" y="172"/>
                  </a:lnTo>
                  <a:lnTo>
                    <a:pt x="278" y="164"/>
                  </a:lnTo>
                  <a:lnTo>
                    <a:pt x="289" y="154"/>
                  </a:lnTo>
                  <a:lnTo>
                    <a:pt x="300" y="145"/>
                  </a:lnTo>
                  <a:lnTo>
                    <a:pt x="311" y="132"/>
                  </a:lnTo>
                  <a:lnTo>
                    <a:pt x="327" y="123"/>
                  </a:lnTo>
                  <a:lnTo>
                    <a:pt x="339" y="115"/>
                  </a:lnTo>
                  <a:lnTo>
                    <a:pt x="350" y="105"/>
                  </a:lnTo>
                  <a:lnTo>
                    <a:pt x="365" y="97"/>
                  </a:lnTo>
                  <a:lnTo>
                    <a:pt x="376" y="88"/>
                  </a:lnTo>
                  <a:lnTo>
                    <a:pt x="387" y="78"/>
                  </a:lnTo>
                  <a:lnTo>
                    <a:pt x="401" y="75"/>
                  </a:lnTo>
                  <a:lnTo>
                    <a:pt x="412" y="65"/>
                  </a:lnTo>
                  <a:lnTo>
                    <a:pt x="429" y="56"/>
                  </a:lnTo>
                  <a:lnTo>
                    <a:pt x="443" y="48"/>
                  </a:lnTo>
                  <a:lnTo>
                    <a:pt x="455" y="43"/>
                  </a:lnTo>
                  <a:lnTo>
                    <a:pt x="470" y="34"/>
                  </a:lnTo>
                  <a:lnTo>
                    <a:pt x="485" y="30"/>
                  </a:lnTo>
                  <a:lnTo>
                    <a:pt x="496" y="21"/>
                  </a:lnTo>
                  <a:lnTo>
                    <a:pt x="511" y="16"/>
                  </a:lnTo>
                  <a:lnTo>
                    <a:pt x="526" y="8"/>
                  </a:lnTo>
                  <a:lnTo>
                    <a:pt x="541" y="3"/>
                  </a:lnTo>
                  <a:lnTo>
                    <a:pt x="556" y="0"/>
                  </a:lnTo>
                  <a:lnTo>
                    <a:pt x="914" y="757"/>
                  </a:lnTo>
                  <a:lnTo>
                    <a:pt x="1410" y="1447"/>
                  </a:lnTo>
                </a:path>
              </a:pathLst>
            </a:custGeom>
            <a:solidFill>
              <a:srgbClr val="C4000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88429" name="Rectangle 13"/>
            <p:cNvSpPr>
              <a:spLocks noChangeArrowheads="1"/>
            </p:cNvSpPr>
            <p:nvPr/>
          </p:nvSpPr>
          <p:spPr bwMode="auto">
            <a:xfrm>
              <a:off x="3912" y="2192"/>
              <a:ext cx="725" cy="360"/>
            </a:xfrm>
            <a:prstGeom prst="rect">
              <a:avLst/>
            </a:prstGeom>
            <a:noFill/>
            <a:ln w="9525">
              <a:noFill/>
              <a:miter lim="800000"/>
              <a:headEnd/>
              <a:tailEnd/>
            </a:ln>
            <a:effectLst/>
          </p:spPr>
          <p:txBody>
            <a:bodyPr wrap="none" lIns="147638" tIns="73025" rIns="147638" bIns="73025">
              <a:spAutoFit/>
            </a:bodyPr>
            <a:lstStyle/>
            <a:p>
              <a:pPr algn="ctr" defTabSz="2341563">
                <a:defRPr/>
              </a:pPr>
              <a:r>
                <a:rPr lang="fr-CH" sz="1400" b="1">
                  <a:solidFill>
                    <a:srgbClr val="FFFFFF"/>
                  </a:solidFill>
                  <a:latin typeface="Arial" charset="0"/>
                </a:rPr>
                <a:t>Contestés</a:t>
              </a:r>
              <a:endParaRPr lang="fr-CH" sz="1400" b="1">
                <a:solidFill>
                  <a:srgbClr val="FFFFFF"/>
                </a:solidFill>
                <a:effectLst>
                  <a:outerShdw blurRad="38100" dist="38100" dir="2700000" algn="tl">
                    <a:srgbClr val="C0C0C0"/>
                  </a:outerShdw>
                </a:effectLst>
                <a:latin typeface="Arial" charset="0"/>
              </a:endParaRPr>
            </a:p>
            <a:p>
              <a:pPr algn="ctr" defTabSz="2341563">
                <a:defRPr/>
              </a:pPr>
              <a:r>
                <a:rPr lang="fr-CH" sz="1400" b="1">
                  <a:solidFill>
                    <a:srgbClr val="FFFFFF"/>
                  </a:solidFill>
                  <a:latin typeface="Arial" charset="0"/>
                </a:rPr>
                <a:t>46%</a:t>
              </a:r>
            </a:p>
          </p:txBody>
        </p:sp>
      </p:grpSp>
      <p:sp>
        <p:nvSpPr>
          <p:cNvPr id="13315" name="Rectangle 14"/>
          <p:cNvSpPr>
            <a:spLocks noChangeArrowheads="1"/>
          </p:cNvSpPr>
          <p:nvPr/>
        </p:nvSpPr>
        <p:spPr bwMode="auto">
          <a:xfrm>
            <a:off x="6026150" y="5248275"/>
            <a:ext cx="28670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fr-CH" altLang="fr-FR" sz="1800" b="1">
                <a:latin typeface="Arial" charset="0"/>
              </a:rPr>
              <a:t>1995-98</a:t>
            </a:r>
          </a:p>
          <a:p>
            <a:pPr algn="ctr"/>
            <a:r>
              <a:rPr lang="fr-CH" altLang="fr-FR" sz="1400">
                <a:latin typeface="Arial" charset="0"/>
              </a:rPr>
              <a:t>Basé sur l'étude de 23 000 projets</a:t>
            </a:r>
          </a:p>
          <a:p>
            <a:pPr algn="ctr"/>
            <a:endParaRPr lang="fr-CH" altLang="fr-FR" sz="1400">
              <a:latin typeface="Arial" charset="0"/>
            </a:endParaRPr>
          </a:p>
        </p:txBody>
      </p:sp>
      <p:sp>
        <p:nvSpPr>
          <p:cNvPr id="13316" name="Rectangle 15"/>
          <p:cNvSpPr>
            <a:spLocks noGrp="1" noChangeArrowheads="1"/>
          </p:cNvSpPr>
          <p:nvPr>
            <p:ph type="title"/>
          </p:nvPr>
        </p:nvSpPr>
        <p:spPr>
          <a:xfrm>
            <a:off x="1852613" y="85725"/>
            <a:ext cx="7027862" cy="576263"/>
          </a:xfrm>
          <a:noFill/>
        </p:spPr>
        <p:txBody>
          <a:bodyPr lIns="85725" tIns="41275" rIns="85725" bIns="41275"/>
          <a:lstStyle/>
          <a:p>
            <a:r>
              <a:rPr lang="fr-CH" altLang="fr-FR" sz="4000" smtClean="0">
                <a:solidFill>
                  <a:srgbClr val="009900"/>
                </a:solidFill>
              </a:rPr>
              <a:t>Mesures quantitatives</a:t>
            </a:r>
          </a:p>
        </p:txBody>
      </p:sp>
      <p:sp>
        <p:nvSpPr>
          <p:cNvPr id="13317" name="Rectangle 16"/>
          <p:cNvSpPr>
            <a:spLocks noGrp="1" noChangeArrowheads="1"/>
          </p:cNvSpPr>
          <p:nvPr>
            <p:ph type="body" idx="1"/>
          </p:nvPr>
        </p:nvSpPr>
        <p:spPr>
          <a:xfrm>
            <a:off x="457200" y="1900238"/>
            <a:ext cx="5324475" cy="4348162"/>
          </a:xfrm>
          <a:noFill/>
        </p:spPr>
        <p:txBody>
          <a:bodyPr lIns="92075" tIns="46038" rIns="92075" bIns="46038"/>
          <a:lstStyle/>
          <a:p>
            <a:pPr marL="234950" indent="-234950" algn="ctr">
              <a:buFontTx/>
              <a:buNone/>
            </a:pPr>
            <a:r>
              <a:rPr lang="fr-CH" altLang="fr-FR" sz="2800" b="1" u="sng" smtClean="0">
                <a:solidFill>
                  <a:srgbClr val="CC0000"/>
                </a:solidFill>
              </a:rPr>
              <a:t>Conclusions clés</a:t>
            </a:r>
            <a:endParaRPr lang="fr-CH" altLang="fr-FR"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28 %</a:t>
            </a:r>
            <a:r>
              <a:rPr lang="fr-CH" altLang="fr-FR" sz="1800" b="1" smtClean="0">
                <a:solidFill>
                  <a:srgbClr val="FFFFFF"/>
                </a:solidFill>
              </a:rPr>
              <a:t> </a:t>
            </a:r>
            <a:r>
              <a:rPr lang="fr-CH" altLang="fr-FR" sz="1800" b="1" smtClean="0"/>
              <a:t>des projets sont</a:t>
            </a:r>
            <a:r>
              <a:rPr lang="fr-CH" altLang="fr-FR" sz="1800" b="1" smtClean="0">
                <a:solidFill>
                  <a:srgbClr val="FFFFFF"/>
                </a:solidFill>
              </a:rPr>
              <a:t> </a:t>
            </a:r>
            <a:r>
              <a:rPr lang="fr-CH" altLang="fr-FR" sz="1800" b="1" u="sng" smtClean="0">
                <a:solidFill>
                  <a:srgbClr val="CC0000"/>
                </a:solidFill>
              </a:rPr>
              <a:t>annulés</a:t>
            </a:r>
            <a:r>
              <a:rPr lang="fr-CH" altLang="fr-FR" sz="1800" b="1" smtClean="0">
                <a:solidFill>
                  <a:srgbClr val="FFFFFF"/>
                </a:solidFill>
              </a:rPr>
              <a:t> </a:t>
            </a:r>
            <a:r>
              <a:rPr lang="fr-CH" altLang="fr-FR" sz="1800" b="1" smtClean="0"/>
              <a:t>avant d'être terminés</a:t>
            </a:r>
            <a:endParaRPr lang="fr-CH" altLang="fr-FR" sz="1800" b="1" smtClean="0">
              <a:solidFill>
                <a:srgbClr val="FFFFFF"/>
              </a:solidFill>
            </a:endParaRPr>
          </a:p>
          <a:p>
            <a:pPr marL="234950" indent="-234950">
              <a:spcAft>
                <a:spcPct val="45000"/>
              </a:spcAft>
              <a:buFont typeface="Symbol" pitchFamily="18" charset="2"/>
              <a:buChar char="Ö"/>
            </a:pPr>
            <a:r>
              <a:rPr lang="fr-CH" altLang="fr-FR" sz="1800" b="1" u="sng" smtClean="0">
                <a:solidFill>
                  <a:srgbClr val="CC0000"/>
                </a:solidFill>
              </a:rPr>
              <a:t>46 %</a:t>
            </a:r>
            <a:r>
              <a:rPr lang="fr-CH" altLang="fr-FR" sz="1800" b="1" smtClean="0"/>
              <a:t> des projets </a:t>
            </a:r>
            <a:r>
              <a:rPr lang="fr-CH" altLang="fr-FR" sz="1800" b="1" smtClean="0">
                <a:solidFill>
                  <a:srgbClr val="FFFFFF"/>
                </a:solidFill>
              </a:rPr>
              <a:t> </a:t>
            </a:r>
            <a:r>
              <a:rPr lang="fr-CH" altLang="fr-FR" sz="1800" b="1" u="sng" smtClean="0">
                <a:solidFill>
                  <a:srgbClr val="CC0000"/>
                </a:solidFill>
              </a:rPr>
              <a:t>coûtent</a:t>
            </a:r>
            <a:r>
              <a:rPr lang="fr-CH" altLang="fr-FR" sz="1800" b="1" smtClean="0">
                <a:solidFill>
                  <a:srgbClr val="FFFFFF"/>
                </a:solidFill>
              </a:rPr>
              <a:t> </a:t>
            </a:r>
            <a:r>
              <a:rPr lang="fr-CH" altLang="fr-FR" sz="1800" b="1" smtClean="0"/>
              <a:t>en moyenne</a:t>
            </a:r>
            <a:r>
              <a:rPr lang="fr-CH" altLang="fr-FR" sz="1800" b="1" smtClean="0">
                <a:solidFill>
                  <a:srgbClr val="FFFFFF"/>
                </a:solidFill>
              </a:rPr>
              <a:t> </a:t>
            </a:r>
            <a:r>
              <a:rPr lang="fr-CH" altLang="fr-FR" sz="1800" b="1" u="sng" smtClean="0">
                <a:solidFill>
                  <a:srgbClr val="CC0000"/>
                </a:solidFill>
              </a:rPr>
              <a:t>178</a:t>
            </a:r>
            <a:r>
              <a:rPr lang="fr-CH" altLang="fr-FR" sz="1800" b="1" u="sng" smtClean="0">
                <a:solidFill>
                  <a:srgbClr val="FFCC00"/>
                </a:solidFill>
              </a:rPr>
              <a:t> </a:t>
            </a:r>
            <a:r>
              <a:rPr lang="fr-CH" altLang="fr-FR" sz="1800" b="1" u="sng" smtClean="0">
                <a:solidFill>
                  <a:srgbClr val="CC0000"/>
                </a:solidFill>
              </a:rPr>
              <a:t>%</a:t>
            </a:r>
            <a:r>
              <a:rPr lang="fr-CH" altLang="fr-FR" sz="1800" b="1" smtClean="0">
                <a:solidFill>
                  <a:srgbClr val="FFFFFF"/>
                </a:solidFill>
              </a:rPr>
              <a:t> </a:t>
            </a:r>
            <a:r>
              <a:rPr lang="fr-CH" altLang="fr-FR" sz="1800" b="1" smtClean="0"/>
              <a:t>de l'estimation initiale</a:t>
            </a:r>
          </a:p>
          <a:p>
            <a:pPr marL="234950" indent="-234950">
              <a:spcAft>
                <a:spcPct val="45000"/>
              </a:spcAft>
              <a:buFont typeface="Symbol" pitchFamily="18" charset="2"/>
              <a:buChar char="Ö"/>
            </a:pPr>
            <a:r>
              <a:rPr lang="fr-CH" altLang="fr-FR" sz="1800" b="1" smtClean="0"/>
              <a:t>Les projets  sont terminés en moyenne à</a:t>
            </a:r>
            <a:r>
              <a:rPr lang="fr-CH" altLang="fr-FR" sz="1800" b="1" smtClean="0">
                <a:solidFill>
                  <a:srgbClr val="FFFFFF"/>
                </a:solidFill>
              </a:rPr>
              <a:t> </a:t>
            </a:r>
            <a:r>
              <a:rPr lang="fr-CH" altLang="fr-FR" sz="1800" b="1" u="sng" smtClean="0">
                <a:solidFill>
                  <a:srgbClr val="CC0000"/>
                </a:solidFill>
              </a:rPr>
              <a:t>230 %</a:t>
            </a:r>
            <a:r>
              <a:rPr lang="fr-CH" altLang="fr-FR" sz="1800" b="1" smtClean="0">
                <a:solidFill>
                  <a:srgbClr val="FFFFFF"/>
                </a:solidFill>
              </a:rPr>
              <a:t> </a:t>
            </a:r>
            <a:r>
              <a:rPr lang="fr-CH" altLang="fr-FR" sz="1800" b="1" smtClean="0"/>
              <a:t>du</a:t>
            </a:r>
            <a:r>
              <a:rPr lang="fr-CH" altLang="fr-FR" sz="1800" b="1" smtClean="0">
                <a:solidFill>
                  <a:srgbClr val="FFFFFF"/>
                </a:solidFill>
              </a:rPr>
              <a:t> </a:t>
            </a:r>
            <a:r>
              <a:rPr lang="fr-CH" altLang="fr-FR" sz="1800" b="1" u="sng" smtClean="0">
                <a:solidFill>
                  <a:srgbClr val="CC0000"/>
                </a:solidFill>
              </a:rPr>
              <a:t>calendrier</a:t>
            </a:r>
            <a:r>
              <a:rPr lang="fr-CH" altLang="fr-FR" sz="1800" b="1" u="sng" smtClean="0">
                <a:solidFill>
                  <a:srgbClr val="FFCC00"/>
                </a:solidFill>
              </a:rPr>
              <a:t> </a:t>
            </a:r>
            <a:r>
              <a:rPr lang="fr-CH" altLang="fr-FR" sz="1800" b="1" smtClean="0"/>
              <a:t>original</a:t>
            </a:r>
            <a:r>
              <a:rPr lang="fr-CH" altLang="fr-FR" sz="1800" b="1" smtClean="0">
                <a:solidFill>
                  <a:srgbClr val="FFFFFF"/>
                </a:solidFill>
              </a:rPr>
              <a:t> </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42 %</a:t>
            </a:r>
            <a:r>
              <a:rPr lang="fr-CH" altLang="fr-FR" sz="1800" b="1" smtClean="0"/>
              <a:t> des projets </a:t>
            </a:r>
            <a:r>
              <a:rPr lang="fr-CH" altLang="fr-FR" sz="1800" b="1" u="sng" smtClean="0">
                <a:solidFill>
                  <a:srgbClr val="CC0000"/>
                </a:solidFill>
              </a:rPr>
              <a:t>livrent</a:t>
            </a:r>
            <a:r>
              <a:rPr lang="fr-CH" altLang="fr-FR" sz="1800" b="1" smtClean="0"/>
              <a:t> les fonctions et composantes prévues au départ</a:t>
            </a:r>
          </a:p>
          <a:p>
            <a:pPr marL="234950" indent="-234950">
              <a:spcAft>
                <a:spcPct val="45000"/>
              </a:spcAft>
              <a:buFont typeface="Symbol" pitchFamily="18" charset="2"/>
              <a:buChar char="Ö"/>
            </a:pPr>
            <a:r>
              <a:rPr lang="fr-CH" altLang="fr-FR" sz="1800" b="1" smtClean="0"/>
              <a:t>Seulement </a:t>
            </a:r>
            <a:r>
              <a:rPr lang="fr-CH" altLang="fr-FR" sz="1800" b="1" u="sng" smtClean="0">
                <a:solidFill>
                  <a:srgbClr val="CC0000"/>
                </a:solidFill>
              </a:rPr>
              <a:t>9 %</a:t>
            </a:r>
            <a:r>
              <a:rPr lang="fr-CH" altLang="fr-FR" sz="1800" b="1" smtClean="0"/>
              <a:t> des projets sont terminés </a:t>
            </a:r>
            <a:r>
              <a:rPr lang="fr-CH" altLang="fr-FR" sz="1800" b="1" u="sng" smtClean="0">
                <a:solidFill>
                  <a:srgbClr val="CC0000"/>
                </a:solidFill>
              </a:rPr>
              <a:t>à temps et selon le budget</a:t>
            </a:r>
            <a:r>
              <a:rPr lang="fr-CH" altLang="fr-FR" sz="1800" b="1" smtClean="0"/>
              <a:t> </a:t>
            </a:r>
          </a:p>
          <a:p>
            <a:pPr marL="234950" indent="-234950">
              <a:spcAft>
                <a:spcPct val="45000"/>
              </a:spcAft>
              <a:buFont typeface="Symbol" pitchFamily="18" charset="2"/>
              <a:buChar char="Ö"/>
            </a:pPr>
            <a:r>
              <a:rPr lang="fr-CH" altLang="fr-FR" sz="1800" b="1" smtClean="0"/>
              <a:t>La taille moyenne des projets est de 2,3 M$</a:t>
            </a:r>
          </a:p>
        </p:txBody>
      </p:sp>
      <p:sp>
        <p:nvSpPr>
          <p:cNvPr id="13318" name="Rectangle 17"/>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fr-CA" altLang="fr-FR"/>
          </a:p>
        </p:txBody>
      </p:sp>
      <p:sp>
        <p:nvSpPr>
          <p:cNvPr id="13319" name="Rectangle 18"/>
          <p:cNvSpPr>
            <a:spLocks noChangeArrowheads="1"/>
          </p:cNvSpPr>
          <p:nvPr/>
        </p:nvSpPr>
        <p:spPr bwMode="auto">
          <a:xfrm>
            <a:off x="2247900" y="762000"/>
            <a:ext cx="6127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defTabSz="762000"/>
            <a:r>
              <a:rPr lang="fr-CH" altLang="fr-FR" b="1">
                <a:solidFill>
                  <a:srgbClr val="009900"/>
                </a:solidFill>
                <a:latin typeface="Arial" charset="0"/>
              </a:rPr>
              <a:t>Analyse de la performance des projets TI</a:t>
            </a:r>
          </a:p>
          <a:p>
            <a:pPr algn="ctr" defTabSz="762000"/>
            <a:r>
              <a:rPr lang="fr-CH" altLang="fr-FR" sz="1800" b="1">
                <a:solidFill>
                  <a:srgbClr val="009900"/>
                </a:solidFill>
                <a:latin typeface="Arial" charset="0"/>
              </a:rPr>
              <a:t>Selon «The Standish Group»</a:t>
            </a:r>
            <a:endParaRPr lang="fr-CH" altLang="fr-FR" sz="1800" b="1">
              <a:latin typeface="Arial" charset="0"/>
            </a:endParaRPr>
          </a:p>
          <a:p>
            <a:pPr algn="ctr" defTabSz="762000"/>
            <a:r>
              <a:rPr lang="fr-CH" altLang="fr-FR" sz="1800" b="1">
                <a:latin typeface="Arial" charset="0"/>
              </a:rPr>
              <a:t>Pour les "grandes entreprises" (&gt; 500 M$/année)</a:t>
            </a:r>
          </a:p>
        </p:txBody>
      </p:sp>
      <p:sp>
        <p:nvSpPr>
          <p:cNvPr id="13320" name="Text Box 20"/>
          <p:cNvSpPr txBox="1">
            <a:spLocks noChangeArrowheads="1"/>
          </p:cNvSpPr>
          <p:nvPr/>
        </p:nvSpPr>
        <p:spPr bwMode="auto">
          <a:xfrm>
            <a:off x="6553200" y="4267200"/>
            <a:ext cx="2286000" cy="1752600"/>
          </a:xfrm>
          <a:prstGeom prst="rect">
            <a:avLst/>
          </a:prstGeom>
          <a:solidFill>
            <a:srgbClr val="993366"/>
          </a:solidFill>
          <a:ln w="9525">
            <a:solidFill>
              <a:srgbClr val="000000"/>
            </a:solidFill>
            <a:miter lim="800000"/>
            <a:headEnd/>
            <a:tailEnd/>
          </a:ln>
        </p:spPr>
        <p:txBody>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lgn="ctr"/>
            <a:r>
              <a:rPr lang="en-CA" altLang="fr-FR" sz="2400" b="1"/>
              <a:t>Axe 4, Satisfaction</a:t>
            </a:r>
            <a:endParaRPr lang="en-CA" altLang="fr-FR" sz="1000" b="1"/>
          </a:p>
          <a:p>
            <a:r>
              <a:rPr lang="fr-CA" altLang="fr-FR" sz="1000"/>
              <a:t>- </a:t>
            </a:r>
            <a:r>
              <a:rPr lang="fr-CA" altLang="fr-FR" sz="1400"/>
              <a:t>Performance globale </a:t>
            </a:r>
          </a:p>
          <a:p>
            <a:r>
              <a:rPr lang="fr-CA" altLang="fr-FR" sz="1400"/>
              <a:t>Indice de satisfaction</a:t>
            </a:r>
            <a:endParaRPr lang="fr-CA" altLang="fr-FR" sz="1000"/>
          </a:p>
        </p:txBody>
      </p:sp>
      <p:sp>
        <p:nvSpPr>
          <p:cNvPr id="13321" name="AutoShape 23"/>
          <p:cNvSpPr>
            <a:spLocks noChangeArrowheads="1"/>
          </p:cNvSpPr>
          <p:nvPr/>
        </p:nvSpPr>
        <p:spPr bwMode="auto">
          <a:xfrm>
            <a:off x="5867400" y="4572000"/>
            <a:ext cx="685800" cy="457200"/>
          </a:xfrm>
          <a:prstGeom prst="lef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ltLang="fr-FR"/>
          </a:p>
        </p:txBody>
      </p:sp>
      <p:sp>
        <p:nvSpPr>
          <p:cNvPr id="13322" name="AutoShape 24"/>
          <p:cNvSpPr>
            <a:spLocks noChangeArrowheads="1"/>
          </p:cNvSpPr>
          <p:nvPr/>
        </p:nvSpPr>
        <p:spPr bwMode="auto">
          <a:xfrm>
            <a:off x="5867400" y="5181600"/>
            <a:ext cx="685800" cy="457200"/>
          </a:xfrm>
          <a:prstGeom prst="lef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ltLang="fr-F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13716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fr-CA" altLang="fr-FR"/>
              <a:t>Processus de gestion forçant à s’interroger sur la pertinence de toute nouvelle demande ou nouveau projet et sur l’opportunité de l’insérer au portefeuille de projets</a:t>
            </a:r>
          </a:p>
          <a:p>
            <a:pPr marL="342900" indent="-342900">
              <a:spcBef>
                <a:spcPct val="20000"/>
              </a:spcBef>
              <a:buFontTx/>
              <a:buChar char="•"/>
            </a:pPr>
            <a:endParaRPr lang="fr-CA" altLang="fr-FR"/>
          </a:p>
          <a:p>
            <a:pPr marL="342900" indent="-342900">
              <a:spcBef>
                <a:spcPct val="20000"/>
              </a:spcBef>
              <a:buFontTx/>
              <a:buChar char="•"/>
            </a:pPr>
            <a:r>
              <a:rPr lang="fr-CA" altLang="fr-FR"/>
              <a:t>Processus de gestion forçant à prendre une décision éclairée basée sur des données mesurables et à réviser la priorité des projets</a:t>
            </a:r>
          </a:p>
          <a:p>
            <a:pPr marL="342900" indent="-342900">
              <a:spcBef>
                <a:spcPct val="20000"/>
              </a:spcBef>
              <a:buFontTx/>
              <a:buChar char="•"/>
            </a:pPr>
            <a:endParaRPr lang="fr-CA" altLang="fr-FR"/>
          </a:p>
          <a:p>
            <a:pPr marL="342900" indent="-342900">
              <a:spcBef>
                <a:spcPct val="20000"/>
              </a:spcBef>
              <a:buFontTx/>
              <a:buChar char="•"/>
            </a:pPr>
            <a:r>
              <a:rPr lang="fr-CA" altLang="fr-FR"/>
              <a:t>Processus de gestion forçant à prendre en considération la charge de travail des ressources en inculquant une philosophie qui amène chacun des intervenants à « se questionner » et à  « négocier » tout ajout à sa charge de travail</a:t>
            </a:r>
          </a:p>
          <a:p>
            <a:pPr marL="342900" indent="-342900">
              <a:spcBef>
                <a:spcPct val="20000"/>
              </a:spcBef>
            </a:pPr>
            <a:r>
              <a:rPr lang="fr-CA" altLang="fr-FR"/>
              <a:t>	</a:t>
            </a:r>
            <a:endParaRPr lang="fr-CA" altLang="fr-FR" u="sng"/>
          </a:p>
          <a:p>
            <a:pPr marL="342900" indent="-342900">
              <a:spcBef>
                <a:spcPct val="20000"/>
              </a:spcBef>
              <a:buFontTx/>
              <a:buChar char="•"/>
            </a:pPr>
            <a:endParaRPr lang="fr-CA" altLang="fr-FR"/>
          </a:p>
        </p:txBody>
      </p:sp>
      <p:sp>
        <p:nvSpPr>
          <p:cNvPr id="15363" name="Text Box 3"/>
          <p:cNvSpPr txBox="1">
            <a:spLocks noChangeArrowheads="1"/>
          </p:cNvSpPr>
          <p:nvPr/>
        </p:nvSpPr>
        <p:spPr bwMode="auto">
          <a:xfrm>
            <a:off x="762000" y="228600"/>
            <a:ext cx="7772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spcBef>
                <a:spcPct val="50000"/>
              </a:spcBef>
            </a:pPr>
            <a:r>
              <a:rPr lang="fr-CA" altLang="fr-FR" sz="2000" u="sng"/>
              <a:t>Bénéfices au plan gestion rationnelle du portefeuille de projets:</a:t>
            </a:r>
          </a:p>
          <a:p>
            <a:pPr algn="ctr">
              <a:spcBef>
                <a:spcPct val="50000"/>
              </a:spcBef>
            </a:pPr>
            <a:r>
              <a:rPr lang="fr-CH" altLang="fr-FR" sz="2000"/>
              <a:t>GIGA Information</a:t>
            </a:r>
            <a:endParaRPr lang="fr-CA" altLang="fr-FR" sz="2000"/>
          </a:p>
        </p:txBody>
      </p:sp>
      <p:sp>
        <p:nvSpPr>
          <p:cNvPr id="15364" name="AutoShape 4"/>
          <p:cNvSpPr>
            <a:spLocks noChangeArrowheads="1"/>
          </p:cNvSpPr>
          <p:nvPr/>
        </p:nvSpPr>
        <p:spPr bwMode="auto">
          <a:xfrm>
            <a:off x="8153400" y="3200400"/>
            <a:ext cx="685800" cy="457200"/>
          </a:xfrm>
          <a:prstGeom prst="lef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US" altLang="fr-FR"/>
          </a:p>
        </p:txBody>
      </p:sp>
      <p:sp>
        <p:nvSpPr>
          <p:cNvPr id="15365" name="Rectangle 5"/>
          <p:cNvSpPr>
            <a:spLocks noChangeArrowheads="1"/>
          </p:cNvSpPr>
          <p:nvPr/>
        </p:nvSpPr>
        <p:spPr bwMode="auto">
          <a:xfrm>
            <a:off x="7315200" y="6375400"/>
            <a:ext cx="1200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CH" altLang="fr-FR" sz="1200" i="1"/>
              <a:t>GIGA I</a:t>
            </a:r>
            <a:r>
              <a:rPr lang="fr-CH" altLang="fr-FR" sz="1000" i="1"/>
              <a:t>nformation</a:t>
            </a:r>
            <a:endParaRPr lang="fr-CH" altLang="fr-FR"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12954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r>
              <a:rPr lang="fr-CA" altLang="fr-FR"/>
              <a:t>Processus de suivi basé sur des données fiables permettant de mesurer « où on se situe actuellement » par rapport à « où on devrait se situer », ce qui permet:</a:t>
            </a:r>
            <a:endParaRPr lang="fr-CA" altLang="fr-FR" sz="2800"/>
          </a:p>
          <a:p>
            <a:pPr marL="742950" lvl="1" indent="-285750">
              <a:spcBef>
                <a:spcPct val="20000"/>
              </a:spcBef>
              <a:buFontTx/>
              <a:buChar char="–"/>
            </a:pPr>
            <a:endParaRPr lang="fr-CA" altLang="fr-FR" sz="2800"/>
          </a:p>
          <a:p>
            <a:pPr marL="742950" lvl="1" indent="-285750">
              <a:lnSpc>
                <a:spcPct val="90000"/>
              </a:lnSpc>
              <a:spcBef>
                <a:spcPct val="20000"/>
              </a:spcBef>
              <a:buFontTx/>
              <a:buChar char="–"/>
            </a:pPr>
            <a:r>
              <a:rPr lang="fr-CA" altLang="fr-FR" sz="2000"/>
              <a:t>aux chargés de projet, de résoudre rapidement de petits problèmes plutôt que de découvrir trop tard de gros problèmes</a:t>
            </a:r>
          </a:p>
          <a:p>
            <a:pPr marL="742950" lvl="1" indent="-285750">
              <a:lnSpc>
                <a:spcPct val="90000"/>
              </a:lnSpc>
              <a:spcBef>
                <a:spcPct val="20000"/>
              </a:spcBef>
              <a:buFontTx/>
              <a:buChar char="–"/>
            </a:pPr>
            <a:endParaRPr lang="fr-CA" altLang="fr-FR" sz="2000"/>
          </a:p>
          <a:p>
            <a:pPr marL="742950" lvl="1" indent="-285750">
              <a:lnSpc>
                <a:spcPct val="90000"/>
              </a:lnSpc>
              <a:spcBef>
                <a:spcPct val="20000"/>
              </a:spcBef>
              <a:buFontTx/>
              <a:buChar char="–"/>
            </a:pPr>
            <a:r>
              <a:rPr lang="fr-CA" altLang="fr-FR" sz="2000"/>
              <a:t>aux dirigeants, de mesurer le progrès par rapport à des points de contrôle correspondant à un résultat mesurable associé à un budget et à une date cible</a:t>
            </a:r>
          </a:p>
          <a:p>
            <a:pPr marL="742950" lvl="1" indent="-285750">
              <a:lnSpc>
                <a:spcPct val="90000"/>
              </a:lnSpc>
              <a:spcBef>
                <a:spcPct val="20000"/>
              </a:spcBef>
              <a:buFontTx/>
              <a:buChar char="–"/>
            </a:pPr>
            <a:endParaRPr lang="fr-CA" altLang="fr-FR" sz="2000"/>
          </a:p>
          <a:p>
            <a:pPr marL="742950" lvl="1" indent="-285750">
              <a:lnSpc>
                <a:spcPct val="90000"/>
              </a:lnSpc>
              <a:spcBef>
                <a:spcPct val="20000"/>
              </a:spcBef>
              <a:buFontTx/>
              <a:buChar char="–"/>
            </a:pPr>
            <a:r>
              <a:rPr lang="fr-CA" altLang="fr-FR" sz="2000"/>
              <a:t>d’ajuster périodiquement l’allocation des ressources aux différents projets du portefeuille en vue de profiter des opportunités ou corriger des problèmes</a:t>
            </a:r>
            <a:endParaRPr lang="fr-CA" altLang="fr-FR"/>
          </a:p>
        </p:txBody>
      </p:sp>
      <p:sp>
        <p:nvSpPr>
          <p:cNvPr id="16387" name="Text Box 3"/>
          <p:cNvSpPr txBox="1">
            <a:spLocks noChangeArrowheads="1"/>
          </p:cNvSpPr>
          <p:nvPr/>
        </p:nvSpPr>
        <p:spPr bwMode="auto">
          <a:xfrm>
            <a:off x="685800" y="152400"/>
            <a:ext cx="7772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lgn="ctr">
              <a:spcBef>
                <a:spcPct val="50000"/>
              </a:spcBef>
            </a:pPr>
            <a:r>
              <a:rPr lang="fr-CA" altLang="fr-FR" sz="2000" u="sng"/>
              <a:t>Bénéfices au plan du suivi de l’avancement des projets:</a:t>
            </a:r>
          </a:p>
          <a:p>
            <a:pPr algn="ctr">
              <a:spcBef>
                <a:spcPct val="50000"/>
              </a:spcBef>
            </a:pPr>
            <a:r>
              <a:rPr lang="fr-CH" altLang="fr-FR" sz="2000"/>
              <a:t>GIGA Information</a:t>
            </a:r>
            <a:endParaRPr lang="fr-CA" altLang="fr-FR" sz="2000"/>
          </a:p>
        </p:txBody>
      </p:sp>
      <p:sp>
        <p:nvSpPr>
          <p:cNvPr id="16388" name="AutoShape 4"/>
          <p:cNvSpPr>
            <a:spLocks noChangeArrowheads="1"/>
          </p:cNvSpPr>
          <p:nvPr/>
        </p:nvSpPr>
        <p:spPr bwMode="auto">
          <a:xfrm>
            <a:off x="8305800" y="2971800"/>
            <a:ext cx="685800" cy="457200"/>
          </a:xfrm>
          <a:prstGeom prst="lef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US" altLang="fr-FR"/>
          </a:p>
        </p:txBody>
      </p:sp>
      <p:sp>
        <p:nvSpPr>
          <p:cNvPr id="16389" name="AutoShape 5"/>
          <p:cNvSpPr>
            <a:spLocks noChangeArrowheads="1"/>
          </p:cNvSpPr>
          <p:nvPr/>
        </p:nvSpPr>
        <p:spPr bwMode="auto">
          <a:xfrm>
            <a:off x="8458200" y="3886200"/>
            <a:ext cx="685800" cy="457200"/>
          </a:xfrm>
          <a:prstGeom prst="leftArrow">
            <a:avLst>
              <a:gd name="adj1" fmla="val 50000"/>
              <a:gd name="adj2" fmla="val 37500"/>
            </a:avLst>
          </a:prstGeom>
          <a:solidFill>
            <a:schemeClr val="accent1"/>
          </a:solidFill>
          <a:ln w="12700">
            <a:solidFill>
              <a:schemeClr val="tx1"/>
            </a:solidFill>
            <a:miter lim="800000"/>
            <a:headEnd type="none" w="sm" len="sm"/>
            <a:tailEnd type="none" w="sm" len="sm"/>
          </a:ln>
        </p:spPr>
        <p:txBody>
          <a:bodyPr wrap="none" anchor="ctr"/>
          <a:lstStyle/>
          <a:p>
            <a:endParaRPr lang="en-US" altLang="fr-FR"/>
          </a:p>
        </p:txBody>
      </p:sp>
      <p:sp>
        <p:nvSpPr>
          <p:cNvPr id="16390" name="Rectangle 6"/>
          <p:cNvSpPr>
            <a:spLocks noChangeArrowheads="1"/>
          </p:cNvSpPr>
          <p:nvPr/>
        </p:nvSpPr>
        <p:spPr bwMode="auto">
          <a:xfrm>
            <a:off x="7086600" y="6246813"/>
            <a:ext cx="1127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CH" altLang="fr-FR" sz="1000" i="1"/>
              <a:t>GIGA Information</a:t>
            </a:r>
            <a:endParaRPr lang="fr-CH" altLang="fr-FR"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152400"/>
            <a:ext cx="8534400" cy="990600"/>
          </a:xfrm>
        </p:spPr>
        <p:txBody>
          <a:bodyPr/>
          <a:lstStyle/>
          <a:p>
            <a:r>
              <a:rPr lang="fr-CA" altLang="fr-FR" sz="2400" smtClean="0">
                <a:solidFill>
                  <a:schemeClr val="tx1"/>
                </a:solidFill>
              </a:rPr>
              <a:t>En résumé:</a:t>
            </a:r>
            <a:br>
              <a:rPr lang="fr-CA" altLang="fr-FR" sz="2400" smtClean="0">
                <a:solidFill>
                  <a:schemeClr val="tx1"/>
                </a:solidFill>
              </a:rPr>
            </a:br>
            <a:r>
              <a:rPr lang="fr-CA" altLang="fr-FR" sz="2300" smtClean="0">
                <a:solidFill>
                  <a:schemeClr val="tx1"/>
                </a:solidFill>
              </a:rPr>
              <a:t>Justification de l’utilisation de tableaux de bord en gestion de projet TI</a:t>
            </a:r>
            <a:endParaRPr lang="fr-CA" altLang="fr-FR" sz="3200" smtClean="0"/>
          </a:p>
        </p:txBody>
      </p:sp>
      <p:sp>
        <p:nvSpPr>
          <p:cNvPr id="17411" name="Rectangle 3"/>
          <p:cNvSpPr>
            <a:spLocks noGrp="1" noChangeArrowheads="1"/>
          </p:cNvSpPr>
          <p:nvPr>
            <p:ph type="body" idx="1"/>
          </p:nvPr>
        </p:nvSpPr>
        <p:spPr>
          <a:xfrm>
            <a:off x="533400" y="1447800"/>
            <a:ext cx="8382000" cy="4876800"/>
          </a:xfrm>
        </p:spPr>
        <p:txBody>
          <a:bodyPr/>
          <a:lstStyle/>
          <a:p>
            <a:pPr>
              <a:lnSpc>
                <a:spcPct val="110000"/>
              </a:lnSpc>
            </a:pPr>
            <a:r>
              <a:rPr lang="fr-CA" altLang="fr-FR" sz="2000" smtClean="0">
                <a:solidFill>
                  <a:schemeClr val="accent2"/>
                </a:solidFill>
              </a:rPr>
              <a:t>Démontrent </a:t>
            </a:r>
            <a:r>
              <a:rPr lang="fr-CA" altLang="fr-FR" sz="2000" b="1" u="sng" smtClean="0">
                <a:solidFill>
                  <a:schemeClr val="accent2"/>
                </a:solidFill>
              </a:rPr>
              <a:t>une rigueur</a:t>
            </a:r>
            <a:r>
              <a:rPr lang="fr-CA" altLang="fr-FR" sz="2000" smtClean="0">
                <a:solidFill>
                  <a:schemeClr val="accent2"/>
                </a:solidFill>
              </a:rPr>
              <a:t> dans la gestion de projet</a:t>
            </a:r>
          </a:p>
          <a:p>
            <a:pPr>
              <a:lnSpc>
                <a:spcPct val="110000"/>
              </a:lnSpc>
            </a:pPr>
            <a:r>
              <a:rPr lang="fr-CA" altLang="fr-FR" sz="2000" smtClean="0">
                <a:solidFill>
                  <a:schemeClr val="accent2"/>
                </a:solidFill>
              </a:rPr>
              <a:t>Suscitent la </a:t>
            </a:r>
            <a:r>
              <a:rPr lang="fr-CA" altLang="fr-FR" sz="2000" b="1" u="sng" smtClean="0">
                <a:solidFill>
                  <a:schemeClr val="accent2"/>
                </a:solidFill>
              </a:rPr>
              <a:t>confiance de la direction</a:t>
            </a:r>
            <a:r>
              <a:rPr lang="fr-CA" altLang="fr-FR" sz="2000" smtClean="0">
                <a:solidFill>
                  <a:schemeClr val="accent2"/>
                </a:solidFill>
              </a:rPr>
              <a:t> à l’égard des équipes de projet, de la capacité de livrer et des résultats attendus des projets</a:t>
            </a:r>
          </a:p>
          <a:p>
            <a:pPr>
              <a:lnSpc>
                <a:spcPct val="110000"/>
              </a:lnSpc>
            </a:pPr>
            <a:r>
              <a:rPr lang="fr-CA" altLang="fr-FR" sz="2000" smtClean="0">
                <a:solidFill>
                  <a:schemeClr val="accent2"/>
                </a:solidFill>
              </a:rPr>
              <a:t>Accroissent la visibilité des projets auprès de la direction</a:t>
            </a:r>
          </a:p>
          <a:p>
            <a:pPr>
              <a:lnSpc>
                <a:spcPct val="110000"/>
              </a:lnSpc>
            </a:pPr>
            <a:r>
              <a:rPr lang="fr-CA" altLang="fr-FR" sz="2000" smtClean="0">
                <a:solidFill>
                  <a:schemeClr val="accent2"/>
                </a:solidFill>
              </a:rPr>
              <a:t>Favorisent l’implication des membres de la haute direction pour solutionner les problèmes qui entravent l’avancement des projets et qui sont hors du contrôle des équipes de projet</a:t>
            </a:r>
          </a:p>
          <a:p>
            <a:pPr>
              <a:lnSpc>
                <a:spcPct val="110000"/>
              </a:lnSpc>
            </a:pPr>
            <a:r>
              <a:rPr lang="fr-CA" altLang="fr-FR" sz="2000" smtClean="0">
                <a:solidFill>
                  <a:schemeClr val="accent2"/>
                </a:solidFill>
              </a:rPr>
              <a:t>Favorisent </a:t>
            </a:r>
            <a:r>
              <a:rPr lang="fr-CA" altLang="fr-FR" sz="2000" b="1" u="sng" smtClean="0">
                <a:solidFill>
                  <a:schemeClr val="accent2"/>
                </a:solidFill>
              </a:rPr>
              <a:t>un meilleur contrôle des paramètres des projets (budgets, échéances, envergure, qualité). Favorisent une gestion pro-active.</a:t>
            </a:r>
          </a:p>
          <a:p>
            <a:pPr>
              <a:lnSpc>
                <a:spcPct val="110000"/>
              </a:lnSpc>
            </a:pPr>
            <a:r>
              <a:rPr lang="fr-CA" altLang="fr-FR" sz="2000" smtClean="0">
                <a:solidFill>
                  <a:schemeClr val="accent2"/>
                </a:solidFill>
              </a:rPr>
              <a:t>Favorisent un meilleur contrôle sur la justification des projet, sur la nécessité de les prioriser et sur la pertinence de les insérer au portefeuille de projets</a:t>
            </a:r>
          </a:p>
          <a:p>
            <a:pPr>
              <a:lnSpc>
                <a:spcPct val="110000"/>
              </a:lnSpc>
            </a:pPr>
            <a:r>
              <a:rPr lang="fr-CA" altLang="fr-FR" sz="2000" smtClean="0">
                <a:solidFill>
                  <a:schemeClr val="accent2"/>
                </a:solidFill>
              </a:rPr>
              <a:t>Favorisent la </a:t>
            </a:r>
            <a:r>
              <a:rPr lang="fr-CA" altLang="fr-FR" sz="2000" b="1" u="sng" smtClean="0">
                <a:solidFill>
                  <a:schemeClr val="accent2"/>
                </a:solidFill>
              </a:rPr>
              <a:t>mise en place d’une culture de gestion de projet</a:t>
            </a:r>
            <a:r>
              <a:rPr lang="fr-CA" altLang="fr-FR" sz="2000" smtClean="0">
                <a:solidFill>
                  <a:schemeClr val="accent2"/>
                </a:solidFill>
              </a:rPr>
              <a:t> dans l’organisation et l’adhésion des intervenants impliqués dans les projets</a:t>
            </a:r>
            <a:endParaRPr lang="fr-CA" altLang="fr-FR"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1647</Words>
  <Application>Microsoft Office PowerPoint</Application>
  <PresentationFormat>On-screen Show (4:3)</PresentationFormat>
  <Paragraphs>215</Paragraphs>
  <Slides>17</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4</vt:i4>
      </vt:variant>
      <vt:variant>
        <vt:lpstr>Slide Titles</vt:lpstr>
      </vt:variant>
      <vt:variant>
        <vt:i4>17</vt:i4>
      </vt:variant>
    </vt:vector>
  </HeadingPairs>
  <TitlesOfParts>
    <vt:vector size="25" baseType="lpstr">
      <vt:lpstr>Times New Roman</vt:lpstr>
      <vt:lpstr>Arial</vt:lpstr>
      <vt:lpstr>Symbol</vt:lpstr>
      <vt:lpstr>Thème Office</vt:lpstr>
      <vt:lpstr>Document Microsoft Word</vt:lpstr>
      <vt:lpstr>Image Bitmap</vt:lpstr>
      <vt:lpstr>Microsoft Clip Gallery</vt:lpstr>
      <vt:lpstr>Feuille Microsoft Excel</vt:lpstr>
      <vt:lpstr> Tableau de bord sur la gestion de projet TI chez Microsoft</vt:lpstr>
      <vt:lpstr>Mesures quantitatives</vt:lpstr>
      <vt:lpstr>Mesures quantitatives</vt:lpstr>
      <vt:lpstr>Mesures quantitatives</vt:lpstr>
      <vt:lpstr>Mesures quantitatives</vt:lpstr>
      <vt:lpstr>Mesures quantitatives</vt:lpstr>
      <vt:lpstr>PowerPoint Presentation</vt:lpstr>
      <vt:lpstr>PowerPoint Presentation</vt:lpstr>
      <vt:lpstr>En résumé: Justification de l’utilisation de tableaux de bord en gestion de projet TI</vt:lpstr>
      <vt:lpstr>4- Le concept du tableau bord</vt:lpstr>
      <vt:lpstr>4- Le concept du tableau bord</vt:lpstr>
      <vt:lpstr>4- Le concept du tableau bord</vt:lpstr>
      <vt:lpstr>4- Le concept du tableau bord</vt:lpstr>
      <vt:lpstr>Tableau de bord prospectif en gestion des projets TI à partir du PMI (PMBody of Knowledge) </vt:lpstr>
      <vt:lpstr>PowerPoint Presentation</vt:lpstr>
      <vt:lpstr>Impression d ’écran du tableau de bord développé avec l ’outil PORTEFOLIO de la Compagnie XX  Business Intelligence</vt:lpstr>
      <vt:lpstr>PowerPoint Presentation</vt:lpstr>
    </vt:vector>
  </TitlesOfParts>
  <Company>SECAL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MBA, UQAC Gestion de projet et système d’informations MGP7014 Tableau de bord sur la gestion de projet TI chez Alcan</dc:title>
  <dc:creator>MichelMartel</dc:creator>
  <cp:lastModifiedBy>ismail - [2010]</cp:lastModifiedBy>
  <cp:revision>42</cp:revision>
  <dcterms:created xsi:type="dcterms:W3CDTF">2001-06-12T19:56:46Z</dcterms:created>
  <dcterms:modified xsi:type="dcterms:W3CDTF">2025-04-17T11:42:06Z</dcterms:modified>
</cp:coreProperties>
</file>