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85" r:id="rId2"/>
    <p:sldId id="617" r:id="rId3"/>
    <p:sldId id="620" r:id="rId4"/>
    <p:sldId id="621" r:id="rId5"/>
    <p:sldId id="510" r:id="rId6"/>
    <p:sldId id="509" r:id="rId7"/>
    <p:sldId id="508" r:id="rId8"/>
    <p:sldId id="618" r:id="rId9"/>
    <p:sldId id="622" r:id="rId10"/>
    <p:sldId id="491" r:id="rId11"/>
    <p:sldId id="492" r:id="rId12"/>
    <p:sldId id="583" r:id="rId13"/>
    <p:sldId id="494" r:id="rId14"/>
    <p:sldId id="431" r:id="rId15"/>
    <p:sldId id="433" r:id="rId16"/>
    <p:sldId id="429" r:id="rId17"/>
    <p:sldId id="434" r:id="rId18"/>
    <p:sldId id="512" r:id="rId19"/>
    <p:sldId id="513" r:id="rId20"/>
    <p:sldId id="515" r:id="rId21"/>
    <p:sldId id="550" r:id="rId22"/>
    <p:sldId id="564" r:id="rId23"/>
    <p:sldId id="554" r:id="rId24"/>
    <p:sldId id="555" r:id="rId25"/>
    <p:sldId id="556" r:id="rId26"/>
    <p:sldId id="419" r:id="rId27"/>
    <p:sldId id="415" r:id="rId28"/>
    <p:sldId id="423" r:id="rId29"/>
    <p:sldId id="424" r:id="rId30"/>
    <p:sldId id="615" r:id="rId31"/>
    <p:sldId id="616" r:id="rId32"/>
    <p:sldId id="623" r:id="rId33"/>
    <p:sldId id="61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2" r:id="rId51"/>
    <p:sldId id="453" r:id="rId52"/>
  </p:sldIdLst>
  <p:sldSz cx="9144000" cy="6858000" type="letter"/>
  <p:notesSz cx="6858000" cy="9144000"/>
  <p:defaultTextStyle>
    <a:defPPr>
      <a:defRPr lang="fr-CH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7F1D"/>
    <a:srgbClr val="06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6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b="0" i="1"/>
            </a:lvl1pPr>
          </a:lstStyle>
          <a:p>
            <a:fld id="{983B2882-DE9F-46FD-B628-26BDC6122FA1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008313" y="8710613"/>
            <a:ext cx="842962" cy="254000"/>
          </a:xfrm>
          <a:prstGeom prst="rect">
            <a:avLst/>
          </a:prstGeom>
          <a:noFill/>
          <a:ln>
            <a:noFill/>
          </a:ln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A3A4A1CA-5AE8-45B7-AFEC-A71630FDC48E}" type="slidenum">
              <a:rPr lang="fr-CH" altLang="fr-FR" sz="1200" b="0">
                <a:solidFill>
                  <a:schemeClr val="tx1"/>
                </a:solidFill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5-11T15:12:10.9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16570 1712,'0'0,"0"49,0 50,0-74,0 50,0-26,0 26,25-26,-1 1,1 74,0-75,0 26,0-50,-25 24,25-49,-1 0,-24-25,0-49,0 0,0 24,25-24,0-1,25 1,-26-50,51 0,-26 0,26 49,-75 50,74-74,-49 50,0 49,-25-25,25 25,-1 0,-24 0,50 25,0 24,-26 75,26 25,-50-50,50 25,-1 0,-24 25,-25-99,0 24,0-49,0 0,0 24,0 1,0 0,0-26,0 26,0 0,0-25,0-1,0-24,0 0,0 0,-25 0,0 0,1 0,-26 0,25 0,0-24,-24 24,-75-75,-25 25,-49-49,24 0,-49-50,-1 50,150 74,24 0,26 25</inkml:trace>
  <inkml:trace contextRef="#ctx0" brushRef="#br0" timeOffset="2112.12">18157 1662,'0'0,"0"50,0-50,0 49,0 26,0-1,25 50,-25-50,25 1,-25 24,0-74,25 74,-25-25,0-49,0-25,0 50,25-1,-25 1,0-25,24 74,1 0,-25-49,0-25,0-25,0 0,0 0,0-50,0 25,0-74,0 0,0-25,0 0,0 25,0-75,0 75,0-25,0 25,0-1,0 1,0 25,0-26,0 26,0 24,0 26,25-26,-25 25,25 0,-25-24,25 49,-25 0,24 25,1 49,0 75,49 24,-49-48,25 48,-25-98,24 49,-24-25,25 74,-1-49,-49-74,0 24,25 1,0-25,-25-50,0 0,0-25,25-50,-25 1,25-50,-1 25,-24-1,50-48,-25-1,24 0,1-25,0 25,-26 50,1 0,0 49,-25 26,25 24,-25 24,0 51,25-1,-1 25,1-24,0-1,-25 1,25-26,0 51,-1-26,1 50,-25-50,0 26,25-26,-25-24,0 24,25-24,-25-1,0-49,0 25</inkml:trace>
  <inkml:trace contextRef="#ctx0" brushRef="#br0" timeOffset="6067.34">20315 1290,'0'0,"-24"74,-1-24,25 24,-25 1,0 24,0-49,-24 74,49-50,0 50,-25 0,0 50,25-50,-49 0,49-25,0-25,-25 26,25-1,-25-50,25-24,0 25,0-100</inkml:trace>
  <inkml:trace contextRef="#ctx0" brushRef="#br0" timeOffset="7154.4">20291 1389,'24'0,"1"0,25 0,-25 25,-1 24,26 75,-25-99,0 50,24-26,-49 26,0-1,25-49,0 49,24 50,-24 25,-25-50,75 25,-51-24,1 24,-25 0,25-25,-25 0,0-74,25 0,-25-25,-25 0,0-25</inkml:trace>
  <inkml:trace contextRef="#ctx0" brushRef="#br0" timeOffset="8176.46">20241 2580,'0'0,"25"0,24 0,-24 0,25 0,24 0,-24 0,-1 0,1 0,-25 0,24 0,-24 0,0 0,0 0,0 0,-1 0,-24 0</inkml:trace>
  <inkml:trace contextRef="#ctx0" brushRef="#br0" timeOffset="8928.51">21605 1389,'0'0,"0"50,0-1,0 50,0 75,0-75,0 25,0 0,0 0,0 25,0 25,0-50,0 25,0-50,0-25,0 26,0-76,0 51,0-75,0 25,0-25,-25-100</inkml:trace>
  <inkml:trace contextRef="#ctx0" brushRef="#br0" timeOffset="10090.57">21754 1612,'0'25,"0"124,25-25,-25 50,0-75,25 50,24-50,-49 25,0-75,0 1,25 25,-25-1,50 0,-50-49,0 25,0-25,24 49,-24-49,0 49,0-74</inkml:trace>
  <inkml:trace contextRef="#ctx0" brushRef="#br0" timeOffset="10656.6">21754 2729,'25'0,"0"0,-1 0,1-25,50 25,-1-25,-49 25,25 0,-26 0,-24 0</inkml:trace>
  <inkml:trace contextRef="#ctx0" brushRef="#br0" timeOffset="14896.84">23391 1414,'0'0,"-25"0,1 25,-26-1,50 1,0-25,-25 25,0 49,1-49,-26 75,-24 24,24 0,-25 24,51 1,-76 25,51-25,-26 0,51-25,-51 49,75-74,-25 25,25-74,0 0,0-26,0-24,0 50,25-50,0 50,0-50,24 49,1-49,-25 25,-25-25,25 0,-1 0,1 0,-25 0,25 0,0 0,0 0,24 0,1 0,0 0,-26 0,51 0,-75 0,25-25,-1 25,1 0,0-25,0 25,0 0,-25 0,49 0,-24 0,0 0,0 0,-1 0,1 0,25 0,-50 0,25 0,24-49,-49 49,99 0,-74 0,25 0,-25 0,-1 0,1 0,-25-25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1031DBD-3810-4162-8F41-D1E8D8E943B2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006725" y="8710613"/>
            <a:ext cx="842963" cy="254000"/>
          </a:xfrm>
          <a:prstGeom prst="rect">
            <a:avLst/>
          </a:prstGeom>
          <a:noFill/>
          <a:ln>
            <a:noFill/>
          </a:ln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9BF94B63-5A35-4153-A864-C2B1FF44D289}" type="slidenum">
              <a:rPr lang="fr-CH" altLang="fr-FR" sz="1200" b="0">
                <a:solidFill>
                  <a:schemeClr val="tx1"/>
                </a:solidFill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Body Text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069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CA57E-84FF-4D84-8F30-CBEA196BA901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5521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1B623-2668-4CF6-9C39-0D41415C4D1D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0924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80200" y="609600"/>
            <a:ext cx="2082800" cy="5562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609600"/>
            <a:ext cx="6096000" cy="5562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CB79B-FC0A-4113-A4C0-6C0BBA444AED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4662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/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E55B4-A68D-4958-8D18-E14E0B3BDC77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32714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ACB45-6567-4DB6-A767-D833B2982649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9284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8804D-6DF4-4642-A034-5E973AC01975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2343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09DC6-4FAE-4409-82B9-9BBF77E0BD82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59530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408F2-E311-415D-8072-922ABCDF7812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2631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76ADB-5AD0-443F-AD87-ECD2B0D3B9D7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56683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2002F-359B-4193-81DB-29A9BCEA86E8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443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D6E0B-46AA-4C7B-8CA4-53AB6B9E88AA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07226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7B473-6AF7-4013-856C-00D66EE8D8AC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88152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8BFA5DE-6826-479A-90FF-642280D45208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Body Text</a:t>
            </a:r>
          </a:p>
          <a:p>
            <a:pPr lvl="1"/>
            <a:r>
              <a:rPr lang="fr-CH" altLang="fr-FR" smtClean="0"/>
              <a:t>Second Level</a:t>
            </a:r>
          </a:p>
          <a:p>
            <a:pPr lvl="2"/>
            <a:r>
              <a:rPr lang="fr-CH" altLang="fr-FR" smtClean="0"/>
              <a:t>Third Level</a:t>
            </a:r>
          </a:p>
          <a:p>
            <a:pPr lvl="3"/>
            <a:r>
              <a:rPr lang="fr-CH" altLang="fr-FR" smtClean="0"/>
              <a:t>Fourth Level</a:t>
            </a:r>
          </a:p>
          <a:p>
            <a:pPr lvl="4"/>
            <a:r>
              <a:rPr lang="fr-CH" altLang="fr-F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4478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32" name="Group 14"/>
          <p:cNvGrpSpPr>
            <a:grpSpLocks/>
          </p:cNvGrpSpPr>
          <p:nvPr/>
        </p:nvGrpSpPr>
        <p:grpSpPr bwMode="auto">
          <a:xfrm>
            <a:off x="0" y="219075"/>
            <a:ext cx="1627188" cy="209550"/>
            <a:chOff x="0" y="138"/>
            <a:chExt cx="1025" cy="132"/>
          </a:xfrm>
        </p:grpSpPr>
        <p:sp>
          <p:nvSpPr>
            <p:cNvPr id="1039" name="Freeform 8"/>
            <p:cNvSpPr>
              <a:spLocks/>
            </p:cNvSpPr>
            <p:nvPr/>
          </p:nvSpPr>
          <p:spPr bwMode="auto">
            <a:xfrm>
              <a:off x="0" y="138"/>
              <a:ext cx="414" cy="132"/>
            </a:xfrm>
            <a:custGeom>
              <a:avLst/>
              <a:gdLst>
                <a:gd name="T0" fmla="*/ 0 w 414"/>
                <a:gd name="T1" fmla="*/ 0 h 132"/>
                <a:gd name="T2" fmla="*/ 413 w 414"/>
                <a:gd name="T3" fmla="*/ 0 h 132"/>
                <a:gd name="T4" fmla="*/ 364 w 414"/>
                <a:gd name="T5" fmla="*/ 131 h 132"/>
                <a:gd name="T6" fmla="*/ 0 w 414"/>
                <a:gd name="T7" fmla="*/ 131 h 132"/>
                <a:gd name="T8" fmla="*/ 0 w 41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132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0" name="Freeform 9"/>
            <p:cNvSpPr>
              <a:spLocks/>
            </p:cNvSpPr>
            <p:nvPr/>
          </p:nvSpPr>
          <p:spPr bwMode="auto">
            <a:xfrm>
              <a:off x="397" y="138"/>
              <a:ext cx="244" cy="132"/>
            </a:xfrm>
            <a:custGeom>
              <a:avLst/>
              <a:gdLst>
                <a:gd name="T0" fmla="*/ 49 w 244"/>
                <a:gd name="T1" fmla="*/ 0 h 132"/>
                <a:gd name="T2" fmla="*/ 0 w 244"/>
                <a:gd name="T3" fmla="*/ 131 h 132"/>
                <a:gd name="T4" fmla="*/ 194 w 244"/>
                <a:gd name="T5" fmla="*/ 131 h 132"/>
                <a:gd name="T6" fmla="*/ 243 w 244"/>
                <a:gd name="T7" fmla="*/ 0 h 132"/>
                <a:gd name="T8" fmla="*/ 49 w 24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132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1" name="Freeform 10"/>
            <p:cNvSpPr>
              <a:spLocks/>
            </p:cNvSpPr>
            <p:nvPr/>
          </p:nvSpPr>
          <p:spPr bwMode="auto">
            <a:xfrm>
              <a:off x="620" y="138"/>
              <a:ext cx="194" cy="132"/>
            </a:xfrm>
            <a:custGeom>
              <a:avLst/>
              <a:gdLst>
                <a:gd name="T0" fmla="*/ 48 w 194"/>
                <a:gd name="T1" fmla="*/ 0 h 132"/>
                <a:gd name="T2" fmla="*/ 0 w 194"/>
                <a:gd name="T3" fmla="*/ 131 h 132"/>
                <a:gd name="T4" fmla="*/ 145 w 194"/>
                <a:gd name="T5" fmla="*/ 131 h 132"/>
                <a:gd name="T6" fmla="*/ 193 w 194"/>
                <a:gd name="T7" fmla="*/ 0 h 132"/>
                <a:gd name="T8" fmla="*/ 48 w 19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132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2" name="Freeform 11"/>
            <p:cNvSpPr>
              <a:spLocks/>
            </p:cNvSpPr>
            <p:nvPr/>
          </p:nvSpPr>
          <p:spPr bwMode="auto">
            <a:xfrm>
              <a:off x="788" y="138"/>
              <a:ext cx="149" cy="132"/>
            </a:xfrm>
            <a:custGeom>
              <a:avLst/>
              <a:gdLst>
                <a:gd name="T0" fmla="*/ 49 w 149"/>
                <a:gd name="T1" fmla="*/ 0 h 132"/>
                <a:gd name="T2" fmla="*/ 0 w 149"/>
                <a:gd name="T3" fmla="*/ 131 h 132"/>
                <a:gd name="T4" fmla="*/ 99 w 149"/>
                <a:gd name="T5" fmla="*/ 131 h 132"/>
                <a:gd name="T6" fmla="*/ 148 w 149"/>
                <a:gd name="T7" fmla="*/ 0 h 132"/>
                <a:gd name="T8" fmla="*/ 49 w 149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32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3" name="Freeform 12"/>
            <p:cNvSpPr>
              <a:spLocks/>
            </p:cNvSpPr>
            <p:nvPr/>
          </p:nvSpPr>
          <p:spPr bwMode="auto">
            <a:xfrm>
              <a:off x="903" y="138"/>
              <a:ext cx="97" cy="132"/>
            </a:xfrm>
            <a:custGeom>
              <a:avLst/>
              <a:gdLst>
                <a:gd name="T0" fmla="*/ 48 w 97"/>
                <a:gd name="T1" fmla="*/ 0 h 132"/>
                <a:gd name="T2" fmla="*/ 48 w 97"/>
                <a:gd name="T3" fmla="*/ 0 h 132"/>
                <a:gd name="T4" fmla="*/ 0 w 97"/>
                <a:gd name="T5" fmla="*/ 131 h 132"/>
                <a:gd name="T6" fmla="*/ 48 w 97"/>
                <a:gd name="T7" fmla="*/ 131 h 132"/>
                <a:gd name="T8" fmla="*/ 96 w 97"/>
                <a:gd name="T9" fmla="*/ 0 h 132"/>
                <a:gd name="T10" fmla="*/ 48 w 97"/>
                <a:gd name="T11" fmla="*/ 0 h 1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132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4" name="Freeform 13"/>
            <p:cNvSpPr>
              <a:spLocks/>
            </p:cNvSpPr>
            <p:nvPr/>
          </p:nvSpPr>
          <p:spPr bwMode="auto">
            <a:xfrm>
              <a:off x="960" y="138"/>
              <a:ext cx="65" cy="132"/>
            </a:xfrm>
            <a:custGeom>
              <a:avLst/>
              <a:gdLst>
                <a:gd name="T0" fmla="*/ 49 w 65"/>
                <a:gd name="T1" fmla="*/ 0 h 132"/>
                <a:gd name="T2" fmla="*/ 0 w 65"/>
                <a:gd name="T3" fmla="*/ 131 h 132"/>
                <a:gd name="T4" fmla="*/ 15 w 65"/>
                <a:gd name="T5" fmla="*/ 131 h 132"/>
                <a:gd name="T6" fmla="*/ 64 w 65"/>
                <a:gd name="T7" fmla="*/ 0 h 132"/>
                <a:gd name="T8" fmla="*/ 49 w 65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132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33" name="Group 18"/>
          <p:cNvGrpSpPr>
            <a:grpSpLocks/>
          </p:cNvGrpSpPr>
          <p:nvPr/>
        </p:nvGrpSpPr>
        <p:grpSpPr bwMode="auto">
          <a:xfrm>
            <a:off x="1625600" y="6278563"/>
            <a:ext cx="7507288" cy="219075"/>
            <a:chOff x="1024" y="3955"/>
            <a:chExt cx="4729" cy="138"/>
          </a:xfrm>
        </p:grpSpPr>
        <p:sp>
          <p:nvSpPr>
            <p:cNvPr id="1036" name="Freeform 15"/>
            <p:cNvSpPr>
              <a:spLocks/>
            </p:cNvSpPr>
            <p:nvPr/>
          </p:nvSpPr>
          <p:spPr bwMode="auto">
            <a:xfrm>
              <a:off x="1024" y="4058"/>
              <a:ext cx="4729" cy="35"/>
            </a:xfrm>
            <a:custGeom>
              <a:avLst/>
              <a:gdLst>
                <a:gd name="T0" fmla="*/ 0 w 4729"/>
                <a:gd name="T1" fmla="*/ 34 h 35"/>
                <a:gd name="T2" fmla="*/ 4728 w 4729"/>
                <a:gd name="T3" fmla="*/ 34 h 35"/>
                <a:gd name="T4" fmla="*/ 4728 w 4729"/>
                <a:gd name="T5" fmla="*/ 0 h 35"/>
                <a:gd name="T6" fmla="*/ 12 w 4729"/>
                <a:gd name="T7" fmla="*/ 0 h 35"/>
                <a:gd name="T8" fmla="*/ 0 w 4729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9" h="35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7" name="Freeform 16"/>
            <p:cNvSpPr>
              <a:spLocks/>
            </p:cNvSpPr>
            <p:nvPr/>
          </p:nvSpPr>
          <p:spPr bwMode="auto">
            <a:xfrm>
              <a:off x="1043" y="4007"/>
              <a:ext cx="4710" cy="34"/>
            </a:xfrm>
            <a:custGeom>
              <a:avLst/>
              <a:gdLst>
                <a:gd name="T0" fmla="*/ 0 w 4710"/>
                <a:gd name="T1" fmla="*/ 33 h 34"/>
                <a:gd name="T2" fmla="*/ 4709 w 4710"/>
                <a:gd name="T3" fmla="*/ 33 h 34"/>
                <a:gd name="T4" fmla="*/ 4709 w 4710"/>
                <a:gd name="T5" fmla="*/ 0 h 34"/>
                <a:gd name="T6" fmla="*/ 12 w 4710"/>
                <a:gd name="T7" fmla="*/ 0 h 34"/>
                <a:gd name="T8" fmla="*/ 0 w 4710"/>
                <a:gd name="T9" fmla="*/ 3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0" h="34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8" name="Freeform 17"/>
            <p:cNvSpPr>
              <a:spLocks/>
            </p:cNvSpPr>
            <p:nvPr/>
          </p:nvSpPr>
          <p:spPr bwMode="auto">
            <a:xfrm>
              <a:off x="1060" y="3955"/>
              <a:ext cx="4693" cy="36"/>
            </a:xfrm>
            <a:custGeom>
              <a:avLst/>
              <a:gdLst>
                <a:gd name="T0" fmla="*/ 0 w 4693"/>
                <a:gd name="T1" fmla="*/ 35 h 36"/>
                <a:gd name="T2" fmla="*/ 4692 w 4693"/>
                <a:gd name="T3" fmla="*/ 33 h 36"/>
                <a:gd name="T4" fmla="*/ 4692 w 4693"/>
                <a:gd name="T5" fmla="*/ 4 h 36"/>
                <a:gd name="T6" fmla="*/ 12 w 4693"/>
                <a:gd name="T7" fmla="*/ 0 h 36"/>
                <a:gd name="T8" fmla="*/ 0 w 4693"/>
                <a:gd name="T9" fmla="*/ 3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93" h="36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34" name="Rectangle 20"/>
          <p:cNvSpPr>
            <a:spLocks noChangeArrowheads="1"/>
          </p:cNvSpPr>
          <p:nvPr/>
        </p:nvSpPr>
        <p:spPr bwMode="auto">
          <a:xfrm>
            <a:off x="1762125" y="6545263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03DE9C5-D548-487D-A686-C990B75564B0}" type="datetime1">
              <a:rPr lang="fr-CH" altLang="fr-FR" sz="12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17.04.2025</a:t>
            </a:fld>
            <a:endParaRPr lang="fr-CH" altLang="fr-FR" sz="12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8242300" y="6556375"/>
            <a:ext cx="690563" cy="2286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E31A67C9-2CF2-4FC6-AC11-7AE01B0A7E95}" type="slidenum"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pPr/>
              <a:t>‹#›</a:t>
            </a:fld>
            <a:endParaRPr lang="fr-CH" altLang="fr-FR" sz="90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rgbClr val="06009C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rgbClr val="06009C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1600" b="1">
          <a:solidFill>
            <a:srgbClr val="06009C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200" b="1">
          <a:solidFill>
            <a:srgbClr val="06009C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r.wikipedia.org/wiki/Cha%C3%AEne_de_valeur" TargetMode="External"/><Relationship Id="rId3" Type="http://schemas.openxmlformats.org/officeDocument/2006/relationships/hyperlink" Target="http://fr.wikipedia.org/wiki/Strat%C3%A9gie_d%27entreprise" TargetMode="External"/><Relationship Id="rId7" Type="http://schemas.openxmlformats.org/officeDocument/2006/relationships/hyperlink" Target="http://fr.wikipedia.org/wiki/Avantage_concurrentiel" TargetMode="External"/><Relationship Id="rId12" Type="http://schemas.openxmlformats.org/officeDocument/2006/relationships/hyperlink" Target="http://fr.wikipedia.org/wiki/Profit" TargetMode="External"/><Relationship Id="rId2" Type="http://schemas.openxmlformats.org/officeDocument/2006/relationships/hyperlink" Target="http://fr.wikipedia.org/wiki/19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wikipedia.org/wiki/Entreprise" TargetMode="External"/><Relationship Id="rId11" Type="http://schemas.openxmlformats.org/officeDocument/2006/relationships/hyperlink" Target="http://fr.wikipedia.org/wiki/Cinq_forces_de_Porter" TargetMode="External"/><Relationship Id="rId5" Type="http://schemas.openxmlformats.org/officeDocument/2006/relationships/hyperlink" Target="http://fr.wikipedia.org/wiki/%C3%89conomie_du_d%C3%A9veloppement" TargetMode="External"/><Relationship Id="rId10" Type="http://schemas.openxmlformats.org/officeDocument/2006/relationships/hyperlink" Target="http://fr.wikipedia.org/wiki/Monitor_Group" TargetMode="External"/><Relationship Id="rId4" Type="http://schemas.openxmlformats.org/officeDocument/2006/relationships/hyperlink" Target="http://fr.wikipedia.org/wiki/Harvard" TargetMode="External"/><Relationship Id="rId9" Type="http://schemas.openxmlformats.org/officeDocument/2006/relationships/hyperlink" Target="http://fr.wikipedia.org/wiki/P%C3%B4le_de_comp%C3%A9tenc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8208963" cy="1152525"/>
          </a:xfrm>
        </p:spPr>
        <p:txBody>
          <a:bodyPr/>
          <a:lstStyle/>
          <a:p>
            <a:r>
              <a:rPr lang="en-CA" altLang="fr-FR" smtClean="0"/>
              <a:t>Changement et Stratégie (intelligence d’affaires) </a:t>
            </a:r>
            <a:r>
              <a:rPr lang="en-CA" altLang="fr-FR" u="sng" smtClean="0"/>
              <a:t>Faire le lien</a:t>
            </a:r>
            <a:r>
              <a:rPr lang="en-CA" altLang="fr-FR" sz="2000" u="sng" smtClean="0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628775"/>
            <a:ext cx="8353425" cy="4537075"/>
          </a:xfrm>
        </p:spPr>
        <p:txBody>
          <a:bodyPr/>
          <a:lstStyle/>
          <a:p>
            <a:pPr algn="l">
              <a:buFontTx/>
              <a:buChar char="•"/>
              <a:defRPr/>
            </a:pPr>
            <a:r>
              <a:rPr lang="fr-CA" altLang="fr-FR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 modèle  organisationnel</a:t>
            </a:r>
          </a:p>
          <a:p>
            <a:pPr algn="l">
              <a:buFontTx/>
              <a:buChar char="•"/>
              <a:defRPr/>
            </a:pPr>
            <a:r>
              <a:rPr lang="fr-CA" altLang="fr-F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Comprendre et sculpter le changement dans un organisation</a:t>
            </a:r>
          </a:p>
          <a:p>
            <a:pPr lvl="1" algn="l">
              <a:buFont typeface="Arial" charset="0"/>
              <a:buChar char="•"/>
              <a:defRPr/>
            </a:pPr>
            <a:r>
              <a:rPr lang="fr-CA" alt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Mission et vision</a:t>
            </a:r>
          </a:p>
          <a:p>
            <a:pPr lvl="1" algn="l">
              <a:buFont typeface="Arial" charset="0"/>
              <a:buChar char="•"/>
              <a:defRPr/>
            </a:pPr>
            <a:r>
              <a:rPr lang="en-CA" alt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CA" altLang="fr-FR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Typologie</a:t>
            </a:r>
            <a:r>
              <a:rPr lang="en-CA" alt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du </a:t>
            </a:r>
            <a:r>
              <a:rPr lang="en-CA" altLang="fr-FR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changement</a:t>
            </a:r>
            <a:endParaRPr lang="fr-CA" altLang="fr-FR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l">
              <a:buFont typeface="Arial" charset="0"/>
              <a:buChar char="•"/>
              <a:defRPr/>
            </a:pPr>
            <a:endParaRPr lang="fr-CA" alt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Tx/>
              <a:buChar char="•"/>
              <a:defRPr/>
            </a:pPr>
            <a:r>
              <a:rPr lang="fr-CA" altLang="fr-F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Mckinsey; </a:t>
            </a:r>
          </a:p>
          <a:p>
            <a:pPr lvl="1" algn="l">
              <a:buFontTx/>
              <a:buChar char="•"/>
              <a:defRPr/>
            </a:pPr>
            <a:r>
              <a:rPr lang="en-US" alt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Mastering the building blocks of strategy.</a:t>
            </a:r>
          </a:p>
          <a:p>
            <a:pPr lvl="1" algn="l">
              <a:buFontTx/>
              <a:buChar char="•"/>
              <a:defRPr/>
            </a:pPr>
            <a:r>
              <a:rPr lang="fr-CA" altLang="fr-FR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CA" alt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</a:t>
            </a:r>
            <a:r>
              <a:rPr lang="fr-CA" altLang="fr-FR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strategists</a:t>
            </a:r>
            <a:r>
              <a:rPr lang="fr-CA" altLang="fr-FR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lead</a:t>
            </a:r>
          </a:p>
          <a:p>
            <a:pPr algn="l">
              <a:buFontTx/>
              <a:buChar char="•"/>
              <a:defRPr/>
            </a:pPr>
            <a:endParaRPr lang="fr-CA" altLang="fr-F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Tx/>
              <a:buChar char="•"/>
              <a:defRPr/>
            </a:pPr>
            <a:endParaRPr lang="fr-CA" altLang="fr-F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Tx/>
              <a:buChar char="•"/>
              <a:defRPr/>
            </a:pPr>
            <a:r>
              <a:rPr lang="fr-CA" altLang="fr-F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Planification stratégique  et </a:t>
            </a:r>
            <a:r>
              <a:rPr lang="fr-CA" altLang="fr-FR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modèles de Porter</a:t>
            </a:r>
          </a:p>
          <a:p>
            <a:pPr algn="l">
              <a:buFontTx/>
              <a:buChar char="•"/>
              <a:defRPr/>
            </a:pPr>
            <a:endParaRPr lang="en-CA" altLang="fr-F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Tx/>
              <a:buChar char="•"/>
              <a:defRPr/>
            </a:pPr>
            <a:r>
              <a:rPr lang="en-CA" altLang="fr-F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Materiel de support: </a:t>
            </a:r>
            <a:endParaRPr lang="fr-CA" altLang="fr-F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l">
              <a:buFont typeface="Arial" charset="0"/>
              <a:buChar char="•"/>
              <a:defRPr/>
            </a:pPr>
            <a:r>
              <a:rPr lang="en-US" alt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Strategic Thinking: Setting Goals and Objectives</a:t>
            </a:r>
          </a:p>
          <a:p>
            <a:pPr lvl="1" algn="l">
              <a:buFont typeface="Arial" charset="0"/>
              <a:buChar char="•"/>
              <a:defRPr/>
            </a:pPr>
            <a:r>
              <a:rPr lang="fr-CA" alt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Adaptation de l’approche de Porter et celle </a:t>
            </a:r>
            <a:r>
              <a:rPr lang="fr-CA" alt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Kepner-Tregoe</a:t>
            </a:r>
            <a:r>
              <a:rPr lang="fr-CA" alt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avec des adaptations personnelles en fonction du contexte</a:t>
            </a:r>
          </a:p>
          <a:p>
            <a:pPr algn="l">
              <a:buFontTx/>
              <a:buChar char="•"/>
              <a:defRPr/>
            </a:pPr>
            <a:endParaRPr lang="fr-CA" altLang="fr-FR" sz="1400" dirty="0">
              <a:solidFill>
                <a:schemeClr val="tx1"/>
              </a:solidFill>
            </a:endParaRPr>
          </a:p>
          <a:p>
            <a:pPr lvl="1" algn="l">
              <a:defRPr/>
            </a:pPr>
            <a:endParaRPr lang="fr-CA" altLang="fr-FR" dirty="0"/>
          </a:p>
          <a:p>
            <a:pPr algn="l">
              <a:buFontTx/>
              <a:buChar char="•"/>
              <a:defRPr/>
            </a:pPr>
            <a:endParaRPr lang="fr-CA" altLang="fr-FR" dirty="0"/>
          </a:p>
          <a:p>
            <a:pPr lvl="1" algn="l">
              <a:buFont typeface="Arial" charset="0"/>
              <a:buChar char="•"/>
              <a:defRPr/>
            </a:pPr>
            <a:endParaRPr lang="fr-CA" altLang="fr-FR" dirty="0"/>
          </a:p>
        </p:txBody>
      </p:sp>
      <p:grpSp>
        <p:nvGrpSpPr>
          <p:cNvPr id="4100" name="Groupe 1"/>
          <p:cNvGrpSpPr>
            <a:grpSpLocks/>
          </p:cNvGrpSpPr>
          <p:nvPr/>
        </p:nvGrpSpPr>
        <p:grpSpPr bwMode="auto">
          <a:xfrm>
            <a:off x="3708400" y="1484313"/>
            <a:ext cx="1746250" cy="433387"/>
            <a:chOff x="7235825" y="1989138"/>
            <a:chExt cx="2124075" cy="576262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8604888" y="1989138"/>
              <a:ext cx="755012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7990838" y="1989138"/>
              <a:ext cx="75694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7235825" y="1989138"/>
              <a:ext cx="75501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</p:grpSp>
      <p:grpSp>
        <p:nvGrpSpPr>
          <p:cNvPr id="4101" name="Groupe 7"/>
          <p:cNvGrpSpPr>
            <a:grpSpLocks/>
          </p:cNvGrpSpPr>
          <p:nvPr/>
        </p:nvGrpSpPr>
        <p:grpSpPr bwMode="auto">
          <a:xfrm>
            <a:off x="4076700" y="2420938"/>
            <a:ext cx="1746250" cy="431800"/>
            <a:chOff x="7235825" y="1989138"/>
            <a:chExt cx="2124075" cy="576262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8604888" y="1989138"/>
              <a:ext cx="755012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7990838" y="1989138"/>
              <a:ext cx="75694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7235825" y="1989138"/>
              <a:ext cx="75501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</p:grpSp>
      <p:grpSp>
        <p:nvGrpSpPr>
          <p:cNvPr id="4102" name="Groupe 11"/>
          <p:cNvGrpSpPr>
            <a:grpSpLocks/>
          </p:cNvGrpSpPr>
          <p:nvPr/>
        </p:nvGrpSpPr>
        <p:grpSpPr bwMode="auto">
          <a:xfrm>
            <a:off x="5580063" y="3429000"/>
            <a:ext cx="1746250" cy="431800"/>
            <a:chOff x="7235825" y="1989138"/>
            <a:chExt cx="2124075" cy="576262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8604887" y="1989138"/>
              <a:ext cx="75501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7990837" y="1989138"/>
              <a:ext cx="75694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7235825" y="1989138"/>
              <a:ext cx="755012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</p:grpSp>
      <p:grpSp>
        <p:nvGrpSpPr>
          <p:cNvPr id="4103" name="Groupe 15"/>
          <p:cNvGrpSpPr>
            <a:grpSpLocks/>
          </p:cNvGrpSpPr>
          <p:nvPr/>
        </p:nvGrpSpPr>
        <p:grpSpPr bwMode="auto">
          <a:xfrm>
            <a:off x="5556250" y="4437063"/>
            <a:ext cx="1746250" cy="431800"/>
            <a:chOff x="7235825" y="1989138"/>
            <a:chExt cx="2124075" cy="576262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8604888" y="1989138"/>
              <a:ext cx="755012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7990838" y="1989138"/>
              <a:ext cx="75694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7235825" y="1989138"/>
              <a:ext cx="755013" cy="576262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CA"/>
            </a:p>
          </p:txBody>
        </p:sp>
      </p:grpSp>
      <p:pic>
        <p:nvPicPr>
          <p:cNvPr id="410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889000"/>
            <a:ext cx="3390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308850" y="6165850"/>
            <a:ext cx="1439863" cy="503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fr-CA" altLang="fr-FR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60805" name="AutoShape 5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60806" name="AutoShape 6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60807" name="AutoShape 7"/>
          <p:cNvSpPr>
            <a:spLocks noChangeArrowheads="1"/>
          </p:cNvSpPr>
          <p:nvPr/>
        </p:nvSpPr>
        <p:spPr bwMode="auto">
          <a:xfrm>
            <a:off x="8820150" y="22050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9779" name="AutoShape 3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14341" name="Flèche droite 9"/>
          <p:cNvSpPr>
            <a:spLocks noChangeArrowheads="1"/>
          </p:cNvSpPr>
          <p:nvPr/>
        </p:nvSpPr>
        <p:spPr bwMode="auto">
          <a:xfrm rot="-2700107">
            <a:off x="3574257" y="4675981"/>
            <a:ext cx="1944688" cy="15843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CA" altLang="fr-FR" sz="1200">
                <a:solidFill>
                  <a:schemeClr val="tx1"/>
                </a:solidFill>
              </a:rPr>
              <a:t>Besoin de BI </a:t>
            </a:r>
          </a:p>
          <a:p>
            <a:r>
              <a:rPr lang="en-CA" altLang="fr-FR" sz="1200">
                <a:solidFill>
                  <a:schemeClr val="tx1"/>
                </a:solidFill>
              </a:rPr>
              <a:t>Benchmark, coûts, productivité, etc..</a:t>
            </a:r>
            <a:endParaRPr lang="fr-CA" altLang="fr-FR" sz="1200">
              <a:solidFill>
                <a:schemeClr val="tx1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756650" y="21415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altLang="fr-FR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fr-FR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7731" name="AutoShape 3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57732" name="AutoShape 4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6" name="Rectangle 5"/>
          <p:cNvSpPr/>
          <p:nvPr/>
        </p:nvSpPr>
        <p:spPr>
          <a:xfrm rot="21386181">
            <a:off x="937624" y="4758816"/>
            <a:ext cx="80506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Question pour vous,  ou le BI peut s’appliquer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17411" name="Espace réservé du contenu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0"/>
            <a:ext cx="9036050" cy="68865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CA" altLang="fr-FR" smtClean="0"/>
          </a:p>
        </p:txBody>
      </p:sp>
      <p:sp>
        <p:nvSpPr>
          <p:cNvPr id="18435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18436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5888"/>
            <a:ext cx="6623050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8893175" cy="674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CA" altLang="fr-FR" smtClean="0"/>
          </a:p>
        </p:txBody>
      </p:sp>
      <p:sp>
        <p:nvSpPr>
          <p:cNvPr id="20483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20484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ver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44725" y="661988"/>
            <a:ext cx="48704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CA" altLang="fr-FR" sz="2100">
                <a:solidFill>
                  <a:srgbClr val="000000"/>
                </a:solidFill>
                <a:latin typeface="Times New Roman" pitchFamily="18" charset="0"/>
              </a:rPr>
              <a:t>Comprendre et sculpter le changement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fr-CA" altLang="fr-FR" sz="2100">
                <a:solidFill>
                  <a:srgbClr val="000000"/>
                </a:solidFill>
                <a:latin typeface="Times New Roman" pitchFamily="18" charset="0"/>
              </a:rPr>
              <a:t>      dans une organisation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660650" y="2941638"/>
            <a:ext cx="4116388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3900" i="1">
                <a:solidFill>
                  <a:srgbClr val="000000"/>
                </a:solidFill>
                <a:latin typeface="Times New Roman" pitchFamily="18" charset="0"/>
              </a:rPr>
              <a:t>III- Typologie du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3900" i="1">
                <a:solidFill>
                  <a:srgbClr val="000000"/>
                </a:solidFill>
                <a:latin typeface="Times New Roman" pitchFamily="18" charset="0"/>
              </a:rPr>
              <a:t>     changement...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ver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76513" y="1000125"/>
            <a:ext cx="42846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2500">
                <a:solidFill>
                  <a:srgbClr val="000000"/>
                </a:solidFill>
                <a:latin typeface="Times New Roman" pitchFamily="18" charset="0"/>
              </a:rPr>
              <a:t>Typologie du changement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19200" y="1419225"/>
            <a:ext cx="69945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3900">
                <a:solidFill>
                  <a:srgbClr val="000000"/>
                </a:solidFill>
                <a:latin typeface="Times New Roman" pitchFamily="18" charset="0"/>
              </a:rPr>
              <a:t>Le changement incrémental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9163" y="2270125"/>
            <a:ext cx="30384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500">
                <a:solidFill>
                  <a:srgbClr val="000000"/>
                </a:solidFill>
                <a:latin typeface="Times New Roman" pitchFamily="18" charset="0"/>
              </a:rPr>
              <a:t>CHANGEMENT QUANTITATIF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9163" y="4243388"/>
            <a:ext cx="1263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500">
                <a:solidFill>
                  <a:srgbClr val="000000"/>
                </a:solidFill>
                <a:latin typeface="Times New Roman" pitchFamily="18" charset="0"/>
              </a:rPr>
              <a:t>LE MYTHE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470023" name="AutoShape 7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8" name="Flèche droite 7"/>
          <p:cNvSpPr/>
          <p:nvPr/>
        </p:nvSpPr>
        <p:spPr bwMode="auto">
          <a:xfrm rot="21266716">
            <a:off x="2868613" y="3121025"/>
            <a:ext cx="3695700" cy="19637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200" dirty="0" err="1">
                <a:solidFill>
                  <a:schemeClr val="tx1"/>
                </a:solidFill>
              </a:rPr>
              <a:t>Besoin</a:t>
            </a:r>
            <a:r>
              <a:rPr lang="en-CA" sz="1200" dirty="0">
                <a:solidFill>
                  <a:schemeClr val="tx1"/>
                </a:solidFill>
              </a:rPr>
              <a:t> de BI </a:t>
            </a:r>
          </a:p>
          <a:p>
            <a:pPr>
              <a:defRPr/>
            </a:pPr>
            <a:r>
              <a:rPr lang="en-CA" sz="1200" dirty="0">
                <a:solidFill>
                  <a:schemeClr val="tx1"/>
                </a:solidFill>
              </a:rPr>
              <a:t>Benchmark, </a:t>
            </a:r>
            <a:r>
              <a:rPr lang="en-CA" sz="1200" dirty="0" err="1">
                <a:solidFill>
                  <a:schemeClr val="tx1"/>
                </a:solidFill>
              </a:rPr>
              <a:t>coûts</a:t>
            </a:r>
            <a:r>
              <a:rPr lang="en-CA" sz="1200" dirty="0">
                <a:solidFill>
                  <a:schemeClr val="tx1"/>
                </a:solidFill>
              </a:rPr>
              <a:t>, </a:t>
            </a:r>
            <a:r>
              <a:rPr lang="en-CA" sz="1200" dirty="0" err="1">
                <a:solidFill>
                  <a:schemeClr val="tx1"/>
                </a:solidFill>
              </a:rPr>
              <a:t>productivité</a:t>
            </a:r>
            <a:r>
              <a:rPr lang="en-CA" sz="1200" dirty="0">
                <a:solidFill>
                  <a:schemeClr val="tx1"/>
                </a:solidFill>
              </a:rPr>
              <a:t>, etc..</a:t>
            </a:r>
          </a:p>
          <a:p>
            <a:pPr>
              <a:defRPr/>
            </a:pPr>
            <a:r>
              <a:rPr lang="en-CA" sz="2400" b="0" dirty="0" err="1">
                <a:solidFill>
                  <a:schemeClr val="tx1"/>
                </a:solidFill>
              </a:rPr>
              <a:t>Mesure</a:t>
            </a:r>
            <a:endParaRPr lang="fr-CA" sz="24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/>
              <p14:cNvContentPartPr/>
              <p14:nvPr/>
            </p14:nvContentPartPr>
            <p14:xfrm>
              <a:off x="5795640" y="419760"/>
              <a:ext cx="2804040" cy="857520"/>
            </p14:xfrm>
          </p:contentPart>
        </mc:Choice>
        <mc:Fallback>
          <p:pic>
            <p:nvPicPr>
              <p:cNvPr id="2" name="Encre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6280" y="410400"/>
                <a:ext cx="2822760" cy="87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461375" cy="1182687"/>
          </a:xfrm>
        </p:spPr>
        <p:txBody>
          <a:bodyPr/>
          <a:lstStyle/>
          <a:p>
            <a:r>
              <a:rPr lang="en-CA" altLang="fr-FR" sz="2000" smtClean="0"/>
              <a:t>Cours 1 survol</a:t>
            </a:r>
            <a:br>
              <a:rPr lang="en-CA" altLang="fr-FR" sz="2000" smtClean="0"/>
            </a:br>
            <a:r>
              <a:rPr lang="en-CA" altLang="fr-FR" sz="2000" smtClean="0"/>
              <a:t>Cours 2; plus en profondeur</a:t>
            </a:r>
            <a:br>
              <a:rPr lang="en-CA" altLang="fr-FR" sz="2000" smtClean="0"/>
            </a:br>
            <a:r>
              <a:rPr lang="en-CA" altLang="fr-FR" smtClean="0"/>
              <a:t/>
            </a:r>
            <a:br>
              <a:rPr lang="en-CA" altLang="fr-FR" smtClean="0"/>
            </a:br>
            <a:r>
              <a:rPr lang="en-CA" altLang="fr-FR" sz="2400" u="sng" smtClean="0">
                <a:solidFill>
                  <a:srgbClr val="FF0000"/>
                </a:solidFill>
              </a:rPr>
              <a:t>Stratégie égale changement</a:t>
            </a:r>
            <a:endParaRPr lang="fr-CA" altLang="fr-FR" u="sng" smtClean="0">
              <a:solidFill>
                <a:srgbClr val="FF0000"/>
              </a:solidFill>
            </a:endParaRPr>
          </a:p>
        </p:txBody>
      </p:sp>
      <p:sp>
        <p:nvSpPr>
          <p:cNvPr id="5123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457325"/>
            <a:ext cx="89741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5125" name="Groupe 6"/>
          <p:cNvGrpSpPr>
            <a:grpSpLocks/>
          </p:cNvGrpSpPr>
          <p:nvPr/>
        </p:nvGrpSpPr>
        <p:grpSpPr bwMode="auto">
          <a:xfrm>
            <a:off x="82550" y="5445125"/>
            <a:ext cx="8162925" cy="1412875"/>
            <a:chOff x="82627" y="5445224"/>
            <a:chExt cx="8163393" cy="1412776"/>
          </a:xfrm>
        </p:grpSpPr>
        <p:sp>
          <p:nvSpPr>
            <p:cNvPr id="5" name="Rectangle 4"/>
            <p:cNvSpPr/>
            <p:nvPr/>
          </p:nvSpPr>
          <p:spPr bwMode="auto">
            <a:xfrm>
              <a:off x="82627" y="5445224"/>
              <a:ext cx="5929653" cy="141277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CA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13867" y="6453216"/>
              <a:ext cx="2232153" cy="40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fr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ver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76513" y="1000125"/>
            <a:ext cx="42846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2500">
                <a:solidFill>
                  <a:srgbClr val="000000"/>
                </a:solidFill>
                <a:latin typeface="Times New Roman" pitchFamily="18" charset="0"/>
              </a:rPr>
              <a:t>Typologie du changement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46250" y="1419225"/>
            <a:ext cx="59515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3900">
                <a:solidFill>
                  <a:srgbClr val="000000"/>
                </a:solidFill>
                <a:latin typeface="Times New Roman" pitchFamily="18" charset="0"/>
              </a:rPr>
              <a:t>Le changement Radical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03288" y="2360613"/>
            <a:ext cx="246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Changement qualitatif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36613" y="6024563"/>
            <a:ext cx="71929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CA" altLang="fr-FR" sz="1800">
                <a:solidFill>
                  <a:srgbClr val="000000"/>
                </a:solidFill>
                <a:latin typeface="Times New Roman" pitchFamily="18" charset="0"/>
              </a:rPr>
              <a:t>Changement qui s’adresse à la fois à la culture et à la structure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472071" name="AutoShape 7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72072" name="AutoShape 8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9" name="Flèche droite 8"/>
          <p:cNvSpPr/>
          <p:nvPr/>
        </p:nvSpPr>
        <p:spPr bwMode="auto">
          <a:xfrm rot="21266716">
            <a:off x="2724150" y="2487613"/>
            <a:ext cx="3695700" cy="196373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200" dirty="0" err="1">
                <a:solidFill>
                  <a:schemeClr val="tx1"/>
                </a:solidFill>
              </a:rPr>
              <a:t>Besoin</a:t>
            </a:r>
            <a:r>
              <a:rPr lang="en-CA" sz="1200" dirty="0">
                <a:solidFill>
                  <a:schemeClr val="tx1"/>
                </a:solidFill>
              </a:rPr>
              <a:t> de BI </a:t>
            </a:r>
          </a:p>
          <a:p>
            <a:pPr>
              <a:defRPr/>
            </a:pPr>
            <a:r>
              <a:rPr lang="en-CA" sz="1200" dirty="0">
                <a:solidFill>
                  <a:schemeClr val="tx1"/>
                </a:solidFill>
              </a:rPr>
              <a:t>Benchmark, </a:t>
            </a:r>
            <a:r>
              <a:rPr lang="en-CA" sz="1200" dirty="0" err="1">
                <a:solidFill>
                  <a:schemeClr val="tx1"/>
                </a:solidFill>
              </a:rPr>
              <a:t>coûts</a:t>
            </a:r>
            <a:r>
              <a:rPr lang="en-CA" sz="1200" dirty="0">
                <a:solidFill>
                  <a:schemeClr val="tx1"/>
                </a:solidFill>
              </a:rPr>
              <a:t>, </a:t>
            </a:r>
            <a:r>
              <a:rPr lang="en-CA" sz="1200" dirty="0" err="1">
                <a:solidFill>
                  <a:schemeClr val="tx1"/>
                </a:solidFill>
              </a:rPr>
              <a:t>productivité</a:t>
            </a:r>
            <a:r>
              <a:rPr lang="en-CA" sz="1200" dirty="0">
                <a:solidFill>
                  <a:schemeClr val="tx1"/>
                </a:solidFill>
              </a:rPr>
              <a:t>, etc..</a:t>
            </a:r>
          </a:p>
          <a:p>
            <a:pPr>
              <a:defRPr/>
            </a:pPr>
            <a:r>
              <a:rPr lang="en-CA" sz="2400" b="0" dirty="0" err="1">
                <a:solidFill>
                  <a:schemeClr val="tx1"/>
                </a:solidFill>
              </a:rPr>
              <a:t>Mesure</a:t>
            </a:r>
            <a:endParaRPr lang="fr-CA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ver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57363" y="693738"/>
            <a:ext cx="50260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800">
                <a:solidFill>
                  <a:srgbClr val="000000"/>
                </a:solidFill>
                <a:latin typeface="Times New Roman" pitchFamily="18" charset="0"/>
              </a:rPr>
              <a:t>Eight Steps to Transforming Your Organization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38375" y="1360488"/>
            <a:ext cx="33305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1- Establishing a Sense of Urgency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38375" y="1844675"/>
            <a:ext cx="389096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2- Forming a Powerful Guiding coalition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238375" y="2328863"/>
            <a:ext cx="2012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3- Creating a vision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238375" y="2813050"/>
            <a:ext cx="28321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4- Communicating the vision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238375" y="3297238"/>
            <a:ext cx="41243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5- Empowering Others to Act on the Vision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238375" y="3781425"/>
            <a:ext cx="44719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6- Planning for and Creating Short-Term Wins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238375" y="4265613"/>
            <a:ext cx="61245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7- Consolidating Improvements and Producing Still More Change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238375" y="4749800"/>
            <a:ext cx="358616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8- Institutionalizing New Approaches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906838" y="5997575"/>
            <a:ext cx="50260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John P. Kotter, </a:t>
            </a:r>
            <a:r>
              <a:rPr lang="en-CA" altLang="fr-FR" sz="1400" i="1">
                <a:solidFill>
                  <a:srgbClr val="000000"/>
                </a:solidFill>
                <a:latin typeface="Times New Roman" pitchFamily="18" charset="0"/>
              </a:rPr>
              <a:t>Harvard Business Review, </a:t>
            </a:r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March-April 1995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507917" name="AutoShape 13"/>
          <p:cNvSpPr>
            <a:spLocks noChangeArrowheads="1"/>
          </p:cNvSpPr>
          <p:nvPr/>
        </p:nvSpPr>
        <p:spPr bwMode="auto">
          <a:xfrm>
            <a:off x="7740650" y="1484313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507918" name="AutoShape 14"/>
          <p:cNvSpPr>
            <a:spLocks noChangeArrowheads="1"/>
          </p:cNvSpPr>
          <p:nvPr/>
        </p:nvSpPr>
        <p:spPr bwMode="auto">
          <a:xfrm>
            <a:off x="8027988" y="1844675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ver5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97263" y="484188"/>
            <a:ext cx="25606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Typologie du changement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25513" y="946150"/>
            <a:ext cx="12192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200">
                <a:solidFill>
                  <a:srgbClr val="000000"/>
                </a:solidFill>
                <a:latin typeface="Times New Roman" pitchFamily="18" charset="0"/>
              </a:rPr>
              <a:t>VARIABLES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727325" y="952500"/>
            <a:ext cx="168433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INCRÉMENTAL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965450" y="1463675"/>
            <a:ext cx="1119188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Continuité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932113" y="2065338"/>
            <a:ext cx="11747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Adaptation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230563" y="2635250"/>
            <a:ext cx="5762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Oui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208338" y="3238500"/>
            <a:ext cx="604837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Non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847975" y="3813175"/>
            <a:ext cx="13081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Convergence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026025" y="952500"/>
            <a:ext cx="132556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À LA PIÈCE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059363" y="1355725"/>
            <a:ext cx="12588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Dicontinuité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 déguisée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021263" y="2097088"/>
            <a:ext cx="13414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Minimisation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03850" y="2635250"/>
            <a:ext cx="5762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Oui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170738" y="952500"/>
            <a:ext cx="113665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RADICAL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121525" y="1463675"/>
            <a:ext cx="12573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Dicontinuité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7115175" y="2065338"/>
            <a:ext cx="12700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Anticipation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453313" y="2635250"/>
            <a:ext cx="5762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Oui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7453313" y="3238500"/>
            <a:ext cx="576262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Oui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215188" y="3813175"/>
            <a:ext cx="11636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Divergence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647700" y="1425575"/>
            <a:ext cx="15414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1-Épistémologie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714375" y="2097088"/>
            <a:ext cx="11033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2-Moteurs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47700" y="2673350"/>
            <a:ext cx="13192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3-Quantitatif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647700" y="3211513"/>
            <a:ext cx="1208088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4-Qualitatif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647700" y="3813175"/>
            <a:ext cx="119221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5-Structure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647700" y="4421188"/>
            <a:ext cx="10477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6-Culture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47700" y="4878388"/>
            <a:ext cx="14906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7-Relation avec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  le passé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47700" y="5561013"/>
            <a:ext cx="1358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8-Psychologie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47700" y="6099175"/>
            <a:ext cx="11652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9-Résultats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5403850" y="3275013"/>
            <a:ext cx="5762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Oui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5010150" y="3813175"/>
            <a:ext cx="13636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Incongruence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865438" y="4448175"/>
            <a:ext cx="13081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Convergence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2932113" y="5024438"/>
            <a:ext cx="1130300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Amalgame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865438" y="5594350"/>
            <a:ext cx="12350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Confortable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2554288" y="6056313"/>
            <a:ext cx="20129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CA" altLang="fr-FR" sz="1200">
                <a:solidFill>
                  <a:srgbClr val="000000"/>
                </a:solidFill>
                <a:latin typeface="Times New Roman" pitchFamily="18" charset="0"/>
              </a:rPr>
              <a:t>Le système s'adapte mais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fr-CA" altLang="fr-FR" sz="1200">
                <a:solidFill>
                  <a:srgbClr val="000000"/>
                </a:solidFill>
                <a:latin typeface="Times New Roman" pitchFamily="18" charset="0"/>
              </a:rPr>
              <a:t>  ne se transforme pas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5010150" y="4448175"/>
            <a:ext cx="13636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Incongruence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121275" y="5024438"/>
            <a:ext cx="1174750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Absorption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010150" y="5594350"/>
            <a:ext cx="135731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Inconfortable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665663" y="6056313"/>
            <a:ext cx="20177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CA" altLang="fr-FR" sz="1200">
                <a:solidFill>
                  <a:srgbClr val="000000"/>
                </a:solidFill>
                <a:latin typeface="Times New Roman" pitchFamily="18" charset="0"/>
              </a:rPr>
              <a:t>Le système se transforme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fr-CA" altLang="fr-FR" sz="1200">
                <a:solidFill>
                  <a:srgbClr val="000000"/>
                </a:solidFill>
                <a:latin typeface="Times New Roman" pitchFamily="18" charset="0"/>
              </a:rPr>
              <a:t> ou ne se transforme pas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7215188" y="4448175"/>
            <a:ext cx="11636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Divergence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7359650" y="5024438"/>
            <a:ext cx="947738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Rupture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7281863" y="5594350"/>
            <a:ext cx="1163637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400">
                <a:solidFill>
                  <a:srgbClr val="000000"/>
                </a:solidFill>
                <a:latin typeface="Times New Roman" pitchFamily="18" charset="0"/>
              </a:rPr>
              <a:t>Perturbant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221538" y="6056313"/>
            <a:ext cx="12128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200">
                <a:solidFill>
                  <a:srgbClr val="000000"/>
                </a:solidFill>
                <a:latin typeface="Times New Roman" pitchFamily="18" charset="0"/>
              </a:rPr>
              <a:t>Le système se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200">
                <a:solidFill>
                  <a:srgbClr val="000000"/>
                </a:solidFill>
                <a:latin typeface="Times New Roman" pitchFamily="18" charset="0"/>
              </a:rPr>
              <a:t> transforme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523308" name="AutoShape 44"/>
          <p:cNvSpPr>
            <a:spLocks noChangeArrowheads="1"/>
          </p:cNvSpPr>
          <p:nvPr/>
        </p:nvSpPr>
        <p:spPr bwMode="auto">
          <a:xfrm>
            <a:off x="8243888" y="0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523309" name="AutoShape 45"/>
          <p:cNvSpPr>
            <a:spLocks noChangeArrowheads="1"/>
          </p:cNvSpPr>
          <p:nvPr/>
        </p:nvSpPr>
        <p:spPr bwMode="auto">
          <a:xfrm>
            <a:off x="8388350" y="404813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2" name="Flèche gauche 1"/>
          <p:cNvSpPr/>
          <p:nvPr/>
        </p:nvSpPr>
        <p:spPr bwMode="auto">
          <a:xfrm>
            <a:off x="8243888" y="2492375"/>
            <a:ext cx="900112" cy="431800"/>
          </a:xfrm>
          <a:prstGeom prst="left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7" name="Flèche gauche 46"/>
          <p:cNvSpPr/>
          <p:nvPr/>
        </p:nvSpPr>
        <p:spPr bwMode="auto">
          <a:xfrm>
            <a:off x="8243888" y="5883275"/>
            <a:ext cx="900112" cy="431800"/>
          </a:xfrm>
          <a:prstGeom prst="left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8" name="Flèche gauche 47"/>
          <p:cNvSpPr/>
          <p:nvPr/>
        </p:nvSpPr>
        <p:spPr bwMode="auto">
          <a:xfrm>
            <a:off x="8226425" y="4889500"/>
            <a:ext cx="900113" cy="431800"/>
          </a:xfrm>
          <a:prstGeom prst="left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25649" name="Rectangle 2"/>
          <p:cNvSpPr>
            <a:spLocks noChangeArrowheads="1"/>
          </p:cNvSpPr>
          <p:nvPr/>
        </p:nvSpPr>
        <p:spPr bwMode="auto">
          <a:xfrm>
            <a:off x="1695450" y="6453188"/>
            <a:ext cx="6750050" cy="376237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fr-FR" altLang="fr-FR" b="0">
                <a:solidFill>
                  <a:srgbClr val="202124"/>
                </a:solidFill>
              </a:rPr>
              <a:t>Epistémologie: Étude critique des sciences, destinée à déterminer leur origine logique, leur valeur et leur por</a:t>
            </a:r>
            <a:endParaRPr lang="fr-CA" altLang="fr-F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er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535113" y="720725"/>
            <a:ext cx="19177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800">
                <a:solidFill>
                  <a:srgbClr val="000000"/>
                </a:solidFill>
                <a:latin typeface="Times New Roman" pitchFamily="18" charset="0"/>
              </a:rPr>
              <a:t>Common lessons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41438" y="1763713"/>
            <a:ext cx="6705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1. There are many roads to successfully managing discontinuous change.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41438" y="2247900"/>
            <a:ext cx="71151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2. Discontinuous change often demands action without complete information.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341438" y="2732088"/>
            <a:ext cx="36179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3. It ’s easy to underestimate the task.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341438" y="3216275"/>
            <a:ext cx="51593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4. A key role of the leader is to sell the need for change.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41438" y="3700463"/>
            <a:ext cx="46720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5. Change leadership is a highly personal activity.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824038" y="6115050"/>
            <a:ext cx="57292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>
                <a:solidFill>
                  <a:srgbClr val="000000"/>
                </a:solidFill>
                <a:latin typeface="Times New Roman" pitchFamily="18" charset="0"/>
              </a:rPr>
              <a:t>WALTON, A. Elise et Robert B. SHAW. “A virtual interview with five leaders”: chapitre 15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>
                <a:solidFill>
                  <a:srgbClr val="000000"/>
                </a:solidFill>
                <a:latin typeface="Times New Roman" pitchFamily="18" charset="0"/>
              </a:rPr>
              <a:t>                        dans </a:t>
            </a:r>
            <a:r>
              <a:rPr lang="en-CA" altLang="fr-FR" i="1">
                <a:solidFill>
                  <a:srgbClr val="000000"/>
                </a:solidFill>
                <a:latin typeface="Times New Roman" pitchFamily="18" charset="0"/>
              </a:rPr>
              <a:t>Discontinuous Change. p.270-271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512010" name="AutoShape 10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ver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311400" y="693738"/>
            <a:ext cx="5170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800">
                <a:solidFill>
                  <a:srgbClr val="000000"/>
                </a:solidFill>
                <a:latin typeface="Times New Roman" pitchFamily="18" charset="0"/>
              </a:rPr>
              <a:t>Conclusion: The Lessons of Discontinuous change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52538" y="1693863"/>
            <a:ext cx="71770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 u="sng">
                <a:solidFill>
                  <a:srgbClr val="000000"/>
                </a:solidFill>
                <a:latin typeface="Times New Roman" pitchFamily="18" charset="0"/>
              </a:rPr>
              <a:t>1. The core competency for business leaders in the twenty-first century will be</a:t>
            </a:r>
            <a:endParaRPr lang="en-CA" altLang="fr-FR" sz="800" b="0" u="sng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600" u="sng">
                <a:solidFill>
                  <a:srgbClr val="000000"/>
                </a:solidFill>
                <a:latin typeface="Times New Roman" pitchFamily="18" charset="0"/>
              </a:rPr>
              <a:t>   change management.</a:t>
            </a:r>
            <a:endParaRPr lang="en-CA" altLang="fr-FR" sz="800" b="0" u="sng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 u="sng">
              <a:solidFill>
                <a:schemeClr val="tx1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52538" y="2420938"/>
            <a:ext cx="6810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2. We are moving from an era dominated by incremental change to one of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   discontinuous change.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252538" y="3146425"/>
            <a:ext cx="76025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3. Discontinuous change transforms three core aspects of organizations: leadership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   capability, corporate identity, and organizational architecture.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52538" y="3878263"/>
            <a:ext cx="66770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4. Discontinuous change is more about improvisation than management.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252538" y="4362450"/>
            <a:ext cx="768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5. Effective change leader allow change to emerge and develop within a common set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   of values.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47700" y="6261100"/>
            <a:ext cx="5937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200">
                <a:solidFill>
                  <a:srgbClr val="000000"/>
                </a:solidFill>
                <a:latin typeface="Times New Roman" pitchFamily="18" charset="0"/>
              </a:rPr>
              <a:t>1995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51000" y="6115050"/>
            <a:ext cx="65405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CA" altLang="fr-FR">
                <a:solidFill>
                  <a:srgbClr val="000000"/>
                </a:solidFill>
                <a:latin typeface="Times New Roman" pitchFamily="18" charset="0"/>
              </a:rPr>
              <a:t>SHAW Robert B. et A. Elise Walton. 1995. “Conclusion: the lessons of discontinuous change”: chapitre 16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fr-CA" altLang="fr-FR">
                <a:solidFill>
                  <a:srgbClr val="000000"/>
                </a:solidFill>
                <a:latin typeface="Times New Roman" pitchFamily="18" charset="0"/>
              </a:rPr>
              <a:t>                               dans </a:t>
            </a:r>
            <a:r>
              <a:rPr lang="fr-CA" altLang="fr-FR" i="1">
                <a:solidFill>
                  <a:srgbClr val="000000"/>
                </a:solidFill>
                <a:latin typeface="Times New Roman" pitchFamily="18" charset="0"/>
              </a:rPr>
              <a:t>Discontinuous Change. </a:t>
            </a:r>
            <a:r>
              <a:rPr lang="fr-CA" altLang="fr-FR">
                <a:solidFill>
                  <a:srgbClr val="000000"/>
                </a:solidFill>
                <a:latin typeface="Times New Roman" pitchFamily="18" charset="0"/>
              </a:rPr>
              <a:t>p.274-276.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513035" name="AutoShape 11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513036" name="AutoShape 12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ver5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38375" y="693738"/>
            <a:ext cx="51704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800">
                <a:solidFill>
                  <a:srgbClr val="000000"/>
                </a:solidFill>
                <a:latin typeface="Times New Roman" pitchFamily="18" charset="0"/>
              </a:rPr>
              <a:t>Conclusion: The Lessons of Discontinuous change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800">
                <a:solidFill>
                  <a:srgbClr val="000000"/>
                </a:solidFill>
                <a:latin typeface="Times New Roman" pitchFamily="18" charset="0"/>
              </a:rPr>
              <a:t>                    (suite)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03325" y="1898650"/>
            <a:ext cx="7491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6. Discontinuous change is not simply top-down direction or a series of bottom-up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   iniatives.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203325" y="2624138"/>
            <a:ext cx="5219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7. The soft part of dicontinuous change is the hard part.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203325" y="3108325"/>
            <a:ext cx="35845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8. Change is design; design is change.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03325" y="3592513"/>
            <a:ext cx="7375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9. Organizational renewal will become more important as change becomes more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en-CA" altLang="fr-FR" sz="1600">
                <a:solidFill>
                  <a:srgbClr val="000000"/>
                </a:solidFill>
                <a:latin typeface="Times New Roman" pitchFamily="18" charset="0"/>
              </a:rPr>
              <a:t>   dramatic.</a:t>
            </a:r>
            <a:endParaRPr lang="en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651000" y="6115050"/>
            <a:ext cx="65405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383" tIns="19692" rIns="39383" bIns="19692">
            <a:spAutoFit/>
          </a:bodyPr>
          <a:lstStyle>
            <a:lvl1pPr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3937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CA" altLang="fr-FR">
                <a:solidFill>
                  <a:srgbClr val="000000"/>
                </a:solidFill>
                <a:latin typeface="Times New Roman" pitchFamily="18" charset="0"/>
              </a:rPr>
              <a:t>SHAW Robert B. et A. Elise Walton. 1995. “Conclusion: the lessons of discontinuous change”: chapitre 16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r>
              <a:rPr lang="fr-CA" altLang="fr-FR">
                <a:solidFill>
                  <a:srgbClr val="000000"/>
                </a:solidFill>
                <a:latin typeface="Times New Roman" pitchFamily="18" charset="0"/>
              </a:rPr>
              <a:t>                               dans </a:t>
            </a:r>
            <a:r>
              <a:rPr lang="fr-CA" altLang="fr-FR" i="1">
                <a:solidFill>
                  <a:srgbClr val="000000"/>
                </a:solidFill>
                <a:latin typeface="Times New Roman" pitchFamily="18" charset="0"/>
              </a:rPr>
              <a:t>Discontinuous Change. </a:t>
            </a:r>
            <a:r>
              <a:rPr lang="fr-CA" altLang="fr-FR">
                <a:solidFill>
                  <a:srgbClr val="000000"/>
                </a:solidFill>
                <a:latin typeface="Times New Roman" pitchFamily="18" charset="0"/>
              </a:rPr>
              <a:t>p.274-276.</a:t>
            </a:r>
            <a:endParaRPr lang="fr-CA" altLang="fr-FR" sz="800" b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CA" altLang="fr-FR" sz="800" b="0">
              <a:solidFill>
                <a:schemeClr val="tx1"/>
              </a:solidFill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fr-FR" smtClean="0"/>
              <a:t>Planification stratégique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fr-FR" smtClean="0"/>
              <a:t>La planification stratégique est le processus de développement de stratégies afin d'atteindre un objectif  fixé. </a:t>
            </a:r>
          </a:p>
          <a:p>
            <a:endParaRPr lang="en-CA" altLang="fr-FR" smtClean="0"/>
          </a:p>
          <a:p>
            <a:r>
              <a:rPr lang="en-CA" altLang="fr-FR" smtClean="0"/>
              <a:t>Une planification « stratégique » doit opérer à grande échelle (en opposition avec la planification « tactique », qui se rapporte à des activités plus spécifiques). </a:t>
            </a:r>
          </a:p>
          <a:p>
            <a:pPr lvl="1"/>
            <a:r>
              <a:rPr lang="en-CA" altLang="fr-FR" smtClean="0"/>
              <a:t>La planification à long terme projette les activités en cours dans l'environnement externe, décrivant ainsi les résultats qui vont </a:t>
            </a:r>
            <a:r>
              <a:rPr lang="en-CA" altLang="fr-FR" i="1" smtClean="0"/>
              <a:t>probablement</a:t>
            </a:r>
            <a:r>
              <a:rPr lang="en-CA" altLang="fr-FR" smtClean="0"/>
              <a:t> se produire (que ceux-ci soient désirés ou non). La planification stratégique consiste alors à « créer » des futurs plus désirables soit en influençant le monde externe, soit en adaptant les programmes et les actions en cours afin qu'ils conduisent à des issues plus favorables dans l'environnement externe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fr-FR" i="1" smtClean="0"/>
              <a:t>Michael Porter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fr-FR" sz="1600" i="1" smtClean="0"/>
              <a:t>Michael Porter, né en </a:t>
            </a:r>
            <a:r>
              <a:rPr lang="en-CA" altLang="fr-FR" sz="1600" i="1" smtClean="0">
                <a:hlinkClick r:id="rId2" tooltip="1947"/>
              </a:rPr>
              <a:t>1947</a:t>
            </a:r>
            <a:r>
              <a:rPr lang="en-CA" altLang="fr-FR" sz="1600" i="1" smtClean="0"/>
              <a:t>, est un professeur de </a:t>
            </a:r>
            <a:r>
              <a:rPr lang="en-CA" altLang="fr-FR" sz="1600" i="1" smtClean="0">
                <a:hlinkClick r:id="rId3" tooltip="Stratégie d'entreprise"/>
              </a:rPr>
              <a:t>stratégie d'entreprise</a:t>
            </a:r>
            <a:r>
              <a:rPr lang="en-CA" altLang="fr-FR" sz="1600" i="1" smtClean="0"/>
              <a:t> de l'université de </a:t>
            </a:r>
            <a:r>
              <a:rPr lang="en-CA" altLang="fr-FR" sz="1600" i="1" smtClean="0">
                <a:hlinkClick r:id="rId4" tooltip="Harvard"/>
              </a:rPr>
              <a:t>Harvard</a:t>
            </a:r>
            <a:r>
              <a:rPr lang="en-CA" altLang="fr-FR" sz="1600" i="1" smtClean="0"/>
              <a:t>, professeur honoraire dans de nombreuses universités (dont l'Université de Leipzig), également spécialiste de l'</a:t>
            </a:r>
            <a:r>
              <a:rPr lang="en-CA" altLang="fr-FR" sz="1600" i="1" smtClean="0">
                <a:hlinkClick r:id="rId5" tooltip="Économie du développement"/>
              </a:rPr>
              <a:t>économie du développement</a:t>
            </a:r>
            <a:endParaRPr lang="en-CA" altLang="fr-FR" sz="1600" i="1" smtClean="0"/>
          </a:p>
          <a:p>
            <a:pPr>
              <a:lnSpc>
                <a:spcPct val="80000"/>
              </a:lnSpc>
            </a:pPr>
            <a:r>
              <a:rPr lang="en-CA" altLang="fr-FR" sz="1600" i="1" smtClean="0"/>
              <a:t>Il est célèbre pour ses études sur la façon dont une </a:t>
            </a:r>
            <a:r>
              <a:rPr lang="en-CA" altLang="fr-FR" sz="1600" i="1" smtClean="0">
                <a:hlinkClick r:id="rId6" tooltip="Entreprise"/>
              </a:rPr>
              <a:t>entreprise</a:t>
            </a:r>
            <a:r>
              <a:rPr lang="en-CA" altLang="fr-FR" sz="1600" i="1" smtClean="0"/>
              <a:t> peut obtenir un </a:t>
            </a:r>
            <a:r>
              <a:rPr lang="en-CA" altLang="fr-FR" sz="1600" i="1" smtClean="0">
                <a:hlinkClick r:id="rId7" tooltip="Avantage concurrentiel"/>
              </a:rPr>
              <a:t>avantage concurrentiel</a:t>
            </a:r>
            <a:r>
              <a:rPr lang="en-CA" altLang="fr-FR" sz="1600" i="1" smtClean="0"/>
              <a:t> (ou avantage compétitif) en maîtrisant mieux que ses rivaux les forces qui structurent son environnement concurrentiel. Cette maîtrise des forces de la concurrence s'illustre par le déploiement d'une </a:t>
            </a:r>
            <a:r>
              <a:rPr lang="en-CA" altLang="fr-FR" sz="1600" i="1" smtClean="0">
                <a:hlinkClick r:id="rId8" tooltip="Chaîne de valeur"/>
              </a:rPr>
              <a:t>chaîne de valeur</a:t>
            </a:r>
            <a:r>
              <a:rPr lang="en-CA" altLang="fr-FR" sz="1600" i="1" smtClean="0"/>
              <a:t> qui caractérise le modèle économique de l'entreprise. Porter a également formalisé sur le plan théorique la notion de </a:t>
            </a:r>
            <a:r>
              <a:rPr lang="en-CA" altLang="fr-FR" sz="1600" i="1" smtClean="0">
                <a:hlinkClick r:id="rId9" tooltip="Pôle de compétence"/>
              </a:rPr>
              <a:t>pôle de compétence</a:t>
            </a:r>
            <a:r>
              <a:rPr lang="en-CA" altLang="fr-FR" sz="1600" i="1" smtClean="0"/>
              <a:t> géographique, au point que le terme porte son nom en anglais : Porter's clusters. Michael Porter a ensuite participé à la fondation du cabinet de conseil en stratégie </a:t>
            </a:r>
            <a:r>
              <a:rPr lang="en-CA" altLang="fr-FR" sz="1600" i="1" smtClean="0">
                <a:hlinkClick r:id="rId10" tooltip="Monitor Group"/>
              </a:rPr>
              <a:t>Monitor Group</a:t>
            </a:r>
            <a:r>
              <a:rPr lang="en-CA" altLang="fr-FR" sz="1600" i="1" smtClean="0"/>
              <a:t>, dont il est encore un des vice-présidents.</a:t>
            </a:r>
          </a:p>
          <a:p>
            <a:pPr>
              <a:lnSpc>
                <a:spcPct val="80000"/>
              </a:lnSpc>
            </a:pPr>
            <a:r>
              <a:rPr lang="en-CA" altLang="fr-FR" sz="1600" i="1" smtClean="0"/>
              <a:t>L'un des principaux apports théoriques de Porter consiste en une modélisation de l'environnement concurrentiel de l'entreprise sous la forme de cinq facteurs, dits </a:t>
            </a:r>
            <a:r>
              <a:rPr lang="en-CA" altLang="fr-FR" sz="1600" i="1" smtClean="0">
                <a:hlinkClick r:id="rId11" tooltip="Cinq forces de Porter"/>
              </a:rPr>
              <a:t>forces de Porter</a:t>
            </a:r>
            <a:r>
              <a:rPr lang="en-CA" altLang="fr-FR" sz="1600" i="1" smtClean="0"/>
              <a:t>, qui influent sur le partage des </a:t>
            </a:r>
            <a:r>
              <a:rPr lang="en-CA" altLang="fr-FR" sz="1600" i="1" smtClean="0">
                <a:hlinkClick r:id="rId12" tooltip="Profit"/>
              </a:rPr>
              <a:t>profits</a:t>
            </a:r>
            <a:r>
              <a:rPr lang="en-CA" altLang="fr-FR" sz="1600" i="1" smtClean="0"/>
              <a:t> au sein d'une industrie :</a:t>
            </a:r>
            <a:endParaRPr lang="en-CA" altLang="fr-FR" sz="1600" smtClean="0"/>
          </a:p>
          <a:p>
            <a:pPr>
              <a:lnSpc>
                <a:spcPct val="80000"/>
              </a:lnSpc>
            </a:pPr>
            <a:r>
              <a:rPr lang="en-CA" altLang="fr-FR" sz="1600" i="1" smtClean="0"/>
              <a:t>Certains auteurs (notamment en Europe continentale) ajoutent une sixième force : l'influence des pouvoirs publics. Porter lui-même évoque dans des écrits plus récents une autre force : les compléments (par exemple les éditeurs de logiciel pour l'industrie des micro-ordinateurs : ce ne sont ni des fournisseurs, ni des clients, mais bien des compléments).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fr-FR" smtClean="0"/>
              <a:t>Slide 5 forces de Porter </a:t>
            </a:r>
          </a:p>
        </p:txBody>
      </p:sp>
      <p:pic>
        <p:nvPicPr>
          <p:cNvPr id="31747" name="Picture 5" descr="Les_cinq_forces_de_porter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55763"/>
            <a:ext cx="7272338" cy="4765675"/>
          </a:xfrm>
          <a:noFill/>
        </p:spPr>
      </p:pic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8388350" y="2565400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fr-FR" smtClean="0"/>
              <a:t>La chaine de valeur  </a:t>
            </a:r>
          </a:p>
        </p:txBody>
      </p:sp>
      <p:pic>
        <p:nvPicPr>
          <p:cNvPr id="32771" name="Picture 5" descr="Porter_Chaine_de_valeur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692275"/>
            <a:ext cx="7416800" cy="4557713"/>
          </a:xfrm>
          <a:noFill/>
        </p:spPr>
      </p:pic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8388350" y="2565400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fr-FR" smtClean="0"/>
              <a:t>Exemple Benchmark pour une Entreprise X versus les autres entreprises Y </a:t>
            </a:r>
            <a:endParaRPr lang="fr-CA" altLang="fr-FR" smtClean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357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1295752"/>
                <a:gridCol w="1661160"/>
                <a:gridCol w="1661160"/>
                <a:gridCol w="1661160"/>
              </a:tblGrid>
              <a:tr h="640137">
                <a:tc>
                  <a:txBody>
                    <a:bodyPr/>
                    <a:lstStyle/>
                    <a:p>
                      <a:pPr algn="ctr"/>
                      <a:r>
                        <a:rPr lang="fr-CA" sz="1400" noProof="0" dirty="0"/>
                        <a:t>Mesures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noProof="0" dirty="0"/>
                        <a:t>Premier quartile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noProof="0" dirty="0"/>
                        <a:t>Deuxième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noProof="0" dirty="0"/>
                        <a:t>quartile</a:t>
                      </a:r>
                    </a:p>
                    <a:p>
                      <a:pPr algn="ctr"/>
                      <a:endParaRPr lang="fr-CA" sz="12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noProof="0" dirty="0"/>
                        <a:t>Troisième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noProof="0" dirty="0"/>
                        <a:t>quartile</a:t>
                      </a:r>
                    </a:p>
                    <a:p>
                      <a:pPr algn="ctr"/>
                      <a:endParaRPr lang="fr-CA" sz="12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noProof="0" dirty="0"/>
                        <a:t>Quatrième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 noProof="0" dirty="0"/>
                        <a:t>quartile</a:t>
                      </a:r>
                    </a:p>
                    <a:p>
                      <a:pPr algn="ctr"/>
                      <a:endParaRPr lang="fr-CA" sz="1200" noProof="0" dirty="0"/>
                    </a:p>
                  </a:txBody>
                  <a:tcPr marT="45724" marB="45724"/>
                </a:tc>
              </a:tr>
              <a:tr h="370873">
                <a:tc>
                  <a:txBody>
                    <a:bodyPr/>
                    <a:lstStyle/>
                    <a:p>
                      <a:r>
                        <a:rPr lang="fr-CA" sz="1400" noProof="0" dirty="0"/>
                        <a:t>Coût de production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X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Y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</a:tr>
              <a:tr h="731585">
                <a:tc>
                  <a:txBody>
                    <a:bodyPr/>
                    <a:lstStyle/>
                    <a:p>
                      <a:r>
                        <a:rPr lang="fr-CA" sz="1400" noProof="0" dirty="0"/>
                        <a:t>Nombre d’employé par tonne produite</a:t>
                      </a:r>
                    </a:p>
                    <a:p>
                      <a:endParaRPr lang="fr-CA" sz="14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X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Y</a:t>
                      </a:r>
                      <a:endParaRPr lang="fr-CA" sz="1600" noProof="0" dirty="0"/>
                    </a:p>
                  </a:txBody>
                  <a:tcPr marT="45724" marB="45724"/>
                </a:tc>
              </a:tr>
              <a:tr h="731585">
                <a:tc>
                  <a:txBody>
                    <a:bodyPr/>
                    <a:lstStyle/>
                    <a:p>
                      <a:r>
                        <a:rPr lang="fr-CA" sz="1400" noProof="0" dirty="0"/>
                        <a:t>$</a:t>
                      </a:r>
                      <a:r>
                        <a:rPr lang="fr-CA" sz="1400" baseline="0" noProof="0" dirty="0"/>
                        <a:t> de profit par rapport au compétiteur</a:t>
                      </a:r>
                    </a:p>
                    <a:p>
                      <a:endParaRPr lang="fr-CA" sz="14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Y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X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</a:tr>
              <a:tr h="731585">
                <a:tc>
                  <a:txBody>
                    <a:bodyPr/>
                    <a:lstStyle/>
                    <a:p>
                      <a:r>
                        <a:rPr lang="fr-CA" sz="1400" noProof="0" dirty="0"/>
                        <a:t>Quantité produits vendu par pays versus compétiteur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X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noProof="0" dirty="0"/>
                        <a:t>Y</a:t>
                      </a:r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</a:tr>
              <a:tr h="370873">
                <a:tc>
                  <a:txBody>
                    <a:bodyPr/>
                    <a:lstStyle/>
                    <a:p>
                      <a:r>
                        <a:rPr lang="en-CA" sz="1800" noProof="0" dirty="0" err="1"/>
                        <a:t>Autres</a:t>
                      </a:r>
                      <a:r>
                        <a:rPr lang="en-CA" sz="1800" noProof="0" dirty="0"/>
                        <a:t>…</a:t>
                      </a:r>
                      <a:endParaRPr lang="fr-CA" sz="18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T="45724" marB="457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 noChangeArrowheads="1"/>
          </p:cNvSpPr>
          <p:nvPr>
            <p:ph type="title"/>
          </p:nvPr>
        </p:nvSpPr>
        <p:spPr>
          <a:xfrm>
            <a:off x="223838" y="476250"/>
            <a:ext cx="8713787" cy="762000"/>
          </a:xfrm>
        </p:spPr>
        <p:txBody>
          <a:bodyPr/>
          <a:lstStyle/>
          <a:p>
            <a:r>
              <a:rPr lang="en-US" altLang="fr-FR" sz="2400" smtClean="0"/>
              <a:t>Mastering the building blocks of strategy. </a:t>
            </a:r>
            <a:r>
              <a:rPr lang="en-US" altLang="fr-FR" sz="2000" smtClean="0"/>
              <a:t>Mckinsey </a:t>
            </a:r>
            <a:br>
              <a:rPr lang="en-US" altLang="fr-FR" sz="2000" smtClean="0"/>
            </a:br>
            <a:r>
              <a:rPr lang="en-US" altLang="fr-FR" sz="2000" b="0" smtClean="0">
                <a:solidFill>
                  <a:srgbClr val="FF0000"/>
                </a:solidFill>
              </a:rPr>
              <a:t>Increase your likelihood of developing effective strategies through an approach</a:t>
            </a:r>
            <a:br>
              <a:rPr lang="en-US" altLang="fr-FR" sz="2000" b="0" smtClean="0">
                <a:solidFill>
                  <a:srgbClr val="FF0000"/>
                </a:solidFill>
              </a:rPr>
            </a:br>
            <a:r>
              <a:rPr lang="fr-CA" altLang="fr-FR" sz="2000" b="0" smtClean="0">
                <a:solidFill>
                  <a:srgbClr val="FF0000"/>
                </a:solidFill>
              </a:rPr>
              <a:t>that’s thorough, action-oriented, and </a:t>
            </a:r>
            <a:r>
              <a:rPr lang="en-US" altLang="fr-FR" sz="2000" b="0" smtClean="0">
                <a:solidFill>
                  <a:srgbClr val="FF0000"/>
                </a:solidFill>
              </a:rPr>
              <a:t>comfortable with debate and ambiguity.</a:t>
            </a:r>
            <a:endParaRPr lang="fr-CA" altLang="fr-FR" sz="2000" smtClean="0">
              <a:solidFill>
                <a:srgbClr val="FF0000"/>
              </a:solidFill>
            </a:endParaRPr>
          </a:p>
        </p:txBody>
      </p:sp>
      <p:sp>
        <p:nvSpPr>
          <p:cNvPr id="33795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84313"/>
            <a:ext cx="8323263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182687"/>
          </a:xfrm>
        </p:spPr>
        <p:txBody>
          <a:bodyPr/>
          <a:lstStyle/>
          <a:p>
            <a:r>
              <a:rPr lang="fr-CA" altLang="fr-FR" b="0" smtClean="0"/>
              <a:t/>
            </a:r>
            <a:br>
              <a:rPr lang="fr-CA" altLang="fr-FR" b="0" smtClean="0"/>
            </a:br>
            <a:r>
              <a:rPr lang="fr-CA" altLang="fr-FR" b="0" smtClean="0"/>
              <a:t> </a:t>
            </a:r>
            <a:r>
              <a:rPr lang="fr-CA" altLang="fr-FR" smtClean="0"/>
              <a:t>How strategists lead; </a:t>
            </a:r>
            <a:r>
              <a:rPr lang="en-US" altLang="fr-FR" smtClean="0"/>
              <a:t>Mckinsey</a:t>
            </a:r>
            <a:r>
              <a:rPr lang="fr-CA" altLang="fr-FR" smtClean="0"/>
              <a:t> </a:t>
            </a:r>
            <a:br>
              <a:rPr lang="fr-CA" altLang="fr-FR" smtClean="0"/>
            </a:br>
            <a:r>
              <a:rPr lang="en-US" altLang="fr-FR" sz="2400" b="0" smtClean="0"/>
              <a:t> </a:t>
            </a:r>
            <a:r>
              <a:rPr lang="en-US" altLang="fr-FR" sz="2000" b="0" smtClean="0">
                <a:solidFill>
                  <a:srgbClr val="FF0000"/>
                </a:solidFill>
              </a:rPr>
              <a:t>A Harvard School professor reflects on what she has learned from senior executives about the unique value that strategic leaders can bring to their companies</a:t>
            </a:r>
            <a:r>
              <a:rPr lang="en-US" altLang="fr-FR" b="0" smtClean="0"/>
              <a:t>.</a:t>
            </a:r>
            <a:endParaRPr lang="fr-CA" alt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844675"/>
            <a:ext cx="8305800" cy="4648200"/>
          </a:xfrm>
        </p:spPr>
        <p:txBody>
          <a:bodyPr/>
          <a:lstStyle/>
          <a:p>
            <a:pPr>
              <a:defRPr/>
            </a:pPr>
            <a:r>
              <a:rPr lang="en-US" sz="1900" dirty="0">
                <a:solidFill>
                  <a:schemeClr val="tx1"/>
                </a:solidFill>
              </a:rPr>
              <a:t> Underestimate harsh (</a:t>
            </a:r>
            <a:r>
              <a:rPr lang="en-US" sz="1900" dirty="0" err="1">
                <a:solidFill>
                  <a:schemeClr val="tx1"/>
                </a:solidFill>
              </a:rPr>
              <a:t>rudement</a:t>
            </a:r>
            <a:r>
              <a:rPr lang="en-US" sz="1900" dirty="0">
                <a:solidFill>
                  <a:schemeClr val="tx1"/>
                </a:solidFill>
              </a:rPr>
              <a:t>) competitive realities or overlook how inter-related strategy and execution are.</a:t>
            </a:r>
          </a:p>
          <a:p>
            <a:pPr>
              <a:defRPr/>
            </a:pPr>
            <a:endParaRPr lang="en-US" sz="1900" dirty="0">
              <a:solidFill>
                <a:schemeClr val="tx1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en-US" sz="1900" dirty="0">
                <a:solidFill>
                  <a:schemeClr val="tx1"/>
                </a:solidFill>
                <a:ea typeface="+mj-ea"/>
                <a:cs typeface="+mj-cs"/>
              </a:rPr>
              <a:t>The fact that strategy is much more than a detached analytical exercise.   Analysis has merit, to be sure, but it will never make strategy.</a:t>
            </a:r>
          </a:p>
          <a:p>
            <a:pPr>
              <a:defRPr/>
            </a:pPr>
            <a:endParaRPr lang="en-US" sz="1900" dirty="0">
              <a:solidFill>
                <a:schemeClr val="tx1"/>
              </a:solidFill>
              <a:ea typeface="+mj-ea"/>
              <a:cs typeface="+mj-cs"/>
            </a:endParaRPr>
          </a:p>
          <a:p>
            <a:pPr>
              <a:defRPr/>
            </a:pPr>
            <a:r>
              <a:rPr lang="en-US" sz="1900" dirty="0">
                <a:solidFill>
                  <a:schemeClr val="tx1"/>
                </a:solidFill>
                <a:ea typeface="+mj-ea"/>
                <a:cs typeface="+mj-cs"/>
              </a:rPr>
              <a:t>I’ve taken to asking executives to list three words that come to mind when they hear the word strategy. Collectively, they have pro-</a:t>
            </a:r>
            <a:r>
              <a:rPr lang="en-US" sz="1900" dirty="0" err="1">
                <a:solidFill>
                  <a:schemeClr val="tx1"/>
                </a:solidFill>
                <a:ea typeface="+mj-ea"/>
                <a:cs typeface="+mj-cs"/>
              </a:rPr>
              <a:t>duced</a:t>
            </a:r>
            <a:r>
              <a:rPr lang="en-US" sz="1900" dirty="0">
                <a:solidFill>
                  <a:schemeClr val="tx1"/>
                </a:solidFill>
                <a:ea typeface="+mj-ea"/>
                <a:cs typeface="+mj-cs"/>
              </a:rPr>
              <a:t> 109 words, frequently giving top billing </a:t>
            </a:r>
            <a:r>
              <a:rPr lang="en-US" sz="1900" u="sng" dirty="0">
                <a:solidFill>
                  <a:schemeClr val="tx1"/>
                </a:solidFill>
                <a:ea typeface="+mj-ea"/>
                <a:cs typeface="+mj-cs"/>
              </a:rPr>
              <a:t>to plan, direction, and competitive advantage</a:t>
            </a:r>
            <a:r>
              <a:rPr lang="en-US" sz="1900" dirty="0">
                <a:solidFill>
                  <a:schemeClr val="tx1"/>
                </a:solidFill>
                <a:ea typeface="+mj-ea"/>
                <a:cs typeface="+mj-cs"/>
              </a:rPr>
              <a:t>. In more than 2,000 responses, only 2 had anything to do with people: one said leadership, another visionary. No one has ever mentioned </a:t>
            </a:r>
            <a:r>
              <a:rPr lang="en-US" sz="1900" u="sng" dirty="0">
                <a:solidFill>
                  <a:schemeClr val="tx1"/>
                </a:solidFill>
                <a:ea typeface="+mj-ea"/>
                <a:cs typeface="+mj-cs"/>
              </a:rPr>
              <a:t>strategist.</a:t>
            </a:r>
          </a:p>
          <a:p>
            <a:pPr lvl="1">
              <a:defRPr/>
            </a:pPr>
            <a:r>
              <a:rPr lang="en-US" sz="1800" u="sng" dirty="0">
                <a:solidFill>
                  <a:srgbClr val="FFC000"/>
                </a:solidFill>
                <a:ea typeface="+mj-ea"/>
                <a:cs typeface="+mj-cs"/>
              </a:rPr>
              <a:t>The strategist as meaning make who must make the vital choices that determine a company’s  identity</a:t>
            </a:r>
            <a:endParaRPr lang="fr-CA" sz="1800" u="sng" dirty="0">
              <a:solidFill>
                <a:srgbClr val="FFC000"/>
              </a:solidFill>
              <a:ea typeface="+mj-ea"/>
              <a:cs typeface="+mj-cs"/>
            </a:endParaRPr>
          </a:p>
        </p:txBody>
      </p:sp>
      <p:sp>
        <p:nvSpPr>
          <p:cNvPr id="34820" name="Accolade fermante 1"/>
          <p:cNvSpPr>
            <a:spLocks/>
          </p:cNvSpPr>
          <p:nvPr/>
        </p:nvSpPr>
        <p:spPr bwMode="auto">
          <a:xfrm>
            <a:off x="8820150" y="5516563"/>
            <a:ext cx="323850" cy="720725"/>
          </a:xfrm>
          <a:prstGeom prst="rightBrace">
            <a:avLst>
              <a:gd name="adj1" fmla="val 8335"/>
              <a:gd name="adj2" fmla="val 50000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fr-CA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0" smtClean="0">
                <a:solidFill>
                  <a:schemeClr val="tx1"/>
                </a:solidFill>
                <a:latin typeface="HelveticaNeueLTStd-Lt"/>
              </a:rPr>
              <a:t>Seeing your way to better strategy</a:t>
            </a:r>
            <a:endParaRPr lang="fr-CA" altLang="fr-FR" sz="4000" smtClean="0">
              <a:solidFill>
                <a:schemeClr val="tx1"/>
              </a:solidFill>
            </a:endParaRPr>
          </a:p>
        </p:txBody>
      </p:sp>
      <p:sp>
        <p:nvSpPr>
          <p:cNvPr id="35843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35844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22413"/>
            <a:ext cx="78486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305800" cy="762000"/>
          </a:xfrm>
        </p:spPr>
        <p:txBody>
          <a:bodyPr/>
          <a:lstStyle/>
          <a:p>
            <a:r>
              <a:rPr lang="fr-CA" altLang="fr-FR" sz="4000" smtClean="0"/>
              <a:t>Support matériels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772400" cy="1470025"/>
          </a:xfrm>
        </p:spPr>
        <p:txBody>
          <a:bodyPr/>
          <a:lstStyle/>
          <a:p>
            <a:r>
              <a:rPr lang="en-US" altLang="fr-FR" smtClean="0"/>
              <a:t>Strategic Thinking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fr-FR" smtClean="0"/>
              <a:t>Setting Goals and Objectives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Agenda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Introduction</a:t>
            </a:r>
          </a:p>
          <a:p>
            <a:r>
              <a:rPr lang="en-US" altLang="fr-FR" smtClean="0"/>
              <a:t>Environmental Scan</a:t>
            </a:r>
          </a:p>
          <a:p>
            <a:r>
              <a:rPr lang="en-US" altLang="fr-FR" smtClean="0"/>
              <a:t>Setting Strategic Goals</a:t>
            </a:r>
          </a:p>
          <a:p>
            <a:r>
              <a:rPr lang="en-US" altLang="fr-FR" smtClean="0"/>
              <a:t>Setting Objectives</a:t>
            </a:r>
          </a:p>
          <a:p>
            <a:r>
              <a:rPr lang="en-US" altLang="fr-FR" smtClean="0"/>
              <a:t>Gain Commitment</a:t>
            </a:r>
          </a:p>
          <a:p>
            <a:r>
              <a:rPr lang="en-US" altLang="fr-FR" smtClean="0"/>
              <a:t>Strategic Imperatives</a:t>
            </a:r>
          </a:p>
          <a:p>
            <a:r>
              <a:rPr lang="en-US" altLang="fr-FR" smtClean="0"/>
              <a:t>Action Planning</a:t>
            </a:r>
          </a:p>
          <a:p>
            <a:r>
              <a:rPr lang="en-US" altLang="fr-FR" smtClean="0"/>
              <a:t>Vision, Mission, and Goals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Introduction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Understand context for strategic thinking</a:t>
            </a:r>
          </a:p>
          <a:p>
            <a:r>
              <a:rPr lang="en-US" altLang="fr-FR" smtClean="0"/>
              <a:t>Describe framework for strategic thinking</a:t>
            </a:r>
          </a:p>
          <a:p>
            <a:r>
              <a:rPr lang="en-US" altLang="fr-FR" smtClean="0"/>
              <a:t>Develop strategic leadership behaviours</a:t>
            </a:r>
          </a:p>
          <a:p>
            <a:pPr lvl="1"/>
            <a:r>
              <a:rPr lang="en-US" altLang="fr-FR" smtClean="0"/>
              <a:t>Develop strategic goals</a:t>
            </a:r>
          </a:p>
          <a:p>
            <a:pPr lvl="1"/>
            <a:r>
              <a:rPr lang="en-US" altLang="fr-FR" smtClean="0"/>
              <a:t>Gain commitment</a:t>
            </a:r>
          </a:p>
          <a:p>
            <a:r>
              <a:rPr lang="en-US" altLang="fr-FR" smtClean="0"/>
              <a:t>Develop and implement action plans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Environmental Scan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Internal scan</a:t>
            </a:r>
          </a:p>
          <a:p>
            <a:pPr lvl="1"/>
            <a:r>
              <a:rPr lang="en-US" altLang="fr-FR" smtClean="0"/>
              <a:t>Clients</a:t>
            </a:r>
          </a:p>
          <a:p>
            <a:pPr lvl="2"/>
            <a:r>
              <a:rPr lang="en-US" altLang="fr-FR" smtClean="0"/>
              <a:t>who are you serving? you are not an island</a:t>
            </a:r>
          </a:p>
          <a:p>
            <a:pPr lvl="1"/>
            <a:r>
              <a:rPr lang="en-US" altLang="fr-FR" smtClean="0"/>
              <a:t>Products and services</a:t>
            </a:r>
          </a:p>
          <a:p>
            <a:pPr lvl="2"/>
            <a:r>
              <a:rPr lang="en-US" altLang="fr-FR" smtClean="0"/>
              <a:t>what do clients see you doing?</a:t>
            </a:r>
          </a:p>
          <a:p>
            <a:pPr lvl="1"/>
            <a:r>
              <a:rPr lang="en-US" altLang="fr-FR" smtClean="0"/>
              <a:t>Internal strengths</a:t>
            </a:r>
          </a:p>
          <a:p>
            <a:pPr lvl="2"/>
            <a:r>
              <a:rPr lang="en-US" altLang="fr-FR" smtClean="0"/>
              <a:t>selling points</a:t>
            </a:r>
          </a:p>
          <a:p>
            <a:pPr lvl="1"/>
            <a:r>
              <a:rPr lang="en-US" altLang="fr-FR" smtClean="0"/>
              <a:t>Internal weaknesses</a:t>
            </a:r>
          </a:p>
          <a:p>
            <a:pPr lvl="2"/>
            <a:r>
              <a:rPr lang="en-US" altLang="fr-FR" smtClean="0"/>
              <a:t>risks, anticipate problems and have action plans</a:t>
            </a:r>
          </a:p>
          <a:p>
            <a:r>
              <a:rPr lang="en-US" altLang="fr-FR" smtClean="0"/>
              <a:t>External scan</a:t>
            </a:r>
          </a:p>
          <a:p>
            <a:pPr lvl="1"/>
            <a:r>
              <a:rPr lang="en-US" altLang="fr-FR" smtClean="0"/>
              <a:t>Industry scan</a:t>
            </a:r>
          </a:p>
          <a:p>
            <a:pPr lvl="1"/>
            <a:r>
              <a:rPr lang="en-US" altLang="fr-FR" smtClean="0"/>
              <a:t>Competitive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Internal Scan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Who are my clients? </a:t>
            </a:r>
            <a:r>
              <a:rPr lang="en-US" altLang="fr-FR" b="0" smtClean="0"/>
              <a:t>(Internal, external)</a:t>
            </a:r>
            <a:endParaRPr lang="en-US" altLang="fr-FR" smtClean="0"/>
          </a:p>
          <a:p>
            <a:pPr lvl="1"/>
            <a:r>
              <a:rPr lang="en-US" altLang="fr-FR" smtClean="0"/>
              <a:t>_________________</a:t>
            </a:r>
          </a:p>
          <a:p>
            <a:pPr lvl="1"/>
            <a:r>
              <a:rPr lang="en-US" altLang="fr-FR" smtClean="0"/>
              <a:t>_________________</a:t>
            </a:r>
          </a:p>
          <a:p>
            <a:r>
              <a:rPr lang="en-US" altLang="fr-FR" smtClean="0"/>
              <a:t>What are my products and services?</a:t>
            </a:r>
          </a:p>
          <a:p>
            <a:pPr lvl="1"/>
            <a:r>
              <a:rPr lang="en-US" altLang="fr-FR" smtClean="0"/>
              <a:t>_________________</a:t>
            </a:r>
          </a:p>
          <a:p>
            <a:pPr lvl="1"/>
            <a:r>
              <a:rPr lang="en-US" altLang="fr-FR" smtClean="0"/>
              <a:t>_________________</a:t>
            </a:r>
          </a:p>
          <a:p>
            <a:r>
              <a:rPr lang="en-US" altLang="fr-FR" smtClean="0"/>
              <a:t>What are my strengths?</a:t>
            </a:r>
          </a:p>
          <a:p>
            <a:pPr lvl="1"/>
            <a:r>
              <a:rPr lang="en-US" altLang="fr-FR" smtClean="0"/>
              <a:t>_________________</a:t>
            </a:r>
          </a:p>
          <a:p>
            <a:pPr lvl="1"/>
            <a:r>
              <a:rPr lang="en-US" altLang="fr-FR" smtClean="0"/>
              <a:t>_________________</a:t>
            </a:r>
          </a:p>
          <a:p>
            <a:r>
              <a:rPr lang="en-US" altLang="fr-FR" smtClean="0"/>
              <a:t>What are my weaknesses?</a:t>
            </a:r>
          </a:p>
          <a:p>
            <a:pPr lvl="1"/>
            <a:r>
              <a:rPr lang="en-US" altLang="fr-FR" smtClean="0"/>
              <a:t>_________________</a:t>
            </a:r>
          </a:p>
          <a:p>
            <a:pPr lvl="1"/>
            <a:r>
              <a:rPr lang="en-US" altLang="fr-FR" smtClean="0"/>
              <a:t>_________________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External Scan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Industry scan</a:t>
            </a:r>
          </a:p>
          <a:p>
            <a:pPr lvl="1"/>
            <a:r>
              <a:rPr lang="en-US" altLang="fr-FR" smtClean="0"/>
              <a:t>General status</a:t>
            </a:r>
          </a:p>
          <a:p>
            <a:pPr lvl="1"/>
            <a:r>
              <a:rPr lang="en-US" altLang="fr-FR" smtClean="0"/>
              <a:t>Industry position</a:t>
            </a:r>
          </a:p>
          <a:p>
            <a:pPr lvl="1"/>
            <a:r>
              <a:rPr lang="en-US" altLang="fr-FR" smtClean="0"/>
              <a:t>Benchmarking</a:t>
            </a:r>
          </a:p>
          <a:p>
            <a:pPr lvl="1"/>
            <a:r>
              <a:rPr lang="en-US" altLang="fr-FR" smtClean="0"/>
              <a:t>Threats and opportunities</a:t>
            </a:r>
          </a:p>
          <a:p>
            <a:r>
              <a:rPr lang="en-US" altLang="fr-FR" smtClean="0"/>
              <a:t>Competitive Scan</a:t>
            </a:r>
          </a:p>
          <a:p>
            <a:pPr lvl="1"/>
            <a:r>
              <a:rPr lang="en-US" altLang="fr-FR" smtClean="0"/>
              <a:t>Strengths</a:t>
            </a:r>
          </a:p>
          <a:p>
            <a:pPr lvl="1"/>
            <a:r>
              <a:rPr lang="en-US" altLang="fr-FR" smtClean="0"/>
              <a:t>Alternatives?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fr-FR" smtClean="0"/>
              <a:t>Stratégie-Tactique-Opérationelle</a:t>
            </a:r>
            <a:endParaRPr lang="fr-CA" altLang="fr-FR" smtClean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435975" cy="368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37"/>
                <a:gridCol w="1584307"/>
                <a:gridCol w="1152223"/>
                <a:gridCol w="1800348"/>
                <a:gridCol w="2376460"/>
              </a:tblGrid>
              <a:tr h="639889">
                <a:tc>
                  <a:txBody>
                    <a:bodyPr/>
                    <a:lstStyle/>
                    <a:p>
                      <a:pPr algn="ctr"/>
                      <a:endParaRPr lang="fr-CA" sz="1600" noProof="0" dirty="0"/>
                    </a:p>
                  </a:txBody>
                  <a:tcPr marL="91448" marR="91448" marT="45705" marB="457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noProof="0" dirty="0"/>
                        <a:t>$</a:t>
                      </a:r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noProof="0" dirty="0"/>
                        <a:t>Temps</a:t>
                      </a:r>
                    </a:p>
                    <a:p>
                      <a:pPr algn="ctr"/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noProof="0" dirty="0"/>
                        <a:t>Management</a:t>
                      </a:r>
                    </a:p>
                    <a:p>
                      <a:pPr algn="ctr"/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noProof="0" dirty="0" err="1"/>
                        <a:t>Exemples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</a:tr>
              <a:tr h="944839">
                <a:tc>
                  <a:txBody>
                    <a:bodyPr/>
                    <a:lstStyle/>
                    <a:p>
                      <a:r>
                        <a:rPr lang="fr-CA" sz="1600" noProof="0" dirty="0"/>
                        <a:t>Stratégique</a:t>
                      </a:r>
                    </a:p>
                  </a:txBody>
                  <a:tcPr marL="91448" marR="91448" marT="45705" marB="457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Majeur</a:t>
                      </a:r>
                      <a:endParaRPr lang="en-CA" sz="1400" noProof="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/>
                        <a:t>Millions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noProof="0" dirty="0" err="1"/>
                        <a:t>Année</a:t>
                      </a:r>
                      <a:endParaRPr lang="en-CA" sz="1400" noProof="0" dirty="0"/>
                    </a:p>
                    <a:p>
                      <a:pPr algn="ctr"/>
                      <a:r>
                        <a:rPr lang="en-CA" sz="1400" noProof="0" dirty="0" err="1"/>
                        <a:t>Trimestre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noProof="0" dirty="0"/>
                        <a:t>Seniors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/>
                        <a:t>Construction </a:t>
                      </a:r>
                      <a:r>
                        <a:rPr lang="en-CA" sz="1400" noProof="0" dirty="0" err="1"/>
                        <a:t>d’une</a:t>
                      </a:r>
                      <a:r>
                        <a:rPr lang="en-CA" sz="1400" noProof="0" dirty="0"/>
                        <a:t> </a:t>
                      </a:r>
                      <a:r>
                        <a:rPr lang="en-CA" sz="1400" noProof="0" dirty="0" err="1"/>
                        <a:t>usine</a:t>
                      </a:r>
                      <a:endParaRPr lang="en-CA" sz="1400" noProof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/>
                        <a:t> </a:t>
                      </a:r>
                      <a:r>
                        <a:rPr lang="en-CA" sz="1400" noProof="0" dirty="0" err="1"/>
                        <a:t>Lancement</a:t>
                      </a:r>
                      <a:r>
                        <a:rPr lang="en-CA" sz="1400" baseline="0" noProof="0" dirty="0"/>
                        <a:t> d’un </a:t>
                      </a:r>
                      <a:r>
                        <a:rPr lang="en-CA" sz="1400" noProof="0" dirty="0"/>
                        <a:t>Nouveau </a:t>
                      </a:r>
                      <a:r>
                        <a:rPr lang="en-CA" sz="1400" noProof="0" dirty="0" err="1"/>
                        <a:t>produit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</a:tr>
              <a:tr h="11581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sz="1600" noProof="0" dirty="0"/>
                        <a:t>Tactique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sz="1600" noProof="0" dirty="0"/>
                    </a:p>
                  </a:txBody>
                  <a:tcPr marL="91448" marR="91448" marT="45705" marB="457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/>
                        <a:t>Medium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Normalement</a:t>
                      </a:r>
                      <a:r>
                        <a:rPr lang="en-CA" sz="1400" baseline="0" noProof="0" dirty="0"/>
                        <a:t> </a:t>
                      </a:r>
                      <a:r>
                        <a:rPr lang="en-CA" sz="1400" baseline="0" noProof="0" dirty="0" err="1"/>
                        <a:t>quelques</a:t>
                      </a:r>
                      <a:r>
                        <a:rPr lang="en-CA" sz="1400" baseline="0" noProof="0" dirty="0"/>
                        <a:t> </a:t>
                      </a:r>
                      <a:r>
                        <a:rPr lang="en-CA" sz="1400" baseline="0" noProof="0" dirty="0" err="1"/>
                        <a:t>milliers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noProof="0" dirty="0" err="1"/>
                        <a:t>Mois</a:t>
                      </a:r>
                      <a:endParaRPr lang="en-CA" sz="1400" noProof="0" dirty="0"/>
                    </a:p>
                    <a:p>
                      <a:pPr algn="ctr"/>
                      <a:r>
                        <a:rPr lang="en-CA" sz="1400" noProof="0"/>
                        <a:t>Semaine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Planificateur</a:t>
                      </a:r>
                      <a:endParaRPr lang="en-CA" sz="1400" noProof="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/>
                        <a:t>Middle</a:t>
                      </a:r>
                      <a:r>
                        <a:rPr lang="en-CA" sz="1400" baseline="0" noProof="0" dirty="0"/>
                        <a:t> management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Approuver</a:t>
                      </a:r>
                      <a:r>
                        <a:rPr lang="en-CA" sz="1400" noProof="0" dirty="0"/>
                        <a:t> du temps </a:t>
                      </a:r>
                      <a:r>
                        <a:rPr lang="en-CA" sz="1400" noProof="0" dirty="0" err="1"/>
                        <a:t>supplémentaire</a:t>
                      </a:r>
                      <a:endParaRPr lang="en-CA" sz="1400" noProof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Augementer</a:t>
                      </a:r>
                      <a:r>
                        <a:rPr lang="en-CA" sz="1400" noProof="0" dirty="0"/>
                        <a:t> la production de 2 %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CA" sz="1400" noProof="0" dirty="0"/>
                    </a:p>
                  </a:txBody>
                  <a:tcPr marL="91448" marR="91448" marT="45705" marB="45705"/>
                </a:tc>
              </a:tr>
              <a:tr h="944839">
                <a:tc>
                  <a:txBody>
                    <a:bodyPr/>
                    <a:lstStyle/>
                    <a:p>
                      <a:r>
                        <a:rPr lang="fr-CA" sz="1600" noProof="0" dirty="0"/>
                        <a:t>Opérationnelle</a:t>
                      </a:r>
                      <a:endParaRPr lang="fr-CA" sz="1600" baseline="0" noProof="0" dirty="0"/>
                    </a:p>
                    <a:p>
                      <a:endParaRPr lang="fr-CA" sz="1600" noProof="0" dirty="0"/>
                    </a:p>
                  </a:txBody>
                  <a:tcPr marL="91448" marR="91448" marT="45705" marB="4570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Mineurs</a:t>
                      </a:r>
                      <a:endParaRPr lang="en-CA" sz="1400" noProof="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Centaines</a:t>
                      </a:r>
                      <a:r>
                        <a:rPr lang="en-CA" sz="1400" noProof="0" dirty="0"/>
                        <a:t> de $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Journée</a:t>
                      </a:r>
                      <a:endParaRPr lang="en-CA" sz="1400" noProof="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aseline="0" noProof="0" dirty="0"/>
                        <a:t> Quart de travail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Superviseurs</a:t>
                      </a:r>
                      <a:endParaRPr lang="en-CA" sz="1400" noProof="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Équipes</a:t>
                      </a:r>
                      <a:endParaRPr lang="fr-CA" sz="1400" noProof="0" dirty="0"/>
                    </a:p>
                  </a:txBody>
                  <a:tcPr marL="91448" marR="91448" marT="45705" marB="4570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 err="1"/>
                        <a:t>Remplacement</a:t>
                      </a:r>
                      <a:r>
                        <a:rPr lang="en-CA" sz="1400" noProof="0" dirty="0"/>
                        <a:t> d’un </a:t>
                      </a:r>
                      <a:r>
                        <a:rPr lang="en-CA" sz="1400" noProof="0" dirty="0" err="1"/>
                        <a:t>employé</a:t>
                      </a:r>
                      <a:endParaRPr lang="en-CA" sz="1400" noProof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noProof="0" dirty="0"/>
                        <a:t>Recycler</a:t>
                      </a:r>
                      <a:r>
                        <a:rPr lang="en-CA" sz="1400" baseline="0" noProof="0" dirty="0"/>
                        <a:t> des rebuts</a:t>
                      </a:r>
                      <a:endParaRPr lang="en-CA" sz="1400" noProof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CA" sz="1400" noProof="0" dirty="0"/>
                    </a:p>
                  </a:txBody>
                  <a:tcPr marL="91448" marR="91448" marT="45705" marB="4570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Setting Strategic Goals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Vision</a:t>
            </a:r>
          </a:p>
          <a:p>
            <a:pPr lvl="2"/>
            <a:r>
              <a:rPr lang="en-US" altLang="fr-FR" smtClean="0"/>
              <a:t>Compelling, memorable, desire to achieve, prime motivating factor</a:t>
            </a:r>
          </a:p>
          <a:p>
            <a:r>
              <a:rPr lang="en-US" altLang="fr-FR" smtClean="0"/>
              <a:t>Mission</a:t>
            </a:r>
          </a:p>
          <a:p>
            <a:pPr lvl="2"/>
            <a:r>
              <a:rPr lang="en-US" altLang="fr-FR" smtClean="0"/>
              <a:t>Why are we here?</a:t>
            </a:r>
          </a:p>
          <a:p>
            <a:r>
              <a:rPr lang="en-US" altLang="fr-FR" smtClean="0"/>
              <a:t>Goals</a:t>
            </a:r>
          </a:p>
          <a:p>
            <a:pPr lvl="2"/>
            <a:r>
              <a:rPr lang="en-US" altLang="fr-FR" smtClean="0"/>
              <a:t>Where are you going?</a:t>
            </a:r>
          </a:p>
          <a:p>
            <a:r>
              <a:rPr lang="en-US" altLang="fr-FR" smtClean="0"/>
              <a:t>Objectives (SMART)</a:t>
            </a:r>
          </a:p>
          <a:p>
            <a:pPr lvl="1"/>
            <a:r>
              <a:rPr lang="en-US" altLang="fr-FR" smtClean="0"/>
              <a:t>S pecific</a:t>
            </a:r>
          </a:p>
          <a:p>
            <a:pPr lvl="1"/>
            <a:r>
              <a:rPr lang="en-US" altLang="fr-FR" smtClean="0"/>
              <a:t>M easurable</a:t>
            </a:r>
          </a:p>
          <a:p>
            <a:pPr lvl="1"/>
            <a:r>
              <a:rPr lang="en-US" altLang="fr-FR" smtClean="0"/>
              <a:t>A ctionable</a:t>
            </a:r>
          </a:p>
          <a:p>
            <a:pPr lvl="1"/>
            <a:r>
              <a:rPr lang="en-US" altLang="fr-FR" smtClean="0"/>
              <a:t>R ealistic </a:t>
            </a:r>
            <a:r>
              <a:rPr lang="en-US" altLang="fr-FR" sz="1400" smtClean="0"/>
              <a:t>(past performance, industry average, best of breed)</a:t>
            </a:r>
            <a:endParaRPr lang="en-US" altLang="fr-FR" smtClean="0"/>
          </a:p>
          <a:p>
            <a:pPr lvl="1"/>
            <a:r>
              <a:rPr lang="en-US" altLang="fr-FR" smtClean="0"/>
              <a:t>T ime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Leadership Behaviours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Innovative</a:t>
            </a:r>
          </a:p>
          <a:p>
            <a:pPr lvl="2"/>
            <a:r>
              <a:rPr lang="en-US" altLang="fr-FR" smtClean="0"/>
              <a:t>Out of the box</a:t>
            </a:r>
          </a:p>
          <a:p>
            <a:r>
              <a:rPr lang="en-US" altLang="fr-FR" smtClean="0"/>
              <a:t>Strategic</a:t>
            </a:r>
          </a:p>
          <a:p>
            <a:pPr lvl="2"/>
            <a:r>
              <a:rPr lang="en-US" altLang="fr-FR" smtClean="0"/>
              <a:t>Look at impact of decision today on future organization</a:t>
            </a:r>
          </a:p>
          <a:p>
            <a:pPr lvl="2"/>
            <a:r>
              <a:rPr lang="en-US" altLang="fr-FR" smtClean="0"/>
              <a:t>How can I render my position obsolete?</a:t>
            </a:r>
          </a:p>
          <a:p>
            <a:r>
              <a:rPr lang="en-US" altLang="fr-FR" smtClean="0"/>
              <a:t>Technical</a:t>
            </a:r>
          </a:p>
          <a:p>
            <a:pPr lvl="2"/>
            <a:r>
              <a:rPr lang="en-US" altLang="fr-FR" smtClean="0"/>
              <a:t>Based on knowledge</a:t>
            </a:r>
          </a:p>
          <a:p>
            <a:r>
              <a:rPr lang="en-US" altLang="fr-FR" smtClean="0"/>
              <a:t>Individual</a:t>
            </a:r>
          </a:p>
          <a:p>
            <a:pPr lvl="2"/>
            <a:r>
              <a:rPr lang="en-US" altLang="fr-FR" smtClean="0"/>
              <a:t>Opinion based</a:t>
            </a:r>
          </a:p>
          <a:p>
            <a:r>
              <a:rPr lang="en-US" altLang="fr-FR" smtClean="0"/>
              <a:t>Conservative</a:t>
            </a:r>
          </a:p>
          <a:p>
            <a:pPr lvl="2"/>
            <a:r>
              <a:rPr lang="en-US" altLang="fr-FR" smtClean="0"/>
              <a:t>Continuity of past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Tools to Change Behaviour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Threat</a:t>
            </a:r>
          </a:p>
          <a:p>
            <a:r>
              <a:rPr lang="en-US" altLang="fr-FR" smtClean="0"/>
              <a:t>Authority</a:t>
            </a:r>
          </a:p>
          <a:p>
            <a:r>
              <a:rPr lang="en-US" altLang="fr-FR" smtClean="0"/>
              <a:t>Influence</a:t>
            </a:r>
          </a:p>
          <a:p>
            <a:pPr lvl="1"/>
            <a:r>
              <a:rPr lang="en-US" altLang="fr-FR" smtClean="0"/>
              <a:t>Persuasive</a:t>
            </a:r>
          </a:p>
          <a:p>
            <a:pPr lvl="2"/>
            <a:r>
              <a:rPr lang="en-US" altLang="fr-FR" smtClean="0"/>
              <a:t>Understand the benefits</a:t>
            </a:r>
          </a:p>
          <a:p>
            <a:pPr lvl="2"/>
            <a:r>
              <a:rPr lang="en-US" altLang="fr-FR" smtClean="0"/>
              <a:t>Confidence, language</a:t>
            </a:r>
          </a:p>
          <a:p>
            <a:pPr lvl="1"/>
            <a:r>
              <a:rPr lang="en-US" altLang="fr-FR" smtClean="0"/>
              <a:t>Relationships</a:t>
            </a:r>
          </a:p>
          <a:p>
            <a:pPr lvl="2"/>
            <a:r>
              <a:rPr lang="en-US" altLang="fr-FR" smtClean="0"/>
              <a:t>Building and maintaining</a:t>
            </a:r>
          </a:p>
          <a:p>
            <a:pPr lvl="1"/>
            <a:r>
              <a:rPr lang="en-US" altLang="fr-FR" smtClean="0"/>
              <a:t>Enthusiasm</a:t>
            </a:r>
          </a:p>
          <a:p>
            <a:pPr lvl="2"/>
            <a:r>
              <a:rPr lang="en-US" altLang="fr-FR" smtClean="0"/>
              <a:t>Belief, sincerity, and dynamism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Gain Commitment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Understand your position</a:t>
            </a:r>
          </a:p>
          <a:p>
            <a:pPr lvl="1"/>
            <a:r>
              <a:rPr lang="en-US" altLang="fr-FR" smtClean="0"/>
              <a:t>Goals, Objectives, Emotions, and Level of commitment</a:t>
            </a:r>
          </a:p>
          <a:p>
            <a:r>
              <a:rPr lang="en-US" altLang="fr-FR" smtClean="0"/>
              <a:t>Understand your target audience</a:t>
            </a:r>
          </a:p>
          <a:p>
            <a:pPr lvl="1"/>
            <a:r>
              <a:rPr lang="en-US" altLang="fr-FR" smtClean="0"/>
              <a:t>Their needs, Emotions and Level of commitment</a:t>
            </a:r>
          </a:p>
          <a:p>
            <a:pPr lvl="1"/>
            <a:r>
              <a:rPr lang="en-US" altLang="fr-FR" smtClean="0"/>
              <a:t>Anticipate issues and deal with them up front</a:t>
            </a:r>
          </a:p>
          <a:p>
            <a:r>
              <a:rPr lang="en-US" altLang="fr-FR" smtClean="0"/>
              <a:t>Adapt your message</a:t>
            </a:r>
          </a:p>
          <a:p>
            <a:r>
              <a:rPr lang="en-US" altLang="fr-FR" smtClean="0"/>
              <a:t>Be very responsive to feedback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Persuasive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Goal: Objective</a:t>
            </a:r>
          </a:p>
          <a:p>
            <a:pPr lvl="1"/>
            <a:r>
              <a:rPr lang="en-US" altLang="fr-FR" smtClean="0"/>
              <a:t>Advantages</a:t>
            </a:r>
          </a:p>
          <a:p>
            <a:pPr lvl="1"/>
            <a:r>
              <a:rPr lang="en-US" altLang="fr-FR" smtClean="0"/>
              <a:t>Possible resistance</a:t>
            </a:r>
          </a:p>
          <a:p>
            <a:pPr lvl="2"/>
            <a:r>
              <a:rPr lang="en-US" altLang="fr-FR" smtClean="0"/>
              <a:t>How to overcome</a:t>
            </a:r>
          </a:p>
          <a:p>
            <a:pPr lvl="1"/>
            <a:r>
              <a:rPr lang="en-US" altLang="fr-FR" smtClean="0"/>
              <a:t>How do I feel about the objective?</a:t>
            </a:r>
          </a:p>
          <a:p>
            <a:pPr lvl="2"/>
            <a:r>
              <a:rPr lang="en-US" altLang="fr-FR" smtClean="0"/>
              <a:t>Positive? Doubtful? Sure? Unsure?</a:t>
            </a:r>
          </a:p>
          <a:p>
            <a:pPr lvl="1"/>
            <a:r>
              <a:rPr lang="en-US" altLang="fr-FR" smtClean="0"/>
              <a:t>Who is the target audience?</a:t>
            </a:r>
          </a:p>
          <a:p>
            <a:pPr lvl="2"/>
            <a:r>
              <a:rPr lang="en-US" altLang="fr-FR" smtClean="0"/>
              <a:t>What are their needs, and emotions?</a:t>
            </a:r>
          </a:p>
          <a:p>
            <a:pPr lvl="1"/>
            <a:r>
              <a:rPr lang="en-US" altLang="fr-FR" smtClean="0"/>
              <a:t>Deliver message</a:t>
            </a:r>
          </a:p>
          <a:p>
            <a:pPr lvl="1"/>
            <a:r>
              <a:rPr lang="en-US" altLang="fr-FR" smtClean="0"/>
              <a:t>Listen to feedback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Relationships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Assessing</a:t>
            </a:r>
          </a:p>
          <a:p>
            <a:pPr lvl="1"/>
            <a:r>
              <a:rPr lang="en-US" altLang="fr-FR" smtClean="0"/>
              <a:t>What is the current state?</a:t>
            </a:r>
          </a:p>
          <a:p>
            <a:pPr lvl="1"/>
            <a:r>
              <a:rPr lang="en-US" altLang="fr-FR" smtClean="0"/>
              <a:t>Impact of decision on relationship</a:t>
            </a:r>
          </a:p>
          <a:p>
            <a:r>
              <a:rPr lang="en-US" altLang="fr-FR" smtClean="0"/>
              <a:t>Building</a:t>
            </a:r>
          </a:p>
          <a:p>
            <a:pPr lvl="1"/>
            <a:r>
              <a:rPr lang="en-US" altLang="fr-FR" smtClean="0"/>
              <a:t>Repairing</a:t>
            </a:r>
          </a:p>
          <a:p>
            <a:pPr lvl="1"/>
            <a:r>
              <a:rPr lang="en-US" altLang="fr-FR" smtClean="0"/>
              <a:t>Investing time</a:t>
            </a:r>
          </a:p>
          <a:p>
            <a:pPr lvl="1"/>
            <a:r>
              <a:rPr lang="en-US" altLang="fr-FR" smtClean="0"/>
              <a:t>Credibility, trust</a:t>
            </a:r>
          </a:p>
          <a:p>
            <a:r>
              <a:rPr lang="en-US" altLang="fr-FR" smtClean="0"/>
              <a:t>Maintaining</a:t>
            </a:r>
          </a:p>
          <a:p>
            <a:pPr lvl="1"/>
            <a:r>
              <a:rPr lang="en-US" altLang="fr-FR" smtClean="0"/>
              <a:t>Deliver on promise</a:t>
            </a:r>
          </a:p>
          <a:p>
            <a:pPr lvl="1"/>
            <a:r>
              <a:rPr lang="en-US" altLang="fr-FR" smtClean="0"/>
              <a:t>Communicate effectively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Enthusiasm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Belief</a:t>
            </a:r>
          </a:p>
          <a:p>
            <a:r>
              <a:rPr lang="en-US" altLang="fr-FR" smtClean="0"/>
              <a:t>Sincerity</a:t>
            </a:r>
          </a:p>
          <a:p>
            <a:r>
              <a:rPr lang="en-US" altLang="fr-FR" smtClean="0"/>
              <a:t>Dynamism</a:t>
            </a:r>
          </a:p>
          <a:p>
            <a:endParaRPr lang="en-US" altLang="fr-FR" smtClean="0"/>
          </a:p>
          <a:p>
            <a:r>
              <a:rPr lang="en-US" altLang="fr-FR" smtClean="0"/>
              <a:t>Must be TRUE</a:t>
            </a:r>
          </a:p>
          <a:p>
            <a:pPr lvl="1">
              <a:buFontTx/>
              <a:buNone/>
            </a:pPr>
            <a:r>
              <a:rPr lang="en-US" altLang="fr-FR" smtClean="0"/>
              <a:t>…otherwise it will show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Strategic Imperatives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Explore issues</a:t>
            </a:r>
          </a:p>
          <a:p>
            <a:pPr lvl="1"/>
            <a:r>
              <a:rPr lang="en-US" altLang="fr-FR" smtClean="0"/>
              <a:t>Advantage of reaching the goal</a:t>
            </a:r>
          </a:p>
          <a:p>
            <a:pPr lvl="1"/>
            <a:r>
              <a:rPr lang="en-US" altLang="fr-FR" smtClean="0"/>
              <a:t>Risks or what is preventing us from reaching the goal</a:t>
            </a:r>
          </a:p>
          <a:p>
            <a:r>
              <a:rPr lang="en-US" altLang="fr-FR" smtClean="0"/>
              <a:t>Goals</a:t>
            </a:r>
          </a:p>
          <a:p>
            <a:pPr lvl="1"/>
            <a:r>
              <a:rPr lang="en-US" altLang="fr-FR" smtClean="0"/>
              <a:t>Risk 1</a:t>
            </a:r>
          </a:p>
          <a:p>
            <a:pPr lvl="2"/>
            <a:r>
              <a:rPr lang="en-US" altLang="fr-FR" smtClean="0"/>
              <a:t>Suggestions to overcome</a:t>
            </a:r>
          </a:p>
          <a:p>
            <a:pPr lvl="1"/>
            <a:r>
              <a:rPr lang="en-US" altLang="fr-FR" smtClean="0"/>
              <a:t>Risk 2</a:t>
            </a:r>
          </a:p>
          <a:p>
            <a:pPr lvl="2"/>
            <a:r>
              <a:rPr lang="en-US" altLang="fr-FR" smtClean="0"/>
              <a:t>Suggestions to overcome</a:t>
            </a:r>
          </a:p>
          <a:p>
            <a:pPr lvl="2"/>
            <a:endParaRPr lang="en-US" altLang="fr-FR" smtClean="0"/>
          </a:p>
          <a:p>
            <a:r>
              <a:rPr lang="en-US" altLang="fr-FR" smtClean="0"/>
              <a:t>Can we overcome the risk?</a:t>
            </a:r>
          </a:p>
          <a:p>
            <a:r>
              <a:rPr lang="en-US" altLang="fr-FR" smtClean="0"/>
              <a:t>Can we live with the exposure?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Action Planning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Solutions</a:t>
            </a:r>
          </a:p>
          <a:p>
            <a:pPr lvl="1"/>
            <a:r>
              <a:rPr lang="en-US" altLang="fr-FR" smtClean="0"/>
              <a:t>Develop action steps</a:t>
            </a:r>
          </a:p>
          <a:p>
            <a:pPr lvl="1"/>
            <a:r>
              <a:rPr lang="en-US" altLang="fr-FR" smtClean="0"/>
              <a:t>Prioritize action steps</a:t>
            </a:r>
          </a:p>
          <a:p>
            <a:pPr lvl="1"/>
            <a:r>
              <a:rPr lang="en-US" altLang="fr-FR" smtClean="0"/>
              <a:t>Assign responsibility</a:t>
            </a:r>
          </a:p>
          <a:p>
            <a:pPr lvl="1"/>
            <a:r>
              <a:rPr lang="en-US" altLang="fr-FR" smtClean="0"/>
              <a:t>Determine time implications</a:t>
            </a:r>
          </a:p>
          <a:p>
            <a:r>
              <a:rPr lang="en-US" altLang="fr-FR" smtClean="0"/>
              <a:t>Review Action plans</a:t>
            </a:r>
          </a:p>
          <a:p>
            <a:pPr lvl="1"/>
            <a:r>
              <a:rPr lang="en-US" altLang="fr-FR" smtClean="0"/>
              <a:t>Process to evaluate progress and react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Action Planning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Strategic Imperative (Goal)</a:t>
            </a:r>
          </a:p>
          <a:p>
            <a:pPr lvl="1"/>
            <a:r>
              <a:rPr lang="en-US" altLang="fr-FR" smtClean="0"/>
              <a:t>Owner</a:t>
            </a:r>
          </a:p>
          <a:p>
            <a:pPr lvl="1"/>
            <a:r>
              <a:rPr lang="en-US" altLang="fr-FR" smtClean="0"/>
              <a:t>Team</a:t>
            </a:r>
          </a:p>
          <a:p>
            <a:pPr lvl="1"/>
            <a:r>
              <a:rPr lang="en-US" altLang="fr-FR" smtClean="0"/>
              <a:t>Action Steps</a:t>
            </a:r>
          </a:p>
          <a:p>
            <a:pPr lvl="2"/>
            <a:r>
              <a:rPr lang="en-US" altLang="fr-FR" smtClean="0"/>
              <a:t>Description			Time</a:t>
            </a:r>
          </a:p>
          <a:p>
            <a:pPr lvl="2"/>
            <a:r>
              <a:rPr lang="en-US" altLang="fr-FR" smtClean="0"/>
              <a:t>1_________________________	______</a:t>
            </a:r>
          </a:p>
          <a:p>
            <a:pPr lvl="2"/>
            <a:r>
              <a:rPr lang="en-US" altLang="fr-FR" smtClean="0"/>
              <a:t>2_________________________	______</a:t>
            </a:r>
          </a:p>
          <a:p>
            <a:pPr lvl="2"/>
            <a:r>
              <a:rPr lang="en-US" altLang="fr-FR" smtClean="0"/>
              <a:t>3_________________________	______</a:t>
            </a:r>
          </a:p>
          <a:p>
            <a:pPr lvl="2"/>
            <a:r>
              <a:rPr lang="en-US" altLang="fr-FR" smtClean="0"/>
              <a:t>4…..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altLang="fr-F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fr-FR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66949" name="AutoShape 5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66950" name="AutoShape 6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8199" name="Flèche droite 6"/>
          <p:cNvSpPr>
            <a:spLocks noChangeArrowheads="1"/>
          </p:cNvSpPr>
          <p:nvPr/>
        </p:nvSpPr>
        <p:spPr bwMode="auto">
          <a:xfrm rot="-335638">
            <a:off x="3779838" y="4600575"/>
            <a:ext cx="1943100" cy="1584325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CA" altLang="fr-FR" sz="1200">
                <a:solidFill>
                  <a:schemeClr val="tx1"/>
                </a:solidFill>
              </a:rPr>
              <a:t>Besoin de BI </a:t>
            </a:r>
          </a:p>
          <a:p>
            <a:r>
              <a:rPr lang="en-CA" altLang="fr-FR" sz="1200">
                <a:solidFill>
                  <a:schemeClr val="tx1"/>
                </a:solidFill>
              </a:rPr>
              <a:t>Benchmark, coûts, productivité, etc..</a:t>
            </a:r>
            <a:endParaRPr lang="fr-CA" altLang="fr-FR" sz="1200">
              <a:solidFill>
                <a:schemeClr val="tx1"/>
              </a:solidFill>
            </a:endParaRPr>
          </a:p>
        </p:txBody>
      </p:sp>
      <p:sp>
        <p:nvSpPr>
          <p:cNvPr id="2" name="Étoile à 5 branches 1"/>
          <p:cNvSpPr/>
          <p:nvPr/>
        </p:nvSpPr>
        <p:spPr bwMode="auto">
          <a:xfrm>
            <a:off x="7667625" y="4076700"/>
            <a:ext cx="360363" cy="288925"/>
          </a:xfrm>
          <a:prstGeom prst="star5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9" name="Étoile à 5 branches 8"/>
          <p:cNvSpPr/>
          <p:nvPr/>
        </p:nvSpPr>
        <p:spPr bwMode="auto">
          <a:xfrm>
            <a:off x="7667625" y="4449763"/>
            <a:ext cx="360363" cy="288925"/>
          </a:xfrm>
          <a:prstGeom prst="star5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10" name="Étoile à 5 branches 9"/>
          <p:cNvSpPr/>
          <p:nvPr/>
        </p:nvSpPr>
        <p:spPr bwMode="auto">
          <a:xfrm>
            <a:off x="7835900" y="4868863"/>
            <a:ext cx="358775" cy="288925"/>
          </a:xfrm>
          <a:prstGeom prst="star5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11" name="Étoile à 5 branches 10"/>
          <p:cNvSpPr/>
          <p:nvPr/>
        </p:nvSpPr>
        <p:spPr bwMode="auto">
          <a:xfrm>
            <a:off x="8147050" y="5248275"/>
            <a:ext cx="360363" cy="287338"/>
          </a:xfrm>
          <a:prstGeom prst="star5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305800" cy="762000"/>
          </a:xfrm>
        </p:spPr>
        <p:txBody>
          <a:bodyPr/>
          <a:lstStyle/>
          <a:p>
            <a:r>
              <a:rPr lang="fr-CA" altLang="fr-FR" sz="2400" smtClean="0"/>
              <a:t>Adaptation de l’approche de Porter et celle Kepner-Tregoe avec des adaptations personnelles en fonction du contexte. Michel Martel</a:t>
            </a:r>
            <a:endParaRPr lang="en-CA" altLang="fr-FR" sz="2400" u="sng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713788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CA" altLang="fr-FR" sz="1600" u="sng" smtClean="0"/>
              <a:t>Méthodologie et processus stratégique (analytique) proposé en 10 étapes:</a:t>
            </a:r>
            <a:endParaRPr lang="fr-CA" altLang="fr-FR" sz="16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1-Décrire brièvement l’historique de la CIE ABC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En premier lieu, je m’attarderais (équipe) à revoir et comprendre l’historique du dossier les dates marquantes, évènements, les tournants majeurs,  et les jalons importants.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2- Comprendre la stratégie, mission et objectifs de la CIE ABC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L’équipe se  questionnerait et établirait qu’elle est la vision stratégique qu ’entretiennent les leaders quant à l ’endroit où il veut entraîner la CIE ABC. Est-ce que l ’expression de la vision dévient révélatrice des intentions ? Quel est l’ensemble cohérent de choix à portée structurelle quant aux buts et aux objectifs de l ’organisation de la CIE ABC et aux moyens pour y parvenir, compte tenu des ressources qu ’elle peut y affecter et de sa situation par rapport à un environnement en évolution ? Les objectifs sont les fins que l ’entreprise cherche à atteindre grâce à son existence et ses activités ? </a:t>
            </a:r>
            <a:r>
              <a:rPr lang="fr-CH" altLang="fr-FR" sz="1400" smtClean="0"/>
              <a:t>Bien définir les objectifs à atteindre.</a:t>
            </a:r>
            <a:endParaRPr lang="fr-CA" altLang="fr-FR" sz="14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3- Qui sont les vrais clients de la CIE ABC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Ici, il s’agit identifier les vrais clients; les entrepreneurs, la population, les entreprises régionales, les entreprises externes, les chômeurs 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4- Diagnostic sur l’environnement externe</a:t>
            </a:r>
            <a:r>
              <a:rPr lang="fr-CA" altLang="fr-FR" sz="1400" smtClean="0">
                <a:hlinkClick r:id="" action="ppaction://noaction"/>
              </a:rPr>
              <a:t>[1]</a:t>
            </a:r>
            <a:r>
              <a:rPr lang="fr-CA" altLang="fr-FR" sz="1400" smtClean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Identifier les opportunités et menaces reliées à l’environnement externe, (Indiquer  un degré d ’importance: poids 1-10).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5- Diagnostic sur l’environnement interne;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400" smtClean="0"/>
              <a:t>Identifier les forces et faiblesses reliées à l’environnement externe, (Indiquer  un degré d ’importance: poids 1-10).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40763" cy="61928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CA" altLang="fr-FR" sz="1400" smtClean="0"/>
              <a:t>6- Qui sont les stakeholder’s de la CIE ABC?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Qui  sont les stakehoder’s avec des forces positives et pourquoi ? Quels sont leurs intérêts et pouvoir sur la CIE ABC?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Qui sont les stakehoder’s avec des forces négatives et pourquoi ? Quels sont leurs intérêts pouvoir sur la CIE ABC?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altLang="fr-FR" sz="1400" smtClean="0"/>
              <a:t>7- Quels sont les besoins des clients, acteurs et stakeholder’s;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Classifier leurs besoins pour chaque / les pondérer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Incontournables: Musts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Désirable: Wants (Indiquer  un degré d ’importance: poids 1-10)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altLang="fr-FR" sz="1400" smtClean="0"/>
              <a:t>8- Énumérer les alternatives possibles par rapport à la problématique (analyse d’écart</a:t>
            </a:r>
            <a:r>
              <a:rPr lang="fr-CA" altLang="fr-FR" sz="1400" smtClean="0">
                <a:hlinkClick r:id="" action="ppaction://noaction"/>
              </a:rPr>
              <a:t>[2]</a:t>
            </a:r>
            <a:r>
              <a:rPr lang="fr-CA" altLang="fr-FR" sz="1400" smtClean="0"/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Deux ou trois avec avantages et inconvénients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Évaluer la capacité des alternatives à répondre aux besoins (Musts-Wants)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Approche coûts / bénéfices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Mettre en relief les objectifs en fonction des coûts bénéfices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Calculer les résultats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Le total obtenu doit rendre visible notre jugement d ’une alternative par rapport à sa capacité d ’atteindre un objectif.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altLang="fr-FR" sz="1400" smtClean="0"/>
              <a:t>9- Recommandations sur le diagnostic de CIE ABCet sa problématique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A la lumière de l’ensemble des 8 étapes précédentes poser le diagnostic de la CIE ABCet recommander la meilleure solution compte tenu du contexte et en considérant l’ensemble des facteurs économiques, sociaux culturels et politique.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Identifier les facteurs de risques et les impacts  à moyen et long terme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CA" altLang="fr-FR" sz="1200" smtClean="0"/>
              <a:t>Choisir l ’alternative qui offre les meilleurs gains avec des risques acceptables pour la CIE ABC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CA" altLang="fr-FR" sz="1400" smtClean="0"/>
              <a:t>10- Communiquer les résultats (ne pas négliger cette étape)</a:t>
            </a:r>
            <a:endParaRPr lang="fr-FR" altLang="fr-FR" sz="14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1200" smtClean="0"/>
              <a:t>Comme le lecteur le constatera, j’ai mit l’emphase sur la méthodologie et le processus analytique pour comment on devrait réponde à la question ; qu’est-ce que l’on ne comprend pas au phénomène que la vallée de l’aluminium qui a tant de difficultés à prendre son envol ? Certes, il existe d’autre démarche tel que par exemple; a</a:t>
            </a:r>
            <a:r>
              <a:rPr lang="fr-CA" altLang="fr-FR" sz="1200" smtClean="0"/>
              <a:t>nalyse du problème : Ishikawa, </a:t>
            </a:r>
            <a:r>
              <a:rPr lang="fr-FR" altLang="fr-FR" sz="1200" smtClean="0"/>
              <a:t>l’approche pure de gestion de projet,  The Problem Analysis Process de William J. Altier pour ne nommer que ceux-là.  L’approche proposée est simple et professionnelle ce qui est nécessaire dans ce dossier, étant donné son importance.</a:t>
            </a:r>
            <a:endParaRPr lang="fr-CA" altLang="fr-FR" sz="1200" smtClean="0"/>
          </a:p>
          <a:p>
            <a:pPr>
              <a:lnSpc>
                <a:spcPct val="70000"/>
              </a:lnSpc>
            </a:pPr>
            <a:r>
              <a:rPr lang="fr-CA" altLang="fr-FR" sz="1000" smtClean="0"/>
              <a:t/>
            </a:r>
            <a:br>
              <a:rPr lang="fr-CA" altLang="fr-FR" sz="1000" smtClean="0"/>
            </a:br>
            <a:endParaRPr lang="en-CA" altLang="fr-FR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altLang="fr-FR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fr-FR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fr-FR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64901" name="AutoShape 5"/>
          <p:cNvSpPr>
            <a:spLocks noChangeArrowheads="1"/>
          </p:cNvSpPr>
          <p:nvPr/>
        </p:nvSpPr>
        <p:spPr bwMode="auto">
          <a:xfrm>
            <a:off x="8388350" y="17732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64902" name="AutoShape 6"/>
          <p:cNvSpPr>
            <a:spLocks noChangeArrowheads="1"/>
          </p:cNvSpPr>
          <p:nvPr/>
        </p:nvSpPr>
        <p:spPr bwMode="auto">
          <a:xfrm>
            <a:off x="8604250" y="19891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464903" name="AutoShape 7"/>
          <p:cNvSpPr>
            <a:spLocks noChangeArrowheads="1"/>
          </p:cNvSpPr>
          <p:nvPr/>
        </p:nvSpPr>
        <p:spPr bwMode="auto">
          <a:xfrm>
            <a:off x="8820150" y="2205038"/>
            <a:ext cx="755650" cy="5762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9" name="Flèche droite 8"/>
          <p:cNvSpPr/>
          <p:nvPr/>
        </p:nvSpPr>
        <p:spPr bwMode="auto">
          <a:xfrm rot="18899893">
            <a:off x="4271169" y="5242719"/>
            <a:ext cx="1944687" cy="158432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200" dirty="0" err="1">
                <a:solidFill>
                  <a:schemeClr val="tx1"/>
                </a:solidFill>
              </a:rPr>
              <a:t>Besoin</a:t>
            </a:r>
            <a:r>
              <a:rPr lang="en-CA" sz="1200" dirty="0">
                <a:solidFill>
                  <a:schemeClr val="tx1"/>
                </a:solidFill>
              </a:rPr>
              <a:t> de BI </a:t>
            </a:r>
          </a:p>
          <a:p>
            <a:pPr>
              <a:defRPr/>
            </a:pPr>
            <a:r>
              <a:rPr lang="en-CA" sz="1200" dirty="0">
                <a:solidFill>
                  <a:schemeClr val="tx1"/>
                </a:solidFill>
              </a:rPr>
              <a:t>Benchmark, </a:t>
            </a:r>
            <a:r>
              <a:rPr lang="en-CA" sz="1200" dirty="0" err="1">
                <a:solidFill>
                  <a:schemeClr val="tx1"/>
                </a:solidFill>
              </a:rPr>
              <a:t>coûts</a:t>
            </a:r>
            <a:r>
              <a:rPr lang="en-CA" sz="1200" dirty="0">
                <a:solidFill>
                  <a:schemeClr val="tx1"/>
                </a:solidFill>
              </a:rPr>
              <a:t>, </a:t>
            </a:r>
            <a:r>
              <a:rPr lang="en-CA" sz="1200" dirty="0" err="1">
                <a:solidFill>
                  <a:schemeClr val="tx1"/>
                </a:solidFill>
              </a:rPr>
              <a:t>productivité</a:t>
            </a:r>
            <a:r>
              <a:rPr lang="en-CA" sz="1200" dirty="0">
                <a:solidFill>
                  <a:schemeClr val="tx1"/>
                </a:solidFill>
              </a:rPr>
              <a:t>, etc..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0249" name="Flèche droite 9"/>
          <p:cNvSpPr>
            <a:spLocks noChangeArrowheads="1"/>
          </p:cNvSpPr>
          <p:nvPr/>
        </p:nvSpPr>
        <p:spPr bwMode="auto">
          <a:xfrm rot="-2700107">
            <a:off x="302419" y="4675981"/>
            <a:ext cx="1944688" cy="15843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CA" altLang="fr-FR" sz="1200">
                <a:solidFill>
                  <a:schemeClr val="tx1"/>
                </a:solidFill>
              </a:rPr>
              <a:t>Besoin de BI </a:t>
            </a:r>
          </a:p>
          <a:p>
            <a:r>
              <a:rPr lang="en-CA" altLang="fr-FR" sz="1200">
                <a:solidFill>
                  <a:schemeClr val="tx1"/>
                </a:solidFill>
              </a:rPr>
              <a:t>Benchmark, coûts, productivité, etc..</a:t>
            </a:r>
            <a:endParaRPr lang="fr-CA" altLang="fr-FR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200"/>
            <a:ext cx="9263063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1268" name="Connecteur droit avec flèche 4"/>
          <p:cNvCxnSpPr>
            <a:cxnSpLocks noChangeShapeType="1"/>
          </p:cNvCxnSpPr>
          <p:nvPr/>
        </p:nvCxnSpPr>
        <p:spPr bwMode="auto">
          <a:xfrm flipV="1">
            <a:off x="684213" y="2781300"/>
            <a:ext cx="3943350" cy="31686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ZoneTexte 5"/>
          <p:cNvSpPr txBox="1">
            <a:spLocks noChangeArrowheads="1"/>
          </p:cNvSpPr>
          <p:nvPr/>
        </p:nvSpPr>
        <p:spPr bwMode="auto">
          <a:xfrm>
            <a:off x="339725" y="17463"/>
            <a:ext cx="34559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r>
              <a:rPr lang="fr-CA" altLang="fr-FR" sz="1400"/>
              <a:t>Pour réaliser la mission et la vision d’une firme il faut faire des choix stratégiques. IA va nous aider à faire les meilleurs choix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227763" y="-49213"/>
            <a:ext cx="4572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CA" altLang="fr-FR" u="sng"/>
              <a:t>L’analyse informationnelle (tableau de bord)</a:t>
            </a:r>
          </a:p>
          <a:p>
            <a:r>
              <a:rPr lang="fr-CA" altLang="fr-FR" u="sng"/>
              <a:t>La veille stratégique, technologique et concurrentiel </a:t>
            </a:r>
          </a:p>
          <a:p>
            <a:r>
              <a:rPr lang="fr-CA" altLang="fr-FR" u="sng"/>
              <a:t>La gestion de la connaissance </a:t>
            </a:r>
          </a:p>
          <a:p>
            <a:r>
              <a:rPr lang="fr-CA" altLang="fr-FR" u="sng"/>
              <a:t>Automatisation des processus ( algorithme) </a:t>
            </a:r>
          </a:p>
          <a:p>
            <a:r>
              <a:rPr lang="fr-CA" altLang="fr-FR" u="sng"/>
              <a:t>Big DATA </a:t>
            </a:r>
          </a:p>
          <a:p>
            <a:r>
              <a:rPr lang="fr-CA" altLang="fr-FR" u="sng"/>
              <a:t>l’Intelligence artificielle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altLang="fr-FR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200"/>
            <a:ext cx="9263063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2292" name="Connecteur droit avec flèche 4"/>
          <p:cNvCxnSpPr>
            <a:cxnSpLocks noChangeShapeType="1"/>
          </p:cNvCxnSpPr>
          <p:nvPr/>
        </p:nvCxnSpPr>
        <p:spPr bwMode="auto">
          <a:xfrm flipV="1">
            <a:off x="684213" y="2781300"/>
            <a:ext cx="3943350" cy="31686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ZoneTexte 5"/>
          <p:cNvSpPr txBox="1">
            <a:spLocks noChangeArrowheads="1"/>
          </p:cNvSpPr>
          <p:nvPr/>
        </p:nvSpPr>
        <p:spPr bwMode="auto">
          <a:xfrm>
            <a:off x="1625600" y="11113"/>
            <a:ext cx="34559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r>
              <a:rPr lang="fr-CA" altLang="fr-FR" sz="1400"/>
              <a:t>Pour réaliser la mission et la vision d’une firme il faut faire des choix stratégiques. IA va nous aider à faire les meilleurs choix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621338" y="-49213"/>
            <a:ext cx="4572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CA" altLang="fr-FR" u="sng"/>
              <a:t>L’analyse informationnelle (tableau de bord)</a:t>
            </a:r>
          </a:p>
          <a:p>
            <a:r>
              <a:rPr lang="fr-CA" altLang="fr-FR" u="sng"/>
              <a:t>La veille stratégique, technologique et concurrentiel </a:t>
            </a:r>
          </a:p>
          <a:p>
            <a:r>
              <a:rPr lang="fr-CA" altLang="fr-FR" u="sng"/>
              <a:t>La gestion de la connaissance </a:t>
            </a:r>
          </a:p>
          <a:p>
            <a:r>
              <a:rPr lang="fr-CA" altLang="fr-FR" u="sng"/>
              <a:t>Automatisation des processus ( algorithme) </a:t>
            </a:r>
          </a:p>
          <a:p>
            <a:r>
              <a:rPr lang="fr-CA" altLang="fr-FR" u="sng"/>
              <a:t>Big DATA </a:t>
            </a:r>
          </a:p>
          <a:p>
            <a:r>
              <a:rPr lang="fr-CA" altLang="fr-FR" u="sng"/>
              <a:t>l’Intelligence artificielle 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3563938" y="4652963"/>
            <a:ext cx="792162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KM</a:t>
            </a:r>
            <a:endParaRPr lang="fr-CA" sz="1600" dirty="0"/>
          </a:p>
        </p:txBody>
      </p:sp>
      <p:sp>
        <p:nvSpPr>
          <p:cNvPr id="8" name="Ellipse 7"/>
          <p:cNvSpPr/>
          <p:nvPr/>
        </p:nvSpPr>
        <p:spPr bwMode="auto">
          <a:xfrm>
            <a:off x="5435600" y="4221163"/>
            <a:ext cx="936625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 err="1"/>
              <a:t>Aut</a:t>
            </a:r>
            <a:r>
              <a:rPr lang="en-CA" sz="1600" dirty="0"/>
              <a:t>.</a:t>
            </a:r>
            <a:endParaRPr lang="fr-CA" sz="1600" dirty="0"/>
          </a:p>
        </p:txBody>
      </p:sp>
      <p:sp>
        <p:nvSpPr>
          <p:cNvPr id="9" name="Ellipse 8"/>
          <p:cNvSpPr/>
          <p:nvPr/>
        </p:nvSpPr>
        <p:spPr bwMode="auto">
          <a:xfrm>
            <a:off x="6011863" y="4652963"/>
            <a:ext cx="936625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IA.</a:t>
            </a:r>
            <a:endParaRPr lang="fr-CA" sz="1600" dirty="0"/>
          </a:p>
        </p:txBody>
      </p:sp>
      <p:sp>
        <p:nvSpPr>
          <p:cNvPr id="10" name="Ellipse 9"/>
          <p:cNvSpPr/>
          <p:nvPr/>
        </p:nvSpPr>
        <p:spPr bwMode="auto">
          <a:xfrm>
            <a:off x="5097463" y="1989138"/>
            <a:ext cx="936625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Big Data</a:t>
            </a:r>
            <a:endParaRPr lang="fr-CA" sz="1600" dirty="0"/>
          </a:p>
        </p:txBody>
      </p:sp>
      <p:sp>
        <p:nvSpPr>
          <p:cNvPr id="11" name="Ellipse 10"/>
          <p:cNvSpPr/>
          <p:nvPr/>
        </p:nvSpPr>
        <p:spPr bwMode="auto">
          <a:xfrm>
            <a:off x="5484813" y="3263900"/>
            <a:ext cx="936625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Big Data</a:t>
            </a:r>
            <a:endParaRPr lang="fr-CA" sz="1600" dirty="0"/>
          </a:p>
        </p:txBody>
      </p:sp>
      <p:sp>
        <p:nvSpPr>
          <p:cNvPr id="12" name="Ellipse 11"/>
          <p:cNvSpPr/>
          <p:nvPr/>
        </p:nvSpPr>
        <p:spPr bwMode="auto">
          <a:xfrm>
            <a:off x="2843213" y="2022475"/>
            <a:ext cx="936625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Big Data</a:t>
            </a:r>
            <a:endParaRPr lang="fr-CA" sz="1600" dirty="0"/>
          </a:p>
        </p:txBody>
      </p:sp>
      <p:sp>
        <p:nvSpPr>
          <p:cNvPr id="13" name="Ellipse 12"/>
          <p:cNvSpPr/>
          <p:nvPr/>
        </p:nvSpPr>
        <p:spPr bwMode="auto">
          <a:xfrm>
            <a:off x="2905125" y="2781300"/>
            <a:ext cx="1054100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400" dirty="0" err="1"/>
              <a:t>Veille</a:t>
            </a:r>
            <a:endParaRPr lang="fr-CA" sz="1400" dirty="0"/>
          </a:p>
        </p:txBody>
      </p:sp>
      <p:sp>
        <p:nvSpPr>
          <p:cNvPr id="14" name="Ellipse 13"/>
          <p:cNvSpPr/>
          <p:nvPr/>
        </p:nvSpPr>
        <p:spPr bwMode="auto">
          <a:xfrm>
            <a:off x="4403725" y="4627563"/>
            <a:ext cx="815975" cy="6492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200" dirty="0" err="1"/>
              <a:t>Veille</a:t>
            </a:r>
            <a:endParaRPr lang="fr-CA" sz="1200" dirty="0"/>
          </a:p>
        </p:txBody>
      </p:sp>
      <p:sp>
        <p:nvSpPr>
          <p:cNvPr id="15" name="Ellipse 14"/>
          <p:cNvSpPr/>
          <p:nvPr/>
        </p:nvSpPr>
        <p:spPr bwMode="auto">
          <a:xfrm>
            <a:off x="2260600" y="3441700"/>
            <a:ext cx="1163638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TB</a:t>
            </a:r>
            <a:endParaRPr lang="fr-CA" sz="1600" dirty="0"/>
          </a:p>
        </p:txBody>
      </p:sp>
      <p:sp>
        <p:nvSpPr>
          <p:cNvPr id="16" name="Ellipse 15"/>
          <p:cNvSpPr/>
          <p:nvPr/>
        </p:nvSpPr>
        <p:spPr bwMode="auto">
          <a:xfrm>
            <a:off x="5186363" y="4868863"/>
            <a:ext cx="868362" cy="647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CA" sz="1600" dirty="0"/>
              <a:t>TB</a:t>
            </a:r>
            <a:endParaRPr lang="fr-C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liserv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liserv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serv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Pages>18</Pages>
  <Words>1779</Words>
  <Application>Microsoft Office PowerPoint</Application>
  <PresentationFormat>Letter Paper (8.5x11 in)</PresentationFormat>
  <Paragraphs>422</Paragraphs>
  <Slides>51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Times New Roman</vt:lpstr>
      <vt:lpstr>Book Antiqua</vt:lpstr>
      <vt:lpstr>HelveticaNeueLTStd-Lt</vt:lpstr>
      <vt:lpstr>Cliserve</vt:lpstr>
      <vt:lpstr>Changement et Stratégie (intelligence d’affaires) Faire le lien </vt:lpstr>
      <vt:lpstr>Cours 1 survol Cours 2; plus en profondeur  Stratégie égale changement</vt:lpstr>
      <vt:lpstr>Exemple Benchmark pour une Entreprise X versus les autres entreprises Y </vt:lpstr>
      <vt:lpstr>Stratégie-Tactique-Opérationelle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Planification stratégique </vt:lpstr>
      <vt:lpstr>Michael Porter </vt:lpstr>
      <vt:lpstr>Slide 5 forces de Porter </vt:lpstr>
      <vt:lpstr>La chaine de valeur  </vt:lpstr>
      <vt:lpstr>Mastering the building blocks of strategy. Mckinsey  Increase your likelihood of developing effective strategies through an approach that’s thorough, action-oriented, and comfortable with debate and ambiguity.</vt:lpstr>
      <vt:lpstr>  How strategists lead; Mckinsey   A Harvard School professor reflects on what she has learned from senior executives about the unique value that strategic leaders can bring to their companies.</vt:lpstr>
      <vt:lpstr>Seeing your way to better strategy</vt:lpstr>
      <vt:lpstr>Support matériels</vt:lpstr>
      <vt:lpstr>Strategic Thinking</vt:lpstr>
      <vt:lpstr>Agenda</vt:lpstr>
      <vt:lpstr>Introduction</vt:lpstr>
      <vt:lpstr>Environmental Scan</vt:lpstr>
      <vt:lpstr>Internal Scan</vt:lpstr>
      <vt:lpstr>External Scan</vt:lpstr>
      <vt:lpstr>Setting Strategic Goals</vt:lpstr>
      <vt:lpstr>Leadership Behaviours</vt:lpstr>
      <vt:lpstr>Tools to Change Behaviour</vt:lpstr>
      <vt:lpstr>Gain Commitment</vt:lpstr>
      <vt:lpstr>Persuasive</vt:lpstr>
      <vt:lpstr>Relationships</vt:lpstr>
      <vt:lpstr>Enthusiasm</vt:lpstr>
      <vt:lpstr>Strategic Imperatives</vt:lpstr>
      <vt:lpstr>Action Planning</vt:lpstr>
      <vt:lpstr>Action Planning</vt:lpstr>
      <vt:lpstr>Adaptation de l’approche de Porter et celle Kepner-Tregoe avec des adaptations personnelles en fonction du contexte. Michel Martel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Client/serveur</dc:title>
  <dc:creator>Claude Simard</dc:creator>
  <cp:lastModifiedBy>ismail - [2010]</cp:lastModifiedBy>
  <cp:revision>269</cp:revision>
  <cp:lastPrinted>2003-09-02T16:26:23Z</cp:lastPrinted>
  <dcterms:created xsi:type="dcterms:W3CDTF">1995-06-12T15:40:18Z</dcterms:created>
  <dcterms:modified xsi:type="dcterms:W3CDTF">2025-04-17T11:32:17Z</dcterms:modified>
</cp:coreProperties>
</file>