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36"/>
  </p:notesMasterIdLst>
  <p:handoutMasterIdLst>
    <p:handoutMasterId r:id="rId37"/>
  </p:handoutMasterIdLst>
  <p:sldIdLst>
    <p:sldId id="366" r:id="rId2"/>
    <p:sldId id="298" r:id="rId3"/>
    <p:sldId id="280" r:id="rId4"/>
    <p:sldId id="370" r:id="rId5"/>
    <p:sldId id="371" r:id="rId6"/>
    <p:sldId id="372" r:id="rId7"/>
    <p:sldId id="382" r:id="rId8"/>
    <p:sldId id="299" r:id="rId9"/>
    <p:sldId id="287" r:id="rId10"/>
    <p:sldId id="289" r:id="rId11"/>
    <p:sldId id="290" r:id="rId12"/>
    <p:sldId id="367" r:id="rId13"/>
    <p:sldId id="368" r:id="rId14"/>
    <p:sldId id="294" r:id="rId15"/>
    <p:sldId id="295" r:id="rId16"/>
    <p:sldId id="364" r:id="rId17"/>
    <p:sldId id="365" r:id="rId18"/>
    <p:sldId id="341" r:id="rId19"/>
    <p:sldId id="342" r:id="rId20"/>
    <p:sldId id="343" r:id="rId21"/>
    <p:sldId id="344" r:id="rId22"/>
    <p:sldId id="306" r:id="rId23"/>
    <p:sldId id="307" r:id="rId24"/>
    <p:sldId id="348" r:id="rId25"/>
    <p:sldId id="357" r:id="rId26"/>
    <p:sldId id="349" r:id="rId27"/>
    <p:sldId id="300" r:id="rId28"/>
    <p:sldId id="345" r:id="rId29"/>
    <p:sldId id="359" r:id="rId30"/>
    <p:sldId id="350" r:id="rId31"/>
    <p:sldId id="351" r:id="rId32"/>
    <p:sldId id="352" r:id="rId33"/>
    <p:sldId id="358" r:id="rId34"/>
    <p:sldId id="312" r:id="rId35"/>
  </p:sldIdLst>
  <p:sldSz cx="9144000" cy="6858000" type="screen4x3"/>
  <p:notesSz cx="7010400" cy="9296400"/>
  <p:defaultTextStyle>
    <a:defPPr>
      <a:defRPr lang="fr-CA"/>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855" autoAdjust="0"/>
    <p:restoredTop sz="68132" autoAdjust="0"/>
  </p:normalViewPr>
  <p:slideViewPr>
    <p:cSldViewPr>
      <p:cViewPr>
        <p:scale>
          <a:sx n="76" d="100"/>
          <a:sy n="76" d="100"/>
        </p:scale>
        <p:origin x="-1412"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78"/>
    </p:cViewPr>
  </p:sorterViewPr>
  <p:notesViewPr>
    <p:cSldViewPr>
      <p:cViewPr varScale="1">
        <p:scale>
          <a:sx n="83" d="100"/>
          <a:sy n="83" d="100"/>
        </p:scale>
        <p:origin x="-1992" y="-7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fr-CA"/>
          </a:p>
        </p:txBody>
      </p:sp>
      <p:sp>
        <p:nvSpPr>
          <p:cNvPr id="14848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endParaRPr lang="fr-CA"/>
          </a:p>
        </p:txBody>
      </p:sp>
      <p:sp>
        <p:nvSpPr>
          <p:cNvPr id="14848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fr-CA"/>
          </a:p>
        </p:txBody>
      </p:sp>
      <p:sp>
        <p:nvSpPr>
          <p:cNvPr id="14848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charset="0"/>
              </a:defRPr>
            </a:lvl1pPr>
          </a:lstStyle>
          <a:p>
            <a:fld id="{4FBFF10C-5270-46D2-9EE9-0C11CBC1B6BC}" type="slidenum">
              <a:rPr lang="fr-CA" altLang="fr-FR"/>
              <a:pPr/>
              <a:t>‹#›</a:t>
            </a:fld>
            <a:endParaRPr lang="fr-CA" altLang="fr-FR"/>
          </a:p>
        </p:txBody>
      </p:sp>
    </p:spTree>
    <p:extLst>
      <p:ext uri="{BB962C8B-B14F-4D97-AF65-F5344CB8AC3E}">
        <p14:creationId xmlns:p14="http://schemas.microsoft.com/office/powerpoint/2010/main" val="174513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fr-CA"/>
          </a:p>
        </p:txBody>
      </p:sp>
      <p:sp>
        <p:nvSpPr>
          <p:cNvPr id="14950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endParaRPr lang="fr-CA"/>
          </a:p>
        </p:txBody>
      </p:sp>
      <p:sp>
        <p:nvSpPr>
          <p:cNvPr id="4100" name="Rectangle 4"/>
          <p:cNvSpPr>
            <a:spLocks noRo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fr-CA" noProof="0"/>
              <a:t>Click to edit Master text styles</a:t>
            </a:r>
          </a:p>
          <a:p>
            <a:pPr lvl="1"/>
            <a:r>
              <a:rPr lang="fr-CA" noProof="0"/>
              <a:t>Second level</a:t>
            </a:r>
          </a:p>
          <a:p>
            <a:pPr lvl="2"/>
            <a:r>
              <a:rPr lang="fr-CA" noProof="0"/>
              <a:t>Third level</a:t>
            </a:r>
          </a:p>
          <a:p>
            <a:pPr lvl="3"/>
            <a:r>
              <a:rPr lang="fr-CA" noProof="0"/>
              <a:t>Fourth level</a:t>
            </a:r>
          </a:p>
          <a:p>
            <a:pPr lvl="4"/>
            <a:r>
              <a:rPr lang="fr-CA" noProof="0"/>
              <a:t>Fifth level</a:t>
            </a:r>
          </a:p>
        </p:txBody>
      </p:sp>
      <p:sp>
        <p:nvSpPr>
          <p:cNvPr id="14951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fr-CA"/>
          </a:p>
        </p:txBody>
      </p:sp>
      <p:sp>
        <p:nvSpPr>
          <p:cNvPr id="14951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charset="0"/>
              </a:defRPr>
            </a:lvl1pPr>
          </a:lstStyle>
          <a:p>
            <a:fld id="{DCD96B9E-11CC-4628-ACDD-29F0047D8DDF}" type="slidenum">
              <a:rPr lang="fr-CA" altLang="fr-FR"/>
              <a:pPr/>
              <a:t>‹#›</a:t>
            </a:fld>
            <a:endParaRPr lang="fr-CA" altLang="fr-FR"/>
          </a:p>
        </p:txBody>
      </p:sp>
    </p:spTree>
    <p:extLst>
      <p:ext uri="{BB962C8B-B14F-4D97-AF65-F5344CB8AC3E}">
        <p14:creationId xmlns:p14="http://schemas.microsoft.com/office/powerpoint/2010/main" val="9799662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82D03341-2E20-422D-9A12-429FBBF67A61}" type="slidenum">
              <a:rPr lang="fr-CA" altLang="fr-FR"/>
              <a:pPr/>
              <a:t>2</a:t>
            </a:fld>
            <a:endParaRPr lang="fr-CA" altLang="fr-FR"/>
          </a:p>
        </p:txBody>
      </p:sp>
      <p:sp>
        <p:nvSpPr>
          <p:cNvPr id="8195" name="Rectangle 2"/>
          <p:cNvSpPr>
            <a:spLocks noRo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AF30B48E-FD92-45FA-9247-750270651E11}" type="slidenum">
              <a:rPr lang="fr-CA" altLang="fr-FR"/>
              <a:pPr/>
              <a:t>13</a:t>
            </a:fld>
            <a:endParaRPr lang="fr-CA" altLang="fr-FR"/>
          </a:p>
        </p:txBody>
      </p:sp>
      <p:sp>
        <p:nvSpPr>
          <p:cNvPr id="28675" name="Rectangle 2"/>
          <p:cNvSpPr>
            <a:spLocks noRo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smtClean="0"/>
              <a:t>Un plan d’architecture à plusieurs niveaux permettra de bien circonscrire la vision de l’environnement informationnel.  Architecture technologique pour supporter les orientations à caractère plus physique et proche des opérations. Architecture de données, pour s’assurer d’une cohérence dans la construction et l’évolution de l’environnement informationnel.  Architecture de l’information, c’est le bloc de construction le plus important dans une stratégies d’environnement informationnel puisqu’elle assure un cohérence dans la recherche de l’information dans une organisation.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8A7DEDE5-925B-4E20-A8D9-1EFCC23A63FD}" type="slidenum">
              <a:rPr lang="fr-CA" altLang="fr-FR"/>
              <a:pPr/>
              <a:t>14</a:t>
            </a:fld>
            <a:endParaRPr lang="fr-CA" altLang="fr-FR"/>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smtClean="0"/>
              <a:t>Techniques de modélisation : L’importance dans cette étape est de considérer les limitations que vous avez dans votre environnement d’un point de vue temps réponse, capacité de stockage, technologie etc… elle vous guidera dans le choix de votre modélisation des données informationnelles.  Un réplicat des données est probablement à première vue l’approche la plus facile pour pouvoir fournir un environnement informationnel rapidement à une organisation, mais à long terme vous n’y gagnerez pas.  Quand le système source évoluera ou changera, votre modèle informationnel y sera intrinsèquement lié et les enjeux pour le mettre à niveau seront certainement importants, de plus il n’est pas dit qu’advenant un changement, vous ne pourrez pas conserver ou récupérer l’historique.  Gardez à l’esprit que souvent les besoins d’affaires transcendent les outils opérationnels, or il est important d’utiliser la bonne vielle règle du « gros bon sens ».</a:t>
            </a:r>
          </a:p>
          <a:p>
            <a:pPr eaLnBrk="1" hangingPunct="1"/>
            <a:endParaRPr lang="fr-CA" altLang="fr-FR" smtClean="0"/>
          </a:p>
          <a:p>
            <a:pPr eaLnBrk="1" hangingPunct="1"/>
            <a:r>
              <a:rPr lang="fr-CA" altLang="fr-FR" smtClean="0"/>
              <a:t>Modélisation Dimensionnelle : C’est qui est la mieux adaptée au traitement de gros volumes de données informationnelles, par contre elle exige la révision des paradigmes de modélisation puisqu’elle requiert une certaine part de « dénormalisation » (vis-à-vis les formes normales). Par contre, la normalisation en forme normale n’empêche pas le succès dans la construction d’un environnement informationnel, par contre il faut que les systèmes qui supportent l’environnement soient en mesure de répondre à des requêtes avec un volume important de donneés.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3BF5A092-ACC9-4773-8E5A-435E6B422C1A}" type="slidenum">
              <a:rPr lang="fr-CA" altLang="fr-FR"/>
              <a:pPr/>
              <a:t>15</a:t>
            </a:fld>
            <a:endParaRPr lang="fr-CA" altLang="fr-FR"/>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smtClean="0"/>
              <a:t>L’utilisation des outils informationnels est souvent la fenêtre sur le succès d’une initiative informationelle pusique les utilisateurs sont nombreux et proviennent de tous les niveaux et secteurs de l’organisation</a:t>
            </a:r>
            <a:endParaRPr lang="fr-CA" altLang="fr-FR" sz="1400" smtClean="0"/>
          </a:p>
          <a:p>
            <a:pPr eaLnBrk="1" hangingPunct="1">
              <a:buFontTx/>
              <a:buChar char="•"/>
            </a:pPr>
            <a:r>
              <a:rPr lang="fr-CA" altLang="fr-FR" b="1" smtClean="0"/>
              <a:t>ils sont physiquement dispersés à travers l ’organisation</a:t>
            </a:r>
          </a:p>
          <a:p>
            <a:pPr eaLnBrk="1" hangingPunct="1">
              <a:buFontTx/>
              <a:buChar char="•"/>
            </a:pPr>
            <a:r>
              <a:rPr lang="fr-CA" altLang="fr-FR" b="1" smtClean="0"/>
              <a:t>leur expertise avec les outils est variée</a:t>
            </a:r>
          </a:p>
          <a:p>
            <a:pPr eaLnBrk="1" hangingPunct="1">
              <a:buFontTx/>
              <a:buChar char="•"/>
            </a:pPr>
            <a:r>
              <a:rPr lang="fr-CA" altLang="fr-FR" b="1" smtClean="0"/>
              <a:t>leur maturité dans l’exploitation des données s’améliore avec le temps</a:t>
            </a:r>
          </a:p>
          <a:p>
            <a:pPr eaLnBrk="1" hangingPunct="1"/>
            <a:r>
              <a:rPr lang="fr-CA" altLang="fr-FR" smtClean="0"/>
              <a:t>L’habilité à limiter voire éliminer l’impact de la technologie sur les usagers augmente significativement la possibilité d’une démarche soldée par un succès.  Si c’est trop compliqué et trop orienté autour de la technologie les utilisateurs auront de la difficulté à se l’approprier.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45DEF0CE-84CA-46C7-9BB8-6182A629AC3F}" type="slidenum">
              <a:rPr lang="fr-CA" altLang="fr-FR"/>
              <a:pPr/>
              <a:t>16</a:t>
            </a:fld>
            <a:endParaRPr lang="fr-CA" altLang="fr-FR"/>
          </a:p>
        </p:txBody>
      </p:sp>
      <p:sp>
        <p:nvSpPr>
          <p:cNvPr id="34819" name="Rectangle 2"/>
          <p:cNvSpPr>
            <a:spLocks noRot="1" noChangeArrowheads="1" noTextEdit="1"/>
          </p:cNvSpPr>
          <p:nvPr>
            <p:ph type="sldImg"/>
          </p:nvPr>
        </p:nvSpPr>
        <p:spPr>
          <a:xfrm>
            <a:off x="1198563" y="709613"/>
            <a:ext cx="4613275" cy="3460750"/>
          </a:xfrm>
          <a:ln w="12700" cap="flat">
            <a:solidFill>
              <a:schemeClr val="tx1"/>
            </a:solidFill>
          </a:ln>
        </p:spPr>
      </p:sp>
      <p:sp>
        <p:nvSpPr>
          <p:cNvPr id="34820" name="Rectangle 3"/>
          <p:cNvSpPr>
            <a:spLocks noGrp="1" noChangeArrowheads="1"/>
          </p:cNvSpPr>
          <p:nvPr>
            <p:ph type="body" idx="1"/>
          </p:nvPr>
        </p:nvSpPr>
        <p:spPr>
          <a:xfrm>
            <a:off x="935038" y="4414838"/>
            <a:ext cx="514032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7" tIns="45295" rIns="92207" bIns="45295"/>
          <a:lstStyle/>
          <a:p>
            <a:pPr eaLnBrk="1" hangingPunct="1"/>
            <a:r>
              <a:rPr lang="en-US" altLang="fr-FR" smtClean="0"/>
              <a:t>Il est primordial dans le volet technologie de faire un positionnement des outils d’exploitation s’il n’en existe pas déjà dans l’organisation.  Cette activité assurera une cohérence et un alignement des orientations technologiques dans l’entreprise en fonction des budgets tant projets qu’opérations.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855AA196-B32C-4F65-9DA9-3E66EB9159F7}" type="slidenum">
              <a:rPr lang="fr-CA" altLang="fr-FR"/>
              <a:pPr/>
              <a:t>17</a:t>
            </a:fld>
            <a:endParaRPr lang="fr-CA" altLang="fr-FR"/>
          </a:p>
        </p:txBody>
      </p:sp>
      <p:sp>
        <p:nvSpPr>
          <p:cNvPr id="36867" name="Rectangle 2"/>
          <p:cNvSpPr>
            <a:spLocks noRot="1" noChangeArrowheads="1" noTextEdit="1"/>
          </p:cNvSpPr>
          <p:nvPr>
            <p:ph type="sldImg"/>
          </p:nvPr>
        </p:nvSpPr>
        <p:spPr>
          <a:xfrm>
            <a:off x="1198563" y="709613"/>
            <a:ext cx="4613275" cy="3460750"/>
          </a:xfrm>
          <a:ln w="12700" cap="flat">
            <a:solidFill>
              <a:schemeClr val="tx1"/>
            </a:solidFill>
          </a:ln>
        </p:spPr>
      </p:sp>
      <p:sp>
        <p:nvSpPr>
          <p:cNvPr id="36868" name="Rectangle 3"/>
          <p:cNvSpPr>
            <a:spLocks noGrp="1" noChangeArrowheads="1"/>
          </p:cNvSpPr>
          <p:nvPr>
            <p:ph type="body" idx="1"/>
          </p:nvPr>
        </p:nvSpPr>
        <p:spPr>
          <a:xfrm>
            <a:off x="935038" y="4414838"/>
            <a:ext cx="514032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7" tIns="45295" rIns="92207" bIns="45295"/>
          <a:lstStyle/>
          <a:p>
            <a:pPr eaLnBrk="1" hangingPunct="1"/>
            <a:r>
              <a:rPr lang="en-US" altLang="fr-FR" smtClean="0"/>
              <a:t>Mise en garde : </a:t>
            </a:r>
            <a:r>
              <a:rPr lang="fr-CA" altLang="fr-FR" smtClean="0"/>
              <a:t>L’évolution rapide de cette catégorie de produits peut rendre inexact certains commentaires mais aussi vous rapports technologiques (Attention de toujours faire référence aux dates de parution des documents de référence des analyses).</a:t>
            </a:r>
          </a:p>
          <a:p>
            <a:pPr eaLnBrk="1" hangingPunct="1"/>
            <a:endParaRPr lang="en-US" altLang="fr-F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ADC4A2EE-47D3-4CE2-90E8-A83F38C7A5E8}" type="slidenum">
              <a:rPr lang="fr-CA" altLang="fr-FR"/>
              <a:pPr/>
              <a:t>18</a:t>
            </a:fld>
            <a:endParaRPr lang="fr-CA" altLang="fr-F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F8D2F771-A007-4797-9C8F-0B4997D1C8F0}" type="slidenum">
              <a:rPr lang="fr-CA" altLang="fr-FR"/>
              <a:pPr/>
              <a:t>19</a:t>
            </a:fld>
            <a:endParaRPr lang="fr-CA" altLang="fr-F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555C92C0-BD50-402E-A49F-D6E96E5807AA}" type="slidenum">
              <a:rPr lang="fr-CA" altLang="fr-FR"/>
              <a:pPr/>
              <a:t>20</a:t>
            </a:fld>
            <a:endParaRPr lang="fr-CA" altLang="fr-FR"/>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95C2E3EE-F749-42EA-9894-71F62BF9E376}" type="slidenum">
              <a:rPr lang="fr-CA" altLang="fr-FR"/>
              <a:pPr/>
              <a:t>21</a:t>
            </a:fld>
            <a:endParaRPr lang="fr-CA" altLang="fr-FR"/>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5875BEBA-7445-44DE-9451-87DA336C6077}" type="slidenum">
              <a:rPr lang="fr-CA" altLang="fr-FR"/>
              <a:pPr/>
              <a:t>22</a:t>
            </a:fld>
            <a:endParaRPr lang="fr-CA" altLang="fr-FR"/>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EA35CE76-C1FD-418A-A5FD-72CF49422A9A}" type="slidenum">
              <a:rPr lang="fr-CA" altLang="fr-FR"/>
              <a:pPr/>
              <a:t>3</a:t>
            </a:fld>
            <a:endParaRPr lang="fr-CA" altLang="fr-FR"/>
          </a:p>
        </p:txBody>
      </p:sp>
      <p:sp>
        <p:nvSpPr>
          <p:cNvPr id="10243" name="Rectangle 2"/>
          <p:cNvSpPr>
            <a:spLocks noRo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5FD7EA87-7062-4C6E-A6F3-AE01FD607CCE}" type="slidenum">
              <a:rPr lang="fr-CA" altLang="fr-FR"/>
              <a:pPr/>
              <a:t>23</a:t>
            </a:fld>
            <a:endParaRPr lang="fr-CA" altLang="fr-FR"/>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E1D28F07-CD01-4F4B-BCC7-1244BCE7CCDC}" type="slidenum">
              <a:rPr lang="fr-CA" altLang="fr-FR"/>
              <a:pPr/>
              <a:t>24</a:t>
            </a:fld>
            <a:endParaRPr lang="fr-CA" altLang="fr-FR"/>
          </a:p>
        </p:txBody>
      </p:sp>
      <p:sp>
        <p:nvSpPr>
          <p:cNvPr id="51203" name="Rectangle 2"/>
          <p:cNvSpPr>
            <a:spLocks noRot="1" noChangeArrowheads="1" noTextEdit="1"/>
          </p:cNvSpPr>
          <p:nvPr>
            <p:ph type="sldImg"/>
          </p:nvPr>
        </p:nvSpPr>
        <p:spPr>
          <a:xfrm>
            <a:off x="1198563" y="709613"/>
            <a:ext cx="4613275" cy="3460750"/>
          </a:xfrm>
          <a:ln/>
        </p:spPr>
      </p:sp>
      <p:sp>
        <p:nvSpPr>
          <p:cNvPr id="51204" name="Rectangle 3"/>
          <p:cNvSpPr>
            <a:spLocks noGrp="1" noChangeArrowheads="1"/>
          </p:cNvSpPr>
          <p:nvPr>
            <p:ph type="body" idx="1"/>
          </p:nvPr>
        </p:nvSpPr>
        <p:spPr>
          <a:xfrm>
            <a:off x="935038" y="4414838"/>
            <a:ext cx="514032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6DEE26AF-1A61-4C5F-AE38-8C7E5C3A02A4}" type="slidenum">
              <a:rPr lang="fr-CA" altLang="fr-FR"/>
              <a:pPr/>
              <a:t>25</a:t>
            </a:fld>
            <a:endParaRPr lang="fr-CA" altLang="fr-FR"/>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BC746D6E-8455-4389-8D45-BDB53E3CF64A}" type="slidenum">
              <a:rPr lang="fr-CA" altLang="fr-FR"/>
              <a:pPr/>
              <a:t>26</a:t>
            </a:fld>
            <a:endParaRPr lang="fr-CA" altLang="fr-FR"/>
          </a:p>
        </p:txBody>
      </p:sp>
      <p:sp>
        <p:nvSpPr>
          <p:cNvPr id="55299" name="Rectangle 2"/>
          <p:cNvSpPr>
            <a:spLocks noRot="1" noChangeArrowheads="1" noTextEdit="1"/>
          </p:cNvSpPr>
          <p:nvPr>
            <p:ph type="sldImg"/>
          </p:nvPr>
        </p:nvSpPr>
        <p:spPr>
          <a:xfrm>
            <a:off x="1198563" y="709613"/>
            <a:ext cx="4613275" cy="3460750"/>
          </a:xfrm>
          <a:ln/>
        </p:spPr>
      </p:sp>
      <p:sp>
        <p:nvSpPr>
          <p:cNvPr id="55300" name="Rectangle 3"/>
          <p:cNvSpPr>
            <a:spLocks noGrp="1" noChangeArrowheads="1"/>
          </p:cNvSpPr>
          <p:nvPr>
            <p:ph type="body" idx="1"/>
          </p:nvPr>
        </p:nvSpPr>
        <p:spPr>
          <a:xfrm>
            <a:off x="935038" y="4414838"/>
            <a:ext cx="514032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19131490-E2A8-4CCF-877C-C8E88463C274}" type="slidenum">
              <a:rPr lang="fr-CA" altLang="fr-FR"/>
              <a:pPr/>
              <a:t>27</a:t>
            </a:fld>
            <a:endParaRPr lang="fr-CA" altLang="fr-FR"/>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8B6B0D36-F16E-416E-BE25-F21D911B9A80}" type="slidenum">
              <a:rPr lang="fr-CA" altLang="fr-FR"/>
              <a:pPr/>
              <a:t>28</a:t>
            </a:fld>
            <a:endParaRPr lang="fr-CA" altLang="fr-FR"/>
          </a:p>
        </p:txBody>
      </p:sp>
      <p:sp>
        <p:nvSpPr>
          <p:cNvPr id="59395" name="Rectangle 2"/>
          <p:cNvSpPr>
            <a:spLocks noRot="1" noChangeArrowheads="1" noTextEdit="1"/>
          </p:cNvSpPr>
          <p:nvPr>
            <p:ph type="sldImg"/>
          </p:nvPr>
        </p:nvSpPr>
        <p:spPr>
          <a:xfrm>
            <a:off x="1198563" y="709613"/>
            <a:ext cx="4613275" cy="3460750"/>
          </a:xfrm>
          <a:ln/>
        </p:spPr>
      </p:sp>
      <p:sp>
        <p:nvSpPr>
          <p:cNvPr id="59396" name="Rectangle 3"/>
          <p:cNvSpPr>
            <a:spLocks noGrp="1" noChangeArrowheads="1"/>
          </p:cNvSpPr>
          <p:nvPr>
            <p:ph type="body" idx="1"/>
          </p:nvPr>
        </p:nvSpPr>
        <p:spPr>
          <a:xfrm>
            <a:off x="935038" y="4414838"/>
            <a:ext cx="514032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8248C39C-EF17-47DA-81BD-2463700C157C}" type="slidenum">
              <a:rPr lang="fr-CA" altLang="fr-FR"/>
              <a:pPr/>
              <a:t>29</a:t>
            </a:fld>
            <a:endParaRPr lang="fr-CA" altLang="fr-FR"/>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1F7B1DAB-2956-4C20-B290-7DC0523F0E7D}" type="slidenum">
              <a:rPr lang="fr-CA" altLang="fr-FR"/>
              <a:pPr/>
              <a:t>30</a:t>
            </a:fld>
            <a:endParaRPr lang="fr-CA" altLang="fr-FR"/>
          </a:p>
        </p:txBody>
      </p:sp>
      <p:sp>
        <p:nvSpPr>
          <p:cNvPr id="63491" name="Rectangle 2"/>
          <p:cNvSpPr>
            <a:spLocks noRot="1" noChangeArrowheads="1" noTextEdit="1"/>
          </p:cNvSpPr>
          <p:nvPr>
            <p:ph type="sldImg"/>
          </p:nvPr>
        </p:nvSpPr>
        <p:spPr>
          <a:xfrm>
            <a:off x="1198563" y="709613"/>
            <a:ext cx="4613275" cy="3460750"/>
          </a:xfrm>
          <a:ln w="12700" cap="flat">
            <a:solidFill>
              <a:schemeClr val="tx1"/>
            </a:solidFill>
          </a:ln>
        </p:spPr>
      </p:sp>
      <p:sp>
        <p:nvSpPr>
          <p:cNvPr id="63492" name="Rectangle 3"/>
          <p:cNvSpPr>
            <a:spLocks noGrp="1" noChangeArrowheads="1"/>
          </p:cNvSpPr>
          <p:nvPr>
            <p:ph type="body" idx="1"/>
          </p:nvPr>
        </p:nvSpPr>
        <p:spPr>
          <a:xfrm>
            <a:off x="935038" y="4414838"/>
            <a:ext cx="514032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24" tIns="48530" rIns="93824" bIns="48530"/>
          <a:lstStyle/>
          <a:p>
            <a:pPr eaLnBrk="1" hangingPunct="1"/>
            <a:endParaRPr lang="en-US" altLang="fr-F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29C20695-6821-494E-901E-E399244AFAEC}" type="slidenum">
              <a:rPr lang="fr-CA" altLang="fr-FR"/>
              <a:pPr/>
              <a:t>31</a:t>
            </a:fld>
            <a:endParaRPr lang="fr-CA" altLang="fr-FR"/>
          </a:p>
        </p:txBody>
      </p:sp>
      <p:sp>
        <p:nvSpPr>
          <p:cNvPr id="65539" name="Rectangle 2"/>
          <p:cNvSpPr>
            <a:spLocks noRot="1" noChangeArrowheads="1" noTextEdit="1"/>
          </p:cNvSpPr>
          <p:nvPr>
            <p:ph type="sldImg"/>
          </p:nvPr>
        </p:nvSpPr>
        <p:spPr>
          <a:xfrm>
            <a:off x="1198563" y="709613"/>
            <a:ext cx="4613275" cy="3460750"/>
          </a:xfrm>
          <a:ln w="12700" cap="flat">
            <a:solidFill>
              <a:schemeClr val="tx1"/>
            </a:solidFill>
          </a:ln>
        </p:spPr>
      </p:sp>
      <p:sp>
        <p:nvSpPr>
          <p:cNvPr id="65540" name="Rectangle 3"/>
          <p:cNvSpPr>
            <a:spLocks noGrp="1" noChangeArrowheads="1"/>
          </p:cNvSpPr>
          <p:nvPr>
            <p:ph type="body" idx="1"/>
          </p:nvPr>
        </p:nvSpPr>
        <p:spPr>
          <a:xfrm>
            <a:off x="935038" y="4414838"/>
            <a:ext cx="514032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24" tIns="48530" rIns="93824" bIns="48530"/>
          <a:lstStyle/>
          <a:p>
            <a:pPr eaLnBrk="1" hangingPunct="1"/>
            <a:endParaRPr lang="en-US" altLang="fr-F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DB9C6DA6-63A4-4B76-8071-621B40B2ADA8}" type="slidenum">
              <a:rPr lang="fr-CA" altLang="fr-FR"/>
              <a:pPr/>
              <a:t>32</a:t>
            </a:fld>
            <a:endParaRPr lang="fr-CA" altLang="fr-FR"/>
          </a:p>
        </p:txBody>
      </p:sp>
      <p:sp>
        <p:nvSpPr>
          <p:cNvPr id="67587" name="Rectangle 2"/>
          <p:cNvSpPr>
            <a:spLocks noRot="1" noChangeArrowheads="1" noTextEdit="1"/>
          </p:cNvSpPr>
          <p:nvPr>
            <p:ph type="sldImg"/>
          </p:nvPr>
        </p:nvSpPr>
        <p:spPr>
          <a:xfrm>
            <a:off x="1198563" y="709613"/>
            <a:ext cx="4613275" cy="3460750"/>
          </a:xfrm>
          <a:ln w="12700" cap="flat">
            <a:solidFill>
              <a:schemeClr val="tx1"/>
            </a:solidFill>
          </a:ln>
        </p:spPr>
      </p:sp>
      <p:sp>
        <p:nvSpPr>
          <p:cNvPr id="67588" name="Rectangle 3"/>
          <p:cNvSpPr>
            <a:spLocks noGrp="1" noChangeArrowheads="1"/>
          </p:cNvSpPr>
          <p:nvPr>
            <p:ph type="body" idx="1"/>
          </p:nvPr>
        </p:nvSpPr>
        <p:spPr>
          <a:xfrm>
            <a:off x="935038" y="4414838"/>
            <a:ext cx="514032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24" tIns="48530" rIns="93824" bIns="48530"/>
          <a:lstStyle/>
          <a:p>
            <a:pPr eaLnBrk="1" hangingPunct="1"/>
            <a:r>
              <a:rPr lang="en-US" altLang="fr-FR" smtClean="0"/>
              <a:t>La sécurité permet de limiter plusieurs aspects de l’utilisation des tableaux de bords/solutions informationnelles en fonction des politiques organisationelles en place et sont plus ou moins intégrées aux systèmes de sécurité en place (single sign-on, sécurité AD etc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US" altLang="fr-FR" smtClean="0"/>
              <a:t>Introduction to Information Systems </a:t>
            </a:r>
            <a:endParaRPr lang="en-US" altLang="fr-FR" smtClean="0">
              <a:latin typeface="Times New Roman" pitchFamily="18" charset="0"/>
            </a:endParaRPr>
          </a:p>
        </p:txBody>
      </p:sp>
      <p:sp>
        <p:nvSpPr>
          <p:cNvPr id="122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US" altLang="fr-FR" smtClean="0">
                <a:latin typeface="Times New Roman" pitchFamily="18" charset="0"/>
              </a:rPr>
              <a:t>Chapter 1</a:t>
            </a:r>
          </a:p>
        </p:txBody>
      </p:sp>
      <p:sp>
        <p:nvSpPr>
          <p:cNvPr id="122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US" altLang="fr-FR" sz="1000" smtClean="0">
                <a:latin typeface="Times New Roman" pitchFamily="18" charset="0"/>
              </a:rPr>
              <a:t>© 2002 McGraw-Hill Companies</a:t>
            </a:r>
            <a:r>
              <a:rPr lang="en-US" altLang="fr-FR" smtClean="0">
                <a:latin typeface="Times New Roman" pitchFamily="18" charset="0"/>
              </a:rPr>
              <a:t> </a:t>
            </a:r>
          </a:p>
        </p:txBody>
      </p:sp>
      <p:sp>
        <p:nvSpPr>
          <p:cNvPr id="122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20A71643-A8FD-4C89-B970-B5BC5BB5E5E6}" type="slidenum">
              <a:rPr lang="en-US" altLang="fr-FR">
                <a:latin typeface="Times New Roman" pitchFamily="18" charset="0"/>
              </a:rPr>
              <a:pPr/>
              <a:t>4</a:t>
            </a:fld>
            <a:endParaRPr lang="en-US" altLang="fr-FR">
              <a:latin typeface="Times New Roman" pitchFamily="18" charset="0"/>
            </a:endParaRPr>
          </a:p>
        </p:txBody>
      </p:sp>
      <p:sp>
        <p:nvSpPr>
          <p:cNvPr id="12294" name="Rectangle 2"/>
          <p:cNvSpPr>
            <a:spLocks noGrp="1" noRot="1" noChangeAspect="1" noChangeArrowheads="1" noTextEdit="1"/>
          </p:cNvSpPr>
          <p:nvPr>
            <p:ph type="sldImg"/>
          </p:nvPr>
        </p:nvSpPr>
        <p:spPr>
          <a:xfrm>
            <a:off x="1103313" y="246063"/>
            <a:ext cx="4765675" cy="3575050"/>
          </a:xfrm>
          <a:ln/>
        </p:spPr>
      </p:sp>
      <p:sp>
        <p:nvSpPr>
          <p:cNvPr id="12295" name="Rectangle 3"/>
          <p:cNvSpPr>
            <a:spLocks noGrp="1" noChangeArrowheads="1"/>
          </p:cNvSpPr>
          <p:nvPr>
            <p:ph type="body" idx="1"/>
          </p:nvPr>
        </p:nvSpPr>
        <p:spPr>
          <a:xfrm>
            <a:off x="466725" y="4029075"/>
            <a:ext cx="607695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Bef>
                <a:spcPct val="50000"/>
              </a:spcBef>
            </a:pPr>
            <a:endParaRPr lang="fr-FR" altLang="fr-FR" sz="700" smtClean="0">
              <a:solidFill>
                <a:srgbClr val="000000"/>
              </a:solidFill>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D7F87AFF-3332-426F-A431-880714FC7654}" type="slidenum">
              <a:rPr lang="fr-CA" altLang="fr-FR"/>
              <a:pPr/>
              <a:t>33</a:t>
            </a:fld>
            <a:endParaRPr lang="fr-CA" altLang="fr-FR"/>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C2F4BF4B-82EB-464B-BF4F-290C284C3445}" type="slidenum">
              <a:rPr lang="fr-CA" altLang="fr-FR"/>
              <a:pPr/>
              <a:t>34</a:t>
            </a:fld>
            <a:endParaRPr lang="fr-CA" altLang="fr-FR"/>
          </a:p>
        </p:txBody>
      </p:sp>
      <p:sp>
        <p:nvSpPr>
          <p:cNvPr id="71683" name="Rectangle 2"/>
          <p:cNvSpPr>
            <a:spLocks noRot="1" noChangeArrowheads="1" noTextEdit="1"/>
          </p:cNvSpPr>
          <p:nvPr>
            <p:ph type="sldImg"/>
          </p:nvPr>
        </p:nvSpPr>
        <p:spPr>
          <a:xfrm>
            <a:off x="1198563" y="709613"/>
            <a:ext cx="4613275" cy="3460750"/>
          </a:xfrm>
          <a:ln w="12700" cap="flat">
            <a:solidFill>
              <a:schemeClr val="tx1"/>
            </a:solidFill>
          </a:ln>
        </p:spPr>
      </p:sp>
      <p:sp>
        <p:nvSpPr>
          <p:cNvPr id="71684" name="Rectangle 3"/>
          <p:cNvSpPr>
            <a:spLocks noGrp="1" noChangeArrowheads="1"/>
          </p:cNvSpPr>
          <p:nvPr>
            <p:ph type="body" idx="1"/>
          </p:nvPr>
        </p:nvSpPr>
        <p:spPr>
          <a:xfrm>
            <a:off x="935038" y="4414838"/>
            <a:ext cx="514032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7" tIns="45295" rIns="92207" bIns="45295"/>
          <a:lstStyle/>
          <a:p>
            <a:pPr eaLnBrk="1" hangingPunct="1"/>
            <a:endParaRPr lang="en-US" alt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US" altLang="fr-FR" smtClean="0"/>
              <a:t>Introduction to Information Systems </a:t>
            </a:r>
            <a:endParaRPr lang="en-US" altLang="fr-FR" smtClean="0">
              <a:latin typeface="Times New Roman" pitchFamily="18" charset="0"/>
            </a:endParaRPr>
          </a:p>
        </p:txBody>
      </p:sp>
      <p:sp>
        <p:nvSpPr>
          <p:cNvPr id="143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US" altLang="fr-FR" smtClean="0">
                <a:latin typeface="Times New Roman" pitchFamily="18" charset="0"/>
              </a:rPr>
              <a:t>Chapter 1</a:t>
            </a:r>
          </a:p>
        </p:txBody>
      </p:sp>
      <p:sp>
        <p:nvSpPr>
          <p:cNvPr id="143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US" altLang="fr-FR" sz="1000" smtClean="0">
                <a:latin typeface="Times New Roman" pitchFamily="18" charset="0"/>
              </a:rPr>
              <a:t>© 2002 McGraw-Hill Companies</a:t>
            </a:r>
            <a:r>
              <a:rPr lang="en-US" altLang="fr-FR" smtClean="0">
                <a:latin typeface="Times New Roman" pitchFamily="18" charset="0"/>
              </a:rPr>
              <a:t> </a:t>
            </a:r>
          </a:p>
        </p:txBody>
      </p:sp>
      <p:sp>
        <p:nvSpPr>
          <p:cNvPr id="143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DD968A7D-C970-4D34-9101-464110A6456B}" type="slidenum">
              <a:rPr lang="en-US" altLang="fr-FR">
                <a:latin typeface="Times New Roman" pitchFamily="18" charset="0"/>
              </a:rPr>
              <a:pPr/>
              <a:t>5</a:t>
            </a:fld>
            <a:endParaRPr lang="en-US" altLang="fr-FR">
              <a:latin typeface="Times New Roman" pitchFamily="18" charset="0"/>
            </a:endParaRPr>
          </a:p>
        </p:txBody>
      </p:sp>
      <p:sp>
        <p:nvSpPr>
          <p:cNvPr id="14342" name="Rectangle 2"/>
          <p:cNvSpPr>
            <a:spLocks noGrp="1" noRot="1" noChangeAspect="1" noChangeArrowheads="1" noTextEdit="1"/>
          </p:cNvSpPr>
          <p:nvPr>
            <p:ph type="sldImg"/>
          </p:nvPr>
        </p:nvSpPr>
        <p:spPr>
          <a:xfrm>
            <a:off x="1182688" y="703263"/>
            <a:ext cx="2359025" cy="1770062"/>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US" altLang="fr-FR" smtClean="0"/>
              <a:t>Introduction to Information Systems </a:t>
            </a:r>
            <a:endParaRPr lang="en-US" altLang="fr-FR" smtClean="0">
              <a:latin typeface="Times New Roman" pitchFamily="18" charset="0"/>
            </a:endParaRPr>
          </a:p>
        </p:txBody>
      </p:sp>
      <p:sp>
        <p:nvSpPr>
          <p:cNvPr id="174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US" altLang="fr-FR" smtClean="0">
                <a:latin typeface="Times New Roman" pitchFamily="18" charset="0"/>
              </a:rPr>
              <a:t>Chapter 1</a:t>
            </a:r>
          </a:p>
        </p:txBody>
      </p:sp>
      <p:sp>
        <p:nvSpPr>
          <p:cNvPr id="174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US" altLang="fr-FR" sz="1000" smtClean="0">
                <a:latin typeface="Times New Roman" pitchFamily="18" charset="0"/>
              </a:rPr>
              <a:t>© 2002 McGraw-Hill Companies</a:t>
            </a:r>
            <a:r>
              <a:rPr lang="en-US" altLang="fr-FR" smtClean="0">
                <a:latin typeface="Times New Roman" pitchFamily="18" charset="0"/>
              </a:rPr>
              <a:t> </a:t>
            </a:r>
          </a:p>
        </p:txBody>
      </p:sp>
      <p:sp>
        <p:nvSpPr>
          <p:cNvPr id="174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5353CEE6-4752-423F-98C2-9884FC7430CD}" type="slidenum">
              <a:rPr lang="en-US" altLang="fr-FR">
                <a:latin typeface="Times New Roman" pitchFamily="18" charset="0"/>
              </a:rPr>
              <a:pPr/>
              <a:t>7</a:t>
            </a:fld>
            <a:endParaRPr lang="en-US" altLang="fr-FR">
              <a:latin typeface="Times New Roman" pitchFamily="18" charset="0"/>
            </a:endParaRPr>
          </a:p>
        </p:txBody>
      </p:sp>
      <p:sp>
        <p:nvSpPr>
          <p:cNvPr id="17414" name="Rectangle 2"/>
          <p:cNvSpPr>
            <a:spLocks noChangeArrowheads="1" noTextEdit="1"/>
          </p:cNvSpPr>
          <p:nvPr>
            <p:ph type="sldImg"/>
          </p:nvPr>
        </p:nvSpPr>
        <p:spPr>
          <a:xfrm>
            <a:off x="1103313" y="246063"/>
            <a:ext cx="4765675" cy="3575050"/>
          </a:xfrm>
          <a:ln/>
        </p:spPr>
      </p:sp>
      <p:sp>
        <p:nvSpPr>
          <p:cNvPr id="17415" name="Rectangle 3"/>
          <p:cNvSpPr>
            <a:spLocks noGrp="1" noChangeArrowheads="1"/>
          </p:cNvSpPr>
          <p:nvPr>
            <p:ph type="body" idx="1"/>
          </p:nvPr>
        </p:nvSpPr>
        <p:spPr>
          <a:xfrm>
            <a:off x="466725" y="4029075"/>
            <a:ext cx="607695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D4E75244-9C30-4D57-99C5-5E823D287576}" type="slidenum">
              <a:rPr lang="fr-CA" altLang="fr-FR"/>
              <a:pPr/>
              <a:t>9</a:t>
            </a:fld>
            <a:endParaRPr lang="fr-CA" altLang="fr-FR"/>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F11676D7-EE4A-4CA2-93AF-B32FFD84C88D}" type="slidenum">
              <a:rPr lang="fr-CA" altLang="fr-FR"/>
              <a:pPr/>
              <a:t>10</a:t>
            </a:fld>
            <a:endParaRPr lang="fr-CA" altLang="fr-FR"/>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0B92169F-C93B-45DE-8812-69D5BE557DF8}" type="slidenum">
              <a:rPr lang="fr-CA" altLang="fr-FR"/>
              <a:pPr/>
              <a:t>11</a:t>
            </a:fld>
            <a:endParaRPr lang="fr-CA" altLang="fr-FR"/>
          </a:p>
        </p:txBody>
      </p:sp>
      <p:sp>
        <p:nvSpPr>
          <p:cNvPr id="24579" name="Rectangle 2"/>
          <p:cNvSpPr>
            <a:spLocks noRo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smtClean="0"/>
              <a:t>Business Discovery : Permet de découvrir par des entrevues avec gestionnaires, employés, fournisseurs de service comment fonctionne non seulement l’entreprise mais aussi le processus de prise de décision dans chaque secteur et couche de l’organisation.  Outre la découverte des processus de gestion, un des éléments clé de cette étape de la démarche est d’apprendre à connaître également le « langage » d’affaire de l’organisation</a:t>
            </a:r>
          </a:p>
          <a:p>
            <a:pPr eaLnBrk="1" hangingPunct="1"/>
            <a:endParaRPr lang="fr-CA" altLang="fr-FR" smtClean="0"/>
          </a:p>
          <a:p>
            <a:pPr eaLnBrk="1" hangingPunct="1"/>
            <a:r>
              <a:rPr lang="fr-CA" altLang="fr-FR" smtClean="0"/>
              <a:t>Data Discovery : Identifier les systèmes sources, leur particularités, domaines de valeurs, paramètres, taille des données, règles transactionnelles, particularités d’opérations.  L’objectif est de bien comprendre les systèmes à partir desquels l’entrepôt devra s’alimenter.</a:t>
            </a:r>
          </a:p>
          <a:p>
            <a:pPr eaLnBrk="1" hangingPunct="1"/>
            <a:endParaRPr lang="fr-CA" altLang="fr-FR" smtClean="0"/>
          </a:p>
          <a:p>
            <a:pPr eaLnBrk="1" hangingPunct="1"/>
            <a:r>
              <a:rPr lang="fr-CA" altLang="fr-FR" smtClean="0"/>
              <a:t>Data Staging &amp; ETL : Élaborer le processus d’acquisition des données en fonction des particulartés de chacun des systèmes sources.  Définir l’environnement de traitement des données, processus de fusion des données maitresses (Master Data).</a:t>
            </a:r>
          </a:p>
          <a:p>
            <a:pPr eaLnBrk="1" hangingPunct="1"/>
            <a:endParaRPr lang="fr-CA" altLang="fr-FR" smtClean="0"/>
          </a:p>
          <a:p>
            <a:pPr eaLnBrk="1" hangingPunct="1"/>
            <a:r>
              <a:rPr lang="fr-CA" altLang="fr-FR" smtClean="0"/>
              <a:t>Star Schema : Modélisation des données informationelles en fonction d’une structure plus « Flat » ou les tables de fait (transactions mesurables dans le temps) sont expliquées complétées par les dimensions d’analyse recherchées par les gestionnaires.  Les liens se font par des dimensions charnières (dimensions utilisées par plusieurs sujets d’intérêts) qui permettent de lier les analyses entres elles.</a:t>
            </a:r>
          </a:p>
          <a:p>
            <a:pPr eaLnBrk="1" hangingPunct="1"/>
            <a:endParaRPr lang="fr-CA" altLang="fr-FR" smtClean="0"/>
          </a:p>
          <a:p>
            <a:pPr eaLnBrk="1" hangingPunct="1"/>
            <a:r>
              <a:rPr lang="fr-CA" altLang="fr-FR" smtClean="0"/>
              <a:t>Data Warehouse : C’est le contenant permettant de stocker toutes les données informationelles de l’entreprise, il peut être fédéré, distribué ou centralisé.</a:t>
            </a:r>
          </a:p>
          <a:p>
            <a:pPr eaLnBrk="1" hangingPunct="1"/>
            <a:endParaRPr lang="fr-CA" altLang="fr-FR" smtClean="0"/>
          </a:p>
          <a:p>
            <a:pPr eaLnBrk="1" hangingPunct="1"/>
            <a:r>
              <a:rPr lang="fr-CA" altLang="fr-FR" smtClean="0"/>
              <a:t>Data Mart : Permet de comprendre les préoccupations spécifiques d’affaires d’un domaine de l’entreprise (ex: Ventes, Finances, Ressources Humaines, Production etc …. ).  C’est très orienté vers des situations d’analyse sectorielles.</a:t>
            </a:r>
          </a:p>
          <a:p>
            <a:pPr eaLnBrk="1" hangingPunct="1"/>
            <a:endParaRPr lang="fr-CA" altLang="fr-FR" smtClean="0"/>
          </a:p>
          <a:p>
            <a:pPr eaLnBrk="1" hangingPunct="1"/>
            <a:r>
              <a:rPr lang="fr-CA" altLang="fr-FR" smtClean="0"/>
              <a:t>Operational Data Store : Permet d’accéder à des données à caractère plus détaillées pour expliquer d’avantage les analyses plus macroscopiques ou pour détailler les données agrégées (exemple la liste des employés ayant plus de 5% d’absentéisme).  Ces données étant très détaillées et souvent volumineuses, l’utilisation de « Web Services » sur les systèmes opérationnels peuvent s’avérer très efficaces puisque les requêtes sont bien concises et exigeront peu de ressources sur les systèmes sources.</a:t>
            </a:r>
          </a:p>
          <a:p>
            <a:pPr eaLnBrk="1" hangingPunct="1"/>
            <a:endParaRPr lang="fr-CA" altLang="fr-FR" smtClean="0"/>
          </a:p>
          <a:p>
            <a:pPr eaLnBrk="1" hangingPunct="1"/>
            <a:r>
              <a:rPr lang="fr-CA" altLang="fr-FR" smtClean="0"/>
              <a:t>Analyse (OLAP/ROLAP/MOLAP) : Techniques d’analyse permettant de pivoter les informations selon les différentes dimensions contenues dans l’entrepôt de données.</a:t>
            </a:r>
          </a:p>
          <a:p>
            <a:pPr eaLnBrk="1" hangingPunct="1"/>
            <a:endParaRPr lang="fr-CA" altLang="fr-FR" smtClean="0"/>
          </a:p>
          <a:p>
            <a:pPr eaLnBrk="1" hangingPunct="1"/>
            <a:r>
              <a:rPr lang="fr-CA" altLang="fr-FR" smtClean="0"/>
              <a:t>Business Intelligence Tools : Outils analytiques permettant d’exploiter les données contenues dans les systèmes informationnels.  Ce sont souvent des suites d’outils permettant le « reporting » standard, et offrant par la suite différentes fonctionnalités analytiques, sous forme tabulaires, graphiques, géographiques etc ….</a:t>
            </a:r>
          </a:p>
          <a:p>
            <a:pPr eaLnBrk="1" hangingPunct="1"/>
            <a:endParaRPr lang="fr-CA" altLang="fr-FR" smtClean="0"/>
          </a:p>
          <a:p>
            <a:pPr eaLnBrk="1" hangingPunct="1"/>
            <a:r>
              <a:rPr lang="fr-CA" altLang="fr-FR" smtClean="0"/>
              <a:t>Gestion des données Maîtresses : C’est la clé du succès dans la définition/exploitation d’un environnement informationnel. C’Est la couche d’isolation logique qui permet de réconcilier les informations lorsqu’elles sont en provenance de différentes sources transactionnelles.</a:t>
            </a:r>
          </a:p>
          <a:p>
            <a:pPr eaLnBrk="1" hangingPunct="1"/>
            <a:endParaRPr lang="fr-CA" altLang="fr-FR" smtClean="0"/>
          </a:p>
          <a:p>
            <a:pPr eaLnBrk="1" hangingPunct="1"/>
            <a:r>
              <a:rPr lang="fr-CA" altLang="fr-FR" smtClean="0"/>
              <a:t>Gestion du Métadata : C’est la clé du succès dans la définition/construction d’un environnement informationnel.  C’est le data sur le data ! Il permet d’expliquer ce que contient l’entrepôt de données, ses règles, paramètres, logique d’affaire, logique de transformation etc …. De l’ensemble des composantes.  Le défi de maintenance est le plus important, mais il en est la clé.</a:t>
            </a:r>
          </a:p>
          <a:p>
            <a:pPr eaLnBrk="1" hangingPunct="1"/>
            <a:endParaRPr lang="fr-CA" altLang="fr-FR" smtClean="0"/>
          </a:p>
          <a:p>
            <a:pPr eaLnBrk="1" hangingPunct="1"/>
            <a:endParaRPr lang="fr-CA" alt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03828351-446A-4B15-81C5-5186585DB652}" type="slidenum">
              <a:rPr lang="fr-CA" altLang="fr-FR"/>
              <a:pPr/>
              <a:t>12</a:t>
            </a:fld>
            <a:endParaRPr lang="fr-CA" altLang="fr-FR"/>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 name="Group 2"/>
          <p:cNvGrpSpPr>
            <a:grpSpLocks/>
          </p:cNvGrpSpPr>
          <p:nvPr/>
        </p:nvGrpSpPr>
        <p:grpSpPr bwMode="auto">
          <a:xfrm>
            <a:off x="0" y="6350"/>
            <a:ext cx="9140825" cy="6851650"/>
            <a:chOff x="0" y="4"/>
            <a:chExt cx="5758" cy="4316"/>
          </a:xfrm>
        </p:grpSpPr>
        <p:grpSp>
          <p:nvGrpSpPr>
            <p:cNvPr id="5" name="Group 3"/>
            <p:cNvGrpSpPr>
              <a:grpSpLocks/>
            </p:cNvGrpSpPr>
            <p:nvPr/>
          </p:nvGrpSpPr>
          <p:grpSpPr bwMode="auto">
            <a:xfrm>
              <a:off x="0" y="1161"/>
              <a:ext cx="5758" cy="3159"/>
              <a:chOff x="0" y="1161"/>
              <a:chExt cx="5758" cy="3159"/>
            </a:xfrm>
          </p:grpSpPr>
          <p:sp>
            <p:nvSpPr>
              <p:cNvPr id="16" name="Freeform 4"/>
              <p:cNvSpPr>
                <a:spLocks/>
              </p:cNvSpPr>
              <p:nvPr/>
            </p:nvSpPr>
            <p:spPr bwMode="hidden">
              <a:xfrm>
                <a:off x="558" y="1161"/>
                <a:ext cx="5200" cy="3159"/>
              </a:xfrm>
              <a:custGeom>
                <a:avLst/>
                <a:gdLst>
                  <a:gd name="T0" fmla="*/ 0 w 5184"/>
                  <a:gd name="T1" fmla="*/ 3159 h 3159"/>
                  <a:gd name="T2" fmla="*/ 5248 w 5184"/>
                  <a:gd name="T3" fmla="*/ 3159 h 3159"/>
                  <a:gd name="T4" fmla="*/ 5248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 name="Freeform 5"/>
              <p:cNvSpPr>
                <a:spLocks/>
              </p:cNvSpPr>
              <p:nvPr/>
            </p:nvSpPr>
            <p:spPr bwMode="hidden">
              <a:xfrm>
                <a:off x="0" y="1161"/>
                <a:ext cx="558" cy="3159"/>
              </a:xfrm>
              <a:custGeom>
                <a:avLst/>
                <a:gdLst>
                  <a:gd name="T0" fmla="*/ 0 w 556"/>
                  <a:gd name="T1" fmla="*/ 0 h 3159"/>
                  <a:gd name="T2" fmla="*/ 0 w 556"/>
                  <a:gd name="T3" fmla="*/ 3159 h 3159"/>
                  <a:gd name="T4" fmla="*/ 564 w 556"/>
                  <a:gd name="T5" fmla="*/ 3159 h 3159"/>
                  <a:gd name="T6" fmla="*/ 564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6" name="Freeform 6"/>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eaLnBrk="1" hangingPunct="1">
                <a:defRPr/>
              </a:pPr>
              <a:endParaRPr lang="en-US"/>
            </a:p>
          </p:txBody>
        </p:sp>
        <p:sp>
          <p:nvSpPr>
            <p:cNvPr id="7" name="Freeform 7"/>
            <p:cNvSpPr>
              <a:spLocks/>
            </p:cNvSpPr>
            <p:nvPr/>
          </p:nvSpPr>
          <p:spPr bwMode="ltGray">
            <a:xfrm>
              <a:off x="767" y="1155"/>
              <a:ext cx="252" cy="12"/>
            </a:xfrm>
            <a:custGeom>
              <a:avLst/>
              <a:gdLst>
                <a:gd name="T0" fmla="*/ 255 w 251"/>
                <a:gd name="T1" fmla="*/ 0 h 12"/>
                <a:gd name="T2" fmla="*/ 0 w 251"/>
                <a:gd name="T3" fmla="*/ 0 h 12"/>
                <a:gd name="T4" fmla="*/ 0 w 251"/>
                <a:gd name="T5" fmla="*/ 12 h 12"/>
                <a:gd name="T6" fmla="*/ 255 w 251"/>
                <a:gd name="T7" fmla="*/ 12 h 12"/>
                <a:gd name="T8" fmla="*/ 255 w 251"/>
                <a:gd name="T9" fmla="*/ 0 h 12"/>
                <a:gd name="T10" fmla="*/ 255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 name="Freeform 8"/>
            <p:cNvSpPr>
              <a:spLocks/>
            </p:cNvSpPr>
            <p:nvPr/>
          </p:nvSpPr>
          <p:spPr bwMode="ltGray">
            <a:xfrm>
              <a:off x="0" y="1155"/>
              <a:ext cx="351" cy="12"/>
            </a:xfrm>
            <a:custGeom>
              <a:avLst/>
              <a:gdLst>
                <a:gd name="T0" fmla="*/ 0 w 251"/>
                <a:gd name="T1" fmla="*/ 0 h 12"/>
                <a:gd name="T2" fmla="*/ 0 w 251"/>
                <a:gd name="T3" fmla="*/ 12 h 12"/>
                <a:gd name="T4" fmla="*/ 961 w 251"/>
                <a:gd name="T5" fmla="*/ 12 h 12"/>
                <a:gd name="T6" fmla="*/ 961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nvGrpSpPr>
            <p:cNvPr id="9" name="Group 9"/>
            <p:cNvGrpSpPr>
              <a:grpSpLocks/>
            </p:cNvGrpSpPr>
            <p:nvPr/>
          </p:nvGrpSpPr>
          <p:grpSpPr bwMode="auto">
            <a:xfrm>
              <a:off x="348" y="4"/>
              <a:ext cx="5410" cy="4316"/>
              <a:chOff x="348" y="4"/>
              <a:chExt cx="5410" cy="4316"/>
            </a:xfrm>
          </p:grpSpPr>
          <p:sp>
            <p:nvSpPr>
              <p:cNvPr id="10" name="Freeform 10"/>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 name="Freeform 11"/>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 name="Freeform 12"/>
              <p:cNvSpPr>
                <a:spLocks/>
              </p:cNvSpPr>
              <p:nvPr/>
            </p:nvSpPr>
            <p:spPr bwMode="ltGray">
              <a:xfrm>
                <a:off x="1019" y="1155"/>
                <a:ext cx="4739" cy="12"/>
              </a:xfrm>
              <a:custGeom>
                <a:avLst/>
                <a:gdLst>
                  <a:gd name="T0" fmla="*/ 4784 w 4724"/>
                  <a:gd name="T1" fmla="*/ 0 h 12"/>
                  <a:gd name="T2" fmla="*/ 0 w 4724"/>
                  <a:gd name="T3" fmla="*/ 0 h 12"/>
                  <a:gd name="T4" fmla="*/ 0 w 4724"/>
                  <a:gd name="T5" fmla="*/ 12 h 12"/>
                  <a:gd name="T6" fmla="*/ 4784 w 4724"/>
                  <a:gd name="T7" fmla="*/ 12 h 12"/>
                  <a:gd name="T8" fmla="*/ 4784 w 4724"/>
                  <a:gd name="T9" fmla="*/ 0 h 12"/>
                  <a:gd name="T10" fmla="*/ 4784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 name="Freeform 13"/>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 name="Freeform 14"/>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 name="Freeform 15"/>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eaLnBrk="1" hangingPunct="1">
                  <a:defRPr/>
                </a:pPr>
                <a:endParaRPr lang="en-US"/>
              </a:p>
            </p:txBody>
          </p:sp>
        </p:grpSp>
      </p:grpSp>
      <p:sp>
        <p:nvSpPr>
          <p:cNvPr id="113680" name="Rectangle 16"/>
          <p:cNvSpPr>
            <a:spLocks noGrp="1" noChangeArrowheads="1"/>
          </p:cNvSpPr>
          <p:nvPr>
            <p:ph type="ctrTitle" sz="quarter"/>
          </p:nvPr>
        </p:nvSpPr>
        <p:spPr>
          <a:xfrm>
            <a:off x="1066800" y="1997075"/>
            <a:ext cx="7086600" cy="1431925"/>
          </a:xfrm>
        </p:spPr>
        <p:txBody>
          <a:bodyPr anchor="b"/>
          <a:lstStyle>
            <a:lvl1pPr>
              <a:defRPr/>
            </a:lvl1pPr>
          </a:lstStyle>
          <a:p>
            <a:r>
              <a:rPr lang="en-CA"/>
              <a:t>Click to edit Master title style</a:t>
            </a:r>
          </a:p>
        </p:txBody>
      </p:sp>
      <p:sp>
        <p:nvSpPr>
          <p:cNvPr id="113681" name="Rectangle 17"/>
          <p:cNvSpPr>
            <a:spLocks noGrp="1" noChangeArrowheads="1"/>
          </p:cNvSpPr>
          <p:nvPr>
            <p:ph type="subTitle" sz="quarter" idx="1"/>
          </p:nvPr>
        </p:nvSpPr>
        <p:spPr>
          <a:xfrm>
            <a:off x="1066800" y="3886200"/>
            <a:ext cx="6400800" cy="1752600"/>
          </a:xfrm>
        </p:spPr>
        <p:txBody>
          <a:bodyPr/>
          <a:lstStyle>
            <a:lvl1pPr marL="0" indent="0">
              <a:buFont typeface="Wingdings" pitchFamily="2" charset="2"/>
              <a:buNone/>
              <a:defRPr/>
            </a:lvl1pPr>
          </a:lstStyle>
          <a:p>
            <a:r>
              <a:rPr lang="en-CA"/>
              <a:t>Click to edit Master subtitle style</a:t>
            </a:r>
          </a:p>
        </p:txBody>
      </p:sp>
      <p:sp>
        <p:nvSpPr>
          <p:cNvPr id="18" name="Rectangle 18"/>
          <p:cNvSpPr>
            <a:spLocks noGrp="1" noChangeArrowheads="1"/>
          </p:cNvSpPr>
          <p:nvPr>
            <p:ph type="dt" sz="quarter" idx="10"/>
          </p:nvPr>
        </p:nvSpPr>
        <p:spPr/>
        <p:txBody>
          <a:bodyPr/>
          <a:lstStyle>
            <a:lvl1pPr>
              <a:defRPr/>
            </a:lvl1pPr>
          </a:lstStyle>
          <a:p>
            <a:pPr>
              <a:defRPr/>
            </a:pPr>
            <a:endParaRPr lang="en-CA"/>
          </a:p>
        </p:txBody>
      </p:sp>
      <p:sp>
        <p:nvSpPr>
          <p:cNvPr id="19" name="Rectangle 19"/>
          <p:cNvSpPr>
            <a:spLocks noGrp="1" noChangeArrowheads="1"/>
          </p:cNvSpPr>
          <p:nvPr>
            <p:ph type="ftr" sz="quarter" idx="11"/>
          </p:nvPr>
        </p:nvSpPr>
        <p:spPr>
          <a:xfrm>
            <a:off x="3352800" y="6248400"/>
            <a:ext cx="2895600" cy="457200"/>
          </a:xfrm>
        </p:spPr>
        <p:txBody>
          <a:bodyPr/>
          <a:lstStyle>
            <a:lvl1pPr>
              <a:defRPr/>
            </a:lvl1pPr>
          </a:lstStyle>
          <a:p>
            <a:pPr>
              <a:defRPr/>
            </a:pPr>
            <a:endParaRPr lang="en-CA"/>
          </a:p>
        </p:txBody>
      </p:sp>
      <p:sp>
        <p:nvSpPr>
          <p:cNvPr id="20" name="Rectangle 20"/>
          <p:cNvSpPr>
            <a:spLocks noGrp="1" noChangeArrowheads="1"/>
          </p:cNvSpPr>
          <p:nvPr>
            <p:ph type="sldNum" sz="quarter" idx="12"/>
          </p:nvPr>
        </p:nvSpPr>
        <p:spPr/>
        <p:txBody>
          <a:bodyPr/>
          <a:lstStyle>
            <a:lvl1pPr>
              <a:defRPr/>
            </a:lvl1pPr>
          </a:lstStyle>
          <a:p>
            <a:fld id="{01915242-05F2-4BE8-973C-A87A1C2BE52D}" type="slidenum">
              <a:rPr lang="en-CA" altLang="fr-FR"/>
              <a:pPr/>
              <a:t>‹#›</a:t>
            </a:fld>
            <a:endParaRPr lang="en-CA" altLang="fr-FR"/>
          </a:p>
        </p:txBody>
      </p:sp>
    </p:spTree>
    <p:extLst>
      <p:ext uri="{BB962C8B-B14F-4D97-AF65-F5344CB8AC3E}">
        <p14:creationId xmlns:p14="http://schemas.microsoft.com/office/powerpoint/2010/main" val="16293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endParaRPr lang="en-CA"/>
          </a:p>
        </p:txBody>
      </p:sp>
      <p:sp>
        <p:nvSpPr>
          <p:cNvPr id="5" name="Rectangle 18"/>
          <p:cNvSpPr>
            <a:spLocks noGrp="1" noChangeArrowheads="1"/>
          </p:cNvSpPr>
          <p:nvPr>
            <p:ph type="ftr" sz="quarter" idx="11"/>
          </p:nvPr>
        </p:nvSpPr>
        <p:spPr>
          <a:ln/>
        </p:spPr>
        <p:txBody>
          <a:bodyPr/>
          <a:lstStyle>
            <a:lvl1pPr>
              <a:defRPr/>
            </a:lvl1pPr>
          </a:lstStyle>
          <a:p>
            <a:pPr>
              <a:defRPr/>
            </a:pPr>
            <a:r>
              <a:rPr lang="en-CA"/>
              <a:t>© Pierre Robaczewski 2010</a:t>
            </a:r>
          </a:p>
        </p:txBody>
      </p:sp>
      <p:sp>
        <p:nvSpPr>
          <p:cNvPr id="6" name="Rectangle 19"/>
          <p:cNvSpPr>
            <a:spLocks noGrp="1" noChangeArrowheads="1"/>
          </p:cNvSpPr>
          <p:nvPr>
            <p:ph type="sldNum" sz="quarter" idx="12"/>
          </p:nvPr>
        </p:nvSpPr>
        <p:spPr>
          <a:ln/>
        </p:spPr>
        <p:txBody>
          <a:bodyPr/>
          <a:lstStyle>
            <a:lvl1pPr>
              <a:defRPr/>
            </a:lvl1pPr>
          </a:lstStyle>
          <a:p>
            <a:fld id="{B745CC97-5BA2-46FA-8C08-D9B229F667D2}" type="slidenum">
              <a:rPr lang="en-CA" altLang="fr-FR"/>
              <a:pPr/>
              <a:t>‹#›</a:t>
            </a:fld>
            <a:endParaRPr lang="en-CA" altLang="fr-FR"/>
          </a:p>
        </p:txBody>
      </p:sp>
    </p:spTree>
    <p:extLst>
      <p:ext uri="{BB962C8B-B14F-4D97-AF65-F5344CB8AC3E}">
        <p14:creationId xmlns:p14="http://schemas.microsoft.com/office/powerpoint/2010/main" val="341202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24650" y="304800"/>
            <a:ext cx="1885950" cy="5791200"/>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1066800" y="304800"/>
            <a:ext cx="5505450" cy="5791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endParaRPr lang="en-CA"/>
          </a:p>
        </p:txBody>
      </p:sp>
      <p:sp>
        <p:nvSpPr>
          <p:cNvPr id="5" name="Rectangle 18"/>
          <p:cNvSpPr>
            <a:spLocks noGrp="1" noChangeArrowheads="1"/>
          </p:cNvSpPr>
          <p:nvPr>
            <p:ph type="ftr" sz="quarter" idx="11"/>
          </p:nvPr>
        </p:nvSpPr>
        <p:spPr>
          <a:ln/>
        </p:spPr>
        <p:txBody>
          <a:bodyPr/>
          <a:lstStyle>
            <a:lvl1pPr>
              <a:defRPr/>
            </a:lvl1pPr>
          </a:lstStyle>
          <a:p>
            <a:pPr>
              <a:defRPr/>
            </a:pPr>
            <a:r>
              <a:rPr lang="en-CA"/>
              <a:t>© Pierre Robaczewski 2010</a:t>
            </a:r>
          </a:p>
        </p:txBody>
      </p:sp>
      <p:sp>
        <p:nvSpPr>
          <p:cNvPr id="6" name="Rectangle 19"/>
          <p:cNvSpPr>
            <a:spLocks noGrp="1" noChangeArrowheads="1"/>
          </p:cNvSpPr>
          <p:nvPr>
            <p:ph type="sldNum" sz="quarter" idx="12"/>
          </p:nvPr>
        </p:nvSpPr>
        <p:spPr>
          <a:ln/>
        </p:spPr>
        <p:txBody>
          <a:bodyPr/>
          <a:lstStyle>
            <a:lvl1pPr>
              <a:defRPr/>
            </a:lvl1pPr>
          </a:lstStyle>
          <a:p>
            <a:fld id="{26C4FDC1-C4B2-4B16-9345-5FCFF9EB0556}" type="slidenum">
              <a:rPr lang="en-CA" altLang="fr-FR"/>
              <a:pPr/>
              <a:t>‹#›</a:t>
            </a:fld>
            <a:endParaRPr lang="en-CA" altLang="fr-FR"/>
          </a:p>
        </p:txBody>
      </p:sp>
    </p:spTree>
    <p:extLst>
      <p:ext uri="{BB962C8B-B14F-4D97-AF65-F5344CB8AC3E}">
        <p14:creationId xmlns:p14="http://schemas.microsoft.com/office/powerpoint/2010/main" val="1696493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re. Texte et image de la bibliothèque">
    <p:spTree>
      <p:nvGrpSpPr>
        <p:cNvPr id="1" name=""/>
        <p:cNvGrpSpPr/>
        <p:nvPr/>
      </p:nvGrpSpPr>
      <p:grpSpPr>
        <a:xfrm>
          <a:off x="0" y="0"/>
          <a:ext cx="0" cy="0"/>
          <a:chOff x="0" y="0"/>
          <a:chExt cx="0" cy="0"/>
        </a:xfrm>
      </p:grpSpPr>
      <p:sp>
        <p:nvSpPr>
          <p:cNvPr id="2" name="Titre 1"/>
          <p:cNvSpPr>
            <a:spLocks noGrp="1"/>
          </p:cNvSpPr>
          <p:nvPr>
            <p:ph type="title"/>
          </p:nvPr>
        </p:nvSpPr>
        <p:spPr>
          <a:xfrm>
            <a:off x="1066800" y="304800"/>
            <a:ext cx="7543800" cy="1431925"/>
          </a:xfrm>
        </p:spPr>
        <p:txBody>
          <a:bodyPr/>
          <a:lstStyle/>
          <a:p>
            <a:r>
              <a:rPr lang="fr-FR"/>
              <a:t>Cliquez pour modifier le style du titre</a:t>
            </a:r>
            <a:endParaRPr lang="en-US"/>
          </a:p>
        </p:txBody>
      </p:sp>
      <p:sp>
        <p:nvSpPr>
          <p:cNvPr id="3" name="Espace réservé du texte 2"/>
          <p:cNvSpPr>
            <a:spLocks noGrp="1"/>
          </p:cNvSpPr>
          <p:nvPr>
            <p:ph type="body" sz="half" idx="1"/>
          </p:nvPr>
        </p:nvSpPr>
        <p:spPr>
          <a:xfrm>
            <a:off x="1066800" y="1981200"/>
            <a:ext cx="3695700" cy="4114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image de la bibliothèque 3"/>
          <p:cNvSpPr>
            <a:spLocks noGrp="1"/>
          </p:cNvSpPr>
          <p:nvPr>
            <p:ph type="clipArt" sz="half" idx="2"/>
          </p:nvPr>
        </p:nvSpPr>
        <p:spPr>
          <a:xfrm>
            <a:off x="4914900" y="1981200"/>
            <a:ext cx="3695700" cy="4114800"/>
          </a:xfrm>
        </p:spPr>
        <p:txBody>
          <a:bodyPr/>
          <a:lstStyle/>
          <a:p>
            <a:pPr lvl="0"/>
            <a:endParaRPr lang="en-US" noProof="0"/>
          </a:p>
        </p:txBody>
      </p:sp>
      <p:sp>
        <p:nvSpPr>
          <p:cNvPr id="5" name="Rectangle 17"/>
          <p:cNvSpPr>
            <a:spLocks noGrp="1" noChangeArrowheads="1"/>
          </p:cNvSpPr>
          <p:nvPr>
            <p:ph type="dt" sz="half" idx="10"/>
          </p:nvPr>
        </p:nvSpPr>
        <p:spPr>
          <a:ln/>
        </p:spPr>
        <p:txBody>
          <a:bodyPr/>
          <a:lstStyle>
            <a:lvl1pPr>
              <a:defRPr/>
            </a:lvl1pPr>
          </a:lstStyle>
          <a:p>
            <a:pPr>
              <a:defRPr/>
            </a:pPr>
            <a:endParaRPr lang="en-CA"/>
          </a:p>
        </p:txBody>
      </p:sp>
      <p:sp>
        <p:nvSpPr>
          <p:cNvPr id="6" name="Rectangle 18"/>
          <p:cNvSpPr>
            <a:spLocks noGrp="1" noChangeArrowheads="1"/>
          </p:cNvSpPr>
          <p:nvPr>
            <p:ph type="ftr" sz="quarter" idx="11"/>
          </p:nvPr>
        </p:nvSpPr>
        <p:spPr>
          <a:ln/>
        </p:spPr>
        <p:txBody>
          <a:bodyPr/>
          <a:lstStyle>
            <a:lvl1pPr>
              <a:defRPr/>
            </a:lvl1pPr>
          </a:lstStyle>
          <a:p>
            <a:pPr>
              <a:defRPr/>
            </a:pPr>
            <a:r>
              <a:rPr lang="en-CA"/>
              <a:t>© Pierre Robaczewski 2010</a:t>
            </a:r>
          </a:p>
        </p:txBody>
      </p:sp>
      <p:sp>
        <p:nvSpPr>
          <p:cNvPr id="7" name="Rectangle 19"/>
          <p:cNvSpPr>
            <a:spLocks noGrp="1" noChangeArrowheads="1"/>
          </p:cNvSpPr>
          <p:nvPr>
            <p:ph type="sldNum" sz="quarter" idx="12"/>
          </p:nvPr>
        </p:nvSpPr>
        <p:spPr>
          <a:ln/>
        </p:spPr>
        <p:txBody>
          <a:bodyPr/>
          <a:lstStyle>
            <a:lvl1pPr>
              <a:defRPr/>
            </a:lvl1pPr>
          </a:lstStyle>
          <a:p>
            <a:fld id="{77A8C17D-CDAA-4B8F-8F86-C9DFF0880DF1}" type="slidenum">
              <a:rPr lang="en-CA" altLang="fr-FR"/>
              <a:pPr/>
              <a:t>‹#›</a:t>
            </a:fld>
            <a:endParaRPr lang="en-CA" altLang="fr-FR"/>
          </a:p>
        </p:txBody>
      </p:sp>
    </p:spTree>
    <p:extLst>
      <p:ext uri="{BB962C8B-B14F-4D97-AF65-F5344CB8AC3E}">
        <p14:creationId xmlns:p14="http://schemas.microsoft.com/office/powerpoint/2010/main" val="3468901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re. Image de la bibliothèque et texte">
    <p:spTree>
      <p:nvGrpSpPr>
        <p:cNvPr id="1" name=""/>
        <p:cNvGrpSpPr/>
        <p:nvPr/>
      </p:nvGrpSpPr>
      <p:grpSpPr>
        <a:xfrm>
          <a:off x="0" y="0"/>
          <a:ext cx="0" cy="0"/>
          <a:chOff x="0" y="0"/>
          <a:chExt cx="0" cy="0"/>
        </a:xfrm>
      </p:grpSpPr>
      <p:sp>
        <p:nvSpPr>
          <p:cNvPr id="2" name="Titre 1"/>
          <p:cNvSpPr>
            <a:spLocks noGrp="1"/>
          </p:cNvSpPr>
          <p:nvPr>
            <p:ph type="title"/>
          </p:nvPr>
        </p:nvSpPr>
        <p:spPr>
          <a:xfrm>
            <a:off x="1066800" y="304800"/>
            <a:ext cx="7543800" cy="1431925"/>
          </a:xfrm>
        </p:spPr>
        <p:txBody>
          <a:bodyPr/>
          <a:lstStyle/>
          <a:p>
            <a:r>
              <a:rPr lang="fr-FR"/>
              <a:t>Cliquez pour modifier le style du titre</a:t>
            </a:r>
            <a:endParaRPr lang="en-US"/>
          </a:p>
        </p:txBody>
      </p:sp>
      <p:sp>
        <p:nvSpPr>
          <p:cNvPr id="3" name="Espace réservé de l'image de la bibliothèque 2"/>
          <p:cNvSpPr>
            <a:spLocks noGrp="1"/>
          </p:cNvSpPr>
          <p:nvPr>
            <p:ph type="clipArt" sz="half" idx="1"/>
          </p:nvPr>
        </p:nvSpPr>
        <p:spPr>
          <a:xfrm>
            <a:off x="1066800" y="1981200"/>
            <a:ext cx="3695700" cy="4114800"/>
          </a:xfrm>
        </p:spPr>
        <p:txBody>
          <a:bodyPr/>
          <a:lstStyle/>
          <a:p>
            <a:pPr lvl="0"/>
            <a:endParaRPr lang="en-US" noProof="0"/>
          </a:p>
        </p:txBody>
      </p:sp>
      <p:sp>
        <p:nvSpPr>
          <p:cNvPr id="4" name="Espace réservé du texte 3"/>
          <p:cNvSpPr>
            <a:spLocks noGrp="1"/>
          </p:cNvSpPr>
          <p:nvPr>
            <p:ph type="body" sz="half" idx="2"/>
          </p:nvPr>
        </p:nvSpPr>
        <p:spPr>
          <a:xfrm>
            <a:off x="4914900" y="1981200"/>
            <a:ext cx="3695700" cy="4114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Rectangle 17"/>
          <p:cNvSpPr>
            <a:spLocks noGrp="1" noChangeArrowheads="1"/>
          </p:cNvSpPr>
          <p:nvPr>
            <p:ph type="dt" sz="half" idx="10"/>
          </p:nvPr>
        </p:nvSpPr>
        <p:spPr>
          <a:ln/>
        </p:spPr>
        <p:txBody>
          <a:bodyPr/>
          <a:lstStyle>
            <a:lvl1pPr>
              <a:defRPr/>
            </a:lvl1pPr>
          </a:lstStyle>
          <a:p>
            <a:pPr>
              <a:defRPr/>
            </a:pPr>
            <a:endParaRPr lang="en-CA"/>
          </a:p>
        </p:txBody>
      </p:sp>
      <p:sp>
        <p:nvSpPr>
          <p:cNvPr id="6" name="Rectangle 18"/>
          <p:cNvSpPr>
            <a:spLocks noGrp="1" noChangeArrowheads="1"/>
          </p:cNvSpPr>
          <p:nvPr>
            <p:ph type="ftr" sz="quarter" idx="11"/>
          </p:nvPr>
        </p:nvSpPr>
        <p:spPr>
          <a:ln/>
        </p:spPr>
        <p:txBody>
          <a:bodyPr/>
          <a:lstStyle>
            <a:lvl1pPr>
              <a:defRPr/>
            </a:lvl1pPr>
          </a:lstStyle>
          <a:p>
            <a:pPr>
              <a:defRPr/>
            </a:pPr>
            <a:r>
              <a:rPr lang="en-CA"/>
              <a:t>© Pierre Robaczewski 2010</a:t>
            </a:r>
          </a:p>
        </p:txBody>
      </p:sp>
      <p:sp>
        <p:nvSpPr>
          <p:cNvPr id="7" name="Rectangle 19"/>
          <p:cNvSpPr>
            <a:spLocks noGrp="1" noChangeArrowheads="1"/>
          </p:cNvSpPr>
          <p:nvPr>
            <p:ph type="sldNum" sz="quarter" idx="12"/>
          </p:nvPr>
        </p:nvSpPr>
        <p:spPr>
          <a:ln/>
        </p:spPr>
        <p:txBody>
          <a:bodyPr/>
          <a:lstStyle>
            <a:lvl1pPr>
              <a:defRPr/>
            </a:lvl1pPr>
          </a:lstStyle>
          <a:p>
            <a:fld id="{25BE1EC2-2EF7-4711-A25D-7A0935895AE8}" type="slidenum">
              <a:rPr lang="en-CA" altLang="fr-FR"/>
              <a:pPr/>
              <a:t>‹#›</a:t>
            </a:fld>
            <a:endParaRPr lang="en-CA" altLang="fr-FR"/>
          </a:p>
        </p:txBody>
      </p:sp>
    </p:spTree>
    <p:extLst>
      <p:ext uri="{BB962C8B-B14F-4D97-AF65-F5344CB8AC3E}">
        <p14:creationId xmlns:p14="http://schemas.microsoft.com/office/powerpoint/2010/main" val="181195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17"/>
          <p:cNvSpPr>
            <a:spLocks noGrp="1" noChangeArrowheads="1"/>
          </p:cNvSpPr>
          <p:nvPr>
            <p:ph type="dt" sz="half" idx="10"/>
          </p:nvPr>
        </p:nvSpPr>
        <p:spPr/>
        <p:txBody>
          <a:bodyPr/>
          <a:lstStyle>
            <a:lvl1pPr>
              <a:defRPr/>
            </a:lvl1pPr>
          </a:lstStyle>
          <a:p>
            <a:pPr>
              <a:defRPr/>
            </a:pPr>
            <a:endParaRPr lang="en-CA"/>
          </a:p>
        </p:txBody>
      </p:sp>
      <p:sp>
        <p:nvSpPr>
          <p:cNvPr id="5" name="Rectangle 19"/>
          <p:cNvSpPr>
            <a:spLocks noGrp="1" noChangeArrowheads="1"/>
          </p:cNvSpPr>
          <p:nvPr>
            <p:ph type="sldNum" sz="quarter" idx="11"/>
          </p:nvPr>
        </p:nvSpPr>
        <p:spPr/>
        <p:txBody>
          <a:bodyPr/>
          <a:lstStyle>
            <a:lvl1pPr>
              <a:defRPr/>
            </a:lvl1pPr>
          </a:lstStyle>
          <a:p>
            <a:fld id="{906E846E-0266-4A78-A94B-77BC8581C001}" type="slidenum">
              <a:rPr lang="en-CA" altLang="fr-FR"/>
              <a:pPr/>
              <a:t>‹#›</a:t>
            </a:fld>
            <a:endParaRPr lang="en-CA" altLang="fr-FR"/>
          </a:p>
        </p:txBody>
      </p:sp>
    </p:spTree>
    <p:extLst>
      <p:ext uri="{BB962C8B-B14F-4D97-AF65-F5344CB8AC3E}">
        <p14:creationId xmlns:p14="http://schemas.microsoft.com/office/powerpoint/2010/main" val="103048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17"/>
          <p:cNvSpPr>
            <a:spLocks noGrp="1" noChangeArrowheads="1"/>
          </p:cNvSpPr>
          <p:nvPr>
            <p:ph type="dt" sz="half" idx="10"/>
          </p:nvPr>
        </p:nvSpPr>
        <p:spPr>
          <a:ln/>
        </p:spPr>
        <p:txBody>
          <a:bodyPr/>
          <a:lstStyle>
            <a:lvl1pPr>
              <a:defRPr/>
            </a:lvl1pPr>
          </a:lstStyle>
          <a:p>
            <a:pPr>
              <a:defRPr/>
            </a:pPr>
            <a:endParaRPr lang="en-CA"/>
          </a:p>
        </p:txBody>
      </p:sp>
      <p:sp>
        <p:nvSpPr>
          <p:cNvPr id="5" name="Rectangle 18"/>
          <p:cNvSpPr>
            <a:spLocks noGrp="1" noChangeArrowheads="1"/>
          </p:cNvSpPr>
          <p:nvPr>
            <p:ph type="ftr" sz="quarter" idx="11"/>
          </p:nvPr>
        </p:nvSpPr>
        <p:spPr>
          <a:ln/>
        </p:spPr>
        <p:txBody>
          <a:bodyPr/>
          <a:lstStyle>
            <a:lvl1pPr>
              <a:defRPr/>
            </a:lvl1pPr>
          </a:lstStyle>
          <a:p>
            <a:pPr>
              <a:defRPr/>
            </a:pPr>
            <a:r>
              <a:rPr lang="en-CA"/>
              <a:t>© Pierre Robaczewski 2010</a:t>
            </a:r>
          </a:p>
        </p:txBody>
      </p:sp>
      <p:sp>
        <p:nvSpPr>
          <p:cNvPr id="6" name="Rectangle 19"/>
          <p:cNvSpPr>
            <a:spLocks noGrp="1" noChangeArrowheads="1"/>
          </p:cNvSpPr>
          <p:nvPr>
            <p:ph type="sldNum" sz="quarter" idx="12"/>
          </p:nvPr>
        </p:nvSpPr>
        <p:spPr>
          <a:ln/>
        </p:spPr>
        <p:txBody>
          <a:bodyPr/>
          <a:lstStyle>
            <a:lvl1pPr>
              <a:defRPr/>
            </a:lvl1pPr>
          </a:lstStyle>
          <a:p>
            <a:fld id="{C11555E2-411F-40C1-BA77-A35302E3F2F9}" type="slidenum">
              <a:rPr lang="en-CA" altLang="fr-FR"/>
              <a:pPr/>
              <a:t>‹#›</a:t>
            </a:fld>
            <a:endParaRPr lang="en-CA" altLang="fr-FR"/>
          </a:p>
        </p:txBody>
      </p:sp>
    </p:spTree>
    <p:extLst>
      <p:ext uri="{BB962C8B-B14F-4D97-AF65-F5344CB8AC3E}">
        <p14:creationId xmlns:p14="http://schemas.microsoft.com/office/powerpoint/2010/main" val="37524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Rectangle 17"/>
          <p:cNvSpPr>
            <a:spLocks noGrp="1" noChangeArrowheads="1"/>
          </p:cNvSpPr>
          <p:nvPr>
            <p:ph type="dt" sz="half" idx="10"/>
          </p:nvPr>
        </p:nvSpPr>
        <p:spPr>
          <a:ln/>
        </p:spPr>
        <p:txBody>
          <a:bodyPr/>
          <a:lstStyle>
            <a:lvl1pPr>
              <a:defRPr/>
            </a:lvl1pPr>
          </a:lstStyle>
          <a:p>
            <a:pPr>
              <a:defRPr/>
            </a:pPr>
            <a:endParaRPr lang="en-CA"/>
          </a:p>
        </p:txBody>
      </p:sp>
      <p:sp>
        <p:nvSpPr>
          <p:cNvPr id="6" name="Rectangle 18"/>
          <p:cNvSpPr>
            <a:spLocks noGrp="1" noChangeArrowheads="1"/>
          </p:cNvSpPr>
          <p:nvPr>
            <p:ph type="ftr" sz="quarter" idx="11"/>
          </p:nvPr>
        </p:nvSpPr>
        <p:spPr>
          <a:ln/>
        </p:spPr>
        <p:txBody>
          <a:bodyPr/>
          <a:lstStyle>
            <a:lvl1pPr>
              <a:defRPr/>
            </a:lvl1pPr>
          </a:lstStyle>
          <a:p>
            <a:pPr>
              <a:defRPr/>
            </a:pPr>
            <a:r>
              <a:rPr lang="en-CA"/>
              <a:t>© Pierre Robaczewski 2010</a:t>
            </a:r>
          </a:p>
        </p:txBody>
      </p:sp>
      <p:sp>
        <p:nvSpPr>
          <p:cNvPr id="7" name="Rectangle 19"/>
          <p:cNvSpPr>
            <a:spLocks noGrp="1" noChangeArrowheads="1"/>
          </p:cNvSpPr>
          <p:nvPr>
            <p:ph type="sldNum" sz="quarter" idx="12"/>
          </p:nvPr>
        </p:nvSpPr>
        <p:spPr>
          <a:ln/>
        </p:spPr>
        <p:txBody>
          <a:bodyPr/>
          <a:lstStyle>
            <a:lvl1pPr>
              <a:defRPr/>
            </a:lvl1pPr>
          </a:lstStyle>
          <a:p>
            <a:fld id="{98827F7C-5674-4EBD-B468-EB828EA8357F}" type="slidenum">
              <a:rPr lang="en-CA" altLang="fr-FR"/>
              <a:pPr/>
              <a:t>‹#›</a:t>
            </a:fld>
            <a:endParaRPr lang="en-CA" altLang="fr-FR"/>
          </a:p>
        </p:txBody>
      </p:sp>
    </p:spTree>
    <p:extLst>
      <p:ext uri="{BB962C8B-B14F-4D97-AF65-F5344CB8AC3E}">
        <p14:creationId xmlns:p14="http://schemas.microsoft.com/office/powerpoint/2010/main" val="3548744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Rectangle 17"/>
          <p:cNvSpPr>
            <a:spLocks noGrp="1" noChangeArrowheads="1"/>
          </p:cNvSpPr>
          <p:nvPr>
            <p:ph type="dt" sz="half" idx="10"/>
          </p:nvPr>
        </p:nvSpPr>
        <p:spPr>
          <a:ln/>
        </p:spPr>
        <p:txBody>
          <a:bodyPr/>
          <a:lstStyle>
            <a:lvl1pPr>
              <a:defRPr/>
            </a:lvl1pPr>
          </a:lstStyle>
          <a:p>
            <a:pPr>
              <a:defRPr/>
            </a:pPr>
            <a:endParaRPr lang="en-CA"/>
          </a:p>
        </p:txBody>
      </p:sp>
      <p:sp>
        <p:nvSpPr>
          <p:cNvPr id="8" name="Rectangle 18"/>
          <p:cNvSpPr>
            <a:spLocks noGrp="1" noChangeArrowheads="1"/>
          </p:cNvSpPr>
          <p:nvPr>
            <p:ph type="ftr" sz="quarter" idx="11"/>
          </p:nvPr>
        </p:nvSpPr>
        <p:spPr>
          <a:ln/>
        </p:spPr>
        <p:txBody>
          <a:bodyPr/>
          <a:lstStyle>
            <a:lvl1pPr>
              <a:defRPr/>
            </a:lvl1pPr>
          </a:lstStyle>
          <a:p>
            <a:pPr>
              <a:defRPr/>
            </a:pPr>
            <a:r>
              <a:rPr lang="en-CA"/>
              <a:t>© Pierre Robaczewski 2010</a:t>
            </a:r>
          </a:p>
        </p:txBody>
      </p:sp>
      <p:sp>
        <p:nvSpPr>
          <p:cNvPr id="9" name="Rectangle 19"/>
          <p:cNvSpPr>
            <a:spLocks noGrp="1" noChangeArrowheads="1"/>
          </p:cNvSpPr>
          <p:nvPr>
            <p:ph type="sldNum" sz="quarter" idx="12"/>
          </p:nvPr>
        </p:nvSpPr>
        <p:spPr>
          <a:ln/>
        </p:spPr>
        <p:txBody>
          <a:bodyPr/>
          <a:lstStyle>
            <a:lvl1pPr>
              <a:defRPr/>
            </a:lvl1pPr>
          </a:lstStyle>
          <a:p>
            <a:fld id="{994B0F33-1454-494C-AD16-07573FD7DA40}" type="slidenum">
              <a:rPr lang="en-CA" altLang="fr-FR"/>
              <a:pPr/>
              <a:t>‹#›</a:t>
            </a:fld>
            <a:endParaRPr lang="en-CA" altLang="fr-FR"/>
          </a:p>
        </p:txBody>
      </p:sp>
    </p:spTree>
    <p:extLst>
      <p:ext uri="{BB962C8B-B14F-4D97-AF65-F5344CB8AC3E}">
        <p14:creationId xmlns:p14="http://schemas.microsoft.com/office/powerpoint/2010/main" val="98782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Rectangle 17"/>
          <p:cNvSpPr>
            <a:spLocks noGrp="1" noChangeArrowheads="1"/>
          </p:cNvSpPr>
          <p:nvPr>
            <p:ph type="dt" sz="half" idx="10"/>
          </p:nvPr>
        </p:nvSpPr>
        <p:spPr>
          <a:ln/>
        </p:spPr>
        <p:txBody>
          <a:bodyPr/>
          <a:lstStyle>
            <a:lvl1pPr>
              <a:defRPr/>
            </a:lvl1pPr>
          </a:lstStyle>
          <a:p>
            <a:pPr>
              <a:defRPr/>
            </a:pPr>
            <a:endParaRPr lang="en-CA"/>
          </a:p>
        </p:txBody>
      </p:sp>
      <p:sp>
        <p:nvSpPr>
          <p:cNvPr id="4" name="Rectangle 18"/>
          <p:cNvSpPr>
            <a:spLocks noGrp="1" noChangeArrowheads="1"/>
          </p:cNvSpPr>
          <p:nvPr>
            <p:ph type="ftr" sz="quarter" idx="11"/>
          </p:nvPr>
        </p:nvSpPr>
        <p:spPr>
          <a:ln/>
        </p:spPr>
        <p:txBody>
          <a:bodyPr/>
          <a:lstStyle>
            <a:lvl1pPr>
              <a:defRPr/>
            </a:lvl1pPr>
          </a:lstStyle>
          <a:p>
            <a:pPr>
              <a:defRPr/>
            </a:pPr>
            <a:r>
              <a:rPr lang="en-CA"/>
              <a:t>© Pierre Robaczewski 2010</a:t>
            </a:r>
          </a:p>
        </p:txBody>
      </p:sp>
      <p:sp>
        <p:nvSpPr>
          <p:cNvPr id="5" name="Rectangle 19"/>
          <p:cNvSpPr>
            <a:spLocks noGrp="1" noChangeArrowheads="1"/>
          </p:cNvSpPr>
          <p:nvPr>
            <p:ph type="sldNum" sz="quarter" idx="12"/>
          </p:nvPr>
        </p:nvSpPr>
        <p:spPr>
          <a:ln/>
        </p:spPr>
        <p:txBody>
          <a:bodyPr/>
          <a:lstStyle>
            <a:lvl1pPr>
              <a:defRPr/>
            </a:lvl1pPr>
          </a:lstStyle>
          <a:p>
            <a:fld id="{7AF4CFAF-D9EF-4196-8A56-FD6F4EA8673F}" type="slidenum">
              <a:rPr lang="en-CA" altLang="fr-FR"/>
              <a:pPr/>
              <a:t>‹#›</a:t>
            </a:fld>
            <a:endParaRPr lang="en-CA" altLang="fr-FR"/>
          </a:p>
        </p:txBody>
      </p:sp>
    </p:spTree>
    <p:extLst>
      <p:ext uri="{BB962C8B-B14F-4D97-AF65-F5344CB8AC3E}">
        <p14:creationId xmlns:p14="http://schemas.microsoft.com/office/powerpoint/2010/main" val="158300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CA"/>
          </a:p>
        </p:txBody>
      </p:sp>
      <p:sp>
        <p:nvSpPr>
          <p:cNvPr id="3" name="Rectangle 18"/>
          <p:cNvSpPr>
            <a:spLocks noGrp="1" noChangeArrowheads="1"/>
          </p:cNvSpPr>
          <p:nvPr>
            <p:ph type="ftr" sz="quarter" idx="11"/>
          </p:nvPr>
        </p:nvSpPr>
        <p:spPr>
          <a:ln/>
        </p:spPr>
        <p:txBody>
          <a:bodyPr/>
          <a:lstStyle>
            <a:lvl1pPr>
              <a:defRPr/>
            </a:lvl1pPr>
          </a:lstStyle>
          <a:p>
            <a:pPr>
              <a:defRPr/>
            </a:pPr>
            <a:r>
              <a:rPr lang="en-CA"/>
              <a:t>© Pierre Robaczewski 2010</a:t>
            </a:r>
          </a:p>
        </p:txBody>
      </p:sp>
      <p:sp>
        <p:nvSpPr>
          <p:cNvPr id="4" name="Rectangle 19"/>
          <p:cNvSpPr>
            <a:spLocks noGrp="1" noChangeArrowheads="1"/>
          </p:cNvSpPr>
          <p:nvPr>
            <p:ph type="sldNum" sz="quarter" idx="12"/>
          </p:nvPr>
        </p:nvSpPr>
        <p:spPr>
          <a:ln/>
        </p:spPr>
        <p:txBody>
          <a:bodyPr/>
          <a:lstStyle>
            <a:lvl1pPr>
              <a:defRPr/>
            </a:lvl1pPr>
          </a:lstStyle>
          <a:p>
            <a:fld id="{179667BB-A9A5-4E5C-8B9F-FDA4C32DF362}" type="slidenum">
              <a:rPr lang="en-CA" altLang="fr-FR"/>
              <a:pPr/>
              <a:t>‹#›</a:t>
            </a:fld>
            <a:endParaRPr lang="en-CA" altLang="fr-FR"/>
          </a:p>
        </p:txBody>
      </p:sp>
    </p:spTree>
    <p:extLst>
      <p:ext uri="{BB962C8B-B14F-4D97-AF65-F5344CB8AC3E}">
        <p14:creationId xmlns:p14="http://schemas.microsoft.com/office/powerpoint/2010/main" val="402373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17"/>
          <p:cNvSpPr>
            <a:spLocks noGrp="1" noChangeArrowheads="1"/>
          </p:cNvSpPr>
          <p:nvPr>
            <p:ph type="dt" sz="half" idx="10"/>
          </p:nvPr>
        </p:nvSpPr>
        <p:spPr>
          <a:ln/>
        </p:spPr>
        <p:txBody>
          <a:bodyPr/>
          <a:lstStyle>
            <a:lvl1pPr>
              <a:defRPr/>
            </a:lvl1pPr>
          </a:lstStyle>
          <a:p>
            <a:pPr>
              <a:defRPr/>
            </a:pPr>
            <a:endParaRPr lang="en-CA"/>
          </a:p>
        </p:txBody>
      </p:sp>
      <p:sp>
        <p:nvSpPr>
          <p:cNvPr id="6" name="Rectangle 18"/>
          <p:cNvSpPr>
            <a:spLocks noGrp="1" noChangeArrowheads="1"/>
          </p:cNvSpPr>
          <p:nvPr>
            <p:ph type="ftr" sz="quarter" idx="11"/>
          </p:nvPr>
        </p:nvSpPr>
        <p:spPr>
          <a:ln/>
        </p:spPr>
        <p:txBody>
          <a:bodyPr/>
          <a:lstStyle>
            <a:lvl1pPr>
              <a:defRPr/>
            </a:lvl1pPr>
          </a:lstStyle>
          <a:p>
            <a:pPr>
              <a:defRPr/>
            </a:pPr>
            <a:r>
              <a:rPr lang="en-CA"/>
              <a:t>© Pierre Robaczewski 2010</a:t>
            </a:r>
          </a:p>
        </p:txBody>
      </p:sp>
      <p:sp>
        <p:nvSpPr>
          <p:cNvPr id="7" name="Rectangle 19"/>
          <p:cNvSpPr>
            <a:spLocks noGrp="1" noChangeArrowheads="1"/>
          </p:cNvSpPr>
          <p:nvPr>
            <p:ph type="sldNum" sz="quarter" idx="12"/>
          </p:nvPr>
        </p:nvSpPr>
        <p:spPr>
          <a:ln/>
        </p:spPr>
        <p:txBody>
          <a:bodyPr/>
          <a:lstStyle>
            <a:lvl1pPr>
              <a:defRPr/>
            </a:lvl1pPr>
          </a:lstStyle>
          <a:p>
            <a:fld id="{E79E1CAA-C217-42C2-B369-68097ABD7FEE}" type="slidenum">
              <a:rPr lang="en-CA" altLang="fr-FR"/>
              <a:pPr/>
              <a:t>‹#›</a:t>
            </a:fld>
            <a:endParaRPr lang="en-CA" altLang="fr-FR"/>
          </a:p>
        </p:txBody>
      </p:sp>
    </p:spTree>
    <p:extLst>
      <p:ext uri="{BB962C8B-B14F-4D97-AF65-F5344CB8AC3E}">
        <p14:creationId xmlns:p14="http://schemas.microsoft.com/office/powerpoint/2010/main" val="263146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17"/>
          <p:cNvSpPr>
            <a:spLocks noGrp="1" noChangeArrowheads="1"/>
          </p:cNvSpPr>
          <p:nvPr>
            <p:ph type="dt" sz="half" idx="10"/>
          </p:nvPr>
        </p:nvSpPr>
        <p:spPr>
          <a:ln/>
        </p:spPr>
        <p:txBody>
          <a:bodyPr/>
          <a:lstStyle>
            <a:lvl1pPr>
              <a:defRPr/>
            </a:lvl1pPr>
          </a:lstStyle>
          <a:p>
            <a:pPr>
              <a:defRPr/>
            </a:pPr>
            <a:endParaRPr lang="en-CA"/>
          </a:p>
        </p:txBody>
      </p:sp>
      <p:sp>
        <p:nvSpPr>
          <p:cNvPr id="6" name="Rectangle 18"/>
          <p:cNvSpPr>
            <a:spLocks noGrp="1" noChangeArrowheads="1"/>
          </p:cNvSpPr>
          <p:nvPr>
            <p:ph type="ftr" sz="quarter" idx="11"/>
          </p:nvPr>
        </p:nvSpPr>
        <p:spPr>
          <a:ln/>
        </p:spPr>
        <p:txBody>
          <a:bodyPr/>
          <a:lstStyle>
            <a:lvl1pPr>
              <a:defRPr/>
            </a:lvl1pPr>
          </a:lstStyle>
          <a:p>
            <a:pPr>
              <a:defRPr/>
            </a:pPr>
            <a:r>
              <a:rPr lang="en-CA"/>
              <a:t>© Pierre Robaczewski 2010</a:t>
            </a:r>
          </a:p>
        </p:txBody>
      </p:sp>
      <p:sp>
        <p:nvSpPr>
          <p:cNvPr id="7" name="Rectangle 19"/>
          <p:cNvSpPr>
            <a:spLocks noGrp="1" noChangeArrowheads="1"/>
          </p:cNvSpPr>
          <p:nvPr>
            <p:ph type="sldNum" sz="quarter" idx="12"/>
          </p:nvPr>
        </p:nvSpPr>
        <p:spPr>
          <a:ln/>
        </p:spPr>
        <p:txBody>
          <a:bodyPr/>
          <a:lstStyle>
            <a:lvl1pPr>
              <a:defRPr/>
            </a:lvl1pPr>
          </a:lstStyle>
          <a:p>
            <a:fld id="{DC552A2A-805A-4C1E-9D7D-C67B7A254F01}" type="slidenum">
              <a:rPr lang="en-CA" altLang="fr-FR"/>
              <a:pPr/>
              <a:t>‹#›</a:t>
            </a:fld>
            <a:endParaRPr lang="en-CA" altLang="fr-FR"/>
          </a:p>
        </p:txBody>
      </p:sp>
    </p:spTree>
    <p:extLst>
      <p:ext uri="{BB962C8B-B14F-4D97-AF65-F5344CB8AC3E}">
        <p14:creationId xmlns:p14="http://schemas.microsoft.com/office/powerpoint/2010/main" val="183628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6350"/>
            <a:ext cx="9140825" cy="6851650"/>
            <a:chOff x="0" y="4"/>
            <a:chExt cx="5758" cy="4316"/>
          </a:xfrm>
        </p:grpSpPr>
        <p:sp>
          <p:nvSpPr>
            <p:cNvPr id="1032" name="Freeform 3"/>
            <p:cNvSpPr>
              <a:spLocks/>
            </p:cNvSpPr>
            <p:nvPr/>
          </p:nvSpPr>
          <p:spPr bwMode="hidden">
            <a:xfrm>
              <a:off x="558" y="1161"/>
              <a:ext cx="5200" cy="3159"/>
            </a:xfrm>
            <a:custGeom>
              <a:avLst/>
              <a:gdLst>
                <a:gd name="T0" fmla="*/ 0 w 5184"/>
                <a:gd name="T1" fmla="*/ 3159 h 3159"/>
                <a:gd name="T2" fmla="*/ 5248 w 5184"/>
                <a:gd name="T3" fmla="*/ 3159 h 3159"/>
                <a:gd name="T4" fmla="*/ 5248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33" name="Freeform 4"/>
            <p:cNvSpPr>
              <a:spLocks/>
            </p:cNvSpPr>
            <p:nvPr/>
          </p:nvSpPr>
          <p:spPr bwMode="hidden">
            <a:xfrm>
              <a:off x="0" y="1161"/>
              <a:ext cx="558" cy="3159"/>
            </a:xfrm>
            <a:custGeom>
              <a:avLst/>
              <a:gdLst>
                <a:gd name="T0" fmla="*/ 0 w 556"/>
                <a:gd name="T1" fmla="*/ 0 h 3159"/>
                <a:gd name="T2" fmla="*/ 0 w 556"/>
                <a:gd name="T3" fmla="*/ 3159 h 3159"/>
                <a:gd name="T4" fmla="*/ 564 w 556"/>
                <a:gd name="T5" fmla="*/ 3159 h 3159"/>
                <a:gd name="T6" fmla="*/ 564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nvGrpSpPr>
            <p:cNvPr id="1034" name="Group 5"/>
            <p:cNvGrpSpPr>
              <a:grpSpLocks/>
            </p:cNvGrpSpPr>
            <p:nvPr userDrawn="1"/>
          </p:nvGrpSpPr>
          <p:grpSpPr bwMode="auto">
            <a:xfrm>
              <a:off x="0" y="4"/>
              <a:ext cx="5758" cy="4316"/>
              <a:chOff x="0" y="4"/>
              <a:chExt cx="5758" cy="4316"/>
            </a:xfrm>
          </p:grpSpPr>
          <p:sp>
            <p:nvSpPr>
              <p:cNvPr id="1035" name="Freeform 6"/>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36" name="Freeform 7"/>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37" name="Freeform 8"/>
              <p:cNvSpPr>
                <a:spLocks/>
              </p:cNvSpPr>
              <p:nvPr/>
            </p:nvSpPr>
            <p:spPr bwMode="ltGray">
              <a:xfrm>
                <a:off x="1019" y="1155"/>
                <a:ext cx="4739" cy="12"/>
              </a:xfrm>
              <a:custGeom>
                <a:avLst/>
                <a:gdLst>
                  <a:gd name="T0" fmla="*/ 4784 w 4724"/>
                  <a:gd name="T1" fmla="*/ 0 h 12"/>
                  <a:gd name="T2" fmla="*/ 0 w 4724"/>
                  <a:gd name="T3" fmla="*/ 0 h 12"/>
                  <a:gd name="T4" fmla="*/ 0 w 4724"/>
                  <a:gd name="T5" fmla="*/ 12 h 12"/>
                  <a:gd name="T6" fmla="*/ 4784 w 4724"/>
                  <a:gd name="T7" fmla="*/ 12 h 12"/>
                  <a:gd name="T8" fmla="*/ 4784 w 4724"/>
                  <a:gd name="T9" fmla="*/ 0 h 12"/>
                  <a:gd name="T10" fmla="*/ 4784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38" name="Freeform 9"/>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39" name="Freeform 10"/>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2651" name="Freeform 11"/>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eaLnBrk="1" hangingPunct="1">
                  <a:defRPr/>
                </a:pPr>
                <a:endParaRPr lang="en-US"/>
              </a:p>
            </p:txBody>
          </p:sp>
          <p:sp>
            <p:nvSpPr>
              <p:cNvPr id="1041" name="Freeform 12"/>
              <p:cNvSpPr>
                <a:spLocks/>
              </p:cNvSpPr>
              <p:nvPr/>
            </p:nvSpPr>
            <p:spPr bwMode="ltGray">
              <a:xfrm>
                <a:off x="0" y="1155"/>
                <a:ext cx="351" cy="12"/>
              </a:xfrm>
              <a:custGeom>
                <a:avLst/>
                <a:gdLst>
                  <a:gd name="T0" fmla="*/ 0 w 251"/>
                  <a:gd name="T1" fmla="*/ 0 h 12"/>
                  <a:gd name="T2" fmla="*/ 0 w 251"/>
                  <a:gd name="T3" fmla="*/ 12 h 12"/>
                  <a:gd name="T4" fmla="*/ 961 w 251"/>
                  <a:gd name="T5" fmla="*/ 12 h 12"/>
                  <a:gd name="T6" fmla="*/ 961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42" name="Freeform 13"/>
              <p:cNvSpPr>
                <a:spLocks/>
              </p:cNvSpPr>
              <p:nvPr/>
            </p:nvSpPr>
            <p:spPr bwMode="ltGray">
              <a:xfrm>
                <a:off x="767" y="1155"/>
                <a:ext cx="252" cy="12"/>
              </a:xfrm>
              <a:custGeom>
                <a:avLst/>
                <a:gdLst>
                  <a:gd name="T0" fmla="*/ 255 w 251"/>
                  <a:gd name="T1" fmla="*/ 0 h 12"/>
                  <a:gd name="T2" fmla="*/ 0 w 251"/>
                  <a:gd name="T3" fmla="*/ 0 h 12"/>
                  <a:gd name="T4" fmla="*/ 0 w 251"/>
                  <a:gd name="T5" fmla="*/ 12 h 12"/>
                  <a:gd name="T6" fmla="*/ 255 w 251"/>
                  <a:gd name="T7" fmla="*/ 12 h 12"/>
                  <a:gd name="T8" fmla="*/ 255 w 251"/>
                  <a:gd name="T9" fmla="*/ 0 h 12"/>
                  <a:gd name="T10" fmla="*/ 255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2654" name="Freeform 14"/>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eaLnBrk="1" hangingPunct="1">
                  <a:defRPr/>
                </a:pPr>
                <a:endParaRPr lang="en-US"/>
              </a:p>
            </p:txBody>
          </p:sp>
        </p:grpSp>
      </p:grpSp>
      <p:sp>
        <p:nvSpPr>
          <p:cNvPr id="112655" name="Rectangle 15"/>
          <p:cNvSpPr>
            <a:spLocks noGrp="1" noChangeArrowheads="1"/>
          </p:cNvSpPr>
          <p:nvPr>
            <p:ph type="title"/>
          </p:nvPr>
        </p:nvSpPr>
        <p:spPr bwMode="auto">
          <a:xfrm>
            <a:off x="1066800" y="304800"/>
            <a:ext cx="7543800"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CA"/>
              <a:t>Click to edit Master title style</a:t>
            </a:r>
          </a:p>
        </p:txBody>
      </p:sp>
      <p:sp>
        <p:nvSpPr>
          <p:cNvPr id="112656" name="Rectangle 16"/>
          <p:cNvSpPr>
            <a:spLocks noGrp="1" noChangeArrowheads="1"/>
          </p:cNvSpPr>
          <p:nvPr>
            <p:ph type="body" idx="1"/>
          </p:nvPr>
        </p:nvSpPr>
        <p:spPr bwMode="auto">
          <a:xfrm>
            <a:off x="1066800" y="1981200"/>
            <a:ext cx="75438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p>
        </p:txBody>
      </p:sp>
      <p:sp>
        <p:nvSpPr>
          <p:cNvPr id="112657" name="Rectangle 17"/>
          <p:cNvSpPr>
            <a:spLocks noGrp="1" noChangeArrowheads="1"/>
          </p:cNvSpPr>
          <p:nvPr>
            <p:ph type="dt" sz="half" idx="2"/>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pPr>
              <a:defRPr/>
            </a:pPr>
            <a:endParaRPr lang="en-CA"/>
          </a:p>
        </p:txBody>
      </p:sp>
      <p:sp>
        <p:nvSpPr>
          <p:cNvPr id="112658" name="Rectangle 18"/>
          <p:cNvSpPr>
            <a:spLocks noGrp="1" noChangeArrowheads="1"/>
          </p:cNvSpPr>
          <p:nvPr>
            <p:ph type="ftr" sz="quarter" idx="3"/>
          </p:nvPr>
        </p:nvSpPr>
        <p:spPr bwMode="auto">
          <a:xfrm>
            <a:off x="34290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cs typeface="Tahoma" pitchFamily="34" charset="0"/>
              </a:defRPr>
            </a:lvl1pPr>
          </a:lstStyle>
          <a:p>
            <a:pPr>
              <a:defRPr/>
            </a:pPr>
            <a:r>
              <a:rPr lang="en-CA"/>
              <a:t>© Pierre Robaczewski 2010</a:t>
            </a:r>
          </a:p>
        </p:txBody>
      </p:sp>
      <p:sp>
        <p:nvSpPr>
          <p:cNvPr id="112659" name="Rectangle 19"/>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990A7865-6753-4060-9C63-0BD6BBB6B41A}" type="slidenum">
              <a:rPr lang="en-CA" altLang="fr-FR"/>
              <a:pPr/>
              <a:t>‹#›</a:t>
            </a:fld>
            <a:endParaRPr lang="en-CA" altLang="fr-FR"/>
          </a:p>
        </p:txBody>
      </p:sp>
    </p:spTree>
  </p:cSld>
  <p:clrMap bg1="dk2" tx1="lt1" bg2="dk1" tx2="lt2" accent1="accent1" accent2="accent2" accent3="accent3" accent4="accent4" accent5="accent5" accent6="accent6" hlink="hlink" folHlink="folHlink"/>
  <p:sldLayoutIdLst>
    <p:sldLayoutId id="2147483912" r:id="rId1"/>
    <p:sldLayoutId id="2147483913"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Lst>
  <p:hf sldNum="0" hdr="0" dt="0"/>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2400" b="1">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70000"/>
        <a:buFont typeface="Wingdings" pitchFamily="2" charset="2"/>
        <a:buChar char="Ø"/>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1"/>
        </a:buClr>
        <a:buFont typeface="Times New Roman" pitchFamily="18" charset="0"/>
        <a:buChar char="√"/>
        <a:defRPr sz="16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Char char="•"/>
        <a:defRPr sz="14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Char char="•"/>
        <a:defRPr sz="14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Char char="•"/>
        <a:defRPr sz="14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Char char="•"/>
        <a:defRPr sz="14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Char char="•"/>
        <a:defRPr sz="14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oleObject" Target="../embeddings/oleObject7.bin"/><Relationship Id="rId39" Type="http://schemas.openxmlformats.org/officeDocument/2006/relationships/oleObject" Target="../embeddings/oleObject14.bin"/><Relationship Id="rId3" Type="http://schemas.openxmlformats.org/officeDocument/2006/relationships/notesSlide" Target="../notesSlides/notesSlide23.xml"/><Relationship Id="rId21" Type="http://schemas.openxmlformats.org/officeDocument/2006/relationships/image" Target="../media/image30.png"/><Relationship Id="rId34" Type="http://schemas.openxmlformats.org/officeDocument/2006/relationships/oleObject" Target="../embeddings/oleObject12.bin"/><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oleObject" Target="../embeddings/oleObject6.bin"/><Relationship Id="rId33" Type="http://schemas.openxmlformats.org/officeDocument/2006/relationships/image" Target="../media/image9.wmf"/><Relationship Id="rId38" Type="http://schemas.openxmlformats.org/officeDocument/2006/relationships/image" Target="../media/image32.png"/><Relationship Id="rId2" Type="http://schemas.openxmlformats.org/officeDocument/2006/relationships/slideLayout" Target="../slideLayouts/slideLayout2.xml"/><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oleObject" Target="../embeddings/oleObject9.bin"/><Relationship Id="rId1" Type="http://schemas.openxmlformats.org/officeDocument/2006/relationships/vmlDrawing" Target="../drawings/vmlDrawing4.v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oleObject" Target="../embeddings/oleObject5.bin"/><Relationship Id="rId32" Type="http://schemas.openxmlformats.org/officeDocument/2006/relationships/oleObject" Target="../embeddings/oleObject11.bin"/><Relationship Id="rId37" Type="http://schemas.openxmlformats.org/officeDocument/2006/relationships/image" Target="../media/image11.wmf"/><Relationship Id="rId40" Type="http://schemas.openxmlformats.org/officeDocument/2006/relationships/image" Target="../media/image12.wmf"/><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7.wmf"/><Relationship Id="rId28" Type="http://schemas.openxmlformats.org/officeDocument/2006/relationships/oleObject" Target="../embeddings/oleObject8.bin"/><Relationship Id="rId36" Type="http://schemas.openxmlformats.org/officeDocument/2006/relationships/oleObject" Target="../embeddings/oleObject13.bin"/><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8.wmf"/><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oleObject" Target="../embeddings/oleObject4.bin"/><Relationship Id="rId27" Type="http://schemas.openxmlformats.org/officeDocument/2006/relationships/image" Target="../media/image31.png"/><Relationship Id="rId30" Type="http://schemas.openxmlformats.org/officeDocument/2006/relationships/oleObject" Target="../embeddings/oleObject10.bin"/><Relationship Id="rId35" Type="http://schemas.openxmlformats.org/officeDocument/2006/relationships/image" Target="../media/image10.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25.xml"/><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image" Target="../media/image7.wmf"/><Relationship Id="rId4"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4.wmf"/></Relationships>
</file>

<file path=ppt/slides/_rels/slide3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5.emf"/><Relationship Id="rId4" Type="http://schemas.openxmlformats.org/officeDocument/2006/relationships/oleObject" Target="../embeddings/oleObject1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sz="quarter"/>
          </p:nvPr>
        </p:nvSpPr>
        <p:spPr>
          <a:xfrm>
            <a:off x="1071563" y="2857500"/>
            <a:ext cx="7086600" cy="1431925"/>
          </a:xfrm>
        </p:spPr>
        <p:txBody>
          <a:bodyPr/>
          <a:lstStyle/>
          <a:p>
            <a:pPr>
              <a:defRPr/>
            </a:pPr>
            <a:r>
              <a:rPr lang="fr-CA" dirty="0"/>
              <a:t>Tableau de Bord</a:t>
            </a:r>
            <a:br>
              <a:rPr lang="fr-CA" dirty="0"/>
            </a:br>
            <a:r>
              <a:rPr lang="fr-CA" dirty="0"/>
              <a:t> </a:t>
            </a:r>
            <a:br>
              <a:rPr lang="fr-CA" dirty="0"/>
            </a:br>
            <a:r>
              <a:rPr lang="fr-CA" sz="3200" i="1" dirty="0"/>
              <a:t>Une approche </a:t>
            </a:r>
            <a:br>
              <a:rPr lang="fr-CA" sz="3200" i="1" dirty="0"/>
            </a:br>
            <a:r>
              <a:rPr lang="fr-CA" sz="3200" i="1" dirty="0"/>
              <a:t>et les considérant s pratiques</a:t>
            </a:r>
            <a:endParaRPr lang="en-US" i="1" dirty="0"/>
          </a:p>
        </p:txBody>
      </p:sp>
      <p:sp>
        <p:nvSpPr>
          <p:cNvPr id="3" name="ZoneTexte 2"/>
          <p:cNvSpPr txBox="1"/>
          <p:nvPr/>
        </p:nvSpPr>
        <p:spPr>
          <a:xfrm>
            <a:off x="1547813" y="4797425"/>
            <a:ext cx="6911975" cy="1200150"/>
          </a:xfrm>
          <a:prstGeom prst="rect">
            <a:avLst/>
          </a:prstGeom>
          <a:noFill/>
        </p:spPr>
        <p:txBody>
          <a:bodyPr>
            <a:spAutoFit/>
          </a:bodyPr>
          <a:lstStyle/>
          <a:p>
            <a:pPr eaLnBrk="1" hangingPunct="1">
              <a:defRPr/>
            </a:pPr>
            <a:r>
              <a:rPr lang="fr-FR" dirty="0">
                <a:solidFill>
                  <a:schemeClr val="tx1">
                    <a:lumMod val="95000"/>
                  </a:schemeClr>
                </a:solidFill>
                <a:latin typeface="Open Sans" panose="020B0606030504020204" pitchFamily="34" charset="0"/>
              </a:rPr>
              <a:t>Vous concentrer sur les  slides avec 3 étoiles et surtout:</a:t>
            </a:r>
          </a:p>
          <a:p>
            <a:pPr eaLnBrk="1" hangingPunct="1">
              <a:defRPr/>
            </a:pPr>
            <a:r>
              <a:rPr lang="fr-FR" dirty="0">
                <a:solidFill>
                  <a:schemeClr val="tx1">
                    <a:lumMod val="95000"/>
                  </a:schemeClr>
                </a:solidFill>
                <a:latin typeface="Open Sans" panose="020B0606030504020204" pitchFamily="34" charset="0"/>
              </a:rPr>
              <a:t>Slides 4-5,    9 et </a:t>
            </a:r>
            <a:r>
              <a:rPr lang="fr-FR">
                <a:solidFill>
                  <a:schemeClr val="tx1">
                    <a:lumMod val="95000"/>
                  </a:schemeClr>
                </a:solidFill>
                <a:latin typeface="Open Sans" panose="020B0606030504020204" pitchFamily="34" charset="0"/>
              </a:rPr>
              <a:t>10 Kimball </a:t>
            </a:r>
            <a:r>
              <a:rPr lang="fr-FR" dirty="0">
                <a:solidFill>
                  <a:schemeClr val="tx1">
                    <a:lumMod val="95000"/>
                  </a:schemeClr>
                </a:solidFill>
                <a:latin typeface="Open Sans" panose="020B0606030504020204" pitchFamily="34" charset="0"/>
              </a:rPr>
              <a:t>versus </a:t>
            </a:r>
            <a:r>
              <a:rPr lang="fr-FR" dirty="0" err="1">
                <a:solidFill>
                  <a:schemeClr val="tx1">
                    <a:lumMod val="95000"/>
                  </a:schemeClr>
                </a:solidFill>
                <a:latin typeface="Open Sans" panose="020B0606030504020204" pitchFamily="34" charset="0"/>
              </a:rPr>
              <a:t>Inmon</a:t>
            </a:r>
            <a:r>
              <a:rPr lang="fr-FR" dirty="0">
                <a:solidFill>
                  <a:schemeClr val="tx1">
                    <a:lumMod val="95000"/>
                  </a:schemeClr>
                </a:solidFill>
                <a:latin typeface="Open Sans" panose="020B0606030504020204" pitchFamily="34" charset="0"/>
              </a:rPr>
              <a:t>,   14  Modélisation dimensionnelle et relationnelle,   19 à 21 Important</a:t>
            </a:r>
          </a:p>
          <a:p>
            <a:pPr eaLnBrk="1" hangingPunct="1">
              <a:defRPr/>
            </a:pPr>
            <a:endParaRPr lang="fr-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000125" y="304800"/>
            <a:ext cx="8143875" cy="1431925"/>
          </a:xfrm>
        </p:spPr>
        <p:txBody>
          <a:bodyPr/>
          <a:lstStyle/>
          <a:p>
            <a:pPr eaLnBrk="1" hangingPunct="1">
              <a:defRPr/>
            </a:pPr>
            <a:r>
              <a:rPr lang="fr-CA" sz="3200" dirty="0"/>
              <a:t>Principes directeurs (suite)</a:t>
            </a:r>
            <a:endParaRPr lang="fr-CA" sz="3600" dirty="0"/>
          </a:p>
        </p:txBody>
      </p:sp>
      <p:sp>
        <p:nvSpPr>
          <p:cNvPr id="147459" name="Rectangle 3"/>
          <p:cNvSpPr>
            <a:spLocks noGrp="1" noChangeArrowheads="1"/>
          </p:cNvSpPr>
          <p:nvPr>
            <p:ph type="body" idx="1"/>
          </p:nvPr>
        </p:nvSpPr>
        <p:spPr>
          <a:xfrm>
            <a:off x="539750" y="1981200"/>
            <a:ext cx="8461375" cy="4376738"/>
          </a:xfrm>
        </p:spPr>
        <p:txBody>
          <a:bodyPr/>
          <a:lstStyle/>
          <a:p>
            <a:pPr lvl="1" eaLnBrk="1" hangingPunct="1">
              <a:defRPr/>
            </a:pPr>
            <a:r>
              <a:rPr lang="fr-CA" dirty="0"/>
              <a:t>L’Intelligence d’affaire (TB) se base sur : </a:t>
            </a:r>
          </a:p>
          <a:p>
            <a:pPr lvl="2" eaLnBrk="1" hangingPunct="1">
              <a:defRPr/>
            </a:pPr>
            <a:r>
              <a:rPr lang="fr-CA" sz="1800" dirty="0"/>
              <a:t>L’alignement des besoins d’information sur les orientations d’affaires de l’organisation</a:t>
            </a:r>
          </a:p>
          <a:p>
            <a:pPr lvl="2" eaLnBrk="1" hangingPunct="1">
              <a:defRPr/>
            </a:pPr>
            <a:r>
              <a:rPr lang="fr-CA" sz="1800" dirty="0"/>
              <a:t>La connaissance des processus et des « logiques métier »</a:t>
            </a:r>
          </a:p>
          <a:p>
            <a:pPr lvl="2" eaLnBrk="1" hangingPunct="1">
              <a:defRPr/>
            </a:pPr>
            <a:r>
              <a:rPr lang="fr-CA" sz="1800" dirty="0"/>
              <a:t>L’utilisation d’une source de donnée distincte des données transactionnelles</a:t>
            </a:r>
          </a:p>
          <a:p>
            <a:pPr lvl="2" eaLnBrk="1" hangingPunct="1">
              <a:defRPr/>
            </a:pPr>
            <a:r>
              <a:rPr lang="fr-CA" sz="1800" dirty="0"/>
              <a:t>L’exécution de règles d’acquisition de données en lots</a:t>
            </a:r>
          </a:p>
          <a:p>
            <a:pPr lvl="2" eaLnBrk="1" hangingPunct="1">
              <a:defRPr/>
            </a:pPr>
            <a:r>
              <a:rPr lang="fr-CA" sz="1800" dirty="0"/>
              <a:t>L’exploitation d’outils de présentation et d’analyse spécifiques</a:t>
            </a:r>
          </a:p>
          <a:p>
            <a:pPr lvl="2" eaLnBrk="1" hangingPunct="1">
              <a:defRPr/>
            </a:pPr>
            <a:r>
              <a:rPr lang="fr-CA" sz="1800" dirty="0"/>
              <a:t>L’adéquation d’une gouvernance adaptée aux priorités de l’entreprise</a:t>
            </a:r>
          </a:p>
          <a:p>
            <a:pPr lvl="2" eaLnBrk="1" hangingPunct="1">
              <a:defRPr/>
            </a:pPr>
            <a:endParaRPr lang="fr-CA" sz="1800" dirty="0"/>
          </a:p>
          <a:p>
            <a:pPr lvl="1" eaLnBrk="1" hangingPunct="1">
              <a:buFontTx/>
              <a:buNone/>
              <a:defRPr/>
            </a:pPr>
            <a:r>
              <a:rPr lang="en-CA" sz="1600" b="1" dirty="0" err="1"/>
              <a:t>Ce</a:t>
            </a:r>
            <a:r>
              <a:rPr lang="en-CA" sz="1600" b="1" dirty="0"/>
              <a:t> </a:t>
            </a:r>
            <a:r>
              <a:rPr lang="en-CA" sz="1600" b="1" dirty="0" err="1"/>
              <a:t>qu’il</a:t>
            </a:r>
            <a:r>
              <a:rPr lang="en-CA" sz="1600" b="1" dirty="0"/>
              <a:t> </a:t>
            </a:r>
            <a:r>
              <a:rPr lang="en-CA" sz="1600" b="1" dirty="0" err="1"/>
              <a:t>faut</a:t>
            </a:r>
            <a:r>
              <a:rPr lang="en-CA" sz="1600" b="1" dirty="0"/>
              <a:t> </a:t>
            </a:r>
            <a:r>
              <a:rPr lang="en-CA" sz="1600" b="1" dirty="0" err="1"/>
              <a:t>retenir</a:t>
            </a:r>
            <a:r>
              <a:rPr lang="en-CA" sz="1600" b="1" dirty="0"/>
              <a:t> : </a:t>
            </a:r>
            <a:r>
              <a:rPr lang="en-CA" sz="1600" b="1" dirty="0" err="1"/>
              <a:t>Ces</a:t>
            </a:r>
            <a:r>
              <a:rPr lang="en-CA" sz="1600" b="1" dirty="0"/>
              <a:t> </a:t>
            </a:r>
            <a:r>
              <a:rPr lang="en-CA" sz="1600" b="1" dirty="0" err="1"/>
              <a:t>approches</a:t>
            </a:r>
            <a:r>
              <a:rPr lang="en-CA" sz="1600" b="1" dirty="0"/>
              <a:t> </a:t>
            </a:r>
            <a:r>
              <a:rPr lang="en-CA" sz="1600" b="1" dirty="0" err="1"/>
              <a:t>représentent</a:t>
            </a:r>
            <a:r>
              <a:rPr lang="en-CA" sz="1600" b="1" dirty="0"/>
              <a:t> des philosophies </a:t>
            </a:r>
            <a:r>
              <a:rPr lang="en-CA" sz="1600" b="1" dirty="0" err="1"/>
              <a:t>différentes</a:t>
            </a:r>
            <a:r>
              <a:rPr lang="en-CA" sz="1600" b="1" dirty="0"/>
              <a:t>.  La </a:t>
            </a:r>
            <a:r>
              <a:rPr lang="en-CA" sz="1600" b="1" dirty="0" err="1"/>
              <a:t>plupart</a:t>
            </a:r>
            <a:r>
              <a:rPr lang="en-CA" sz="1600" b="1" dirty="0"/>
              <a:t> des </a:t>
            </a:r>
            <a:r>
              <a:rPr lang="en-CA" sz="1600" b="1" dirty="0" err="1"/>
              <a:t>entreprises</a:t>
            </a:r>
            <a:r>
              <a:rPr lang="en-CA" sz="1600" b="1" dirty="0"/>
              <a:t> </a:t>
            </a:r>
            <a:r>
              <a:rPr lang="en-CA" sz="1600" b="1" dirty="0" err="1"/>
              <a:t>s’approchent</a:t>
            </a:r>
            <a:r>
              <a:rPr lang="en-CA" sz="1600" b="1" dirty="0"/>
              <a:t> des </a:t>
            </a:r>
            <a:r>
              <a:rPr lang="en-CA" sz="1600" b="1" dirty="0" err="1"/>
              <a:t>paradigmes</a:t>
            </a:r>
            <a:r>
              <a:rPr lang="en-CA" sz="1600" b="1" dirty="0"/>
              <a:t> de Kimball, </a:t>
            </a:r>
            <a:r>
              <a:rPr lang="en-CA" sz="1600" b="1" dirty="0" err="1"/>
              <a:t>principalement</a:t>
            </a:r>
            <a:r>
              <a:rPr lang="en-CA" sz="1600" b="1" dirty="0"/>
              <a:t> </a:t>
            </a:r>
            <a:r>
              <a:rPr lang="en-CA" sz="1600" b="1" dirty="0" err="1"/>
              <a:t>dû</a:t>
            </a:r>
            <a:r>
              <a:rPr lang="en-CA" sz="1600" b="1" dirty="0"/>
              <a:t> au fait </a:t>
            </a:r>
            <a:r>
              <a:rPr lang="en-CA" sz="1600" b="1" dirty="0" err="1"/>
              <a:t>que</a:t>
            </a:r>
            <a:r>
              <a:rPr lang="en-CA" sz="1600" b="1" dirty="0"/>
              <a:t> les </a:t>
            </a:r>
            <a:r>
              <a:rPr lang="en-CA" sz="1600" b="1" dirty="0" err="1"/>
              <a:t>projets</a:t>
            </a:r>
            <a:r>
              <a:rPr lang="en-CA" sz="1600" b="1" dirty="0"/>
              <a:t> </a:t>
            </a:r>
            <a:r>
              <a:rPr lang="en-CA" sz="1600" b="1" dirty="0" err="1"/>
              <a:t>débutent</a:t>
            </a:r>
            <a:r>
              <a:rPr lang="en-CA" sz="1600" b="1" dirty="0"/>
              <a:t> </a:t>
            </a:r>
            <a:r>
              <a:rPr lang="en-CA" sz="1600" b="1" dirty="0" err="1"/>
              <a:t>souvent</a:t>
            </a:r>
            <a:r>
              <a:rPr lang="en-CA" sz="1600" b="1" dirty="0"/>
              <a:t> par des initiatives </a:t>
            </a:r>
            <a:r>
              <a:rPr lang="en-CA" sz="1600" b="1" dirty="0" err="1"/>
              <a:t>départementales</a:t>
            </a:r>
            <a:r>
              <a:rPr lang="en-CA" sz="1600" b="1" dirty="0"/>
              <a:t> et par </a:t>
            </a:r>
            <a:r>
              <a:rPr lang="en-CA" sz="1600" b="1" dirty="0" err="1"/>
              <a:t>conséquent</a:t>
            </a:r>
            <a:r>
              <a:rPr lang="en-CA" sz="1600" b="1" dirty="0"/>
              <a:t> </a:t>
            </a:r>
            <a:r>
              <a:rPr lang="en-CA" sz="1600" b="1" dirty="0" err="1"/>
              <a:t>livrent</a:t>
            </a:r>
            <a:r>
              <a:rPr lang="en-CA" sz="1600" b="1" dirty="0"/>
              <a:t> un </a:t>
            </a:r>
            <a:r>
              <a:rPr lang="en-CA" sz="1600" b="1" dirty="0" err="1"/>
              <a:t>comptoir</a:t>
            </a:r>
            <a:r>
              <a:rPr lang="en-CA" sz="1600" b="1" dirty="0"/>
              <a:t> de </a:t>
            </a:r>
            <a:r>
              <a:rPr lang="en-CA" sz="1600" b="1" dirty="0" err="1"/>
              <a:t>données</a:t>
            </a:r>
            <a:r>
              <a:rPr lang="en-CA" sz="1600" b="1" dirty="0"/>
              <a:t>.  </a:t>
            </a:r>
            <a:r>
              <a:rPr lang="en-CA" sz="1600" b="1" dirty="0" err="1"/>
              <a:t>Ce</a:t>
            </a:r>
            <a:r>
              <a:rPr lang="en-CA" sz="1600" b="1" dirty="0"/>
              <a:t> </a:t>
            </a:r>
            <a:r>
              <a:rPr lang="en-CA" sz="1600" b="1" dirty="0" err="1"/>
              <a:t>n’est</a:t>
            </a:r>
            <a:r>
              <a:rPr lang="en-CA" sz="1600" b="1" dirty="0"/>
              <a:t> </a:t>
            </a:r>
            <a:r>
              <a:rPr lang="en-CA" sz="1600" b="1" dirty="0" err="1"/>
              <a:t>que</a:t>
            </a:r>
            <a:r>
              <a:rPr lang="en-CA" sz="1600" b="1" dirty="0"/>
              <a:t> plus </a:t>
            </a:r>
            <a:r>
              <a:rPr lang="en-CA" sz="1600" b="1" dirty="0" err="1"/>
              <a:t>tard</a:t>
            </a:r>
            <a:r>
              <a:rPr lang="en-CA" sz="1600" b="1" dirty="0"/>
              <a:t>, avec </a:t>
            </a:r>
            <a:r>
              <a:rPr lang="en-CA" sz="1600" b="1" dirty="0" err="1"/>
              <a:t>l’arrivée</a:t>
            </a:r>
            <a:r>
              <a:rPr lang="en-CA" sz="1600" b="1" dirty="0"/>
              <a:t> </a:t>
            </a:r>
            <a:r>
              <a:rPr lang="en-CA" sz="1600" b="1" dirty="0" err="1"/>
              <a:t>d’autres</a:t>
            </a:r>
            <a:r>
              <a:rPr lang="en-CA" sz="1600" b="1" dirty="0"/>
              <a:t> </a:t>
            </a:r>
            <a:r>
              <a:rPr lang="en-CA" sz="1600" b="1" dirty="0" err="1"/>
              <a:t>comptoirs</a:t>
            </a:r>
            <a:r>
              <a:rPr lang="en-CA" sz="1600" b="1" dirty="0"/>
              <a:t> </a:t>
            </a:r>
            <a:r>
              <a:rPr lang="en-CA" sz="1600" b="1" dirty="0" err="1"/>
              <a:t>qu’ils</a:t>
            </a:r>
            <a:r>
              <a:rPr lang="en-CA" sz="1600" b="1" dirty="0"/>
              <a:t> </a:t>
            </a:r>
            <a:r>
              <a:rPr lang="en-CA" sz="1600" b="1" dirty="0" err="1"/>
              <a:t>évoluent</a:t>
            </a:r>
            <a:r>
              <a:rPr lang="en-CA" sz="1600" b="1" dirty="0"/>
              <a:t> en un </a:t>
            </a:r>
            <a:r>
              <a:rPr lang="en-CA" sz="1600" b="1" dirty="0" err="1"/>
              <a:t>entrepôt</a:t>
            </a:r>
            <a:r>
              <a:rPr lang="en-CA" sz="1600" b="1" dirty="0"/>
              <a:t> de </a:t>
            </a:r>
            <a:r>
              <a:rPr lang="en-CA" sz="1600" b="1" dirty="0" err="1"/>
              <a:t>données</a:t>
            </a:r>
            <a:r>
              <a:rPr lang="en-CA" sz="1600" b="1" dirty="0"/>
              <a:t>.</a:t>
            </a:r>
          </a:p>
          <a:p>
            <a:pPr eaLnBrk="1" hangingPunct="1">
              <a:defRPr/>
            </a:pPr>
            <a:endParaRPr lang="en-CA" sz="1000" dirty="0"/>
          </a:p>
        </p:txBody>
      </p:sp>
      <p:sp>
        <p:nvSpPr>
          <p:cNvPr id="4" name="AutoShape 20"/>
          <p:cNvSpPr>
            <a:spLocks noChangeArrowheads="1"/>
          </p:cNvSpPr>
          <p:nvPr/>
        </p:nvSpPr>
        <p:spPr bwMode="auto">
          <a:xfrm>
            <a:off x="8380413" y="1809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5" name="AutoShape 20"/>
          <p:cNvSpPr>
            <a:spLocks noChangeArrowheads="1"/>
          </p:cNvSpPr>
          <p:nvPr/>
        </p:nvSpPr>
        <p:spPr bwMode="auto">
          <a:xfrm>
            <a:off x="8532813" y="3333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928688" y="304800"/>
            <a:ext cx="8215312" cy="1431925"/>
          </a:xfrm>
        </p:spPr>
        <p:txBody>
          <a:bodyPr/>
          <a:lstStyle/>
          <a:p>
            <a:pPr eaLnBrk="1" hangingPunct="1">
              <a:defRPr/>
            </a:pPr>
            <a:r>
              <a:rPr lang="fr-CA" sz="3200" dirty="0"/>
              <a:t>Principales composantes d’un </a:t>
            </a:r>
            <a:br>
              <a:rPr lang="fr-CA" sz="3200" dirty="0"/>
            </a:br>
            <a:r>
              <a:rPr lang="fr-CA" sz="3200" dirty="0"/>
              <a:t>Tableau de Bord</a:t>
            </a:r>
            <a:endParaRPr lang="en-CA" sz="3200" dirty="0"/>
          </a:p>
        </p:txBody>
      </p:sp>
      <p:sp>
        <p:nvSpPr>
          <p:cNvPr id="179203" name="Rectangle 3"/>
          <p:cNvSpPr>
            <a:spLocks noGrp="1" noChangeArrowheads="1"/>
          </p:cNvSpPr>
          <p:nvPr>
            <p:ph type="body" idx="1"/>
          </p:nvPr>
        </p:nvSpPr>
        <p:spPr/>
        <p:txBody>
          <a:bodyPr/>
          <a:lstStyle/>
          <a:p>
            <a:pPr eaLnBrk="1" hangingPunct="1">
              <a:lnSpc>
                <a:spcPct val="90000"/>
              </a:lnSpc>
              <a:defRPr/>
            </a:pPr>
            <a:r>
              <a:rPr lang="fr-CA" sz="2000" dirty="0"/>
              <a:t>Composantes de base</a:t>
            </a:r>
          </a:p>
          <a:p>
            <a:pPr lvl="1" eaLnBrk="1" hangingPunct="1">
              <a:lnSpc>
                <a:spcPct val="90000"/>
              </a:lnSpc>
              <a:defRPr/>
            </a:pPr>
            <a:r>
              <a:rPr lang="fr-CA" sz="1800" dirty="0"/>
              <a:t>Processus d’affaire (« Business </a:t>
            </a:r>
            <a:r>
              <a:rPr lang="fr-CA" sz="1800" dirty="0" err="1"/>
              <a:t>Discovery</a:t>
            </a:r>
            <a:r>
              <a:rPr lang="fr-CA" sz="1800" dirty="0"/>
              <a:t> »)</a:t>
            </a:r>
          </a:p>
          <a:p>
            <a:pPr lvl="1" eaLnBrk="1" hangingPunct="1">
              <a:lnSpc>
                <a:spcPct val="90000"/>
              </a:lnSpc>
              <a:defRPr/>
            </a:pPr>
            <a:r>
              <a:rPr lang="fr-CA" sz="1800" dirty="0"/>
              <a:t>Système Source (« Data </a:t>
            </a:r>
            <a:r>
              <a:rPr lang="fr-CA" sz="1800" dirty="0" err="1"/>
              <a:t>Discovery</a:t>
            </a:r>
            <a:r>
              <a:rPr lang="fr-CA" sz="1800" dirty="0"/>
              <a:t> »)</a:t>
            </a:r>
          </a:p>
          <a:p>
            <a:pPr lvl="1" eaLnBrk="1" hangingPunct="1">
              <a:lnSpc>
                <a:spcPct val="90000"/>
              </a:lnSpc>
              <a:defRPr/>
            </a:pPr>
            <a:r>
              <a:rPr lang="fr-CA" sz="1800" dirty="0"/>
              <a:t>Règles d’acquisition et préparation des données (« Data </a:t>
            </a:r>
            <a:r>
              <a:rPr lang="fr-CA" sz="1800" dirty="0" err="1"/>
              <a:t>Staging</a:t>
            </a:r>
            <a:r>
              <a:rPr lang="fr-CA" sz="1800" dirty="0"/>
              <a:t> and ETL </a:t>
            </a:r>
            <a:r>
              <a:rPr lang="fr-CA" sz="1800" dirty="0" err="1"/>
              <a:t>processes</a:t>
            </a:r>
            <a:r>
              <a:rPr lang="fr-CA" sz="1800" dirty="0"/>
              <a:t> »)</a:t>
            </a:r>
          </a:p>
          <a:p>
            <a:pPr lvl="1" eaLnBrk="1" hangingPunct="1">
              <a:lnSpc>
                <a:spcPct val="90000"/>
              </a:lnSpc>
              <a:defRPr/>
            </a:pPr>
            <a:r>
              <a:rPr lang="fr-CA" sz="1800" dirty="0"/>
              <a:t>Modèle dimensionnel (« Star </a:t>
            </a:r>
            <a:r>
              <a:rPr lang="fr-CA" sz="1800" dirty="0" err="1"/>
              <a:t>Schema</a:t>
            </a:r>
            <a:r>
              <a:rPr lang="fr-CA" sz="1800" dirty="0"/>
              <a:t> »)</a:t>
            </a:r>
          </a:p>
          <a:p>
            <a:pPr lvl="1" eaLnBrk="1" hangingPunct="1">
              <a:lnSpc>
                <a:spcPct val="90000"/>
              </a:lnSpc>
              <a:defRPr/>
            </a:pPr>
            <a:r>
              <a:rPr lang="fr-CA" sz="1800" dirty="0"/>
              <a:t>Entrepôt de données (« Data </a:t>
            </a:r>
            <a:r>
              <a:rPr lang="fr-CA" sz="1800" dirty="0" err="1"/>
              <a:t>Warehouse</a:t>
            </a:r>
            <a:r>
              <a:rPr lang="fr-CA" sz="1800" dirty="0"/>
              <a:t> »)</a:t>
            </a:r>
          </a:p>
          <a:p>
            <a:pPr lvl="1" eaLnBrk="1" hangingPunct="1">
              <a:lnSpc>
                <a:spcPct val="90000"/>
              </a:lnSpc>
              <a:defRPr/>
            </a:pPr>
            <a:r>
              <a:rPr lang="fr-CA" sz="1800" dirty="0"/>
              <a:t>Comptoir de données (« Data </a:t>
            </a:r>
            <a:r>
              <a:rPr lang="fr-CA" sz="1800" dirty="0" err="1"/>
              <a:t>Mart</a:t>
            </a:r>
            <a:r>
              <a:rPr lang="fr-CA" sz="1800" dirty="0"/>
              <a:t> »)</a:t>
            </a:r>
          </a:p>
          <a:p>
            <a:pPr lvl="1" eaLnBrk="1" hangingPunct="1">
              <a:lnSpc>
                <a:spcPct val="90000"/>
              </a:lnSpc>
              <a:defRPr/>
            </a:pPr>
            <a:r>
              <a:rPr lang="fr-CA" sz="1800" dirty="0"/>
              <a:t>Données </a:t>
            </a:r>
            <a:r>
              <a:rPr lang="fr-CA" sz="1800" dirty="0" err="1"/>
              <a:t>opérationelles</a:t>
            </a:r>
            <a:r>
              <a:rPr lang="fr-CA" sz="1800" dirty="0"/>
              <a:t> (« </a:t>
            </a:r>
            <a:r>
              <a:rPr lang="fr-CA" sz="1800" dirty="0" err="1"/>
              <a:t>Operational</a:t>
            </a:r>
            <a:r>
              <a:rPr lang="fr-CA" sz="1800" dirty="0"/>
              <a:t> Data Store »)</a:t>
            </a:r>
          </a:p>
          <a:p>
            <a:pPr lvl="1" eaLnBrk="1" hangingPunct="1">
              <a:lnSpc>
                <a:spcPct val="90000"/>
              </a:lnSpc>
              <a:defRPr/>
            </a:pPr>
            <a:r>
              <a:rPr lang="fr-CA" sz="1800" dirty="0"/>
              <a:t>Analyse OLAP (« On Line </a:t>
            </a:r>
            <a:r>
              <a:rPr lang="fr-CA" sz="1800" dirty="0" err="1"/>
              <a:t>Analytical</a:t>
            </a:r>
            <a:r>
              <a:rPr lang="fr-CA" sz="1800" dirty="0"/>
              <a:t> </a:t>
            </a:r>
            <a:r>
              <a:rPr lang="fr-CA" sz="1800" dirty="0" err="1"/>
              <a:t>Processing</a:t>
            </a:r>
            <a:r>
              <a:rPr lang="fr-CA" sz="1800" dirty="0"/>
              <a:t> »)</a:t>
            </a:r>
          </a:p>
          <a:p>
            <a:pPr lvl="1" eaLnBrk="1" hangingPunct="1">
              <a:lnSpc>
                <a:spcPct val="90000"/>
              </a:lnSpc>
              <a:defRPr/>
            </a:pPr>
            <a:r>
              <a:rPr lang="fr-CA" sz="1800" dirty="0"/>
              <a:t>Analyse ROLAP (« </a:t>
            </a:r>
            <a:r>
              <a:rPr lang="fr-CA" sz="1800" dirty="0" err="1"/>
              <a:t>Relational</a:t>
            </a:r>
            <a:r>
              <a:rPr lang="fr-CA" sz="1800" dirty="0"/>
              <a:t> On Line </a:t>
            </a:r>
            <a:r>
              <a:rPr lang="fr-CA" sz="1800" dirty="0" err="1"/>
              <a:t>Analytical</a:t>
            </a:r>
            <a:r>
              <a:rPr lang="fr-CA" sz="1800" dirty="0"/>
              <a:t> </a:t>
            </a:r>
            <a:r>
              <a:rPr lang="fr-CA" sz="1800" dirty="0" err="1"/>
              <a:t>Processing</a:t>
            </a:r>
            <a:r>
              <a:rPr lang="fr-CA" sz="1800" dirty="0"/>
              <a:t> »)</a:t>
            </a:r>
          </a:p>
          <a:p>
            <a:pPr lvl="1" eaLnBrk="1" hangingPunct="1">
              <a:lnSpc>
                <a:spcPct val="90000"/>
              </a:lnSpc>
              <a:defRPr/>
            </a:pPr>
            <a:r>
              <a:rPr lang="fr-CA" sz="1800" dirty="0"/>
              <a:t>Analyse MOLAP (« Multiple On Line </a:t>
            </a:r>
            <a:r>
              <a:rPr lang="fr-CA" sz="1800" dirty="0" err="1"/>
              <a:t>Analytical</a:t>
            </a:r>
            <a:r>
              <a:rPr lang="fr-CA" sz="1800" dirty="0"/>
              <a:t> </a:t>
            </a:r>
            <a:r>
              <a:rPr lang="fr-CA" sz="1800" dirty="0" err="1"/>
              <a:t>Processing</a:t>
            </a:r>
            <a:r>
              <a:rPr lang="fr-CA" sz="1800" dirty="0"/>
              <a:t> »)</a:t>
            </a:r>
          </a:p>
          <a:p>
            <a:pPr lvl="1" eaLnBrk="1" hangingPunct="1">
              <a:lnSpc>
                <a:spcPct val="90000"/>
              </a:lnSpc>
              <a:defRPr/>
            </a:pPr>
            <a:r>
              <a:rPr lang="fr-CA" sz="1800" dirty="0"/>
              <a:t>Outils d’accès à l’information (« Business Intelligence Tools »)</a:t>
            </a:r>
          </a:p>
          <a:p>
            <a:pPr lvl="1" eaLnBrk="1" hangingPunct="1">
              <a:lnSpc>
                <a:spcPct val="90000"/>
              </a:lnSpc>
              <a:defRPr/>
            </a:pPr>
            <a:r>
              <a:rPr lang="fr-CA" sz="1800" dirty="0"/>
              <a:t>Gestion des données maîtres («Master Data Management ») </a:t>
            </a:r>
          </a:p>
          <a:p>
            <a:pPr lvl="1" eaLnBrk="1" hangingPunct="1">
              <a:lnSpc>
                <a:spcPct val="90000"/>
              </a:lnSpc>
              <a:defRPr/>
            </a:pPr>
            <a:r>
              <a:rPr lang="fr-CA" sz="1800" dirty="0"/>
              <a:t>Gestion du </a:t>
            </a:r>
            <a:r>
              <a:rPr lang="fr-CA" sz="1800" dirty="0" err="1"/>
              <a:t>Métadata</a:t>
            </a:r>
            <a:endParaRPr lang="fr-CA" sz="1800" dirty="0"/>
          </a:p>
        </p:txBody>
      </p:sp>
      <p:sp>
        <p:nvSpPr>
          <p:cNvPr id="4" name="AutoShape 20"/>
          <p:cNvSpPr>
            <a:spLocks noChangeArrowheads="1"/>
          </p:cNvSpPr>
          <p:nvPr/>
        </p:nvSpPr>
        <p:spPr bwMode="auto">
          <a:xfrm>
            <a:off x="8380413" y="1809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defRPr/>
            </a:pPr>
            <a:r>
              <a:rPr lang="fr-CA" dirty="0"/>
              <a:t>Architecture (choix)</a:t>
            </a:r>
          </a:p>
        </p:txBody>
      </p:sp>
      <p:sp>
        <p:nvSpPr>
          <p:cNvPr id="182275" name="Rectangle 3"/>
          <p:cNvSpPr>
            <a:spLocks noGrp="1" noChangeArrowheads="1"/>
          </p:cNvSpPr>
          <p:nvPr>
            <p:ph type="body" idx="1"/>
          </p:nvPr>
        </p:nvSpPr>
        <p:spPr/>
        <p:txBody>
          <a:bodyPr/>
          <a:lstStyle/>
          <a:p>
            <a:pPr eaLnBrk="1" hangingPunct="1">
              <a:defRPr/>
            </a:pPr>
            <a:endParaRPr lang="fr-CA" dirty="0"/>
          </a:p>
          <a:p>
            <a:pPr lvl="1" eaLnBrk="1" hangingPunct="1">
              <a:defRPr/>
            </a:pPr>
            <a:r>
              <a:rPr lang="fr-CA" dirty="0"/>
              <a:t>Modélisation</a:t>
            </a:r>
          </a:p>
          <a:p>
            <a:pPr lvl="2" eaLnBrk="1" hangingPunct="1">
              <a:defRPr/>
            </a:pPr>
            <a:r>
              <a:rPr lang="fr-CA" sz="1800" dirty="0"/>
              <a:t>Techniques de modélisation</a:t>
            </a:r>
          </a:p>
          <a:p>
            <a:pPr lvl="2" eaLnBrk="1" hangingPunct="1">
              <a:defRPr/>
            </a:pPr>
            <a:r>
              <a:rPr lang="fr-CA" sz="1800" dirty="0"/>
              <a:t>Dimensionnel vs Relationnel</a:t>
            </a:r>
          </a:p>
          <a:p>
            <a:pPr lvl="1" eaLnBrk="1" hangingPunct="1">
              <a:defRPr/>
            </a:pPr>
            <a:r>
              <a:rPr lang="fr-CA" dirty="0"/>
              <a:t>Technologies</a:t>
            </a:r>
          </a:p>
          <a:p>
            <a:pPr lvl="1" eaLnBrk="1" hangingPunct="1">
              <a:defRPr/>
            </a:pPr>
            <a:r>
              <a:rPr lang="fr-CA" dirty="0"/>
              <a:t>Environnement</a:t>
            </a:r>
          </a:p>
          <a:p>
            <a:pPr lvl="1" eaLnBrk="1" hangingPunct="1">
              <a:defRPr/>
            </a:pPr>
            <a:r>
              <a:rPr lang="fr-CA" dirty="0"/>
              <a:t>Sélection de la plateforme d’exploitation</a:t>
            </a:r>
            <a:endParaRPr lang="en-CA" dirty="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defRPr/>
            </a:pPr>
            <a:r>
              <a:rPr lang="fr-CA" sz="3200"/>
              <a:t>Principales composantes et grands principes de l’intelligence d’affaires</a:t>
            </a:r>
            <a:endParaRPr lang="en-CA" sz="3200"/>
          </a:p>
        </p:txBody>
      </p:sp>
      <p:sp>
        <p:nvSpPr>
          <p:cNvPr id="186371" name="Rectangle 3"/>
          <p:cNvSpPr>
            <a:spLocks noGrp="1" noChangeArrowheads="1"/>
          </p:cNvSpPr>
          <p:nvPr>
            <p:ph type="body" idx="1"/>
          </p:nvPr>
        </p:nvSpPr>
        <p:spPr>
          <a:xfrm>
            <a:off x="1066800" y="1981200"/>
            <a:ext cx="7897813" cy="4471988"/>
          </a:xfrm>
        </p:spPr>
        <p:txBody>
          <a:bodyPr/>
          <a:lstStyle/>
          <a:p>
            <a:pPr eaLnBrk="1" hangingPunct="1">
              <a:defRPr/>
            </a:pPr>
            <a:r>
              <a:rPr lang="fr-CA" dirty="0"/>
              <a:t>Architecture /scope (choix)</a:t>
            </a:r>
          </a:p>
          <a:p>
            <a:pPr eaLnBrk="1" hangingPunct="1">
              <a:defRPr/>
            </a:pPr>
            <a:endParaRPr lang="fr-CA" dirty="0"/>
          </a:p>
          <a:p>
            <a:pPr eaLnBrk="1" hangingPunct="1">
              <a:buFont typeface="Wingdings" pitchFamily="2" charset="2"/>
              <a:buNone/>
              <a:defRPr/>
            </a:pPr>
            <a:r>
              <a:rPr lang="fr-CA" sz="1600" dirty="0"/>
              <a:t>Avant de débuter une réflexion d’architecture, il faut avoir une vision de ce que sera l’environnement informationnel et d’en obtenir l’appropriation par la haute direction.  Cette vision doit s’accrocher à la vision et la mission de l’entreprise, elle doit-être réaliste et compréhensible.</a:t>
            </a:r>
          </a:p>
          <a:p>
            <a:pPr eaLnBrk="1" hangingPunct="1">
              <a:buFont typeface="Wingdings" pitchFamily="2" charset="2"/>
              <a:buNone/>
              <a:defRPr/>
            </a:pPr>
            <a:endParaRPr lang="fr-CA" sz="1600" dirty="0"/>
          </a:p>
          <a:p>
            <a:pPr algn="ctr" eaLnBrk="1" hangingPunct="1">
              <a:buFont typeface="Wingdings" pitchFamily="2" charset="2"/>
              <a:buNone/>
              <a:defRPr/>
            </a:pPr>
            <a:r>
              <a:rPr lang="fr-CA" sz="2000" dirty="0"/>
              <a:t>« </a:t>
            </a:r>
            <a:r>
              <a:rPr lang="fr-CA" sz="2000" dirty="0" err="1"/>
              <a:t>Think</a:t>
            </a:r>
            <a:r>
              <a:rPr lang="fr-CA" sz="2000" dirty="0"/>
              <a:t> BIG ….. Start </a:t>
            </a:r>
            <a:r>
              <a:rPr lang="fr-CA" sz="2000" dirty="0" err="1"/>
              <a:t>small</a:t>
            </a:r>
            <a:r>
              <a:rPr lang="fr-CA" sz="2000" dirty="0"/>
              <a:t> » </a:t>
            </a:r>
          </a:p>
          <a:p>
            <a:pPr algn="ctr" eaLnBrk="1" hangingPunct="1">
              <a:buFont typeface="Wingdings" pitchFamily="2" charset="2"/>
              <a:buNone/>
              <a:defRPr/>
            </a:pPr>
            <a:r>
              <a:rPr lang="fr-CA" sz="2000" dirty="0"/>
              <a:t>ou </a:t>
            </a:r>
          </a:p>
          <a:p>
            <a:pPr algn="ctr" eaLnBrk="1" hangingPunct="1">
              <a:buFont typeface="Wingdings" pitchFamily="2" charset="2"/>
              <a:buNone/>
              <a:defRPr/>
            </a:pPr>
            <a:r>
              <a:rPr lang="fr-CA" sz="2000" dirty="0"/>
              <a:t>« La théorie des petits pas »</a:t>
            </a:r>
          </a:p>
          <a:p>
            <a:pPr eaLnBrk="1" hangingPunct="1">
              <a:defRPr/>
            </a:pPr>
            <a:endParaRPr lang="fr-CA" sz="1600" dirty="0"/>
          </a:p>
          <a:p>
            <a:pPr eaLnBrk="1" hangingPunct="1">
              <a:buFont typeface="Wingdings" pitchFamily="2" charset="2"/>
              <a:buNone/>
              <a:defRPr/>
            </a:pPr>
            <a:r>
              <a:rPr lang="fr-CA" sz="1600" dirty="0"/>
              <a:t>Une approche « </a:t>
            </a:r>
            <a:r>
              <a:rPr lang="fr-CA" sz="1600" dirty="0" err="1"/>
              <a:t>Big</a:t>
            </a:r>
            <a:r>
              <a:rPr lang="fr-CA" sz="1600" dirty="0"/>
              <a:t> Bang » se solde souvent par un échec parce que c’est souvent une approche trop longue pour fournir les bénéfices attendus à l’organisation.</a:t>
            </a:r>
          </a:p>
        </p:txBody>
      </p:sp>
      <p:sp>
        <p:nvSpPr>
          <p:cNvPr id="4" name="AutoShape 20"/>
          <p:cNvSpPr>
            <a:spLocks noChangeArrowheads="1"/>
          </p:cNvSpPr>
          <p:nvPr/>
        </p:nvSpPr>
        <p:spPr bwMode="auto">
          <a:xfrm>
            <a:off x="8380413" y="1809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r>
              <a:rPr lang="fr-CA" sz="3200"/>
              <a:t>Principales composantes et grands principes de l’intelligence d’affaires</a:t>
            </a:r>
            <a:endParaRPr lang="en-CA" sz="3200"/>
          </a:p>
        </p:txBody>
      </p:sp>
      <p:sp>
        <p:nvSpPr>
          <p:cNvPr id="188419" name="Rectangle 3"/>
          <p:cNvSpPr>
            <a:spLocks noGrp="1" noChangeArrowheads="1"/>
          </p:cNvSpPr>
          <p:nvPr>
            <p:ph type="body" idx="1"/>
          </p:nvPr>
        </p:nvSpPr>
        <p:spPr/>
        <p:txBody>
          <a:bodyPr/>
          <a:lstStyle/>
          <a:p>
            <a:pPr eaLnBrk="1" hangingPunct="1">
              <a:defRPr/>
            </a:pPr>
            <a:r>
              <a:rPr lang="fr-CA"/>
              <a:t>Architecture (suite)</a:t>
            </a:r>
          </a:p>
          <a:p>
            <a:pPr lvl="1" eaLnBrk="1" hangingPunct="1">
              <a:defRPr/>
            </a:pPr>
            <a:r>
              <a:rPr lang="fr-CA"/>
              <a:t>Modélisation</a:t>
            </a:r>
          </a:p>
          <a:p>
            <a:pPr lvl="2" eaLnBrk="1" hangingPunct="1">
              <a:defRPr/>
            </a:pPr>
            <a:r>
              <a:rPr lang="fr-CA" sz="1800"/>
              <a:t>Techniques de modélisation</a:t>
            </a:r>
          </a:p>
          <a:p>
            <a:pPr lvl="2" eaLnBrk="1" hangingPunct="1">
              <a:defRPr/>
            </a:pPr>
            <a:r>
              <a:rPr lang="fr-CA" sz="1800"/>
              <a:t>Modélisation dimensionnelle</a:t>
            </a:r>
          </a:p>
          <a:p>
            <a:pPr lvl="1" eaLnBrk="1" hangingPunct="1">
              <a:defRPr/>
            </a:pPr>
            <a:endParaRPr lang="fr-CA"/>
          </a:p>
        </p:txBody>
      </p:sp>
      <p:grpSp>
        <p:nvGrpSpPr>
          <p:cNvPr id="29700" name="Group 106"/>
          <p:cNvGrpSpPr>
            <a:grpSpLocks/>
          </p:cNvGrpSpPr>
          <p:nvPr/>
        </p:nvGrpSpPr>
        <p:grpSpPr bwMode="auto">
          <a:xfrm>
            <a:off x="1763713" y="3716338"/>
            <a:ext cx="6840537" cy="2665412"/>
            <a:chOff x="1111" y="2341"/>
            <a:chExt cx="4309" cy="1679"/>
          </a:xfrm>
        </p:grpSpPr>
        <p:sp>
          <p:nvSpPr>
            <p:cNvPr id="29703" name="Freeform 53"/>
            <p:cNvSpPr>
              <a:spLocks/>
            </p:cNvSpPr>
            <p:nvPr/>
          </p:nvSpPr>
          <p:spPr bwMode="auto">
            <a:xfrm>
              <a:off x="1268" y="3112"/>
              <a:ext cx="79" cy="232"/>
            </a:xfrm>
            <a:custGeom>
              <a:avLst/>
              <a:gdLst>
                <a:gd name="T0" fmla="*/ 0 w 97"/>
                <a:gd name="T1" fmla="*/ 0 h 432"/>
                <a:gd name="T2" fmla="*/ 0 w 97"/>
                <a:gd name="T3" fmla="*/ 1 h 432"/>
                <a:gd name="T4" fmla="*/ 15 w 97"/>
                <a:gd name="T5" fmla="*/ 1 h 432"/>
                <a:gd name="T6" fmla="*/ 15 w 97"/>
                <a:gd name="T7" fmla="*/ 2 h 432"/>
                <a:gd name="T8" fmla="*/ 0 60000 65536"/>
                <a:gd name="T9" fmla="*/ 0 60000 65536"/>
                <a:gd name="T10" fmla="*/ 0 60000 65536"/>
                <a:gd name="T11" fmla="*/ 0 60000 65536"/>
                <a:gd name="T12" fmla="*/ 0 w 97"/>
                <a:gd name="T13" fmla="*/ 0 h 432"/>
                <a:gd name="T14" fmla="*/ 97 w 97"/>
                <a:gd name="T15" fmla="*/ 432 h 432"/>
              </a:gdLst>
              <a:ahLst/>
              <a:cxnLst>
                <a:cxn ang="T8">
                  <a:pos x="T0" y="T1"/>
                </a:cxn>
                <a:cxn ang="T9">
                  <a:pos x="T2" y="T3"/>
                </a:cxn>
                <a:cxn ang="T10">
                  <a:pos x="T4" y="T5"/>
                </a:cxn>
                <a:cxn ang="T11">
                  <a:pos x="T6" y="T7"/>
                </a:cxn>
              </a:cxnLst>
              <a:rect l="T12" t="T13" r="T14" b="T15"/>
              <a:pathLst>
                <a:path w="97" h="432">
                  <a:moveTo>
                    <a:pt x="0" y="0"/>
                  </a:moveTo>
                  <a:lnTo>
                    <a:pt x="0" y="216"/>
                  </a:lnTo>
                  <a:lnTo>
                    <a:pt x="96" y="216"/>
                  </a:lnTo>
                  <a:lnTo>
                    <a:pt x="96" y="431"/>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9704" name="Line 54"/>
            <p:cNvSpPr>
              <a:spLocks noChangeShapeType="1"/>
            </p:cNvSpPr>
            <p:nvPr/>
          </p:nvSpPr>
          <p:spPr bwMode="auto">
            <a:xfrm flipV="1">
              <a:off x="1193" y="2343"/>
              <a:ext cx="3949" cy="1666"/>
            </a:xfrm>
            <a:prstGeom prst="line">
              <a:avLst/>
            </a:prstGeom>
            <a:noFill/>
            <a:ln w="38100" cmpd="dbl">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pic>
          <p:nvPicPr>
            <p:cNvPr id="29705" name="Picture 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2" y="3247"/>
              <a:ext cx="614"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6" name="Rectangle 56"/>
            <p:cNvSpPr>
              <a:spLocks noChangeArrowheads="1"/>
            </p:cNvSpPr>
            <p:nvPr/>
          </p:nvSpPr>
          <p:spPr bwMode="auto">
            <a:xfrm>
              <a:off x="4206" y="3266"/>
              <a:ext cx="54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ctr"/>
              <a:r>
                <a:rPr lang="fr-CA" altLang="fr-FR" sz="1000" b="1">
                  <a:solidFill>
                    <a:srgbClr val="00FF00"/>
                  </a:solidFill>
                  <a:latin typeface="Times New Roman" pitchFamily="18" charset="0"/>
                </a:rPr>
                <a:t>Dimension 1</a:t>
              </a:r>
            </a:p>
            <a:p>
              <a:pPr algn="ctr"/>
              <a:r>
                <a:rPr lang="fr-CA" altLang="fr-FR" sz="1000" b="1">
                  <a:solidFill>
                    <a:srgbClr val="7A005D"/>
                  </a:solidFill>
                  <a:latin typeface="Times New Roman" pitchFamily="18" charset="0"/>
                </a:rPr>
                <a:t>Dimension 2</a:t>
              </a:r>
              <a:endParaRPr lang="fr-CA" altLang="fr-FR" sz="1000" b="1">
                <a:latin typeface="Times New Roman" pitchFamily="18" charset="0"/>
              </a:endParaRPr>
            </a:p>
            <a:p>
              <a:pPr algn="ctr"/>
              <a:r>
                <a:rPr lang="fr-CA" altLang="fr-FR" sz="1000" b="1">
                  <a:solidFill>
                    <a:srgbClr val="FF9900"/>
                  </a:solidFill>
                  <a:latin typeface="Times New Roman" pitchFamily="18" charset="0"/>
                </a:rPr>
                <a:t>Dimension 3</a:t>
              </a:r>
              <a:endParaRPr lang="fr-CA" altLang="fr-FR" sz="1000">
                <a:solidFill>
                  <a:srgbClr val="FF9900"/>
                </a:solidFill>
                <a:latin typeface="Times New Roman" pitchFamily="18" charset="0"/>
              </a:endParaRPr>
            </a:p>
            <a:p>
              <a:pPr algn="ctr"/>
              <a:r>
                <a:rPr lang="fr-CA" altLang="fr-FR" sz="1000" b="1">
                  <a:solidFill>
                    <a:srgbClr val="000099"/>
                  </a:solidFill>
                  <a:latin typeface="Times New Roman" pitchFamily="18" charset="0"/>
                </a:rPr>
                <a:t>Temps</a:t>
              </a:r>
            </a:p>
          </p:txBody>
        </p:sp>
        <p:sp>
          <p:nvSpPr>
            <p:cNvPr id="29707" name="Rectangle 57"/>
            <p:cNvSpPr>
              <a:spLocks noChangeArrowheads="1"/>
            </p:cNvSpPr>
            <p:nvPr/>
          </p:nvSpPr>
          <p:spPr bwMode="auto">
            <a:xfrm>
              <a:off x="3618" y="3712"/>
              <a:ext cx="353" cy="308"/>
            </a:xfrm>
            <a:prstGeom prst="rect">
              <a:avLst/>
            </a:prstGeom>
            <a:solidFill>
              <a:srgbClr val="FF9900"/>
            </a:solidFill>
            <a:ln w="12700">
              <a:solidFill>
                <a:srgbClr val="FF9900"/>
              </a:solidFill>
              <a:miter lim="800000"/>
              <a:headEnd/>
              <a:tailEnd/>
            </a:ln>
          </p:spPr>
          <p:txBody>
            <a:bodyPr wrap="none" anchor="ctr"/>
            <a:lstStyle/>
            <a:p>
              <a:pPr eaLnBrk="1" hangingPunct="1"/>
              <a:endParaRPr lang="en-US" altLang="fr-FR"/>
            </a:p>
          </p:txBody>
        </p:sp>
        <p:sp>
          <p:nvSpPr>
            <p:cNvPr id="29708" name="Rectangle 58"/>
            <p:cNvSpPr>
              <a:spLocks noChangeArrowheads="1"/>
            </p:cNvSpPr>
            <p:nvPr/>
          </p:nvSpPr>
          <p:spPr bwMode="auto">
            <a:xfrm>
              <a:off x="5146" y="3634"/>
              <a:ext cx="274" cy="309"/>
            </a:xfrm>
            <a:prstGeom prst="rect">
              <a:avLst/>
            </a:prstGeom>
            <a:solidFill>
              <a:srgbClr val="0000FF"/>
            </a:solidFill>
            <a:ln w="12700">
              <a:solidFill>
                <a:schemeClr val="tx1"/>
              </a:solidFill>
              <a:miter lim="800000"/>
              <a:headEnd/>
              <a:tailEnd/>
            </a:ln>
          </p:spPr>
          <p:txBody>
            <a:bodyPr wrap="none" anchor="ctr"/>
            <a:lstStyle/>
            <a:p>
              <a:pPr eaLnBrk="1" hangingPunct="1"/>
              <a:endParaRPr lang="en-US" altLang="fr-FR"/>
            </a:p>
          </p:txBody>
        </p:sp>
        <p:sp>
          <p:nvSpPr>
            <p:cNvPr id="29709" name="Rectangle 59"/>
            <p:cNvSpPr>
              <a:spLocks noChangeArrowheads="1"/>
            </p:cNvSpPr>
            <p:nvPr/>
          </p:nvSpPr>
          <p:spPr bwMode="auto">
            <a:xfrm>
              <a:off x="4950" y="2889"/>
              <a:ext cx="313" cy="308"/>
            </a:xfrm>
            <a:prstGeom prst="rect">
              <a:avLst/>
            </a:prstGeom>
            <a:solidFill>
              <a:srgbClr val="993366"/>
            </a:solidFill>
            <a:ln w="12700">
              <a:solidFill>
                <a:schemeClr val="tx1"/>
              </a:solidFill>
              <a:miter lim="800000"/>
              <a:headEnd/>
              <a:tailEnd/>
            </a:ln>
          </p:spPr>
          <p:txBody>
            <a:bodyPr wrap="none" anchor="ctr"/>
            <a:lstStyle/>
            <a:p>
              <a:pPr eaLnBrk="1" hangingPunct="1"/>
              <a:endParaRPr lang="en-US" altLang="fr-FR"/>
            </a:p>
          </p:txBody>
        </p:sp>
        <p:sp>
          <p:nvSpPr>
            <p:cNvPr id="29710" name="Rectangle 60"/>
            <p:cNvSpPr>
              <a:spLocks noChangeArrowheads="1"/>
            </p:cNvSpPr>
            <p:nvPr/>
          </p:nvSpPr>
          <p:spPr bwMode="auto">
            <a:xfrm>
              <a:off x="3657" y="3017"/>
              <a:ext cx="314" cy="309"/>
            </a:xfrm>
            <a:prstGeom prst="rect">
              <a:avLst/>
            </a:prstGeom>
            <a:solidFill>
              <a:srgbClr val="00FF00"/>
            </a:solidFill>
            <a:ln w="12700">
              <a:solidFill>
                <a:schemeClr val="tx1"/>
              </a:solidFill>
              <a:miter lim="800000"/>
              <a:headEnd/>
              <a:tailEnd/>
            </a:ln>
          </p:spPr>
          <p:txBody>
            <a:bodyPr wrap="none" anchor="ctr"/>
            <a:lstStyle/>
            <a:p>
              <a:pPr eaLnBrk="1" hangingPunct="1"/>
              <a:endParaRPr lang="en-US" altLang="fr-FR"/>
            </a:p>
          </p:txBody>
        </p:sp>
        <p:sp>
          <p:nvSpPr>
            <p:cNvPr id="29711" name="Freeform 61"/>
            <p:cNvSpPr>
              <a:spLocks/>
            </p:cNvSpPr>
            <p:nvPr/>
          </p:nvSpPr>
          <p:spPr bwMode="auto">
            <a:xfrm>
              <a:off x="3971" y="3172"/>
              <a:ext cx="235" cy="167"/>
            </a:xfrm>
            <a:custGeom>
              <a:avLst/>
              <a:gdLst>
                <a:gd name="T0" fmla="*/ 0 w 289"/>
                <a:gd name="T1" fmla="*/ 0 h 226"/>
                <a:gd name="T2" fmla="*/ 22 w 289"/>
                <a:gd name="T3" fmla="*/ 0 h 226"/>
                <a:gd name="T4" fmla="*/ 22 w 289"/>
                <a:gd name="T5" fmla="*/ 15 h 226"/>
                <a:gd name="T6" fmla="*/ 44 w 289"/>
                <a:gd name="T7" fmla="*/ 15 h 226"/>
                <a:gd name="T8" fmla="*/ 0 60000 65536"/>
                <a:gd name="T9" fmla="*/ 0 60000 65536"/>
                <a:gd name="T10" fmla="*/ 0 60000 65536"/>
                <a:gd name="T11" fmla="*/ 0 60000 65536"/>
                <a:gd name="T12" fmla="*/ 0 w 289"/>
                <a:gd name="T13" fmla="*/ 0 h 226"/>
                <a:gd name="T14" fmla="*/ 289 w 289"/>
                <a:gd name="T15" fmla="*/ 226 h 226"/>
              </a:gdLst>
              <a:ahLst/>
              <a:cxnLst>
                <a:cxn ang="T8">
                  <a:pos x="T0" y="T1"/>
                </a:cxn>
                <a:cxn ang="T9">
                  <a:pos x="T2" y="T3"/>
                </a:cxn>
                <a:cxn ang="T10">
                  <a:pos x="T4" y="T5"/>
                </a:cxn>
                <a:cxn ang="T11">
                  <a:pos x="T6" y="T7"/>
                </a:cxn>
              </a:cxnLst>
              <a:rect l="T12" t="T13" r="T14" b="T15"/>
              <a:pathLst>
                <a:path w="289" h="226">
                  <a:moveTo>
                    <a:pt x="0" y="0"/>
                  </a:moveTo>
                  <a:lnTo>
                    <a:pt x="144" y="0"/>
                  </a:lnTo>
                  <a:lnTo>
                    <a:pt x="144" y="225"/>
                  </a:lnTo>
                  <a:lnTo>
                    <a:pt x="288" y="225"/>
                  </a:lnTo>
                </a:path>
              </a:pathLst>
            </a:custGeom>
            <a:noFill/>
            <a:ln w="1270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9712" name="Freeform 62"/>
            <p:cNvSpPr>
              <a:spLocks/>
            </p:cNvSpPr>
            <p:nvPr/>
          </p:nvSpPr>
          <p:spPr bwMode="auto">
            <a:xfrm>
              <a:off x="3971" y="3521"/>
              <a:ext cx="235" cy="345"/>
            </a:xfrm>
            <a:custGeom>
              <a:avLst/>
              <a:gdLst>
                <a:gd name="T0" fmla="*/ 44 w 289"/>
                <a:gd name="T1" fmla="*/ 0 h 832"/>
                <a:gd name="T2" fmla="*/ 22 w 289"/>
                <a:gd name="T3" fmla="*/ 0 h 832"/>
                <a:gd name="T4" fmla="*/ 22 w 289"/>
                <a:gd name="T5" fmla="*/ 0 h 832"/>
                <a:gd name="T6" fmla="*/ 0 w 289"/>
                <a:gd name="T7" fmla="*/ 0 h 832"/>
                <a:gd name="T8" fmla="*/ 0 60000 65536"/>
                <a:gd name="T9" fmla="*/ 0 60000 65536"/>
                <a:gd name="T10" fmla="*/ 0 60000 65536"/>
                <a:gd name="T11" fmla="*/ 0 60000 65536"/>
                <a:gd name="T12" fmla="*/ 0 w 289"/>
                <a:gd name="T13" fmla="*/ 0 h 832"/>
                <a:gd name="T14" fmla="*/ 289 w 289"/>
                <a:gd name="T15" fmla="*/ 832 h 832"/>
              </a:gdLst>
              <a:ahLst/>
              <a:cxnLst>
                <a:cxn ang="T8">
                  <a:pos x="T0" y="T1"/>
                </a:cxn>
                <a:cxn ang="T9">
                  <a:pos x="T2" y="T3"/>
                </a:cxn>
                <a:cxn ang="T10">
                  <a:pos x="T4" y="T5"/>
                </a:cxn>
                <a:cxn ang="T11">
                  <a:pos x="T6" y="T7"/>
                </a:cxn>
              </a:cxnLst>
              <a:rect l="T12" t="T13" r="T14" b="T15"/>
              <a:pathLst>
                <a:path w="289" h="832">
                  <a:moveTo>
                    <a:pt x="288" y="0"/>
                  </a:moveTo>
                  <a:lnTo>
                    <a:pt x="144" y="0"/>
                  </a:lnTo>
                  <a:lnTo>
                    <a:pt x="144" y="831"/>
                  </a:lnTo>
                  <a:lnTo>
                    <a:pt x="0" y="831"/>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9713" name="Freeform 63"/>
            <p:cNvSpPr>
              <a:spLocks/>
            </p:cNvSpPr>
            <p:nvPr/>
          </p:nvSpPr>
          <p:spPr bwMode="auto">
            <a:xfrm>
              <a:off x="4754" y="3043"/>
              <a:ext cx="197" cy="387"/>
            </a:xfrm>
            <a:custGeom>
              <a:avLst/>
              <a:gdLst>
                <a:gd name="T0" fmla="*/ 38 w 241"/>
                <a:gd name="T1" fmla="*/ 0 h 609"/>
                <a:gd name="T2" fmla="*/ 20 w 241"/>
                <a:gd name="T3" fmla="*/ 0 h 609"/>
                <a:gd name="T4" fmla="*/ 20 w 241"/>
                <a:gd name="T5" fmla="*/ 10 h 609"/>
                <a:gd name="T6" fmla="*/ 0 w 241"/>
                <a:gd name="T7" fmla="*/ 10 h 609"/>
                <a:gd name="T8" fmla="*/ 0 60000 65536"/>
                <a:gd name="T9" fmla="*/ 0 60000 65536"/>
                <a:gd name="T10" fmla="*/ 0 60000 65536"/>
                <a:gd name="T11" fmla="*/ 0 60000 65536"/>
                <a:gd name="T12" fmla="*/ 0 w 241"/>
                <a:gd name="T13" fmla="*/ 0 h 609"/>
                <a:gd name="T14" fmla="*/ 241 w 241"/>
                <a:gd name="T15" fmla="*/ 609 h 609"/>
              </a:gdLst>
              <a:ahLst/>
              <a:cxnLst>
                <a:cxn ang="T8">
                  <a:pos x="T0" y="T1"/>
                </a:cxn>
                <a:cxn ang="T9">
                  <a:pos x="T2" y="T3"/>
                </a:cxn>
                <a:cxn ang="T10">
                  <a:pos x="T4" y="T5"/>
                </a:cxn>
                <a:cxn ang="T11">
                  <a:pos x="T6" y="T7"/>
                </a:cxn>
              </a:cxnLst>
              <a:rect l="T12" t="T13" r="T14" b="T15"/>
              <a:pathLst>
                <a:path w="241" h="609">
                  <a:moveTo>
                    <a:pt x="240" y="0"/>
                  </a:moveTo>
                  <a:lnTo>
                    <a:pt x="120" y="0"/>
                  </a:lnTo>
                  <a:lnTo>
                    <a:pt x="120" y="608"/>
                  </a:lnTo>
                  <a:lnTo>
                    <a:pt x="0" y="608"/>
                  </a:lnTo>
                </a:path>
              </a:pathLst>
            </a:custGeom>
            <a:noFill/>
            <a:ln w="1270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9714" name="Freeform 64"/>
            <p:cNvSpPr>
              <a:spLocks/>
            </p:cNvSpPr>
            <p:nvPr/>
          </p:nvSpPr>
          <p:spPr bwMode="auto">
            <a:xfrm>
              <a:off x="4754" y="3657"/>
              <a:ext cx="393" cy="132"/>
            </a:xfrm>
            <a:custGeom>
              <a:avLst/>
              <a:gdLst>
                <a:gd name="T0" fmla="*/ 0 w 481"/>
                <a:gd name="T1" fmla="*/ 0 h 592"/>
                <a:gd name="T2" fmla="*/ 38 w 481"/>
                <a:gd name="T3" fmla="*/ 0 h 592"/>
                <a:gd name="T4" fmla="*/ 38 w 481"/>
                <a:gd name="T5" fmla="*/ 0 h 592"/>
                <a:gd name="T6" fmla="*/ 78 w 481"/>
                <a:gd name="T7" fmla="*/ 0 h 592"/>
                <a:gd name="T8" fmla="*/ 0 60000 65536"/>
                <a:gd name="T9" fmla="*/ 0 60000 65536"/>
                <a:gd name="T10" fmla="*/ 0 60000 65536"/>
                <a:gd name="T11" fmla="*/ 0 60000 65536"/>
                <a:gd name="T12" fmla="*/ 0 w 481"/>
                <a:gd name="T13" fmla="*/ 0 h 592"/>
                <a:gd name="T14" fmla="*/ 481 w 481"/>
                <a:gd name="T15" fmla="*/ 592 h 592"/>
              </a:gdLst>
              <a:ahLst/>
              <a:cxnLst>
                <a:cxn ang="T8">
                  <a:pos x="T0" y="T1"/>
                </a:cxn>
                <a:cxn ang="T9">
                  <a:pos x="T2" y="T3"/>
                </a:cxn>
                <a:cxn ang="T10">
                  <a:pos x="T4" y="T5"/>
                </a:cxn>
                <a:cxn ang="T11">
                  <a:pos x="T6" y="T7"/>
                </a:cxn>
              </a:cxnLst>
              <a:rect l="T12" t="T13" r="T14" b="T15"/>
              <a:pathLst>
                <a:path w="481" h="592">
                  <a:moveTo>
                    <a:pt x="0" y="0"/>
                  </a:moveTo>
                  <a:lnTo>
                    <a:pt x="240" y="0"/>
                  </a:lnTo>
                  <a:lnTo>
                    <a:pt x="240" y="591"/>
                  </a:lnTo>
                  <a:lnTo>
                    <a:pt x="480" y="591"/>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9715" name="Rectangle 65"/>
            <p:cNvSpPr>
              <a:spLocks noChangeArrowheads="1"/>
            </p:cNvSpPr>
            <p:nvPr/>
          </p:nvSpPr>
          <p:spPr bwMode="auto">
            <a:xfrm>
              <a:off x="2913" y="3557"/>
              <a:ext cx="431" cy="103"/>
            </a:xfrm>
            <a:prstGeom prst="rect">
              <a:avLst/>
            </a:prstGeom>
            <a:solidFill>
              <a:schemeClr val="hlink">
                <a:alpha val="50195"/>
              </a:schemeClr>
            </a:solidFill>
            <a:ln w="12700">
              <a:solidFill>
                <a:schemeClr val="tx1"/>
              </a:solidFill>
              <a:miter lim="800000"/>
              <a:headEnd/>
              <a:tailEnd/>
            </a:ln>
          </p:spPr>
          <p:txBody>
            <a:bodyPr wrap="none" anchor="ctr"/>
            <a:lstStyle/>
            <a:p>
              <a:pPr eaLnBrk="1" hangingPunct="1"/>
              <a:endParaRPr lang="en-US" altLang="fr-FR"/>
            </a:p>
          </p:txBody>
        </p:sp>
        <p:sp>
          <p:nvSpPr>
            <p:cNvPr id="29716" name="Rectangle 66"/>
            <p:cNvSpPr>
              <a:spLocks noChangeArrowheads="1"/>
            </p:cNvSpPr>
            <p:nvPr/>
          </p:nvSpPr>
          <p:spPr bwMode="auto">
            <a:xfrm>
              <a:off x="2874" y="3840"/>
              <a:ext cx="431" cy="103"/>
            </a:xfrm>
            <a:prstGeom prst="rect">
              <a:avLst/>
            </a:prstGeom>
            <a:solidFill>
              <a:schemeClr val="hlink">
                <a:alpha val="50195"/>
              </a:schemeClr>
            </a:solidFill>
            <a:ln w="12700">
              <a:solidFill>
                <a:schemeClr val="tx1"/>
              </a:solidFill>
              <a:miter lim="800000"/>
              <a:headEnd/>
              <a:tailEnd/>
            </a:ln>
          </p:spPr>
          <p:txBody>
            <a:bodyPr wrap="none" anchor="ctr"/>
            <a:lstStyle/>
            <a:p>
              <a:pPr eaLnBrk="1" hangingPunct="1"/>
              <a:endParaRPr lang="en-US" altLang="fr-FR"/>
            </a:p>
          </p:txBody>
        </p:sp>
        <p:sp>
          <p:nvSpPr>
            <p:cNvPr id="29717" name="Freeform 67"/>
            <p:cNvSpPr>
              <a:spLocks/>
            </p:cNvSpPr>
            <p:nvPr/>
          </p:nvSpPr>
          <p:spPr bwMode="auto">
            <a:xfrm>
              <a:off x="3344" y="3609"/>
              <a:ext cx="275" cy="257"/>
            </a:xfrm>
            <a:custGeom>
              <a:avLst/>
              <a:gdLst>
                <a:gd name="T0" fmla="*/ 55 w 337"/>
                <a:gd name="T1" fmla="*/ 2 h 481"/>
                <a:gd name="T2" fmla="*/ 27 w 337"/>
                <a:gd name="T3" fmla="*/ 2 h 481"/>
                <a:gd name="T4" fmla="*/ 27 w 337"/>
                <a:gd name="T5" fmla="*/ 0 h 481"/>
                <a:gd name="T6" fmla="*/ 0 w 337"/>
                <a:gd name="T7" fmla="*/ 0 h 481"/>
                <a:gd name="T8" fmla="*/ 0 60000 65536"/>
                <a:gd name="T9" fmla="*/ 0 60000 65536"/>
                <a:gd name="T10" fmla="*/ 0 60000 65536"/>
                <a:gd name="T11" fmla="*/ 0 60000 65536"/>
                <a:gd name="T12" fmla="*/ 0 w 337"/>
                <a:gd name="T13" fmla="*/ 0 h 481"/>
                <a:gd name="T14" fmla="*/ 337 w 337"/>
                <a:gd name="T15" fmla="*/ 481 h 481"/>
              </a:gdLst>
              <a:ahLst/>
              <a:cxnLst>
                <a:cxn ang="T8">
                  <a:pos x="T0" y="T1"/>
                </a:cxn>
                <a:cxn ang="T9">
                  <a:pos x="T2" y="T3"/>
                </a:cxn>
                <a:cxn ang="T10">
                  <a:pos x="T4" y="T5"/>
                </a:cxn>
                <a:cxn ang="T11">
                  <a:pos x="T6" y="T7"/>
                </a:cxn>
              </a:cxnLst>
              <a:rect l="T12" t="T13" r="T14" b="T15"/>
              <a:pathLst>
                <a:path w="337" h="481">
                  <a:moveTo>
                    <a:pt x="336" y="480"/>
                  </a:moveTo>
                  <a:lnTo>
                    <a:pt x="168" y="480"/>
                  </a:lnTo>
                  <a:lnTo>
                    <a:pt x="168" y="0"/>
                  </a:lnTo>
                  <a:lnTo>
                    <a:pt x="0" y="0"/>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9718" name="Freeform 68"/>
            <p:cNvSpPr>
              <a:spLocks/>
            </p:cNvSpPr>
            <p:nvPr/>
          </p:nvSpPr>
          <p:spPr bwMode="auto">
            <a:xfrm>
              <a:off x="3305" y="3866"/>
              <a:ext cx="314" cy="26"/>
            </a:xfrm>
            <a:custGeom>
              <a:avLst/>
              <a:gdLst>
                <a:gd name="T0" fmla="*/ 61 w 385"/>
                <a:gd name="T1" fmla="*/ 0 h 49"/>
                <a:gd name="T2" fmla="*/ 31 w 385"/>
                <a:gd name="T3" fmla="*/ 0 h 49"/>
                <a:gd name="T4" fmla="*/ 31 w 385"/>
                <a:gd name="T5" fmla="*/ 1 h 49"/>
                <a:gd name="T6" fmla="*/ 0 w 385"/>
                <a:gd name="T7" fmla="*/ 1 h 49"/>
                <a:gd name="T8" fmla="*/ 0 60000 65536"/>
                <a:gd name="T9" fmla="*/ 0 60000 65536"/>
                <a:gd name="T10" fmla="*/ 0 60000 65536"/>
                <a:gd name="T11" fmla="*/ 0 60000 65536"/>
                <a:gd name="T12" fmla="*/ 0 w 385"/>
                <a:gd name="T13" fmla="*/ 0 h 49"/>
                <a:gd name="T14" fmla="*/ 385 w 385"/>
                <a:gd name="T15" fmla="*/ 49 h 49"/>
              </a:gdLst>
              <a:ahLst/>
              <a:cxnLst>
                <a:cxn ang="T8">
                  <a:pos x="T0" y="T1"/>
                </a:cxn>
                <a:cxn ang="T9">
                  <a:pos x="T2" y="T3"/>
                </a:cxn>
                <a:cxn ang="T10">
                  <a:pos x="T4" y="T5"/>
                </a:cxn>
                <a:cxn ang="T11">
                  <a:pos x="T6" y="T7"/>
                </a:cxn>
              </a:cxnLst>
              <a:rect l="T12" t="T13" r="T14" b="T15"/>
              <a:pathLst>
                <a:path w="385" h="49">
                  <a:moveTo>
                    <a:pt x="384" y="0"/>
                  </a:moveTo>
                  <a:lnTo>
                    <a:pt x="192" y="0"/>
                  </a:lnTo>
                  <a:lnTo>
                    <a:pt x="192" y="48"/>
                  </a:lnTo>
                  <a:lnTo>
                    <a:pt x="0" y="48"/>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fr-FR"/>
            </a:p>
          </p:txBody>
        </p:sp>
        <p:grpSp>
          <p:nvGrpSpPr>
            <p:cNvPr id="29719" name="Group 69"/>
            <p:cNvGrpSpPr>
              <a:grpSpLocks/>
            </p:cNvGrpSpPr>
            <p:nvPr/>
          </p:nvGrpSpPr>
          <p:grpSpPr bwMode="auto">
            <a:xfrm>
              <a:off x="1111" y="3035"/>
              <a:ext cx="1175" cy="77"/>
              <a:chOff x="336" y="1872"/>
              <a:chExt cx="1440" cy="144"/>
            </a:xfrm>
          </p:grpSpPr>
          <p:sp>
            <p:nvSpPr>
              <p:cNvPr id="29753" name="Rectangle 70"/>
              <p:cNvSpPr>
                <a:spLocks noChangeArrowheads="1"/>
              </p:cNvSpPr>
              <p:nvPr/>
            </p:nvSpPr>
            <p:spPr bwMode="auto">
              <a:xfrm>
                <a:off x="336" y="1872"/>
                <a:ext cx="384" cy="144"/>
              </a:xfrm>
              <a:prstGeom prst="rect">
                <a:avLst/>
              </a:prstGeom>
              <a:solidFill>
                <a:schemeClr val="accent1"/>
              </a:solidFill>
              <a:ln w="12700">
                <a:solidFill>
                  <a:schemeClr val="tx1"/>
                </a:solidFill>
                <a:miter lim="800000"/>
                <a:headEnd/>
                <a:tailEnd/>
              </a:ln>
            </p:spPr>
            <p:txBody>
              <a:bodyPr wrap="none" anchor="ctr"/>
              <a:lstStyle/>
              <a:p>
                <a:pPr eaLnBrk="1" hangingPunct="1"/>
                <a:endParaRPr lang="en-US" altLang="fr-FR"/>
              </a:p>
            </p:txBody>
          </p:sp>
          <p:sp>
            <p:nvSpPr>
              <p:cNvPr id="29754" name="Rectangle 71"/>
              <p:cNvSpPr>
                <a:spLocks noChangeArrowheads="1"/>
              </p:cNvSpPr>
              <p:nvPr/>
            </p:nvSpPr>
            <p:spPr bwMode="auto">
              <a:xfrm>
                <a:off x="720" y="1872"/>
                <a:ext cx="528" cy="144"/>
              </a:xfrm>
              <a:prstGeom prst="rect">
                <a:avLst/>
              </a:prstGeom>
              <a:solidFill>
                <a:srgbClr val="FFFFFF"/>
              </a:solidFill>
              <a:ln w="12700">
                <a:solidFill>
                  <a:schemeClr val="tx1"/>
                </a:solidFill>
                <a:miter lim="800000"/>
                <a:headEnd/>
                <a:tailEnd/>
              </a:ln>
            </p:spPr>
            <p:txBody>
              <a:bodyPr wrap="none" anchor="ctr"/>
              <a:lstStyle/>
              <a:p>
                <a:pPr eaLnBrk="1" hangingPunct="1"/>
                <a:endParaRPr lang="en-US" altLang="fr-FR"/>
              </a:p>
            </p:txBody>
          </p:sp>
          <p:sp>
            <p:nvSpPr>
              <p:cNvPr id="29755" name="Rectangle 72"/>
              <p:cNvSpPr>
                <a:spLocks noChangeArrowheads="1"/>
              </p:cNvSpPr>
              <p:nvPr/>
            </p:nvSpPr>
            <p:spPr bwMode="auto">
              <a:xfrm>
                <a:off x="1248" y="1872"/>
                <a:ext cx="528" cy="144"/>
              </a:xfrm>
              <a:prstGeom prst="rect">
                <a:avLst/>
              </a:prstGeom>
              <a:solidFill>
                <a:srgbClr val="FFFFFF"/>
              </a:solidFill>
              <a:ln w="12700">
                <a:solidFill>
                  <a:schemeClr val="tx1"/>
                </a:solidFill>
                <a:miter lim="800000"/>
                <a:headEnd/>
                <a:tailEnd/>
              </a:ln>
            </p:spPr>
            <p:txBody>
              <a:bodyPr wrap="none" anchor="ctr"/>
              <a:lstStyle/>
              <a:p>
                <a:pPr eaLnBrk="1" hangingPunct="1"/>
                <a:endParaRPr lang="en-US" altLang="fr-FR"/>
              </a:p>
            </p:txBody>
          </p:sp>
        </p:grpSp>
        <p:grpSp>
          <p:nvGrpSpPr>
            <p:cNvPr id="29720" name="Group 73"/>
            <p:cNvGrpSpPr>
              <a:grpSpLocks/>
            </p:cNvGrpSpPr>
            <p:nvPr/>
          </p:nvGrpSpPr>
          <p:grpSpPr bwMode="auto">
            <a:xfrm>
              <a:off x="1777" y="2341"/>
              <a:ext cx="1175" cy="77"/>
              <a:chOff x="1152" y="576"/>
              <a:chExt cx="1440" cy="144"/>
            </a:xfrm>
          </p:grpSpPr>
          <p:sp>
            <p:nvSpPr>
              <p:cNvPr id="29750" name="Rectangle 74"/>
              <p:cNvSpPr>
                <a:spLocks noChangeArrowheads="1"/>
              </p:cNvSpPr>
              <p:nvPr/>
            </p:nvSpPr>
            <p:spPr bwMode="auto">
              <a:xfrm>
                <a:off x="1152" y="576"/>
                <a:ext cx="384" cy="144"/>
              </a:xfrm>
              <a:prstGeom prst="rect">
                <a:avLst/>
              </a:prstGeom>
              <a:solidFill>
                <a:schemeClr val="accent1"/>
              </a:solidFill>
              <a:ln w="12700">
                <a:solidFill>
                  <a:schemeClr val="tx1"/>
                </a:solidFill>
                <a:miter lim="800000"/>
                <a:headEnd/>
                <a:tailEnd/>
              </a:ln>
            </p:spPr>
            <p:txBody>
              <a:bodyPr wrap="none" anchor="ctr"/>
              <a:lstStyle/>
              <a:p>
                <a:pPr eaLnBrk="1" hangingPunct="1"/>
                <a:endParaRPr lang="en-US" altLang="fr-FR"/>
              </a:p>
            </p:txBody>
          </p:sp>
          <p:sp>
            <p:nvSpPr>
              <p:cNvPr id="29751" name="Rectangle 75"/>
              <p:cNvSpPr>
                <a:spLocks noChangeArrowheads="1"/>
              </p:cNvSpPr>
              <p:nvPr/>
            </p:nvSpPr>
            <p:spPr bwMode="auto">
              <a:xfrm>
                <a:off x="1536" y="576"/>
                <a:ext cx="528" cy="144"/>
              </a:xfrm>
              <a:prstGeom prst="rect">
                <a:avLst/>
              </a:prstGeom>
              <a:solidFill>
                <a:srgbClr val="FFFFFF"/>
              </a:solidFill>
              <a:ln w="12700">
                <a:solidFill>
                  <a:schemeClr val="tx1"/>
                </a:solidFill>
                <a:miter lim="800000"/>
                <a:headEnd/>
                <a:tailEnd/>
              </a:ln>
            </p:spPr>
            <p:txBody>
              <a:bodyPr wrap="none" anchor="ctr"/>
              <a:lstStyle/>
              <a:p>
                <a:pPr eaLnBrk="1" hangingPunct="1"/>
                <a:endParaRPr lang="en-US" altLang="fr-FR"/>
              </a:p>
            </p:txBody>
          </p:sp>
          <p:sp>
            <p:nvSpPr>
              <p:cNvPr id="29752" name="Rectangle 76"/>
              <p:cNvSpPr>
                <a:spLocks noChangeArrowheads="1"/>
              </p:cNvSpPr>
              <p:nvPr/>
            </p:nvSpPr>
            <p:spPr bwMode="auto">
              <a:xfrm>
                <a:off x="2064" y="576"/>
                <a:ext cx="528" cy="144"/>
              </a:xfrm>
              <a:prstGeom prst="rect">
                <a:avLst/>
              </a:prstGeom>
              <a:solidFill>
                <a:srgbClr val="FFFFFF"/>
              </a:solidFill>
              <a:ln w="12700">
                <a:solidFill>
                  <a:schemeClr val="tx1"/>
                </a:solidFill>
                <a:miter lim="800000"/>
                <a:headEnd/>
                <a:tailEnd/>
              </a:ln>
            </p:spPr>
            <p:txBody>
              <a:bodyPr wrap="none" anchor="ctr"/>
              <a:lstStyle/>
              <a:p>
                <a:pPr eaLnBrk="1" hangingPunct="1"/>
                <a:endParaRPr lang="en-US" altLang="fr-FR"/>
              </a:p>
            </p:txBody>
          </p:sp>
        </p:grpSp>
        <p:grpSp>
          <p:nvGrpSpPr>
            <p:cNvPr id="29721" name="Group 77"/>
            <p:cNvGrpSpPr>
              <a:grpSpLocks/>
            </p:cNvGrpSpPr>
            <p:nvPr/>
          </p:nvGrpSpPr>
          <p:grpSpPr bwMode="auto">
            <a:xfrm>
              <a:off x="1111" y="2521"/>
              <a:ext cx="1175" cy="77"/>
              <a:chOff x="336" y="912"/>
              <a:chExt cx="1440" cy="144"/>
            </a:xfrm>
          </p:grpSpPr>
          <p:sp>
            <p:nvSpPr>
              <p:cNvPr id="29747" name="Rectangle 78"/>
              <p:cNvSpPr>
                <a:spLocks noChangeArrowheads="1"/>
              </p:cNvSpPr>
              <p:nvPr/>
            </p:nvSpPr>
            <p:spPr bwMode="auto">
              <a:xfrm>
                <a:off x="336" y="912"/>
                <a:ext cx="384" cy="144"/>
              </a:xfrm>
              <a:prstGeom prst="rect">
                <a:avLst/>
              </a:prstGeom>
              <a:solidFill>
                <a:schemeClr val="accent1"/>
              </a:solidFill>
              <a:ln w="12700">
                <a:solidFill>
                  <a:schemeClr val="tx1"/>
                </a:solidFill>
                <a:miter lim="800000"/>
                <a:headEnd/>
                <a:tailEnd/>
              </a:ln>
            </p:spPr>
            <p:txBody>
              <a:bodyPr wrap="none" anchor="ctr"/>
              <a:lstStyle/>
              <a:p>
                <a:pPr eaLnBrk="1" hangingPunct="1"/>
                <a:endParaRPr lang="en-US" altLang="fr-FR"/>
              </a:p>
            </p:txBody>
          </p:sp>
          <p:sp>
            <p:nvSpPr>
              <p:cNvPr id="29748" name="Rectangle 79"/>
              <p:cNvSpPr>
                <a:spLocks noChangeArrowheads="1"/>
              </p:cNvSpPr>
              <p:nvPr/>
            </p:nvSpPr>
            <p:spPr bwMode="auto">
              <a:xfrm>
                <a:off x="720" y="912"/>
                <a:ext cx="528" cy="144"/>
              </a:xfrm>
              <a:prstGeom prst="rect">
                <a:avLst/>
              </a:prstGeom>
              <a:solidFill>
                <a:srgbClr val="FFFFFF"/>
              </a:solidFill>
              <a:ln w="12700">
                <a:solidFill>
                  <a:schemeClr val="tx1"/>
                </a:solidFill>
                <a:miter lim="800000"/>
                <a:headEnd/>
                <a:tailEnd/>
              </a:ln>
            </p:spPr>
            <p:txBody>
              <a:bodyPr wrap="none" anchor="ctr"/>
              <a:lstStyle/>
              <a:p>
                <a:pPr eaLnBrk="1" hangingPunct="1"/>
                <a:endParaRPr lang="en-US" altLang="fr-FR"/>
              </a:p>
            </p:txBody>
          </p:sp>
          <p:sp>
            <p:nvSpPr>
              <p:cNvPr id="29749" name="Rectangle 80"/>
              <p:cNvSpPr>
                <a:spLocks noChangeArrowheads="1"/>
              </p:cNvSpPr>
              <p:nvPr/>
            </p:nvSpPr>
            <p:spPr bwMode="auto">
              <a:xfrm>
                <a:off x="1248" y="912"/>
                <a:ext cx="528" cy="144"/>
              </a:xfrm>
              <a:prstGeom prst="rect">
                <a:avLst/>
              </a:prstGeom>
              <a:solidFill>
                <a:srgbClr val="FFFFFF"/>
              </a:solidFill>
              <a:ln w="12700">
                <a:solidFill>
                  <a:schemeClr val="tx1"/>
                </a:solidFill>
                <a:miter lim="800000"/>
                <a:headEnd/>
                <a:tailEnd/>
              </a:ln>
            </p:spPr>
            <p:txBody>
              <a:bodyPr wrap="none" anchor="ctr"/>
              <a:lstStyle/>
              <a:p>
                <a:pPr eaLnBrk="1" hangingPunct="1"/>
                <a:endParaRPr lang="en-US" altLang="fr-FR"/>
              </a:p>
            </p:txBody>
          </p:sp>
        </p:grpSp>
        <p:grpSp>
          <p:nvGrpSpPr>
            <p:cNvPr id="29722" name="Group 81"/>
            <p:cNvGrpSpPr>
              <a:grpSpLocks/>
            </p:cNvGrpSpPr>
            <p:nvPr/>
          </p:nvGrpSpPr>
          <p:grpSpPr bwMode="auto">
            <a:xfrm>
              <a:off x="1307" y="2752"/>
              <a:ext cx="1175" cy="77"/>
              <a:chOff x="576" y="1344"/>
              <a:chExt cx="1440" cy="144"/>
            </a:xfrm>
          </p:grpSpPr>
          <p:sp>
            <p:nvSpPr>
              <p:cNvPr id="29744" name="Rectangle 82"/>
              <p:cNvSpPr>
                <a:spLocks noChangeArrowheads="1"/>
              </p:cNvSpPr>
              <p:nvPr/>
            </p:nvSpPr>
            <p:spPr bwMode="auto">
              <a:xfrm>
                <a:off x="576" y="1344"/>
                <a:ext cx="384" cy="144"/>
              </a:xfrm>
              <a:prstGeom prst="rect">
                <a:avLst/>
              </a:prstGeom>
              <a:solidFill>
                <a:schemeClr val="accent1"/>
              </a:solidFill>
              <a:ln w="12700">
                <a:solidFill>
                  <a:schemeClr val="tx1"/>
                </a:solidFill>
                <a:miter lim="800000"/>
                <a:headEnd/>
                <a:tailEnd/>
              </a:ln>
            </p:spPr>
            <p:txBody>
              <a:bodyPr wrap="none" anchor="ctr"/>
              <a:lstStyle/>
              <a:p>
                <a:pPr eaLnBrk="1" hangingPunct="1"/>
                <a:endParaRPr lang="en-US" altLang="fr-FR"/>
              </a:p>
            </p:txBody>
          </p:sp>
          <p:sp>
            <p:nvSpPr>
              <p:cNvPr id="29745" name="Rectangle 83"/>
              <p:cNvSpPr>
                <a:spLocks noChangeArrowheads="1"/>
              </p:cNvSpPr>
              <p:nvPr/>
            </p:nvSpPr>
            <p:spPr bwMode="auto">
              <a:xfrm>
                <a:off x="960" y="1344"/>
                <a:ext cx="528" cy="144"/>
              </a:xfrm>
              <a:prstGeom prst="rect">
                <a:avLst/>
              </a:prstGeom>
              <a:solidFill>
                <a:srgbClr val="FFFFFF"/>
              </a:solidFill>
              <a:ln w="12700">
                <a:solidFill>
                  <a:schemeClr val="tx1"/>
                </a:solidFill>
                <a:miter lim="800000"/>
                <a:headEnd/>
                <a:tailEnd/>
              </a:ln>
            </p:spPr>
            <p:txBody>
              <a:bodyPr wrap="none" anchor="ctr"/>
              <a:lstStyle/>
              <a:p>
                <a:pPr eaLnBrk="1" hangingPunct="1"/>
                <a:endParaRPr lang="en-US" altLang="fr-FR"/>
              </a:p>
            </p:txBody>
          </p:sp>
          <p:sp>
            <p:nvSpPr>
              <p:cNvPr id="29746" name="Rectangle 84"/>
              <p:cNvSpPr>
                <a:spLocks noChangeArrowheads="1"/>
              </p:cNvSpPr>
              <p:nvPr/>
            </p:nvSpPr>
            <p:spPr bwMode="auto">
              <a:xfrm>
                <a:off x="1488" y="1344"/>
                <a:ext cx="528" cy="144"/>
              </a:xfrm>
              <a:prstGeom prst="rect">
                <a:avLst/>
              </a:prstGeom>
              <a:solidFill>
                <a:srgbClr val="FFFFFF"/>
              </a:solidFill>
              <a:ln w="12700">
                <a:solidFill>
                  <a:schemeClr val="tx1"/>
                </a:solidFill>
                <a:miter lim="800000"/>
                <a:headEnd/>
                <a:tailEnd/>
              </a:ln>
            </p:spPr>
            <p:txBody>
              <a:bodyPr wrap="none" anchor="ctr"/>
              <a:lstStyle/>
              <a:p>
                <a:pPr eaLnBrk="1" hangingPunct="1"/>
                <a:endParaRPr lang="en-US" altLang="fr-FR"/>
              </a:p>
            </p:txBody>
          </p:sp>
        </p:grpSp>
        <p:grpSp>
          <p:nvGrpSpPr>
            <p:cNvPr id="29723" name="Group 85"/>
            <p:cNvGrpSpPr>
              <a:grpSpLocks/>
            </p:cNvGrpSpPr>
            <p:nvPr/>
          </p:nvGrpSpPr>
          <p:grpSpPr bwMode="auto">
            <a:xfrm>
              <a:off x="2208" y="2881"/>
              <a:ext cx="1175" cy="77"/>
              <a:chOff x="1680" y="1584"/>
              <a:chExt cx="1440" cy="144"/>
            </a:xfrm>
          </p:grpSpPr>
          <p:sp>
            <p:nvSpPr>
              <p:cNvPr id="29741" name="Rectangle 86"/>
              <p:cNvSpPr>
                <a:spLocks noChangeArrowheads="1"/>
              </p:cNvSpPr>
              <p:nvPr/>
            </p:nvSpPr>
            <p:spPr bwMode="auto">
              <a:xfrm>
                <a:off x="1680" y="1584"/>
                <a:ext cx="384" cy="144"/>
              </a:xfrm>
              <a:prstGeom prst="rect">
                <a:avLst/>
              </a:prstGeom>
              <a:solidFill>
                <a:schemeClr val="accent1"/>
              </a:solidFill>
              <a:ln w="12700">
                <a:solidFill>
                  <a:schemeClr val="tx1"/>
                </a:solidFill>
                <a:miter lim="800000"/>
                <a:headEnd/>
                <a:tailEnd/>
              </a:ln>
            </p:spPr>
            <p:txBody>
              <a:bodyPr wrap="none" anchor="ctr"/>
              <a:lstStyle/>
              <a:p>
                <a:pPr eaLnBrk="1" hangingPunct="1"/>
                <a:endParaRPr lang="en-US" altLang="fr-FR"/>
              </a:p>
            </p:txBody>
          </p:sp>
          <p:sp>
            <p:nvSpPr>
              <p:cNvPr id="29742" name="Rectangle 87"/>
              <p:cNvSpPr>
                <a:spLocks noChangeArrowheads="1"/>
              </p:cNvSpPr>
              <p:nvPr/>
            </p:nvSpPr>
            <p:spPr bwMode="auto">
              <a:xfrm>
                <a:off x="2064" y="1584"/>
                <a:ext cx="528" cy="144"/>
              </a:xfrm>
              <a:prstGeom prst="rect">
                <a:avLst/>
              </a:prstGeom>
              <a:solidFill>
                <a:srgbClr val="FFFFFF"/>
              </a:solidFill>
              <a:ln w="12700">
                <a:solidFill>
                  <a:schemeClr val="tx1"/>
                </a:solidFill>
                <a:miter lim="800000"/>
                <a:headEnd/>
                <a:tailEnd/>
              </a:ln>
            </p:spPr>
            <p:txBody>
              <a:bodyPr wrap="none" anchor="ctr"/>
              <a:lstStyle/>
              <a:p>
                <a:pPr eaLnBrk="1" hangingPunct="1"/>
                <a:endParaRPr lang="en-US" altLang="fr-FR"/>
              </a:p>
            </p:txBody>
          </p:sp>
          <p:sp>
            <p:nvSpPr>
              <p:cNvPr id="29743" name="Rectangle 88"/>
              <p:cNvSpPr>
                <a:spLocks noChangeArrowheads="1"/>
              </p:cNvSpPr>
              <p:nvPr/>
            </p:nvSpPr>
            <p:spPr bwMode="auto">
              <a:xfrm>
                <a:off x="2592" y="1584"/>
                <a:ext cx="528" cy="144"/>
              </a:xfrm>
              <a:prstGeom prst="rect">
                <a:avLst/>
              </a:prstGeom>
              <a:solidFill>
                <a:srgbClr val="FFFFFF"/>
              </a:solidFill>
              <a:ln w="12700">
                <a:solidFill>
                  <a:schemeClr val="tx1"/>
                </a:solidFill>
                <a:miter lim="800000"/>
                <a:headEnd/>
                <a:tailEnd/>
              </a:ln>
            </p:spPr>
            <p:txBody>
              <a:bodyPr wrap="none" anchor="ctr"/>
              <a:lstStyle/>
              <a:p>
                <a:pPr eaLnBrk="1" hangingPunct="1"/>
                <a:endParaRPr lang="en-US" altLang="fr-FR"/>
              </a:p>
            </p:txBody>
          </p:sp>
        </p:grpSp>
        <p:sp>
          <p:nvSpPr>
            <p:cNvPr id="29724" name="Freeform 89"/>
            <p:cNvSpPr>
              <a:spLocks/>
            </p:cNvSpPr>
            <p:nvPr/>
          </p:nvSpPr>
          <p:spPr bwMode="auto">
            <a:xfrm>
              <a:off x="1268" y="2418"/>
              <a:ext cx="666" cy="103"/>
            </a:xfrm>
            <a:custGeom>
              <a:avLst/>
              <a:gdLst>
                <a:gd name="T0" fmla="*/ 130 w 817"/>
                <a:gd name="T1" fmla="*/ 0 h 193"/>
                <a:gd name="T2" fmla="*/ 130 w 817"/>
                <a:gd name="T3" fmla="*/ 1 h 193"/>
                <a:gd name="T4" fmla="*/ 0 w 817"/>
                <a:gd name="T5" fmla="*/ 1 h 193"/>
                <a:gd name="T6" fmla="*/ 0 w 817"/>
                <a:gd name="T7" fmla="*/ 1 h 193"/>
                <a:gd name="T8" fmla="*/ 0 60000 65536"/>
                <a:gd name="T9" fmla="*/ 0 60000 65536"/>
                <a:gd name="T10" fmla="*/ 0 60000 65536"/>
                <a:gd name="T11" fmla="*/ 0 60000 65536"/>
                <a:gd name="T12" fmla="*/ 0 w 817"/>
                <a:gd name="T13" fmla="*/ 0 h 193"/>
                <a:gd name="T14" fmla="*/ 817 w 817"/>
                <a:gd name="T15" fmla="*/ 193 h 193"/>
              </a:gdLst>
              <a:ahLst/>
              <a:cxnLst>
                <a:cxn ang="T8">
                  <a:pos x="T0" y="T1"/>
                </a:cxn>
                <a:cxn ang="T9">
                  <a:pos x="T2" y="T3"/>
                </a:cxn>
                <a:cxn ang="T10">
                  <a:pos x="T4" y="T5"/>
                </a:cxn>
                <a:cxn ang="T11">
                  <a:pos x="T6" y="T7"/>
                </a:cxn>
              </a:cxnLst>
              <a:rect l="T12" t="T13" r="T14" b="T15"/>
              <a:pathLst>
                <a:path w="817" h="193">
                  <a:moveTo>
                    <a:pt x="816" y="0"/>
                  </a:moveTo>
                  <a:lnTo>
                    <a:pt x="816" y="96"/>
                  </a:lnTo>
                  <a:lnTo>
                    <a:pt x="0" y="96"/>
                  </a:lnTo>
                  <a:lnTo>
                    <a:pt x="0" y="192"/>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9725" name="Freeform 90"/>
            <p:cNvSpPr>
              <a:spLocks/>
            </p:cNvSpPr>
            <p:nvPr/>
          </p:nvSpPr>
          <p:spPr bwMode="auto">
            <a:xfrm>
              <a:off x="1268" y="2598"/>
              <a:ext cx="196" cy="155"/>
            </a:xfrm>
            <a:custGeom>
              <a:avLst/>
              <a:gdLst>
                <a:gd name="T0" fmla="*/ 0 w 241"/>
                <a:gd name="T1" fmla="*/ 0 h 289"/>
                <a:gd name="T2" fmla="*/ 0 w 241"/>
                <a:gd name="T3" fmla="*/ 1 h 289"/>
                <a:gd name="T4" fmla="*/ 37 w 241"/>
                <a:gd name="T5" fmla="*/ 1 h 289"/>
                <a:gd name="T6" fmla="*/ 37 w 241"/>
                <a:gd name="T7" fmla="*/ 1 h 289"/>
                <a:gd name="T8" fmla="*/ 0 60000 65536"/>
                <a:gd name="T9" fmla="*/ 0 60000 65536"/>
                <a:gd name="T10" fmla="*/ 0 60000 65536"/>
                <a:gd name="T11" fmla="*/ 0 60000 65536"/>
                <a:gd name="T12" fmla="*/ 0 w 241"/>
                <a:gd name="T13" fmla="*/ 0 h 289"/>
                <a:gd name="T14" fmla="*/ 241 w 241"/>
                <a:gd name="T15" fmla="*/ 289 h 289"/>
              </a:gdLst>
              <a:ahLst/>
              <a:cxnLst>
                <a:cxn ang="T8">
                  <a:pos x="T0" y="T1"/>
                </a:cxn>
                <a:cxn ang="T9">
                  <a:pos x="T2" y="T3"/>
                </a:cxn>
                <a:cxn ang="T10">
                  <a:pos x="T4" y="T5"/>
                </a:cxn>
                <a:cxn ang="T11">
                  <a:pos x="T6" y="T7"/>
                </a:cxn>
              </a:cxnLst>
              <a:rect l="T12" t="T13" r="T14" b="T15"/>
              <a:pathLst>
                <a:path w="241" h="289">
                  <a:moveTo>
                    <a:pt x="0" y="0"/>
                  </a:moveTo>
                  <a:lnTo>
                    <a:pt x="0" y="144"/>
                  </a:lnTo>
                  <a:lnTo>
                    <a:pt x="240" y="144"/>
                  </a:lnTo>
                  <a:lnTo>
                    <a:pt x="240" y="288"/>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9726" name="Freeform 91"/>
            <p:cNvSpPr>
              <a:spLocks/>
            </p:cNvSpPr>
            <p:nvPr/>
          </p:nvSpPr>
          <p:spPr bwMode="auto">
            <a:xfrm>
              <a:off x="2267" y="2649"/>
              <a:ext cx="412" cy="104"/>
            </a:xfrm>
            <a:custGeom>
              <a:avLst/>
              <a:gdLst>
                <a:gd name="T0" fmla="*/ 0 w 505"/>
                <a:gd name="T1" fmla="*/ 1 h 193"/>
                <a:gd name="T2" fmla="*/ 0 w 505"/>
                <a:gd name="T3" fmla="*/ 1 h 193"/>
                <a:gd name="T4" fmla="*/ 81 w 505"/>
                <a:gd name="T5" fmla="*/ 1 h 193"/>
                <a:gd name="T6" fmla="*/ 81 w 505"/>
                <a:gd name="T7" fmla="*/ 0 h 193"/>
                <a:gd name="T8" fmla="*/ 0 60000 65536"/>
                <a:gd name="T9" fmla="*/ 0 60000 65536"/>
                <a:gd name="T10" fmla="*/ 0 60000 65536"/>
                <a:gd name="T11" fmla="*/ 0 60000 65536"/>
                <a:gd name="T12" fmla="*/ 0 w 505"/>
                <a:gd name="T13" fmla="*/ 0 h 193"/>
                <a:gd name="T14" fmla="*/ 505 w 505"/>
                <a:gd name="T15" fmla="*/ 193 h 193"/>
              </a:gdLst>
              <a:ahLst/>
              <a:cxnLst>
                <a:cxn ang="T8">
                  <a:pos x="T0" y="T1"/>
                </a:cxn>
                <a:cxn ang="T9">
                  <a:pos x="T2" y="T3"/>
                </a:cxn>
                <a:cxn ang="T10">
                  <a:pos x="T4" y="T5"/>
                </a:cxn>
                <a:cxn ang="T11">
                  <a:pos x="T6" y="T7"/>
                </a:cxn>
              </a:cxnLst>
              <a:rect l="T12" t="T13" r="T14" b="T15"/>
              <a:pathLst>
                <a:path w="505" h="193">
                  <a:moveTo>
                    <a:pt x="0" y="192"/>
                  </a:moveTo>
                  <a:lnTo>
                    <a:pt x="0" y="96"/>
                  </a:lnTo>
                  <a:lnTo>
                    <a:pt x="504" y="96"/>
                  </a:lnTo>
                  <a:lnTo>
                    <a:pt x="504" y="0"/>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9727" name="Freeform 92"/>
            <p:cNvSpPr>
              <a:spLocks/>
            </p:cNvSpPr>
            <p:nvPr/>
          </p:nvSpPr>
          <p:spPr bwMode="auto">
            <a:xfrm>
              <a:off x="1268" y="2829"/>
              <a:ext cx="196" cy="207"/>
            </a:xfrm>
            <a:custGeom>
              <a:avLst/>
              <a:gdLst>
                <a:gd name="T0" fmla="*/ 0 w 241"/>
                <a:gd name="T1" fmla="*/ 2 h 385"/>
                <a:gd name="T2" fmla="*/ 0 w 241"/>
                <a:gd name="T3" fmla="*/ 1 h 385"/>
                <a:gd name="T4" fmla="*/ 37 w 241"/>
                <a:gd name="T5" fmla="*/ 1 h 385"/>
                <a:gd name="T6" fmla="*/ 37 w 241"/>
                <a:gd name="T7" fmla="*/ 0 h 385"/>
                <a:gd name="T8" fmla="*/ 0 60000 65536"/>
                <a:gd name="T9" fmla="*/ 0 60000 65536"/>
                <a:gd name="T10" fmla="*/ 0 60000 65536"/>
                <a:gd name="T11" fmla="*/ 0 60000 65536"/>
                <a:gd name="T12" fmla="*/ 0 w 241"/>
                <a:gd name="T13" fmla="*/ 0 h 385"/>
                <a:gd name="T14" fmla="*/ 241 w 241"/>
                <a:gd name="T15" fmla="*/ 385 h 385"/>
              </a:gdLst>
              <a:ahLst/>
              <a:cxnLst>
                <a:cxn ang="T8">
                  <a:pos x="T0" y="T1"/>
                </a:cxn>
                <a:cxn ang="T9">
                  <a:pos x="T2" y="T3"/>
                </a:cxn>
                <a:cxn ang="T10">
                  <a:pos x="T4" y="T5"/>
                </a:cxn>
                <a:cxn ang="T11">
                  <a:pos x="T6" y="T7"/>
                </a:cxn>
              </a:cxnLst>
              <a:rect l="T12" t="T13" r="T14" b="T15"/>
              <a:pathLst>
                <a:path w="241" h="385">
                  <a:moveTo>
                    <a:pt x="0" y="384"/>
                  </a:moveTo>
                  <a:lnTo>
                    <a:pt x="0" y="192"/>
                  </a:lnTo>
                  <a:lnTo>
                    <a:pt x="240" y="192"/>
                  </a:lnTo>
                  <a:lnTo>
                    <a:pt x="240" y="0"/>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9728" name="Freeform 93"/>
            <p:cNvSpPr>
              <a:spLocks/>
            </p:cNvSpPr>
            <p:nvPr/>
          </p:nvSpPr>
          <p:spPr bwMode="auto">
            <a:xfrm>
              <a:off x="1836" y="2829"/>
              <a:ext cx="373" cy="91"/>
            </a:xfrm>
            <a:custGeom>
              <a:avLst/>
              <a:gdLst>
                <a:gd name="T0" fmla="*/ 0 w 457"/>
                <a:gd name="T1" fmla="*/ 0 h 169"/>
                <a:gd name="T2" fmla="*/ 0 w 457"/>
                <a:gd name="T3" fmla="*/ 1 h 169"/>
                <a:gd name="T4" fmla="*/ 73 w 457"/>
                <a:gd name="T5" fmla="*/ 1 h 169"/>
                <a:gd name="T6" fmla="*/ 0 60000 65536"/>
                <a:gd name="T7" fmla="*/ 0 60000 65536"/>
                <a:gd name="T8" fmla="*/ 0 60000 65536"/>
                <a:gd name="T9" fmla="*/ 0 w 457"/>
                <a:gd name="T10" fmla="*/ 0 h 169"/>
                <a:gd name="T11" fmla="*/ 457 w 457"/>
                <a:gd name="T12" fmla="*/ 169 h 169"/>
              </a:gdLst>
              <a:ahLst/>
              <a:cxnLst>
                <a:cxn ang="T6">
                  <a:pos x="T0" y="T1"/>
                </a:cxn>
                <a:cxn ang="T7">
                  <a:pos x="T2" y="T3"/>
                </a:cxn>
                <a:cxn ang="T8">
                  <a:pos x="T4" y="T5"/>
                </a:cxn>
              </a:cxnLst>
              <a:rect l="T9" t="T10" r="T11" b="T12"/>
              <a:pathLst>
                <a:path w="457" h="169">
                  <a:moveTo>
                    <a:pt x="0" y="0"/>
                  </a:moveTo>
                  <a:lnTo>
                    <a:pt x="0" y="168"/>
                  </a:lnTo>
                  <a:lnTo>
                    <a:pt x="456" y="168"/>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9729" name="Rectangle 94"/>
            <p:cNvSpPr>
              <a:spLocks noChangeArrowheads="1"/>
            </p:cNvSpPr>
            <p:nvPr/>
          </p:nvSpPr>
          <p:spPr bwMode="auto">
            <a:xfrm>
              <a:off x="2521" y="2572"/>
              <a:ext cx="314" cy="77"/>
            </a:xfrm>
            <a:prstGeom prst="rect">
              <a:avLst/>
            </a:prstGeom>
            <a:solidFill>
              <a:schemeClr val="accent1"/>
            </a:solidFill>
            <a:ln w="12700">
              <a:solidFill>
                <a:schemeClr val="tx1"/>
              </a:solidFill>
              <a:miter lim="800000"/>
              <a:headEnd/>
              <a:tailEnd/>
            </a:ln>
          </p:spPr>
          <p:txBody>
            <a:bodyPr wrap="none" anchor="ctr"/>
            <a:lstStyle/>
            <a:p>
              <a:pPr eaLnBrk="1" hangingPunct="1"/>
              <a:endParaRPr lang="en-US" altLang="fr-FR"/>
            </a:p>
          </p:txBody>
        </p:sp>
        <p:sp>
          <p:nvSpPr>
            <p:cNvPr id="29730" name="Rectangle 95"/>
            <p:cNvSpPr>
              <a:spLocks noChangeArrowheads="1"/>
            </p:cNvSpPr>
            <p:nvPr/>
          </p:nvSpPr>
          <p:spPr bwMode="auto">
            <a:xfrm>
              <a:off x="2835" y="2572"/>
              <a:ext cx="431" cy="77"/>
            </a:xfrm>
            <a:prstGeom prst="rect">
              <a:avLst/>
            </a:prstGeom>
            <a:solidFill>
              <a:srgbClr val="FFFFFF"/>
            </a:solidFill>
            <a:ln w="12700">
              <a:solidFill>
                <a:schemeClr val="tx1"/>
              </a:solidFill>
              <a:miter lim="800000"/>
              <a:headEnd/>
              <a:tailEnd/>
            </a:ln>
          </p:spPr>
          <p:txBody>
            <a:bodyPr wrap="none" anchor="ctr"/>
            <a:lstStyle/>
            <a:p>
              <a:pPr eaLnBrk="1" hangingPunct="1"/>
              <a:endParaRPr lang="en-US" altLang="fr-FR"/>
            </a:p>
          </p:txBody>
        </p:sp>
        <p:sp>
          <p:nvSpPr>
            <p:cNvPr id="29731" name="Rectangle 96"/>
            <p:cNvSpPr>
              <a:spLocks noChangeArrowheads="1"/>
            </p:cNvSpPr>
            <p:nvPr/>
          </p:nvSpPr>
          <p:spPr bwMode="auto">
            <a:xfrm>
              <a:off x="3266" y="2572"/>
              <a:ext cx="430" cy="77"/>
            </a:xfrm>
            <a:prstGeom prst="rect">
              <a:avLst/>
            </a:prstGeom>
            <a:solidFill>
              <a:srgbClr val="FFFFFF"/>
            </a:solidFill>
            <a:ln w="12700">
              <a:solidFill>
                <a:schemeClr val="tx1"/>
              </a:solidFill>
              <a:miter lim="800000"/>
              <a:headEnd/>
              <a:tailEnd/>
            </a:ln>
          </p:spPr>
          <p:txBody>
            <a:bodyPr wrap="none" anchor="ctr"/>
            <a:lstStyle/>
            <a:p>
              <a:pPr eaLnBrk="1" hangingPunct="1"/>
              <a:endParaRPr lang="en-US" altLang="fr-FR"/>
            </a:p>
          </p:txBody>
        </p:sp>
        <p:grpSp>
          <p:nvGrpSpPr>
            <p:cNvPr id="29732" name="Group 97"/>
            <p:cNvGrpSpPr>
              <a:grpSpLocks/>
            </p:cNvGrpSpPr>
            <p:nvPr/>
          </p:nvGrpSpPr>
          <p:grpSpPr bwMode="auto">
            <a:xfrm>
              <a:off x="3657" y="2367"/>
              <a:ext cx="1175" cy="77"/>
              <a:chOff x="3456" y="624"/>
              <a:chExt cx="1440" cy="144"/>
            </a:xfrm>
          </p:grpSpPr>
          <p:sp>
            <p:nvSpPr>
              <p:cNvPr id="29738" name="Rectangle 98"/>
              <p:cNvSpPr>
                <a:spLocks noChangeArrowheads="1"/>
              </p:cNvSpPr>
              <p:nvPr/>
            </p:nvSpPr>
            <p:spPr bwMode="auto">
              <a:xfrm>
                <a:off x="3456" y="624"/>
                <a:ext cx="384" cy="144"/>
              </a:xfrm>
              <a:prstGeom prst="rect">
                <a:avLst/>
              </a:prstGeom>
              <a:solidFill>
                <a:schemeClr val="accent1"/>
              </a:solidFill>
              <a:ln w="12700">
                <a:solidFill>
                  <a:schemeClr val="tx1"/>
                </a:solidFill>
                <a:miter lim="800000"/>
                <a:headEnd/>
                <a:tailEnd/>
              </a:ln>
            </p:spPr>
            <p:txBody>
              <a:bodyPr wrap="none" anchor="ctr"/>
              <a:lstStyle/>
              <a:p>
                <a:pPr eaLnBrk="1" hangingPunct="1"/>
                <a:endParaRPr lang="en-US" altLang="fr-FR"/>
              </a:p>
            </p:txBody>
          </p:sp>
          <p:sp>
            <p:nvSpPr>
              <p:cNvPr id="29739" name="Rectangle 99"/>
              <p:cNvSpPr>
                <a:spLocks noChangeArrowheads="1"/>
              </p:cNvSpPr>
              <p:nvPr/>
            </p:nvSpPr>
            <p:spPr bwMode="auto">
              <a:xfrm>
                <a:off x="3840" y="624"/>
                <a:ext cx="528" cy="144"/>
              </a:xfrm>
              <a:prstGeom prst="rect">
                <a:avLst/>
              </a:prstGeom>
              <a:solidFill>
                <a:srgbClr val="FFFFFF"/>
              </a:solidFill>
              <a:ln w="12700">
                <a:solidFill>
                  <a:schemeClr val="tx1"/>
                </a:solidFill>
                <a:miter lim="800000"/>
                <a:headEnd/>
                <a:tailEnd/>
              </a:ln>
            </p:spPr>
            <p:txBody>
              <a:bodyPr wrap="none" anchor="ctr"/>
              <a:lstStyle/>
              <a:p>
                <a:pPr eaLnBrk="1" hangingPunct="1"/>
                <a:endParaRPr lang="en-US" altLang="fr-FR"/>
              </a:p>
            </p:txBody>
          </p:sp>
          <p:sp>
            <p:nvSpPr>
              <p:cNvPr id="29740" name="Rectangle 100"/>
              <p:cNvSpPr>
                <a:spLocks noChangeArrowheads="1"/>
              </p:cNvSpPr>
              <p:nvPr/>
            </p:nvSpPr>
            <p:spPr bwMode="auto">
              <a:xfrm>
                <a:off x="4368" y="624"/>
                <a:ext cx="528" cy="144"/>
              </a:xfrm>
              <a:prstGeom prst="rect">
                <a:avLst/>
              </a:prstGeom>
              <a:solidFill>
                <a:srgbClr val="FFFFFF"/>
              </a:solidFill>
              <a:ln w="12700">
                <a:solidFill>
                  <a:schemeClr val="tx1"/>
                </a:solidFill>
                <a:miter lim="800000"/>
                <a:headEnd/>
                <a:tailEnd/>
              </a:ln>
            </p:spPr>
            <p:txBody>
              <a:bodyPr wrap="none" anchor="ctr"/>
              <a:lstStyle/>
              <a:p>
                <a:pPr eaLnBrk="1" hangingPunct="1"/>
                <a:endParaRPr lang="en-US" altLang="fr-FR"/>
              </a:p>
            </p:txBody>
          </p:sp>
        </p:grpSp>
        <p:grpSp>
          <p:nvGrpSpPr>
            <p:cNvPr id="29733" name="Group 101"/>
            <p:cNvGrpSpPr>
              <a:grpSpLocks/>
            </p:cNvGrpSpPr>
            <p:nvPr/>
          </p:nvGrpSpPr>
          <p:grpSpPr bwMode="auto">
            <a:xfrm>
              <a:off x="1150" y="3344"/>
              <a:ext cx="1175" cy="77"/>
              <a:chOff x="384" y="2448"/>
              <a:chExt cx="1440" cy="144"/>
            </a:xfrm>
          </p:grpSpPr>
          <p:sp>
            <p:nvSpPr>
              <p:cNvPr id="29735" name="Rectangle 102"/>
              <p:cNvSpPr>
                <a:spLocks noChangeArrowheads="1"/>
              </p:cNvSpPr>
              <p:nvPr/>
            </p:nvSpPr>
            <p:spPr bwMode="auto">
              <a:xfrm>
                <a:off x="384" y="2448"/>
                <a:ext cx="384" cy="144"/>
              </a:xfrm>
              <a:prstGeom prst="rect">
                <a:avLst/>
              </a:prstGeom>
              <a:solidFill>
                <a:schemeClr val="accent1"/>
              </a:solidFill>
              <a:ln w="12700">
                <a:solidFill>
                  <a:schemeClr val="tx1"/>
                </a:solidFill>
                <a:miter lim="800000"/>
                <a:headEnd/>
                <a:tailEnd/>
              </a:ln>
            </p:spPr>
            <p:txBody>
              <a:bodyPr wrap="none" anchor="ctr"/>
              <a:lstStyle/>
              <a:p>
                <a:pPr eaLnBrk="1" hangingPunct="1"/>
                <a:endParaRPr lang="en-US" altLang="fr-FR"/>
              </a:p>
            </p:txBody>
          </p:sp>
          <p:sp>
            <p:nvSpPr>
              <p:cNvPr id="29736" name="Rectangle 103"/>
              <p:cNvSpPr>
                <a:spLocks noChangeArrowheads="1"/>
              </p:cNvSpPr>
              <p:nvPr/>
            </p:nvSpPr>
            <p:spPr bwMode="auto">
              <a:xfrm>
                <a:off x="768" y="2448"/>
                <a:ext cx="528" cy="144"/>
              </a:xfrm>
              <a:prstGeom prst="rect">
                <a:avLst/>
              </a:prstGeom>
              <a:solidFill>
                <a:srgbClr val="FFFFFF"/>
              </a:solidFill>
              <a:ln w="12700">
                <a:solidFill>
                  <a:schemeClr val="tx1"/>
                </a:solidFill>
                <a:miter lim="800000"/>
                <a:headEnd/>
                <a:tailEnd/>
              </a:ln>
            </p:spPr>
            <p:txBody>
              <a:bodyPr wrap="none" anchor="ctr"/>
              <a:lstStyle/>
              <a:p>
                <a:pPr eaLnBrk="1" hangingPunct="1"/>
                <a:endParaRPr lang="en-US" altLang="fr-FR"/>
              </a:p>
            </p:txBody>
          </p:sp>
          <p:sp>
            <p:nvSpPr>
              <p:cNvPr id="29737" name="Rectangle 104"/>
              <p:cNvSpPr>
                <a:spLocks noChangeArrowheads="1"/>
              </p:cNvSpPr>
              <p:nvPr/>
            </p:nvSpPr>
            <p:spPr bwMode="auto">
              <a:xfrm>
                <a:off x="1296" y="2448"/>
                <a:ext cx="528" cy="144"/>
              </a:xfrm>
              <a:prstGeom prst="rect">
                <a:avLst/>
              </a:prstGeom>
              <a:solidFill>
                <a:srgbClr val="FFFFFF"/>
              </a:solidFill>
              <a:ln w="12700">
                <a:solidFill>
                  <a:schemeClr val="tx1"/>
                </a:solidFill>
                <a:miter lim="800000"/>
                <a:headEnd/>
                <a:tailEnd/>
              </a:ln>
            </p:spPr>
            <p:txBody>
              <a:bodyPr wrap="none" anchor="ctr"/>
              <a:lstStyle/>
              <a:p>
                <a:pPr eaLnBrk="1" hangingPunct="1"/>
                <a:endParaRPr lang="en-US" altLang="fr-FR"/>
              </a:p>
            </p:txBody>
          </p:sp>
        </p:grpSp>
        <p:sp>
          <p:nvSpPr>
            <p:cNvPr id="29734" name="Freeform 105"/>
            <p:cNvSpPr>
              <a:spLocks/>
            </p:cNvSpPr>
            <p:nvPr/>
          </p:nvSpPr>
          <p:spPr bwMode="auto">
            <a:xfrm>
              <a:off x="3482" y="2444"/>
              <a:ext cx="333" cy="129"/>
            </a:xfrm>
            <a:custGeom>
              <a:avLst/>
              <a:gdLst>
                <a:gd name="T0" fmla="*/ 65 w 408"/>
                <a:gd name="T1" fmla="*/ 0 h 240"/>
                <a:gd name="T2" fmla="*/ 65 w 408"/>
                <a:gd name="T3" fmla="*/ 1 h 240"/>
                <a:gd name="T4" fmla="*/ 0 w 408"/>
                <a:gd name="T5" fmla="*/ 1 h 240"/>
                <a:gd name="T6" fmla="*/ 0 w 408"/>
                <a:gd name="T7" fmla="*/ 1 h 240"/>
                <a:gd name="T8" fmla="*/ 0 60000 65536"/>
                <a:gd name="T9" fmla="*/ 0 60000 65536"/>
                <a:gd name="T10" fmla="*/ 0 60000 65536"/>
                <a:gd name="T11" fmla="*/ 0 60000 65536"/>
                <a:gd name="T12" fmla="*/ 0 w 408"/>
                <a:gd name="T13" fmla="*/ 0 h 240"/>
                <a:gd name="T14" fmla="*/ 408 w 408"/>
                <a:gd name="T15" fmla="*/ 240 h 240"/>
              </a:gdLst>
              <a:ahLst/>
              <a:cxnLst>
                <a:cxn ang="T8">
                  <a:pos x="T0" y="T1"/>
                </a:cxn>
                <a:cxn ang="T9">
                  <a:pos x="T2" y="T3"/>
                </a:cxn>
                <a:cxn ang="T10">
                  <a:pos x="T4" y="T5"/>
                </a:cxn>
                <a:cxn ang="T11">
                  <a:pos x="T6" y="T7"/>
                </a:cxn>
              </a:cxnLst>
              <a:rect l="T12" t="T13" r="T14" b="T15"/>
              <a:pathLst>
                <a:path w="408" h="240">
                  <a:moveTo>
                    <a:pt x="407" y="0"/>
                  </a:moveTo>
                  <a:lnTo>
                    <a:pt x="407" y="119"/>
                  </a:lnTo>
                  <a:lnTo>
                    <a:pt x="0" y="119"/>
                  </a:lnTo>
                  <a:lnTo>
                    <a:pt x="0" y="239"/>
                  </a:lnTo>
                </a:path>
              </a:pathLst>
            </a:custGeom>
            <a:noFill/>
            <a:ln w="1270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grpSp>
      <p:sp>
        <p:nvSpPr>
          <p:cNvPr id="58" name="AutoShape 20"/>
          <p:cNvSpPr>
            <a:spLocks noChangeArrowheads="1"/>
          </p:cNvSpPr>
          <p:nvPr/>
        </p:nvSpPr>
        <p:spPr bwMode="auto">
          <a:xfrm>
            <a:off x="8380413" y="1809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59" name="AutoShape 20"/>
          <p:cNvSpPr>
            <a:spLocks noChangeArrowheads="1"/>
          </p:cNvSpPr>
          <p:nvPr/>
        </p:nvSpPr>
        <p:spPr bwMode="auto">
          <a:xfrm>
            <a:off x="8532813" y="3333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fr-CA" sz="3200"/>
              <a:t>Principales composantes et grands principes de l’intelligence d’affaires</a:t>
            </a:r>
            <a:endParaRPr lang="en-CA" sz="3200"/>
          </a:p>
        </p:txBody>
      </p:sp>
      <p:sp>
        <p:nvSpPr>
          <p:cNvPr id="190467" name="Rectangle 3"/>
          <p:cNvSpPr>
            <a:spLocks noGrp="1" noChangeArrowheads="1"/>
          </p:cNvSpPr>
          <p:nvPr>
            <p:ph type="body" idx="1"/>
          </p:nvPr>
        </p:nvSpPr>
        <p:spPr/>
        <p:txBody>
          <a:bodyPr/>
          <a:lstStyle/>
          <a:p>
            <a:pPr eaLnBrk="1" hangingPunct="1">
              <a:defRPr/>
            </a:pPr>
            <a:r>
              <a:rPr lang="fr-CA" dirty="0"/>
              <a:t>Architecture (suite)</a:t>
            </a:r>
          </a:p>
          <a:p>
            <a:pPr lvl="1" eaLnBrk="1" hangingPunct="1">
              <a:defRPr/>
            </a:pPr>
            <a:r>
              <a:rPr lang="fr-CA" dirty="0"/>
              <a:t>Modélisation</a:t>
            </a:r>
          </a:p>
          <a:p>
            <a:pPr lvl="2" eaLnBrk="1" hangingPunct="1">
              <a:defRPr/>
            </a:pPr>
            <a:r>
              <a:rPr lang="fr-CA" sz="1800" dirty="0"/>
              <a:t>Techniques de modélisation</a:t>
            </a:r>
          </a:p>
          <a:p>
            <a:pPr lvl="2" eaLnBrk="1" hangingPunct="1">
              <a:defRPr/>
            </a:pPr>
            <a:r>
              <a:rPr lang="fr-CA" sz="1800" dirty="0"/>
              <a:t>Modélisation dimensionnelle</a:t>
            </a:r>
          </a:p>
          <a:p>
            <a:pPr lvl="1" eaLnBrk="1" hangingPunct="1">
              <a:defRPr/>
            </a:pPr>
            <a:r>
              <a:rPr lang="fr-CA" dirty="0"/>
              <a:t>Technologies</a:t>
            </a:r>
          </a:p>
          <a:p>
            <a:pPr lvl="2" eaLnBrk="1" hangingPunct="1">
              <a:lnSpc>
                <a:spcPct val="90000"/>
              </a:lnSpc>
              <a:defRPr/>
            </a:pPr>
            <a:r>
              <a:rPr lang="fr-CA" sz="1800" dirty="0"/>
              <a:t>Principes des outils d ’exploitation</a:t>
            </a:r>
            <a:endParaRPr lang="fr-CA" sz="2000" dirty="0"/>
          </a:p>
          <a:p>
            <a:pPr lvl="3" eaLnBrk="1" hangingPunct="1">
              <a:lnSpc>
                <a:spcPct val="90000"/>
              </a:lnSpc>
              <a:defRPr/>
            </a:pPr>
            <a:r>
              <a:rPr lang="fr-CA" b="1" dirty="0"/>
              <a:t>Il n’existe pas sur le marché actuellement un seul outil capable de répondre à tous les besoins d’exploitation </a:t>
            </a:r>
          </a:p>
          <a:p>
            <a:pPr lvl="3" eaLnBrk="1" hangingPunct="1">
              <a:lnSpc>
                <a:spcPct val="90000"/>
              </a:lnSpc>
              <a:defRPr/>
            </a:pPr>
            <a:r>
              <a:rPr lang="fr-CA" b="1" dirty="0"/>
              <a:t>Il y a intérêt à limiter le nombre d’outils utilisés à cause des coûts (achat/entretien, mise en place, expertise, gestion, …) et des limites de cohabitation des différents outils (référentiels propriétaires, requêtes propriétaires, …)</a:t>
            </a:r>
          </a:p>
          <a:p>
            <a:pPr lvl="3" eaLnBrk="1" hangingPunct="1">
              <a:lnSpc>
                <a:spcPct val="90000"/>
              </a:lnSpc>
              <a:defRPr/>
            </a:pPr>
            <a:r>
              <a:rPr lang="fr-CA" b="1" dirty="0"/>
              <a:t>L’évolution des produits converge: ajout de fonctions, support à une plus grande diversité d’utilisateurs</a:t>
            </a:r>
          </a:p>
          <a:p>
            <a:pPr lvl="2" eaLnBrk="1" hangingPunct="1">
              <a:lnSpc>
                <a:spcPct val="90000"/>
              </a:lnSpc>
              <a:defRPr/>
            </a:pPr>
            <a:r>
              <a:rPr lang="fr-CA" sz="1800" dirty="0"/>
              <a:t>Positionnement technologique parfois nécessaire</a:t>
            </a:r>
          </a:p>
          <a:p>
            <a:pPr lvl="1" eaLnBrk="1" hangingPunct="1">
              <a:buFontTx/>
              <a:buNone/>
              <a:defRPr/>
            </a:pPr>
            <a:endParaRPr lang="fr-CA" sz="1800" dirty="0"/>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1042988" y="476250"/>
            <a:ext cx="7696200" cy="762000"/>
          </a:xfrm>
          <a:prstGeom prst="rect">
            <a:avLst/>
          </a:prstGeom>
          <a:noFill/>
          <a:ln w="9525" algn="ctr">
            <a:noFill/>
            <a:miter lim="800000"/>
            <a:headEnd/>
            <a:tailEnd/>
          </a:ln>
          <a:effectLst/>
        </p:spPr>
        <p:txBody>
          <a:bodyPr lIns="0" tIns="0" rIns="0" bIns="0" anchor="ctr"/>
          <a:lstStyle/>
          <a:p>
            <a:pPr marL="655638" lvl="1" indent="-203200" defTabSz="722313" eaLnBrk="1" hangingPunct="1">
              <a:spcBef>
                <a:spcPct val="20000"/>
              </a:spcBef>
              <a:buClr>
                <a:schemeClr val="tx1"/>
              </a:buClr>
              <a:defRPr/>
            </a:pPr>
            <a:r>
              <a:rPr lang="fr-CA" sz="3200" dirty="0">
                <a:effectLst>
                  <a:outerShdw blurRad="38100" dist="38100" dir="2700000" algn="tl">
                    <a:srgbClr val="000000"/>
                  </a:outerShdw>
                </a:effectLst>
              </a:rPr>
              <a:t>Technologie</a:t>
            </a:r>
          </a:p>
        </p:txBody>
      </p:sp>
      <p:grpSp>
        <p:nvGrpSpPr>
          <p:cNvPr id="33795" name="Group 3"/>
          <p:cNvGrpSpPr>
            <a:grpSpLocks/>
          </p:cNvGrpSpPr>
          <p:nvPr/>
        </p:nvGrpSpPr>
        <p:grpSpPr bwMode="auto">
          <a:xfrm>
            <a:off x="1042988" y="2349500"/>
            <a:ext cx="7786687" cy="4143375"/>
            <a:chOff x="428" y="672"/>
            <a:chExt cx="5324" cy="3333"/>
          </a:xfrm>
        </p:grpSpPr>
        <p:sp>
          <p:nvSpPr>
            <p:cNvPr id="33797" name="AutoShape 4"/>
            <p:cNvSpPr>
              <a:spLocks noChangeArrowheads="1"/>
            </p:cNvSpPr>
            <p:nvPr/>
          </p:nvSpPr>
          <p:spPr bwMode="auto">
            <a:xfrm>
              <a:off x="768" y="960"/>
              <a:ext cx="4276" cy="2548"/>
            </a:xfrm>
            <a:prstGeom prst="triangle">
              <a:avLst>
                <a:gd name="adj" fmla="val 49491"/>
              </a:avLst>
            </a:prstGeom>
            <a:gradFill rotWithShape="0">
              <a:gsLst>
                <a:gs pos="0">
                  <a:srgbClr val="0AE6EB"/>
                </a:gs>
                <a:gs pos="100000">
                  <a:srgbClr val="057375"/>
                </a:gs>
              </a:gsLst>
              <a:lin ang="5400000" scaled="1"/>
            </a:gradFill>
            <a:ln w="12700">
              <a:solidFill>
                <a:schemeClr val="tx1"/>
              </a:solidFill>
              <a:miter lim="800000"/>
              <a:headEnd/>
              <a:tailEnd/>
            </a:ln>
          </p:spPr>
          <p:txBody>
            <a:bodyPr wrap="none" anchor="ctr"/>
            <a:lstStyle/>
            <a:p>
              <a:pPr eaLnBrk="1" hangingPunct="1"/>
              <a:endParaRPr lang="en-US" altLang="fr-FR"/>
            </a:p>
          </p:txBody>
        </p:sp>
        <p:sp>
          <p:nvSpPr>
            <p:cNvPr id="33798" name="Line 5"/>
            <p:cNvSpPr>
              <a:spLocks noChangeShapeType="1"/>
            </p:cNvSpPr>
            <p:nvPr/>
          </p:nvSpPr>
          <p:spPr bwMode="auto">
            <a:xfrm>
              <a:off x="691" y="3645"/>
              <a:ext cx="4403" cy="0"/>
            </a:xfrm>
            <a:prstGeom prst="line">
              <a:avLst/>
            </a:prstGeom>
            <a:noFill/>
            <a:ln w="508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fr-FR"/>
            </a:p>
          </p:txBody>
        </p:sp>
        <p:sp>
          <p:nvSpPr>
            <p:cNvPr id="33799" name="Line 6"/>
            <p:cNvSpPr>
              <a:spLocks noChangeShapeType="1"/>
            </p:cNvSpPr>
            <p:nvPr/>
          </p:nvSpPr>
          <p:spPr bwMode="auto">
            <a:xfrm flipV="1">
              <a:off x="706" y="968"/>
              <a:ext cx="0" cy="2734"/>
            </a:xfrm>
            <a:prstGeom prst="line">
              <a:avLst/>
            </a:prstGeom>
            <a:noFill/>
            <a:ln w="508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fr-FR"/>
            </a:p>
          </p:txBody>
        </p:sp>
        <p:sp>
          <p:nvSpPr>
            <p:cNvPr id="395271" name="Rectangle 7"/>
            <p:cNvSpPr>
              <a:spLocks noChangeArrowheads="1"/>
            </p:cNvSpPr>
            <p:nvPr/>
          </p:nvSpPr>
          <p:spPr bwMode="auto">
            <a:xfrm>
              <a:off x="2649" y="1139"/>
              <a:ext cx="507" cy="363"/>
            </a:xfrm>
            <a:prstGeom prst="rect">
              <a:avLst/>
            </a:prstGeom>
            <a:noFill/>
            <a:ln w="9525">
              <a:noFill/>
              <a:miter lim="800000"/>
              <a:headEnd/>
              <a:tailEnd/>
            </a:ln>
            <a:effectLst/>
          </p:spPr>
          <p:txBody>
            <a:bodyPr lIns="82550" tIns="42862" rIns="82550" bIns="42862">
              <a:spAutoFit/>
            </a:bodyPr>
            <a:lstStyle/>
            <a:p>
              <a:pPr algn="ctr" defTabSz="744538">
                <a:defRPr/>
              </a:pPr>
              <a:r>
                <a:rPr lang="fr-CA" sz="1200" b="1">
                  <a:solidFill>
                    <a:schemeClr val="bg1"/>
                  </a:solidFill>
                  <a:effectLst>
                    <a:outerShdw blurRad="38100" dist="38100" dir="2700000" algn="tl">
                      <a:srgbClr val="000000"/>
                    </a:outerShdw>
                  </a:effectLst>
                  <a:latin typeface="Times New Roman" pitchFamily="18" charset="0"/>
                </a:rPr>
                <a:t>Holos</a:t>
              </a:r>
            </a:p>
            <a:p>
              <a:pPr algn="ctr" defTabSz="744538">
                <a:defRPr/>
              </a:pPr>
              <a:r>
                <a:rPr lang="fr-CA" sz="1200" b="1">
                  <a:solidFill>
                    <a:schemeClr val="bg1"/>
                  </a:solidFill>
                  <a:effectLst>
                    <a:outerShdw blurRad="38100" dist="38100" dir="2700000" algn="tl">
                      <a:srgbClr val="000000"/>
                    </a:outerShdw>
                  </a:effectLst>
                  <a:latin typeface="Times New Roman" pitchFamily="18" charset="0"/>
                </a:rPr>
                <a:t>Express</a:t>
              </a:r>
            </a:p>
          </p:txBody>
        </p:sp>
        <p:sp>
          <p:nvSpPr>
            <p:cNvPr id="395272" name="Rectangle 8"/>
            <p:cNvSpPr>
              <a:spLocks noChangeArrowheads="1"/>
            </p:cNvSpPr>
            <p:nvPr/>
          </p:nvSpPr>
          <p:spPr bwMode="auto">
            <a:xfrm>
              <a:off x="2275" y="1727"/>
              <a:ext cx="319" cy="216"/>
            </a:xfrm>
            <a:prstGeom prst="rect">
              <a:avLst/>
            </a:prstGeom>
            <a:noFill/>
            <a:ln w="9525">
              <a:noFill/>
              <a:miter lim="800000"/>
              <a:headEnd/>
              <a:tailEnd/>
            </a:ln>
            <a:effectLst/>
          </p:spPr>
          <p:txBody>
            <a:bodyPr wrap="none" lIns="82550" tIns="42862" rIns="82550" bIns="42862">
              <a:spAutoFit/>
            </a:bodyPr>
            <a:lstStyle/>
            <a:p>
              <a:pPr defTabSz="744538">
                <a:defRPr/>
              </a:pPr>
              <a:r>
                <a:rPr lang="fr-CA" sz="1200" b="1">
                  <a:solidFill>
                    <a:schemeClr val="bg1"/>
                  </a:solidFill>
                  <a:effectLst>
                    <a:outerShdw blurRad="38100" dist="38100" dir="2700000" algn="tl">
                      <a:srgbClr val="000000"/>
                    </a:outerShdw>
                  </a:effectLst>
                  <a:latin typeface="Times New Roman" pitchFamily="18" charset="0"/>
                </a:rPr>
                <a:t>Pilot</a:t>
              </a:r>
            </a:p>
          </p:txBody>
        </p:sp>
        <p:sp>
          <p:nvSpPr>
            <p:cNvPr id="395273" name="Rectangle 9"/>
            <p:cNvSpPr>
              <a:spLocks noChangeArrowheads="1"/>
            </p:cNvSpPr>
            <p:nvPr/>
          </p:nvSpPr>
          <p:spPr bwMode="auto">
            <a:xfrm>
              <a:off x="2044" y="1966"/>
              <a:ext cx="674" cy="364"/>
            </a:xfrm>
            <a:prstGeom prst="rect">
              <a:avLst/>
            </a:prstGeom>
            <a:noFill/>
            <a:ln w="9525">
              <a:noFill/>
              <a:miter lim="800000"/>
              <a:headEnd/>
              <a:tailEnd/>
            </a:ln>
            <a:effectLst/>
          </p:spPr>
          <p:txBody>
            <a:bodyPr wrap="none" lIns="82550" tIns="42862" rIns="82550" bIns="42862">
              <a:spAutoFit/>
            </a:bodyPr>
            <a:lstStyle/>
            <a:p>
              <a:pPr defTabSz="744538">
                <a:defRPr/>
              </a:pPr>
              <a:r>
                <a:rPr lang="fr-CA" sz="1200" b="1">
                  <a:solidFill>
                    <a:schemeClr val="bg1"/>
                  </a:solidFill>
                  <a:effectLst>
                    <a:outerShdw blurRad="38100" dist="38100" dir="2700000" algn="tl">
                      <a:srgbClr val="000000"/>
                    </a:outerShdw>
                  </a:effectLst>
                  <a:latin typeface="Times New Roman" pitchFamily="18" charset="0"/>
                </a:rPr>
                <a:t>Commander</a:t>
              </a:r>
            </a:p>
            <a:p>
              <a:pPr defTabSz="744538">
                <a:defRPr/>
              </a:pPr>
              <a:r>
                <a:rPr lang="fr-CA" sz="1200" b="1">
                  <a:solidFill>
                    <a:schemeClr val="bg1"/>
                  </a:solidFill>
                  <a:effectLst>
                    <a:outerShdw blurRad="38100" dist="38100" dir="2700000" algn="tl">
                      <a:srgbClr val="000000"/>
                    </a:outerShdw>
                  </a:effectLst>
                  <a:latin typeface="Times New Roman" pitchFamily="18" charset="0"/>
                </a:rPr>
                <a:t>Decision</a:t>
              </a:r>
            </a:p>
          </p:txBody>
        </p:sp>
        <p:sp>
          <p:nvSpPr>
            <p:cNvPr id="395274" name="Rectangle 10"/>
            <p:cNvSpPr>
              <a:spLocks noChangeArrowheads="1"/>
            </p:cNvSpPr>
            <p:nvPr/>
          </p:nvSpPr>
          <p:spPr bwMode="auto">
            <a:xfrm>
              <a:off x="1820" y="2280"/>
              <a:ext cx="419" cy="216"/>
            </a:xfrm>
            <a:prstGeom prst="rect">
              <a:avLst/>
            </a:prstGeom>
            <a:noFill/>
            <a:ln w="9525">
              <a:noFill/>
              <a:miter lim="800000"/>
              <a:headEnd/>
              <a:tailEnd/>
            </a:ln>
            <a:effectLst/>
          </p:spPr>
          <p:txBody>
            <a:bodyPr wrap="none" lIns="82550" tIns="42862" rIns="82550" bIns="42862">
              <a:spAutoFit/>
            </a:bodyPr>
            <a:lstStyle/>
            <a:p>
              <a:pPr defTabSz="744538">
                <a:defRPr/>
              </a:pPr>
              <a:r>
                <a:rPr lang="fr-CA" sz="1200" b="1">
                  <a:solidFill>
                    <a:schemeClr val="bg1"/>
                  </a:solidFill>
                  <a:effectLst>
                    <a:outerShdw blurRad="38100" dist="38100" dir="2700000" algn="tl">
                      <a:srgbClr val="000000"/>
                    </a:outerShdw>
                  </a:effectLst>
                  <a:latin typeface="Times New Roman" pitchFamily="18" charset="0"/>
                </a:rPr>
                <a:t>Gentia</a:t>
              </a:r>
            </a:p>
          </p:txBody>
        </p:sp>
        <p:sp>
          <p:nvSpPr>
            <p:cNvPr id="395275" name="Rectangle 11"/>
            <p:cNvSpPr>
              <a:spLocks noChangeArrowheads="1"/>
            </p:cNvSpPr>
            <p:nvPr/>
          </p:nvSpPr>
          <p:spPr bwMode="auto">
            <a:xfrm>
              <a:off x="2576" y="1554"/>
              <a:ext cx="663" cy="363"/>
            </a:xfrm>
            <a:prstGeom prst="rect">
              <a:avLst/>
            </a:prstGeom>
            <a:noFill/>
            <a:ln w="9525">
              <a:noFill/>
              <a:miter lim="800000"/>
              <a:headEnd/>
              <a:tailEnd/>
            </a:ln>
            <a:effectLst/>
          </p:spPr>
          <p:txBody>
            <a:bodyPr wrap="none" lIns="82550" tIns="42862" rIns="82550" bIns="42862">
              <a:spAutoFit/>
            </a:bodyPr>
            <a:lstStyle/>
            <a:p>
              <a:pPr algn="ctr" defTabSz="744538">
                <a:defRPr/>
              </a:pPr>
              <a:r>
                <a:rPr lang="fr-CA" sz="1200" b="1">
                  <a:solidFill>
                    <a:schemeClr val="bg1"/>
                  </a:solidFill>
                  <a:effectLst>
                    <a:outerShdw blurRad="38100" dist="38100" dir="2700000" algn="tl">
                      <a:srgbClr val="000000"/>
                    </a:outerShdw>
                  </a:effectLst>
                  <a:latin typeface="Times New Roman" pitchFamily="18" charset="0"/>
                </a:rPr>
                <a:t>SQL ser. 7.0</a:t>
              </a:r>
            </a:p>
            <a:p>
              <a:pPr algn="ctr" defTabSz="744538">
                <a:defRPr/>
              </a:pPr>
              <a:r>
                <a:rPr lang="fr-CA" sz="1200" b="1">
                  <a:solidFill>
                    <a:schemeClr val="bg1"/>
                  </a:solidFill>
                  <a:effectLst>
                    <a:outerShdw blurRad="38100" dist="38100" dir="2700000" algn="tl">
                      <a:srgbClr val="000000"/>
                    </a:outerShdw>
                  </a:effectLst>
                  <a:latin typeface="Times New Roman" pitchFamily="18" charset="0"/>
                </a:rPr>
                <a:t>(OLAP)</a:t>
              </a:r>
            </a:p>
          </p:txBody>
        </p:sp>
        <p:sp>
          <p:nvSpPr>
            <p:cNvPr id="395276" name="Rectangle 12"/>
            <p:cNvSpPr>
              <a:spLocks noChangeArrowheads="1"/>
            </p:cNvSpPr>
            <p:nvPr/>
          </p:nvSpPr>
          <p:spPr bwMode="auto">
            <a:xfrm>
              <a:off x="1576" y="2559"/>
              <a:ext cx="459" cy="216"/>
            </a:xfrm>
            <a:prstGeom prst="rect">
              <a:avLst/>
            </a:prstGeom>
            <a:noFill/>
            <a:ln w="9525">
              <a:noFill/>
              <a:miter lim="800000"/>
              <a:headEnd/>
              <a:tailEnd/>
            </a:ln>
            <a:effectLst/>
          </p:spPr>
          <p:txBody>
            <a:bodyPr wrap="none" lIns="82550" tIns="42862" rIns="82550" bIns="42862">
              <a:spAutoFit/>
            </a:bodyPr>
            <a:lstStyle/>
            <a:p>
              <a:pPr defTabSz="744538">
                <a:defRPr/>
              </a:pPr>
              <a:r>
                <a:rPr lang="fr-CA" sz="1200" b="1">
                  <a:solidFill>
                    <a:schemeClr val="bg1"/>
                  </a:solidFill>
                  <a:effectLst>
                    <a:outerShdw blurRad="38100" dist="38100" dir="2700000" algn="tl">
                      <a:srgbClr val="000000"/>
                    </a:outerShdw>
                  </a:effectLst>
                  <a:latin typeface="Times New Roman" pitchFamily="18" charset="0"/>
                </a:rPr>
                <a:t>InSighy</a:t>
              </a:r>
            </a:p>
          </p:txBody>
        </p:sp>
        <p:sp>
          <p:nvSpPr>
            <p:cNvPr id="395277" name="Rectangle 13"/>
            <p:cNvSpPr>
              <a:spLocks noChangeArrowheads="1"/>
            </p:cNvSpPr>
            <p:nvPr/>
          </p:nvSpPr>
          <p:spPr bwMode="auto">
            <a:xfrm rot="18960000">
              <a:off x="1250" y="2912"/>
              <a:ext cx="563" cy="363"/>
            </a:xfrm>
            <a:prstGeom prst="rect">
              <a:avLst/>
            </a:prstGeom>
            <a:noFill/>
            <a:ln w="9525">
              <a:noFill/>
              <a:miter lim="800000"/>
              <a:headEnd/>
              <a:tailEnd/>
            </a:ln>
            <a:effectLst/>
          </p:spPr>
          <p:txBody>
            <a:bodyPr lIns="82550" tIns="42862" rIns="82550" bIns="42862">
              <a:spAutoFit/>
            </a:bodyPr>
            <a:lstStyle/>
            <a:p>
              <a:pPr defTabSz="744538">
                <a:defRPr/>
              </a:pPr>
              <a:r>
                <a:rPr lang="fr-CA" sz="1200" b="1">
                  <a:solidFill>
                    <a:schemeClr val="bg1"/>
                  </a:solidFill>
                  <a:effectLst>
                    <a:outerShdw blurRad="38100" dist="38100" dir="2700000" algn="tl">
                      <a:srgbClr val="000000"/>
                    </a:outerShdw>
                  </a:effectLst>
                  <a:latin typeface="Times New Roman" pitchFamily="18" charset="0"/>
                </a:rPr>
                <a:t>PowerPlay</a:t>
              </a:r>
            </a:p>
          </p:txBody>
        </p:sp>
        <p:sp>
          <p:nvSpPr>
            <p:cNvPr id="395278" name="Rectangle 14"/>
            <p:cNvSpPr>
              <a:spLocks noChangeArrowheads="1"/>
            </p:cNvSpPr>
            <p:nvPr/>
          </p:nvSpPr>
          <p:spPr bwMode="auto">
            <a:xfrm rot="18840000">
              <a:off x="1478" y="2957"/>
              <a:ext cx="434" cy="182"/>
            </a:xfrm>
            <a:prstGeom prst="rect">
              <a:avLst/>
            </a:prstGeom>
            <a:noFill/>
            <a:ln w="9525">
              <a:noFill/>
              <a:miter lim="800000"/>
              <a:headEnd/>
              <a:tailEnd/>
            </a:ln>
            <a:effectLst/>
          </p:spPr>
          <p:txBody>
            <a:bodyPr wrap="none" lIns="82550" tIns="42862" rIns="82550" bIns="42862">
              <a:spAutoFit/>
            </a:bodyPr>
            <a:lstStyle/>
            <a:p>
              <a:pPr defTabSz="744538">
                <a:defRPr/>
              </a:pPr>
              <a:r>
                <a:rPr lang="fr-CA" sz="1200" b="1">
                  <a:solidFill>
                    <a:schemeClr val="bg1"/>
                  </a:solidFill>
                  <a:effectLst>
                    <a:outerShdw blurRad="38100" dist="38100" dir="2700000" algn="tl">
                      <a:srgbClr val="000000"/>
                    </a:outerShdw>
                  </a:effectLst>
                  <a:latin typeface="Times New Roman" pitchFamily="18" charset="0"/>
                </a:rPr>
                <a:t>Pablo</a:t>
              </a:r>
            </a:p>
          </p:txBody>
        </p:sp>
        <p:sp>
          <p:nvSpPr>
            <p:cNvPr id="395279" name="Rectangle 15"/>
            <p:cNvSpPr>
              <a:spLocks noChangeArrowheads="1"/>
            </p:cNvSpPr>
            <p:nvPr/>
          </p:nvSpPr>
          <p:spPr bwMode="auto">
            <a:xfrm>
              <a:off x="1065" y="3246"/>
              <a:ext cx="862" cy="363"/>
            </a:xfrm>
            <a:prstGeom prst="rect">
              <a:avLst/>
            </a:prstGeom>
            <a:noFill/>
            <a:ln w="9525">
              <a:noFill/>
              <a:miter lim="800000"/>
              <a:headEnd/>
              <a:tailEnd/>
            </a:ln>
            <a:effectLst/>
          </p:spPr>
          <p:txBody>
            <a:bodyPr wrap="none" lIns="82550" tIns="42862" rIns="82550" bIns="42862">
              <a:spAutoFit/>
            </a:bodyPr>
            <a:lstStyle/>
            <a:p>
              <a:pPr algn="ctr" defTabSz="744538">
                <a:defRPr/>
              </a:pPr>
              <a:r>
                <a:rPr lang="fr-CA" sz="1200" b="1">
                  <a:solidFill>
                    <a:schemeClr val="bg1"/>
                  </a:solidFill>
                  <a:effectLst>
                    <a:outerShdw blurRad="38100" dist="38100" dir="2700000" algn="tl">
                      <a:srgbClr val="000000"/>
                    </a:outerShdw>
                  </a:effectLst>
                  <a:latin typeface="Times New Roman" pitchFamily="18" charset="0"/>
                </a:rPr>
                <a:t>Business Objects</a:t>
              </a:r>
            </a:p>
            <a:p>
              <a:pPr algn="ctr" defTabSz="744538">
                <a:defRPr/>
              </a:pPr>
              <a:r>
                <a:rPr lang="fr-CA" sz="1200" b="1">
                  <a:solidFill>
                    <a:schemeClr val="bg1"/>
                  </a:solidFill>
                  <a:effectLst>
                    <a:outerShdw blurRad="38100" dist="38100" dir="2700000" algn="tl">
                      <a:srgbClr val="000000"/>
                    </a:outerShdw>
                  </a:effectLst>
                  <a:latin typeface="Times New Roman" pitchFamily="18" charset="0"/>
                </a:rPr>
                <a:t>BrioQuery</a:t>
              </a:r>
            </a:p>
          </p:txBody>
        </p:sp>
        <p:sp>
          <p:nvSpPr>
            <p:cNvPr id="395280" name="Rectangle 16"/>
            <p:cNvSpPr>
              <a:spLocks noChangeArrowheads="1"/>
            </p:cNvSpPr>
            <p:nvPr/>
          </p:nvSpPr>
          <p:spPr bwMode="auto">
            <a:xfrm>
              <a:off x="2134" y="3017"/>
              <a:ext cx="631" cy="656"/>
            </a:xfrm>
            <a:prstGeom prst="rect">
              <a:avLst/>
            </a:prstGeom>
            <a:noFill/>
            <a:ln w="9525">
              <a:noFill/>
              <a:miter lim="800000"/>
              <a:headEnd/>
              <a:tailEnd/>
            </a:ln>
            <a:effectLst/>
          </p:spPr>
          <p:txBody>
            <a:bodyPr wrap="none" lIns="82550" tIns="42862" rIns="82550" bIns="42862">
              <a:spAutoFit/>
            </a:bodyPr>
            <a:lstStyle/>
            <a:p>
              <a:pPr algn="ctr" defTabSz="744538">
                <a:defRPr/>
              </a:pPr>
              <a:r>
                <a:rPr lang="fr-CA" sz="1200" b="1">
                  <a:solidFill>
                    <a:schemeClr val="bg1"/>
                  </a:solidFill>
                  <a:effectLst>
                    <a:outerShdw blurRad="38100" dist="38100" dir="2700000" algn="tl">
                      <a:srgbClr val="000000"/>
                    </a:outerShdw>
                  </a:effectLst>
                  <a:latin typeface="Times New Roman" pitchFamily="18" charset="0"/>
                </a:rPr>
                <a:t>Andyne</a:t>
              </a:r>
            </a:p>
            <a:p>
              <a:pPr algn="ctr" defTabSz="744538">
                <a:defRPr/>
              </a:pPr>
              <a:r>
                <a:rPr lang="fr-CA" sz="1200" b="1">
                  <a:solidFill>
                    <a:schemeClr val="bg1"/>
                  </a:solidFill>
                  <a:effectLst>
                    <a:outerShdw blurRad="38100" dist="38100" dir="2700000" algn="tl">
                      <a:srgbClr val="000000"/>
                    </a:outerShdw>
                  </a:effectLst>
                  <a:latin typeface="Times New Roman" pitchFamily="18" charset="0"/>
                </a:rPr>
                <a:t>Discoverer</a:t>
              </a:r>
            </a:p>
            <a:p>
              <a:pPr algn="ctr" defTabSz="744538">
                <a:defRPr/>
              </a:pPr>
              <a:r>
                <a:rPr lang="fr-CA" sz="1200" b="1">
                  <a:solidFill>
                    <a:schemeClr val="bg1"/>
                  </a:solidFill>
                  <a:effectLst>
                    <a:outerShdw blurRad="38100" dist="38100" dir="2700000" algn="tl">
                      <a:srgbClr val="000000"/>
                    </a:outerShdw>
                  </a:effectLst>
                  <a:latin typeface="Times New Roman" pitchFamily="18" charset="0"/>
                </a:rPr>
                <a:t>Cristal Info</a:t>
              </a:r>
            </a:p>
            <a:p>
              <a:pPr algn="ctr" defTabSz="744538">
                <a:defRPr/>
              </a:pPr>
              <a:r>
                <a:rPr lang="fr-CA" sz="1200" b="1">
                  <a:solidFill>
                    <a:schemeClr val="bg1"/>
                  </a:solidFill>
                  <a:effectLst>
                    <a:outerShdw blurRad="38100" dist="38100" dir="2700000" algn="tl">
                      <a:srgbClr val="000000"/>
                    </a:outerShdw>
                  </a:effectLst>
                  <a:latin typeface="Times New Roman" pitchFamily="18" charset="0"/>
                </a:rPr>
                <a:t>Impromtu</a:t>
              </a:r>
            </a:p>
          </p:txBody>
        </p:sp>
        <p:sp>
          <p:nvSpPr>
            <p:cNvPr id="395281" name="Rectangle 17"/>
            <p:cNvSpPr>
              <a:spLocks noChangeArrowheads="1"/>
            </p:cNvSpPr>
            <p:nvPr/>
          </p:nvSpPr>
          <p:spPr bwMode="auto">
            <a:xfrm>
              <a:off x="2915" y="3132"/>
              <a:ext cx="650" cy="512"/>
            </a:xfrm>
            <a:prstGeom prst="rect">
              <a:avLst/>
            </a:prstGeom>
            <a:noFill/>
            <a:ln w="9525">
              <a:noFill/>
              <a:miter lim="800000"/>
              <a:headEnd/>
              <a:tailEnd/>
            </a:ln>
            <a:effectLst/>
          </p:spPr>
          <p:txBody>
            <a:bodyPr wrap="none" lIns="82550" tIns="42862" rIns="82550" bIns="42862">
              <a:spAutoFit/>
            </a:bodyPr>
            <a:lstStyle/>
            <a:p>
              <a:pPr algn="ctr" defTabSz="744538">
                <a:defRPr/>
              </a:pPr>
              <a:r>
                <a:rPr lang="fr-CA" sz="1200" b="1">
                  <a:solidFill>
                    <a:schemeClr val="bg1"/>
                  </a:solidFill>
                  <a:effectLst>
                    <a:outerShdw blurRad="38100" dist="38100" dir="2700000" algn="tl">
                      <a:srgbClr val="000000"/>
                    </a:outerShdw>
                  </a:effectLst>
                  <a:latin typeface="Times New Roman" pitchFamily="18" charset="0"/>
                </a:rPr>
                <a:t>InfoReports</a:t>
              </a:r>
            </a:p>
            <a:p>
              <a:pPr algn="ctr" defTabSz="744538">
                <a:defRPr/>
              </a:pPr>
              <a:r>
                <a:rPr lang="fr-CA" sz="1200" b="1">
                  <a:solidFill>
                    <a:schemeClr val="bg1"/>
                  </a:solidFill>
                  <a:effectLst>
                    <a:outerShdw blurRad="38100" dist="38100" dir="2700000" algn="tl">
                      <a:srgbClr val="000000"/>
                    </a:outerShdw>
                  </a:effectLst>
                  <a:latin typeface="Times New Roman" pitchFamily="18" charset="0"/>
                </a:rPr>
                <a:t>MS-Access</a:t>
              </a:r>
            </a:p>
            <a:p>
              <a:pPr algn="ctr" defTabSz="744538">
                <a:defRPr/>
              </a:pPr>
              <a:r>
                <a:rPr lang="fr-CA" sz="1200" b="1">
                  <a:solidFill>
                    <a:schemeClr val="bg1"/>
                  </a:solidFill>
                  <a:effectLst>
                    <a:outerShdw blurRad="38100" dist="38100" dir="2700000" algn="tl">
                      <a:srgbClr val="000000"/>
                    </a:outerShdw>
                  </a:effectLst>
                  <a:latin typeface="Times New Roman" pitchFamily="18" charset="0"/>
                </a:rPr>
                <a:t>IQ/Objects</a:t>
              </a:r>
            </a:p>
          </p:txBody>
        </p:sp>
        <p:sp>
          <p:nvSpPr>
            <p:cNvPr id="395282" name="Rectangle 18"/>
            <p:cNvSpPr>
              <a:spLocks noChangeArrowheads="1"/>
            </p:cNvSpPr>
            <p:nvPr/>
          </p:nvSpPr>
          <p:spPr bwMode="auto">
            <a:xfrm>
              <a:off x="3643" y="3132"/>
              <a:ext cx="449" cy="512"/>
            </a:xfrm>
            <a:prstGeom prst="rect">
              <a:avLst/>
            </a:prstGeom>
            <a:noFill/>
            <a:ln w="9525">
              <a:noFill/>
              <a:miter lim="800000"/>
              <a:headEnd/>
              <a:tailEnd/>
            </a:ln>
            <a:effectLst/>
          </p:spPr>
          <p:txBody>
            <a:bodyPr lIns="82550" tIns="42862" rIns="82550" bIns="42862">
              <a:spAutoFit/>
            </a:bodyPr>
            <a:lstStyle/>
            <a:p>
              <a:pPr algn="ctr" defTabSz="744538">
                <a:defRPr/>
              </a:pPr>
              <a:r>
                <a:rPr lang="fr-CA" sz="1200" b="1">
                  <a:solidFill>
                    <a:schemeClr val="bg1"/>
                  </a:solidFill>
                  <a:effectLst>
                    <a:outerShdw blurRad="38100" dist="38100" dir="2700000" algn="tl">
                      <a:srgbClr val="000000"/>
                    </a:outerShdw>
                  </a:effectLst>
                  <a:latin typeface="Times New Roman" pitchFamily="18" charset="0"/>
                </a:rPr>
                <a:t>Cross Targey</a:t>
              </a:r>
            </a:p>
            <a:p>
              <a:pPr algn="ctr" defTabSz="744538">
                <a:defRPr/>
              </a:pPr>
              <a:r>
                <a:rPr lang="fr-CA" sz="1200" b="1">
                  <a:solidFill>
                    <a:schemeClr val="bg1"/>
                  </a:solidFill>
                  <a:effectLst>
                    <a:outerShdw blurRad="38100" dist="38100" dir="2700000" algn="tl">
                      <a:srgbClr val="000000"/>
                    </a:outerShdw>
                  </a:effectLst>
                  <a:latin typeface="Times New Roman" pitchFamily="18" charset="0"/>
                </a:rPr>
                <a:t> Focus</a:t>
              </a:r>
            </a:p>
          </p:txBody>
        </p:sp>
        <p:sp>
          <p:nvSpPr>
            <p:cNvPr id="395283" name="Rectangle 19"/>
            <p:cNvSpPr>
              <a:spLocks noChangeArrowheads="1"/>
            </p:cNvSpPr>
            <p:nvPr/>
          </p:nvSpPr>
          <p:spPr bwMode="auto">
            <a:xfrm>
              <a:off x="3233" y="1774"/>
              <a:ext cx="353" cy="216"/>
            </a:xfrm>
            <a:prstGeom prst="rect">
              <a:avLst/>
            </a:prstGeom>
            <a:noFill/>
            <a:ln w="9525">
              <a:noFill/>
              <a:miter lim="800000"/>
              <a:headEnd/>
              <a:tailEnd/>
            </a:ln>
            <a:effectLst/>
          </p:spPr>
          <p:txBody>
            <a:bodyPr wrap="none" lIns="82550" tIns="42862" rIns="82550" bIns="42862">
              <a:spAutoFit/>
            </a:bodyPr>
            <a:lstStyle/>
            <a:p>
              <a:pPr defTabSz="744538">
                <a:defRPr/>
              </a:pPr>
              <a:r>
                <a:rPr lang="fr-CA" sz="1200" b="1">
                  <a:solidFill>
                    <a:schemeClr val="bg1"/>
                  </a:solidFill>
                  <a:effectLst>
                    <a:outerShdw blurRad="38100" dist="38100" dir="2700000" algn="tl">
                      <a:srgbClr val="000000"/>
                    </a:outerShdw>
                  </a:effectLst>
                  <a:latin typeface="Times New Roman" pitchFamily="18" charset="0"/>
                </a:rPr>
                <a:t>SPSS</a:t>
              </a:r>
            </a:p>
          </p:txBody>
        </p:sp>
        <p:sp>
          <p:nvSpPr>
            <p:cNvPr id="33813" name="Rectangle 20"/>
            <p:cNvSpPr>
              <a:spLocks noChangeArrowheads="1"/>
            </p:cNvSpPr>
            <p:nvPr/>
          </p:nvSpPr>
          <p:spPr bwMode="auto">
            <a:xfrm>
              <a:off x="666" y="1357"/>
              <a:ext cx="10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395285" name="Rectangle 21"/>
            <p:cNvSpPr>
              <a:spLocks noChangeArrowheads="1"/>
            </p:cNvSpPr>
            <p:nvPr/>
          </p:nvSpPr>
          <p:spPr bwMode="auto">
            <a:xfrm>
              <a:off x="3594" y="1336"/>
              <a:ext cx="737" cy="286"/>
            </a:xfrm>
            <a:prstGeom prst="rect">
              <a:avLst/>
            </a:prstGeom>
            <a:gradFill rotWithShape="0">
              <a:gsLst>
                <a:gs pos="0">
                  <a:srgbClr val="0AE6EB"/>
                </a:gs>
                <a:gs pos="100000">
                  <a:srgbClr val="0AE6EB">
                    <a:gamma/>
                    <a:shade val="60000"/>
                    <a:invGamma/>
                  </a:srgbClr>
                </a:gs>
              </a:gsLst>
              <a:lin ang="5400000" scaled="1"/>
            </a:gradFill>
            <a:ln w="25400">
              <a:solidFill>
                <a:schemeClr val="tx1"/>
              </a:solidFill>
              <a:miter lim="800000"/>
              <a:headEnd/>
              <a:tailEnd/>
            </a:ln>
            <a:effectLst/>
          </p:spPr>
          <p:txBody>
            <a:bodyPr wrap="none" lIns="82550" tIns="42862" rIns="82550" bIns="42862">
              <a:spAutoFit/>
            </a:bodyPr>
            <a:lstStyle/>
            <a:p>
              <a:pPr defTabSz="744538">
                <a:defRPr/>
              </a:pPr>
              <a:r>
                <a:rPr lang="fr-CA" sz="1600" b="1">
                  <a:solidFill>
                    <a:schemeClr val="bg1"/>
                  </a:solidFill>
                  <a:effectLst>
                    <a:outerShdw blurRad="38100" dist="38100" dir="2700000" algn="tl">
                      <a:srgbClr val="000000"/>
                    </a:outerShdw>
                  </a:effectLst>
                  <a:latin typeface="Times New Roman" pitchFamily="18" charset="0"/>
                </a:rPr>
                <a:t>Analystes </a:t>
              </a:r>
            </a:p>
          </p:txBody>
        </p:sp>
        <p:sp>
          <p:nvSpPr>
            <p:cNvPr id="33815" name="Rectangle 22"/>
            <p:cNvSpPr>
              <a:spLocks noChangeArrowheads="1"/>
            </p:cNvSpPr>
            <p:nvPr/>
          </p:nvSpPr>
          <p:spPr bwMode="auto">
            <a:xfrm>
              <a:off x="998" y="3640"/>
              <a:ext cx="86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2862" rIns="82550" bIns="42862">
              <a:spAutoFit/>
            </a:bodyPr>
            <a:lstStyle/>
            <a:p>
              <a:pPr defTabSz="744538"/>
              <a:r>
                <a:rPr lang="fr-CA" altLang="fr-FR" sz="1600" b="1">
                  <a:latin typeface="Times New Roman" pitchFamily="18" charset="0"/>
                </a:rPr>
                <a:t>Présentation</a:t>
              </a:r>
            </a:p>
          </p:txBody>
        </p:sp>
        <p:sp>
          <p:nvSpPr>
            <p:cNvPr id="33816" name="Rectangle 23"/>
            <p:cNvSpPr>
              <a:spLocks noChangeArrowheads="1"/>
            </p:cNvSpPr>
            <p:nvPr/>
          </p:nvSpPr>
          <p:spPr bwMode="auto">
            <a:xfrm>
              <a:off x="4482" y="3653"/>
              <a:ext cx="58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2862" rIns="82550" bIns="42862">
              <a:spAutoFit/>
            </a:bodyPr>
            <a:lstStyle/>
            <a:p>
              <a:pPr defTabSz="744538"/>
              <a:r>
                <a:rPr lang="fr-CA" altLang="fr-FR" sz="1600" b="1">
                  <a:latin typeface="Times New Roman" pitchFamily="18" charset="0"/>
                </a:rPr>
                <a:t>Analyse</a:t>
              </a:r>
            </a:p>
          </p:txBody>
        </p:sp>
        <p:sp>
          <p:nvSpPr>
            <p:cNvPr id="395288" name="Rectangle 24"/>
            <p:cNvSpPr>
              <a:spLocks noChangeArrowheads="1"/>
            </p:cNvSpPr>
            <p:nvPr/>
          </p:nvSpPr>
          <p:spPr bwMode="auto">
            <a:xfrm>
              <a:off x="2485" y="2602"/>
              <a:ext cx="501" cy="216"/>
            </a:xfrm>
            <a:prstGeom prst="rect">
              <a:avLst/>
            </a:prstGeom>
            <a:noFill/>
            <a:ln w="9525">
              <a:noFill/>
              <a:miter lim="800000"/>
              <a:headEnd/>
              <a:tailEnd/>
            </a:ln>
            <a:effectLst/>
          </p:spPr>
          <p:txBody>
            <a:bodyPr wrap="none" lIns="82550" tIns="42862" rIns="82550" bIns="42862">
              <a:spAutoFit/>
            </a:bodyPr>
            <a:lstStyle/>
            <a:p>
              <a:pPr defTabSz="744538">
                <a:defRPr/>
              </a:pPr>
              <a:r>
                <a:rPr lang="fr-CA" sz="1200" b="1">
                  <a:solidFill>
                    <a:schemeClr val="bg1"/>
                  </a:solidFill>
                  <a:effectLst>
                    <a:outerShdw blurRad="38100" dist="38100" dir="2700000" algn="tl">
                      <a:srgbClr val="000000"/>
                    </a:outerShdw>
                  </a:effectLst>
                  <a:latin typeface="Times New Roman" pitchFamily="18" charset="0"/>
                </a:rPr>
                <a:t>Media/R</a:t>
              </a:r>
            </a:p>
          </p:txBody>
        </p:sp>
        <p:sp>
          <p:nvSpPr>
            <p:cNvPr id="33818" name="Rectangle 25"/>
            <p:cNvSpPr>
              <a:spLocks noChangeArrowheads="1"/>
            </p:cNvSpPr>
            <p:nvPr/>
          </p:nvSpPr>
          <p:spPr bwMode="auto">
            <a:xfrm rot="-5400000">
              <a:off x="-838" y="1938"/>
              <a:ext cx="275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2862" rIns="82550" bIns="42862">
              <a:spAutoFit/>
            </a:bodyPr>
            <a:lstStyle/>
            <a:p>
              <a:pPr defTabSz="744538"/>
              <a:r>
                <a:rPr lang="fr-CA" altLang="fr-FR" sz="1600" b="1">
                  <a:latin typeface="Times New Roman" pitchFamily="18" charset="0"/>
                </a:rPr>
                <a:t>Niveau d’intervention des utilisateurs</a:t>
              </a:r>
            </a:p>
          </p:txBody>
        </p:sp>
        <p:sp>
          <p:nvSpPr>
            <p:cNvPr id="395290" name="Rectangle 26"/>
            <p:cNvSpPr>
              <a:spLocks noChangeArrowheads="1"/>
            </p:cNvSpPr>
            <p:nvPr/>
          </p:nvSpPr>
          <p:spPr bwMode="auto">
            <a:xfrm>
              <a:off x="2995" y="1391"/>
              <a:ext cx="303" cy="216"/>
            </a:xfrm>
            <a:prstGeom prst="rect">
              <a:avLst/>
            </a:prstGeom>
            <a:noFill/>
            <a:ln w="9525">
              <a:noFill/>
              <a:miter lim="800000"/>
              <a:headEnd/>
              <a:tailEnd/>
            </a:ln>
            <a:effectLst/>
          </p:spPr>
          <p:txBody>
            <a:bodyPr wrap="none" lIns="82550" tIns="42862" rIns="82550" bIns="42862">
              <a:spAutoFit/>
            </a:bodyPr>
            <a:lstStyle/>
            <a:p>
              <a:pPr defTabSz="744538">
                <a:defRPr/>
              </a:pPr>
              <a:r>
                <a:rPr lang="fr-CA" sz="1200" b="1">
                  <a:solidFill>
                    <a:schemeClr val="bg1"/>
                  </a:solidFill>
                  <a:effectLst>
                    <a:outerShdw blurRad="38100" dist="38100" dir="2700000" algn="tl">
                      <a:srgbClr val="000000"/>
                    </a:outerShdw>
                  </a:effectLst>
                  <a:latin typeface="Times New Roman" pitchFamily="18" charset="0"/>
                </a:rPr>
                <a:t>SAS</a:t>
              </a:r>
            </a:p>
          </p:txBody>
        </p:sp>
        <p:sp>
          <p:nvSpPr>
            <p:cNvPr id="395291" name="Rectangle 27"/>
            <p:cNvSpPr>
              <a:spLocks noChangeArrowheads="1"/>
            </p:cNvSpPr>
            <p:nvPr/>
          </p:nvSpPr>
          <p:spPr bwMode="auto">
            <a:xfrm>
              <a:off x="3187" y="2095"/>
              <a:ext cx="741" cy="216"/>
            </a:xfrm>
            <a:prstGeom prst="rect">
              <a:avLst/>
            </a:prstGeom>
            <a:noFill/>
            <a:ln w="9525">
              <a:noFill/>
              <a:miter lim="800000"/>
              <a:headEnd/>
              <a:tailEnd/>
            </a:ln>
            <a:effectLst/>
          </p:spPr>
          <p:txBody>
            <a:bodyPr wrap="none" lIns="82550" tIns="42862" rIns="82550" bIns="42862">
              <a:spAutoFit/>
            </a:bodyPr>
            <a:lstStyle/>
            <a:p>
              <a:pPr defTabSz="744538">
                <a:defRPr/>
              </a:pPr>
              <a:r>
                <a:rPr lang="fr-CA" sz="1200" b="1">
                  <a:solidFill>
                    <a:schemeClr val="bg1"/>
                  </a:solidFill>
                  <a:effectLst>
                    <a:outerShdw blurRad="38100" dist="38100" dir="2700000" algn="tl">
                      <a:srgbClr val="000000"/>
                    </a:outerShdw>
                  </a:effectLst>
                  <a:latin typeface="Times New Roman" pitchFamily="18" charset="0"/>
                </a:rPr>
                <a:t>Decision Suite</a:t>
              </a:r>
            </a:p>
          </p:txBody>
        </p:sp>
        <p:sp>
          <p:nvSpPr>
            <p:cNvPr id="395292" name="Rectangle 28"/>
            <p:cNvSpPr>
              <a:spLocks noChangeArrowheads="1"/>
            </p:cNvSpPr>
            <p:nvPr/>
          </p:nvSpPr>
          <p:spPr bwMode="auto">
            <a:xfrm>
              <a:off x="3499" y="2351"/>
              <a:ext cx="595" cy="216"/>
            </a:xfrm>
            <a:prstGeom prst="rect">
              <a:avLst/>
            </a:prstGeom>
            <a:noFill/>
            <a:ln w="9525">
              <a:noFill/>
              <a:miter lim="800000"/>
              <a:headEnd/>
              <a:tailEnd/>
            </a:ln>
            <a:effectLst/>
          </p:spPr>
          <p:txBody>
            <a:bodyPr wrap="none" lIns="82550" tIns="42862" rIns="82550" bIns="42862">
              <a:spAutoFit/>
            </a:bodyPr>
            <a:lstStyle/>
            <a:p>
              <a:pPr defTabSz="744538">
                <a:defRPr/>
              </a:pPr>
              <a:r>
                <a:rPr lang="fr-CA" sz="1200" b="1">
                  <a:solidFill>
                    <a:schemeClr val="bg1"/>
                  </a:solidFill>
                  <a:effectLst>
                    <a:outerShdw blurRad="38100" dist="38100" dir="2700000" algn="tl">
                      <a:srgbClr val="000000"/>
                    </a:outerShdw>
                  </a:effectLst>
                  <a:latin typeface="Times New Roman" pitchFamily="18" charset="0"/>
                </a:rPr>
                <a:t>DSS Agent</a:t>
              </a:r>
            </a:p>
          </p:txBody>
        </p:sp>
        <p:sp>
          <p:nvSpPr>
            <p:cNvPr id="395293" name="Rectangle 29"/>
            <p:cNvSpPr>
              <a:spLocks noChangeArrowheads="1"/>
            </p:cNvSpPr>
            <p:nvPr/>
          </p:nvSpPr>
          <p:spPr bwMode="auto">
            <a:xfrm>
              <a:off x="3819" y="2671"/>
              <a:ext cx="547" cy="217"/>
            </a:xfrm>
            <a:prstGeom prst="rect">
              <a:avLst/>
            </a:prstGeom>
            <a:noFill/>
            <a:ln w="9525">
              <a:noFill/>
              <a:miter lim="800000"/>
              <a:headEnd/>
              <a:tailEnd/>
            </a:ln>
            <a:effectLst/>
          </p:spPr>
          <p:txBody>
            <a:bodyPr wrap="none" lIns="82550" tIns="42862" rIns="82550" bIns="42862">
              <a:spAutoFit/>
            </a:bodyPr>
            <a:lstStyle/>
            <a:p>
              <a:pPr defTabSz="744538">
                <a:defRPr/>
              </a:pPr>
              <a:r>
                <a:rPr lang="fr-CA" sz="1200" b="1">
                  <a:solidFill>
                    <a:schemeClr val="bg1"/>
                  </a:solidFill>
                  <a:effectLst>
                    <a:outerShdw blurRad="38100" dist="38100" dir="2700000" algn="tl">
                      <a:srgbClr val="000000"/>
                    </a:outerShdw>
                  </a:effectLst>
                  <a:latin typeface="Times New Roman" pitchFamily="18" charset="0"/>
                </a:rPr>
                <a:t>IQ/Vision</a:t>
              </a:r>
            </a:p>
          </p:txBody>
        </p:sp>
        <p:sp>
          <p:nvSpPr>
            <p:cNvPr id="395294" name="Rectangle 30"/>
            <p:cNvSpPr>
              <a:spLocks noChangeArrowheads="1"/>
            </p:cNvSpPr>
            <p:nvPr/>
          </p:nvSpPr>
          <p:spPr bwMode="auto">
            <a:xfrm>
              <a:off x="4123" y="3103"/>
              <a:ext cx="548" cy="216"/>
            </a:xfrm>
            <a:prstGeom prst="rect">
              <a:avLst/>
            </a:prstGeom>
            <a:noFill/>
            <a:ln w="9525">
              <a:noFill/>
              <a:miter lim="800000"/>
              <a:headEnd/>
              <a:tailEnd/>
            </a:ln>
            <a:effectLst/>
          </p:spPr>
          <p:txBody>
            <a:bodyPr wrap="none" lIns="82550" tIns="42862" rIns="82550" bIns="42862">
              <a:spAutoFit/>
            </a:bodyPr>
            <a:lstStyle/>
            <a:p>
              <a:pPr defTabSz="744538">
                <a:defRPr/>
              </a:pPr>
              <a:r>
                <a:rPr lang="fr-CA" sz="1200" b="1">
                  <a:solidFill>
                    <a:schemeClr val="bg1"/>
                  </a:solidFill>
                  <a:effectLst>
                    <a:outerShdw blurRad="38100" dist="38100" dir="2700000" algn="tl">
                      <a:srgbClr val="000000"/>
                    </a:outerShdw>
                  </a:effectLst>
                  <a:latin typeface="Times New Roman" pitchFamily="18" charset="0"/>
                </a:rPr>
                <a:t>MS-Excel</a:t>
              </a:r>
            </a:p>
          </p:txBody>
        </p:sp>
        <p:sp>
          <p:nvSpPr>
            <p:cNvPr id="395295" name="Rectangle 31"/>
            <p:cNvSpPr>
              <a:spLocks noChangeArrowheads="1"/>
            </p:cNvSpPr>
            <p:nvPr/>
          </p:nvSpPr>
          <p:spPr bwMode="auto">
            <a:xfrm>
              <a:off x="4451" y="3361"/>
              <a:ext cx="342" cy="216"/>
            </a:xfrm>
            <a:prstGeom prst="rect">
              <a:avLst/>
            </a:prstGeom>
            <a:noFill/>
            <a:ln w="9525">
              <a:noFill/>
              <a:miter lim="800000"/>
              <a:headEnd/>
              <a:tailEnd/>
            </a:ln>
            <a:effectLst/>
          </p:spPr>
          <p:txBody>
            <a:bodyPr wrap="none" lIns="82550" tIns="42862" rIns="82550" bIns="42862">
              <a:spAutoFit/>
            </a:bodyPr>
            <a:lstStyle/>
            <a:p>
              <a:pPr defTabSz="744538">
                <a:defRPr/>
              </a:pPr>
              <a:r>
                <a:rPr lang="fr-CA" sz="1200" b="1">
                  <a:solidFill>
                    <a:schemeClr val="bg1"/>
                  </a:solidFill>
                  <a:effectLst>
                    <a:outerShdw blurRad="38100" dist="38100" dir="2700000" algn="tl">
                      <a:srgbClr val="000000"/>
                    </a:outerShdw>
                  </a:effectLst>
                  <a:latin typeface="Times New Roman" pitchFamily="18" charset="0"/>
                </a:rPr>
                <a:t>1-2-3</a:t>
              </a:r>
            </a:p>
          </p:txBody>
        </p:sp>
        <p:sp>
          <p:nvSpPr>
            <p:cNvPr id="395296" name="Rectangle 32"/>
            <p:cNvSpPr>
              <a:spLocks noChangeArrowheads="1"/>
            </p:cNvSpPr>
            <p:nvPr/>
          </p:nvSpPr>
          <p:spPr bwMode="auto">
            <a:xfrm>
              <a:off x="954" y="1340"/>
              <a:ext cx="951" cy="286"/>
            </a:xfrm>
            <a:prstGeom prst="rect">
              <a:avLst/>
            </a:prstGeom>
            <a:gradFill rotWithShape="0">
              <a:gsLst>
                <a:gs pos="0">
                  <a:srgbClr val="0AE6EB"/>
                </a:gs>
                <a:gs pos="100000">
                  <a:srgbClr val="0AE6EB">
                    <a:gamma/>
                    <a:shade val="60000"/>
                    <a:invGamma/>
                  </a:srgbClr>
                </a:gs>
              </a:gsLst>
              <a:lin ang="5400000" scaled="1"/>
            </a:gradFill>
            <a:ln w="25400">
              <a:solidFill>
                <a:schemeClr val="tx1"/>
              </a:solidFill>
              <a:miter lim="800000"/>
              <a:headEnd/>
              <a:tailEnd/>
            </a:ln>
            <a:effectLst/>
          </p:spPr>
          <p:txBody>
            <a:bodyPr wrap="none" lIns="82550" tIns="42862" rIns="82550" bIns="42862">
              <a:spAutoFit/>
            </a:bodyPr>
            <a:lstStyle/>
            <a:p>
              <a:pPr defTabSz="744538">
                <a:defRPr/>
              </a:pPr>
              <a:r>
                <a:rPr lang="fr-CA" sz="1600" b="1">
                  <a:solidFill>
                    <a:schemeClr val="bg1"/>
                  </a:solidFill>
                  <a:effectLst>
                    <a:outerShdw blurRad="38100" dist="38100" dir="2700000" algn="tl">
                      <a:srgbClr val="000000"/>
                    </a:outerShdw>
                  </a:effectLst>
                  <a:latin typeface="Times New Roman" pitchFamily="18" charset="0"/>
                </a:rPr>
                <a:t>Gestionnaires</a:t>
              </a:r>
            </a:p>
          </p:txBody>
        </p:sp>
        <p:sp>
          <p:nvSpPr>
            <p:cNvPr id="33826" name="Rectangle 33"/>
            <p:cNvSpPr>
              <a:spLocks noChangeArrowheads="1"/>
            </p:cNvSpPr>
            <p:nvPr/>
          </p:nvSpPr>
          <p:spPr bwMode="auto">
            <a:xfrm>
              <a:off x="4512" y="912"/>
              <a:ext cx="124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fr-CA" altLang="fr-FR" sz="1400">
                  <a:latin typeface="Times New Roman" pitchFamily="18" charset="0"/>
                </a:rPr>
                <a:t>Source: Gartner Group</a:t>
              </a:r>
            </a:p>
          </p:txBody>
        </p:sp>
        <p:sp>
          <p:nvSpPr>
            <p:cNvPr id="395298" name="Rectangle 34"/>
            <p:cNvSpPr>
              <a:spLocks noChangeArrowheads="1"/>
            </p:cNvSpPr>
            <p:nvPr/>
          </p:nvSpPr>
          <p:spPr bwMode="auto">
            <a:xfrm>
              <a:off x="2349" y="3734"/>
              <a:ext cx="815" cy="271"/>
            </a:xfrm>
            <a:prstGeom prst="rect">
              <a:avLst/>
            </a:prstGeom>
            <a:noFill/>
            <a:ln w="9525">
              <a:noFill/>
              <a:miter lim="800000"/>
              <a:headEnd/>
              <a:tailEnd/>
            </a:ln>
            <a:effectLst/>
          </p:spPr>
          <p:txBody>
            <a:bodyPr wrap="none" lIns="92075" tIns="46038" rIns="92075" bIns="46038">
              <a:spAutoFit/>
            </a:bodyPr>
            <a:lstStyle/>
            <a:p>
              <a:pPr defTabSz="762000">
                <a:defRPr/>
              </a:pPr>
              <a:r>
                <a:rPr lang="fr-CA" sz="1600" b="1">
                  <a:solidFill>
                    <a:schemeClr val="bg1"/>
                  </a:solidFill>
                  <a:effectLst>
                    <a:outerShdw blurRad="38100" dist="38100" dir="2700000" algn="tl">
                      <a:srgbClr val="000000"/>
                    </a:outerShdw>
                  </a:effectLst>
                  <a:latin typeface="Times New Roman" pitchFamily="18" charset="0"/>
                </a:rPr>
                <a:t>Utilisateurs</a:t>
              </a:r>
            </a:p>
          </p:txBody>
        </p:sp>
        <p:sp>
          <p:nvSpPr>
            <p:cNvPr id="395299" name="Rectangle 35"/>
            <p:cNvSpPr>
              <a:spLocks noChangeArrowheads="1"/>
            </p:cNvSpPr>
            <p:nvPr/>
          </p:nvSpPr>
          <p:spPr bwMode="auto">
            <a:xfrm>
              <a:off x="2322" y="3716"/>
              <a:ext cx="818" cy="286"/>
            </a:xfrm>
            <a:prstGeom prst="rect">
              <a:avLst/>
            </a:prstGeom>
            <a:gradFill rotWithShape="0">
              <a:gsLst>
                <a:gs pos="0">
                  <a:srgbClr val="0AE6EB"/>
                </a:gs>
                <a:gs pos="100000">
                  <a:srgbClr val="0AE6EB">
                    <a:gamma/>
                    <a:shade val="60000"/>
                    <a:invGamma/>
                  </a:srgbClr>
                </a:gs>
              </a:gsLst>
              <a:lin ang="5400000" scaled="1"/>
            </a:gradFill>
            <a:ln w="25400">
              <a:solidFill>
                <a:schemeClr val="tx1"/>
              </a:solidFill>
              <a:miter lim="800000"/>
              <a:headEnd/>
              <a:tailEnd/>
            </a:ln>
            <a:effectLst/>
          </p:spPr>
          <p:txBody>
            <a:bodyPr wrap="none" lIns="82550" tIns="42862" rIns="82550" bIns="42862">
              <a:spAutoFit/>
            </a:bodyPr>
            <a:lstStyle/>
            <a:p>
              <a:pPr defTabSz="744538">
                <a:defRPr/>
              </a:pPr>
              <a:r>
                <a:rPr lang="fr-CA" sz="1600" b="1">
                  <a:solidFill>
                    <a:schemeClr val="bg1"/>
                  </a:solidFill>
                  <a:effectLst>
                    <a:outerShdw blurRad="38100" dist="38100" dir="2700000" algn="tl">
                      <a:srgbClr val="000000"/>
                    </a:outerShdw>
                  </a:effectLst>
                  <a:latin typeface="Times New Roman" pitchFamily="18" charset="0"/>
                </a:rPr>
                <a:t>Utilisateurs</a:t>
              </a:r>
            </a:p>
          </p:txBody>
        </p:sp>
      </p:grpSp>
      <p:sp>
        <p:nvSpPr>
          <p:cNvPr id="395300" name="Rectangle 36"/>
          <p:cNvSpPr>
            <a:spLocks noChangeArrowheads="1"/>
          </p:cNvSpPr>
          <p:nvPr/>
        </p:nvSpPr>
        <p:spPr bwMode="auto">
          <a:xfrm>
            <a:off x="1116013" y="1989138"/>
            <a:ext cx="6464300" cy="457200"/>
          </a:xfrm>
          <a:prstGeom prst="rect">
            <a:avLst/>
          </a:prstGeom>
          <a:noFill/>
          <a:ln w="9525" algn="ctr">
            <a:noFill/>
            <a:miter lim="800000"/>
            <a:headEnd/>
            <a:tailEnd/>
          </a:ln>
          <a:effectLst/>
        </p:spPr>
        <p:txBody>
          <a:bodyPr lIns="0" tIns="0" rIns="0" bIns="0"/>
          <a:lstStyle/>
          <a:p>
            <a:pPr marL="1016000" lvl="2" indent="-203200" defTabSz="722313" eaLnBrk="1" hangingPunct="1">
              <a:lnSpc>
                <a:spcPct val="90000"/>
              </a:lnSpc>
              <a:spcBef>
                <a:spcPct val="20000"/>
              </a:spcBef>
              <a:buClr>
                <a:schemeClr val="hlink"/>
              </a:buClr>
              <a:buSzPct val="70000"/>
              <a:buFont typeface="Wingdings" pitchFamily="2" charset="2"/>
              <a:buChar char="Ø"/>
              <a:defRPr/>
            </a:pPr>
            <a:r>
              <a:rPr lang="fr-CA" sz="1600" dirty="0">
                <a:effectLst>
                  <a:outerShdw blurRad="38100" dist="38100" dir="2700000" algn="tl">
                    <a:srgbClr val="000000"/>
                  </a:outerShdw>
                </a:effectLst>
              </a:rPr>
              <a:t>Positionnement des outils d ’exploitation</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1065213" y="304800"/>
            <a:ext cx="7545387" cy="1431925"/>
          </a:xfrm>
        </p:spPr>
        <p:txBody>
          <a:bodyPr lIns="0" tIns="0" rIns="0" bIns="0"/>
          <a:lstStyle/>
          <a:p>
            <a:pPr marL="342900" indent="-342900" defTabSz="722313">
              <a:spcBef>
                <a:spcPct val="20000"/>
              </a:spcBef>
              <a:defRPr/>
            </a:pPr>
            <a:r>
              <a:rPr lang="fr-CA" sz="3200"/>
              <a:t>Technologie (suite)</a:t>
            </a:r>
          </a:p>
        </p:txBody>
      </p:sp>
      <p:sp>
        <p:nvSpPr>
          <p:cNvPr id="397315" name="Rectangle 3"/>
          <p:cNvSpPr>
            <a:spLocks noGrp="1" noChangeArrowheads="1"/>
          </p:cNvSpPr>
          <p:nvPr>
            <p:ph type="body" idx="1"/>
          </p:nvPr>
        </p:nvSpPr>
        <p:spPr>
          <a:xfrm>
            <a:off x="1131888" y="1981200"/>
            <a:ext cx="7416800" cy="3994150"/>
          </a:xfrm>
        </p:spPr>
        <p:txBody>
          <a:bodyPr lIns="0" tIns="0" rIns="0" bIns="0"/>
          <a:lstStyle/>
          <a:p>
            <a:pPr marL="655638" lvl="1" indent="-203200" defTabSz="722313" eaLnBrk="1" hangingPunct="1">
              <a:defRPr/>
            </a:pPr>
            <a:r>
              <a:rPr lang="fr-CA" dirty="0"/>
              <a:t>Technologies</a:t>
            </a:r>
          </a:p>
          <a:p>
            <a:pPr marL="1016000" lvl="2" indent="-203200" defTabSz="722313" eaLnBrk="1" hangingPunct="1">
              <a:lnSpc>
                <a:spcPct val="90000"/>
              </a:lnSpc>
              <a:defRPr/>
            </a:pPr>
            <a:r>
              <a:rPr lang="fr-CA" sz="1800" dirty="0"/>
              <a:t>Tendances des outils d ’exploitation Technologies (suite des outils d ’exploitations)</a:t>
            </a:r>
            <a:endParaRPr lang="fr-CA" sz="1400" i="1" dirty="0"/>
          </a:p>
          <a:p>
            <a:pPr marL="1371600" lvl="3" indent="-152400" defTabSz="722313" eaLnBrk="1" hangingPunct="1">
              <a:lnSpc>
                <a:spcPct val="90000"/>
              </a:lnSpc>
              <a:defRPr/>
            </a:pPr>
            <a:r>
              <a:rPr lang="fr-CA" b="1" dirty="0"/>
              <a:t>Il y aura une consolidation des fournisseurs de logiciels dans les années à venir; d’où l’importance de respecter un certain nombre de principes dans la sélection des outils</a:t>
            </a:r>
          </a:p>
          <a:p>
            <a:pPr marL="1371600" lvl="3" indent="-152400" defTabSz="722313" eaLnBrk="1" hangingPunct="1">
              <a:lnSpc>
                <a:spcPct val="90000"/>
              </a:lnSpc>
              <a:defRPr/>
            </a:pPr>
            <a:r>
              <a:rPr lang="fr-CA" b="1" dirty="0"/>
              <a:t>Solutions d ’exploitation livrées clés en main</a:t>
            </a:r>
            <a:endParaRPr lang="fr-CA" sz="1800" dirty="0"/>
          </a:p>
          <a:p>
            <a:pPr marL="1371600" lvl="3" indent="-152400" defTabSz="722313" eaLnBrk="1" hangingPunct="1">
              <a:lnSpc>
                <a:spcPct val="90000"/>
              </a:lnSpc>
              <a:defRPr/>
            </a:pPr>
            <a:r>
              <a:rPr lang="fr-CA" b="1" dirty="0"/>
              <a:t>80% des besoins d ’accès des utilisateurs visent des produits d ’exploitation </a:t>
            </a:r>
            <a:r>
              <a:rPr lang="fr-CA" b="1" dirty="0" err="1"/>
              <a:t>pré-définis</a:t>
            </a:r>
            <a:r>
              <a:rPr lang="fr-CA" b="1" dirty="0"/>
              <a:t>, faciles à utiliser et bien adaptés au besoin</a:t>
            </a:r>
          </a:p>
          <a:p>
            <a:pPr marL="1371600" lvl="3" indent="-152400" defTabSz="722313" eaLnBrk="1" hangingPunct="1">
              <a:lnSpc>
                <a:spcPct val="90000"/>
              </a:lnSpc>
              <a:defRPr/>
            </a:pPr>
            <a:r>
              <a:rPr lang="fr-CA" b="1" dirty="0"/>
              <a:t>permet de supporter la volonté de normalisation et de standardisation des façons de faire et d ’implantation d ’un langage commun dans l ’organisation</a:t>
            </a:r>
          </a:p>
          <a:p>
            <a:pPr marL="1371600" lvl="3" indent="-152400" defTabSz="722313" eaLnBrk="1" hangingPunct="1">
              <a:lnSpc>
                <a:spcPct val="90000"/>
              </a:lnSpc>
              <a:defRPr/>
            </a:pPr>
            <a:r>
              <a:rPr lang="fr-CA" b="1" dirty="0"/>
              <a:t>doit faciliter la réutilisation de composantes</a:t>
            </a:r>
          </a:p>
          <a:p>
            <a:pPr marL="1371600" lvl="3" indent="-152400" defTabSz="722313" eaLnBrk="1" hangingPunct="1">
              <a:lnSpc>
                <a:spcPct val="90000"/>
              </a:lnSpc>
              <a:defRPr/>
            </a:pPr>
            <a:r>
              <a:rPr lang="fr-CA" b="1" dirty="0"/>
              <a:t>les produits utilisés pour réaliser les composantes doivent respecter l ’architecture applicative de l ’entrepôt de données de l’entreprise s’il en existe une.</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eaLnBrk="1" hangingPunct="1">
              <a:defRPr/>
            </a:pPr>
            <a:r>
              <a:rPr lang="fr-CA" dirty="0"/>
              <a:t>Utilisateur</a:t>
            </a:r>
          </a:p>
        </p:txBody>
      </p:sp>
      <p:sp>
        <p:nvSpPr>
          <p:cNvPr id="343043" name="Rectangle 3"/>
          <p:cNvSpPr>
            <a:spLocks noGrp="1" noChangeArrowheads="1"/>
          </p:cNvSpPr>
          <p:nvPr>
            <p:ph type="body" idx="1"/>
          </p:nvPr>
        </p:nvSpPr>
        <p:spPr/>
        <p:txBody>
          <a:bodyPr/>
          <a:lstStyle/>
          <a:p>
            <a:pPr eaLnBrk="1" hangingPunct="1">
              <a:defRPr/>
            </a:pPr>
            <a:r>
              <a:rPr lang="fr-CA" sz="2800" dirty="0"/>
              <a:t>Concepts et vocabulaire</a:t>
            </a:r>
          </a:p>
          <a:p>
            <a:pPr lvl="1" eaLnBrk="1" hangingPunct="1">
              <a:defRPr/>
            </a:pPr>
            <a:r>
              <a:rPr lang="fr-CA" sz="2400" dirty="0"/>
              <a:t>Facteurs Critiques de Succès (FCS)</a:t>
            </a:r>
          </a:p>
          <a:p>
            <a:pPr lvl="1" eaLnBrk="1" hangingPunct="1">
              <a:defRPr/>
            </a:pPr>
            <a:r>
              <a:rPr lang="fr-CA" sz="2400" dirty="0"/>
              <a:t>Mesures (Indicateurs Clés)</a:t>
            </a:r>
          </a:p>
          <a:p>
            <a:pPr lvl="1" eaLnBrk="1" hangingPunct="1">
              <a:defRPr/>
            </a:pPr>
            <a:r>
              <a:rPr lang="fr-CA" sz="2400" dirty="0"/>
              <a:t>Forage (« Drill Down », « Drill </a:t>
            </a:r>
            <a:r>
              <a:rPr lang="fr-CA" sz="2400" dirty="0" err="1"/>
              <a:t>Across</a:t>
            </a:r>
            <a:r>
              <a:rPr lang="fr-CA" sz="2400" dirty="0"/>
              <a:t> », « Drill </a:t>
            </a:r>
            <a:r>
              <a:rPr lang="fr-CA" sz="2400" dirty="0" err="1"/>
              <a:t>Through</a:t>
            </a:r>
            <a:r>
              <a:rPr lang="fr-CA" sz="2400" dirty="0"/>
              <a:t> »</a:t>
            </a:r>
          </a:p>
          <a:p>
            <a:pPr lvl="1" eaLnBrk="1" hangingPunct="1">
              <a:defRPr/>
            </a:pPr>
            <a:r>
              <a:rPr lang="fr-CA" sz="2400" dirty="0"/>
              <a:t>Logique de Métiers</a:t>
            </a:r>
          </a:p>
          <a:p>
            <a:pPr lvl="1" eaLnBrk="1" hangingPunct="1">
              <a:defRPr/>
            </a:pPr>
            <a:r>
              <a:rPr lang="fr-CA" sz="2400" dirty="0"/>
              <a:t>Gestion par exception</a:t>
            </a:r>
          </a:p>
          <a:p>
            <a:pPr lvl="1" eaLnBrk="1" hangingPunct="1">
              <a:defRPr/>
            </a:pPr>
            <a:r>
              <a:rPr lang="fr-CA" sz="2400" dirty="0"/>
              <a:t>Alarmes</a:t>
            </a:r>
          </a:p>
          <a:p>
            <a:pPr lvl="1" eaLnBrk="1" hangingPunct="1">
              <a:defRPr/>
            </a:pPr>
            <a:r>
              <a:rPr lang="fr-CA" sz="2400" dirty="0"/>
              <a:t>Aide vs Aide Contextuelle</a:t>
            </a:r>
          </a:p>
          <a:p>
            <a:pPr lvl="1" eaLnBrk="1" hangingPunct="1">
              <a:defRPr/>
            </a:pPr>
            <a:r>
              <a:rPr lang="fr-CA" sz="2400" dirty="0"/>
              <a:t>« </a:t>
            </a:r>
            <a:r>
              <a:rPr lang="fr-CA" sz="2400" dirty="0" err="1"/>
              <a:t>Reporting</a:t>
            </a:r>
            <a:r>
              <a:rPr lang="fr-CA" sz="2400" dirty="0"/>
              <a:t> » (Statique et Ad hoc)</a:t>
            </a:r>
          </a:p>
          <a:p>
            <a:pPr lvl="1" eaLnBrk="1" hangingPunct="1">
              <a:defRPr/>
            </a:pPr>
            <a:endParaRPr lang="fr-CA" dirty="0"/>
          </a:p>
        </p:txBody>
      </p:sp>
      <p:sp>
        <p:nvSpPr>
          <p:cNvPr id="4" name="AutoShape 20"/>
          <p:cNvSpPr>
            <a:spLocks noChangeArrowheads="1"/>
          </p:cNvSpPr>
          <p:nvPr/>
        </p:nvSpPr>
        <p:spPr bwMode="auto">
          <a:xfrm>
            <a:off x="8380413" y="1809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5" name="AutoShape 20"/>
          <p:cNvSpPr>
            <a:spLocks noChangeArrowheads="1"/>
          </p:cNvSpPr>
          <p:nvPr/>
        </p:nvSpPr>
        <p:spPr bwMode="auto">
          <a:xfrm>
            <a:off x="8532813" y="3333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6" name="AutoShape 20"/>
          <p:cNvSpPr>
            <a:spLocks noChangeArrowheads="1"/>
          </p:cNvSpPr>
          <p:nvPr/>
        </p:nvSpPr>
        <p:spPr bwMode="auto">
          <a:xfrm>
            <a:off x="8685213" y="4857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pPr eaLnBrk="1" hangingPunct="1">
              <a:defRPr/>
            </a:pPr>
            <a:r>
              <a:rPr lang="fr-CA" sz="4000" dirty="0"/>
              <a:t>Utilisateur « Les Exécutifs »</a:t>
            </a:r>
          </a:p>
        </p:txBody>
      </p:sp>
      <p:sp>
        <p:nvSpPr>
          <p:cNvPr id="345091" name="Rectangle 3"/>
          <p:cNvSpPr>
            <a:spLocks noGrp="1" noChangeArrowheads="1"/>
          </p:cNvSpPr>
          <p:nvPr>
            <p:ph type="body" idx="1"/>
          </p:nvPr>
        </p:nvSpPr>
        <p:spPr>
          <a:xfrm>
            <a:off x="1066800" y="1981200"/>
            <a:ext cx="7543800" cy="511175"/>
          </a:xfrm>
        </p:spPr>
        <p:txBody>
          <a:bodyPr/>
          <a:lstStyle/>
          <a:p>
            <a:pPr eaLnBrk="1" hangingPunct="1">
              <a:defRPr/>
            </a:pPr>
            <a:r>
              <a:rPr lang="fr-CA" dirty="0"/>
              <a:t>Profiler les Utilisateurs : « Les Exécutifs »</a:t>
            </a:r>
          </a:p>
        </p:txBody>
      </p:sp>
      <p:sp>
        <p:nvSpPr>
          <p:cNvPr id="39940" name="Rectangle 6"/>
          <p:cNvSpPr>
            <a:spLocks noChangeArrowheads="1"/>
          </p:cNvSpPr>
          <p:nvPr/>
        </p:nvSpPr>
        <p:spPr bwMode="auto">
          <a:xfrm>
            <a:off x="1042988" y="6381750"/>
            <a:ext cx="15986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000" b="1">
                <a:latin typeface="Arial" charset="0"/>
              </a:rPr>
              <a:t>Source : Gartner Group</a:t>
            </a:r>
          </a:p>
        </p:txBody>
      </p:sp>
      <p:graphicFrame>
        <p:nvGraphicFramePr>
          <p:cNvPr id="39941" name="Object 7"/>
          <p:cNvGraphicFramePr>
            <a:graphicFrameLocks/>
          </p:cNvGraphicFramePr>
          <p:nvPr/>
        </p:nvGraphicFramePr>
        <p:xfrm>
          <a:off x="7451725" y="2708275"/>
          <a:ext cx="1295400" cy="1524000"/>
        </p:xfrm>
        <a:graphic>
          <a:graphicData uri="http://schemas.openxmlformats.org/presentationml/2006/ole">
            <mc:AlternateContent xmlns:mc="http://schemas.openxmlformats.org/markup-compatibility/2006">
              <mc:Choice xmlns:v="urn:schemas-microsoft-com:vml" Requires="v">
                <p:oleObj spid="_x0000_s40025" name="VISIO" r:id="rId4" imgW="1066800" imgH="1670304" progId="Visio.Drawing.5">
                  <p:embed/>
                </p:oleObj>
              </mc:Choice>
              <mc:Fallback>
                <p:oleObj name="VISIO" r:id="rId4" imgW="1066800" imgH="1670304" progId="Visio.Drawing.5">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1725" y="2708275"/>
                        <a:ext cx="1295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p:cNvGrpSpPr>
            <a:grpSpLocks/>
          </p:cNvGrpSpPr>
          <p:nvPr/>
        </p:nvGrpSpPr>
        <p:grpSpPr bwMode="auto">
          <a:xfrm>
            <a:off x="900113" y="2492375"/>
            <a:ext cx="5761037" cy="3444875"/>
            <a:chOff x="430" y="962"/>
            <a:chExt cx="3948" cy="2292"/>
          </a:xfrm>
        </p:grpSpPr>
        <p:grpSp>
          <p:nvGrpSpPr>
            <p:cNvPr id="39947" name="Group 9"/>
            <p:cNvGrpSpPr>
              <a:grpSpLocks/>
            </p:cNvGrpSpPr>
            <p:nvPr/>
          </p:nvGrpSpPr>
          <p:grpSpPr bwMode="auto">
            <a:xfrm>
              <a:off x="430" y="962"/>
              <a:ext cx="3948" cy="2292"/>
              <a:chOff x="430" y="962"/>
              <a:chExt cx="3948" cy="2292"/>
            </a:xfrm>
          </p:grpSpPr>
          <p:sp>
            <p:nvSpPr>
              <p:cNvPr id="39956" name="Line 10"/>
              <p:cNvSpPr>
                <a:spLocks noChangeShapeType="1"/>
              </p:cNvSpPr>
              <p:nvPr/>
            </p:nvSpPr>
            <p:spPr bwMode="auto">
              <a:xfrm>
                <a:off x="2302" y="1173"/>
                <a:ext cx="0" cy="18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57" name="Line 11"/>
              <p:cNvSpPr>
                <a:spLocks noChangeShapeType="1"/>
              </p:cNvSpPr>
              <p:nvPr/>
            </p:nvSpPr>
            <p:spPr bwMode="auto">
              <a:xfrm>
                <a:off x="1362" y="2085"/>
                <a:ext cx="18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58" name="Line 12"/>
              <p:cNvSpPr>
                <a:spLocks noChangeShapeType="1"/>
              </p:cNvSpPr>
              <p:nvPr/>
            </p:nvSpPr>
            <p:spPr bwMode="auto">
              <a:xfrm>
                <a:off x="1608" y="1467"/>
                <a:ext cx="1404" cy="12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59" name="Line 13"/>
              <p:cNvSpPr>
                <a:spLocks noChangeShapeType="1"/>
              </p:cNvSpPr>
              <p:nvPr/>
            </p:nvSpPr>
            <p:spPr bwMode="auto">
              <a:xfrm flipH="1">
                <a:off x="1584" y="1503"/>
                <a:ext cx="1434" cy="119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60" name="Rectangle 14"/>
              <p:cNvSpPr>
                <a:spLocks noChangeArrowheads="1"/>
              </p:cNvSpPr>
              <p:nvPr/>
            </p:nvSpPr>
            <p:spPr bwMode="auto">
              <a:xfrm>
                <a:off x="1602" y="962"/>
                <a:ext cx="155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Complexité d’analyse</a:t>
                </a:r>
              </a:p>
            </p:txBody>
          </p:sp>
          <p:sp>
            <p:nvSpPr>
              <p:cNvPr id="39961" name="Rectangle 15"/>
              <p:cNvSpPr>
                <a:spLocks noChangeArrowheads="1"/>
              </p:cNvSpPr>
              <p:nvPr/>
            </p:nvSpPr>
            <p:spPr bwMode="auto">
              <a:xfrm>
                <a:off x="3016" y="1334"/>
                <a:ext cx="72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Stratégie</a:t>
                </a:r>
              </a:p>
            </p:txBody>
          </p:sp>
          <p:sp>
            <p:nvSpPr>
              <p:cNvPr id="39962" name="Rectangle 16"/>
              <p:cNvSpPr>
                <a:spLocks noChangeArrowheads="1"/>
              </p:cNvSpPr>
              <p:nvPr/>
            </p:nvSpPr>
            <p:spPr bwMode="auto">
              <a:xfrm>
                <a:off x="3232" y="1894"/>
                <a:ext cx="1146"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fr-CA" altLang="fr-FR" sz="1600" b="1">
                    <a:latin typeface="Arial" charset="0"/>
                  </a:rPr>
                  <a:t>Granularité des données</a:t>
                </a:r>
              </a:p>
            </p:txBody>
          </p:sp>
          <p:sp>
            <p:nvSpPr>
              <p:cNvPr id="39963" name="Rectangle 17"/>
              <p:cNvSpPr>
                <a:spLocks noChangeArrowheads="1"/>
              </p:cNvSpPr>
              <p:nvPr/>
            </p:nvSpPr>
            <p:spPr bwMode="auto">
              <a:xfrm>
                <a:off x="2982" y="2638"/>
                <a:ext cx="77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Flexibilité</a:t>
                </a:r>
              </a:p>
            </p:txBody>
          </p:sp>
          <p:sp>
            <p:nvSpPr>
              <p:cNvPr id="39964" name="Rectangle 18"/>
              <p:cNvSpPr>
                <a:spLocks noChangeArrowheads="1"/>
              </p:cNvSpPr>
              <p:nvPr/>
            </p:nvSpPr>
            <p:spPr bwMode="auto">
              <a:xfrm>
                <a:off x="1670" y="3030"/>
                <a:ext cx="156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Étendue des données</a:t>
                </a:r>
              </a:p>
            </p:txBody>
          </p:sp>
          <p:sp>
            <p:nvSpPr>
              <p:cNvPr id="39965" name="Rectangle 19"/>
              <p:cNvSpPr>
                <a:spLocks noChangeArrowheads="1"/>
              </p:cNvSpPr>
              <p:nvPr/>
            </p:nvSpPr>
            <p:spPr bwMode="auto">
              <a:xfrm>
                <a:off x="962" y="2640"/>
                <a:ext cx="69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Tactique</a:t>
                </a:r>
              </a:p>
            </p:txBody>
          </p:sp>
          <p:sp>
            <p:nvSpPr>
              <p:cNvPr id="39966" name="Rectangle 20"/>
              <p:cNvSpPr>
                <a:spLocks noChangeArrowheads="1"/>
              </p:cNvSpPr>
              <p:nvPr/>
            </p:nvSpPr>
            <p:spPr bwMode="auto">
              <a:xfrm>
                <a:off x="430" y="1906"/>
                <a:ext cx="95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fr-CA" altLang="fr-FR" sz="1600" b="1">
                    <a:latin typeface="Arial" charset="0"/>
                  </a:rPr>
                  <a:t>Facilité d’utilisation</a:t>
                </a:r>
              </a:p>
            </p:txBody>
          </p:sp>
          <p:sp>
            <p:nvSpPr>
              <p:cNvPr id="39967" name="Rectangle 21"/>
              <p:cNvSpPr>
                <a:spLocks noChangeArrowheads="1"/>
              </p:cNvSpPr>
              <p:nvPr/>
            </p:nvSpPr>
            <p:spPr bwMode="auto">
              <a:xfrm>
                <a:off x="558" y="1309"/>
                <a:ext cx="124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Personnalisation</a:t>
                </a:r>
              </a:p>
            </p:txBody>
          </p:sp>
          <p:grpSp>
            <p:nvGrpSpPr>
              <p:cNvPr id="39968" name="Group 22"/>
              <p:cNvGrpSpPr>
                <a:grpSpLocks/>
              </p:cNvGrpSpPr>
              <p:nvPr/>
            </p:nvGrpSpPr>
            <p:grpSpPr bwMode="auto">
              <a:xfrm>
                <a:off x="2260" y="1171"/>
                <a:ext cx="88" cy="720"/>
                <a:chOff x="2260" y="1171"/>
                <a:chExt cx="88" cy="720"/>
              </a:xfrm>
            </p:grpSpPr>
            <p:sp>
              <p:nvSpPr>
                <p:cNvPr id="40020" name="Line 23"/>
                <p:cNvSpPr>
                  <a:spLocks noChangeShapeType="1"/>
                </p:cNvSpPr>
                <p:nvPr/>
              </p:nvSpPr>
              <p:spPr bwMode="auto">
                <a:xfrm>
                  <a:off x="2260" y="1891"/>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21" name="Line 24"/>
                <p:cNvSpPr>
                  <a:spLocks noChangeShapeType="1"/>
                </p:cNvSpPr>
                <p:nvPr/>
              </p:nvSpPr>
              <p:spPr bwMode="auto">
                <a:xfrm>
                  <a:off x="2262" y="1711"/>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22" name="Line 25"/>
                <p:cNvSpPr>
                  <a:spLocks noChangeShapeType="1"/>
                </p:cNvSpPr>
                <p:nvPr/>
              </p:nvSpPr>
              <p:spPr bwMode="auto">
                <a:xfrm>
                  <a:off x="2268" y="1541"/>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23" name="Line 26"/>
                <p:cNvSpPr>
                  <a:spLocks noChangeShapeType="1"/>
                </p:cNvSpPr>
                <p:nvPr/>
              </p:nvSpPr>
              <p:spPr bwMode="auto">
                <a:xfrm>
                  <a:off x="2268" y="1361"/>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24" name="Line 27"/>
                <p:cNvSpPr>
                  <a:spLocks noChangeShapeType="1"/>
                </p:cNvSpPr>
                <p:nvPr/>
              </p:nvSpPr>
              <p:spPr bwMode="auto">
                <a:xfrm>
                  <a:off x="2264" y="1171"/>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39969" name="Group 28"/>
              <p:cNvGrpSpPr>
                <a:grpSpLocks/>
              </p:cNvGrpSpPr>
              <p:nvPr/>
            </p:nvGrpSpPr>
            <p:grpSpPr bwMode="auto">
              <a:xfrm>
                <a:off x="2260" y="2323"/>
                <a:ext cx="88" cy="720"/>
                <a:chOff x="2260" y="2323"/>
                <a:chExt cx="88" cy="720"/>
              </a:xfrm>
            </p:grpSpPr>
            <p:sp>
              <p:nvSpPr>
                <p:cNvPr id="40015" name="Line 29"/>
                <p:cNvSpPr>
                  <a:spLocks noChangeShapeType="1"/>
                </p:cNvSpPr>
                <p:nvPr/>
              </p:nvSpPr>
              <p:spPr bwMode="auto">
                <a:xfrm>
                  <a:off x="2260" y="3043"/>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16" name="Line 30"/>
                <p:cNvSpPr>
                  <a:spLocks noChangeShapeType="1"/>
                </p:cNvSpPr>
                <p:nvPr/>
              </p:nvSpPr>
              <p:spPr bwMode="auto">
                <a:xfrm>
                  <a:off x="2262" y="2863"/>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17" name="Line 31"/>
                <p:cNvSpPr>
                  <a:spLocks noChangeShapeType="1"/>
                </p:cNvSpPr>
                <p:nvPr/>
              </p:nvSpPr>
              <p:spPr bwMode="auto">
                <a:xfrm>
                  <a:off x="2268" y="2693"/>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18" name="Line 32"/>
                <p:cNvSpPr>
                  <a:spLocks noChangeShapeType="1"/>
                </p:cNvSpPr>
                <p:nvPr/>
              </p:nvSpPr>
              <p:spPr bwMode="auto">
                <a:xfrm>
                  <a:off x="2268" y="2513"/>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19" name="Line 33"/>
                <p:cNvSpPr>
                  <a:spLocks noChangeShapeType="1"/>
                </p:cNvSpPr>
                <p:nvPr/>
              </p:nvSpPr>
              <p:spPr bwMode="auto">
                <a:xfrm>
                  <a:off x="2264" y="2323"/>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39970" name="Group 34"/>
              <p:cNvGrpSpPr>
                <a:grpSpLocks/>
              </p:cNvGrpSpPr>
              <p:nvPr/>
            </p:nvGrpSpPr>
            <p:grpSpPr bwMode="auto">
              <a:xfrm>
                <a:off x="1565" y="1469"/>
                <a:ext cx="1488" cy="1261"/>
                <a:chOff x="1565" y="1469"/>
                <a:chExt cx="1488" cy="1261"/>
              </a:xfrm>
            </p:grpSpPr>
            <p:grpSp>
              <p:nvGrpSpPr>
                <p:cNvPr id="40003" name="Group 35"/>
                <p:cNvGrpSpPr>
                  <a:grpSpLocks/>
                </p:cNvGrpSpPr>
                <p:nvPr/>
              </p:nvGrpSpPr>
              <p:grpSpPr bwMode="auto">
                <a:xfrm>
                  <a:off x="2447" y="1469"/>
                  <a:ext cx="606" cy="521"/>
                  <a:chOff x="2447" y="1469"/>
                  <a:chExt cx="606" cy="521"/>
                </a:xfrm>
              </p:grpSpPr>
              <p:sp>
                <p:nvSpPr>
                  <p:cNvPr id="40010" name="Line 36"/>
                  <p:cNvSpPr>
                    <a:spLocks noChangeShapeType="1"/>
                  </p:cNvSpPr>
                  <p:nvPr/>
                </p:nvSpPr>
                <p:spPr bwMode="auto">
                  <a:xfrm>
                    <a:off x="2447" y="1928"/>
                    <a:ext cx="52" cy="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11" name="Line 37"/>
                  <p:cNvSpPr>
                    <a:spLocks noChangeShapeType="1"/>
                  </p:cNvSpPr>
                  <p:nvPr/>
                </p:nvSpPr>
                <p:spPr bwMode="auto">
                  <a:xfrm>
                    <a:off x="2586" y="1814"/>
                    <a:ext cx="52" cy="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12" name="Line 38"/>
                  <p:cNvSpPr>
                    <a:spLocks noChangeShapeType="1"/>
                  </p:cNvSpPr>
                  <p:nvPr/>
                </p:nvSpPr>
                <p:spPr bwMode="auto">
                  <a:xfrm>
                    <a:off x="2720" y="1710"/>
                    <a:ext cx="52"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13" name="Line 39"/>
                  <p:cNvSpPr>
                    <a:spLocks noChangeShapeType="1"/>
                  </p:cNvSpPr>
                  <p:nvPr/>
                </p:nvSpPr>
                <p:spPr bwMode="auto">
                  <a:xfrm>
                    <a:off x="2858" y="1594"/>
                    <a:ext cx="52"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14" name="Line 40"/>
                  <p:cNvSpPr>
                    <a:spLocks noChangeShapeType="1"/>
                  </p:cNvSpPr>
                  <p:nvPr/>
                </p:nvSpPr>
                <p:spPr bwMode="auto">
                  <a:xfrm>
                    <a:off x="3001" y="1469"/>
                    <a:ext cx="52"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40004" name="Group 41"/>
                <p:cNvGrpSpPr>
                  <a:grpSpLocks/>
                </p:cNvGrpSpPr>
                <p:nvPr/>
              </p:nvGrpSpPr>
              <p:grpSpPr bwMode="auto">
                <a:xfrm>
                  <a:off x="1565" y="2209"/>
                  <a:ext cx="605" cy="521"/>
                  <a:chOff x="1565" y="2209"/>
                  <a:chExt cx="605" cy="521"/>
                </a:xfrm>
              </p:grpSpPr>
              <p:sp>
                <p:nvSpPr>
                  <p:cNvPr id="40005" name="Line 42"/>
                  <p:cNvSpPr>
                    <a:spLocks noChangeShapeType="1"/>
                  </p:cNvSpPr>
                  <p:nvPr/>
                </p:nvSpPr>
                <p:spPr bwMode="auto">
                  <a:xfrm>
                    <a:off x="1565" y="2669"/>
                    <a:ext cx="51"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06" name="Line 43"/>
                  <p:cNvSpPr>
                    <a:spLocks noChangeShapeType="1"/>
                  </p:cNvSpPr>
                  <p:nvPr/>
                </p:nvSpPr>
                <p:spPr bwMode="auto">
                  <a:xfrm>
                    <a:off x="1704" y="2555"/>
                    <a:ext cx="51"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07" name="Line 44"/>
                  <p:cNvSpPr>
                    <a:spLocks noChangeShapeType="1"/>
                  </p:cNvSpPr>
                  <p:nvPr/>
                </p:nvSpPr>
                <p:spPr bwMode="auto">
                  <a:xfrm>
                    <a:off x="1838" y="2450"/>
                    <a:ext cx="51"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08" name="Line 45"/>
                  <p:cNvSpPr>
                    <a:spLocks noChangeShapeType="1"/>
                  </p:cNvSpPr>
                  <p:nvPr/>
                </p:nvSpPr>
                <p:spPr bwMode="auto">
                  <a:xfrm>
                    <a:off x="1976" y="2334"/>
                    <a:ext cx="51" cy="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09" name="Line 46"/>
                  <p:cNvSpPr>
                    <a:spLocks noChangeShapeType="1"/>
                  </p:cNvSpPr>
                  <p:nvPr/>
                </p:nvSpPr>
                <p:spPr bwMode="auto">
                  <a:xfrm>
                    <a:off x="2119" y="2209"/>
                    <a:ext cx="51"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grpSp>
            <p:nvGrpSpPr>
              <p:cNvPr id="39971" name="Group 47"/>
              <p:cNvGrpSpPr>
                <a:grpSpLocks/>
              </p:cNvGrpSpPr>
              <p:nvPr/>
            </p:nvGrpSpPr>
            <p:grpSpPr bwMode="auto">
              <a:xfrm>
                <a:off x="1578" y="1439"/>
                <a:ext cx="1462" cy="1291"/>
                <a:chOff x="1578" y="1439"/>
                <a:chExt cx="1462" cy="1291"/>
              </a:xfrm>
            </p:grpSpPr>
            <p:grpSp>
              <p:nvGrpSpPr>
                <p:cNvPr id="39991" name="Group 48"/>
                <p:cNvGrpSpPr>
                  <a:grpSpLocks/>
                </p:cNvGrpSpPr>
                <p:nvPr/>
              </p:nvGrpSpPr>
              <p:grpSpPr bwMode="auto">
                <a:xfrm>
                  <a:off x="1578" y="1439"/>
                  <a:ext cx="593" cy="536"/>
                  <a:chOff x="1578" y="1439"/>
                  <a:chExt cx="593" cy="536"/>
                </a:xfrm>
              </p:grpSpPr>
              <p:sp>
                <p:nvSpPr>
                  <p:cNvPr id="39998" name="Line 49"/>
                  <p:cNvSpPr>
                    <a:spLocks noChangeShapeType="1"/>
                  </p:cNvSpPr>
                  <p:nvPr/>
                </p:nvSpPr>
                <p:spPr bwMode="auto">
                  <a:xfrm flipV="1">
                    <a:off x="2118" y="1915"/>
                    <a:ext cx="53"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99" name="Line 50"/>
                  <p:cNvSpPr>
                    <a:spLocks noChangeShapeType="1"/>
                  </p:cNvSpPr>
                  <p:nvPr/>
                </p:nvSpPr>
                <p:spPr bwMode="auto">
                  <a:xfrm flipV="1">
                    <a:off x="1984" y="1795"/>
                    <a:ext cx="52" cy="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00" name="Line 51"/>
                  <p:cNvSpPr>
                    <a:spLocks noChangeShapeType="1"/>
                  </p:cNvSpPr>
                  <p:nvPr/>
                </p:nvSpPr>
                <p:spPr bwMode="auto">
                  <a:xfrm flipV="1">
                    <a:off x="1859" y="1679"/>
                    <a:ext cx="53"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01" name="Line 52"/>
                  <p:cNvSpPr>
                    <a:spLocks noChangeShapeType="1"/>
                  </p:cNvSpPr>
                  <p:nvPr/>
                </p:nvSpPr>
                <p:spPr bwMode="auto">
                  <a:xfrm flipV="1">
                    <a:off x="1724" y="1561"/>
                    <a:ext cx="52"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0002" name="Line 53"/>
                  <p:cNvSpPr>
                    <a:spLocks noChangeShapeType="1"/>
                  </p:cNvSpPr>
                  <p:nvPr/>
                </p:nvSpPr>
                <p:spPr bwMode="auto">
                  <a:xfrm flipV="1">
                    <a:off x="1578" y="1439"/>
                    <a:ext cx="53"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39992" name="Group 54"/>
                <p:cNvGrpSpPr>
                  <a:grpSpLocks/>
                </p:cNvGrpSpPr>
                <p:nvPr/>
              </p:nvGrpSpPr>
              <p:grpSpPr bwMode="auto">
                <a:xfrm>
                  <a:off x="2447" y="2194"/>
                  <a:ext cx="593" cy="536"/>
                  <a:chOff x="2447" y="2194"/>
                  <a:chExt cx="593" cy="536"/>
                </a:xfrm>
              </p:grpSpPr>
              <p:sp>
                <p:nvSpPr>
                  <p:cNvPr id="39993" name="Line 55"/>
                  <p:cNvSpPr>
                    <a:spLocks noChangeShapeType="1"/>
                  </p:cNvSpPr>
                  <p:nvPr/>
                </p:nvSpPr>
                <p:spPr bwMode="auto">
                  <a:xfrm flipV="1">
                    <a:off x="2988" y="2669"/>
                    <a:ext cx="52"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94" name="Line 56"/>
                  <p:cNvSpPr>
                    <a:spLocks noChangeShapeType="1"/>
                  </p:cNvSpPr>
                  <p:nvPr/>
                </p:nvSpPr>
                <p:spPr bwMode="auto">
                  <a:xfrm flipV="1">
                    <a:off x="2853" y="2550"/>
                    <a:ext cx="52"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95" name="Line 57"/>
                  <p:cNvSpPr>
                    <a:spLocks noChangeShapeType="1"/>
                  </p:cNvSpPr>
                  <p:nvPr/>
                </p:nvSpPr>
                <p:spPr bwMode="auto">
                  <a:xfrm flipV="1">
                    <a:off x="2728" y="2434"/>
                    <a:ext cx="53"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96" name="Line 58"/>
                  <p:cNvSpPr>
                    <a:spLocks noChangeShapeType="1"/>
                  </p:cNvSpPr>
                  <p:nvPr/>
                </p:nvSpPr>
                <p:spPr bwMode="auto">
                  <a:xfrm flipV="1">
                    <a:off x="2593" y="2316"/>
                    <a:ext cx="52"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97" name="Line 59"/>
                  <p:cNvSpPr>
                    <a:spLocks noChangeShapeType="1"/>
                  </p:cNvSpPr>
                  <p:nvPr/>
                </p:nvSpPr>
                <p:spPr bwMode="auto">
                  <a:xfrm flipV="1">
                    <a:off x="2447" y="2194"/>
                    <a:ext cx="52"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grpSp>
            <p:nvGrpSpPr>
              <p:cNvPr id="39972" name="Group 60"/>
              <p:cNvGrpSpPr>
                <a:grpSpLocks/>
              </p:cNvGrpSpPr>
              <p:nvPr/>
            </p:nvGrpSpPr>
            <p:grpSpPr bwMode="auto">
              <a:xfrm>
                <a:off x="1362" y="2033"/>
                <a:ext cx="1872" cy="88"/>
                <a:chOff x="1362" y="2033"/>
                <a:chExt cx="1872" cy="88"/>
              </a:xfrm>
            </p:grpSpPr>
            <p:grpSp>
              <p:nvGrpSpPr>
                <p:cNvPr id="39979" name="Group 61"/>
                <p:cNvGrpSpPr>
                  <a:grpSpLocks/>
                </p:cNvGrpSpPr>
                <p:nvPr/>
              </p:nvGrpSpPr>
              <p:grpSpPr bwMode="auto">
                <a:xfrm>
                  <a:off x="1362" y="2033"/>
                  <a:ext cx="720" cy="88"/>
                  <a:chOff x="1362" y="2033"/>
                  <a:chExt cx="720" cy="88"/>
                </a:xfrm>
              </p:grpSpPr>
              <p:sp>
                <p:nvSpPr>
                  <p:cNvPr id="39986" name="Line 62"/>
                  <p:cNvSpPr>
                    <a:spLocks noChangeShapeType="1"/>
                  </p:cNvSpPr>
                  <p:nvPr/>
                </p:nvSpPr>
                <p:spPr bwMode="auto">
                  <a:xfrm flipV="1">
                    <a:off x="2082" y="2041"/>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87" name="Line 63"/>
                  <p:cNvSpPr>
                    <a:spLocks noChangeShapeType="1"/>
                  </p:cNvSpPr>
                  <p:nvPr/>
                </p:nvSpPr>
                <p:spPr bwMode="auto">
                  <a:xfrm flipV="1">
                    <a:off x="1902" y="2039"/>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88" name="Line 64"/>
                  <p:cNvSpPr>
                    <a:spLocks noChangeShapeType="1"/>
                  </p:cNvSpPr>
                  <p:nvPr/>
                </p:nvSpPr>
                <p:spPr bwMode="auto">
                  <a:xfrm flipV="1">
                    <a:off x="1732" y="2033"/>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89" name="Line 65"/>
                  <p:cNvSpPr>
                    <a:spLocks noChangeShapeType="1"/>
                  </p:cNvSpPr>
                  <p:nvPr/>
                </p:nvSpPr>
                <p:spPr bwMode="auto">
                  <a:xfrm flipV="1">
                    <a:off x="1552" y="2033"/>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90" name="Line 66"/>
                  <p:cNvSpPr>
                    <a:spLocks noChangeShapeType="1"/>
                  </p:cNvSpPr>
                  <p:nvPr/>
                </p:nvSpPr>
                <p:spPr bwMode="auto">
                  <a:xfrm flipV="1">
                    <a:off x="1362" y="2037"/>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39980" name="Group 67"/>
                <p:cNvGrpSpPr>
                  <a:grpSpLocks/>
                </p:cNvGrpSpPr>
                <p:nvPr/>
              </p:nvGrpSpPr>
              <p:grpSpPr bwMode="auto">
                <a:xfrm>
                  <a:off x="2514" y="2033"/>
                  <a:ext cx="720" cy="88"/>
                  <a:chOff x="2514" y="2033"/>
                  <a:chExt cx="720" cy="88"/>
                </a:xfrm>
              </p:grpSpPr>
              <p:sp>
                <p:nvSpPr>
                  <p:cNvPr id="39981" name="Line 68"/>
                  <p:cNvSpPr>
                    <a:spLocks noChangeShapeType="1"/>
                  </p:cNvSpPr>
                  <p:nvPr/>
                </p:nvSpPr>
                <p:spPr bwMode="auto">
                  <a:xfrm flipV="1">
                    <a:off x="3234" y="2041"/>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82" name="Line 69"/>
                  <p:cNvSpPr>
                    <a:spLocks noChangeShapeType="1"/>
                  </p:cNvSpPr>
                  <p:nvPr/>
                </p:nvSpPr>
                <p:spPr bwMode="auto">
                  <a:xfrm flipV="1">
                    <a:off x="3054" y="2039"/>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83" name="Line 70"/>
                  <p:cNvSpPr>
                    <a:spLocks noChangeShapeType="1"/>
                  </p:cNvSpPr>
                  <p:nvPr/>
                </p:nvSpPr>
                <p:spPr bwMode="auto">
                  <a:xfrm flipV="1">
                    <a:off x="2884" y="2033"/>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84" name="Line 71"/>
                  <p:cNvSpPr>
                    <a:spLocks noChangeShapeType="1"/>
                  </p:cNvSpPr>
                  <p:nvPr/>
                </p:nvSpPr>
                <p:spPr bwMode="auto">
                  <a:xfrm flipV="1">
                    <a:off x="2704" y="2033"/>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85" name="Line 72"/>
                  <p:cNvSpPr>
                    <a:spLocks noChangeShapeType="1"/>
                  </p:cNvSpPr>
                  <p:nvPr/>
                </p:nvSpPr>
                <p:spPr bwMode="auto">
                  <a:xfrm flipV="1">
                    <a:off x="2514" y="2037"/>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sp>
            <p:nvSpPr>
              <p:cNvPr id="39973" name="Rectangle 73"/>
              <p:cNvSpPr>
                <a:spLocks noChangeArrowheads="1"/>
              </p:cNvSpPr>
              <p:nvPr/>
            </p:nvSpPr>
            <p:spPr bwMode="auto">
              <a:xfrm>
                <a:off x="2288" y="1980"/>
                <a:ext cx="21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0</a:t>
                </a:r>
              </a:p>
            </p:txBody>
          </p:sp>
          <p:sp>
            <p:nvSpPr>
              <p:cNvPr id="39974" name="Rectangle 74"/>
              <p:cNvSpPr>
                <a:spLocks noChangeArrowheads="1"/>
              </p:cNvSpPr>
              <p:nvPr/>
            </p:nvSpPr>
            <p:spPr bwMode="auto">
              <a:xfrm>
                <a:off x="2288" y="1781"/>
                <a:ext cx="21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2</a:t>
                </a:r>
              </a:p>
            </p:txBody>
          </p:sp>
          <p:sp>
            <p:nvSpPr>
              <p:cNvPr id="39975" name="Rectangle 75"/>
              <p:cNvSpPr>
                <a:spLocks noChangeArrowheads="1"/>
              </p:cNvSpPr>
              <p:nvPr/>
            </p:nvSpPr>
            <p:spPr bwMode="auto">
              <a:xfrm>
                <a:off x="2288" y="1596"/>
                <a:ext cx="19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fr-CA" altLang="fr-FR" b="1">
                    <a:latin typeface="Arial" charset="0"/>
                  </a:rPr>
                  <a:t>4</a:t>
                </a:r>
              </a:p>
            </p:txBody>
          </p:sp>
          <p:sp>
            <p:nvSpPr>
              <p:cNvPr id="39976" name="Rectangle 76"/>
              <p:cNvSpPr>
                <a:spLocks noChangeArrowheads="1"/>
              </p:cNvSpPr>
              <p:nvPr/>
            </p:nvSpPr>
            <p:spPr bwMode="auto">
              <a:xfrm>
                <a:off x="2294" y="1422"/>
                <a:ext cx="21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6</a:t>
                </a:r>
              </a:p>
            </p:txBody>
          </p:sp>
          <p:sp>
            <p:nvSpPr>
              <p:cNvPr id="39977" name="Rectangle 77"/>
              <p:cNvSpPr>
                <a:spLocks noChangeArrowheads="1"/>
              </p:cNvSpPr>
              <p:nvPr/>
            </p:nvSpPr>
            <p:spPr bwMode="auto">
              <a:xfrm>
                <a:off x="2300" y="1242"/>
                <a:ext cx="21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8</a:t>
                </a:r>
              </a:p>
            </p:txBody>
          </p:sp>
          <p:sp>
            <p:nvSpPr>
              <p:cNvPr id="39978" name="Rectangle 78"/>
              <p:cNvSpPr>
                <a:spLocks noChangeArrowheads="1"/>
              </p:cNvSpPr>
              <p:nvPr/>
            </p:nvSpPr>
            <p:spPr bwMode="auto">
              <a:xfrm>
                <a:off x="2300" y="1080"/>
                <a:ext cx="30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10</a:t>
                </a:r>
              </a:p>
            </p:txBody>
          </p:sp>
        </p:grpSp>
        <p:sp>
          <p:nvSpPr>
            <p:cNvPr id="39948" name="Line 79"/>
            <p:cNvSpPr>
              <a:spLocks noChangeShapeType="1"/>
            </p:cNvSpPr>
            <p:nvPr/>
          </p:nvSpPr>
          <p:spPr bwMode="auto">
            <a:xfrm>
              <a:off x="2310" y="1542"/>
              <a:ext cx="366" cy="240"/>
            </a:xfrm>
            <a:prstGeom prst="line">
              <a:avLst/>
            </a:prstGeom>
            <a:noFill/>
            <a:ln w="508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49" name="Line 80"/>
            <p:cNvSpPr>
              <a:spLocks noChangeShapeType="1"/>
            </p:cNvSpPr>
            <p:nvPr/>
          </p:nvSpPr>
          <p:spPr bwMode="auto">
            <a:xfrm flipH="1">
              <a:off x="2508" y="1770"/>
              <a:ext cx="150" cy="312"/>
            </a:xfrm>
            <a:prstGeom prst="line">
              <a:avLst/>
            </a:prstGeom>
            <a:noFill/>
            <a:ln w="508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50" name="Line 81"/>
            <p:cNvSpPr>
              <a:spLocks noChangeShapeType="1"/>
            </p:cNvSpPr>
            <p:nvPr/>
          </p:nvSpPr>
          <p:spPr bwMode="auto">
            <a:xfrm flipH="1">
              <a:off x="2388" y="2088"/>
              <a:ext cx="120" cy="84"/>
            </a:xfrm>
            <a:prstGeom prst="line">
              <a:avLst/>
            </a:prstGeom>
            <a:noFill/>
            <a:ln w="508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51" name="Line 82"/>
            <p:cNvSpPr>
              <a:spLocks noChangeShapeType="1"/>
            </p:cNvSpPr>
            <p:nvPr/>
          </p:nvSpPr>
          <p:spPr bwMode="auto">
            <a:xfrm flipH="1">
              <a:off x="2304" y="2160"/>
              <a:ext cx="102" cy="888"/>
            </a:xfrm>
            <a:prstGeom prst="line">
              <a:avLst/>
            </a:prstGeom>
            <a:noFill/>
            <a:ln w="508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52" name="Line 83"/>
            <p:cNvSpPr>
              <a:spLocks noChangeShapeType="1"/>
            </p:cNvSpPr>
            <p:nvPr/>
          </p:nvSpPr>
          <p:spPr bwMode="auto">
            <a:xfrm flipH="1" flipV="1">
              <a:off x="1926" y="2412"/>
              <a:ext cx="378" cy="630"/>
            </a:xfrm>
            <a:prstGeom prst="line">
              <a:avLst/>
            </a:prstGeom>
            <a:noFill/>
            <a:ln w="508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53" name="Line 84"/>
            <p:cNvSpPr>
              <a:spLocks noChangeShapeType="1"/>
            </p:cNvSpPr>
            <p:nvPr/>
          </p:nvSpPr>
          <p:spPr bwMode="auto">
            <a:xfrm flipH="1" flipV="1">
              <a:off x="1356" y="2082"/>
              <a:ext cx="576" cy="342"/>
            </a:xfrm>
            <a:prstGeom prst="line">
              <a:avLst/>
            </a:prstGeom>
            <a:noFill/>
            <a:ln w="508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54" name="Line 85"/>
            <p:cNvSpPr>
              <a:spLocks noChangeShapeType="1"/>
            </p:cNvSpPr>
            <p:nvPr/>
          </p:nvSpPr>
          <p:spPr bwMode="auto">
            <a:xfrm flipV="1">
              <a:off x="1368" y="1464"/>
              <a:ext cx="246" cy="618"/>
            </a:xfrm>
            <a:prstGeom prst="line">
              <a:avLst/>
            </a:prstGeom>
            <a:noFill/>
            <a:ln w="508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39955" name="Line 86"/>
            <p:cNvSpPr>
              <a:spLocks noChangeShapeType="1"/>
            </p:cNvSpPr>
            <p:nvPr/>
          </p:nvSpPr>
          <p:spPr bwMode="auto">
            <a:xfrm>
              <a:off x="1608" y="1464"/>
              <a:ext cx="690" cy="84"/>
            </a:xfrm>
            <a:prstGeom prst="line">
              <a:avLst/>
            </a:prstGeom>
            <a:noFill/>
            <a:ln w="508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sp>
        <p:nvSpPr>
          <p:cNvPr id="345175" name="Rectangle 87"/>
          <p:cNvSpPr>
            <a:spLocks noChangeArrowheads="1"/>
          </p:cNvSpPr>
          <p:nvPr/>
        </p:nvSpPr>
        <p:spPr bwMode="auto">
          <a:xfrm>
            <a:off x="5830888" y="5373688"/>
            <a:ext cx="3313112"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buFontTx/>
              <a:buChar char="•"/>
            </a:pPr>
            <a:r>
              <a:rPr lang="fr-CA" altLang="fr-FR" sz="1400" b="1">
                <a:solidFill>
                  <a:srgbClr val="FFFF00"/>
                </a:solidFill>
                <a:latin typeface="Arial" charset="0"/>
              </a:rPr>
              <a:t>De 5% à 15% des utilisateurs</a:t>
            </a:r>
          </a:p>
          <a:p>
            <a:pPr>
              <a:buFontTx/>
              <a:buChar char="•"/>
            </a:pPr>
            <a:r>
              <a:rPr lang="fr-CA" altLang="fr-FR" sz="1400" b="1">
                <a:solidFill>
                  <a:srgbClr val="FFFF00"/>
                </a:solidFill>
                <a:latin typeface="Arial" charset="0"/>
              </a:rPr>
              <a:t>Cadres supérieurs et leurs adjoints</a:t>
            </a:r>
          </a:p>
          <a:p>
            <a:pPr>
              <a:buFontTx/>
              <a:buChar char="•"/>
            </a:pPr>
            <a:r>
              <a:rPr lang="fr-CA" altLang="fr-FR" sz="1400" b="1">
                <a:solidFill>
                  <a:srgbClr val="FFFF00"/>
                </a:solidFill>
                <a:latin typeface="Arial" charset="0"/>
              </a:rPr>
              <a:t>Utilisation intermittente</a:t>
            </a:r>
          </a:p>
          <a:p>
            <a:pPr>
              <a:buFontTx/>
              <a:buChar char="•"/>
            </a:pPr>
            <a:r>
              <a:rPr lang="fr-CA" altLang="fr-FR" sz="1400" b="1">
                <a:solidFill>
                  <a:srgbClr val="FFFF00"/>
                </a:solidFill>
                <a:latin typeface="Arial" charset="0"/>
              </a:rPr>
              <a:t>Préoccupations stratégiques et tactiques</a:t>
            </a:r>
          </a:p>
        </p:txBody>
      </p:sp>
      <p:sp>
        <p:nvSpPr>
          <p:cNvPr id="86"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87"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88" name="AutoShape 20"/>
          <p:cNvSpPr>
            <a:spLocks noChangeArrowheads="1"/>
          </p:cNvSpPr>
          <p:nvPr/>
        </p:nvSpPr>
        <p:spPr bwMode="auto">
          <a:xfrm>
            <a:off x="8662988" y="266223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45175"/>
                                        </p:tgtEl>
                                        <p:attrNameLst>
                                          <p:attrName>style.visibility</p:attrName>
                                        </p:attrNameLst>
                                      </p:cBhvr>
                                      <p:to>
                                        <p:strVal val="visible"/>
                                      </p:to>
                                    </p:set>
                                    <p:anim calcmode="lin" valueType="num">
                                      <p:cBhvr>
                                        <p:cTn id="13" dur="500" fill="hold"/>
                                        <p:tgtEl>
                                          <p:spTgt spid="345175"/>
                                        </p:tgtEl>
                                        <p:attrNameLst>
                                          <p:attrName>ppt_w</p:attrName>
                                        </p:attrNameLst>
                                      </p:cBhvr>
                                      <p:tavLst>
                                        <p:tav tm="0">
                                          <p:val>
                                            <p:fltVal val="0"/>
                                          </p:val>
                                        </p:tav>
                                        <p:tav tm="100000">
                                          <p:val>
                                            <p:strVal val="#ppt_w"/>
                                          </p:val>
                                        </p:tav>
                                      </p:tavLst>
                                    </p:anim>
                                    <p:anim calcmode="lin" valueType="num">
                                      <p:cBhvr>
                                        <p:cTn id="14" dur="500" fill="hold"/>
                                        <p:tgtEl>
                                          <p:spTgt spid="3451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7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lnSpc>
                <a:spcPct val="90000"/>
              </a:lnSpc>
              <a:defRPr/>
            </a:pPr>
            <a:r>
              <a:rPr lang="fr-CA" sz="3600" dirty="0"/>
              <a:t>Définitions TB</a:t>
            </a:r>
          </a:p>
        </p:txBody>
      </p:sp>
      <p:sp>
        <p:nvSpPr>
          <p:cNvPr id="197635" name="Rectangle 3"/>
          <p:cNvSpPr>
            <a:spLocks noGrp="1" noChangeArrowheads="1"/>
          </p:cNvSpPr>
          <p:nvPr>
            <p:ph type="body" idx="1"/>
          </p:nvPr>
        </p:nvSpPr>
        <p:spPr>
          <a:xfrm>
            <a:off x="1066800" y="1981200"/>
            <a:ext cx="7897813" cy="4114800"/>
          </a:xfrm>
        </p:spPr>
        <p:txBody>
          <a:bodyPr/>
          <a:lstStyle/>
          <a:p>
            <a:pPr lvl="1" eaLnBrk="1" hangingPunct="1">
              <a:lnSpc>
                <a:spcPct val="90000"/>
              </a:lnSpc>
              <a:defRPr/>
            </a:pPr>
            <a:r>
              <a:rPr lang="fr-CA" sz="1800" dirty="0"/>
              <a:t>Tableau de Bord est un système qui se base sur la science de l’information afin de permettre aux décideurs d’entreprise de faciliter la prise de décision.  </a:t>
            </a:r>
          </a:p>
          <a:p>
            <a:pPr lvl="1" eaLnBrk="1" hangingPunct="1">
              <a:lnSpc>
                <a:spcPct val="90000"/>
              </a:lnSpc>
              <a:defRPr/>
            </a:pPr>
            <a:r>
              <a:rPr lang="fr-CA" sz="1800" dirty="0"/>
              <a:t>Il permet de regrouper l’information selon les différents sujets d’intérêts de gestion et des différentes logique de métier de l’entreprise.  </a:t>
            </a:r>
          </a:p>
          <a:p>
            <a:pPr lvl="1" eaLnBrk="1" hangingPunct="1">
              <a:lnSpc>
                <a:spcPct val="90000"/>
              </a:lnSpc>
              <a:defRPr/>
            </a:pPr>
            <a:r>
              <a:rPr lang="fr-CA" sz="1800" dirty="0"/>
              <a:t>Ceci permet d’obtenir un portrait adapté à la situation particulière de chacun des centres de coûts ou profits , voire même aux gestionnaires de l’entreprise.  </a:t>
            </a:r>
          </a:p>
          <a:p>
            <a:pPr lvl="1" eaLnBrk="1" hangingPunct="1">
              <a:lnSpc>
                <a:spcPct val="90000"/>
              </a:lnSpc>
              <a:defRPr/>
            </a:pPr>
            <a:r>
              <a:rPr lang="fr-CA" b="1" u="sng" dirty="0"/>
              <a:t>Le système des Tableau de Bord permet à l’entreprise d’être proactive dans ses décisions en regroupant les informations nécessaires, en constituant des tableaux de bord d’entreprise et en présentant un portrait clair de la situation de l’entreprise, créant un contexte favorable à la prise de décisions optimale.</a:t>
            </a:r>
            <a:endParaRPr lang="en-CA" b="1" u="sng" dirty="0"/>
          </a:p>
        </p:txBody>
      </p:sp>
      <p:sp>
        <p:nvSpPr>
          <p:cNvPr id="7" name="AutoShape 20"/>
          <p:cNvSpPr>
            <a:spLocks noChangeArrowheads="1"/>
          </p:cNvSpPr>
          <p:nvPr/>
        </p:nvSpPr>
        <p:spPr bwMode="auto">
          <a:xfrm>
            <a:off x="8304213" y="550068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8" name="AutoShape 20"/>
          <p:cNvSpPr>
            <a:spLocks noChangeArrowheads="1"/>
          </p:cNvSpPr>
          <p:nvPr/>
        </p:nvSpPr>
        <p:spPr bwMode="auto">
          <a:xfrm>
            <a:off x="8456613" y="565308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eaLnBrk="1" hangingPunct="1">
              <a:defRPr/>
            </a:pPr>
            <a:r>
              <a:rPr lang="fr-CA" sz="4000" dirty="0"/>
              <a:t>Utilisateur « Les Assidus »</a:t>
            </a:r>
          </a:p>
        </p:txBody>
      </p:sp>
      <p:sp>
        <p:nvSpPr>
          <p:cNvPr id="347139" name="Rectangle 3"/>
          <p:cNvSpPr>
            <a:spLocks noGrp="1" noChangeArrowheads="1"/>
          </p:cNvSpPr>
          <p:nvPr>
            <p:ph type="body" sz="half" idx="1"/>
          </p:nvPr>
        </p:nvSpPr>
        <p:spPr>
          <a:xfrm>
            <a:off x="1066800" y="1981200"/>
            <a:ext cx="7681913" cy="439738"/>
          </a:xfrm>
        </p:spPr>
        <p:txBody>
          <a:bodyPr/>
          <a:lstStyle/>
          <a:p>
            <a:pPr eaLnBrk="1" hangingPunct="1">
              <a:defRPr/>
            </a:pPr>
            <a:r>
              <a:rPr lang="fr-CA" sz="2000" dirty="0"/>
              <a:t>Profiler les Utilisateurs : « Les Assidus »</a:t>
            </a:r>
          </a:p>
        </p:txBody>
      </p:sp>
      <p:sp>
        <p:nvSpPr>
          <p:cNvPr id="41988" name="Rectangle 4"/>
          <p:cNvSpPr>
            <a:spLocks noChangeArrowheads="1"/>
          </p:cNvSpPr>
          <p:nvPr/>
        </p:nvSpPr>
        <p:spPr bwMode="auto">
          <a:xfrm>
            <a:off x="1042988" y="6381750"/>
            <a:ext cx="15986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000" b="1">
                <a:latin typeface="Arial" charset="0"/>
              </a:rPr>
              <a:t>Source : Gartner Group</a:t>
            </a:r>
          </a:p>
        </p:txBody>
      </p:sp>
      <p:grpSp>
        <p:nvGrpSpPr>
          <p:cNvPr id="2" name="Group 86"/>
          <p:cNvGrpSpPr>
            <a:grpSpLocks/>
          </p:cNvGrpSpPr>
          <p:nvPr/>
        </p:nvGrpSpPr>
        <p:grpSpPr bwMode="auto">
          <a:xfrm>
            <a:off x="900113" y="2349500"/>
            <a:ext cx="6267450" cy="3619500"/>
            <a:chOff x="430" y="962"/>
            <a:chExt cx="3948" cy="2280"/>
          </a:xfrm>
        </p:grpSpPr>
        <p:grpSp>
          <p:nvGrpSpPr>
            <p:cNvPr id="41995" name="Group 87"/>
            <p:cNvGrpSpPr>
              <a:grpSpLocks/>
            </p:cNvGrpSpPr>
            <p:nvPr/>
          </p:nvGrpSpPr>
          <p:grpSpPr bwMode="auto">
            <a:xfrm>
              <a:off x="430" y="962"/>
              <a:ext cx="3948" cy="2280"/>
              <a:chOff x="430" y="962"/>
              <a:chExt cx="3948" cy="2280"/>
            </a:xfrm>
          </p:grpSpPr>
          <p:sp>
            <p:nvSpPr>
              <p:cNvPr id="42004" name="Line 88"/>
              <p:cNvSpPr>
                <a:spLocks noChangeShapeType="1"/>
              </p:cNvSpPr>
              <p:nvPr/>
            </p:nvSpPr>
            <p:spPr bwMode="auto">
              <a:xfrm>
                <a:off x="2302" y="1173"/>
                <a:ext cx="0" cy="18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05" name="Line 89"/>
              <p:cNvSpPr>
                <a:spLocks noChangeShapeType="1"/>
              </p:cNvSpPr>
              <p:nvPr/>
            </p:nvSpPr>
            <p:spPr bwMode="auto">
              <a:xfrm>
                <a:off x="1362" y="2085"/>
                <a:ext cx="18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06" name="Line 90"/>
              <p:cNvSpPr>
                <a:spLocks noChangeShapeType="1"/>
              </p:cNvSpPr>
              <p:nvPr/>
            </p:nvSpPr>
            <p:spPr bwMode="auto">
              <a:xfrm>
                <a:off x="1608" y="1467"/>
                <a:ext cx="1404" cy="12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07" name="Line 91"/>
              <p:cNvSpPr>
                <a:spLocks noChangeShapeType="1"/>
              </p:cNvSpPr>
              <p:nvPr/>
            </p:nvSpPr>
            <p:spPr bwMode="auto">
              <a:xfrm flipH="1">
                <a:off x="1584" y="1503"/>
                <a:ext cx="1434" cy="119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08" name="Rectangle 92"/>
              <p:cNvSpPr>
                <a:spLocks noChangeArrowheads="1"/>
              </p:cNvSpPr>
              <p:nvPr/>
            </p:nvSpPr>
            <p:spPr bwMode="auto">
              <a:xfrm>
                <a:off x="1602" y="962"/>
                <a:ext cx="14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Complexité d’analyse</a:t>
                </a:r>
              </a:p>
            </p:txBody>
          </p:sp>
          <p:sp>
            <p:nvSpPr>
              <p:cNvPr id="42009" name="Rectangle 93"/>
              <p:cNvSpPr>
                <a:spLocks noChangeArrowheads="1"/>
              </p:cNvSpPr>
              <p:nvPr/>
            </p:nvSpPr>
            <p:spPr bwMode="auto">
              <a:xfrm>
                <a:off x="3016" y="1334"/>
                <a:ext cx="6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Stratégie</a:t>
                </a:r>
              </a:p>
            </p:txBody>
          </p:sp>
          <p:sp>
            <p:nvSpPr>
              <p:cNvPr id="42010" name="Rectangle 94"/>
              <p:cNvSpPr>
                <a:spLocks noChangeArrowheads="1"/>
              </p:cNvSpPr>
              <p:nvPr/>
            </p:nvSpPr>
            <p:spPr bwMode="auto">
              <a:xfrm>
                <a:off x="3232" y="1894"/>
                <a:ext cx="114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fr-CA" altLang="fr-FR" sz="1600" b="1">
                    <a:latin typeface="Arial" charset="0"/>
                  </a:rPr>
                  <a:t>Granularité des données</a:t>
                </a:r>
              </a:p>
            </p:txBody>
          </p:sp>
          <p:sp>
            <p:nvSpPr>
              <p:cNvPr id="42011" name="Rectangle 95"/>
              <p:cNvSpPr>
                <a:spLocks noChangeArrowheads="1"/>
              </p:cNvSpPr>
              <p:nvPr/>
            </p:nvSpPr>
            <p:spPr bwMode="auto">
              <a:xfrm>
                <a:off x="2982" y="2638"/>
                <a:ext cx="7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Flexibilité</a:t>
                </a:r>
              </a:p>
            </p:txBody>
          </p:sp>
          <p:sp>
            <p:nvSpPr>
              <p:cNvPr id="42012" name="Rectangle 96"/>
              <p:cNvSpPr>
                <a:spLocks noChangeArrowheads="1"/>
              </p:cNvSpPr>
              <p:nvPr/>
            </p:nvSpPr>
            <p:spPr bwMode="auto">
              <a:xfrm>
                <a:off x="1670" y="3030"/>
                <a:ext cx="14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Étendue des données</a:t>
                </a:r>
              </a:p>
            </p:txBody>
          </p:sp>
          <p:sp>
            <p:nvSpPr>
              <p:cNvPr id="42013" name="Rectangle 97"/>
              <p:cNvSpPr>
                <a:spLocks noChangeArrowheads="1"/>
              </p:cNvSpPr>
              <p:nvPr/>
            </p:nvSpPr>
            <p:spPr bwMode="auto">
              <a:xfrm>
                <a:off x="962" y="2640"/>
                <a:ext cx="6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Tactique</a:t>
                </a:r>
              </a:p>
            </p:txBody>
          </p:sp>
          <p:sp>
            <p:nvSpPr>
              <p:cNvPr id="42014" name="Rectangle 98"/>
              <p:cNvSpPr>
                <a:spLocks noChangeArrowheads="1"/>
              </p:cNvSpPr>
              <p:nvPr/>
            </p:nvSpPr>
            <p:spPr bwMode="auto">
              <a:xfrm>
                <a:off x="430" y="1906"/>
                <a:ext cx="95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fr-CA" altLang="fr-FR" sz="1600" b="1">
                    <a:latin typeface="Arial" charset="0"/>
                  </a:rPr>
                  <a:t>Facilité d’utilisation</a:t>
                </a:r>
              </a:p>
            </p:txBody>
          </p:sp>
          <p:sp>
            <p:nvSpPr>
              <p:cNvPr id="42015" name="Rectangle 99"/>
              <p:cNvSpPr>
                <a:spLocks noChangeArrowheads="1"/>
              </p:cNvSpPr>
              <p:nvPr/>
            </p:nvSpPr>
            <p:spPr bwMode="auto">
              <a:xfrm>
                <a:off x="558" y="1310"/>
                <a:ext cx="11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Personnalisation</a:t>
                </a:r>
              </a:p>
            </p:txBody>
          </p:sp>
          <p:grpSp>
            <p:nvGrpSpPr>
              <p:cNvPr id="42016" name="Group 100"/>
              <p:cNvGrpSpPr>
                <a:grpSpLocks/>
              </p:cNvGrpSpPr>
              <p:nvPr/>
            </p:nvGrpSpPr>
            <p:grpSpPr bwMode="auto">
              <a:xfrm>
                <a:off x="2260" y="1171"/>
                <a:ext cx="88" cy="720"/>
                <a:chOff x="2260" y="1171"/>
                <a:chExt cx="88" cy="720"/>
              </a:xfrm>
            </p:grpSpPr>
            <p:sp>
              <p:nvSpPr>
                <p:cNvPr id="42068" name="Line 101"/>
                <p:cNvSpPr>
                  <a:spLocks noChangeShapeType="1"/>
                </p:cNvSpPr>
                <p:nvPr/>
              </p:nvSpPr>
              <p:spPr bwMode="auto">
                <a:xfrm>
                  <a:off x="2260" y="1891"/>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69" name="Line 102"/>
                <p:cNvSpPr>
                  <a:spLocks noChangeShapeType="1"/>
                </p:cNvSpPr>
                <p:nvPr/>
              </p:nvSpPr>
              <p:spPr bwMode="auto">
                <a:xfrm>
                  <a:off x="2262" y="1711"/>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70" name="Line 103"/>
                <p:cNvSpPr>
                  <a:spLocks noChangeShapeType="1"/>
                </p:cNvSpPr>
                <p:nvPr/>
              </p:nvSpPr>
              <p:spPr bwMode="auto">
                <a:xfrm>
                  <a:off x="2268" y="1541"/>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71" name="Line 104"/>
                <p:cNvSpPr>
                  <a:spLocks noChangeShapeType="1"/>
                </p:cNvSpPr>
                <p:nvPr/>
              </p:nvSpPr>
              <p:spPr bwMode="auto">
                <a:xfrm>
                  <a:off x="2268" y="1361"/>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72" name="Line 105"/>
                <p:cNvSpPr>
                  <a:spLocks noChangeShapeType="1"/>
                </p:cNvSpPr>
                <p:nvPr/>
              </p:nvSpPr>
              <p:spPr bwMode="auto">
                <a:xfrm>
                  <a:off x="2264" y="1171"/>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42017" name="Group 106"/>
              <p:cNvGrpSpPr>
                <a:grpSpLocks/>
              </p:cNvGrpSpPr>
              <p:nvPr/>
            </p:nvGrpSpPr>
            <p:grpSpPr bwMode="auto">
              <a:xfrm>
                <a:off x="2260" y="2323"/>
                <a:ext cx="88" cy="720"/>
                <a:chOff x="2260" y="2323"/>
                <a:chExt cx="88" cy="720"/>
              </a:xfrm>
            </p:grpSpPr>
            <p:sp>
              <p:nvSpPr>
                <p:cNvPr id="42063" name="Line 107"/>
                <p:cNvSpPr>
                  <a:spLocks noChangeShapeType="1"/>
                </p:cNvSpPr>
                <p:nvPr/>
              </p:nvSpPr>
              <p:spPr bwMode="auto">
                <a:xfrm>
                  <a:off x="2260" y="3043"/>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64" name="Line 108"/>
                <p:cNvSpPr>
                  <a:spLocks noChangeShapeType="1"/>
                </p:cNvSpPr>
                <p:nvPr/>
              </p:nvSpPr>
              <p:spPr bwMode="auto">
                <a:xfrm>
                  <a:off x="2262" y="2863"/>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65" name="Line 109"/>
                <p:cNvSpPr>
                  <a:spLocks noChangeShapeType="1"/>
                </p:cNvSpPr>
                <p:nvPr/>
              </p:nvSpPr>
              <p:spPr bwMode="auto">
                <a:xfrm>
                  <a:off x="2268" y="2693"/>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66" name="Line 110"/>
                <p:cNvSpPr>
                  <a:spLocks noChangeShapeType="1"/>
                </p:cNvSpPr>
                <p:nvPr/>
              </p:nvSpPr>
              <p:spPr bwMode="auto">
                <a:xfrm>
                  <a:off x="2268" y="2513"/>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67" name="Line 111"/>
                <p:cNvSpPr>
                  <a:spLocks noChangeShapeType="1"/>
                </p:cNvSpPr>
                <p:nvPr/>
              </p:nvSpPr>
              <p:spPr bwMode="auto">
                <a:xfrm>
                  <a:off x="2264" y="2323"/>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42018" name="Group 112"/>
              <p:cNvGrpSpPr>
                <a:grpSpLocks/>
              </p:cNvGrpSpPr>
              <p:nvPr/>
            </p:nvGrpSpPr>
            <p:grpSpPr bwMode="auto">
              <a:xfrm>
                <a:off x="1565" y="1469"/>
                <a:ext cx="1488" cy="1261"/>
                <a:chOff x="1565" y="1469"/>
                <a:chExt cx="1488" cy="1261"/>
              </a:xfrm>
            </p:grpSpPr>
            <p:grpSp>
              <p:nvGrpSpPr>
                <p:cNvPr id="42051" name="Group 113"/>
                <p:cNvGrpSpPr>
                  <a:grpSpLocks/>
                </p:cNvGrpSpPr>
                <p:nvPr/>
              </p:nvGrpSpPr>
              <p:grpSpPr bwMode="auto">
                <a:xfrm>
                  <a:off x="2447" y="1469"/>
                  <a:ext cx="606" cy="521"/>
                  <a:chOff x="2447" y="1469"/>
                  <a:chExt cx="606" cy="521"/>
                </a:xfrm>
              </p:grpSpPr>
              <p:sp>
                <p:nvSpPr>
                  <p:cNvPr id="42058" name="Line 114"/>
                  <p:cNvSpPr>
                    <a:spLocks noChangeShapeType="1"/>
                  </p:cNvSpPr>
                  <p:nvPr/>
                </p:nvSpPr>
                <p:spPr bwMode="auto">
                  <a:xfrm>
                    <a:off x="2447" y="1928"/>
                    <a:ext cx="52" cy="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59" name="Line 115"/>
                  <p:cNvSpPr>
                    <a:spLocks noChangeShapeType="1"/>
                  </p:cNvSpPr>
                  <p:nvPr/>
                </p:nvSpPr>
                <p:spPr bwMode="auto">
                  <a:xfrm>
                    <a:off x="2586" y="1814"/>
                    <a:ext cx="52" cy="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60" name="Line 116"/>
                  <p:cNvSpPr>
                    <a:spLocks noChangeShapeType="1"/>
                  </p:cNvSpPr>
                  <p:nvPr/>
                </p:nvSpPr>
                <p:spPr bwMode="auto">
                  <a:xfrm>
                    <a:off x="2720" y="1710"/>
                    <a:ext cx="52"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61" name="Line 117"/>
                  <p:cNvSpPr>
                    <a:spLocks noChangeShapeType="1"/>
                  </p:cNvSpPr>
                  <p:nvPr/>
                </p:nvSpPr>
                <p:spPr bwMode="auto">
                  <a:xfrm>
                    <a:off x="2858" y="1594"/>
                    <a:ext cx="52"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62" name="Line 118"/>
                  <p:cNvSpPr>
                    <a:spLocks noChangeShapeType="1"/>
                  </p:cNvSpPr>
                  <p:nvPr/>
                </p:nvSpPr>
                <p:spPr bwMode="auto">
                  <a:xfrm>
                    <a:off x="3001" y="1469"/>
                    <a:ext cx="52"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42052" name="Group 119"/>
                <p:cNvGrpSpPr>
                  <a:grpSpLocks/>
                </p:cNvGrpSpPr>
                <p:nvPr/>
              </p:nvGrpSpPr>
              <p:grpSpPr bwMode="auto">
                <a:xfrm>
                  <a:off x="1565" y="2209"/>
                  <a:ext cx="605" cy="521"/>
                  <a:chOff x="1565" y="2209"/>
                  <a:chExt cx="605" cy="521"/>
                </a:xfrm>
              </p:grpSpPr>
              <p:sp>
                <p:nvSpPr>
                  <p:cNvPr id="42053" name="Line 120"/>
                  <p:cNvSpPr>
                    <a:spLocks noChangeShapeType="1"/>
                  </p:cNvSpPr>
                  <p:nvPr/>
                </p:nvSpPr>
                <p:spPr bwMode="auto">
                  <a:xfrm>
                    <a:off x="1565" y="2669"/>
                    <a:ext cx="51"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54" name="Line 121"/>
                  <p:cNvSpPr>
                    <a:spLocks noChangeShapeType="1"/>
                  </p:cNvSpPr>
                  <p:nvPr/>
                </p:nvSpPr>
                <p:spPr bwMode="auto">
                  <a:xfrm>
                    <a:off x="1704" y="2555"/>
                    <a:ext cx="51"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55" name="Line 122"/>
                  <p:cNvSpPr>
                    <a:spLocks noChangeShapeType="1"/>
                  </p:cNvSpPr>
                  <p:nvPr/>
                </p:nvSpPr>
                <p:spPr bwMode="auto">
                  <a:xfrm>
                    <a:off x="1838" y="2450"/>
                    <a:ext cx="51"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56" name="Line 123"/>
                  <p:cNvSpPr>
                    <a:spLocks noChangeShapeType="1"/>
                  </p:cNvSpPr>
                  <p:nvPr/>
                </p:nvSpPr>
                <p:spPr bwMode="auto">
                  <a:xfrm>
                    <a:off x="1976" y="2334"/>
                    <a:ext cx="51" cy="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57" name="Line 124"/>
                  <p:cNvSpPr>
                    <a:spLocks noChangeShapeType="1"/>
                  </p:cNvSpPr>
                  <p:nvPr/>
                </p:nvSpPr>
                <p:spPr bwMode="auto">
                  <a:xfrm>
                    <a:off x="2119" y="2209"/>
                    <a:ext cx="51"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grpSp>
            <p:nvGrpSpPr>
              <p:cNvPr id="42019" name="Group 125"/>
              <p:cNvGrpSpPr>
                <a:grpSpLocks/>
              </p:cNvGrpSpPr>
              <p:nvPr/>
            </p:nvGrpSpPr>
            <p:grpSpPr bwMode="auto">
              <a:xfrm>
                <a:off x="1578" y="1439"/>
                <a:ext cx="1462" cy="1291"/>
                <a:chOff x="1578" y="1439"/>
                <a:chExt cx="1462" cy="1291"/>
              </a:xfrm>
            </p:grpSpPr>
            <p:grpSp>
              <p:nvGrpSpPr>
                <p:cNvPr id="42039" name="Group 126"/>
                <p:cNvGrpSpPr>
                  <a:grpSpLocks/>
                </p:cNvGrpSpPr>
                <p:nvPr/>
              </p:nvGrpSpPr>
              <p:grpSpPr bwMode="auto">
                <a:xfrm>
                  <a:off x="1578" y="1439"/>
                  <a:ext cx="593" cy="536"/>
                  <a:chOff x="1578" y="1439"/>
                  <a:chExt cx="593" cy="536"/>
                </a:xfrm>
              </p:grpSpPr>
              <p:sp>
                <p:nvSpPr>
                  <p:cNvPr id="42046" name="Line 127"/>
                  <p:cNvSpPr>
                    <a:spLocks noChangeShapeType="1"/>
                  </p:cNvSpPr>
                  <p:nvPr/>
                </p:nvSpPr>
                <p:spPr bwMode="auto">
                  <a:xfrm flipV="1">
                    <a:off x="2118" y="1915"/>
                    <a:ext cx="53"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47" name="Line 128"/>
                  <p:cNvSpPr>
                    <a:spLocks noChangeShapeType="1"/>
                  </p:cNvSpPr>
                  <p:nvPr/>
                </p:nvSpPr>
                <p:spPr bwMode="auto">
                  <a:xfrm flipV="1">
                    <a:off x="1984" y="1795"/>
                    <a:ext cx="52" cy="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48" name="Line 129"/>
                  <p:cNvSpPr>
                    <a:spLocks noChangeShapeType="1"/>
                  </p:cNvSpPr>
                  <p:nvPr/>
                </p:nvSpPr>
                <p:spPr bwMode="auto">
                  <a:xfrm flipV="1">
                    <a:off x="1859" y="1679"/>
                    <a:ext cx="53"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49" name="Line 130"/>
                  <p:cNvSpPr>
                    <a:spLocks noChangeShapeType="1"/>
                  </p:cNvSpPr>
                  <p:nvPr/>
                </p:nvSpPr>
                <p:spPr bwMode="auto">
                  <a:xfrm flipV="1">
                    <a:off x="1724" y="1561"/>
                    <a:ext cx="52"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50" name="Line 131"/>
                  <p:cNvSpPr>
                    <a:spLocks noChangeShapeType="1"/>
                  </p:cNvSpPr>
                  <p:nvPr/>
                </p:nvSpPr>
                <p:spPr bwMode="auto">
                  <a:xfrm flipV="1">
                    <a:off x="1578" y="1439"/>
                    <a:ext cx="53"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42040" name="Group 132"/>
                <p:cNvGrpSpPr>
                  <a:grpSpLocks/>
                </p:cNvGrpSpPr>
                <p:nvPr/>
              </p:nvGrpSpPr>
              <p:grpSpPr bwMode="auto">
                <a:xfrm>
                  <a:off x="2447" y="2194"/>
                  <a:ext cx="593" cy="536"/>
                  <a:chOff x="2447" y="2194"/>
                  <a:chExt cx="593" cy="536"/>
                </a:xfrm>
              </p:grpSpPr>
              <p:sp>
                <p:nvSpPr>
                  <p:cNvPr id="42041" name="Line 133"/>
                  <p:cNvSpPr>
                    <a:spLocks noChangeShapeType="1"/>
                  </p:cNvSpPr>
                  <p:nvPr/>
                </p:nvSpPr>
                <p:spPr bwMode="auto">
                  <a:xfrm flipV="1">
                    <a:off x="2988" y="2669"/>
                    <a:ext cx="52"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42" name="Line 134"/>
                  <p:cNvSpPr>
                    <a:spLocks noChangeShapeType="1"/>
                  </p:cNvSpPr>
                  <p:nvPr/>
                </p:nvSpPr>
                <p:spPr bwMode="auto">
                  <a:xfrm flipV="1">
                    <a:off x="2853" y="2550"/>
                    <a:ext cx="52"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43" name="Line 135"/>
                  <p:cNvSpPr>
                    <a:spLocks noChangeShapeType="1"/>
                  </p:cNvSpPr>
                  <p:nvPr/>
                </p:nvSpPr>
                <p:spPr bwMode="auto">
                  <a:xfrm flipV="1">
                    <a:off x="2728" y="2434"/>
                    <a:ext cx="53"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44" name="Line 136"/>
                  <p:cNvSpPr>
                    <a:spLocks noChangeShapeType="1"/>
                  </p:cNvSpPr>
                  <p:nvPr/>
                </p:nvSpPr>
                <p:spPr bwMode="auto">
                  <a:xfrm flipV="1">
                    <a:off x="2593" y="2316"/>
                    <a:ext cx="52"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45" name="Line 137"/>
                  <p:cNvSpPr>
                    <a:spLocks noChangeShapeType="1"/>
                  </p:cNvSpPr>
                  <p:nvPr/>
                </p:nvSpPr>
                <p:spPr bwMode="auto">
                  <a:xfrm flipV="1">
                    <a:off x="2447" y="2194"/>
                    <a:ext cx="52"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grpSp>
            <p:nvGrpSpPr>
              <p:cNvPr id="42020" name="Group 138"/>
              <p:cNvGrpSpPr>
                <a:grpSpLocks/>
              </p:cNvGrpSpPr>
              <p:nvPr/>
            </p:nvGrpSpPr>
            <p:grpSpPr bwMode="auto">
              <a:xfrm>
                <a:off x="1362" y="2033"/>
                <a:ext cx="1872" cy="88"/>
                <a:chOff x="1362" y="2033"/>
                <a:chExt cx="1872" cy="88"/>
              </a:xfrm>
            </p:grpSpPr>
            <p:grpSp>
              <p:nvGrpSpPr>
                <p:cNvPr id="42027" name="Group 139"/>
                <p:cNvGrpSpPr>
                  <a:grpSpLocks/>
                </p:cNvGrpSpPr>
                <p:nvPr/>
              </p:nvGrpSpPr>
              <p:grpSpPr bwMode="auto">
                <a:xfrm>
                  <a:off x="1362" y="2033"/>
                  <a:ext cx="720" cy="88"/>
                  <a:chOff x="1362" y="2033"/>
                  <a:chExt cx="720" cy="88"/>
                </a:xfrm>
              </p:grpSpPr>
              <p:sp>
                <p:nvSpPr>
                  <p:cNvPr id="42034" name="Line 140"/>
                  <p:cNvSpPr>
                    <a:spLocks noChangeShapeType="1"/>
                  </p:cNvSpPr>
                  <p:nvPr/>
                </p:nvSpPr>
                <p:spPr bwMode="auto">
                  <a:xfrm flipV="1">
                    <a:off x="2082" y="2041"/>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35" name="Line 141"/>
                  <p:cNvSpPr>
                    <a:spLocks noChangeShapeType="1"/>
                  </p:cNvSpPr>
                  <p:nvPr/>
                </p:nvSpPr>
                <p:spPr bwMode="auto">
                  <a:xfrm flipV="1">
                    <a:off x="1902" y="2039"/>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36" name="Line 142"/>
                  <p:cNvSpPr>
                    <a:spLocks noChangeShapeType="1"/>
                  </p:cNvSpPr>
                  <p:nvPr/>
                </p:nvSpPr>
                <p:spPr bwMode="auto">
                  <a:xfrm flipV="1">
                    <a:off x="1732" y="2033"/>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37" name="Line 143"/>
                  <p:cNvSpPr>
                    <a:spLocks noChangeShapeType="1"/>
                  </p:cNvSpPr>
                  <p:nvPr/>
                </p:nvSpPr>
                <p:spPr bwMode="auto">
                  <a:xfrm flipV="1">
                    <a:off x="1552" y="2033"/>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38" name="Line 144"/>
                  <p:cNvSpPr>
                    <a:spLocks noChangeShapeType="1"/>
                  </p:cNvSpPr>
                  <p:nvPr/>
                </p:nvSpPr>
                <p:spPr bwMode="auto">
                  <a:xfrm flipV="1">
                    <a:off x="1362" y="2037"/>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42028" name="Group 145"/>
                <p:cNvGrpSpPr>
                  <a:grpSpLocks/>
                </p:cNvGrpSpPr>
                <p:nvPr/>
              </p:nvGrpSpPr>
              <p:grpSpPr bwMode="auto">
                <a:xfrm>
                  <a:off x="2514" y="2033"/>
                  <a:ext cx="720" cy="88"/>
                  <a:chOff x="2514" y="2033"/>
                  <a:chExt cx="720" cy="88"/>
                </a:xfrm>
              </p:grpSpPr>
              <p:sp>
                <p:nvSpPr>
                  <p:cNvPr id="42029" name="Line 146"/>
                  <p:cNvSpPr>
                    <a:spLocks noChangeShapeType="1"/>
                  </p:cNvSpPr>
                  <p:nvPr/>
                </p:nvSpPr>
                <p:spPr bwMode="auto">
                  <a:xfrm flipV="1">
                    <a:off x="3234" y="2041"/>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30" name="Line 147"/>
                  <p:cNvSpPr>
                    <a:spLocks noChangeShapeType="1"/>
                  </p:cNvSpPr>
                  <p:nvPr/>
                </p:nvSpPr>
                <p:spPr bwMode="auto">
                  <a:xfrm flipV="1">
                    <a:off x="3054" y="2039"/>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31" name="Line 148"/>
                  <p:cNvSpPr>
                    <a:spLocks noChangeShapeType="1"/>
                  </p:cNvSpPr>
                  <p:nvPr/>
                </p:nvSpPr>
                <p:spPr bwMode="auto">
                  <a:xfrm flipV="1">
                    <a:off x="2884" y="2033"/>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32" name="Line 149"/>
                  <p:cNvSpPr>
                    <a:spLocks noChangeShapeType="1"/>
                  </p:cNvSpPr>
                  <p:nvPr/>
                </p:nvSpPr>
                <p:spPr bwMode="auto">
                  <a:xfrm flipV="1">
                    <a:off x="2704" y="2033"/>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33" name="Line 150"/>
                  <p:cNvSpPr>
                    <a:spLocks noChangeShapeType="1"/>
                  </p:cNvSpPr>
                  <p:nvPr/>
                </p:nvSpPr>
                <p:spPr bwMode="auto">
                  <a:xfrm flipV="1">
                    <a:off x="2514" y="2037"/>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sp>
            <p:nvSpPr>
              <p:cNvPr id="42021" name="Rectangle 151"/>
              <p:cNvSpPr>
                <a:spLocks noChangeArrowheads="1"/>
              </p:cNvSpPr>
              <p:nvPr/>
            </p:nvSpPr>
            <p:spPr bwMode="auto">
              <a:xfrm>
                <a:off x="2288" y="19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0</a:t>
                </a:r>
              </a:p>
            </p:txBody>
          </p:sp>
          <p:sp>
            <p:nvSpPr>
              <p:cNvPr id="42022" name="Rectangle 152"/>
              <p:cNvSpPr>
                <a:spLocks noChangeArrowheads="1"/>
              </p:cNvSpPr>
              <p:nvPr/>
            </p:nvSpPr>
            <p:spPr bwMode="auto">
              <a:xfrm>
                <a:off x="2288" y="178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2</a:t>
                </a:r>
              </a:p>
            </p:txBody>
          </p:sp>
          <p:sp>
            <p:nvSpPr>
              <p:cNvPr id="42023" name="Rectangle 153"/>
              <p:cNvSpPr>
                <a:spLocks noChangeArrowheads="1"/>
              </p:cNvSpPr>
              <p:nvPr/>
            </p:nvSpPr>
            <p:spPr bwMode="auto">
              <a:xfrm>
                <a:off x="2288" y="159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4</a:t>
                </a:r>
              </a:p>
            </p:txBody>
          </p:sp>
          <p:sp>
            <p:nvSpPr>
              <p:cNvPr id="42024" name="Rectangle 154"/>
              <p:cNvSpPr>
                <a:spLocks noChangeArrowheads="1"/>
              </p:cNvSpPr>
              <p:nvPr/>
            </p:nvSpPr>
            <p:spPr bwMode="auto">
              <a:xfrm>
                <a:off x="2294" y="142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6</a:t>
                </a:r>
              </a:p>
            </p:txBody>
          </p:sp>
          <p:sp>
            <p:nvSpPr>
              <p:cNvPr id="42025" name="Rectangle 155"/>
              <p:cNvSpPr>
                <a:spLocks noChangeArrowheads="1"/>
              </p:cNvSpPr>
              <p:nvPr/>
            </p:nvSpPr>
            <p:spPr bwMode="auto">
              <a:xfrm>
                <a:off x="2300" y="124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8</a:t>
                </a:r>
              </a:p>
            </p:txBody>
          </p:sp>
          <p:sp>
            <p:nvSpPr>
              <p:cNvPr id="42026" name="Rectangle 156"/>
              <p:cNvSpPr>
                <a:spLocks noChangeArrowheads="1"/>
              </p:cNvSpPr>
              <p:nvPr/>
            </p:nvSpPr>
            <p:spPr bwMode="auto">
              <a:xfrm>
                <a:off x="2300" y="10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10</a:t>
                </a:r>
              </a:p>
            </p:txBody>
          </p:sp>
        </p:grpSp>
        <p:sp>
          <p:nvSpPr>
            <p:cNvPr id="41996" name="Line 157"/>
            <p:cNvSpPr>
              <a:spLocks noChangeShapeType="1"/>
            </p:cNvSpPr>
            <p:nvPr/>
          </p:nvSpPr>
          <p:spPr bwMode="auto">
            <a:xfrm>
              <a:off x="2298" y="1890"/>
              <a:ext cx="132" cy="114"/>
            </a:xfrm>
            <a:prstGeom prst="line">
              <a:avLst/>
            </a:prstGeom>
            <a:noFill/>
            <a:ln w="508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1997" name="Line 158"/>
            <p:cNvSpPr>
              <a:spLocks noChangeShapeType="1"/>
            </p:cNvSpPr>
            <p:nvPr/>
          </p:nvSpPr>
          <p:spPr bwMode="auto">
            <a:xfrm>
              <a:off x="2394" y="1986"/>
              <a:ext cx="312" cy="96"/>
            </a:xfrm>
            <a:prstGeom prst="line">
              <a:avLst/>
            </a:prstGeom>
            <a:noFill/>
            <a:ln w="508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1998" name="Line 159"/>
            <p:cNvSpPr>
              <a:spLocks noChangeShapeType="1"/>
            </p:cNvSpPr>
            <p:nvPr/>
          </p:nvSpPr>
          <p:spPr bwMode="auto">
            <a:xfrm flipH="1">
              <a:off x="2610" y="2088"/>
              <a:ext cx="96" cy="270"/>
            </a:xfrm>
            <a:prstGeom prst="line">
              <a:avLst/>
            </a:prstGeom>
            <a:noFill/>
            <a:ln w="508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1999" name="Line 160"/>
            <p:cNvSpPr>
              <a:spLocks noChangeShapeType="1"/>
            </p:cNvSpPr>
            <p:nvPr/>
          </p:nvSpPr>
          <p:spPr bwMode="auto">
            <a:xfrm flipH="1" flipV="1">
              <a:off x="2304" y="2322"/>
              <a:ext cx="306" cy="42"/>
            </a:xfrm>
            <a:prstGeom prst="line">
              <a:avLst/>
            </a:prstGeom>
            <a:noFill/>
            <a:ln w="508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00" name="Line 161"/>
            <p:cNvSpPr>
              <a:spLocks noChangeShapeType="1"/>
            </p:cNvSpPr>
            <p:nvPr/>
          </p:nvSpPr>
          <p:spPr bwMode="auto">
            <a:xfrm flipH="1">
              <a:off x="1656" y="2328"/>
              <a:ext cx="642" cy="312"/>
            </a:xfrm>
            <a:prstGeom prst="line">
              <a:avLst/>
            </a:prstGeom>
            <a:noFill/>
            <a:ln w="508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01" name="Line 162"/>
            <p:cNvSpPr>
              <a:spLocks noChangeShapeType="1"/>
            </p:cNvSpPr>
            <p:nvPr/>
          </p:nvSpPr>
          <p:spPr bwMode="auto">
            <a:xfrm flipH="1" flipV="1">
              <a:off x="1548" y="2070"/>
              <a:ext cx="114" cy="570"/>
            </a:xfrm>
            <a:prstGeom prst="line">
              <a:avLst/>
            </a:prstGeom>
            <a:noFill/>
            <a:ln w="508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02" name="Line 163"/>
            <p:cNvSpPr>
              <a:spLocks noChangeShapeType="1"/>
            </p:cNvSpPr>
            <p:nvPr/>
          </p:nvSpPr>
          <p:spPr bwMode="auto">
            <a:xfrm flipV="1">
              <a:off x="1554" y="1884"/>
              <a:ext cx="522" cy="192"/>
            </a:xfrm>
            <a:prstGeom prst="line">
              <a:avLst/>
            </a:prstGeom>
            <a:noFill/>
            <a:ln w="508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2003" name="Line 164"/>
            <p:cNvSpPr>
              <a:spLocks noChangeShapeType="1"/>
            </p:cNvSpPr>
            <p:nvPr/>
          </p:nvSpPr>
          <p:spPr bwMode="auto">
            <a:xfrm>
              <a:off x="2088" y="1878"/>
              <a:ext cx="216" cy="18"/>
            </a:xfrm>
            <a:prstGeom prst="line">
              <a:avLst/>
            </a:prstGeom>
            <a:noFill/>
            <a:ln w="508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aphicFrame>
        <p:nvGraphicFramePr>
          <p:cNvPr id="41990" name="Object 165"/>
          <p:cNvGraphicFramePr>
            <a:graphicFrameLocks/>
          </p:cNvGraphicFramePr>
          <p:nvPr>
            <p:ph sz="half" idx="2"/>
          </p:nvPr>
        </p:nvGraphicFramePr>
        <p:xfrm>
          <a:off x="7308850" y="2349500"/>
          <a:ext cx="1663700" cy="1508125"/>
        </p:xfrm>
        <a:graphic>
          <a:graphicData uri="http://schemas.openxmlformats.org/presentationml/2006/ole">
            <mc:AlternateContent xmlns:mc="http://schemas.openxmlformats.org/markup-compatibility/2006">
              <mc:Choice xmlns:v="urn:schemas-microsoft-com:vml" Requires="v">
                <p:oleObj spid="_x0000_s42073" name="Clip" r:id="rId4" imgW="2978794" imgH="3659072" progId="MS_ClipArt_Gallery.2">
                  <p:embed/>
                </p:oleObj>
              </mc:Choice>
              <mc:Fallback>
                <p:oleObj name="Clip" r:id="rId4" imgW="2978794" imgH="3659072" progId="MS_ClipArt_Gallery.2">
                  <p:embed/>
                  <p:pic>
                    <p:nvPicPr>
                      <p:cNvPr id="0" name="Object 16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8850" y="2349500"/>
                        <a:ext cx="1663700"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7303" name="Rectangle 167"/>
          <p:cNvSpPr>
            <a:spLocks noChangeArrowheads="1"/>
          </p:cNvSpPr>
          <p:nvPr/>
        </p:nvSpPr>
        <p:spPr bwMode="auto">
          <a:xfrm>
            <a:off x="5508625" y="5445125"/>
            <a:ext cx="347345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p>
            <a:pPr>
              <a:buFontTx/>
              <a:buChar char="•"/>
            </a:pPr>
            <a:r>
              <a:rPr lang="fr-CA" altLang="fr-FR" sz="1400" b="1">
                <a:solidFill>
                  <a:srgbClr val="FFFF00"/>
                </a:solidFill>
                <a:latin typeface="Arial" charset="0"/>
              </a:rPr>
              <a:t>Regroupe 50 à 70% des utilisateurs</a:t>
            </a:r>
          </a:p>
          <a:p>
            <a:pPr>
              <a:buFontTx/>
              <a:buChar char="•"/>
            </a:pPr>
            <a:r>
              <a:rPr lang="fr-CA" altLang="fr-FR" sz="1400" b="1">
                <a:solidFill>
                  <a:srgbClr val="FFFF00"/>
                </a:solidFill>
                <a:latin typeface="Arial" charset="0"/>
              </a:rPr>
              <a:t>Cadres intermédiaires et professionnels</a:t>
            </a:r>
          </a:p>
          <a:p>
            <a:pPr>
              <a:buFontTx/>
              <a:buChar char="•"/>
            </a:pPr>
            <a:r>
              <a:rPr lang="fr-CA" altLang="fr-FR" sz="1400" b="1">
                <a:solidFill>
                  <a:srgbClr val="FFFF00"/>
                </a:solidFill>
                <a:latin typeface="Arial" charset="0"/>
              </a:rPr>
              <a:t>Utilisent de 30 min. à  2 hres par jour</a:t>
            </a:r>
          </a:p>
          <a:p>
            <a:pPr>
              <a:buFontTx/>
              <a:buChar char="•"/>
            </a:pPr>
            <a:r>
              <a:rPr lang="fr-CA" altLang="fr-FR" sz="1400" b="1">
                <a:solidFill>
                  <a:srgbClr val="FFFF00"/>
                </a:solidFill>
                <a:latin typeface="Arial" charset="0"/>
              </a:rPr>
              <a:t>Préoccupations tactiques</a:t>
            </a:r>
          </a:p>
        </p:txBody>
      </p:sp>
      <p:sp>
        <p:nvSpPr>
          <p:cNvPr id="86"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87"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88" name="AutoShape 20"/>
          <p:cNvSpPr>
            <a:spLocks noChangeArrowheads="1"/>
          </p:cNvSpPr>
          <p:nvPr/>
        </p:nvSpPr>
        <p:spPr bwMode="auto">
          <a:xfrm>
            <a:off x="8662988" y="266223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47303"/>
                                        </p:tgtEl>
                                        <p:attrNameLst>
                                          <p:attrName>style.visibility</p:attrName>
                                        </p:attrNameLst>
                                      </p:cBhvr>
                                      <p:to>
                                        <p:strVal val="visible"/>
                                      </p:to>
                                    </p:set>
                                    <p:anim calcmode="lin" valueType="num">
                                      <p:cBhvr>
                                        <p:cTn id="13" dur="500" fill="hold"/>
                                        <p:tgtEl>
                                          <p:spTgt spid="347303"/>
                                        </p:tgtEl>
                                        <p:attrNameLst>
                                          <p:attrName>ppt_w</p:attrName>
                                        </p:attrNameLst>
                                      </p:cBhvr>
                                      <p:tavLst>
                                        <p:tav tm="0">
                                          <p:val>
                                            <p:fltVal val="0"/>
                                          </p:val>
                                        </p:tav>
                                        <p:tav tm="100000">
                                          <p:val>
                                            <p:strVal val="#ppt_w"/>
                                          </p:val>
                                        </p:tav>
                                      </p:tavLst>
                                    </p:anim>
                                    <p:anim calcmode="lin" valueType="num">
                                      <p:cBhvr>
                                        <p:cTn id="14" dur="500" fill="hold"/>
                                        <p:tgtEl>
                                          <p:spTgt spid="3473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30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86"/>
          <p:cNvGraphicFramePr>
            <a:graphicFrameLocks/>
          </p:cNvGraphicFramePr>
          <p:nvPr>
            <p:ph sz="half" idx="2"/>
          </p:nvPr>
        </p:nvGraphicFramePr>
        <p:xfrm>
          <a:off x="7451725" y="2492375"/>
          <a:ext cx="1500188" cy="1616075"/>
        </p:xfrm>
        <a:graphic>
          <a:graphicData uri="http://schemas.openxmlformats.org/presentationml/2006/ole">
            <mc:AlternateContent xmlns:mc="http://schemas.openxmlformats.org/markup-compatibility/2006">
              <mc:Choice xmlns:v="urn:schemas-microsoft-com:vml" Requires="v">
                <p:oleObj spid="_x0000_s44121" name="Clip" r:id="rId4" imgW="3660831" imgH="3450810" progId="MS_ClipArt_Gallery.2">
                  <p:embed/>
                </p:oleObj>
              </mc:Choice>
              <mc:Fallback>
                <p:oleObj name="Clip" r:id="rId4" imgW="3660831" imgH="3450810" progId="MS_ClipArt_Gallery.2">
                  <p:embed/>
                  <p:pic>
                    <p:nvPicPr>
                      <p:cNvPr id="0" name="Object 8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1725" y="2492375"/>
                        <a:ext cx="150018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34" name="Rectangle 2"/>
          <p:cNvSpPr>
            <a:spLocks noGrp="1" noChangeArrowheads="1"/>
          </p:cNvSpPr>
          <p:nvPr>
            <p:ph type="title"/>
          </p:nvPr>
        </p:nvSpPr>
        <p:spPr/>
        <p:txBody>
          <a:bodyPr/>
          <a:lstStyle/>
          <a:p>
            <a:pPr eaLnBrk="1" hangingPunct="1">
              <a:defRPr/>
            </a:pPr>
            <a:r>
              <a:rPr lang="fr-CA" sz="4000" dirty="0"/>
              <a:t>Utilisateur Les Analystes »</a:t>
            </a:r>
          </a:p>
        </p:txBody>
      </p:sp>
      <p:sp>
        <p:nvSpPr>
          <p:cNvPr id="351235" name="Rectangle 3"/>
          <p:cNvSpPr>
            <a:spLocks noGrp="1" noChangeArrowheads="1"/>
          </p:cNvSpPr>
          <p:nvPr>
            <p:ph type="body" sz="half" idx="1"/>
          </p:nvPr>
        </p:nvSpPr>
        <p:spPr>
          <a:xfrm>
            <a:off x="1066800" y="1981200"/>
            <a:ext cx="7753350" cy="439738"/>
          </a:xfrm>
        </p:spPr>
        <p:txBody>
          <a:bodyPr/>
          <a:lstStyle/>
          <a:p>
            <a:pPr eaLnBrk="1" hangingPunct="1">
              <a:defRPr/>
            </a:pPr>
            <a:r>
              <a:rPr lang="fr-CA" sz="2000" dirty="0"/>
              <a:t>Profiler les Utilisateurs : « Les Analystes »</a:t>
            </a:r>
          </a:p>
        </p:txBody>
      </p:sp>
      <p:sp>
        <p:nvSpPr>
          <p:cNvPr id="44037" name="Rectangle 4"/>
          <p:cNvSpPr>
            <a:spLocks noChangeArrowheads="1"/>
          </p:cNvSpPr>
          <p:nvPr/>
        </p:nvSpPr>
        <p:spPr bwMode="auto">
          <a:xfrm>
            <a:off x="1042988" y="6381750"/>
            <a:ext cx="15986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000" b="1">
                <a:latin typeface="Arial" charset="0"/>
              </a:rPr>
              <a:t>Source : Gartner Group</a:t>
            </a:r>
          </a:p>
        </p:txBody>
      </p:sp>
      <p:sp>
        <p:nvSpPr>
          <p:cNvPr id="351320" name="Rectangle 88"/>
          <p:cNvSpPr>
            <a:spLocks noChangeArrowheads="1"/>
          </p:cNvSpPr>
          <p:nvPr/>
        </p:nvSpPr>
        <p:spPr bwMode="auto">
          <a:xfrm>
            <a:off x="5580063" y="5516563"/>
            <a:ext cx="334803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p>
            <a:pPr>
              <a:buFontTx/>
              <a:buChar char="•"/>
            </a:pPr>
            <a:r>
              <a:rPr lang="fr-CA" altLang="fr-FR" sz="1400" b="1">
                <a:solidFill>
                  <a:srgbClr val="FFFF00"/>
                </a:solidFill>
                <a:latin typeface="Arial" charset="0"/>
              </a:rPr>
              <a:t>De 10% à 15% des utilisateurs</a:t>
            </a:r>
          </a:p>
          <a:p>
            <a:pPr>
              <a:buFontTx/>
              <a:buChar char="•"/>
            </a:pPr>
            <a:r>
              <a:rPr lang="fr-CA" altLang="fr-FR" sz="1400" b="1">
                <a:solidFill>
                  <a:srgbClr val="FFFF00"/>
                </a:solidFill>
                <a:latin typeface="Arial" charset="0"/>
              </a:rPr>
              <a:t>Analystes financiers, marketing, ...</a:t>
            </a:r>
          </a:p>
          <a:p>
            <a:pPr>
              <a:buFontTx/>
              <a:buChar char="•"/>
            </a:pPr>
            <a:r>
              <a:rPr lang="fr-CA" altLang="fr-FR" sz="1400" b="1">
                <a:solidFill>
                  <a:srgbClr val="FFFF00"/>
                </a:solidFill>
                <a:latin typeface="Arial" charset="0"/>
              </a:rPr>
              <a:t>Power Users : SQL, contenu B/D, ...</a:t>
            </a:r>
          </a:p>
          <a:p>
            <a:pPr>
              <a:buFontTx/>
              <a:buChar char="•"/>
            </a:pPr>
            <a:r>
              <a:rPr lang="fr-CA" altLang="fr-FR" sz="1400" b="1">
                <a:solidFill>
                  <a:srgbClr val="FFFF00"/>
                </a:solidFill>
                <a:latin typeface="Arial" charset="0"/>
              </a:rPr>
              <a:t>Plein contrôle de l’outil</a:t>
            </a:r>
          </a:p>
        </p:txBody>
      </p:sp>
      <p:grpSp>
        <p:nvGrpSpPr>
          <p:cNvPr id="2" name="Group 89"/>
          <p:cNvGrpSpPr>
            <a:grpSpLocks/>
          </p:cNvGrpSpPr>
          <p:nvPr/>
        </p:nvGrpSpPr>
        <p:grpSpPr bwMode="auto">
          <a:xfrm>
            <a:off x="971550" y="2420938"/>
            <a:ext cx="6267450" cy="3619500"/>
            <a:chOff x="430" y="962"/>
            <a:chExt cx="3948" cy="2280"/>
          </a:xfrm>
        </p:grpSpPr>
        <p:grpSp>
          <p:nvGrpSpPr>
            <p:cNvPr id="44043" name="Group 90"/>
            <p:cNvGrpSpPr>
              <a:grpSpLocks/>
            </p:cNvGrpSpPr>
            <p:nvPr/>
          </p:nvGrpSpPr>
          <p:grpSpPr bwMode="auto">
            <a:xfrm>
              <a:off x="430" y="962"/>
              <a:ext cx="3948" cy="2280"/>
              <a:chOff x="430" y="962"/>
              <a:chExt cx="3948" cy="2280"/>
            </a:xfrm>
          </p:grpSpPr>
          <p:sp>
            <p:nvSpPr>
              <p:cNvPr id="44052" name="Line 91"/>
              <p:cNvSpPr>
                <a:spLocks noChangeShapeType="1"/>
              </p:cNvSpPr>
              <p:nvPr/>
            </p:nvSpPr>
            <p:spPr bwMode="auto">
              <a:xfrm>
                <a:off x="2302" y="1173"/>
                <a:ext cx="0" cy="18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53" name="Line 92"/>
              <p:cNvSpPr>
                <a:spLocks noChangeShapeType="1"/>
              </p:cNvSpPr>
              <p:nvPr/>
            </p:nvSpPr>
            <p:spPr bwMode="auto">
              <a:xfrm>
                <a:off x="1362" y="2085"/>
                <a:ext cx="18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54" name="Line 93"/>
              <p:cNvSpPr>
                <a:spLocks noChangeShapeType="1"/>
              </p:cNvSpPr>
              <p:nvPr/>
            </p:nvSpPr>
            <p:spPr bwMode="auto">
              <a:xfrm>
                <a:off x="1608" y="1467"/>
                <a:ext cx="1404" cy="12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55" name="Line 94"/>
              <p:cNvSpPr>
                <a:spLocks noChangeShapeType="1"/>
              </p:cNvSpPr>
              <p:nvPr/>
            </p:nvSpPr>
            <p:spPr bwMode="auto">
              <a:xfrm flipH="1">
                <a:off x="1584" y="1503"/>
                <a:ext cx="1434" cy="119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56" name="Rectangle 95"/>
              <p:cNvSpPr>
                <a:spLocks noChangeArrowheads="1"/>
              </p:cNvSpPr>
              <p:nvPr/>
            </p:nvSpPr>
            <p:spPr bwMode="auto">
              <a:xfrm>
                <a:off x="1602" y="962"/>
                <a:ext cx="14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Complexité d’analyse</a:t>
                </a:r>
              </a:p>
            </p:txBody>
          </p:sp>
          <p:sp>
            <p:nvSpPr>
              <p:cNvPr id="44057" name="Rectangle 96"/>
              <p:cNvSpPr>
                <a:spLocks noChangeArrowheads="1"/>
              </p:cNvSpPr>
              <p:nvPr/>
            </p:nvSpPr>
            <p:spPr bwMode="auto">
              <a:xfrm>
                <a:off x="3016" y="1334"/>
                <a:ext cx="6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Stratégie</a:t>
                </a:r>
              </a:p>
            </p:txBody>
          </p:sp>
          <p:sp>
            <p:nvSpPr>
              <p:cNvPr id="44058" name="Rectangle 97"/>
              <p:cNvSpPr>
                <a:spLocks noChangeArrowheads="1"/>
              </p:cNvSpPr>
              <p:nvPr/>
            </p:nvSpPr>
            <p:spPr bwMode="auto">
              <a:xfrm>
                <a:off x="3232" y="1894"/>
                <a:ext cx="114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fr-CA" altLang="fr-FR" sz="1600" b="1">
                    <a:latin typeface="Arial" charset="0"/>
                  </a:rPr>
                  <a:t>Granularité des données</a:t>
                </a:r>
              </a:p>
            </p:txBody>
          </p:sp>
          <p:sp>
            <p:nvSpPr>
              <p:cNvPr id="44059" name="Rectangle 98"/>
              <p:cNvSpPr>
                <a:spLocks noChangeArrowheads="1"/>
              </p:cNvSpPr>
              <p:nvPr/>
            </p:nvSpPr>
            <p:spPr bwMode="auto">
              <a:xfrm>
                <a:off x="2982" y="2638"/>
                <a:ext cx="7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Flexibilité</a:t>
                </a:r>
              </a:p>
            </p:txBody>
          </p:sp>
          <p:sp>
            <p:nvSpPr>
              <p:cNvPr id="44060" name="Rectangle 99"/>
              <p:cNvSpPr>
                <a:spLocks noChangeArrowheads="1"/>
              </p:cNvSpPr>
              <p:nvPr/>
            </p:nvSpPr>
            <p:spPr bwMode="auto">
              <a:xfrm>
                <a:off x="1670" y="3030"/>
                <a:ext cx="14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Étendue des données</a:t>
                </a:r>
              </a:p>
            </p:txBody>
          </p:sp>
          <p:sp>
            <p:nvSpPr>
              <p:cNvPr id="44061" name="Rectangle 100"/>
              <p:cNvSpPr>
                <a:spLocks noChangeArrowheads="1"/>
              </p:cNvSpPr>
              <p:nvPr/>
            </p:nvSpPr>
            <p:spPr bwMode="auto">
              <a:xfrm>
                <a:off x="962" y="2640"/>
                <a:ext cx="6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Tactique</a:t>
                </a:r>
              </a:p>
            </p:txBody>
          </p:sp>
          <p:sp>
            <p:nvSpPr>
              <p:cNvPr id="44062" name="Rectangle 101"/>
              <p:cNvSpPr>
                <a:spLocks noChangeArrowheads="1"/>
              </p:cNvSpPr>
              <p:nvPr/>
            </p:nvSpPr>
            <p:spPr bwMode="auto">
              <a:xfrm>
                <a:off x="430" y="1906"/>
                <a:ext cx="95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fr-CA" altLang="fr-FR" sz="1600" b="1">
                    <a:latin typeface="Arial" charset="0"/>
                  </a:rPr>
                  <a:t>Facilité d’utilisation</a:t>
                </a:r>
              </a:p>
            </p:txBody>
          </p:sp>
          <p:sp>
            <p:nvSpPr>
              <p:cNvPr id="44063" name="Rectangle 102"/>
              <p:cNvSpPr>
                <a:spLocks noChangeArrowheads="1"/>
              </p:cNvSpPr>
              <p:nvPr/>
            </p:nvSpPr>
            <p:spPr bwMode="auto">
              <a:xfrm>
                <a:off x="558" y="1310"/>
                <a:ext cx="11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Arial" charset="0"/>
                  </a:rPr>
                  <a:t>Personnalisation</a:t>
                </a:r>
              </a:p>
            </p:txBody>
          </p:sp>
          <p:grpSp>
            <p:nvGrpSpPr>
              <p:cNvPr id="44064" name="Group 103"/>
              <p:cNvGrpSpPr>
                <a:grpSpLocks/>
              </p:cNvGrpSpPr>
              <p:nvPr/>
            </p:nvGrpSpPr>
            <p:grpSpPr bwMode="auto">
              <a:xfrm>
                <a:off x="2260" y="1171"/>
                <a:ext cx="88" cy="720"/>
                <a:chOff x="2260" y="1171"/>
                <a:chExt cx="88" cy="720"/>
              </a:xfrm>
            </p:grpSpPr>
            <p:sp>
              <p:nvSpPr>
                <p:cNvPr id="44116" name="Line 104"/>
                <p:cNvSpPr>
                  <a:spLocks noChangeShapeType="1"/>
                </p:cNvSpPr>
                <p:nvPr/>
              </p:nvSpPr>
              <p:spPr bwMode="auto">
                <a:xfrm>
                  <a:off x="2260" y="1891"/>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117" name="Line 105"/>
                <p:cNvSpPr>
                  <a:spLocks noChangeShapeType="1"/>
                </p:cNvSpPr>
                <p:nvPr/>
              </p:nvSpPr>
              <p:spPr bwMode="auto">
                <a:xfrm>
                  <a:off x="2262" y="1711"/>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118" name="Line 106"/>
                <p:cNvSpPr>
                  <a:spLocks noChangeShapeType="1"/>
                </p:cNvSpPr>
                <p:nvPr/>
              </p:nvSpPr>
              <p:spPr bwMode="auto">
                <a:xfrm>
                  <a:off x="2268" y="1541"/>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119" name="Line 107"/>
                <p:cNvSpPr>
                  <a:spLocks noChangeShapeType="1"/>
                </p:cNvSpPr>
                <p:nvPr/>
              </p:nvSpPr>
              <p:spPr bwMode="auto">
                <a:xfrm>
                  <a:off x="2268" y="1361"/>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120" name="Line 108"/>
                <p:cNvSpPr>
                  <a:spLocks noChangeShapeType="1"/>
                </p:cNvSpPr>
                <p:nvPr/>
              </p:nvSpPr>
              <p:spPr bwMode="auto">
                <a:xfrm>
                  <a:off x="2264" y="1171"/>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44065" name="Group 109"/>
              <p:cNvGrpSpPr>
                <a:grpSpLocks/>
              </p:cNvGrpSpPr>
              <p:nvPr/>
            </p:nvGrpSpPr>
            <p:grpSpPr bwMode="auto">
              <a:xfrm>
                <a:off x="2260" y="2323"/>
                <a:ext cx="88" cy="720"/>
                <a:chOff x="2260" y="2323"/>
                <a:chExt cx="88" cy="720"/>
              </a:xfrm>
            </p:grpSpPr>
            <p:sp>
              <p:nvSpPr>
                <p:cNvPr id="44111" name="Line 110"/>
                <p:cNvSpPr>
                  <a:spLocks noChangeShapeType="1"/>
                </p:cNvSpPr>
                <p:nvPr/>
              </p:nvSpPr>
              <p:spPr bwMode="auto">
                <a:xfrm>
                  <a:off x="2260" y="3043"/>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112" name="Line 111"/>
                <p:cNvSpPr>
                  <a:spLocks noChangeShapeType="1"/>
                </p:cNvSpPr>
                <p:nvPr/>
              </p:nvSpPr>
              <p:spPr bwMode="auto">
                <a:xfrm>
                  <a:off x="2262" y="2863"/>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113" name="Line 112"/>
                <p:cNvSpPr>
                  <a:spLocks noChangeShapeType="1"/>
                </p:cNvSpPr>
                <p:nvPr/>
              </p:nvSpPr>
              <p:spPr bwMode="auto">
                <a:xfrm>
                  <a:off x="2268" y="2693"/>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114" name="Line 113"/>
                <p:cNvSpPr>
                  <a:spLocks noChangeShapeType="1"/>
                </p:cNvSpPr>
                <p:nvPr/>
              </p:nvSpPr>
              <p:spPr bwMode="auto">
                <a:xfrm>
                  <a:off x="2268" y="2513"/>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115" name="Line 114"/>
                <p:cNvSpPr>
                  <a:spLocks noChangeShapeType="1"/>
                </p:cNvSpPr>
                <p:nvPr/>
              </p:nvSpPr>
              <p:spPr bwMode="auto">
                <a:xfrm>
                  <a:off x="2264" y="2323"/>
                  <a:ext cx="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44066" name="Group 115"/>
              <p:cNvGrpSpPr>
                <a:grpSpLocks/>
              </p:cNvGrpSpPr>
              <p:nvPr/>
            </p:nvGrpSpPr>
            <p:grpSpPr bwMode="auto">
              <a:xfrm>
                <a:off x="1565" y="1469"/>
                <a:ext cx="1488" cy="1261"/>
                <a:chOff x="1565" y="1469"/>
                <a:chExt cx="1488" cy="1261"/>
              </a:xfrm>
            </p:grpSpPr>
            <p:grpSp>
              <p:nvGrpSpPr>
                <p:cNvPr id="44099" name="Group 116"/>
                <p:cNvGrpSpPr>
                  <a:grpSpLocks/>
                </p:cNvGrpSpPr>
                <p:nvPr/>
              </p:nvGrpSpPr>
              <p:grpSpPr bwMode="auto">
                <a:xfrm>
                  <a:off x="2447" y="1469"/>
                  <a:ext cx="606" cy="521"/>
                  <a:chOff x="2447" y="1469"/>
                  <a:chExt cx="606" cy="521"/>
                </a:xfrm>
              </p:grpSpPr>
              <p:sp>
                <p:nvSpPr>
                  <p:cNvPr id="44106" name="Line 117"/>
                  <p:cNvSpPr>
                    <a:spLocks noChangeShapeType="1"/>
                  </p:cNvSpPr>
                  <p:nvPr/>
                </p:nvSpPr>
                <p:spPr bwMode="auto">
                  <a:xfrm>
                    <a:off x="2447" y="1928"/>
                    <a:ext cx="52" cy="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107" name="Line 118"/>
                  <p:cNvSpPr>
                    <a:spLocks noChangeShapeType="1"/>
                  </p:cNvSpPr>
                  <p:nvPr/>
                </p:nvSpPr>
                <p:spPr bwMode="auto">
                  <a:xfrm>
                    <a:off x="2586" y="1814"/>
                    <a:ext cx="52" cy="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108" name="Line 119"/>
                  <p:cNvSpPr>
                    <a:spLocks noChangeShapeType="1"/>
                  </p:cNvSpPr>
                  <p:nvPr/>
                </p:nvSpPr>
                <p:spPr bwMode="auto">
                  <a:xfrm>
                    <a:off x="2720" y="1710"/>
                    <a:ext cx="52"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109" name="Line 120"/>
                  <p:cNvSpPr>
                    <a:spLocks noChangeShapeType="1"/>
                  </p:cNvSpPr>
                  <p:nvPr/>
                </p:nvSpPr>
                <p:spPr bwMode="auto">
                  <a:xfrm>
                    <a:off x="2858" y="1594"/>
                    <a:ext cx="52"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110" name="Line 121"/>
                  <p:cNvSpPr>
                    <a:spLocks noChangeShapeType="1"/>
                  </p:cNvSpPr>
                  <p:nvPr/>
                </p:nvSpPr>
                <p:spPr bwMode="auto">
                  <a:xfrm>
                    <a:off x="3001" y="1469"/>
                    <a:ext cx="52"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44100" name="Group 122"/>
                <p:cNvGrpSpPr>
                  <a:grpSpLocks/>
                </p:cNvGrpSpPr>
                <p:nvPr/>
              </p:nvGrpSpPr>
              <p:grpSpPr bwMode="auto">
                <a:xfrm>
                  <a:off x="1565" y="2209"/>
                  <a:ext cx="605" cy="521"/>
                  <a:chOff x="1565" y="2209"/>
                  <a:chExt cx="605" cy="521"/>
                </a:xfrm>
              </p:grpSpPr>
              <p:sp>
                <p:nvSpPr>
                  <p:cNvPr id="44101" name="Line 123"/>
                  <p:cNvSpPr>
                    <a:spLocks noChangeShapeType="1"/>
                  </p:cNvSpPr>
                  <p:nvPr/>
                </p:nvSpPr>
                <p:spPr bwMode="auto">
                  <a:xfrm>
                    <a:off x="1565" y="2669"/>
                    <a:ext cx="51"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102" name="Line 124"/>
                  <p:cNvSpPr>
                    <a:spLocks noChangeShapeType="1"/>
                  </p:cNvSpPr>
                  <p:nvPr/>
                </p:nvSpPr>
                <p:spPr bwMode="auto">
                  <a:xfrm>
                    <a:off x="1704" y="2555"/>
                    <a:ext cx="51"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103" name="Line 125"/>
                  <p:cNvSpPr>
                    <a:spLocks noChangeShapeType="1"/>
                  </p:cNvSpPr>
                  <p:nvPr/>
                </p:nvSpPr>
                <p:spPr bwMode="auto">
                  <a:xfrm>
                    <a:off x="1838" y="2450"/>
                    <a:ext cx="51"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104" name="Line 126"/>
                  <p:cNvSpPr>
                    <a:spLocks noChangeShapeType="1"/>
                  </p:cNvSpPr>
                  <p:nvPr/>
                </p:nvSpPr>
                <p:spPr bwMode="auto">
                  <a:xfrm>
                    <a:off x="1976" y="2334"/>
                    <a:ext cx="51" cy="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105" name="Line 127"/>
                  <p:cNvSpPr>
                    <a:spLocks noChangeShapeType="1"/>
                  </p:cNvSpPr>
                  <p:nvPr/>
                </p:nvSpPr>
                <p:spPr bwMode="auto">
                  <a:xfrm>
                    <a:off x="2119" y="2209"/>
                    <a:ext cx="51"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grpSp>
            <p:nvGrpSpPr>
              <p:cNvPr id="44067" name="Group 128"/>
              <p:cNvGrpSpPr>
                <a:grpSpLocks/>
              </p:cNvGrpSpPr>
              <p:nvPr/>
            </p:nvGrpSpPr>
            <p:grpSpPr bwMode="auto">
              <a:xfrm>
                <a:off x="1578" y="1439"/>
                <a:ext cx="1462" cy="1291"/>
                <a:chOff x="1578" y="1439"/>
                <a:chExt cx="1462" cy="1291"/>
              </a:xfrm>
            </p:grpSpPr>
            <p:grpSp>
              <p:nvGrpSpPr>
                <p:cNvPr id="44087" name="Group 129"/>
                <p:cNvGrpSpPr>
                  <a:grpSpLocks/>
                </p:cNvGrpSpPr>
                <p:nvPr/>
              </p:nvGrpSpPr>
              <p:grpSpPr bwMode="auto">
                <a:xfrm>
                  <a:off x="1578" y="1439"/>
                  <a:ext cx="593" cy="536"/>
                  <a:chOff x="1578" y="1439"/>
                  <a:chExt cx="593" cy="536"/>
                </a:xfrm>
              </p:grpSpPr>
              <p:sp>
                <p:nvSpPr>
                  <p:cNvPr id="44094" name="Line 130"/>
                  <p:cNvSpPr>
                    <a:spLocks noChangeShapeType="1"/>
                  </p:cNvSpPr>
                  <p:nvPr/>
                </p:nvSpPr>
                <p:spPr bwMode="auto">
                  <a:xfrm flipV="1">
                    <a:off x="2118" y="1915"/>
                    <a:ext cx="53"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95" name="Line 131"/>
                  <p:cNvSpPr>
                    <a:spLocks noChangeShapeType="1"/>
                  </p:cNvSpPr>
                  <p:nvPr/>
                </p:nvSpPr>
                <p:spPr bwMode="auto">
                  <a:xfrm flipV="1">
                    <a:off x="1984" y="1795"/>
                    <a:ext cx="52" cy="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96" name="Line 132"/>
                  <p:cNvSpPr>
                    <a:spLocks noChangeShapeType="1"/>
                  </p:cNvSpPr>
                  <p:nvPr/>
                </p:nvSpPr>
                <p:spPr bwMode="auto">
                  <a:xfrm flipV="1">
                    <a:off x="1859" y="1679"/>
                    <a:ext cx="53"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97" name="Line 133"/>
                  <p:cNvSpPr>
                    <a:spLocks noChangeShapeType="1"/>
                  </p:cNvSpPr>
                  <p:nvPr/>
                </p:nvSpPr>
                <p:spPr bwMode="auto">
                  <a:xfrm flipV="1">
                    <a:off x="1724" y="1561"/>
                    <a:ext cx="52"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98" name="Line 134"/>
                  <p:cNvSpPr>
                    <a:spLocks noChangeShapeType="1"/>
                  </p:cNvSpPr>
                  <p:nvPr/>
                </p:nvSpPr>
                <p:spPr bwMode="auto">
                  <a:xfrm flipV="1">
                    <a:off x="1578" y="1439"/>
                    <a:ext cx="53"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44088" name="Group 135"/>
                <p:cNvGrpSpPr>
                  <a:grpSpLocks/>
                </p:cNvGrpSpPr>
                <p:nvPr/>
              </p:nvGrpSpPr>
              <p:grpSpPr bwMode="auto">
                <a:xfrm>
                  <a:off x="2447" y="2194"/>
                  <a:ext cx="593" cy="536"/>
                  <a:chOff x="2447" y="2194"/>
                  <a:chExt cx="593" cy="536"/>
                </a:xfrm>
              </p:grpSpPr>
              <p:sp>
                <p:nvSpPr>
                  <p:cNvPr id="44089" name="Line 136"/>
                  <p:cNvSpPr>
                    <a:spLocks noChangeShapeType="1"/>
                  </p:cNvSpPr>
                  <p:nvPr/>
                </p:nvSpPr>
                <p:spPr bwMode="auto">
                  <a:xfrm flipV="1">
                    <a:off x="2988" y="2669"/>
                    <a:ext cx="52"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90" name="Line 137"/>
                  <p:cNvSpPr>
                    <a:spLocks noChangeShapeType="1"/>
                  </p:cNvSpPr>
                  <p:nvPr/>
                </p:nvSpPr>
                <p:spPr bwMode="auto">
                  <a:xfrm flipV="1">
                    <a:off x="2853" y="2550"/>
                    <a:ext cx="52" cy="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91" name="Line 138"/>
                  <p:cNvSpPr>
                    <a:spLocks noChangeShapeType="1"/>
                  </p:cNvSpPr>
                  <p:nvPr/>
                </p:nvSpPr>
                <p:spPr bwMode="auto">
                  <a:xfrm flipV="1">
                    <a:off x="2728" y="2434"/>
                    <a:ext cx="53"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92" name="Line 139"/>
                  <p:cNvSpPr>
                    <a:spLocks noChangeShapeType="1"/>
                  </p:cNvSpPr>
                  <p:nvPr/>
                </p:nvSpPr>
                <p:spPr bwMode="auto">
                  <a:xfrm flipV="1">
                    <a:off x="2593" y="2316"/>
                    <a:ext cx="52"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93" name="Line 140"/>
                  <p:cNvSpPr>
                    <a:spLocks noChangeShapeType="1"/>
                  </p:cNvSpPr>
                  <p:nvPr/>
                </p:nvSpPr>
                <p:spPr bwMode="auto">
                  <a:xfrm flipV="1">
                    <a:off x="2447" y="2194"/>
                    <a:ext cx="52" cy="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grpSp>
            <p:nvGrpSpPr>
              <p:cNvPr id="44068" name="Group 141"/>
              <p:cNvGrpSpPr>
                <a:grpSpLocks/>
              </p:cNvGrpSpPr>
              <p:nvPr/>
            </p:nvGrpSpPr>
            <p:grpSpPr bwMode="auto">
              <a:xfrm>
                <a:off x="1362" y="2033"/>
                <a:ext cx="1872" cy="88"/>
                <a:chOff x="1362" y="2033"/>
                <a:chExt cx="1872" cy="88"/>
              </a:xfrm>
            </p:grpSpPr>
            <p:grpSp>
              <p:nvGrpSpPr>
                <p:cNvPr id="44075" name="Group 142"/>
                <p:cNvGrpSpPr>
                  <a:grpSpLocks/>
                </p:cNvGrpSpPr>
                <p:nvPr/>
              </p:nvGrpSpPr>
              <p:grpSpPr bwMode="auto">
                <a:xfrm>
                  <a:off x="1362" y="2033"/>
                  <a:ext cx="720" cy="88"/>
                  <a:chOff x="1362" y="2033"/>
                  <a:chExt cx="720" cy="88"/>
                </a:xfrm>
              </p:grpSpPr>
              <p:sp>
                <p:nvSpPr>
                  <p:cNvPr id="44082" name="Line 143"/>
                  <p:cNvSpPr>
                    <a:spLocks noChangeShapeType="1"/>
                  </p:cNvSpPr>
                  <p:nvPr/>
                </p:nvSpPr>
                <p:spPr bwMode="auto">
                  <a:xfrm flipV="1">
                    <a:off x="2082" y="2041"/>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83" name="Line 144"/>
                  <p:cNvSpPr>
                    <a:spLocks noChangeShapeType="1"/>
                  </p:cNvSpPr>
                  <p:nvPr/>
                </p:nvSpPr>
                <p:spPr bwMode="auto">
                  <a:xfrm flipV="1">
                    <a:off x="1902" y="2039"/>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84" name="Line 145"/>
                  <p:cNvSpPr>
                    <a:spLocks noChangeShapeType="1"/>
                  </p:cNvSpPr>
                  <p:nvPr/>
                </p:nvSpPr>
                <p:spPr bwMode="auto">
                  <a:xfrm flipV="1">
                    <a:off x="1732" y="2033"/>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85" name="Line 146"/>
                  <p:cNvSpPr>
                    <a:spLocks noChangeShapeType="1"/>
                  </p:cNvSpPr>
                  <p:nvPr/>
                </p:nvSpPr>
                <p:spPr bwMode="auto">
                  <a:xfrm flipV="1">
                    <a:off x="1552" y="2033"/>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86" name="Line 147"/>
                  <p:cNvSpPr>
                    <a:spLocks noChangeShapeType="1"/>
                  </p:cNvSpPr>
                  <p:nvPr/>
                </p:nvSpPr>
                <p:spPr bwMode="auto">
                  <a:xfrm flipV="1">
                    <a:off x="1362" y="2037"/>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44076" name="Group 148"/>
                <p:cNvGrpSpPr>
                  <a:grpSpLocks/>
                </p:cNvGrpSpPr>
                <p:nvPr/>
              </p:nvGrpSpPr>
              <p:grpSpPr bwMode="auto">
                <a:xfrm>
                  <a:off x="2514" y="2033"/>
                  <a:ext cx="720" cy="88"/>
                  <a:chOff x="2514" y="2033"/>
                  <a:chExt cx="720" cy="88"/>
                </a:xfrm>
              </p:grpSpPr>
              <p:sp>
                <p:nvSpPr>
                  <p:cNvPr id="44077" name="Line 149"/>
                  <p:cNvSpPr>
                    <a:spLocks noChangeShapeType="1"/>
                  </p:cNvSpPr>
                  <p:nvPr/>
                </p:nvSpPr>
                <p:spPr bwMode="auto">
                  <a:xfrm flipV="1">
                    <a:off x="3234" y="2041"/>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78" name="Line 150"/>
                  <p:cNvSpPr>
                    <a:spLocks noChangeShapeType="1"/>
                  </p:cNvSpPr>
                  <p:nvPr/>
                </p:nvSpPr>
                <p:spPr bwMode="auto">
                  <a:xfrm flipV="1">
                    <a:off x="3054" y="2039"/>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79" name="Line 151"/>
                  <p:cNvSpPr>
                    <a:spLocks noChangeShapeType="1"/>
                  </p:cNvSpPr>
                  <p:nvPr/>
                </p:nvSpPr>
                <p:spPr bwMode="auto">
                  <a:xfrm flipV="1">
                    <a:off x="2884" y="2033"/>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80" name="Line 152"/>
                  <p:cNvSpPr>
                    <a:spLocks noChangeShapeType="1"/>
                  </p:cNvSpPr>
                  <p:nvPr/>
                </p:nvSpPr>
                <p:spPr bwMode="auto">
                  <a:xfrm flipV="1">
                    <a:off x="2704" y="2033"/>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81" name="Line 153"/>
                  <p:cNvSpPr>
                    <a:spLocks noChangeShapeType="1"/>
                  </p:cNvSpPr>
                  <p:nvPr/>
                </p:nvSpPr>
                <p:spPr bwMode="auto">
                  <a:xfrm flipV="1">
                    <a:off x="2514" y="2037"/>
                    <a:ext cx="0" cy="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grpSp>
          <p:sp>
            <p:nvSpPr>
              <p:cNvPr id="44069" name="Rectangle 154"/>
              <p:cNvSpPr>
                <a:spLocks noChangeArrowheads="1"/>
              </p:cNvSpPr>
              <p:nvPr/>
            </p:nvSpPr>
            <p:spPr bwMode="auto">
              <a:xfrm>
                <a:off x="2288" y="19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0</a:t>
                </a:r>
              </a:p>
            </p:txBody>
          </p:sp>
          <p:sp>
            <p:nvSpPr>
              <p:cNvPr id="44070" name="Rectangle 155"/>
              <p:cNvSpPr>
                <a:spLocks noChangeArrowheads="1"/>
              </p:cNvSpPr>
              <p:nvPr/>
            </p:nvSpPr>
            <p:spPr bwMode="auto">
              <a:xfrm>
                <a:off x="2288" y="178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2</a:t>
                </a:r>
              </a:p>
            </p:txBody>
          </p:sp>
          <p:sp>
            <p:nvSpPr>
              <p:cNvPr id="44071" name="Rectangle 156"/>
              <p:cNvSpPr>
                <a:spLocks noChangeArrowheads="1"/>
              </p:cNvSpPr>
              <p:nvPr/>
            </p:nvSpPr>
            <p:spPr bwMode="auto">
              <a:xfrm>
                <a:off x="2288" y="159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4</a:t>
                </a:r>
              </a:p>
            </p:txBody>
          </p:sp>
          <p:sp>
            <p:nvSpPr>
              <p:cNvPr id="44072" name="Rectangle 157"/>
              <p:cNvSpPr>
                <a:spLocks noChangeArrowheads="1"/>
              </p:cNvSpPr>
              <p:nvPr/>
            </p:nvSpPr>
            <p:spPr bwMode="auto">
              <a:xfrm>
                <a:off x="2294" y="142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6</a:t>
                </a:r>
              </a:p>
            </p:txBody>
          </p:sp>
          <p:sp>
            <p:nvSpPr>
              <p:cNvPr id="44073" name="Rectangle 158"/>
              <p:cNvSpPr>
                <a:spLocks noChangeArrowheads="1"/>
              </p:cNvSpPr>
              <p:nvPr/>
            </p:nvSpPr>
            <p:spPr bwMode="auto">
              <a:xfrm>
                <a:off x="2300" y="124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8</a:t>
                </a:r>
              </a:p>
            </p:txBody>
          </p:sp>
          <p:sp>
            <p:nvSpPr>
              <p:cNvPr id="44074" name="Rectangle 159"/>
              <p:cNvSpPr>
                <a:spLocks noChangeArrowheads="1"/>
              </p:cNvSpPr>
              <p:nvPr/>
            </p:nvSpPr>
            <p:spPr bwMode="auto">
              <a:xfrm>
                <a:off x="2300" y="10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b="1">
                    <a:latin typeface="Arial" charset="0"/>
                  </a:rPr>
                  <a:t>10</a:t>
                </a:r>
              </a:p>
            </p:txBody>
          </p:sp>
        </p:grpSp>
        <p:sp>
          <p:nvSpPr>
            <p:cNvPr id="44044" name="Line 160"/>
            <p:cNvSpPr>
              <a:spLocks noChangeShapeType="1"/>
            </p:cNvSpPr>
            <p:nvPr/>
          </p:nvSpPr>
          <p:spPr bwMode="auto">
            <a:xfrm flipH="1" flipV="1">
              <a:off x="2310" y="1170"/>
              <a:ext cx="504" cy="516"/>
            </a:xfrm>
            <a:prstGeom prst="line">
              <a:avLst/>
            </a:prstGeom>
            <a:noFill/>
            <a:ln w="50800">
              <a:solidFill>
                <a:srgbClr val="3C882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45" name="Line 161"/>
            <p:cNvSpPr>
              <a:spLocks noChangeShapeType="1"/>
            </p:cNvSpPr>
            <p:nvPr/>
          </p:nvSpPr>
          <p:spPr bwMode="auto">
            <a:xfrm flipH="1" flipV="1">
              <a:off x="2790" y="1662"/>
              <a:ext cx="264" cy="420"/>
            </a:xfrm>
            <a:prstGeom prst="line">
              <a:avLst/>
            </a:prstGeom>
            <a:noFill/>
            <a:ln w="50800">
              <a:solidFill>
                <a:srgbClr val="3C882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46" name="Line 162"/>
            <p:cNvSpPr>
              <a:spLocks noChangeShapeType="1"/>
            </p:cNvSpPr>
            <p:nvPr/>
          </p:nvSpPr>
          <p:spPr bwMode="auto">
            <a:xfrm flipV="1">
              <a:off x="3006" y="2058"/>
              <a:ext cx="24" cy="654"/>
            </a:xfrm>
            <a:prstGeom prst="line">
              <a:avLst/>
            </a:prstGeom>
            <a:noFill/>
            <a:ln w="50800">
              <a:solidFill>
                <a:srgbClr val="3C882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47" name="Line 163"/>
            <p:cNvSpPr>
              <a:spLocks noChangeShapeType="1"/>
            </p:cNvSpPr>
            <p:nvPr/>
          </p:nvSpPr>
          <p:spPr bwMode="auto">
            <a:xfrm>
              <a:off x="2304" y="2610"/>
              <a:ext cx="702" cy="96"/>
            </a:xfrm>
            <a:prstGeom prst="line">
              <a:avLst/>
            </a:prstGeom>
            <a:noFill/>
            <a:ln w="50800">
              <a:solidFill>
                <a:srgbClr val="3C882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48" name="Line 164"/>
            <p:cNvSpPr>
              <a:spLocks noChangeShapeType="1"/>
            </p:cNvSpPr>
            <p:nvPr/>
          </p:nvSpPr>
          <p:spPr bwMode="auto">
            <a:xfrm>
              <a:off x="2070" y="2292"/>
              <a:ext cx="252" cy="324"/>
            </a:xfrm>
            <a:prstGeom prst="line">
              <a:avLst/>
            </a:prstGeom>
            <a:noFill/>
            <a:ln w="50800">
              <a:solidFill>
                <a:srgbClr val="3C882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49" name="Line 165"/>
            <p:cNvSpPr>
              <a:spLocks noChangeShapeType="1"/>
            </p:cNvSpPr>
            <p:nvPr/>
          </p:nvSpPr>
          <p:spPr bwMode="auto">
            <a:xfrm>
              <a:off x="2082" y="2082"/>
              <a:ext cx="0" cy="216"/>
            </a:xfrm>
            <a:prstGeom prst="line">
              <a:avLst/>
            </a:prstGeom>
            <a:noFill/>
            <a:ln w="50800">
              <a:solidFill>
                <a:srgbClr val="3C882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50" name="Line 166"/>
            <p:cNvSpPr>
              <a:spLocks noChangeShapeType="1"/>
            </p:cNvSpPr>
            <p:nvPr/>
          </p:nvSpPr>
          <p:spPr bwMode="auto">
            <a:xfrm flipH="1">
              <a:off x="2082" y="2016"/>
              <a:ext cx="144" cy="66"/>
            </a:xfrm>
            <a:prstGeom prst="line">
              <a:avLst/>
            </a:prstGeom>
            <a:noFill/>
            <a:ln w="50800">
              <a:solidFill>
                <a:srgbClr val="3C882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4051" name="Line 167"/>
            <p:cNvSpPr>
              <a:spLocks noChangeShapeType="1"/>
            </p:cNvSpPr>
            <p:nvPr/>
          </p:nvSpPr>
          <p:spPr bwMode="auto">
            <a:xfrm flipH="1">
              <a:off x="2226" y="1176"/>
              <a:ext cx="78" cy="840"/>
            </a:xfrm>
            <a:prstGeom prst="line">
              <a:avLst/>
            </a:prstGeom>
            <a:noFill/>
            <a:ln w="50800">
              <a:solidFill>
                <a:srgbClr val="3C882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sp>
        <p:nvSpPr>
          <p:cNvPr id="86"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87"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88" name="AutoShape 20"/>
          <p:cNvSpPr>
            <a:spLocks noChangeArrowheads="1"/>
          </p:cNvSpPr>
          <p:nvPr/>
        </p:nvSpPr>
        <p:spPr bwMode="auto">
          <a:xfrm>
            <a:off x="8662988" y="266223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51320"/>
                                        </p:tgtEl>
                                        <p:attrNameLst>
                                          <p:attrName>style.visibility</p:attrName>
                                        </p:attrNameLst>
                                      </p:cBhvr>
                                      <p:to>
                                        <p:strVal val="visible"/>
                                      </p:to>
                                    </p:set>
                                    <p:anim calcmode="lin" valueType="num">
                                      <p:cBhvr>
                                        <p:cTn id="13" dur="500" fill="hold"/>
                                        <p:tgtEl>
                                          <p:spTgt spid="351320"/>
                                        </p:tgtEl>
                                        <p:attrNameLst>
                                          <p:attrName>ppt_w</p:attrName>
                                        </p:attrNameLst>
                                      </p:cBhvr>
                                      <p:tavLst>
                                        <p:tav tm="0">
                                          <p:val>
                                            <p:fltVal val="0"/>
                                          </p:val>
                                        </p:tav>
                                        <p:tav tm="100000">
                                          <p:val>
                                            <p:strVal val="#ppt_w"/>
                                          </p:val>
                                        </p:tav>
                                      </p:tavLst>
                                    </p:anim>
                                    <p:anim calcmode="lin" valueType="num">
                                      <p:cBhvr>
                                        <p:cTn id="14" dur="500" fill="hold"/>
                                        <p:tgtEl>
                                          <p:spTgt spid="3513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32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928688" y="304800"/>
            <a:ext cx="8072437" cy="1431925"/>
          </a:xfrm>
        </p:spPr>
        <p:txBody>
          <a:bodyPr/>
          <a:lstStyle/>
          <a:p>
            <a:pPr eaLnBrk="1" hangingPunct="1">
              <a:lnSpc>
                <a:spcPct val="90000"/>
              </a:lnSpc>
              <a:defRPr/>
            </a:pPr>
            <a:r>
              <a:rPr lang="fr-CA" sz="3200" dirty="0"/>
              <a:t>Besoins d’affaires des utilisateurs: </a:t>
            </a:r>
          </a:p>
        </p:txBody>
      </p:sp>
      <p:sp>
        <p:nvSpPr>
          <p:cNvPr id="215043" name="Rectangle 3"/>
          <p:cNvSpPr>
            <a:spLocks noGrp="1" noChangeArrowheads="1"/>
          </p:cNvSpPr>
          <p:nvPr>
            <p:ph type="body" idx="1"/>
          </p:nvPr>
        </p:nvSpPr>
        <p:spPr/>
        <p:txBody>
          <a:bodyPr/>
          <a:lstStyle/>
          <a:p>
            <a:pPr eaLnBrk="1" hangingPunct="1">
              <a:lnSpc>
                <a:spcPct val="110000"/>
              </a:lnSpc>
              <a:defRPr/>
            </a:pPr>
            <a:r>
              <a:rPr lang="fr-CA" sz="2000" dirty="0"/>
              <a:t>95% sont prédéfini selon les besoins de gestion</a:t>
            </a:r>
          </a:p>
          <a:p>
            <a:pPr lvl="1" eaLnBrk="1" hangingPunct="1">
              <a:defRPr/>
            </a:pPr>
            <a:r>
              <a:rPr lang="fr-CA" sz="900" b="1" dirty="0"/>
              <a:t>Tableaux de bords (80)</a:t>
            </a:r>
          </a:p>
          <a:p>
            <a:pPr lvl="1" eaLnBrk="1" hangingPunct="1">
              <a:defRPr/>
            </a:pPr>
            <a:r>
              <a:rPr lang="fr-CA" sz="900" b="1" dirty="0"/>
              <a:t>Générateurs de rapports (10)</a:t>
            </a:r>
          </a:p>
          <a:p>
            <a:pPr lvl="1" eaLnBrk="1" hangingPunct="1">
              <a:defRPr/>
            </a:pPr>
            <a:r>
              <a:rPr lang="fr-CA" sz="900" b="1" dirty="0" err="1"/>
              <a:t>Requêteurs</a:t>
            </a:r>
            <a:r>
              <a:rPr lang="fr-CA" sz="900" b="1" dirty="0"/>
              <a:t> variés (5)</a:t>
            </a:r>
          </a:p>
          <a:p>
            <a:pPr eaLnBrk="1" hangingPunct="1">
              <a:lnSpc>
                <a:spcPct val="110000"/>
              </a:lnSpc>
              <a:defRPr/>
            </a:pPr>
            <a:r>
              <a:rPr lang="fr-CA" sz="2000" dirty="0"/>
              <a:t>5% sont en mode autonome selon l ’utilisateur</a:t>
            </a:r>
          </a:p>
          <a:p>
            <a:pPr lvl="1" eaLnBrk="1" hangingPunct="1">
              <a:defRPr/>
            </a:pPr>
            <a:r>
              <a:rPr lang="fr-CA" sz="900" b="1" dirty="0"/>
              <a:t>Générateurs de rapports</a:t>
            </a:r>
          </a:p>
          <a:p>
            <a:pPr lvl="1" eaLnBrk="1" hangingPunct="1">
              <a:defRPr/>
            </a:pPr>
            <a:r>
              <a:rPr lang="fr-CA" sz="900" b="1" dirty="0" err="1"/>
              <a:t>Requêteurs</a:t>
            </a:r>
            <a:r>
              <a:rPr lang="fr-CA" sz="900" b="1" dirty="0"/>
              <a:t> variés</a:t>
            </a:r>
          </a:p>
          <a:p>
            <a:pPr eaLnBrk="1" hangingPunct="1">
              <a:lnSpc>
                <a:spcPct val="110000"/>
              </a:lnSpc>
              <a:defRPr/>
            </a:pPr>
            <a:r>
              <a:rPr lang="fr-CA" sz="2000" dirty="0"/>
              <a:t>doivent tenir compte de la tâche de l ’utilisateur</a:t>
            </a:r>
          </a:p>
          <a:p>
            <a:pPr eaLnBrk="1" hangingPunct="1">
              <a:lnSpc>
                <a:spcPct val="110000"/>
              </a:lnSpc>
              <a:defRPr/>
            </a:pPr>
            <a:r>
              <a:rPr lang="fr-CA" sz="2000" dirty="0"/>
              <a:t>doivent mener à l ’autonomie de l ’utilisateur via une interface conviviale le guidant à travers l ’ensemble des domaines d’affaires</a:t>
            </a:r>
          </a:p>
          <a:p>
            <a:pPr eaLnBrk="1" hangingPunct="1">
              <a:lnSpc>
                <a:spcPct val="110000"/>
              </a:lnSpc>
              <a:defRPr/>
            </a:pPr>
            <a:r>
              <a:rPr lang="fr-CA" sz="2000" dirty="0"/>
              <a:t>doivent favoriser le développement en matière d ’accès et de gestion de l ’information</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5"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6" name="AutoShape 20"/>
          <p:cNvSpPr>
            <a:spLocks noChangeArrowheads="1"/>
          </p:cNvSpPr>
          <p:nvPr/>
        </p:nvSpPr>
        <p:spPr bwMode="auto">
          <a:xfrm>
            <a:off x="8662988" y="266223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defRPr/>
            </a:pPr>
            <a:r>
              <a:rPr lang="fr-CA" sz="3200" dirty="0"/>
              <a:t>Besoins d’affaires des utilisateurs (suite): </a:t>
            </a:r>
          </a:p>
        </p:txBody>
      </p:sp>
      <p:sp>
        <p:nvSpPr>
          <p:cNvPr id="217091" name="Rectangle 3"/>
          <p:cNvSpPr>
            <a:spLocks noGrp="1" noChangeArrowheads="1"/>
          </p:cNvSpPr>
          <p:nvPr>
            <p:ph type="body" idx="1"/>
          </p:nvPr>
        </p:nvSpPr>
        <p:spPr/>
        <p:txBody>
          <a:bodyPr/>
          <a:lstStyle/>
          <a:p>
            <a:pPr eaLnBrk="1" hangingPunct="1">
              <a:defRPr/>
            </a:pPr>
            <a:r>
              <a:rPr lang="fr-CA" dirty="0"/>
              <a:t>Les utilisateurs ont besoins de services spécialisés pour le domaine d ’accès à l ’information</a:t>
            </a:r>
          </a:p>
          <a:p>
            <a:pPr lvl="1" eaLnBrk="1" hangingPunct="1">
              <a:lnSpc>
                <a:spcPct val="90000"/>
              </a:lnSpc>
              <a:defRPr/>
            </a:pPr>
            <a:r>
              <a:rPr lang="fr-CA" sz="1400" dirty="0"/>
              <a:t>ils sont nombreux et proviennent de tous les niveaux et secteurs de l’organisation</a:t>
            </a:r>
          </a:p>
          <a:p>
            <a:pPr lvl="1" eaLnBrk="1" hangingPunct="1">
              <a:lnSpc>
                <a:spcPct val="90000"/>
              </a:lnSpc>
              <a:defRPr/>
            </a:pPr>
            <a:r>
              <a:rPr lang="fr-CA" sz="1400" dirty="0"/>
              <a:t>ils ont une expertise variée</a:t>
            </a:r>
            <a:endParaRPr lang="fr-CA" sz="1600" dirty="0"/>
          </a:p>
          <a:p>
            <a:pPr lvl="1" eaLnBrk="1" hangingPunct="1">
              <a:lnSpc>
                <a:spcPct val="90000"/>
              </a:lnSpc>
              <a:defRPr/>
            </a:pPr>
            <a:r>
              <a:rPr lang="fr-CA" sz="1400" dirty="0"/>
              <a:t>leur maturité dans l’exploitation des données est variable</a:t>
            </a:r>
          </a:p>
          <a:p>
            <a:pPr lvl="1" eaLnBrk="1" hangingPunct="1">
              <a:lnSpc>
                <a:spcPct val="90000"/>
              </a:lnSpc>
              <a:defRPr/>
            </a:pPr>
            <a:r>
              <a:rPr lang="fr-CA" sz="1400" dirty="0"/>
              <a:t>leurs connaissances se spécialisent avec le temps</a:t>
            </a:r>
          </a:p>
          <a:p>
            <a:pPr eaLnBrk="1" hangingPunct="1">
              <a:defRPr/>
            </a:pPr>
            <a:r>
              <a:rPr lang="fr-CA" dirty="0"/>
              <a:t>Les besoins d’exploitation sont diversifiés, allant de la simple visualisation d’informations </a:t>
            </a:r>
            <a:r>
              <a:rPr lang="fr-CA" dirty="0" err="1"/>
              <a:t>pré-définies</a:t>
            </a:r>
            <a:r>
              <a:rPr lang="fr-CA" dirty="0"/>
              <a:t> jusqu’au traitement massif, spécialisé et imprévisible des données</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body" idx="1"/>
          </p:nvPr>
        </p:nvSpPr>
        <p:spPr>
          <a:xfrm>
            <a:off x="1395413" y="2041525"/>
            <a:ext cx="7542212" cy="3994150"/>
          </a:xfrm>
        </p:spPr>
        <p:txBody>
          <a:bodyPr/>
          <a:lstStyle/>
          <a:p>
            <a:pPr eaLnBrk="1" hangingPunct="1">
              <a:lnSpc>
                <a:spcPct val="90000"/>
              </a:lnSpc>
              <a:defRPr/>
            </a:pPr>
            <a:r>
              <a:rPr lang="fr-CA" sz="2000" dirty="0"/>
              <a:t>Choisir la stratégie d’intervention appropriée</a:t>
            </a:r>
          </a:p>
          <a:p>
            <a:pPr lvl="1" eaLnBrk="1" hangingPunct="1">
              <a:lnSpc>
                <a:spcPct val="90000"/>
              </a:lnSpc>
              <a:defRPr/>
            </a:pPr>
            <a:r>
              <a:rPr lang="fr-CA" sz="1800" dirty="0"/>
              <a:t>Fonction de la culture organisationnelle</a:t>
            </a:r>
          </a:p>
          <a:p>
            <a:pPr lvl="1" eaLnBrk="1" hangingPunct="1">
              <a:lnSpc>
                <a:spcPct val="90000"/>
              </a:lnSpc>
              <a:defRPr/>
            </a:pPr>
            <a:r>
              <a:rPr lang="fr-CA" sz="1800" dirty="0"/>
              <a:t>Identifier la façon la plus efficace d’orchestrer les efforts des personnes qui préciseront le contenu du système.</a:t>
            </a:r>
          </a:p>
          <a:p>
            <a:pPr lvl="1" eaLnBrk="1" hangingPunct="1">
              <a:lnSpc>
                <a:spcPct val="90000"/>
              </a:lnSpc>
              <a:defRPr/>
            </a:pPr>
            <a:r>
              <a:rPr lang="fr-CA" sz="1800" dirty="0"/>
              <a:t>S’orienter selon l’une des 3 grandes approches</a:t>
            </a:r>
          </a:p>
          <a:p>
            <a:pPr lvl="2" eaLnBrk="1" hangingPunct="1">
              <a:lnSpc>
                <a:spcPct val="90000"/>
              </a:lnSpc>
              <a:defRPr/>
            </a:pPr>
            <a:r>
              <a:rPr lang="fr-CA" sz="1600" dirty="0"/>
              <a:t>Collégiale : On arrive à un consensus </a:t>
            </a:r>
            <a:r>
              <a:rPr lang="fr-CA" sz="1600" dirty="0" err="1"/>
              <a:t>parmis</a:t>
            </a:r>
            <a:r>
              <a:rPr lang="fr-CA" sz="1600" dirty="0"/>
              <a:t> tous les niveaux de l’organisation</a:t>
            </a:r>
          </a:p>
          <a:p>
            <a:pPr lvl="2" eaLnBrk="1" hangingPunct="1">
              <a:lnSpc>
                <a:spcPct val="90000"/>
              </a:lnSpc>
              <a:defRPr/>
            </a:pPr>
            <a:r>
              <a:rPr lang="fr-CA" sz="1600" dirty="0"/>
              <a:t>Top-Down : La direction impose les orientations</a:t>
            </a:r>
          </a:p>
          <a:p>
            <a:pPr lvl="2" eaLnBrk="1" hangingPunct="1">
              <a:lnSpc>
                <a:spcPct val="90000"/>
              </a:lnSpc>
              <a:defRPr/>
            </a:pPr>
            <a:r>
              <a:rPr lang="fr-CA" sz="1600" dirty="0" err="1"/>
              <a:t>Bottom</a:t>
            </a:r>
            <a:r>
              <a:rPr lang="fr-CA" sz="1600" dirty="0"/>
              <a:t>-Up : La direction confie l’orientation au vécu des opérations</a:t>
            </a:r>
          </a:p>
          <a:p>
            <a:pPr eaLnBrk="1" hangingPunct="1">
              <a:lnSpc>
                <a:spcPct val="90000"/>
              </a:lnSpc>
              <a:defRPr/>
            </a:pPr>
            <a:r>
              <a:rPr lang="fr-CA" sz="2000" dirty="0"/>
              <a:t>Importante pour une bonne appropriation du système par ses futurs utilisateurs </a:t>
            </a:r>
          </a:p>
          <a:p>
            <a:pPr eaLnBrk="1" hangingPunct="1">
              <a:lnSpc>
                <a:spcPct val="90000"/>
              </a:lnSpc>
              <a:defRPr/>
            </a:pPr>
            <a:r>
              <a:rPr lang="fr-CA" sz="2000" dirty="0"/>
              <a:t>Important d’atteindre la masse critique d’utilisateurs pour que le système soit viable</a:t>
            </a:r>
          </a:p>
          <a:p>
            <a:pPr eaLnBrk="1" hangingPunct="1">
              <a:lnSpc>
                <a:spcPct val="90000"/>
              </a:lnSpc>
              <a:defRPr/>
            </a:pPr>
            <a:r>
              <a:rPr lang="fr-CA" sz="2000" dirty="0"/>
              <a:t>Choisir la bonne stratégie alignée sur la culture organisationnelle économise temps et énergies</a:t>
            </a:r>
          </a:p>
        </p:txBody>
      </p:sp>
      <p:sp>
        <p:nvSpPr>
          <p:cNvPr id="360451" name="Rectangle 3"/>
          <p:cNvSpPr>
            <a:spLocks noGrp="1" noChangeArrowheads="1"/>
          </p:cNvSpPr>
          <p:nvPr>
            <p:ph type="title"/>
          </p:nvPr>
        </p:nvSpPr>
        <p:spPr>
          <a:xfrm>
            <a:off x="1143000" y="304800"/>
            <a:ext cx="7467600" cy="1309688"/>
          </a:xfrm>
        </p:spPr>
        <p:txBody>
          <a:bodyPr/>
          <a:lstStyle/>
          <a:p>
            <a:pPr eaLnBrk="1" hangingPunct="1">
              <a:defRPr/>
            </a:pPr>
            <a:r>
              <a:rPr lang="fr-CA"/>
              <a:t>Design Préliminaire</a:t>
            </a:r>
            <a:br>
              <a:rPr lang="fr-CA"/>
            </a:br>
            <a:r>
              <a:rPr lang="fr-CA" sz="2800"/>
              <a:t>Maquetage par prototypage</a:t>
            </a:r>
          </a:p>
        </p:txBody>
      </p:sp>
      <p:sp>
        <p:nvSpPr>
          <p:cNvPr id="4" name="AutoShape 20"/>
          <p:cNvSpPr>
            <a:spLocks noChangeArrowheads="1"/>
          </p:cNvSpPr>
          <p:nvPr/>
        </p:nvSpPr>
        <p:spPr bwMode="auto">
          <a:xfrm>
            <a:off x="8380413" y="1809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5" name="AutoShape 20"/>
          <p:cNvSpPr>
            <a:spLocks noChangeArrowheads="1"/>
          </p:cNvSpPr>
          <p:nvPr/>
        </p:nvSpPr>
        <p:spPr bwMode="auto">
          <a:xfrm>
            <a:off x="8532813" y="3333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6" name="AutoShape 20"/>
          <p:cNvSpPr>
            <a:spLocks noChangeArrowheads="1"/>
          </p:cNvSpPr>
          <p:nvPr/>
        </p:nvSpPr>
        <p:spPr bwMode="auto">
          <a:xfrm>
            <a:off x="8685213" y="4857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pPr eaLnBrk="1" hangingPunct="1">
              <a:defRPr/>
            </a:pPr>
            <a:r>
              <a:rPr lang="fr-CA"/>
              <a:t>Design Préliminaire</a:t>
            </a:r>
            <a:br>
              <a:rPr lang="fr-CA"/>
            </a:br>
            <a:r>
              <a:rPr lang="fr-CA" sz="2800"/>
              <a:t>Maquetage par prototypage</a:t>
            </a:r>
          </a:p>
        </p:txBody>
      </p:sp>
      <p:sp>
        <p:nvSpPr>
          <p:cNvPr id="378883" name="Rectangle 3"/>
          <p:cNvSpPr>
            <a:spLocks noGrp="1" noChangeArrowheads="1"/>
          </p:cNvSpPr>
          <p:nvPr>
            <p:ph type="body" idx="1"/>
          </p:nvPr>
        </p:nvSpPr>
        <p:spPr>
          <a:xfrm>
            <a:off x="755650" y="1916113"/>
            <a:ext cx="8280400" cy="4114800"/>
          </a:xfrm>
        </p:spPr>
        <p:txBody>
          <a:bodyPr/>
          <a:lstStyle/>
          <a:p>
            <a:pPr eaLnBrk="1" hangingPunct="1">
              <a:lnSpc>
                <a:spcPct val="90000"/>
              </a:lnSpc>
              <a:defRPr/>
            </a:pPr>
            <a:r>
              <a:rPr lang="fr-CA" sz="1800" dirty="0"/>
              <a:t>L’élaboration de la maquette comporte trois grandes phases</a:t>
            </a:r>
          </a:p>
          <a:p>
            <a:pPr lvl="1" eaLnBrk="1" hangingPunct="1">
              <a:lnSpc>
                <a:spcPct val="90000"/>
              </a:lnSpc>
              <a:defRPr/>
            </a:pPr>
            <a:r>
              <a:rPr lang="fr-CA" sz="1800" dirty="0"/>
              <a:t>Phase I : Conception de la maquette</a:t>
            </a:r>
          </a:p>
          <a:p>
            <a:pPr lvl="2" eaLnBrk="1" hangingPunct="1">
              <a:lnSpc>
                <a:spcPct val="90000"/>
              </a:lnSpc>
              <a:defRPr/>
            </a:pPr>
            <a:r>
              <a:rPr lang="fr-CA" sz="1600" dirty="0"/>
              <a:t>Cette phase permet d’identifier les joueurs clés, établir le périmètre des activités et élaborer le prototype initial de la solution.  Lors de l’élaboration du prototype, on fait habituellement abstraction des données réelles, par contre on devra choisir un outil qui nous permet de rapidement et facilement faire évoluer le prototype.</a:t>
            </a:r>
          </a:p>
          <a:p>
            <a:pPr lvl="4" eaLnBrk="1" hangingPunct="1">
              <a:lnSpc>
                <a:spcPct val="90000"/>
              </a:lnSpc>
              <a:buFontTx/>
              <a:buNone/>
              <a:defRPr/>
            </a:pPr>
            <a:r>
              <a:rPr lang="fr-CA" sz="1050" dirty="0"/>
              <a:t>(note: durant l’élaboration de la maquette, il sera important d’utiliser le langage organisationnel pour que les gens aient des points d’ancrages avec leur travail courant)</a:t>
            </a:r>
          </a:p>
          <a:p>
            <a:pPr lvl="1" eaLnBrk="1" hangingPunct="1">
              <a:lnSpc>
                <a:spcPct val="90000"/>
              </a:lnSpc>
              <a:defRPr/>
            </a:pPr>
            <a:r>
              <a:rPr lang="fr-CA" sz="1800" dirty="0"/>
              <a:t>Phase II : Appropriation par l’organisation</a:t>
            </a:r>
          </a:p>
          <a:p>
            <a:pPr lvl="2" eaLnBrk="1" hangingPunct="1">
              <a:lnSpc>
                <a:spcPct val="90000"/>
              </a:lnSpc>
              <a:defRPr/>
            </a:pPr>
            <a:r>
              <a:rPr lang="fr-CA" sz="1600" dirty="0"/>
              <a:t>Dans cette phase, on présentera la maquette fonctionnelle à une plus grande communauté d’utilisateurs potentiels pour recueillir leur commentaires et « feedback » sur la viabilité de la solution proposée.  Ceci facilitera grandement l’appropriation de la solution finale.  Elle peut provoquer quelques séances d’ajustements de la solution initiale proposée.</a:t>
            </a:r>
          </a:p>
          <a:p>
            <a:pPr lvl="4" eaLnBrk="1" hangingPunct="1">
              <a:lnSpc>
                <a:spcPct val="90000"/>
              </a:lnSpc>
              <a:buFontTx/>
              <a:buNone/>
              <a:defRPr/>
            </a:pPr>
            <a:r>
              <a:rPr lang="fr-CA" sz="1050" dirty="0"/>
              <a:t>(note: l’appropriation sera difficile si le langage organisationnel n’est pas utilisé dans la maquette)  </a:t>
            </a:r>
          </a:p>
          <a:p>
            <a:pPr lvl="1" eaLnBrk="1" hangingPunct="1">
              <a:lnSpc>
                <a:spcPct val="90000"/>
              </a:lnSpc>
              <a:defRPr/>
            </a:pPr>
            <a:r>
              <a:rPr lang="fr-CA" sz="1800" dirty="0"/>
              <a:t>Phase III : Implantation</a:t>
            </a:r>
          </a:p>
          <a:p>
            <a:pPr lvl="2" eaLnBrk="1" hangingPunct="1">
              <a:lnSpc>
                <a:spcPct val="90000"/>
              </a:lnSpc>
              <a:defRPr/>
            </a:pPr>
            <a:r>
              <a:rPr lang="fr-CA" sz="1600" dirty="0"/>
              <a:t>La phase d’implantation est en fait l’élaboration de la solution qui sera livrée à l’organisation aux opérations.  Elle est l’étape de concrétisation de la solution et souvent la plus intense du côté des technologies de l’information.</a:t>
            </a:r>
          </a:p>
        </p:txBody>
      </p:sp>
      <p:sp>
        <p:nvSpPr>
          <p:cNvPr id="4" name="AutoShape 20"/>
          <p:cNvSpPr>
            <a:spLocks noChangeArrowheads="1"/>
          </p:cNvSpPr>
          <p:nvPr/>
        </p:nvSpPr>
        <p:spPr bwMode="auto">
          <a:xfrm>
            <a:off x="8380413" y="1809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5" name="AutoShape 20"/>
          <p:cNvSpPr>
            <a:spLocks noChangeArrowheads="1"/>
          </p:cNvSpPr>
          <p:nvPr/>
        </p:nvSpPr>
        <p:spPr bwMode="auto">
          <a:xfrm>
            <a:off x="8532813" y="3333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6" name="AutoShape 20"/>
          <p:cNvSpPr>
            <a:spLocks noChangeArrowheads="1"/>
          </p:cNvSpPr>
          <p:nvPr/>
        </p:nvSpPr>
        <p:spPr bwMode="auto">
          <a:xfrm>
            <a:off x="8685213" y="4857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0" name="Rectangle 4"/>
          <p:cNvSpPr>
            <a:spLocks noGrp="1" noChangeArrowheads="1"/>
          </p:cNvSpPr>
          <p:nvPr>
            <p:ph type="title"/>
          </p:nvPr>
        </p:nvSpPr>
        <p:spPr>
          <a:xfrm>
            <a:off x="1143000" y="304800"/>
            <a:ext cx="7467600" cy="1163638"/>
          </a:xfrm>
        </p:spPr>
        <p:txBody>
          <a:bodyPr lIns="92075" tIns="46038" rIns="92075" bIns="46038" anchor="b"/>
          <a:lstStyle/>
          <a:p>
            <a:pPr eaLnBrk="1" hangingPunct="1">
              <a:defRPr/>
            </a:pPr>
            <a:r>
              <a:rPr lang="fr-CA"/>
              <a:t>Design Préliminaire</a:t>
            </a:r>
            <a:br>
              <a:rPr lang="fr-CA"/>
            </a:br>
            <a:r>
              <a:rPr lang="fr-CA" sz="2800"/>
              <a:t>Maquetage par prototypage</a:t>
            </a:r>
          </a:p>
        </p:txBody>
      </p:sp>
      <p:grpSp>
        <p:nvGrpSpPr>
          <p:cNvPr id="54275" name="Group 213"/>
          <p:cNvGrpSpPr>
            <a:grpSpLocks/>
          </p:cNvGrpSpPr>
          <p:nvPr/>
        </p:nvGrpSpPr>
        <p:grpSpPr bwMode="auto">
          <a:xfrm>
            <a:off x="971550" y="2276475"/>
            <a:ext cx="8064500" cy="2070100"/>
            <a:chOff x="81" y="935"/>
            <a:chExt cx="5580" cy="1581"/>
          </a:xfrm>
        </p:grpSpPr>
        <p:sp>
          <p:nvSpPr>
            <p:cNvPr id="362499" name="Rectangle 3"/>
            <p:cNvSpPr>
              <a:spLocks noChangeArrowheads="1"/>
            </p:cNvSpPr>
            <p:nvPr/>
          </p:nvSpPr>
          <p:spPr bwMode="auto">
            <a:xfrm>
              <a:off x="113" y="935"/>
              <a:ext cx="5548" cy="1540"/>
            </a:xfrm>
            <a:prstGeom prst="rect">
              <a:avLst/>
            </a:prstGeom>
            <a:solidFill>
              <a:schemeClr val="bg1"/>
            </a:solidFill>
            <a:ln w="3175">
              <a:solidFill>
                <a:schemeClr val="tx1"/>
              </a:solidFill>
              <a:miter lim="800000"/>
              <a:headEnd type="none" w="sm" len="sm"/>
              <a:tailEnd type="none" w="med" len="lg"/>
            </a:ln>
            <a:effectLst/>
          </p:spPr>
          <p:txBody>
            <a:bodyPr wrap="none" anchor="ctr"/>
            <a:lstStyle/>
            <a:p>
              <a:pPr algn="ctr">
                <a:defRPr/>
              </a:pPr>
              <a:endParaRPr lang="en-US" sz="2000">
                <a:effectLst>
                  <a:outerShdw blurRad="38100" dist="38100" dir="2700000" algn="tl">
                    <a:srgbClr val="000000"/>
                  </a:outerShdw>
                </a:effectLst>
                <a:latin typeface="Times New Roman" pitchFamily="18" charset="0"/>
              </a:endParaRPr>
            </a:p>
          </p:txBody>
        </p:sp>
        <p:grpSp>
          <p:nvGrpSpPr>
            <p:cNvPr id="54370" name="Group 5"/>
            <p:cNvGrpSpPr>
              <a:grpSpLocks/>
            </p:cNvGrpSpPr>
            <p:nvPr/>
          </p:nvGrpSpPr>
          <p:grpSpPr bwMode="auto">
            <a:xfrm>
              <a:off x="375" y="1361"/>
              <a:ext cx="729" cy="780"/>
              <a:chOff x="2329" y="2059"/>
              <a:chExt cx="818" cy="965"/>
            </a:xfrm>
          </p:grpSpPr>
          <p:grpSp>
            <p:nvGrpSpPr>
              <p:cNvPr id="54396" name="Group 6"/>
              <p:cNvGrpSpPr>
                <a:grpSpLocks/>
              </p:cNvGrpSpPr>
              <p:nvPr/>
            </p:nvGrpSpPr>
            <p:grpSpPr bwMode="auto">
              <a:xfrm>
                <a:off x="2509" y="2059"/>
                <a:ext cx="269" cy="854"/>
                <a:chOff x="2509" y="2059"/>
                <a:chExt cx="269" cy="854"/>
              </a:xfrm>
            </p:grpSpPr>
            <p:grpSp>
              <p:nvGrpSpPr>
                <p:cNvPr id="54474" name="Group 7"/>
                <p:cNvGrpSpPr>
                  <a:grpSpLocks/>
                </p:cNvGrpSpPr>
                <p:nvPr/>
              </p:nvGrpSpPr>
              <p:grpSpPr bwMode="auto">
                <a:xfrm>
                  <a:off x="2509" y="2183"/>
                  <a:ext cx="269" cy="241"/>
                  <a:chOff x="2509" y="2183"/>
                  <a:chExt cx="269" cy="241"/>
                </a:xfrm>
              </p:grpSpPr>
              <p:sp>
                <p:nvSpPr>
                  <p:cNvPr id="54482" name="Freeform 8"/>
                  <p:cNvSpPr>
                    <a:spLocks/>
                  </p:cNvSpPr>
                  <p:nvPr/>
                </p:nvSpPr>
                <p:spPr bwMode="auto">
                  <a:xfrm>
                    <a:off x="2509" y="2183"/>
                    <a:ext cx="269" cy="241"/>
                  </a:xfrm>
                  <a:custGeom>
                    <a:avLst/>
                    <a:gdLst>
                      <a:gd name="T0" fmla="*/ 1 w 538"/>
                      <a:gd name="T1" fmla="*/ 0 h 482"/>
                      <a:gd name="T2" fmla="*/ 1 w 538"/>
                      <a:gd name="T3" fmla="*/ 1 h 482"/>
                      <a:gd name="T4" fmla="*/ 1 w 538"/>
                      <a:gd name="T5" fmla="*/ 1 h 482"/>
                      <a:gd name="T6" fmla="*/ 1 w 538"/>
                      <a:gd name="T7" fmla="*/ 1 h 482"/>
                      <a:gd name="T8" fmla="*/ 1 w 538"/>
                      <a:gd name="T9" fmla="*/ 1 h 482"/>
                      <a:gd name="T10" fmla="*/ 0 w 538"/>
                      <a:gd name="T11" fmla="*/ 1 h 482"/>
                      <a:gd name="T12" fmla="*/ 1 w 538"/>
                      <a:gd name="T13" fmla="*/ 1 h 482"/>
                      <a:gd name="T14" fmla="*/ 1 w 538"/>
                      <a:gd name="T15" fmla="*/ 1 h 482"/>
                      <a:gd name="T16" fmla="*/ 1 w 538"/>
                      <a:gd name="T17" fmla="*/ 1 h 482"/>
                      <a:gd name="T18" fmla="*/ 1 w 538"/>
                      <a:gd name="T19" fmla="*/ 1 h 482"/>
                      <a:gd name="T20" fmla="*/ 1 w 538"/>
                      <a:gd name="T21" fmla="*/ 1 h 482"/>
                      <a:gd name="T22" fmla="*/ 1 w 538"/>
                      <a:gd name="T23" fmla="*/ 1 h 482"/>
                      <a:gd name="T24" fmla="*/ 1 w 538"/>
                      <a:gd name="T25" fmla="*/ 1 h 482"/>
                      <a:gd name="T26" fmla="*/ 1 w 538"/>
                      <a:gd name="T27" fmla="*/ 1 h 482"/>
                      <a:gd name="T28" fmla="*/ 1 w 538"/>
                      <a:gd name="T29" fmla="*/ 1 h 482"/>
                      <a:gd name="T30" fmla="*/ 1 w 538"/>
                      <a:gd name="T31" fmla="*/ 1 h 482"/>
                      <a:gd name="T32" fmla="*/ 1 w 538"/>
                      <a:gd name="T33" fmla="*/ 1 h 482"/>
                      <a:gd name="T34" fmla="*/ 2 w 538"/>
                      <a:gd name="T35" fmla="*/ 1 h 482"/>
                      <a:gd name="T36" fmla="*/ 1 w 538"/>
                      <a:gd name="T37" fmla="*/ 1 h 482"/>
                      <a:gd name="T38" fmla="*/ 1 w 538"/>
                      <a:gd name="T39" fmla="*/ 1 h 482"/>
                      <a:gd name="T40" fmla="*/ 1 w 538"/>
                      <a:gd name="T41" fmla="*/ 1 h 482"/>
                      <a:gd name="T42" fmla="*/ 1 w 538"/>
                      <a:gd name="T43" fmla="*/ 1 h 482"/>
                      <a:gd name="T44" fmla="*/ 1 w 538"/>
                      <a:gd name="T45" fmla="*/ 0 h 48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8"/>
                      <a:gd name="T70" fmla="*/ 0 h 482"/>
                      <a:gd name="T71" fmla="*/ 538 w 538"/>
                      <a:gd name="T72" fmla="*/ 482 h 48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8" h="482">
                        <a:moveTo>
                          <a:pt x="204" y="0"/>
                        </a:moveTo>
                        <a:lnTo>
                          <a:pt x="139" y="40"/>
                        </a:lnTo>
                        <a:lnTo>
                          <a:pt x="74" y="73"/>
                        </a:lnTo>
                        <a:lnTo>
                          <a:pt x="34" y="211"/>
                        </a:lnTo>
                        <a:lnTo>
                          <a:pt x="1" y="317"/>
                        </a:lnTo>
                        <a:lnTo>
                          <a:pt x="0" y="339"/>
                        </a:lnTo>
                        <a:lnTo>
                          <a:pt x="29" y="391"/>
                        </a:lnTo>
                        <a:lnTo>
                          <a:pt x="48" y="409"/>
                        </a:lnTo>
                        <a:lnTo>
                          <a:pt x="65" y="413"/>
                        </a:lnTo>
                        <a:lnTo>
                          <a:pt x="67" y="427"/>
                        </a:lnTo>
                        <a:lnTo>
                          <a:pt x="98" y="405"/>
                        </a:lnTo>
                        <a:lnTo>
                          <a:pt x="102" y="462"/>
                        </a:lnTo>
                        <a:lnTo>
                          <a:pt x="120" y="482"/>
                        </a:lnTo>
                        <a:lnTo>
                          <a:pt x="434" y="482"/>
                        </a:lnTo>
                        <a:lnTo>
                          <a:pt x="462" y="455"/>
                        </a:lnTo>
                        <a:lnTo>
                          <a:pt x="456" y="405"/>
                        </a:lnTo>
                        <a:lnTo>
                          <a:pt x="491" y="437"/>
                        </a:lnTo>
                        <a:lnTo>
                          <a:pt x="538" y="346"/>
                        </a:lnTo>
                        <a:lnTo>
                          <a:pt x="441" y="63"/>
                        </a:lnTo>
                        <a:lnTo>
                          <a:pt x="338" y="27"/>
                        </a:lnTo>
                        <a:lnTo>
                          <a:pt x="307" y="9"/>
                        </a:lnTo>
                        <a:lnTo>
                          <a:pt x="258" y="55"/>
                        </a:lnTo>
                        <a:lnTo>
                          <a:pt x="204"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nvGrpSpPr>
                  <p:cNvPr id="54483" name="Group 9"/>
                  <p:cNvGrpSpPr>
                    <a:grpSpLocks/>
                  </p:cNvGrpSpPr>
                  <p:nvPr/>
                </p:nvGrpSpPr>
                <p:grpSpPr bwMode="auto">
                  <a:xfrm>
                    <a:off x="2562" y="2208"/>
                    <a:ext cx="187" cy="215"/>
                    <a:chOff x="2562" y="2208"/>
                    <a:chExt cx="187" cy="215"/>
                  </a:xfrm>
                </p:grpSpPr>
                <p:sp>
                  <p:nvSpPr>
                    <p:cNvPr id="54484" name="Freeform 10"/>
                    <p:cNvSpPr>
                      <a:spLocks/>
                    </p:cNvSpPr>
                    <p:nvPr/>
                  </p:nvSpPr>
                  <p:spPr bwMode="auto">
                    <a:xfrm>
                      <a:off x="2621" y="2208"/>
                      <a:ext cx="39" cy="215"/>
                    </a:xfrm>
                    <a:custGeom>
                      <a:avLst/>
                      <a:gdLst>
                        <a:gd name="T0" fmla="*/ 0 w 79"/>
                        <a:gd name="T1" fmla="*/ 0 h 430"/>
                        <a:gd name="T2" fmla="*/ 0 w 79"/>
                        <a:gd name="T3" fmla="*/ 1 h 430"/>
                        <a:gd name="T4" fmla="*/ 0 w 79"/>
                        <a:gd name="T5" fmla="*/ 1 h 430"/>
                        <a:gd name="T6" fmla="*/ 0 w 79"/>
                        <a:gd name="T7" fmla="*/ 1 h 430"/>
                        <a:gd name="T8" fmla="*/ 0 w 79"/>
                        <a:gd name="T9" fmla="*/ 1 h 430"/>
                        <a:gd name="T10" fmla="*/ 0 w 79"/>
                        <a:gd name="T11" fmla="*/ 1 h 430"/>
                        <a:gd name="T12" fmla="*/ 0 w 79"/>
                        <a:gd name="T13" fmla="*/ 1 h 430"/>
                        <a:gd name="T14" fmla="*/ 0 w 79"/>
                        <a:gd name="T15" fmla="*/ 1 h 430"/>
                        <a:gd name="T16" fmla="*/ 0 w 79"/>
                        <a:gd name="T17" fmla="*/ 1 h 430"/>
                        <a:gd name="T18" fmla="*/ 0 w 79"/>
                        <a:gd name="T19" fmla="*/ 1 h 430"/>
                        <a:gd name="T20" fmla="*/ 0 w 79"/>
                        <a:gd name="T21" fmla="*/ 1 h 430"/>
                        <a:gd name="T22" fmla="*/ 0 w 79"/>
                        <a:gd name="T23" fmla="*/ 1 h 430"/>
                        <a:gd name="T24" fmla="*/ 0 w 79"/>
                        <a:gd name="T25" fmla="*/ 0 h 4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430"/>
                        <a:gd name="T41" fmla="*/ 79 w 79"/>
                        <a:gd name="T42" fmla="*/ 430 h 4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430">
                          <a:moveTo>
                            <a:pt x="22" y="0"/>
                          </a:moveTo>
                          <a:lnTo>
                            <a:pt x="7" y="29"/>
                          </a:lnTo>
                          <a:lnTo>
                            <a:pt x="22" y="44"/>
                          </a:lnTo>
                          <a:lnTo>
                            <a:pt x="0" y="344"/>
                          </a:lnTo>
                          <a:lnTo>
                            <a:pt x="2" y="398"/>
                          </a:lnTo>
                          <a:lnTo>
                            <a:pt x="42" y="430"/>
                          </a:lnTo>
                          <a:lnTo>
                            <a:pt x="79" y="394"/>
                          </a:lnTo>
                          <a:lnTo>
                            <a:pt x="79" y="332"/>
                          </a:lnTo>
                          <a:lnTo>
                            <a:pt x="46" y="46"/>
                          </a:lnTo>
                          <a:lnTo>
                            <a:pt x="61" y="29"/>
                          </a:lnTo>
                          <a:lnTo>
                            <a:pt x="47" y="1"/>
                          </a:lnTo>
                          <a:lnTo>
                            <a:pt x="35" y="11"/>
                          </a:lnTo>
                          <a:lnTo>
                            <a:pt x="22"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nvGrpSpPr>
                    <p:cNvPr id="54485" name="Group 11"/>
                    <p:cNvGrpSpPr>
                      <a:grpSpLocks/>
                    </p:cNvGrpSpPr>
                    <p:nvPr/>
                  </p:nvGrpSpPr>
                  <p:grpSpPr bwMode="auto">
                    <a:xfrm>
                      <a:off x="2562" y="2300"/>
                      <a:ext cx="187" cy="73"/>
                      <a:chOff x="2562" y="2300"/>
                      <a:chExt cx="187" cy="73"/>
                    </a:xfrm>
                  </p:grpSpPr>
                  <p:sp>
                    <p:nvSpPr>
                      <p:cNvPr id="54486" name="Freeform 12"/>
                      <p:cNvSpPr>
                        <a:spLocks/>
                      </p:cNvSpPr>
                      <p:nvPr/>
                    </p:nvSpPr>
                    <p:spPr bwMode="auto">
                      <a:xfrm>
                        <a:off x="2602" y="2315"/>
                        <a:ext cx="146" cy="46"/>
                      </a:xfrm>
                      <a:custGeom>
                        <a:avLst/>
                        <a:gdLst>
                          <a:gd name="T0" fmla="*/ 0 w 293"/>
                          <a:gd name="T1" fmla="*/ 0 h 94"/>
                          <a:gd name="T2" fmla="*/ 0 w 293"/>
                          <a:gd name="T3" fmla="*/ 0 h 94"/>
                          <a:gd name="T4" fmla="*/ 0 w 293"/>
                          <a:gd name="T5" fmla="*/ 0 h 94"/>
                          <a:gd name="T6" fmla="*/ 0 w 293"/>
                          <a:gd name="T7" fmla="*/ 0 h 94"/>
                          <a:gd name="T8" fmla="*/ 0 w 293"/>
                          <a:gd name="T9" fmla="*/ 0 h 94"/>
                          <a:gd name="T10" fmla="*/ 0 w 293"/>
                          <a:gd name="T11" fmla="*/ 0 h 94"/>
                          <a:gd name="T12" fmla="*/ 0 60000 65536"/>
                          <a:gd name="T13" fmla="*/ 0 60000 65536"/>
                          <a:gd name="T14" fmla="*/ 0 60000 65536"/>
                          <a:gd name="T15" fmla="*/ 0 60000 65536"/>
                          <a:gd name="T16" fmla="*/ 0 60000 65536"/>
                          <a:gd name="T17" fmla="*/ 0 60000 65536"/>
                          <a:gd name="T18" fmla="*/ 0 w 293"/>
                          <a:gd name="T19" fmla="*/ 0 h 94"/>
                          <a:gd name="T20" fmla="*/ 293 w 293"/>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93" h="94">
                            <a:moveTo>
                              <a:pt x="26" y="59"/>
                            </a:moveTo>
                            <a:lnTo>
                              <a:pt x="224" y="0"/>
                            </a:lnTo>
                            <a:lnTo>
                              <a:pt x="293" y="8"/>
                            </a:lnTo>
                            <a:lnTo>
                              <a:pt x="49" y="94"/>
                            </a:lnTo>
                            <a:lnTo>
                              <a:pt x="0" y="68"/>
                            </a:lnTo>
                            <a:lnTo>
                              <a:pt x="26"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87" name="Freeform 13"/>
                      <p:cNvSpPr>
                        <a:spLocks/>
                      </p:cNvSpPr>
                      <p:nvPr/>
                    </p:nvSpPr>
                    <p:spPr bwMode="auto">
                      <a:xfrm>
                        <a:off x="2667" y="2317"/>
                        <a:ext cx="82" cy="53"/>
                      </a:xfrm>
                      <a:custGeom>
                        <a:avLst/>
                        <a:gdLst>
                          <a:gd name="T0" fmla="*/ 1 w 164"/>
                          <a:gd name="T1" fmla="*/ 0 h 108"/>
                          <a:gd name="T2" fmla="*/ 1 w 164"/>
                          <a:gd name="T3" fmla="*/ 0 h 108"/>
                          <a:gd name="T4" fmla="*/ 1 w 164"/>
                          <a:gd name="T5" fmla="*/ 0 h 108"/>
                          <a:gd name="T6" fmla="*/ 0 w 164"/>
                          <a:gd name="T7" fmla="*/ 0 h 108"/>
                          <a:gd name="T8" fmla="*/ 1 w 164"/>
                          <a:gd name="T9" fmla="*/ 0 h 108"/>
                          <a:gd name="T10" fmla="*/ 1 w 164"/>
                          <a:gd name="T11" fmla="*/ 0 h 108"/>
                          <a:gd name="T12" fmla="*/ 1 w 164"/>
                          <a:gd name="T13" fmla="*/ 0 h 108"/>
                          <a:gd name="T14" fmla="*/ 1 w 164"/>
                          <a:gd name="T15" fmla="*/ 0 h 108"/>
                          <a:gd name="T16" fmla="*/ 1 w 164"/>
                          <a:gd name="T17" fmla="*/ 0 h 108"/>
                          <a:gd name="T18" fmla="*/ 1 w 164"/>
                          <a:gd name="T19" fmla="*/ 0 h 108"/>
                          <a:gd name="T20" fmla="*/ 1 w 164"/>
                          <a:gd name="T21" fmla="*/ 0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108"/>
                          <a:gd name="T35" fmla="*/ 164 w 164"/>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108">
                            <a:moveTo>
                              <a:pt x="85" y="0"/>
                            </a:moveTo>
                            <a:lnTo>
                              <a:pt x="20" y="17"/>
                            </a:lnTo>
                            <a:lnTo>
                              <a:pt x="16" y="39"/>
                            </a:lnTo>
                            <a:lnTo>
                              <a:pt x="0" y="57"/>
                            </a:lnTo>
                            <a:lnTo>
                              <a:pt x="27" y="86"/>
                            </a:lnTo>
                            <a:lnTo>
                              <a:pt x="63" y="104"/>
                            </a:lnTo>
                            <a:lnTo>
                              <a:pt x="117" y="108"/>
                            </a:lnTo>
                            <a:lnTo>
                              <a:pt x="164" y="61"/>
                            </a:lnTo>
                            <a:lnTo>
                              <a:pt x="158" y="4"/>
                            </a:lnTo>
                            <a:lnTo>
                              <a:pt x="117" y="32"/>
                            </a:lnTo>
                            <a:lnTo>
                              <a:pt x="85"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88" name="Freeform 14"/>
                      <p:cNvSpPr>
                        <a:spLocks/>
                      </p:cNvSpPr>
                      <p:nvPr/>
                    </p:nvSpPr>
                    <p:spPr bwMode="auto">
                      <a:xfrm>
                        <a:off x="2562" y="2300"/>
                        <a:ext cx="66" cy="73"/>
                      </a:xfrm>
                      <a:custGeom>
                        <a:avLst/>
                        <a:gdLst>
                          <a:gd name="T0" fmla="*/ 0 w 133"/>
                          <a:gd name="T1" fmla="*/ 0 h 147"/>
                          <a:gd name="T2" fmla="*/ 0 w 133"/>
                          <a:gd name="T3" fmla="*/ 0 h 147"/>
                          <a:gd name="T4" fmla="*/ 0 w 133"/>
                          <a:gd name="T5" fmla="*/ 0 h 147"/>
                          <a:gd name="T6" fmla="*/ 0 w 133"/>
                          <a:gd name="T7" fmla="*/ 0 h 147"/>
                          <a:gd name="T8" fmla="*/ 0 w 133"/>
                          <a:gd name="T9" fmla="*/ 0 h 147"/>
                          <a:gd name="T10" fmla="*/ 0 w 133"/>
                          <a:gd name="T11" fmla="*/ 0 h 147"/>
                          <a:gd name="T12" fmla="*/ 0 w 133"/>
                          <a:gd name="T13" fmla="*/ 0 h 147"/>
                          <a:gd name="T14" fmla="*/ 0 w 133"/>
                          <a:gd name="T15" fmla="*/ 0 h 147"/>
                          <a:gd name="T16" fmla="*/ 0 w 133"/>
                          <a:gd name="T17" fmla="*/ 0 h 147"/>
                          <a:gd name="T18" fmla="*/ 0 w 133"/>
                          <a:gd name="T19" fmla="*/ 0 h 147"/>
                          <a:gd name="T20" fmla="*/ 0 w 133"/>
                          <a:gd name="T21" fmla="*/ 0 h 147"/>
                          <a:gd name="T22" fmla="*/ 0 w 133"/>
                          <a:gd name="T23" fmla="*/ 0 h 147"/>
                          <a:gd name="T24" fmla="*/ 0 w 133"/>
                          <a:gd name="T25" fmla="*/ 0 h 147"/>
                          <a:gd name="T26" fmla="*/ 0 w 133"/>
                          <a:gd name="T27" fmla="*/ 0 h 147"/>
                          <a:gd name="T28" fmla="*/ 0 w 133"/>
                          <a:gd name="T29" fmla="*/ 0 h 147"/>
                          <a:gd name="T30" fmla="*/ 0 w 133"/>
                          <a:gd name="T31" fmla="*/ 0 h 1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3"/>
                          <a:gd name="T49" fmla="*/ 0 h 147"/>
                          <a:gd name="T50" fmla="*/ 133 w 133"/>
                          <a:gd name="T51" fmla="*/ 147 h 1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3" h="147">
                            <a:moveTo>
                              <a:pt x="0" y="91"/>
                            </a:moveTo>
                            <a:lnTo>
                              <a:pt x="16" y="66"/>
                            </a:lnTo>
                            <a:lnTo>
                              <a:pt x="30" y="38"/>
                            </a:lnTo>
                            <a:lnTo>
                              <a:pt x="37" y="11"/>
                            </a:lnTo>
                            <a:lnTo>
                              <a:pt x="77" y="0"/>
                            </a:lnTo>
                            <a:lnTo>
                              <a:pt x="107" y="0"/>
                            </a:lnTo>
                            <a:lnTo>
                              <a:pt x="133" y="74"/>
                            </a:lnTo>
                            <a:lnTo>
                              <a:pt x="124" y="91"/>
                            </a:lnTo>
                            <a:lnTo>
                              <a:pt x="107" y="109"/>
                            </a:lnTo>
                            <a:lnTo>
                              <a:pt x="80" y="118"/>
                            </a:lnTo>
                            <a:lnTo>
                              <a:pt x="60" y="120"/>
                            </a:lnTo>
                            <a:lnTo>
                              <a:pt x="51" y="125"/>
                            </a:lnTo>
                            <a:lnTo>
                              <a:pt x="38" y="140"/>
                            </a:lnTo>
                            <a:lnTo>
                              <a:pt x="16" y="147"/>
                            </a:lnTo>
                            <a:lnTo>
                              <a:pt x="5" y="147"/>
                            </a:lnTo>
                            <a:lnTo>
                              <a:pt x="0" y="91"/>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grpSp>
            <p:grpSp>
              <p:nvGrpSpPr>
                <p:cNvPr id="54475" name="Group 15"/>
                <p:cNvGrpSpPr>
                  <a:grpSpLocks/>
                </p:cNvGrpSpPr>
                <p:nvPr/>
              </p:nvGrpSpPr>
              <p:grpSpPr bwMode="auto">
                <a:xfrm>
                  <a:off x="2593" y="2059"/>
                  <a:ext cx="93" cy="155"/>
                  <a:chOff x="2593" y="2059"/>
                  <a:chExt cx="93" cy="155"/>
                </a:xfrm>
              </p:grpSpPr>
              <p:sp>
                <p:nvSpPr>
                  <p:cNvPr id="54480" name="Freeform 16"/>
                  <p:cNvSpPr>
                    <a:spLocks/>
                  </p:cNvSpPr>
                  <p:nvPr/>
                </p:nvSpPr>
                <p:spPr bwMode="auto">
                  <a:xfrm>
                    <a:off x="2595" y="2067"/>
                    <a:ext cx="86" cy="147"/>
                  </a:xfrm>
                  <a:custGeom>
                    <a:avLst/>
                    <a:gdLst>
                      <a:gd name="T0" fmla="*/ 0 w 172"/>
                      <a:gd name="T1" fmla="*/ 1 h 292"/>
                      <a:gd name="T2" fmla="*/ 1 w 172"/>
                      <a:gd name="T3" fmla="*/ 1 h 292"/>
                      <a:gd name="T4" fmla="*/ 1 w 172"/>
                      <a:gd name="T5" fmla="*/ 1 h 292"/>
                      <a:gd name="T6" fmla="*/ 1 w 172"/>
                      <a:gd name="T7" fmla="*/ 1 h 292"/>
                      <a:gd name="T8" fmla="*/ 1 w 172"/>
                      <a:gd name="T9" fmla="*/ 1 h 292"/>
                      <a:gd name="T10" fmla="*/ 1 w 172"/>
                      <a:gd name="T11" fmla="*/ 1 h 292"/>
                      <a:gd name="T12" fmla="*/ 1 w 172"/>
                      <a:gd name="T13" fmla="*/ 1 h 292"/>
                      <a:gd name="T14" fmla="*/ 1 w 172"/>
                      <a:gd name="T15" fmla="*/ 1 h 292"/>
                      <a:gd name="T16" fmla="*/ 1 w 172"/>
                      <a:gd name="T17" fmla="*/ 1 h 292"/>
                      <a:gd name="T18" fmla="*/ 1 w 172"/>
                      <a:gd name="T19" fmla="*/ 1 h 292"/>
                      <a:gd name="T20" fmla="*/ 1 w 172"/>
                      <a:gd name="T21" fmla="*/ 1 h 292"/>
                      <a:gd name="T22" fmla="*/ 1 w 172"/>
                      <a:gd name="T23" fmla="*/ 1 h 292"/>
                      <a:gd name="T24" fmla="*/ 1 w 172"/>
                      <a:gd name="T25" fmla="*/ 1 h 292"/>
                      <a:gd name="T26" fmla="*/ 1 w 172"/>
                      <a:gd name="T27" fmla="*/ 1 h 292"/>
                      <a:gd name="T28" fmla="*/ 1 w 172"/>
                      <a:gd name="T29" fmla="*/ 1 h 292"/>
                      <a:gd name="T30" fmla="*/ 1 w 172"/>
                      <a:gd name="T31" fmla="*/ 1 h 292"/>
                      <a:gd name="T32" fmla="*/ 1 w 172"/>
                      <a:gd name="T33" fmla="*/ 1 h 292"/>
                      <a:gd name="T34" fmla="*/ 1 w 172"/>
                      <a:gd name="T35" fmla="*/ 1 h 292"/>
                      <a:gd name="T36" fmla="*/ 1 w 172"/>
                      <a:gd name="T37" fmla="*/ 1 h 292"/>
                      <a:gd name="T38" fmla="*/ 1 w 172"/>
                      <a:gd name="T39" fmla="*/ 1 h 292"/>
                      <a:gd name="T40" fmla="*/ 1 w 172"/>
                      <a:gd name="T41" fmla="*/ 1 h 292"/>
                      <a:gd name="T42" fmla="*/ 1 w 172"/>
                      <a:gd name="T43" fmla="*/ 0 h 292"/>
                      <a:gd name="T44" fmla="*/ 1 w 172"/>
                      <a:gd name="T45" fmla="*/ 1 h 292"/>
                      <a:gd name="T46" fmla="*/ 1 w 172"/>
                      <a:gd name="T47" fmla="*/ 1 h 292"/>
                      <a:gd name="T48" fmla="*/ 1 w 172"/>
                      <a:gd name="T49" fmla="*/ 1 h 292"/>
                      <a:gd name="T50" fmla="*/ 1 w 172"/>
                      <a:gd name="T51" fmla="*/ 1 h 292"/>
                      <a:gd name="T52" fmla="*/ 1 w 172"/>
                      <a:gd name="T53" fmla="*/ 1 h 292"/>
                      <a:gd name="T54" fmla="*/ 1 w 172"/>
                      <a:gd name="T55" fmla="*/ 1 h 292"/>
                      <a:gd name="T56" fmla="*/ 1 w 172"/>
                      <a:gd name="T57" fmla="*/ 1 h 292"/>
                      <a:gd name="T58" fmla="*/ 1 w 172"/>
                      <a:gd name="T59" fmla="*/ 1 h 292"/>
                      <a:gd name="T60" fmla="*/ 1 w 172"/>
                      <a:gd name="T61" fmla="*/ 1 h 292"/>
                      <a:gd name="T62" fmla="*/ 0 w 172"/>
                      <a:gd name="T63" fmla="*/ 1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2"/>
                      <a:gd name="T97" fmla="*/ 0 h 292"/>
                      <a:gd name="T98" fmla="*/ 172 w 172"/>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2" h="292">
                        <a:moveTo>
                          <a:pt x="0" y="125"/>
                        </a:moveTo>
                        <a:lnTo>
                          <a:pt x="7" y="149"/>
                        </a:lnTo>
                        <a:lnTo>
                          <a:pt x="13" y="164"/>
                        </a:lnTo>
                        <a:lnTo>
                          <a:pt x="20" y="176"/>
                        </a:lnTo>
                        <a:lnTo>
                          <a:pt x="29" y="175"/>
                        </a:lnTo>
                        <a:lnTo>
                          <a:pt x="32" y="175"/>
                        </a:lnTo>
                        <a:lnTo>
                          <a:pt x="32" y="233"/>
                        </a:lnTo>
                        <a:lnTo>
                          <a:pt x="86" y="292"/>
                        </a:lnTo>
                        <a:lnTo>
                          <a:pt x="135" y="247"/>
                        </a:lnTo>
                        <a:lnTo>
                          <a:pt x="137" y="233"/>
                        </a:lnTo>
                        <a:lnTo>
                          <a:pt x="143" y="221"/>
                        </a:lnTo>
                        <a:lnTo>
                          <a:pt x="150" y="208"/>
                        </a:lnTo>
                        <a:lnTo>
                          <a:pt x="157" y="184"/>
                        </a:lnTo>
                        <a:lnTo>
                          <a:pt x="167" y="159"/>
                        </a:lnTo>
                        <a:lnTo>
                          <a:pt x="170" y="137"/>
                        </a:lnTo>
                        <a:lnTo>
                          <a:pt x="171" y="87"/>
                        </a:lnTo>
                        <a:lnTo>
                          <a:pt x="172" y="67"/>
                        </a:lnTo>
                        <a:lnTo>
                          <a:pt x="169" y="45"/>
                        </a:lnTo>
                        <a:lnTo>
                          <a:pt x="158" y="27"/>
                        </a:lnTo>
                        <a:lnTo>
                          <a:pt x="138" y="11"/>
                        </a:lnTo>
                        <a:lnTo>
                          <a:pt x="117" y="4"/>
                        </a:lnTo>
                        <a:lnTo>
                          <a:pt x="92" y="0"/>
                        </a:lnTo>
                        <a:lnTo>
                          <a:pt x="68" y="2"/>
                        </a:lnTo>
                        <a:lnTo>
                          <a:pt x="50" y="10"/>
                        </a:lnTo>
                        <a:lnTo>
                          <a:pt x="33" y="22"/>
                        </a:lnTo>
                        <a:lnTo>
                          <a:pt x="21" y="35"/>
                        </a:lnTo>
                        <a:lnTo>
                          <a:pt x="13" y="48"/>
                        </a:lnTo>
                        <a:lnTo>
                          <a:pt x="6" y="65"/>
                        </a:lnTo>
                        <a:lnTo>
                          <a:pt x="4" y="81"/>
                        </a:lnTo>
                        <a:lnTo>
                          <a:pt x="3" y="102"/>
                        </a:lnTo>
                        <a:lnTo>
                          <a:pt x="5" y="116"/>
                        </a:lnTo>
                        <a:lnTo>
                          <a:pt x="0" y="125"/>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81" name="Freeform 17"/>
                  <p:cNvSpPr>
                    <a:spLocks/>
                  </p:cNvSpPr>
                  <p:nvPr/>
                </p:nvSpPr>
                <p:spPr bwMode="auto">
                  <a:xfrm>
                    <a:off x="2593" y="2059"/>
                    <a:ext cx="93" cy="79"/>
                  </a:xfrm>
                  <a:custGeom>
                    <a:avLst/>
                    <a:gdLst>
                      <a:gd name="T0" fmla="*/ 1 w 186"/>
                      <a:gd name="T1" fmla="*/ 0 h 159"/>
                      <a:gd name="T2" fmla="*/ 0 w 186"/>
                      <a:gd name="T3" fmla="*/ 0 h 159"/>
                      <a:gd name="T4" fmla="*/ 1 w 186"/>
                      <a:gd name="T5" fmla="*/ 0 h 159"/>
                      <a:gd name="T6" fmla="*/ 1 w 186"/>
                      <a:gd name="T7" fmla="*/ 0 h 159"/>
                      <a:gd name="T8" fmla="*/ 1 w 186"/>
                      <a:gd name="T9" fmla="*/ 0 h 159"/>
                      <a:gd name="T10" fmla="*/ 1 w 186"/>
                      <a:gd name="T11" fmla="*/ 0 h 159"/>
                      <a:gd name="T12" fmla="*/ 1 w 186"/>
                      <a:gd name="T13" fmla="*/ 0 h 159"/>
                      <a:gd name="T14" fmla="*/ 1 w 186"/>
                      <a:gd name="T15" fmla="*/ 0 h 159"/>
                      <a:gd name="T16" fmla="*/ 1 w 186"/>
                      <a:gd name="T17" fmla="*/ 0 h 159"/>
                      <a:gd name="T18" fmla="*/ 1 w 186"/>
                      <a:gd name="T19" fmla="*/ 0 h 159"/>
                      <a:gd name="T20" fmla="*/ 1 w 186"/>
                      <a:gd name="T21" fmla="*/ 0 h 159"/>
                      <a:gd name="T22" fmla="*/ 1 w 186"/>
                      <a:gd name="T23" fmla="*/ 0 h 159"/>
                      <a:gd name="T24" fmla="*/ 1 w 186"/>
                      <a:gd name="T25" fmla="*/ 0 h 159"/>
                      <a:gd name="T26" fmla="*/ 1 w 186"/>
                      <a:gd name="T27" fmla="*/ 0 h 159"/>
                      <a:gd name="T28" fmla="*/ 1 w 186"/>
                      <a:gd name="T29" fmla="*/ 0 h 159"/>
                      <a:gd name="T30" fmla="*/ 1 w 186"/>
                      <a:gd name="T31" fmla="*/ 0 h 159"/>
                      <a:gd name="T32" fmla="*/ 1 w 186"/>
                      <a:gd name="T33" fmla="*/ 0 h 159"/>
                      <a:gd name="T34" fmla="*/ 1 w 186"/>
                      <a:gd name="T35" fmla="*/ 0 h 159"/>
                      <a:gd name="T36" fmla="*/ 1 w 186"/>
                      <a:gd name="T37" fmla="*/ 0 h 159"/>
                      <a:gd name="T38" fmla="*/ 1 w 186"/>
                      <a:gd name="T39" fmla="*/ 0 h 159"/>
                      <a:gd name="T40" fmla="*/ 1 w 186"/>
                      <a:gd name="T41" fmla="*/ 0 h 159"/>
                      <a:gd name="T42" fmla="*/ 1 w 186"/>
                      <a:gd name="T43" fmla="*/ 0 h 159"/>
                      <a:gd name="T44" fmla="*/ 1 w 186"/>
                      <a:gd name="T45" fmla="*/ 0 h 159"/>
                      <a:gd name="T46" fmla="*/ 1 w 186"/>
                      <a:gd name="T47" fmla="*/ 0 h 159"/>
                      <a:gd name="T48" fmla="*/ 1 w 186"/>
                      <a:gd name="T49" fmla="*/ 0 h 159"/>
                      <a:gd name="T50" fmla="*/ 1 w 186"/>
                      <a:gd name="T51" fmla="*/ 0 h 159"/>
                      <a:gd name="T52" fmla="*/ 1 w 186"/>
                      <a:gd name="T53" fmla="*/ 0 h 159"/>
                      <a:gd name="T54" fmla="*/ 1 w 186"/>
                      <a:gd name="T55" fmla="*/ 0 h 159"/>
                      <a:gd name="T56" fmla="*/ 1 w 186"/>
                      <a:gd name="T57" fmla="*/ 0 h 159"/>
                      <a:gd name="T58" fmla="*/ 1 w 186"/>
                      <a:gd name="T59" fmla="*/ 0 h 159"/>
                      <a:gd name="T60" fmla="*/ 1 w 186"/>
                      <a:gd name="T61" fmla="*/ 0 h 159"/>
                      <a:gd name="T62" fmla="*/ 1 w 186"/>
                      <a:gd name="T63" fmla="*/ 0 h 159"/>
                      <a:gd name="T64" fmla="*/ 1 w 186"/>
                      <a:gd name="T65" fmla="*/ 0 h 159"/>
                      <a:gd name="T66" fmla="*/ 1 w 186"/>
                      <a:gd name="T67" fmla="*/ 0 h 159"/>
                      <a:gd name="T68" fmla="*/ 1 w 186"/>
                      <a:gd name="T69" fmla="*/ 0 h 159"/>
                      <a:gd name="T70" fmla="*/ 1 w 186"/>
                      <a:gd name="T71" fmla="*/ 0 h 159"/>
                      <a:gd name="T72" fmla="*/ 1 w 186"/>
                      <a:gd name="T73" fmla="*/ 0 h 159"/>
                      <a:gd name="T74" fmla="*/ 1 w 186"/>
                      <a:gd name="T75" fmla="*/ 0 h 159"/>
                      <a:gd name="T76" fmla="*/ 1 w 186"/>
                      <a:gd name="T77" fmla="*/ 0 h 159"/>
                      <a:gd name="T78" fmla="*/ 1 w 186"/>
                      <a:gd name="T79" fmla="*/ 0 h 159"/>
                      <a:gd name="T80" fmla="*/ 1 w 186"/>
                      <a:gd name="T81" fmla="*/ 0 h 159"/>
                      <a:gd name="T82" fmla="*/ 1 w 186"/>
                      <a:gd name="T83" fmla="*/ 0 h 159"/>
                      <a:gd name="T84" fmla="*/ 1 w 186"/>
                      <a:gd name="T85" fmla="*/ 0 h 159"/>
                      <a:gd name="T86" fmla="*/ 1 w 186"/>
                      <a:gd name="T87" fmla="*/ 0 h 159"/>
                      <a:gd name="T88" fmla="*/ 1 w 186"/>
                      <a:gd name="T89" fmla="*/ 0 h 159"/>
                      <a:gd name="T90" fmla="*/ 1 w 186"/>
                      <a:gd name="T91" fmla="*/ 0 h 159"/>
                      <a:gd name="T92" fmla="*/ 1 w 186"/>
                      <a:gd name="T93" fmla="*/ 0 h 159"/>
                      <a:gd name="T94" fmla="*/ 1 w 186"/>
                      <a:gd name="T95" fmla="*/ 0 h 159"/>
                      <a:gd name="T96" fmla="*/ 1 w 186"/>
                      <a:gd name="T97" fmla="*/ 0 h 159"/>
                      <a:gd name="T98" fmla="*/ 1 w 186"/>
                      <a:gd name="T99" fmla="*/ 0 h 159"/>
                      <a:gd name="T100" fmla="*/ 1 w 186"/>
                      <a:gd name="T101" fmla="*/ 0 h 159"/>
                      <a:gd name="T102" fmla="*/ 1 w 186"/>
                      <a:gd name="T103" fmla="*/ 0 h 159"/>
                      <a:gd name="T104" fmla="*/ 1 w 186"/>
                      <a:gd name="T105" fmla="*/ 0 h 159"/>
                      <a:gd name="T106" fmla="*/ 1 w 186"/>
                      <a:gd name="T107" fmla="*/ 0 h 159"/>
                      <a:gd name="T108" fmla="*/ 1 w 186"/>
                      <a:gd name="T109" fmla="*/ 0 h 159"/>
                      <a:gd name="T110" fmla="*/ 1 w 186"/>
                      <a:gd name="T111" fmla="*/ 0 h 159"/>
                      <a:gd name="T112" fmla="*/ 1 w 186"/>
                      <a:gd name="T113" fmla="*/ 0 h 15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6"/>
                      <a:gd name="T172" fmla="*/ 0 h 159"/>
                      <a:gd name="T173" fmla="*/ 186 w 186"/>
                      <a:gd name="T174" fmla="*/ 159 h 15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6" h="159">
                        <a:moveTo>
                          <a:pt x="2" y="131"/>
                        </a:moveTo>
                        <a:lnTo>
                          <a:pt x="0" y="110"/>
                        </a:lnTo>
                        <a:lnTo>
                          <a:pt x="4" y="84"/>
                        </a:lnTo>
                        <a:lnTo>
                          <a:pt x="8" y="61"/>
                        </a:lnTo>
                        <a:lnTo>
                          <a:pt x="15" y="44"/>
                        </a:lnTo>
                        <a:lnTo>
                          <a:pt x="25" y="28"/>
                        </a:lnTo>
                        <a:lnTo>
                          <a:pt x="40" y="22"/>
                        </a:lnTo>
                        <a:lnTo>
                          <a:pt x="49" y="15"/>
                        </a:lnTo>
                        <a:lnTo>
                          <a:pt x="66" y="7"/>
                        </a:lnTo>
                        <a:lnTo>
                          <a:pt x="84" y="0"/>
                        </a:lnTo>
                        <a:lnTo>
                          <a:pt x="105" y="0"/>
                        </a:lnTo>
                        <a:lnTo>
                          <a:pt x="127" y="4"/>
                        </a:lnTo>
                        <a:lnTo>
                          <a:pt x="140" y="11"/>
                        </a:lnTo>
                        <a:lnTo>
                          <a:pt x="151" y="19"/>
                        </a:lnTo>
                        <a:lnTo>
                          <a:pt x="168" y="33"/>
                        </a:lnTo>
                        <a:lnTo>
                          <a:pt x="179" y="45"/>
                        </a:lnTo>
                        <a:lnTo>
                          <a:pt x="186" y="51"/>
                        </a:lnTo>
                        <a:lnTo>
                          <a:pt x="179" y="52"/>
                        </a:lnTo>
                        <a:lnTo>
                          <a:pt x="178" y="57"/>
                        </a:lnTo>
                        <a:lnTo>
                          <a:pt x="178" y="65"/>
                        </a:lnTo>
                        <a:lnTo>
                          <a:pt x="176" y="78"/>
                        </a:lnTo>
                        <a:lnTo>
                          <a:pt x="181" y="95"/>
                        </a:lnTo>
                        <a:lnTo>
                          <a:pt x="182" y="114"/>
                        </a:lnTo>
                        <a:lnTo>
                          <a:pt x="173" y="136"/>
                        </a:lnTo>
                        <a:lnTo>
                          <a:pt x="174" y="105"/>
                        </a:lnTo>
                        <a:lnTo>
                          <a:pt x="173" y="85"/>
                        </a:lnTo>
                        <a:lnTo>
                          <a:pt x="168" y="75"/>
                        </a:lnTo>
                        <a:lnTo>
                          <a:pt x="161" y="70"/>
                        </a:lnTo>
                        <a:lnTo>
                          <a:pt x="157" y="64"/>
                        </a:lnTo>
                        <a:lnTo>
                          <a:pt x="151" y="65"/>
                        </a:lnTo>
                        <a:lnTo>
                          <a:pt x="139" y="70"/>
                        </a:lnTo>
                        <a:lnTo>
                          <a:pt x="127" y="70"/>
                        </a:lnTo>
                        <a:lnTo>
                          <a:pt x="112" y="70"/>
                        </a:lnTo>
                        <a:lnTo>
                          <a:pt x="100" y="69"/>
                        </a:lnTo>
                        <a:lnTo>
                          <a:pt x="91" y="69"/>
                        </a:lnTo>
                        <a:lnTo>
                          <a:pt x="99" y="73"/>
                        </a:lnTo>
                        <a:lnTo>
                          <a:pt x="106" y="75"/>
                        </a:lnTo>
                        <a:lnTo>
                          <a:pt x="97" y="76"/>
                        </a:lnTo>
                        <a:lnTo>
                          <a:pt x="84" y="75"/>
                        </a:lnTo>
                        <a:lnTo>
                          <a:pt x="71" y="74"/>
                        </a:lnTo>
                        <a:lnTo>
                          <a:pt x="56" y="73"/>
                        </a:lnTo>
                        <a:lnTo>
                          <a:pt x="48" y="73"/>
                        </a:lnTo>
                        <a:lnTo>
                          <a:pt x="42" y="73"/>
                        </a:lnTo>
                        <a:lnTo>
                          <a:pt x="44" y="75"/>
                        </a:lnTo>
                        <a:lnTo>
                          <a:pt x="48" y="81"/>
                        </a:lnTo>
                        <a:lnTo>
                          <a:pt x="48" y="91"/>
                        </a:lnTo>
                        <a:lnTo>
                          <a:pt x="45" y="101"/>
                        </a:lnTo>
                        <a:lnTo>
                          <a:pt x="38" y="112"/>
                        </a:lnTo>
                        <a:lnTo>
                          <a:pt x="34" y="124"/>
                        </a:lnTo>
                        <a:lnTo>
                          <a:pt x="33" y="137"/>
                        </a:lnTo>
                        <a:lnTo>
                          <a:pt x="34" y="153"/>
                        </a:lnTo>
                        <a:lnTo>
                          <a:pt x="36" y="159"/>
                        </a:lnTo>
                        <a:lnTo>
                          <a:pt x="26" y="148"/>
                        </a:lnTo>
                        <a:lnTo>
                          <a:pt x="13" y="136"/>
                        </a:lnTo>
                        <a:lnTo>
                          <a:pt x="8" y="137"/>
                        </a:lnTo>
                        <a:lnTo>
                          <a:pt x="5" y="147"/>
                        </a:lnTo>
                        <a:lnTo>
                          <a:pt x="2"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54476" name="Group 18"/>
                <p:cNvGrpSpPr>
                  <a:grpSpLocks/>
                </p:cNvGrpSpPr>
                <p:nvPr/>
              </p:nvGrpSpPr>
              <p:grpSpPr bwMode="auto">
                <a:xfrm>
                  <a:off x="2515" y="2848"/>
                  <a:ext cx="253" cy="65"/>
                  <a:chOff x="2515" y="2848"/>
                  <a:chExt cx="253" cy="65"/>
                </a:xfrm>
              </p:grpSpPr>
              <p:sp>
                <p:nvSpPr>
                  <p:cNvPr id="54478" name="Freeform 19"/>
                  <p:cNvSpPr>
                    <a:spLocks/>
                  </p:cNvSpPr>
                  <p:nvPr/>
                </p:nvSpPr>
                <p:spPr bwMode="auto">
                  <a:xfrm>
                    <a:off x="2515" y="2848"/>
                    <a:ext cx="111" cy="65"/>
                  </a:xfrm>
                  <a:custGeom>
                    <a:avLst/>
                    <a:gdLst>
                      <a:gd name="T0" fmla="*/ 1 w 222"/>
                      <a:gd name="T1" fmla="*/ 1 h 130"/>
                      <a:gd name="T2" fmla="*/ 1 w 222"/>
                      <a:gd name="T3" fmla="*/ 1 h 130"/>
                      <a:gd name="T4" fmla="*/ 1 w 222"/>
                      <a:gd name="T5" fmla="*/ 1 h 130"/>
                      <a:gd name="T6" fmla="*/ 1 w 222"/>
                      <a:gd name="T7" fmla="*/ 1 h 130"/>
                      <a:gd name="T8" fmla="*/ 1 w 222"/>
                      <a:gd name="T9" fmla="*/ 1 h 130"/>
                      <a:gd name="T10" fmla="*/ 0 w 222"/>
                      <a:gd name="T11" fmla="*/ 1 h 130"/>
                      <a:gd name="T12" fmla="*/ 1 w 222"/>
                      <a:gd name="T13" fmla="*/ 1 h 130"/>
                      <a:gd name="T14" fmla="*/ 1 w 222"/>
                      <a:gd name="T15" fmla="*/ 1 h 130"/>
                      <a:gd name="T16" fmla="*/ 1 w 222"/>
                      <a:gd name="T17" fmla="*/ 1 h 130"/>
                      <a:gd name="T18" fmla="*/ 1 w 222"/>
                      <a:gd name="T19" fmla="*/ 1 h 130"/>
                      <a:gd name="T20" fmla="*/ 1 w 222"/>
                      <a:gd name="T21" fmla="*/ 1 h 130"/>
                      <a:gd name="T22" fmla="*/ 1 w 222"/>
                      <a:gd name="T23" fmla="*/ 1 h 130"/>
                      <a:gd name="T24" fmla="*/ 1 w 222"/>
                      <a:gd name="T25" fmla="*/ 1 h 130"/>
                      <a:gd name="T26" fmla="*/ 1 w 222"/>
                      <a:gd name="T27" fmla="*/ 1 h 130"/>
                      <a:gd name="T28" fmla="*/ 1 w 222"/>
                      <a:gd name="T29" fmla="*/ 0 h 130"/>
                      <a:gd name="T30" fmla="*/ 1 w 222"/>
                      <a:gd name="T31" fmla="*/ 1 h 1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2"/>
                      <a:gd name="T49" fmla="*/ 0 h 130"/>
                      <a:gd name="T50" fmla="*/ 222 w 222"/>
                      <a:gd name="T51" fmla="*/ 130 h 1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2" h="130">
                        <a:moveTo>
                          <a:pt x="106" y="18"/>
                        </a:moveTo>
                        <a:lnTo>
                          <a:pt x="79" y="39"/>
                        </a:lnTo>
                        <a:lnTo>
                          <a:pt x="44" y="64"/>
                        </a:lnTo>
                        <a:lnTo>
                          <a:pt x="18" y="79"/>
                        </a:lnTo>
                        <a:lnTo>
                          <a:pt x="2" y="90"/>
                        </a:lnTo>
                        <a:lnTo>
                          <a:pt x="0" y="113"/>
                        </a:lnTo>
                        <a:lnTo>
                          <a:pt x="15" y="122"/>
                        </a:lnTo>
                        <a:lnTo>
                          <a:pt x="46" y="127"/>
                        </a:lnTo>
                        <a:lnTo>
                          <a:pt x="76" y="130"/>
                        </a:lnTo>
                        <a:lnTo>
                          <a:pt x="106" y="127"/>
                        </a:lnTo>
                        <a:lnTo>
                          <a:pt x="126" y="113"/>
                        </a:lnTo>
                        <a:lnTo>
                          <a:pt x="163" y="97"/>
                        </a:lnTo>
                        <a:lnTo>
                          <a:pt x="218" y="83"/>
                        </a:lnTo>
                        <a:lnTo>
                          <a:pt x="222" y="33"/>
                        </a:lnTo>
                        <a:lnTo>
                          <a:pt x="215" y="0"/>
                        </a:lnTo>
                        <a:lnTo>
                          <a:pt x="106" y="18"/>
                        </a:lnTo>
                        <a:close/>
                      </a:path>
                    </a:pathLst>
                  </a:custGeom>
                  <a:blipFill dpi="0" rotWithShape="0">
                    <a:blip r:embed="rId8"/>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79" name="Freeform 20"/>
                  <p:cNvSpPr>
                    <a:spLocks/>
                  </p:cNvSpPr>
                  <p:nvPr/>
                </p:nvSpPr>
                <p:spPr bwMode="auto">
                  <a:xfrm>
                    <a:off x="2653" y="2853"/>
                    <a:ext cx="115" cy="55"/>
                  </a:xfrm>
                  <a:custGeom>
                    <a:avLst/>
                    <a:gdLst>
                      <a:gd name="T0" fmla="*/ 0 w 231"/>
                      <a:gd name="T1" fmla="*/ 1 h 110"/>
                      <a:gd name="T2" fmla="*/ 0 w 231"/>
                      <a:gd name="T3" fmla="*/ 1 h 110"/>
                      <a:gd name="T4" fmla="*/ 0 w 231"/>
                      <a:gd name="T5" fmla="*/ 1 h 110"/>
                      <a:gd name="T6" fmla="*/ 0 w 231"/>
                      <a:gd name="T7" fmla="*/ 1 h 110"/>
                      <a:gd name="T8" fmla="*/ 0 w 231"/>
                      <a:gd name="T9" fmla="*/ 1 h 110"/>
                      <a:gd name="T10" fmla="*/ 0 w 231"/>
                      <a:gd name="T11" fmla="*/ 1 h 110"/>
                      <a:gd name="T12" fmla="*/ 0 w 231"/>
                      <a:gd name="T13" fmla="*/ 1 h 110"/>
                      <a:gd name="T14" fmla="*/ 0 w 231"/>
                      <a:gd name="T15" fmla="*/ 1 h 110"/>
                      <a:gd name="T16" fmla="*/ 0 w 231"/>
                      <a:gd name="T17" fmla="*/ 1 h 110"/>
                      <a:gd name="T18" fmla="*/ 0 w 231"/>
                      <a:gd name="T19" fmla="*/ 1 h 110"/>
                      <a:gd name="T20" fmla="*/ 0 w 231"/>
                      <a:gd name="T21" fmla="*/ 1 h 110"/>
                      <a:gd name="T22" fmla="*/ 0 w 231"/>
                      <a:gd name="T23" fmla="*/ 1 h 110"/>
                      <a:gd name="T24" fmla="*/ 0 w 231"/>
                      <a:gd name="T25" fmla="*/ 0 h 110"/>
                      <a:gd name="T26" fmla="*/ 0 w 231"/>
                      <a:gd name="T27" fmla="*/ 1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1"/>
                      <a:gd name="T43" fmla="*/ 0 h 110"/>
                      <a:gd name="T44" fmla="*/ 231 w 231"/>
                      <a:gd name="T45" fmla="*/ 110 h 1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1" h="110">
                        <a:moveTo>
                          <a:pt x="5" y="1"/>
                        </a:moveTo>
                        <a:lnTo>
                          <a:pt x="0" y="43"/>
                        </a:lnTo>
                        <a:lnTo>
                          <a:pt x="5" y="76"/>
                        </a:lnTo>
                        <a:lnTo>
                          <a:pt x="59" y="88"/>
                        </a:lnTo>
                        <a:lnTo>
                          <a:pt x="85" y="88"/>
                        </a:lnTo>
                        <a:lnTo>
                          <a:pt x="124" y="99"/>
                        </a:lnTo>
                        <a:lnTo>
                          <a:pt x="169" y="106"/>
                        </a:lnTo>
                        <a:lnTo>
                          <a:pt x="229" y="110"/>
                        </a:lnTo>
                        <a:lnTo>
                          <a:pt x="231" y="94"/>
                        </a:lnTo>
                        <a:lnTo>
                          <a:pt x="231" y="77"/>
                        </a:lnTo>
                        <a:lnTo>
                          <a:pt x="183" y="52"/>
                        </a:lnTo>
                        <a:lnTo>
                          <a:pt x="131" y="23"/>
                        </a:lnTo>
                        <a:lnTo>
                          <a:pt x="100" y="0"/>
                        </a:lnTo>
                        <a:lnTo>
                          <a:pt x="5" y="1"/>
                        </a:lnTo>
                        <a:close/>
                      </a:path>
                    </a:pathLst>
                  </a:custGeom>
                  <a:blipFill dpi="0" rotWithShape="0">
                    <a:blip r:embed="rId8"/>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54477" name="Freeform 21"/>
                <p:cNvSpPr>
                  <a:spLocks/>
                </p:cNvSpPr>
                <p:nvPr/>
              </p:nvSpPr>
              <p:spPr bwMode="auto">
                <a:xfrm>
                  <a:off x="2559" y="2421"/>
                  <a:ext cx="173" cy="450"/>
                </a:xfrm>
                <a:custGeom>
                  <a:avLst/>
                  <a:gdLst>
                    <a:gd name="T0" fmla="*/ 1 w 345"/>
                    <a:gd name="T1" fmla="*/ 0 h 899"/>
                    <a:gd name="T2" fmla="*/ 0 w 345"/>
                    <a:gd name="T3" fmla="*/ 1 h 899"/>
                    <a:gd name="T4" fmla="*/ 0 w 345"/>
                    <a:gd name="T5" fmla="*/ 1 h 899"/>
                    <a:gd name="T6" fmla="*/ 0 w 345"/>
                    <a:gd name="T7" fmla="*/ 1 h 899"/>
                    <a:gd name="T8" fmla="*/ 1 w 345"/>
                    <a:gd name="T9" fmla="*/ 1 h 899"/>
                    <a:gd name="T10" fmla="*/ 1 w 345"/>
                    <a:gd name="T11" fmla="*/ 1 h 899"/>
                    <a:gd name="T12" fmla="*/ 1 w 345"/>
                    <a:gd name="T13" fmla="*/ 2 h 899"/>
                    <a:gd name="T14" fmla="*/ 1 w 345"/>
                    <a:gd name="T15" fmla="*/ 2 h 899"/>
                    <a:gd name="T16" fmla="*/ 1 w 345"/>
                    <a:gd name="T17" fmla="*/ 2 h 899"/>
                    <a:gd name="T18" fmla="*/ 1 w 345"/>
                    <a:gd name="T19" fmla="*/ 2 h 899"/>
                    <a:gd name="T20" fmla="*/ 1 w 345"/>
                    <a:gd name="T21" fmla="*/ 2 h 899"/>
                    <a:gd name="T22" fmla="*/ 1 w 345"/>
                    <a:gd name="T23" fmla="*/ 2 h 899"/>
                    <a:gd name="T24" fmla="*/ 1 w 345"/>
                    <a:gd name="T25" fmla="*/ 2 h 899"/>
                    <a:gd name="T26" fmla="*/ 1 w 345"/>
                    <a:gd name="T27" fmla="*/ 1 h 899"/>
                    <a:gd name="T28" fmla="*/ 1 w 345"/>
                    <a:gd name="T29" fmla="*/ 1 h 899"/>
                    <a:gd name="T30" fmla="*/ 1 w 345"/>
                    <a:gd name="T31" fmla="*/ 1 h 899"/>
                    <a:gd name="T32" fmla="*/ 1 w 345"/>
                    <a:gd name="T33" fmla="*/ 2 h 899"/>
                    <a:gd name="T34" fmla="*/ 1 w 345"/>
                    <a:gd name="T35" fmla="*/ 2 h 899"/>
                    <a:gd name="T36" fmla="*/ 1 w 345"/>
                    <a:gd name="T37" fmla="*/ 2 h 899"/>
                    <a:gd name="T38" fmla="*/ 1 w 345"/>
                    <a:gd name="T39" fmla="*/ 2 h 899"/>
                    <a:gd name="T40" fmla="*/ 1 w 345"/>
                    <a:gd name="T41" fmla="*/ 1 h 899"/>
                    <a:gd name="T42" fmla="*/ 1 w 345"/>
                    <a:gd name="T43" fmla="*/ 1 h 899"/>
                    <a:gd name="T44" fmla="*/ 1 w 345"/>
                    <a:gd name="T45" fmla="*/ 1 h 899"/>
                    <a:gd name="T46" fmla="*/ 1 w 345"/>
                    <a:gd name="T47" fmla="*/ 0 h 8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5"/>
                    <a:gd name="T73" fmla="*/ 0 h 899"/>
                    <a:gd name="T74" fmla="*/ 345 w 345"/>
                    <a:gd name="T75" fmla="*/ 899 h 8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5" h="899">
                      <a:moveTo>
                        <a:pt x="10" y="0"/>
                      </a:moveTo>
                      <a:lnTo>
                        <a:pt x="0" y="79"/>
                      </a:lnTo>
                      <a:lnTo>
                        <a:pt x="0" y="202"/>
                      </a:lnTo>
                      <a:lnTo>
                        <a:pt x="0" y="348"/>
                      </a:lnTo>
                      <a:lnTo>
                        <a:pt x="10" y="434"/>
                      </a:lnTo>
                      <a:lnTo>
                        <a:pt x="10" y="470"/>
                      </a:lnTo>
                      <a:lnTo>
                        <a:pt x="3" y="608"/>
                      </a:lnTo>
                      <a:lnTo>
                        <a:pt x="7" y="706"/>
                      </a:lnTo>
                      <a:lnTo>
                        <a:pt x="14" y="841"/>
                      </a:lnTo>
                      <a:lnTo>
                        <a:pt x="14" y="877"/>
                      </a:lnTo>
                      <a:lnTo>
                        <a:pt x="36" y="896"/>
                      </a:lnTo>
                      <a:lnTo>
                        <a:pt x="123" y="874"/>
                      </a:lnTo>
                      <a:lnTo>
                        <a:pt x="149" y="586"/>
                      </a:lnTo>
                      <a:lnTo>
                        <a:pt x="156" y="405"/>
                      </a:lnTo>
                      <a:lnTo>
                        <a:pt x="167" y="246"/>
                      </a:lnTo>
                      <a:lnTo>
                        <a:pt x="178" y="499"/>
                      </a:lnTo>
                      <a:lnTo>
                        <a:pt x="189" y="870"/>
                      </a:lnTo>
                      <a:lnTo>
                        <a:pt x="276" y="899"/>
                      </a:lnTo>
                      <a:lnTo>
                        <a:pt x="294" y="877"/>
                      </a:lnTo>
                      <a:lnTo>
                        <a:pt x="316" y="550"/>
                      </a:lnTo>
                      <a:lnTo>
                        <a:pt x="320" y="391"/>
                      </a:lnTo>
                      <a:lnTo>
                        <a:pt x="345" y="43"/>
                      </a:lnTo>
                      <a:lnTo>
                        <a:pt x="338" y="3"/>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54397" name="Group 22"/>
              <p:cNvGrpSpPr>
                <a:grpSpLocks/>
              </p:cNvGrpSpPr>
              <p:nvPr/>
            </p:nvGrpSpPr>
            <p:grpSpPr bwMode="auto">
              <a:xfrm>
                <a:off x="2329" y="2109"/>
                <a:ext cx="288" cy="860"/>
                <a:chOff x="2329" y="2109"/>
                <a:chExt cx="288" cy="860"/>
              </a:xfrm>
            </p:grpSpPr>
            <p:grpSp>
              <p:nvGrpSpPr>
                <p:cNvPr id="54456" name="Group 23"/>
                <p:cNvGrpSpPr>
                  <a:grpSpLocks/>
                </p:cNvGrpSpPr>
                <p:nvPr/>
              </p:nvGrpSpPr>
              <p:grpSpPr bwMode="auto">
                <a:xfrm>
                  <a:off x="2329" y="2220"/>
                  <a:ext cx="288" cy="749"/>
                  <a:chOff x="2329" y="2220"/>
                  <a:chExt cx="288" cy="749"/>
                </a:xfrm>
              </p:grpSpPr>
              <p:grpSp>
                <p:nvGrpSpPr>
                  <p:cNvPr id="54462" name="Group 24"/>
                  <p:cNvGrpSpPr>
                    <a:grpSpLocks/>
                  </p:cNvGrpSpPr>
                  <p:nvPr/>
                </p:nvGrpSpPr>
                <p:grpSpPr bwMode="auto">
                  <a:xfrm>
                    <a:off x="2339" y="2891"/>
                    <a:ext cx="254" cy="78"/>
                    <a:chOff x="2339" y="2891"/>
                    <a:chExt cx="254" cy="78"/>
                  </a:xfrm>
                </p:grpSpPr>
                <p:sp>
                  <p:nvSpPr>
                    <p:cNvPr id="54472" name="Freeform 25"/>
                    <p:cNvSpPr>
                      <a:spLocks/>
                    </p:cNvSpPr>
                    <p:nvPr/>
                  </p:nvSpPr>
                  <p:spPr bwMode="auto">
                    <a:xfrm>
                      <a:off x="2339" y="2907"/>
                      <a:ext cx="80" cy="62"/>
                    </a:xfrm>
                    <a:custGeom>
                      <a:avLst/>
                      <a:gdLst>
                        <a:gd name="T0" fmla="*/ 1 w 160"/>
                        <a:gd name="T1" fmla="*/ 1 h 122"/>
                        <a:gd name="T2" fmla="*/ 1 w 160"/>
                        <a:gd name="T3" fmla="*/ 1 h 122"/>
                        <a:gd name="T4" fmla="*/ 0 w 160"/>
                        <a:gd name="T5" fmla="*/ 1 h 122"/>
                        <a:gd name="T6" fmla="*/ 1 w 160"/>
                        <a:gd name="T7" fmla="*/ 1 h 122"/>
                        <a:gd name="T8" fmla="*/ 1 w 160"/>
                        <a:gd name="T9" fmla="*/ 1 h 122"/>
                        <a:gd name="T10" fmla="*/ 1 w 160"/>
                        <a:gd name="T11" fmla="*/ 1 h 122"/>
                        <a:gd name="T12" fmla="*/ 1 w 160"/>
                        <a:gd name="T13" fmla="*/ 1 h 122"/>
                        <a:gd name="T14" fmla="*/ 1 w 160"/>
                        <a:gd name="T15" fmla="*/ 1 h 122"/>
                        <a:gd name="T16" fmla="*/ 1 w 160"/>
                        <a:gd name="T17" fmla="*/ 1 h 122"/>
                        <a:gd name="T18" fmla="*/ 1 w 160"/>
                        <a:gd name="T19" fmla="*/ 1 h 122"/>
                        <a:gd name="T20" fmla="*/ 1 w 160"/>
                        <a:gd name="T21" fmla="*/ 0 h 122"/>
                        <a:gd name="T22" fmla="*/ 1 w 160"/>
                        <a:gd name="T23" fmla="*/ 1 h 122"/>
                        <a:gd name="T24" fmla="*/ 1 w 160"/>
                        <a:gd name="T25" fmla="*/ 1 h 1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0"/>
                        <a:gd name="T40" fmla="*/ 0 h 122"/>
                        <a:gd name="T41" fmla="*/ 160 w 160"/>
                        <a:gd name="T42" fmla="*/ 122 h 1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0" h="122">
                          <a:moveTo>
                            <a:pt x="61" y="25"/>
                          </a:moveTo>
                          <a:lnTo>
                            <a:pt x="26" y="59"/>
                          </a:lnTo>
                          <a:lnTo>
                            <a:pt x="0" y="91"/>
                          </a:lnTo>
                          <a:lnTo>
                            <a:pt x="3" y="113"/>
                          </a:lnTo>
                          <a:lnTo>
                            <a:pt x="21" y="122"/>
                          </a:lnTo>
                          <a:lnTo>
                            <a:pt x="72" y="119"/>
                          </a:lnTo>
                          <a:lnTo>
                            <a:pt x="101" y="104"/>
                          </a:lnTo>
                          <a:lnTo>
                            <a:pt x="116" y="80"/>
                          </a:lnTo>
                          <a:lnTo>
                            <a:pt x="159" y="62"/>
                          </a:lnTo>
                          <a:lnTo>
                            <a:pt x="160" y="29"/>
                          </a:lnTo>
                          <a:lnTo>
                            <a:pt x="153" y="0"/>
                          </a:lnTo>
                          <a:lnTo>
                            <a:pt x="110" y="22"/>
                          </a:lnTo>
                          <a:lnTo>
                            <a:pt x="61"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73" name="Freeform 26"/>
                    <p:cNvSpPr>
                      <a:spLocks/>
                    </p:cNvSpPr>
                    <p:nvPr/>
                  </p:nvSpPr>
                  <p:spPr bwMode="auto">
                    <a:xfrm>
                      <a:off x="2504" y="2891"/>
                      <a:ext cx="89" cy="63"/>
                    </a:xfrm>
                    <a:custGeom>
                      <a:avLst/>
                      <a:gdLst>
                        <a:gd name="T0" fmla="*/ 1 w 178"/>
                        <a:gd name="T1" fmla="*/ 1 h 126"/>
                        <a:gd name="T2" fmla="*/ 0 w 178"/>
                        <a:gd name="T3" fmla="*/ 1 h 126"/>
                        <a:gd name="T4" fmla="*/ 1 w 178"/>
                        <a:gd name="T5" fmla="*/ 1 h 126"/>
                        <a:gd name="T6" fmla="*/ 1 w 178"/>
                        <a:gd name="T7" fmla="*/ 1 h 126"/>
                        <a:gd name="T8" fmla="*/ 1 w 178"/>
                        <a:gd name="T9" fmla="*/ 1 h 126"/>
                        <a:gd name="T10" fmla="*/ 1 w 178"/>
                        <a:gd name="T11" fmla="*/ 1 h 126"/>
                        <a:gd name="T12" fmla="*/ 1 w 178"/>
                        <a:gd name="T13" fmla="*/ 1 h 126"/>
                        <a:gd name="T14" fmla="*/ 1 w 178"/>
                        <a:gd name="T15" fmla="*/ 1 h 126"/>
                        <a:gd name="T16" fmla="*/ 1 w 178"/>
                        <a:gd name="T17" fmla="*/ 1 h 126"/>
                        <a:gd name="T18" fmla="*/ 1 w 178"/>
                        <a:gd name="T19" fmla="*/ 1 h 126"/>
                        <a:gd name="T20" fmla="*/ 1 w 178"/>
                        <a:gd name="T21" fmla="*/ 1 h 126"/>
                        <a:gd name="T22" fmla="*/ 1 w 178"/>
                        <a:gd name="T23" fmla="*/ 1 h 126"/>
                        <a:gd name="T24" fmla="*/ 1 w 178"/>
                        <a:gd name="T25" fmla="*/ 1 h 126"/>
                        <a:gd name="T26" fmla="*/ 1 w 178"/>
                        <a:gd name="T27" fmla="*/ 0 h 126"/>
                        <a:gd name="T28" fmla="*/ 1 w 178"/>
                        <a:gd name="T29" fmla="*/ 1 h 1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8"/>
                        <a:gd name="T46" fmla="*/ 0 h 126"/>
                        <a:gd name="T47" fmla="*/ 178 w 178"/>
                        <a:gd name="T48" fmla="*/ 126 h 1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8" h="126">
                          <a:moveTo>
                            <a:pt x="3" y="9"/>
                          </a:moveTo>
                          <a:lnTo>
                            <a:pt x="0" y="58"/>
                          </a:lnTo>
                          <a:lnTo>
                            <a:pt x="24" y="78"/>
                          </a:lnTo>
                          <a:lnTo>
                            <a:pt x="50" y="85"/>
                          </a:lnTo>
                          <a:lnTo>
                            <a:pt x="66" y="96"/>
                          </a:lnTo>
                          <a:lnTo>
                            <a:pt x="95" y="113"/>
                          </a:lnTo>
                          <a:lnTo>
                            <a:pt x="146" y="126"/>
                          </a:lnTo>
                          <a:lnTo>
                            <a:pt x="164" y="123"/>
                          </a:lnTo>
                          <a:lnTo>
                            <a:pt x="178" y="115"/>
                          </a:lnTo>
                          <a:lnTo>
                            <a:pt x="178" y="102"/>
                          </a:lnTo>
                          <a:lnTo>
                            <a:pt x="160" y="73"/>
                          </a:lnTo>
                          <a:lnTo>
                            <a:pt x="119" y="44"/>
                          </a:lnTo>
                          <a:lnTo>
                            <a:pt x="88" y="18"/>
                          </a:lnTo>
                          <a:lnTo>
                            <a:pt x="77" y="0"/>
                          </a:lnTo>
                          <a:lnTo>
                            <a:pt x="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54463" name="Group 27"/>
                  <p:cNvGrpSpPr>
                    <a:grpSpLocks/>
                  </p:cNvGrpSpPr>
                  <p:nvPr/>
                </p:nvGrpSpPr>
                <p:grpSpPr bwMode="auto">
                  <a:xfrm>
                    <a:off x="2329" y="2220"/>
                    <a:ext cx="288" cy="707"/>
                    <a:chOff x="2329" y="2220"/>
                    <a:chExt cx="288" cy="707"/>
                  </a:xfrm>
                </p:grpSpPr>
                <p:grpSp>
                  <p:nvGrpSpPr>
                    <p:cNvPr id="54464" name="Group 28"/>
                    <p:cNvGrpSpPr>
                      <a:grpSpLocks/>
                    </p:cNvGrpSpPr>
                    <p:nvPr/>
                  </p:nvGrpSpPr>
                  <p:grpSpPr bwMode="auto">
                    <a:xfrm>
                      <a:off x="2366" y="2220"/>
                      <a:ext cx="182" cy="227"/>
                      <a:chOff x="2366" y="2220"/>
                      <a:chExt cx="182" cy="227"/>
                    </a:xfrm>
                  </p:grpSpPr>
                  <p:sp>
                    <p:nvSpPr>
                      <p:cNvPr id="54469" name="Freeform 29"/>
                      <p:cNvSpPr>
                        <a:spLocks/>
                      </p:cNvSpPr>
                      <p:nvPr/>
                    </p:nvSpPr>
                    <p:spPr bwMode="auto">
                      <a:xfrm>
                        <a:off x="2366" y="2232"/>
                        <a:ext cx="182" cy="215"/>
                      </a:xfrm>
                      <a:custGeom>
                        <a:avLst/>
                        <a:gdLst>
                          <a:gd name="T0" fmla="*/ 0 w 363"/>
                          <a:gd name="T1" fmla="*/ 1 h 429"/>
                          <a:gd name="T2" fmla="*/ 1 w 363"/>
                          <a:gd name="T3" fmla="*/ 0 h 429"/>
                          <a:gd name="T4" fmla="*/ 1 w 363"/>
                          <a:gd name="T5" fmla="*/ 1 h 429"/>
                          <a:gd name="T6" fmla="*/ 1 w 363"/>
                          <a:gd name="T7" fmla="*/ 1 h 429"/>
                          <a:gd name="T8" fmla="*/ 1 w 363"/>
                          <a:gd name="T9" fmla="*/ 1 h 429"/>
                          <a:gd name="T10" fmla="*/ 1 w 363"/>
                          <a:gd name="T11" fmla="*/ 1 h 429"/>
                          <a:gd name="T12" fmla="*/ 1 w 363"/>
                          <a:gd name="T13" fmla="*/ 1 h 429"/>
                          <a:gd name="T14" fmla="*/ 1 w 363"/>
                          <a:gd name="T15" fmla="*/ 1 h 429"/>
                          <a:gd name="T16" fmla="*/ 0 w 363"/>
                          <a:gd name="T17" fmla="*/ 1 h 4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3"/>
                          <a:gd name="T28" fmla="*/ 0 h 429"/>
                          <a:gd name="T29" fmla="*/ 363 w 363"/>
                          <a:gd name="T30" fmla="*/ 429 h 4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3" h="429">
                            <a:moveTo>
                              <a:pt x="0" y="82"/>
                            </a:moveTo>
                            <a:lnTo>
                              <a:pt x="109" y="0"/>
                            </a:lnTo>
                            <a:lnTo>
                              <a:pt x="229" y="188"/>
                            </a:lnTo>
                            <a:lnTo>
                              <a:pt x="250" y="9"/>
                            </a:lnTo>
                            <a:lnTo>
                              <a:pt x="323" y="32"/>
                            </a:lnTo>
                            <a:lnTo>
                              <a:pt x="363" y="98"/>
                            </a:lnTo>
                            <a:lnTo>
                              <a:pt x="355" y="429"/>
                            </a:lnTo>
                            <a:lnTo>
                              <a:pt x="40" y="429"/>
                            </a:lnTo>
                            <a:lnTo>
                              <a:pt x="0" y="82"/>
                            </a:lnTo>
                            <a:close/>
                          </a:path>
                        </a:pathLst>
                      </a:custGeom>
                      <a:blipFill dpi="0" rotWithShape="0">
                        <a:blip r:embed="rId9"/>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70" name="Freeform 30"/>
                      <p:cNvSpPr>
                        <a:spLocks/>
                      </p:cNvSpPr>
                      <p:nvPr/>
                    </p:nvSpPr>
                    <p:spPr bwMode="auto">
                      <a:xfrm>
                        <a:off x="2419" y="2220"/>
                        <a:ext cx="72" cy="125"/>
                      </a:xfrm>
                      <a:custGeom>
                        <a:avLst/>
                        <a:gdLst>
                          <a:gd name="T0" fmla="*/ 0 w 146"/>
                          <a:gd name="T1" fmla="*/ 0 h 251"/>
                          <a:gd name="T2" fmla="*/ 0 w 146"/>
                          <a:gd name="T3" fmla="*/ 0 h 251"/>
                          <a:gd name="T4" fmla="*/ 0 w 146"/>
                          <a:gd name="T5" fmla="*/ 0 h 251"/>
                          <a:gd name="T6" fmla="*/ 0 w 146"/>
                          <a:gd name="T7" fmla="*/ 0 h 251"/>
                          <a:gd name="T8" fmla="*/ 0 w 146"/>
                          <a:gd name="T9" fmla="*/ 0 h 251"/>
                          <a:gd name="T10" fmla="*/ 0 w 146"/>
                          <a:gd name="T11" fmla="*/ 0 h 251"/>
                          <a:gd name="T12" fmla="*/ 0 w 146"/>
                          <a:gd name="T13" fmla="*/ 0 h 251"/>
                          <a:gd name="T14" fmla="*/ 0 w 146"/>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146"/>
                          <a:gd name="T25" fmla="*/ 0 h 251"/>
                          <a:gd name="T26" fmla="*/ 146 w 146"/>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6" h="251">
                            <a:moveTo>
                              <a:pt x="0" y="26"/>
                            </a:moveTo>
                            <a:lnTo>
                              <a:pt x="12" y="0"/>
                            </a:lnTo>
                            <a:lnTo>
                              <a:pt x="102" y="44"/>
                            </a:lnTo>
                            <a:lnTo>
                              <a:pt x="124" y="15"/>
                            </a:lnTo>
                            <a:lnTo>
                              <a:pt x="140" y="26"/>
                            </a:lnTo>
                            <a:lnTo>
                              <a:pt x="146" y="174"/>
                            </a:lnTo>
                            <a:lnTo>
                              <a:pt x="143" y="251"/>
                            </a:lnTo>
                            <a:lnTo>
                              <a:pt x="0" y="26"/>
                            </a:lnTo>
                            <a:close/>
                          </a:path>
                        </a:pathLst>
                      </a:custGeom>
                      <a:blipFill dpi="0" rotWithShape="0">
                        <a:blip r:embed="rId10"/>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71" name="Freeform 31"/>
                      <p:cNvSpPr>
                        <a:spLocks/>
                      </p:cNvSpPr>
                      <p:nvPr/>
                    </p:nvSpPr>
                    <p:spPr bwMode="auto">
                      <a:xfrm>
                        <a:off x="2442" y="2245"/>
                        <a:ext cx="46" cy="25"/>
                      </a:xfrm>
                      <a:custGeom>
                        <a:avLst/>
                        <a:gdLst>
                          <a:gd name="T0" fmla="*/ 0 w 92"/>
                          <a:gd name="T1" fmla="*/ 1 h 50"/>
                          <a:gd name="T2" fmla="*/ 1 w 92"/>
                          <a:gd name="T3" fmla="*/ 0 h 50"/>
                          <a:gd name="T4" fmla="*/ 1 w 92"/>
                          <a:gd name="T5" fmla="*/ 1 h 50"/>
                          <a:gd name="T6" fmla="*/ 0 60000 65536"/>
                          <a:gd name="T7" fmla="*/ 0 60000 65536"/>
                          <a:gd name="T8" fmla="*/ 0 60000 65536"/>
                          <a:gd name="T9" fmla="*/ 0 w 92"/>
                          <a:gd name="T10" fmla="*/ 0 h 50"/>
                          <a:gd name="T11" fmla="*/ 92 w 92"/>
                          <a:gd name="T12" fmla="*/ 50 h 50"/>
                        </a:gdLst>
                        <a:ahLst/>
                        <a:cxnLst>
                          <a:cxn ang="T6">
                            <a:pos x="T0" y="T1"/>
                          </a:cxn>
                          <a:cxn ang="T7">
                            <a:pos x="T2" y="T3"/>
                          </a:cxn>
                          <a:cxn ang="T8">
                            <a:pos x="T4" y="T5"/>
                          </a:cxn>
                        </a:cxnLst>
                        <a:rect l="T9" t="T10" r="T11" b="T12"/>
                        <a:pathLst>
                          <a:path w="92" h="50">
                            <a:moveTo>
                              <a:pt x="0" y="50"/>
                            </a:moveTo>
                            <a:lnTo>
                              <a:pt x="52" y="0"/>
                            </a:lnTo>
                            <a:lnTo>
                              <a:pt x="92" y="4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grpSp>
                  <p:nvGrpSpPr>
                    <p:cNvPr id="54465" name="Group 32"/>
                    <p:cNvGrpSpPr>
                      <a:grpSpLocks/>
                    </p:cNvGrpSpPr>
                    <p:nvPr/>
                  </p:nvGrpSpPr>
                  <p:grpSpPr bwMode="auto">
                    <a:xfrm>
                      <a:off x="2329" y="2231"/>
                      <a:ext cx="288" cy="696"/>
                      <a:chOff x="2329" y="2231"/>
                      <a:chExt cx="288" cy="696"/>
                    </a:xfrm>
                  </p:grpSpPr>
                  <p:sp>
                    <p:nvSpPr>
                      <p:cNvPr id="54466" name="Freeform 33"/>
                      <p:cNvSpPr>
                        <a:spLocks/>
                      </p:cNvSpPr>
                      <p:nvPr/>
                    </p:nvSpPr>
                    <p:spPr bwMode="auto">
                      <a:xfrm>
                        <a:off x="2329" y="2231"/>
                        <a:ext cx="288" cy="696"/>
                      </a:xfrm>
                      <a:custGeom>
                        <a:avLst/>
                        <a:gdLst>
                          <a:gd name="T0" fmla="*/ 1 w 575"/>
                          <a:gd name="T1" fmla="*/ 0 h 1393"/>
                          <a:gd name="T2" fmla="*/ 1 w 575"/>
                          <a:gd name="T3" fmla="*/ 0 h 1393"/>
                          <a:gd name="T4" fmla="*/ 0 w 575"/>
                          <a:gd name="T5" fmla="*/ 0 h 1393"/>
                          <a:gd name="T6" fmla="*/ 1 w 575"/>
                          <a:gd name="T7" fmla="*/ 1 h 1393"/>
                          <a:gd name="T8" fmla="*/ 1 w 575"/>
                          <a:gd name="T9" fmla="*/ 1 h 1393"/>
                          <a:gd name="T10" fmla="*/ 1 w 575"/>
                          <a:gd name="T11" fmla="*/ 1 h 1393"/>
                          <a:gd name="T12" fmla="*/ 1 w 575"/>
                          <a:gd name="T13" fmla="*/ 1 h 1393"/>
                          <a:gd name="T14" fmla="*/ 1 w 575"/>
                          <a:gd name="T15" fmla="*/ 1 h 1393"/>
                          <a:gd name="T16" fmla="*/ 1 w 575"/>
                          <a:gd name="T17" fmla="*/ 2 h 1393"/>
                          <a:gd name="T18" fmla="*/ 1 w 575"/>
                          <a:gd name="T19" fmla="*/ 2 h 1393"/>
                          <a:gd name="T20" fmla="*/ 1 w 575"/>
                          <a:gd name="T21" fmla="*/ 2 h 1393"/>
                          <a:gd name="T22" fmla="*/ 1 w 575"/>
                          <a:gd name="T23" fmla="*/ 2 h 1393"/>
                          <a:gd name="T24" fmla="*/ 1 w 575"/>
                          <a:gd name="T25" fmla="*/ 1 h 1393"/>
                          <a:gd name="T26" fmla="*/ 1 w 575"/>
                          <a:gd name="T27" fmla="*/ 1 h 1393"/>
                          <a:gd name="T28" fmla="*/ 1 w 575"/>
                          <a:gd name="T29" fmla="*/ 2 h 1393"/>
                          <a:gd name="T30" fmla="*/ 1 w 575"/>
                          <a:gd name="T31" fmla="*/ 2 h 1393"/>
                          <a:gd name="T32" fmla="*/ 1 w 575"/>
                          <a:gd name="T33" fmla="*/ 2 h 1393"/>
                          <a:gd name="T34" fmla="*/ 1 w 575"/>
                          <a:gd name="T35" fmla="*/ 1 h 1393"/>
                          <a:gd name="T36" fmla="*/ 1 w 575"/>
                          <a:gd name="T37" fmla="*/ 1 h 1393"/>
                          <a:gd name="T38" fmla="*/ 1 w 575"/>
                          <a:gd name="T39" fmla="*/ 0 h 1393"/>
                          <a:gd name="T40" fmla="*/ 1 w 575"/>
                          <a:gd name="T41" fmla="*/ 0 h 1393"/>
                          <a:gd name="T42" fmla="*/ 1 w 575"/>
                          <a:gd name="T43" fmla="*/ 0 h 1393"/>
                          <a:gd name="T44" fmla="*/ 2 w 575"/>
                          <a:gd name="T45" fmla="*/ 0 h 1393"/>
                          <a:gd name="T46" fmla="*/ 2 w 575"/>
                          <a:gd name="T47" fmla="*/ 0 h 1393"/>
                          <a:gd name="T48" fmla="*/ 1 w 575"/>
                          <a:gd name="T49" fmla="*/ 0 h 1393"/>
                          <a:gd name="T50" fmla="*/ 1 w 575"/>
                          <a:gd name="T51" fmla="*/ 0 h 1393"/>
                          <a:gd name="T52" fmla="*/ 1 w 575"/>
                          <a:gd name="T53" fmla="*/ 0 h 1393"/>
                          <a:gd name="T54" fmla="*/ 1 w 575"/>
                          <a:gd name="T55" fmla="*/ 0 h 1393"/>
                          <a:gd name="T56" fmla="*/ 1 w 575"/>
                          <a:gd name="T57" fmla="*/ 0 h 1393"/>
                          <a:gd name="T58" fmla="*/ 1 w 575"/>
                          <a:gd name="T59" fmla="*/ 0 h 13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75"/>
                          <a:gd name="T91" fmla="*/ 0 h 1393"/>
                          <a:gd name="T92" fmla="*/ 575 w 575"/>
                          <a:gd name="T93" fmla="*/ 1393 h 139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75" h="1393">
                            <a:moveTo>
                              <a:pt x="182" y="0"/>
                            </a:moveTo>
                            <a:lnTo>
                              <a:pt x="44" y="102"/>
                            </a:lnTo>
                            <a:lnTo>
                              <a:pt x="0" y="431"/>
                            </a:lnTo>
                            <a:lnTo>
                              <a:pt x="108" y="648"/>
                            </a:lnTo>
                            <a:lnTo>
                              <a:pt x="109" y="690"/>
                            </a:lnTo>
                            <a:lnTo>
                              <a:pt x="116" y="741"/>
                            </a:lnTo>
                            <a:lnTo>
                              <a:pt x="130" y="773"/>
                            </a:lnTo>
                            <a:lnTo>
                              <a:pt x="113" y="1010"/>
                            </a:lnTo>
                            <a:lnTo>
                              <a:pt x="75" y="1388"/>
                            </a:lnTo>
                            <a:lnTo>
                              <a:pt x="114" y="1393"/>
                            </a:lnTo>
                            <a:lnTo>
                              <a:pt x="175" y="1372"/>
                            </a:lnTo>
                            <a:lnTo>
                              <a:pt x="218" y="1116"/>
                            </a:lnTo>
                            <a:lnTo>
                              <a:pt x="240" y="1023"/>
                            </a:lnTo>
                            <a:lnTo>
                              <a:pt x="304" y="777"/>
                            </a:lnTo>
                            <a:lnTo>
                              <a:pt x="313" y="1036"/>
                            </a:lnTo>
                            <a:lnTo>
                              <a:pt x="347" y="1350"/>
                            </a:lnTo>
                            <a:lnTo>
                              <a:pt x="438" y="1354"/>
                            </a:lnTo>
                            <a:lnTo>
                              <a:pt x="447" y="1016"/>
                            </a:lnTo>
                            <a:lnTo>
                              <a:pt x="439" y="679"/>
                            </a:lnTo>
                            <a:lnTo>
                              <a:pt x="443" y="508"/>
                            </a:lnTo>
                            <a:lnTo>
                              <a:pt x="461" y="455"/>
                            </a:lnTo>
                            <a:lnTo>
                              <a:pt x="470" y="459"/>
                            </a:lnTo>
                            <a:lnTo>
                              <a:pt x="566" y="402"/>
                            </a:lnTo>
                            <a:lnTo>
                              <a:pt x="575" y="295"/>
                            </a:lnTo>
                            <a:lnTo>
                              <a:pt x="421" y="36"/>
                            </a:lnTo>
                            <a:lnTo>
                              <a:pt x="313" y="0"/>
                            </a:lnTo>
                            <a:lnTo>
                              <a:pt x="336" y="173"/>
                            </a:lnTo>
                            <a:lnTo>
                              <a:pt x="309" y="344"/>
                            </a:lnTo>
                            <a:lnTo>
                              <a:pt x="267" y="184"/>
                            </a:lnTo>
                            <a:lnTo>
                              <a:pt x="182" y="0"/>
                            </a:lnTo>
                            <a:close/>
                          </a:path>
                        </a:pathLst>
                      </a:custGeom>
                      <a:blipFill dpi="0" rotWithShape="0">
                        <a:blip r:embed="rId11"/>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67" name="Freeform 34"/>
                      <p:cNvSpPr>
                        <a:spLocks/>
                      </p:cNvSpPr>
                      <p:nvPr/>
                    </p:nvSpPr>
                    <p:spPr bwMode="auto">
                      <a:xfrm>
                        <a:off x="2345" y="2306"/>
                        <a:ext cx="73" cy="181"/>
                      </a:xfrm>
                      <a:custGeom>
                        <a:avLst/>
                        <a:gdLst>
                          <a:gd name="T0" fmla="*/ 1 w 145"/>
                          <a:gd name="T1" fmla="*/ 0 h 363"/>
                          <a:gd name="T2" fmla="*/ 1 w 145"/>
                          <a:gd name="T3" fmla="*/ 0 h 363"/>
                          <a:gd name="T4" fmla="*/ 1 w 145"/>
                          <a:gd name="T5" fmla="*/ 0 h 363"/>
                          <a:gd name="T6" fmla="*/ 0 w 145"/>
                          <a:gd name="T7" fmla="*/ 0 h 363"/>
                          <a:gd name="T8" fmla="*/ 1 w 145"/>
                          <a:gd name="T9" fmla="*/ 0 h 363"/>
                          <a:gd name="T10" fmla="*/ 1 w 145"/>
                          <a:gd name="T11" fmla="*/ 0 h 363"/>
                          <a:gd name="T12" fmla="*/ 1 w 145"/>
                          <a:gd name="T13" fmla="*/ 0 h 363"/>
                          <a:gd name="T14" fmla="*/ 1 w 145"/>
                          <a:gd name="T15" fmla="*/ 0 h 363"/>
                          <a:gd name="T16" fmla="*/ 1 w 145"/>
                          <a:gd name="T17" fmla="*/ 0 h 363"/>
                          <a:gd name="T18" fmla="*/ 1 w 145"/>
                          <a:gd name="T19" fmla="*/ 0 h 363"/>
                          <a:gd name="T20" fmla="*/ 1 w 145"/>
                          <a:gd name="T21" fmla="*/ 0 h 3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363"/>
                          <a:gd name="T35" fmla="*/ 145 w 145"/>
                          <a:gd name="T36" fmla="*/ 363 h 3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363">
                            <a:moveTo>
                              <a:pt x="72" y="0"/>
                            </a:moveTo>
                            <a:lnTo>
                              <a:pt x="87" y="88"/>
                            </a:lnTo>
                            <a:lnTo>
                              <a:pt x="80" y="218"/>
                            </a:lnTo>
                            <a:lnTo>
                              <a:pt x="0" y="240"/>
                            </a:lnTo>
                            <a:lnTo>
                              <a:pt x="80" y="248"/>
                            </a:lnTo>
                            <a:lnTo>
                              <a:pt x="101" y="326"/>
                            </a:lnTo>
                            <a:lnTo>
                              <a:pt x="145" y="363"/>
                            </a:lnTo>
                            <a:lnTo>
                              <a:pt x="130" y="298"/>
                            </a:lnTo>
                            <a:lnTo>
                              <a:pt x="116" y="262"/>
                            </a:lnTo>
                            <a:lnTo>
                              <a:pt x="109" y="175"/>
                            </a:lnTo>
                            <a:lnTo>
                              <a:pt x="72" y="0"/>
                            </a:lnTo>
                            <a:close/>
                          </a:path>
                        </a:pathLst>
                      </a:custGeom>
                      <a:blipFill dpi="0" rotWithShape="0">
                        <a:blip r:embed="rId8"/>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68" name="Freeform 35"/>
                      <p:cNvSpPr>
                        <a:spLocks/>
                      </p:cNvSpPr>
                      <p:nvPr/>
                    </p:nvSpPr>
                    <p:spPr bwMode="auto">
                      <a:xfrm>
                        <a:off x="2411" y="2316"/>
                        <a:ext cx="26" cy="25"/>
                      </a:xfrm>
                      <a:custGeom>
                        <a:avLst/>
                        <a:gdLst>
                          <a:gd name="T0" fmla="*/ 0 w 51"/>
                          <a:gd name="T1" fmla="*/ 1 h 50"/>
                          <a:gd name="T2" fmla="*/ 1 w 51"/>
                          <a:gd name="T3" fmla="*/ 0 h 50"/>
                          <a:gd name="T4" fmla="*/ 1 w 51"/>
                          <a:gd name="T5" fmla="*/ 1 h 50"/>
                          <a:gd name="T6" fmla="*/ 0 w 51"/>
                          <a:gd name="T7" fmla="*/ 1 h 50"/>
                          <a:gd name="T8" fmla="*/ 0 60000 65536"/>
                          <a:gd name="T9" fmla="*/ 0 60000 65536"/>
                          <a:gd name="T10" fmla="*/ 0 60000 65536"/>
                          <a:gd name="T11" fmla="*/ 0 60000 65536"/>
                          <a:gd name="T12" fmla="*/ 0 w 51"/>
                          <a:gd name="T13" fmla="*/ 0 h 50"/>
                          <a:gd name="T14" fmla="*/ 51 w 51"/>
                          <a:gd name="T15" fmla="*/ 50 h 50"/>
                        </a:gdLst>
                        <a:ahLst/>
                        <a:cxnLst>
                          <a:cxn ang="T8">
                            <a:pos x="T0" y="T1"/>
                          </a:cxn>
                          <a:cxn ang="T9">
                            <a:pos x="T2" y="T3"/>
                          </a:cxn>
                          <a:cxn ang="T10">
                            <a:pos x="T4" y="T5"/>
                          </a:cxn>
                          <a:cxn ang="T11">
                            <a:pos x="T6" y="T7"/>
                          </a:cxn>
                        </a:cxnLst>
                        <a:rect l="T12" t="T13" r="T14" b="T15"/>
                        <a:pathLst>
                          <a:path w="51" h="50">
                            <a:moveTo>
                              <a:pt x="0" y="50"/>
                            </a:moveTo>
                            <a:lnTo>
                              <a:pt x="11" y="0"/>
                            </a:lnTo>
                            <a:lnTo>
                              <a:pt x="51" y="42"/>
                            </a:lnTo>
                            <a:lnTo>
                              <a:pt x="0" y="50"/>
                            </a:lnTo>
                            <a:close/>
                          </a:path>
                        </a:pathLst>
                      </a:custGeom>
                      <a:blipFill dpi="0" rotWithShape="0">
                        <a:blip r:embed="rId10"/>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grpSp>
            <p:grpSp>
              <p:nvGrpSpPr>
                <p:cNvPr id="54457" name="Group 36"/>
                <p:cNvGrpSpPr>
                  <a:grpSpLocks/>
                </p:cNvGrpSpPr>
                <p:nvPr/>
              </p:nvGrpSpPr>
              <p:grpSpPr bwMode="auto">
                <a:xfrm>
                  <a:off x="2410" y="2109"/>
                  <a:ext cx="92" cy="136"/>
                  <a:chOff x="2410" y="2109"/>
                  <a:chExt cx="92" cy="136"/>
                </a:xfrm>
              </p:grpSpPr>
              <p:sp>
                <p:nvSpPr>
                  <p:cNvPr id="54459" name="Freeform 37"/>
                  <p:cNvSpPr>
                    <a:spLocks/>
                  </p:cNvSpPr>
                  <p:nvPr/>
                </p:nvSpPr>
                <p:spPr bwMode="auto">
                  <a:xfrm>
                    <a:off x="2413" y="2111"/>
                    <a:ext cx="81" cy="134"/>
                  </a:xfrm>
                  <a:custGeom>
                    <a:avLst/>
                    <a:gdLst>
                      <a:gd name="T0" fmla="*/ 1 w 162"/>
                      <a:gd name="T1" fmla="*/ 1 h 268"/>
                      <a:gd name="T2" fmla="*/ 1 w 162"/>
                      <a:gd name="T3" fmla="*/ 1 h 268"/>
                      <a:gd name="T4" fmla="*/ 1 w 162"/>
                      <a:gd name="T5" fmla="*/ 1 h 268"/>
                      <a:gd name="T6" fmla="*/ 1 w 162"/>
                      <a:gd name="T7" fmla="*/ 1 h 268"/>
                      <a:gd name="T8" fmla="*/ 1 w 162"/>
                      <a:gd name="T9" fmla="*/ 1 h 268"/>
                      <a:gd name="T10" fmla="*/ 1 w 162"/>
                      <a:gd name="T11" fmla="*/ 1 h 268"/>
                      <a:gd name="T12" fmla="*/ 1 w 162"/>
                      <a:gd name="T13" fmla="*/ 1 h 268"/>
                      <a:gd name="T14" fmla="*/ 1 w 162"/>
                      <a:gd name="T15" fmla="*/ 1 h 268"/>
                      <a:gd name="T16" fmla="*/ 1 w 162"/>
                      <a:gd name="T17" fmla="*/ 1 h 268"/>
                      <a:gd name="T18" fmla="*/ 1 w 162"/>
                      <a:gd name="T19" fmla="*/ 1 h 268"/>
                      <a:gd name="T20" fmla="*/ 1 w 162"/>
                      <a:gd name="T21" fmla="*/ 1 h 268"/>
                      <a:gd name="T22" fmla="*/ 1 w 162"/>
                      <a:gd name="T23" fmla="*/ 1 h 268"/>
                      <a:gd name="T24" fmla="*/ 1 w 162"/>
                      <a:gd name="T25" fmla="*/ 1 h 268"/>
                      <a:gd name="T26" fmla="*/ 1 w 162"/>
                      <a:gd name="T27" fmla="*/ 1 h 268"/>
                      <a:gd name="T28" fmla="*/ 1 w 162"/>
                      <a:gd name="T29" fmla="*/ 1 h 268"/>
                      <a:gd name="T30" fmla="*/ 1 w 162"/>
                      <a:gd name="T31" fmla="*/ 1 h 268"/>
                      <a:gd name="T32" fmla="*/ 1 w 162"/>
                      <a:gd name="T33" fmla="*/ 1 h 268"/>
                      <a:gd name="T34" fmla="*/ 0 w 162"/>
                      <a:gd name="T35" fmla="*/ 1 h 268"/>
                      <a:gd name="T36" fmla="*/ 1 w 162"/>
                      <a:gd name="T37" fmla="*/ 1 h 268"/>
                      <a:gd name="T38" fmla="*/ 1 w 162"/>
                      <a:gd name="T39" fmla="*/ 1 h 268"/>
                      <a:gd name="T40" fmla="*/ 1 w 162"/>
                      <a:gd name="T41" fmla="*/ 1 h 268"/>
                      <a:gd name="T42" fmla="*/ 1 w 162"/>
                      <a:gd name="T43" fmla="*/ 1 h 268"/>
                      <a:gd name="T44" fmla="*/ 1 w 162"/>
                      <a:gd name="T45" fmla="*/ 1 h 268"/>
                      <a:gd name="T46" fmla="*/ 1 w 162"/>
                      <a:gd name="T47" fmla="*/ 1 h 268"/>
                      <a:gd name="T48" fmla="*/ 1 w 162"/>
                      <a:gd name="T49" fmla="*/ 1 h 268"/>
                      <a:gd name="T50" fmla="*/ 1 w 162"/>
                      <a:gd name="T51" fmla="*/ 1 h 268"/>
                      <a:gd name="T52" fmla="*/ 1 w 162"/>
                      <a:gd name="T53" fmla="*/ 0 h 268"/>
                      <a:gd name="T54" fmla="*/ 1 w 162"/>
                      <a:gd name="T55" fmla="*/ 0 h 268"/>
                      <a:gd name="T56" fmla="*/ 1 w 162"/>
                      <a:gd name="T57" fmla="*/ 1 h 268"/>
                      <a:gd name="T58" fmla="*/ 1 w 162"/>
                      <a:gd name="T59" fmla="*/ 1 h 268"/>
                      <a:gd name="T60" fmla="*/ 1 w 162"/>
                      <a:gd name="T61" fmla="*/ 1 h 268"/>
                      <a:gd name="T62" fmla="*/ 1 w 162"/>
                      <a:gd name="T63" fmla="*/ 1 h 268"/>
                      <a:gd name="T64" fmla="*/ 1 w 162"/>
                      <a:gd name="T65" fmla="*/ 1 h 268"/>
                      <a:gd name="T66" fmla="*/ 1 w 162"/>
                      <a:gd name="T67" fmla="*/ 1 h 26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2"/>
                      <a:gd name="T103" fmla="*/ 0 h 268"/>
                      <a:gd name="T104" fmla="*/ 162 w 162"/>
                      <a:gd name="T105" fmla="*/ 268 h 26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2" h="268">
                        <a:moveTo>
                          <a:pt x="159" y="45"/>
                        </a:moveTo>
                        <a:lnTo>
                          <a:pt x="162" y="88"/>
                        </a:lnTo>
                        <a:lnTo>
                          <a:pt x="156" y="103"/>
                        </a:lnTo>
                        <a:lnTo>
                          <a:pt x="162" y="118"/>
                        </a:lnTo>
                        <a:lnTo>
                          <a:pt x="160" y="134"/>
                        </a:lnTo>
                        <a:lnTo>
                          <a:pt x="158" y="155"/>
                        </a:lnTo>
                        <a:lnTo>
                          <a:pt x="156" y="177"/>
                        </a:lnTo>
                        <a:lnTo>
                          <a:pt x="157" y="200"/>
                        </a:lnTo>
                        <a:lnTo>
                          <a:pt x="147" y="215"/>
                        </a:lnTo>
                        <a:lnTo>
                          <a:pt x="133" y="224"/>
                        </a:lnTo>
                        <a:lnTo>
                          <a:pt x="137" y="238"/>
                        </a:lnTo>
                        <a:lnTo>
                          <a:pt x="111" y="268"/>
                        </a:lnTo>
                        <a:lnTo>
                          <a:pt x="23" y="223"/>
                        </a:lnTo>
                        <a:lnTo>
                          <a:pt x="20" y="164"/>
                        </a:lnTo>
                        <a:lnTo>
                          <a:pt x="16" y="157"/>
                        </a:lnTo>
                        <a:lnTo>
                          <a:pt x="12" y="147"/>
                        </a:lnTo>
                        <a:lnTo>
                          <a:pt x="5" y="131"/>
                        </a:lnTo>
                        <a:lnTo>
                          <a:pt x="0" y="100"/>
                        </a:lnTo>
                        <a:lnTo>
                          <a:pt x="10" y="95"/>
                        </a:lnTo>
                        <a:lnTo>
                          <a:pt x="8" y="84"/>
                        </a:lnTo>
                        <a:lnTo>
                          <a:pt x="8" y="63"/>
                        </a:lnTo>
                        <a:lnTo>
                          <a:pt x="9" y="49"/>
                        </a:lnTo>
                        <a:lnTo>
                          <a:pt x="16" y="32"/>
                        </a:lnTo>
                        <a:lnTo>
                          <a:pt x="25" y="20"/>
                        </a:lnTo>
                        <a:lnTo>
                          <a:pt x="40" y="8"/>
                        </a:lnTo>
                        <a:lnTo>
                          <a:pt x="57" y="3"/>
                        </a:lnTo>
                        <a:lnTo>
                          <a:pt x="76" y="0"/>
                        </a:lnTo>
                        <a:lnTo>
                          <a:pt x="94" y="0"/>
                        </a:lnTo>
                        <a:lnTo>
                          <a:pt x="112" y="1"/>
                        </a:lnTo>
                        <a:lnTo>
                          <a:pt x="126" y="4"/>
                        </a:lnTo>
                        <a:lnTo>
                          <a:pt x="142" y="11"/>
                        </a:lnTo>
                        <a:lnTo>
                          <a:pt x="151" y="21"/>
                        </a:lnTo>
                        <a:lnTo>
                          <a:pt x="154" y="29"/>
                        </a:lnTo>
                        <a:lnTo>
                          <a:pt x="159" y="45"/>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60" name="Freeform 38"/>
                  <p:cNvSpPr>
                    <a:spLocks/>
                  </p:cNvSpPr>
                  <p:nvPr/>
                </p:nvSpPr>
                <p:spPr bwMode="auto">
                  <a:xfrm>
                    <a:off x="2422" y="2187"/>
                    <a:ext cx="44" cy="34"/>
                  </a:xfrm>
                  <a:custGeom>
                    <a:avLst/>
                    <a:gdLst>
                      <a:gd name="T0" fmla="*/ 0 w 89"/>
                      <a:gd name="T1" fmla="*/ 1 h 68"/>
                      <a:gd name="T2" fmla="*/ 0 w 89"/>
                      <a:gd name="T3" fmla="*/ 1 h 68"/>
                      <a:gd name="T4" fmla="*/ 0 w 89"/>
                      <a:gd name="T5" fmla="*/ 1 h 68"/>
                      <a:gd name="T6" fmla="*/ 0 w 89"/>
                      <a:gd name="T7" fmla="*/ 1 h 68"/>
                      <a:gd name="T8" fmla="*/ 0 w 89"/>
                      <a:gd name="T9" fmla="*/ 1 h 68"/>
                      <a:gd name="T10" fmla="*/ 0 w 89"/>
                      <a:gd name="T11" fmla="*/ 1 h 68"/>
                      <a:gd name="T12" fmla="*/ 0 w 89"/>
                      <a:gd name="T13" fmla="*/ 1 h 68"/>
                      <a:gd name="T14" fmla="*/ 0 w 89"/>
                      <a:gd name="T15" fmla="*/ 0 h 68"/>
                      <a:gd name="T16" fmla="*/ 0 w 89"/>
                      <a:gd name="T17" fmla="*/ 1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
                      <a:gd name="T28" fmla="*/ 0 h 68"/>
                      <a:gd name="T29" fmla="*/ 89 w 89"/>
                      <a:gd name="T30" fmla="*/ 68 h 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 h="68">
                        <a:moveTo>
                          <a:pt x="8" y="7"/>
                        </a:moveTo>
                        <a:lnTo>
                          <a:pt x="17" y="6"/>
                        </a:lnTo>
                        <a:lnTo>
                          <a:pt x="38" y="44"/>
                        </a:lnTo>
                        <a:lnTo>
                          <a:pt x="89" y="68"/>
                        </a:lnTo>
                        <a:lnTo>
                          <a:pt x="37" y="51"/>
                        </a:lnTo>
                        <a:lnTo>
                          <a:pt x="16" y="30"/>
                        </a:lnTo>
                        <a:lnTo>
                          <a:pt x="5" y="39"/>
                        </a:lnTo>
                        <a:lnTo>
                          <a:pt x="0" y="0"/>
                        </a:lnTo>
                        <a:lnTo>
                          <a:pt x="8" y="7"/>
                        </a:lnTo>
                        <a:close/>
                      </a:path>
                    </a:pathLst>
                  </a:custGeom>
                  <a:blipFill dpi="0" rotWithShape="0">
                    <a:blip r:embed="rId1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61" name="Freeform 39"/>
                  <p:cNvSpPr>
                    <a:spLocks/>
                  </p:cNvSpPr>
                  <p:nvPr/>
                </p:nvSpPr>
                <p:spPr bwMode="auto">
                  <a:xfrm>
                    <a:off x="2410" y="2109"/>
                    <a:ext cx="92" cy="86"/>
                  </a:xfrm>
                  <a:custGeom>
                    <a:avLst/>
                    <a:gdLst>
                      <a:gd name="T0" fmla="*/ 1 w 183"/>
                      <a:gd name="T1" fmla="*/ 1 h 172"/>
                      <a:gd name="T2" fmla="*/ 1 w 183"/>
                      <a:gd name="T3" fmla="*/ 1 h 172"/>
                      <a:gd name="T4" fmla="*/ 1 w 183"/>
                      <a:gd name="T5" fmla="*/ 1 h 172"/>
                      <a:gd name="T6" fmla="*/ 0 w 183"/>
                      <a:gd name="T7" fmla="*/ 1 h 172"/>
                      <a:gd name="T8" fmla="*/ 0 w 183"/>
                      <a:gd name="T9" fmla="*/ 1 h 172"/>
                      <a:gd name="T10" fmla="*/ 1 w 183"/>
                      <a:gd name="T11" fmla="*/ 1 h 172"/>
                      <a:gd name="T12" fmla="*/ 1 w 183"/>
                      <a:gd name="T13" fmla="*/ 1 h 172"/>
                      <a:gd name="T14" fmla="*/ 1 w 183"/>
                      <a:gd name="T15" fmla="*/ 1 h 172"/>
                      <a:gd name="T16" fmla="*/ 1 w 183"/>
                      <a:gd name="T17" fmla="*/ 0 h 172"/>
                      <a:gd name="T18" fmla="*/ 1 w 183"/>
                      <a:gd name="T19" fmla="*/ 1 h 172"/>
                      <a:gd name="T20" fmla="*/ 1 w 183"/>
                      <a:gd name="T21" fmla="*/ 1 h 172"/>
                      <a:gd name="T22" fmla="*/ 1 w 183"/>
                      <a:gd name="T23" fmla="*/ 1 h 172"/>
                      <a:gd name="T24" fmla="*/ 1 w 183"/>
                      <a:gd name="T25" fmla="*/ 1 h 172"/>
                      <a:gd name="T26" fmla="*/ 1 w 183"/>
                      <a:gd name="T27" fmla="*/ 1 h 172"/>
                      <a:gd name="T28" fmla="*/ 1 w 183"/>
                      <a:gd name="T29" fmla="*/ 1 h 172"/>
                      <a:gd name="T30" fmla="*/ 1 w 183"/>
                      <a:gd name="T31" fmla="*/ 1 h 172"/>
                      <a:gd name="T32" fmla="*/ 1 w 183"/>
                      <a:gd name="T33" fmla="*/ 1 h 172"/>
                      <a:gd name="T34" fmla="*/ 1 w 183"/>
                      <a:gd name="T35" fmla="*/ 1 h 172"/>
                      <a:gd name="T36" fmla="*/ 1 w 183"/>
                      <a:gd name="T37" fmla="*/ 1 h 172"/>
                      <a:gd name="T38" fmla="*/ 1 w 183"/>
                      <a:gd name="T39" fmla="*/ 1 h 172"/>
                      <a:gd name="T40" fmla="*/ 1 w 183"/>
                      <a:gd name="T41" fmla="*/ 1 h 172"/>
                      <a:gd name="T42" fmla="*/ 1 w 183"/>
                      <a:gd name="T43" fmla="*/ 1 h 172"/>
                      <a:gd name="T44" fmla="*/ 1 w 183"/>
                      <a:gd name="T45" fmla="*/ 1 h 172"/>
                      <a:gd name="T46" fmla="*/ 1 w 183"/>
                      <a:gd name="T47" fmla="*/ 1 h 172"/>
                      <a:gd name="T48" fmla="*/ 1 w 183"/>
                      <a:gd name="T49" fmla="*/ 1 h 172"/>
                      <a:gd name="T50" fmla="*/ 1 w 183"/>
                      <a:gd name="T51" fmla="*/ 1 h 172"/>
                      <a:gd name="T52" fmla="*/ 1 w 183"/>
                      <a:gd name="T53" fmla="*/ 1 h 172"/>
                      <a:gd name="T54" fmla="*/ 1 w 183"/>
                      <a:gd name="T55" fmla="*/ 1 h 172"/>
                      <a:gd name="T56" fmla="*/ 1 w 183"/>
                      <a:gd name="T57" fmla="*/ 1 h 172"/>
                      <a:gd name="T58" fmla="*/ 1 w 183"/>
                      <a:gd name="T59" fmla="*/ 1 h 172"/>
                      <a:gd name="T60" fmla="*/ 1 w 183"/>
                      <a:gd name="T61" fmla="*/ 1 h 172"/>
                      <a:gd name="T62" fmla="*/ 1 w 183"/>
                      <a:gd name="T63" fmla="*/ 1 h 172"/>
                      <a:gd name="T64" fmla="*/ 1 w 183"/>
                      <a:gd name="T65" fmla="*/ 1 h 172"/>
                      <a:gd name="T66" fmla="*/ 1 w 183"/>
                      <a:gd name="T67" fmla="*/ 1 h 172"/>
                      <a:gd name="T68" fmla="*/ 1 w 183"/>
                      <a:gd name="T69" fmla="*/ 1 h 1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3"/>
                      <a:gd name="T106" fmla="*/ 0 h 172"/>
                      <a:gd name="T107" fmla="*/ 183 w 183"/>
                      <a:gd name="T108" fmla="*/ 172 h 1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3" h="172">
                        <a:moveTo>
                          <a:pt x="27" y="172"/>
                        </a:moveTo>
                        <a:lnTo>
                          <a:pt x="12" y="152"/>
                        </a:lnTo>
                        <a:lnTo>
                          <a:pt x="5" y="127"/>
                        </a:lnTo>
                        <a:lnTo>
                          <a:pt x="0" y="91"/>
                        </a:lnTo>
                        <a:lnTo>
                          <a:pt x="0" y="57"/>
                        </a:lnTo>
                        <a:lnTo>
                          <a:pt x="6" y="30"/>
                        </a:lnTo>
                        <a:lnTo>
                          <a:pt x="25" y="12"/>
                        </a:lnTo>
                        <a:lnTo>
                          <a:pt x="44" y="3"/>
                        </a:lnTo>
                        <a:lnTo>
                          <a:pt x="80" y="0"/>
                        </a:lnTo>
                        <a:lnTo>
                          <a:pt x="128" y="2"/>
                        </a:lnTo>
                        <a:lnTo>
                          <a:pt x="157" y="12"/>
                        </a:lnTo>
                        <a:lnTo>
                          <a:pt x="175" y="15"/>
                        </a:lnTo>
                        <a:lnTo>
                          <a:pt x="183" y="15"/>
                        </a:lnTo>
                        <a:lnTo>
                          <a:pt x="172" y="26"/>
                        </a:lnTo>
                        <a:lnTo>
                          <a:pt x="165" y="44"/>
                        </a:lnTo>
                        <a:lnTo>
                          <a:pt x="165" y="52"/>
                        </a:lnTo>
                        <a:lnTo>
                          <a:pt x="149" y="41"/>
                        </a:lnTo>
                        <a:lnTo>
                          <a:pt x="128" y="40"/>
                        </a:lnTo>
                        <a:lnTo>
                          <a:pt x="101" y="37"/>
                        </a:lnTo>
                        <a:lnTo>
                          <a:pt x="83" y="37"/>
                        </a:lnTo>
                        <a:lnTo>
                          <a:pt x="62" y="37"/>
                        </a:lnTo>
                        <a:lnTo>
                          <a:pt x="72" y="42"/>
                        </a:lnTo>
                        <a:lnTo>
                          <a:pt x="72" y="53"/>
                        </a:lnTo>
                        <a:lnTo>
                          <a:pt x="66" y="65"/>
                        </a:lnTo>
                        <a:lnTo>
                          <a:pt x="55" y="82"/>
                        </a:lnTo>
                        <a:lnTo>
                          <a:pt x="49" y="103"/>
                        </a:lnTo>
                        <a:lnTo>
                          <a:pt x="49" y="127"/>
                        </a:lnTo>
                        <a:lnTo>
                          <a:pt x="33" y="112"/>
                        </a:lnTo>
                        <a:lnTo>
                          <a:pt x="32" y="101"/>
                        </a:lnTo>
                        <a:lnTo>
                          <a:pt x="22" y="98"/>
                        </a:lnTo>
                        <a:lnTo>
                          <a:pt x="11" y="99"/>
                        </a:lnTo>
                        <a:lnTo>
                          <a:pt x="9" y="105"/>
                        </a:lnTo>
                        <a:lnTo>
                          <a:pt x="12" y="138"/>
                        </a:lnTo>
                        <a:lnTo>
                          <a:pt x="21" y="152"/>
                        </a:lnTo>
                        <a:lnTo>
                          <a:pt x="27" y="172"/>
                        </a:lnTo>
                        <a:close/>
                      </a:path>
                    </a:pathLst>
                  </a:custGeom>
                  <a:blipFill dpi="0" rotWithShape="0">
                    <a:blip r:embed="rId1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54458" name="Freeform 40"/>
                <p:cNvSpPr>
                  <a:spLocks/>
                </p:cNvSpPr>
                <p:nvPr/>
              </p:nvSpPr>
              <p:spPr bwMode="auto">
                <a:xfrm>
                  <a:off x="2486" y="2416"/>
                  <a:ext cx="78" cy="44"/>
                </a:xfrm>
                <a:custGeom>
                  <a:avLst/>
                  <a:gdLst>
                    <a:gd name="T0" fmla="*/ 1 w 156"/>
                    <a:gd name="T1" fmla="*/ 1 h 87"/>
                    <a:gd name="T2" fmla="*/ 1 w 156"/>
                    <a:gd name="T3" fmla="*/ 1 h 87"/>
                    <a:gd name="T4" fmla="*/ 1 w 156"/>
                    <a:gd name="T5" fmla="*/ 1 h 87"/>
                    <a:gd name="T6" fmla="*/ 1 w 156"/>
                    <a:gd name="T7" fmla="*/ 1 h 87"/>
                    <a:gd name="T8" fmla="*/ 0 w 156"/>
                    <a:gd name="T9" fmla="*/ 1 h 87"/>
                    <a:gd name="T10" fmla="*/ 1 w 156"/>
                    <a:gd name="T11" fmla="*/ 1 h 87"/>
                    <a:gd name="T12" fmla="*/ 1 w 156"/>
                    <a:gd name="T13" fmla="*/ 0 h 87"/>
                    <a:gd name="T14" fmla="*/ 1 w 156"/>
                    <a:gd name="T15" fmla="*/ 1 h 87"/>
                    <a:gd name="T16" fmla="*/ 1 w 156"/>
                    <a:gd name="T17" fmla="*/ 1 h 87"/>
                    <a:gd name="T18" fmla="*/ 1 w 156"/>
                    <a:gd name="T19" fmla="*/ 1 h 87"/>
                    <a:gd name="T20" fmla="*/ 1 w 156"/>
                    <a:gd name="T21" fmla="*/ 1 h 8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6"/>
                    <a:gd name="T34" fmla="*/ 0 h 87"/>
                    <a:gd name="T35" fmla="*/ 156 w 156"/>
                    <a:gd name="T36" fmla="*/ 87 h 8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6" h="87">
                      <a:moveTo>
                        <a:pt x="156" y="77"/>
                      </a:moveTo>
                      <a:lnTo>
                        <a:pt x="120" y="87"/>
                      </a:lnTo>
                      <a:lnTo>
                        <a:pt x="68" y="80"/>
                      </a:lnTo>
                      <a:lnTo>
                        <a:pt x="25" y="67"/>
                      </a:lnTo>
                      <a:lnTo>
                        <a:pt x="0" y="16"/>
                      </a:lnTo>
                      <a:lnTo>
                        <a:pt x="71" y="22"/>
                      </a:lnTo>
                      <a:lnTo>
                        <a:pt x="65" y="0"/>
                      </a:lnTo>
                      <a:lnTo>
                        <a:pt x="98" y="5"/>
                      </a:lnTo>
                      <a:lnTo>
                        <a:pt x="131" y="22"/>
                      </a:lnTo>
                      <a:lnTo>
                        <a:pt x="144" y="29"/>
                      </a:lnTo>
                      <a:lnTo>
                        <a:pt x="156" y="77"/>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54398" name="Group 41"/>
              <p:cNvGrpSpPr>
                <a:grpSpLocks/>
              </p:cNvGrpSpPr>
              <p:nvPr/>
            </p:nvGrpSpPr>
            <p:grpSpPr bwMode="auto">
              <a:xfrm>
                <a:off x="2963" y="2164"/>
                <a:ext cx="184" cy="841"/>
                <a:chOff x="2963" y="2164"/>
                <a:chExt cx="184" cy="841"/>
              </a:xfrm>
            </p:grpSpPr>
            <p:sp>
              <p:nvSpPr>
                <p:cNvPr id="54442" name="Freeform 42"/>
                <p:cNvSpPr>
                  <a:spLocks/>
                </p:cNvSpPr>
                <p:nvPr/>
              </p:nvSpPr>
              <p:spPr bwMode="auto">
                <a:xfrm>
                  <a:off x="3001" y="2735"/>
                  <a:ext cx="97" cy="245"/>
                </a:xfrm>
                <a:custGeom>
                  <a:avLst/>
                  <a:gdLst>
                    <a:gd name="T0" fmla="*/ 0 w 196"/>
                    <a:gd name="T1" fmla="*/ 0 h 489"/>
                    <a:gd name="T2" fmla="*/ 0 w 196"/>
                    <a:gd name="T3" fmla="*/ 1 h 489"/>
                    <a:gd name="T4" fmla="*/ 0 w 196"/>
                    <a:gd name="T5" fmla="*/ 1 h 489"/>
                    <a:gd name="T6" fmla="*/ 0 w 196"/>
                    <a:gd name="T7" fmla="*/ 1 h 489"/>
                    <a:gd name="T8" fmla="*/ 0 w 196"/>
                    <a:gd name="T9" fmla="*/ 1 h 489"/>
                    <a:gd name="T10" fmla="*/ 0 w 196"/>
                    <a:gd name="T11" fmla="*/ 1 h 489"/>
                    <a:gd name="T12" fmla="*/ 0 w 196"/>
                    <a:gd name="T13" fmla="*/ 1 h 489"/>
                    <a:gd name="T14" fmla="*/ 0 w 196"/>
                    <a:gd name="T15" fmla="*/ 1 h 489"/>
                    <a:gd name="T16" fmla="*/ 0 w 196"/>
                    <a:gd name="T17" fmla="*/ 1 h 489"/>
                    <a:gd name="T18" fmla="*/ 0 w 196"/>
                    <a:gd name="T19" fmla="*/ 1 h 489"/>
                    <a:gd name="T20" fmla="*/ 0 w 196"/>
                    <a:gd name="T21" fmla="*/ 1 h 489"/>
                    <a:gd name="T22" fmla="*/ 0 w 196"/>
                    <a:gd name="T23" fmla="*/ 1 h 489"/>
                    <a:gd name="T24" fmla="*/ 0 w 196"/>
                    <a:gd name="T25" fmla="*/ 1 h 489"/>
                    <a:gd name="T26" fmla="*/ 0 w 196"/>
                    <a:gd name="T27" fmla="*/ 1 h 489"/>
                    <a:gd name="T28" fmla="*/ 0 w 196"/>
                    <a:gd name="T29" fmla="*/ 1 h 489"/>
                    <a:gd name="T30" fmla="*/ 0 w 196"/>
                    <a:gd name="T31" fmla="*/ 1 h 489"/>
                    <a:gd name="T32" fmla="*/ 0 w 196"/>
                    <a:gd name="T33" fmla="*/ 1 h 489"/>
                    <a:gd name="T34" fmla="*/ 0 w 196"/>
                    <a:gd name="T35" fmla="*/ 1 h 489"/>
                    <a:gd name="T36" fmla="*/ 0 w 196"/>
                    <a:gd name="T37" fmla="*/ 1 h 489"/>
                    <a:gd name="T38" fmla="*/ 0 w 196"/>
                    <a:gd name="T39" fmla="*/ 1 h 489"/>
                    <a:gd name="T40" fmla="*/ 0 w 196"/>
                    <a:gd name="T41" fmla="*/ 1 h 489"/>
                    <a:gd name="T42" fmla="*/ 0 w 196"/>
                    <a:gd name="T43" fmla="*/ 1 h 489"/>
                    <a:gd name="T44" fmla="*/ 0 w 196"/>
                    <a:gd name="T45" fmla="*/ 1 h 489"/>
                    <a:gd name="T46" fmla="*/ 0 w 196"/>
                    <a:gd name="T47" fmla="*/ 1 h 489"/>
                    <a:gd name="T48" fmla="*/ 0 w 196"/>
                    <a:gd name="T49" fmla="*/ 1 h 489"/>
                    <a:gd name="T50" fmla="*/ 0 w 196"/>
                    <a:gd name="T51" fmla="*/ 1 h 489"/>
                    <a:gd name="T52" fmla="*/ 0 w 196"/>
                    <a:gd name="T53" fmla="*/ 1 h 489"/>
                    <a:gd name="T54" fmla="*/ 0 w 196"/>
                    <a:gd name="T55" fmla="*/ 1 h 489"/>
                    <a:gd name="T56" fmla="*/ 0 w 196"/>
                    <a:gd name="T57" fmla="*/ 1 h 489"/>
                    <a:gd name="T58" fmla="*/ 0 w 196"/>
                    <a:gd name="T59" fmla="*/ 0 h 48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96"/>
                    <a:gd name="T91" fmla="*/ 0 h 489"/>
                    <a:gd name="T92" fmla="*/ 196 w 196"/>
                    <a:gd name="T93" fmla="*/ 489 h 48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96" h="489">
                      <a:moveTo>
                        <a:pt x="43" y="0"/>
                      </a:moveTo>
                      <a:lnTo>
                        <a:pt x="38" y="58"/>
                      </a:lnTo>
                      <a:lnTo>
                        <a:pt x="36" y="123"/>
                      </a:lnTo>
                      <a:lnTo>
                        <a:pt x="36" y="189"/>
                      </a:lnTo>
                      <a:lnTo>
                        <a:pt x="38" y="249"/>
                      </a:lnTo>
                      <a:lnTo>
                        <a:pt x="39" y="298"/>
                      </a:lnTo>
                      <a:lnTo>
                        <a:pt x="39" y="360"/>
                      </a:lnTo>
                      <a:lnTo>
                        <a:pt x="36" y="385"/>
                      </a:lnTo>
                      <a:lnTo>
                        <a:pt x="10" y="460"/>
                      </a:lnTo>
                      <a:lnTo>
                        <a:pt x="0" y="488"/>
                      </a:lnTo>
                      <a:lnTo>
                        <a:pt x="42" y="489"/>
                      </a:lnTo>
                      <a:lnTo>
                        <a:pt x="60" y="455"/>
                      </a:lnTo>
                      <a:lnTo>
                        <a:pt x="72" y="417"/>
                      </a:lnTo>
                      <a:lnTo>
                        <a:pt x="79" y="356"/>
                      </a:lnTo>
                      <a:lnTo>
                        <a:pt x="103" y="189"/>
                      </a:lnTo>
                      <a:lnTo>
                        <a:pt x="112" y="141"/>
                      </a:lnTo>
                      <a:lnTo>
                        <a:pt x="106" y="232"/>
                      </a:lnTo>
                      <a:lnTo>
                        <a:pt x="113" y="288"/>
                      </a:lnTo>
                      <a:lnTo>
                        <a:pt x="116" y="340"/>
                      </a:lnTo>
                      <a:lnTo>
                        <a:pt x="111" y="387"/>
                      </a:lnTo>
                      <a:lnTo>
                        <a:pt x="114" y="411"/>
                      </a:lnTo>
                      <a:lnTo>
                        <a:pt x="141" y="481"/>
                      </a:lnTo>
                      <a:lnTo>
                        <a:pt x="165" y="482"/>
                      </a:lnTo>
                      <a:lnTo>
                        <a:pt x="177" y="482"/>
                      </a:lnTo>
                      <a:lnTo>
                        <a:pt x="192" y="467"/>
                      </a:lnTo>
                      <a:lnTo>
                        <a:pt x="156" y="387"/>
                      </a:lnTo>
                      <a:lnTo>
                        <a:pt x="174" y="218"/>
                      </a:lnTo>
                      <a:lnTo>
                        <a:pt x="181" y="138"/>
                      </a:lnTo>
                      <a:lnTo>
                        <a:pt x="196" y="3"/>
                      </a:lnTo>
                      <a:lnTo>
                        <a:pt x="43" y="0"/>
                      </a:lnTo>
                      <a:close/>
                    </a:path>
                  </a:pathLst>
                </a:custGeom>
                <a:blipFill dpi="0" rotWithShape="0">
                  <a:blip r:embed="rId1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nvGrpSpPr>
                <p:cNvPr id="54443" name="Group 43"/>
                <p:cNvGrpSpPr>
                  <a:grpSpLocks/>
                </p:cNvGrpSpPr>
                <p:nvPr/>
              </p:nvGrpSpPr>
              <p:grpSpPr bwMode="auto">
                <a:xfrm>
                  <a:off x="2966" y="2431"/>
                  <a:ext cx="177" cy="244"/>
                  <a:chOff x="2966" y="2431"/>
                  <a:chExt cx="177" cy="244"/>
                </a:xfrm>
              </p:grpSpPr>
              <p:sp>
                <p:nvSpPr>
                  <p:cNvPr id="54454" name="Freeform 44"/>
                  <p:cNvSpPr>
                    <a:spLocks/>
                  </p:cNvSpPr>
                  <p:nvPr/>
                </p:nvSpPr>
                <p:spPr bwMode="auto">
                  <a:xfrm>
                    <a:off x="2966" y="2438"/>
                    <a:ext cx="48" cy="237"/>
                  </a:xfrm>
                  <a:custGeom>
                    <a:avLst/>
                    <a:gdLst>
                      <a:gd name="T0" fmla="*/ 0 w 97"/>
                      <a:gd name="T1" fmla="*/ 0 h 473"/>
                      <a:gd name="T2" fmla="*/ 0 w 97"/>
                      <a:gd name="T3" fmla="*/ 1 h 473"/>
                      <a:gd name="T4" fmla="*/ 0 w 97"/>
                      <a:gd name="T5" fmla="*/ 1 h 473"/>
                      <a:gd name="T6" fmla="*/ 0 w 97"/>
                      <a:gd name="T7" fmla="*/ 1 h 473"/>
                      <a:gd name="T8" fmla="*/ 0 w 97"/>
                      <a:gd name="T9" fmla="*/ 1 h 473"/>
                      <a:gd name="T10" fmla="*/ 0 w 97"/>
                      <a:gd name="T11" fmla="*/ 1 h 473"/>
                      <a:gd name="T12" fmla="*/ 0 w 97"/>
                      <a:gd name="T13" fmla="*/ 1 h 473"/>
                      <a:gd name="T14" fmla="*/ 0 w 97"/>
                      <a:gd name="T15" fmla="*/ 1 h 473"/>
                      <a:gd name="T16" fmla="*/ 0 w 97"/>
                      <a:gd name="T17" fmla="*/ 1 h 473"/>
                      <a:gd name="T18" fmla="*/ 0 w 97"/>
                      <a:gd name="T19" fmla="*/ 1 h 473"/>
                      <a:gd name="T20" fmla="*/ 0 w 97"/>
                      <a:gd name="T21" fmla="*/ 1 h 473"/>
                      <a:gd name="T22" fmla="*/ 0 w 97"/>
                      <a:gd name="T23" fmla="*/ 1 h 473"/>
                      <a:gd name="T24" fmla="*/ 0 w 97"/>
                      <a:gd name="T25" fmla="*/ 1 h 473"/>
                      <a:gd name="T26" fmla="*/ 0 w 97"/>
                      <a:gd name="T27" fmla="*/ 0 h 47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7"/>
                      <a:gd name="T43" fmla="*/ 0 h 473"/>
                      <a:gd name="T44" fmla="*/ 97 w 97"/>
                      <a:gd name="T45" fmla="*/ 473 h 47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7" h="473">
                        <a:moveTo>
                          <a:pt x="5" y="0"/>
                        </a:moveTo>
                        <a:lnTo>
                          <a:pt x="0" y="106"/>
                        </a:lnTo>
                        <a:lnTo>
                          <a:pt x="16" y="254"/>
                        </a:lnTo>
                        <a:lnTo>
                          <a:pt x="29" y="381"/>
                        </a:lnTo>
                        <a:lnTo>
                          <a:pt x="53" y="459"/>
                        </a:lnTo>
                        <a:lnTo>
                          <a:pt x="64" y="473"/>
                        </a:lnTo>
                        <a:lnTo>
                          <a:pt x="72" y="452"/>
                        </a:lnTo>
                        <a:lnTo>
                          <a:pt x="75" y="397"/>
                        </a:lnTo>
                        <a:lnTo>
                          <a:pt x="97" y="383"/>
                        </a:lnTo>
                        <a:lnTo>
                          <a:pt x="68" y="340"/>
                        </a:lnTo>
                        <a:lnTo>
                          <a:pt x="49" y="315"/>
                        </a:lnTo>
                        <a:lnTo>
                          <a:pt x="51" y="95"/>
                        </a:lnTo>
                        <a:lnTo>
                          <a:pt x="61" y="8"/>
                        </a:lnTo>
                        <a:lnTo>
                          <a:pt x="5" y="0"/>
                        </a:lnTo>
                        <a:close/>
                      </a:path>
                    </a:pathLst>
                  </a:custGeom>
                  <a:blipFill dpi="0" rotWithShape="0">
                    <a:blip r:embed="rId1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55" name="Freeform 45"/>
                  <p:cNvSpPr>
                    <a:spLocks/>
                  </p:cNvSpPr>
                  <p:nvPr/>
                </p:nvSpPr>
                <p:spPr bwMode="auto">
                  <a:xfrm>
                    <a:off x="3101" y="2431"/>
                    <a:ext cx="42" cy="221"/>
                  </a:xfrm>
                  <a:custGeom>
                    <a:avLst/>
                    <a:gdLst>
                      <a:gd name="T0" fmla="*/ 0 w 85"/>
                      <a:gd name="T1" fmla="*/ 0 h 443"/>
                      <a:gd name="T2" fmla="*/ 0 w 85"/>
                      <a:gd name="T3" fmla="*/ 0 h 443"/>
                      <a:gd name="T4" fmla="*/ 0 w 85"/>
                      <a:gd name="T5" fmla="*/ 0 h 443"/>
                      <a:gd name="T6" fmla="*/ 0 w 85"/>
                      <a:gd name="T7" fmla="*/ 0 h 443"/>
                      <a:gd name="T8" fmla="*/ 0 w 85"/>
                      <a:gd name="T9" fmla="*/ 0 h 443"/>
                      <a:gd name="T10" fmla="*/ 0 w 85"/>
                      <a:gd name="T11" fmla="*/ 0 h 443"/>
                      <a:gd name="T12" fmla="*/ 0 w 85"/>
                      <a:gd name="T13" fmla="*/ 0 h 443"/>
                      <a:gd name="T14" fmla="*/ 0 w 85"/>
                      <a:gd name="T15" fmla="*/ 0 h 443"/>
                      <a:gd name="T16" fmla="*/ 0 w 85"/>
                      <a:gd name="T17" fmla="*/ 0 h 443"/>
                      <a:gd name="T18" fmla="*/ 0 w 85"/>
                      <a:gd name="T19" fmla="*/ 0 h 443"/>
                      <a:gd name="T20" fmla="*/ 0 w 85"/>
                      <a:gd name="T21" fmla="*/ 0 h 443"/>
                      <a:gd name="T22" fmla="*/ 0 w 85"/>
                      <a:gd name="T23" fmla="*/ 0 h 4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5"/>
                      <a:gd name="T37" fmla="*/ 0 h 443"/>
                      <a:gd name="T38" fmla="*/ 85 w 85"/>
                      <a:gd name="T39" fmla="*/ 443 h 4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5" h="443">
                        <a:moveTo>
                          <a:pt x="25" y="12"/>
                        </a:moveTo>
                        <a:lnTo>
                          <a:pt x="37" y="91"/>
                        </a:lnTo>
                        <a:lnTo>
                          <a:pt x="36" y="281"/>
                        </a:lnTo>
                        <a:lnTo>
                          <a:pt x="0" y="361"/>
                        </a:lnTo>
                        <a:lnTo>
                          <a:pt x="9" y="369"/>
                        </a:lnTo>
                        <a:lnTo>
                          <a:pt x="0" y="409"/>
                        </a:lnTo>
                        <a:lnTo>
                          <a:pt x="8" y="443"/>
                        </a:lnTo>
                        <a:lnTo>
                          <a:pt x="36" y="388"/>
                        </a:lnTo>
                        <a:lnTo>
                          <a:pt x="61" y="291"/>
                        </a:lnTo>
                        <a:lnTo>
                          <a:pt x="85" y="73"/>
                        </a:lnTo>
                        <a:lnTo>
                          <a:pt x="74" y="0"/>
                        </a:lnTo>
                        <a:lnTo>
                          <a:pt x="25" y="12"/>
                        </a:lnTo>
                        <a:close/>
                      </a:path>
                    </a:pathLst>
                  </a:custGeom>
                  <a:blipFill dpi="0" rotWithShape="0">
                    <a:blip r:embed="rId1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54444" name="Freeform 46"/>
                <p:cNvSpPr>
                  <a:spLocks/>
                </p:cNvSpPr>
                <p:nvPr/>
              </p:nvSpPr>
              <p:spPr bwMode="auto">
                <a:xfrm>
                  <a:off x="3030" y="2180"/>
                  <a:ext cx="61" cy="112"/>
                </a:xfrm>
                <a:custGeom>
                  <a:avLst/>
                  <a:gdLst>
                    <a:gd name="T0" fmla="*/ 1 w 122"/>
                    <a:gd name="T1" fmla="*/ 0 h 225"/>
                    <a:gd name="T2" fmla="*/ 1 w 122"/>
                    <a:gd name="T3" fmla="*/ 0 h 225"/>
                    <a:gd name="T4" fmla="*/ 1 w 122"/>
                    <a:gd name="T5" fmla="*/ 0 h 225"/>
                    <a:gd name="T6" fmla="*/ 0 w 122"/>
                    <a:gd name="T7" fmla="*/ 0 h 225"/>
                    <a:gd name="T8" fmla="*/ 0 w 122"/>
                    <a:gd name="T9" fmla="*/ 0 h 225"/>
                    <a:gd name="T10" fmla="*/ 0 w 122"/>
                    <a:gd name="T11" fmla="*/ 0 h 225"/>
                    <a:gd name="T12" fmla="*/ 1 w 122"/>
                    <a:gd name="T13" fmla="*/ 0 h 225"/>
                    <a:gd name="T14" fmla="*/ 1 w 122"/>
                    <a:gd name="T15" fmla="*/ 0 h 225"/>
                    <a:gd name="T16" fmla="*/ 1 w 122"/>
                    <a:gd name="T17" fmla="*/ 0 h 225"/>
                    <a:gd name="T18" fmla="*/ 1 w 122"/>
                    <a:gd name="T19" fmla="*/ 0 h 225"/>
                    <a:gd name="T20" fmla="*/ 1 w 122"/>
                    <a:gd name="T21" fmla="*/ 0 h 225"/>
                    <a:gd name="T22" fmla="*/ 1 w 122"/>
                    <a:gd name="T23" fmla="*/ 0 h 225"/>
                    <a:gd name="T24" fmla="*/ 1 w 122"/>
                    <a:gd name="T25" fmla="*/ 0 h 225"/>
                    <a:gd name="T26" fmla="*/ 1 w 122"/>
                    <a:gd name="T27" fmla="*/ 0 h 225"/>
                    <a:gd name="T28" fmla="*/ 1 w 122"/>
                    <a:gd name="T29" fmla="*/ 0 h 225"/>
                    <a:gd name="T30" fmla="*/ 1 w 122"/>
                    <a:gd name="T31" fmla="*/ 0 h 225"/>
                    <a:gd name="T32" fmla="*/ 1 w 122"/>
                    <a:gd name="T33" fmla="*/ 0 h 225"/>
                    <a:gd name="T34" fmla="*/ 1 w 122"/>
                    <a:gd name="T35" fmla="*/ 0 h 225"/>
                    <a:gd name="T36" fmla="*/ 1 w 122"/>
                    <a:gd name="T37" fmla="*/ 0 h 225"/>
                    <a:gd name="T38" fmla="*/ 1 w 122"/>
                    <a:gd name="T39" fmla="*/ 0 h 225"/>
                    <a:gd name="T40" fmla="*/ 1 w 122"/>
                    <a:gd name="T41" fmla="*/ 0 h 225"/>
                    <a:gd name="T42" fmla="*/ 1 w 122"/>
                    <a:gd name="T43" fmla="*/ 0 h 225"/>
                    <a:gd name="T44" fmla="*/ 1 w 122"/>
                    <a:gd name="T45" fmla="*/ 0 h 225"/>
                    <a:gd name="T46" fmla="*/ 1 w 122"/>
                    <a:gd name="T47" fmla="*/ 0 h 225"/>
                    <a:gd name="T48" fmla="*/ 1 w 122"/>
                    <a:gd name="T49" fmla="*/ 0 h 2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
                    <a:gd name="T76" fmla="*/ 0 h 225"/>
                    <a:gd name="T77" fmla="*/ 122 w 122"/>
                    <a:gd name="T78" fmla="*/ 225 h 2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 h="225">
                      <a:moveTo>
                        <a:pt x="18" y="225"/>
                      </a:moveTo>
                      <a:lnTo>
                        <a:pt x="18" y="191"/>
                      </a:lnTo>
                      <a:lnTo>
                        <a:pt x="3" y="151"/>
                      </a:lnTo>
                      <a:lnTo>
                        <a:pt x="0" y="124"/>
                      </a:lnTo>
                      <a:lnTo>
                        <a:pt x="0" y="105"/>
                      </a:lnTo>
                      <a:lnTo>
                        <a:pt x="0" y="76"/>
                      </a:lnTo>
                      <a:lnTo>
                        <a:pt x="3" y="51"/>
                      </a:lnTo>
                      <a:lnTo>
                        <a:pt x="9" y="36"/>
                      </a:lnTo>
                      <a:lnTo>
                        <a:pt x="18" y="21"/>
                      </a:lnTo>
                      <a:lnTo>
                        <a:pt x="29" y="10"/>
                      </a:lnTo>
                      <a:lnTo>
                        <a:pt x="46" y="2"/>
                      </a:lnTo>
                      <a:lnTo>
                        <a:pt x="65" y="0"/>
                      </a:lnTo>
                      <a:lnTo>
                        <a:pt x="82" y="3"/>
                      </a:lnTo>
                      <a:lnTo>
                        <a:pt x="97" y="9"/>
                      </a:lnTo>
                      <a:lnTo>
                        <a:pt x="107" y="21"/>
                      </a:lnTo>
                      <a:lnTo>
                        <a:pt x="116" y="36"/>
                      </a:lnTo>
                      <a:lnTo>
                        <a:pt x="122" y="53"/>
                      </a:lnTo>
                      <a:lnTo>
                        <a:pt x="121" y="91"/>
                      </a:lnTo>
                      <a:lnTo>
                        <a:pt x="116" y="122"/>
                      </a:lnTo>
                      <a:lnTo>
                        <a:pt x="111" y="156"/>
                      </a:lnTo>
                      <a:lnTo>
                        <a:pt x="101" y="173"/>
                      </a:lnTo>
                      <a:lnTo>
                        <a:pt x="93" y="187"/>
                      </a:lnTo>
                      <a:lnTo>
                        <a:pt x="88" y="197"/>
                      </a:lnTo>
                      <a:lnTo>
                        <a:pt x="83" y="225"/>
                      </a:lnTo>
                      <a:lnTo>
                        <a:pt x="18" y="225"/>
                      </a:lnTo>
                      <a:close/>
                    </a:path>
                  </a:pathLst>
                </a:custGeom>
                <a:blipFill dpi="0" rotWithShape="0">
                  <a:blip r:embed="rId1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45" name="Freeform 47"/>
                <p:cNvSpPr>
                  <a:spLocks/>
                </p:cNvSpPr>
                <p:nvPr/>
              </p:nvSpPr>
              <p:spPr bwMode="auto">
                <a:xfrm>
                  <a:off x="3004" y="2164"/>
                  <a:ext cx="111" cy="93"/>
                </a:xfrm>
                <a:custGeom>
                  <a:avLst/>
                  <a:gdLst>
                    <a:gd name="T0" fmla="*/ 0 w 224"/>
                    <a:gd name="T1" fmla="*/ 1 h 185"/>
                    <a:gd name="T2" fmla="*/ 0 w 224"/>
                    <a:gd name="T3" fmla="*/ 1 h 185"/>
                    <a:gd name="T4" fmla="*/ 0 w 224"/>
                    <a:gd name="T5" fmla="*/ 1 h 185"/>
                    <a:gd name="T6" fmla="*/ 0 w 224"/>
                    <a:gd name="T7" fmla="*/ 1 h 185"/>
                    <a:gd name="T8" fmla="*/ 0 w 224"/>
                    <a:gd name="T9" fmla="*/ 1 h 185"/>
                    <a:gd name="T10" fmla="*/ 0 w 224"/>
                    <a:gd name="T11" fmla="*/ 1 h 185"/>
                    <a:gd name="T12" fmla="*/ 0 w 224"/>
                    <a:gd name="T13" fmla="*/ 1 h 185"/>
                    <a:gd name="T14" fmla="*/ 0 w 224"/>
                    <a:gd name="T15" fmla="*/ 1 h 185"/>
                    <a:gd name="T16" fmla="*/ 0 w 224"/>
                    <a:gd name="T17" fmla="*/ 1 h 185"/>
                    <a:gd name="T18" fmla="*/ 0 w 224"/>
                    <a:gd name="T19" fmla="*/ 1 h 185"/>
                    <a:gd name="T20" fmla="*/ 0 w 224"/>
                    <a:gd name="T21" fmla="*/ 0 h 185"/>
                    <a:gd name="T22" fmla="*/ 0 w 224"/>
                    <a:gd name="T23" fmla="*/ 1 h 185"/>
                    <a:gd name="T24" fmla="*/ 0 w 224"/>
                    <a:gd name="T25" fmla="*/ 1 h 185"/>
                    <a:gd name="T26" fmla="*/ 0 w 224"/>
                    <a:gd name="T27" fmla="*/ 1 h 185"/>
                    <a:gd name="T28" fmla="*/ 0 w 224"/>
                    <a:gd name="T29" fmla="*/ 1 h 185"/>
                    <a:gd name="T30" fmla="*/ 0 w 224"/>
                    <a:gd name="T31" fmla="*/ 1 h 185"/>
                    <a:gd name="T32" fmla="*/ 0 w 224"/>
                    <a:gd name="T33" fmla="*/ 1 h 185"/>
                    <a:gd name="T34" fmla="*/ 0 w 224"/>
                    <a:gd name="T35" fmla="*/ 1 h 185"/>
                    <a:gd name="T36" fmla="*/ 0 w 224"/>
                    <a:gd name="T37" fmla="*/ 1 h 185"/>
                    <a:gd name="T38" fmla="*/ 0 w 224"/>
                    <a:gd name="T39" fmla="*/ 1 h 185"/>
                    <a:gd name="T40" fmla="*/ 0 w 224"/>
                    <a:gd name="T41" fmla="*/ 1 h 185"/>
                    <a:gd name="T42" fmla="*/ 0 w 224"/>
                    <a:gd name="T43" fmla="*/ 1 h 185"/>
                    <a:gd name="T44" fmla="*/ 0 w 224"/>
                    <a:gd name="T45" fmla="*/ 1 h 185"/>
                    <a:gd name="T46" fmla="*/ 0 w 224"/>
                    <a:gd name="T47" fmla="*/ 1 h 185"/>
                    <a:gd name="T48" fmla="*/ 0 w 224"/>
                    <a:gd name="T49" fmla="*/ 1 h 185"/>
                    <a:gd name="T50" fmla="*/ 0 w 224"/>
                    <a:gd name="T51" fmla="*/ 1 h 185"/>
                    <a:gd name="T52" fmla="*/ 0 w 224"/>
                    <a:gd name="T53" fmla="*/ 1 h 185"/>
                    <a:gd name="T54" fmla="*/ 0 w 224"/>
                    <a:gd name="T55" fmla="*/ 1 h 185"/>
                    <a:gd name="T56" fmla="*/ 0 w 224"/>
                    <a:gd name="T57" fmla="*/ 1 h 185"/>
                    <a:gd name="T58" fmla="*/ 0 w 224"/>
                    <a:gd name="T59" fmla="*/ 1 h 185"/>
                    <a:gd name="T60" fmla="*/ 0 w 224"/>
                    <a:gd name="T61" fmla="*/ 1 h 185"/>
                    <a:gd name="T62" fmla="*/ 0 w 224"/>
                    <a:gd name="T63" fmla="*/ 1 h 185"/>
                    <a:gd name="T64" fmla="*/ 0 w 224"/>
                    <a:gd name="T65" fmla="*/ 1 h 185"/>
                    <a:gd name="T66" fmla="*/ 0 w 224"/>
                    <a:gd name="T67" fmla="*/ 1 h 185"/>
                    <a:gd name="T68" fmla="*/ 0 w 224"/>
                    <a:gd name="T69" fmla="*/ 1 h 185"/>
                    <a:gd name="T70" fmla="*/ 0 w 224"/>
                    <a:gd name="T71" fmla="*/ 1 h 185"/>
                    <a:gd name="T72" fmla="*/ 0 w 224"/>
                    <a:gd name="T73" fmla="*/ 1 h 185"/>
                    <a:gd name="T74" fmla="*/ 0 w 224"/>
                    <a:gd name="T75" fmla="*/ 1 h 185"/>
                    <a:gd name="T76" fmla="*/ 0 w 224"/>
                    <a:gd name="T77" fmla="*/ 1 h 1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4"/>
                    <a:gd name="T118" fmla="*/ 0 h 185"/>
                    <a:gd name="T119" fmla="*/ 224 w 224"/>
                    <a:gd name="T120" fmla="*/ 185 h 1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4" h="185">
                      <a:moveTo>
                        <a:pt x="23" y="182"/>
                      </a:moveTo>
                      <a:lnTo>
                        <a:pt x="14" y="185"/>
                      </a:lnTo>
                      <a:lnTo>
                        <a:pt x="0" y="179"/>
                      </a:lnTo>
                      <a:lnTo>
                        <a:pt x="6" y="149"/>
                      </a:lnTo>
                      <a:lnTo>
                        <a:pt x="14" y="113"/>
                      </a:lnTo>
                      <a:lnTo>
                        <a:pt x="28" y="71"/>
                      </a:lnTo>
                      <a:lnTo>
                        <a:pt x="36" y="48"/>
                      </a:lnTo>
                      <a:lnTo>
                        <a:pt x="44" y="29"/>
                      </a:lnTo>
                      <a:lnTo>
                        <a:pt x="63" y="11"/>
                      </a:lnTo>
                      <a:lnTo>
                        <a:pt x="99" y="4"/>
                      </a:lnTo>
                      <a:lnTo>
                        <a:pt x="128" y="0"/>
                      </a:lnTo>
                      <a:lnTo>
                        <a:pt x="171" y="18"/>
                      </a:lnTo>
                      <a:lnTo>
                        <a:pt x="188" y="39"/>
                      </a:lnTo>
                      <a:lnTo>
                        <a:pt x="203" y="76"/>
                      </a:lnTo>
                      <a:lnTo>
                        <a:pt x="217" y="120"/>
                      </a:lnTo>
                      <a:lnTo>
                        <a:pt x="224" y="157"/>
                      </a:lnTo>
                      <a:lnTo>
                        <a:pt x="221" y="173"/>
                      </a:lnTo>
                      <a:lnTo>
                        <a:pt x="200" y="176"/>
                      </a:lnTo>
                      <a:lnTo>
                        <a:pt x="185" y="179"/>
                      </a:lnTo>
                      <a:lnTo>
                        <a:pt x="163" y="183"/>
                      </a:lnTo>
                      <a:lnTo>
                        <a:pt x="169" y="145"/>
                      </a:lnTo>
                      <a:lnTo>
                        <a:pt x="169" y="124"/>
                      </a:lnTo>
                      <a:lnTo>
                        <a:pt x="168" y="104"/>
                      </a:lnTo>
                      <a:lnTo>
                        <a:pt x="169" y="77"/>
                      </a:lnTo>
                      <a:lnTo>
                        <a:pt x="143" y="67"/>
                      </a:lnTo>
                      <a:lnTo>
                        <a:pt x="136" y="44"/>
                      </a:lnTo>
                      <a:lnTo>
                        <a:pt x="114" y="59"/>
                      </a:lnTo>
                      <a:lnTo>
                        <a:pt x="84" y="88"/>
                      </a:lnTo>
                      <a:lnTo>
                        <a:pt x="96" y="74"/>
                      </a:lnTo>
                      <a:lnTo>
                        <a:pt x="71" y="96"/>
                      </a:lnTo>
                      <a:lnTo>
                        <a:pt x="71" y="131"/>
                      </a:lnTo>
                      <a:lnTo>
                        <a:pt x="77" y="148"/>
                      </a:lnTo>
                      <a:lnTo>
                        <a:pt x="84" y="162"/>
                      </a:lnTo>
                      <a:lnTo>
                        <a:pt x="90" y="184"/>
                      </a:lnTo>
                      <a:lnTo>
                        <a:pt x="63" y="184"/>
                      </a:lnTo>
                      <a:lnTo>
                        <a:pt x="76" y="184"/>
                      </a:lnTo>
                      <a:lnTo>
                        <a:pt x="38" y="179"/>
                      </a:lnTo>
                      <a:lnTo>
                        <a:pt x="36" y="179"/>
                      </a:lnTo>
                      <a:lnTo>
                        <a:pt x="23"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46" name="Freeform 48"/>
                <p:cNvSpPr>
                  <a:spLocks/>
                </p:cNvSpPr>
                <p:nvPr/>
              </p:nvSpPr>
              <p:spPr bwMode="auto">
                <a:xfrm>
                  <a:off x="2963" y="2292"/>
                  <a:ext cx="184" cy="451"/>
                </a:xfrm>
                <a:custGeom>
                  <a:avLst/>
                  <a:gdLst>
                    <a:gd name="T0" fmla="*/ 0 w 369"/>
                    <a:gd name="T1" fmla="*/ 0 h 903"/>
                    <a:gd name="T2" fmla="*/ 0 w 369"/>
                    <a:gd name="T3" fmla="*/ 0 h 903"/>
                    <a:gd name="T4" fmla="*/ 0 w 369"/>
                    <a:gd name="T5" fmla="*/ 0 h 903"/>
                    <a:gd name="T6" fmla="*/ 0 w 369"/>
                    <a:gd name="T7" fmla="*/ 0 h 903"/>
                    <a:gd name="T8" fmla="*/ 0 w 369"/>
                    <a:gd name="T9" fmla="*/ 0 h 903"/>
                    <a:gd name="T10" fmla="*/ 0 w 369"/>
                    <a:gd name="T11" fmla="*/ 0 h 903"/>
                    <a:gd name="T12" fmla="*/ 0 w 369"/>
                    <a:gd name="T13" fmla="*/ 0 h 903"/>
                    <a:gd name="T14" fmla="*/ 0 w 369"/>
                    <a:gd name="T15" fmla="*/ 1 h 903"/>
                    <a:gd name="T16" fmla="*/ 0 w 369"/>
                    <a:gd name="T17" fmla="*/ 1 h 903"/>
                    <a:gd name="T18" fmla="*/ 0 w 369"/>
                    <a:gd name="T19" fmla="*/ 1 h 903"/>
                    <a:gd name="T20" fmla="*/ 0 w 369"/>
                    <a:gd name="T21" fmla="*/ 1 h 903"/>
                    <a:gd name="T22" fmla="*/ 0 w 369"/>
                    <a:gd name="T23" fmla="*/ 1 h 903"/>
                    <a:gd name="T24" fmla="*/ 0 w 369"/>
                    <a:gd name="T25" fmla="*/ 1 h 903"/>
                    <a:gd name="T26" fmla="*/ 0 w 369"/>
                    <a:gd name="T27" fmla="*/ 1 h 903"/>
                    <a:gd name="T28" fmla="*/ 0 w 369"/>
                    <a:gd name="T29" fmla="*/ 1 h 903"/>
                    <a:gd name="T30" fmla="*/ 0 w 369"/>
                    <a:gd name="T31" fmla="*/ 0 h 903"/>
                    <a:gd name="T32" fmla="*/ 0 w 369"/>
                    <a:gd name="T33" fmla="*/ 0 h 903"/>
                    <a:gd name="T34" fmla="*/ 0 w 369"/>
                    <a:gd name="T35" fmla="*/ 0 h 903"/>
                    <a:gd name="T36" fmla="*/ 0 w 369"/>
                    <a:gd name="T37" fmla="*/ 0 h 903"/>
                    <a:gd name="T38" fmla="*/ 0 w 369"/>
                    <a:gd name="T39" fmla="*/ 0 h 903"/>
                    <a:gd name="T40" fmla="*/ 0 w 369"/>
                    <a:gd name="T41" fmla="*/ 0 h 903"/>
                    <a:gd name="T42" fmla="*/ 0 w 369"/>
                    <a:gd name="T43" fmla="*/ 0 h 9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9"/>
                    <a:gd name="T67" fmla="*/ 0 h 903"/>
                    <a:gd name="T68" fmla="*/ 369 w 369"/>
                    <a:gd name="T69" fmla="*/ 903 h 9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9" h="903">
                      <a:moveTo>
                        <a:pt x="148" y="0"/>
                      </a:moveTo>
                      <a:lnTo>
                        <a:pt x="58" y="49"/>
                      </a:lnTo>
                      <a:lnTo>
                        <a:pt x="47" y="65"/>
                      </a:lnTo>
                      <a:lnTo>
                        <a:pt x="0" y="295"/>
                      </a:lnTo>
                      <a:lnTo>
                        <a:pt x="70" y="305"/>
                      </a:lnTo>
                      <a:lnTo>
                        <a:pt x="80" y="246"/>
                      </a:lnTo>
                      <a:lnTo>
                        <a:pt x="107" y="368"/>
                      </a:lnTo>
                      <a:lnTo>
                        <a:pt x="62" y="639"/>
                      </a:lnTo>
                      <a:lnTo>
                        <a:pt x="85" y="901"/>
                      </a:lnTo>
                      <a:lnTo>
                        <a:pt x="111" y="903"/>
                      </a:lnTo>
                      <a:lnTo>
                        <a:pt x="149" y="900"/>
                      </a:lnTo>
                      <a:lnTo>
                        <a:pt x="205" y="896"/>
                      </a:lnTo>
                      <a:lnTo>
                        <a:pt x="254" y="896"/>
                      </a:lnTo>
                      <a:lnTo>
                        <a:pt x="295" y="897"/>
                      </a:lnTo>
                      <a:lnTo>
                        <a:pt x="311" y="520"/>
                      </a:lnTo>
                      <a:lnTo>
                        <a:pt x="269" y="354"/>
                      </a:lnTo>
                      <a:lnTo>
                        <a:pt x="285" y="263"/>
                      </a:lnTo>
                      <a:lnTo>
                        <a:pt x="295" y="297"/>
                      </a:lnTo>
                      <a:lnTo>
                        <a:pt x="369" y="278"/>
                      </a:lnTo>
                      <a:lnTo>
                        <a:pt x="312" y="62"/>
                      </a:lnTo>
                      <a:lnTo>
                        <a:pt x="218" y="0"/>
                      </a:lnTo>
                      <a:lnTo>
                        <a:pt x="148"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nvGrpSpPr>
                <p:cNvPr id="54447" name="Group 49"/>
                <p:cNvGrpSpPr>
                  <a:grpSpLocks/>
                </p:cNvGrpSpPr>
                <p:nvPr/>
              </p:nvGrpSpPr>
              <p:grpSpPr bwMode="auto">
                <a:xfrm>
                  <a:off x="3017" y="2293"/>
                  <a:ext cx="79" cy="190"/>
                  <a:chOff x="3017" y="2293"/>
                  <a:chExt cx="79" cy="190"/>
                </a:xfrm>
              </p:grpSpPr>
              <p:sp>
                <p:nvSpPr>
                  <p:cNvPr id="54451" name="Freeform 50"/>
                  <p:cNvSpPr>
                    <a:spLocks/>
                  </p:cNvSpPr>
                  <p:nvPr/>
                </p:nvSpPr>
                <p:spPr bwMode="auto">
                  <a:xfrm>
                    <a:off x="3035" y="2293"/>
                    <a:ext cx="41" cy="21"/>
                  </a:xfrm>
                  <a:custGeom>
                    <a:avLst/>
                    <a:gdLst>
                      <a:gd name="T0" fmla="*/ 0 w 83"/>
                      <a:gd name="T1" fmla="*/ 1 h 42"/>
                      <a:gd name="T2" fmla="*/ 0 w 83"/>
                      <a:gd name="T3" fmla="*/ 1 h 42"/>
                      <a:gd name="T4" fmla="*/ 0 w 83"/>
                      <a:gd name="T5" fmla="*/ 0 h 42"/>
                      <a:gd name="T6" fmla="*/ 0 w 83"/>
                      <a:gd name="T7" fmla="*/ 1 h 42"/>
                      <a:gd name="T8" fmla="*/ 0 w 83"/>
                      <a:gd name="T9" fmla="*/ 1 h 42"/>
                      <a:gd name="T10" fmla="*/ 0 w 83"/>
                      <a:gd name="T11" fmla="*/ 1 h 42"/>
                      <a:gd name="T12" fmla="*/ 0 60000 65536"/>
                      <a:gd name="T13" fmla="*/ 0 60000 65536"/>
                      <a:gd name="T14" fmla="*/ 0 60000 65536"/>
                      <a:gd name="T15" fmla="*/ 0 60000 65536"/>
                      <a:gd name="T16" fmla="*/ 0 60000 65536"/>
                      <a:gd name="T17" fmla="*/ 0 60000 65536"/>
                      <a:gd name="T18" fmla="*/ 0 w 83"/>
                      <a:gd name="T19" fmla="*/ 0 h 42"/>
                      <a:gd name="T20" fmla="*/ 83 w 8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83" h="42">
                        <a:moveTo>
                          <a:pt x="0" y="3"/>
                        </a:moveTo>
                        <a:lnTo>
                          <a:pt x="18" y="42"/>
                        </a:lnTo>
                        <a:lnTo>
                          <a:pt x="43" y="0"/>
                        </a:lnTo>
                        <a:lnTo>
                          <a:pt x="67" y="42"/>
                        </a:lnTo>
                        <a:lnTo>
                          <a:pt x="83" y="5"/>
                        </a:lnTo>
                        <a:lnTo>
                          <a:pt x="0" y="3"/>
                        </a:lnTo>
                        <a:close/>
                      </a:path>
                    </a:pathLst>
                  </a:custGeom>
                  <a:blipFill dpi="0" rotWithShape="0">
                    <a:blip r:embed="rId15"/>
                    <a:srcRect/>
                    <a:tile tx="0" ty="0" sx="100000" sy="100000" flip="none" algn="tl"/>
                  </a:blipFill>
                  <a:ln w="7938">
                    <a:solidFill>
                      <a:srgbClr val="00007F"/>
                    </a:solidFill>
                    <a:round/>
                    <a:headEnd/>
                    <a:tailEnd/>
                  </a:ln>
                </p:spPr>
                <p:txBody>
                  <a:bodyPr/>
                  <a:lstStyle/>
                  <a:p>
                    <a:endParaRPr lang="fr-FR"/>
                  </a:p>
                </p:txBody>
              </p:sp>
              <p:sp>
                <p:nvSpPr>
                  <p:cNvPr id="54452" name="Freeform 51"/>
                  <p:cNvSpPr>
                    <a:spLocks/>
                  </p:cNvSpPr>
                  <p:nvPr/>
                </p:nvSpPr>
                <p:spPr bwMode="auto">
                  <a:xfrm>
                    <a:off x="3057" y="2298"/>
                    <a:ext cx="10" cy="176"/>
                  </a:xfrm>
                  <a:custGeom>
                    <a:avLst/>
                    <a:gdLst>
                      <a:gd name="T0" fmla="*/ 0 w 20"/>
                      <a:gd name="T1" fmla="*/ 0 h 351"/>
                      <a:gd name="T2" fmla="*/ 1 w 20"/>
                      <a:gd name="T3" fmla="*/ 1 h 351"/>
                      <a:gd name="T4" fmla="*/ 1 w 20"/>
                      <a:gd name="T5" fmla="*/ 1 h 351"/>
                      <a:gd name="T6" fmla="*/ 0 w 20"/>
                      <a:gd name="T7" fmla="*/ 0 h 351"/>
                      <a:gd name="T8" fmla="*/ 0 60000 65536"/>
                      <a:gd name="T9" fmla="*/ 0 60000 65536"/>
                      <a:gd name="T10" fmla="*/ 0 60000 65536"/>
                      <a:gd name="T11" fmla="*/ 0 60000 65536"/>
                      <a:gd name="T12" fmla="*/ 0 w 20"/>
                      <a:gd name="T13" fmla="*/ 0 h 351"/>
                      <a:gd name="T14" fmla="*/ 20 w 20"/>
                      <a:gd name="T15" fmla="*/ 351 h 351"/>
                    </a:gdLst>
                    <a:ahLst/>
                    <a:cxnLst>
                      <a:cxn ang="T8">
                        <a:pos x="T0" y="T1"/>
                      </a:cxn>
                      <a:cxn ang="T9">
                        <a:pos x="T2" y="T3"/>
                      </a:cxn>
                      <a:cxn ang="T10">
                        <a:pos x="T4" y="T5"/>
                      </a:cxn>
                      <a:cxn ang="T11">
                        <a:pos x="T6" y="T7"/>
                      </a:cxn>
                    </a:cxnLst>
                    <a:rect l="T12" t="T13" r="T14" b="T15"/>
                    <a:pathLst>
                      <a:path w="20" h="351">
                        <a:moveTo>
                          <a:pt x="0" y="0"/>
                        </a:moveTo>
                        <a:lnTo>
                          <a:pt x="20" y="145"/>
                        </a:lnTo>
                        <a:lnTo>
                          <a:pt x="20" y="351"/>
                        </a:lnTo>
                        <a:lnTo>
                          <a:pt x="0" y="0"/>
                        </a:lnTo>
                        <a:close/>
                      </a:path>
                    </a:pathLst>
                  </a:custGeom>
                  <a:blipFill dpi="0" rotWithShape="0">
                    <a:blip r:embed="rId15"/>
                    <a:srcRect/>
                    <a:tile tx="0" ty="0" sx="100000" sy="100000" flip="none" algn="tl"/>
                  </a:blipFill>
                  <a:ln w="7938">
                    <a:solidFill>
                      <a:srgbClr val="00007F"/>
                    </a:solidFill>
                    <a:round/>
                    <a:headEnd/>
                    <a:tailEnd/>
                  </a:ln>
                </p:spPr>
                <p:txBody>
                  <a:bodyPr/>
                  <a:lstStyle/>
                  <a:p>
                    <a:endParaRPr lang="fr-FR"/>
                  </a:p>
                </p:txBody>
              </p:sp>
              <p:sp>
                <p:nvSpPr>
                  <p:cNvPr id="54453" name="Freeform 52"/>
                  <p:cNvSpPr>
                    <a:spLocks/>
                  </p:cNvSpPr>
                  <p:nvPr/>
                </p:nvSpPr>
                <p:spPr bwMode="auto">
                  <a:xfrm>
                    <a:off x="3017" y="2474"/>
                    <a:ext cx="79" cy="9"/>
                  </a:xfrm>
                  <a:custGeom>
                    <a:avLst/>
                    <a:gdLst>
                      <a:gd name="T0" fmla="*/ 0 w 159"/>
                      <a:gd name="T1" fmla="*/ 0 h 19"/>
                      <a:gd name="T2" fmla="*/ 0 w 159"/>
                      <a:gd name="T3" fmla="*/ 0 h 19"/>
                      <a:gd name="T4" fmla="*/ 0 w 159"/>
                      <a:gd name="T5" fmla="*/ 0 h 19"/>
                      <a:gd name="T6" fmla="*/ 0 w 159"/>
                      <a:gd name="T7" fmla="*/ 0 h 19"/>
                      <a:gd name="T8" fmla="*/ 0 60000 65536"/>
                      <a:gd name="T9" fmla="*/ 0 60000 65536"/>
                      <a:gd name="T10" fmla="*/ 0 60000 65536"/>
                      <a:gd name="T11" fmla="*/ 0 60000 65536"/>
                      <a:gd name="T12" fmla="*/ 0 w 159"/>
                      <a:gd name="T13" fmla="*/ 0 h 19"/>
                      <a:gd name="T14" fmla="*/ 159 w 159"/>
                      <a:gd name="T15" fmla="*/ 19 h 19"/>
                    </a:gdLst>
                    <a:ahLst/>
                    <a:cxnLst>
                      <a:cxn ang="T8">
                        <a:pos x="T0" y="T1"/>
                      </a:cxn>
                      <a:cxn ang="T9">
                        <a:pos x="T2" y="T3"/>
                      </a:cxn>
                      <a:cxn ang="T10">
                        <a:pos x="T4" y="T5"/>
                      </a:cxn>
                      <a:cxn ang="T11">
                        <a:pos x="T6" y="T7"/>
                      </a:cxn>
                    </a:cxnLst>
                    <a:rect l="T12" t="T13" r="T14" b="T15"/>
                    <a:pathLst>
                      <a:path w="159" h="19">
                        <a:moveTo>
                          <a:pt x="0" y="19"/>
                        </a:moveTo>
                        <a:lnTo>
                          <a:pt x="86" y="0"/>
                        </a:lnTo>
                        <a:lnTo>
                          <a:pt x="159" y="7"/>
                        </a:lnTo>
                        <a:lnTo>
                          <a:pt x="0" y="19"/>
                        </a:lnTo>
                        <a:close/>
                      </a:path>
                    </a:pathLst>
                  </a:custGeom>
                  <a:blipFill dpi="0" rotWithShape="0">
                    <a:blip r:embed="rId15"/>
                    <a:srcRect/>
                    <a:tile tx="0" ty="0" sx="100000" sy="100000" flip="none" algn="tl"/>
                  </a:blipFill>
                  <a:ln w="7938">
                    <a:solidFill>
                      <a:srgbClr val="00007F"/>
                    </a:solidFill>
                    <a:round/>
                    <a:headEnd/>
                    <a:tailEnd/>
                  </a:ln>
                </p:spPr>
                <p:txBody>
                  <a:bodyPr/>
                  <a:lstStyle/>
                  <a:p>
                    <a:endParaRPr lang="fr-FR"/>
                  </a:p>
                </p:txBody>
              </p:sp>
            </p:grpSp>
            <p:grpSp>
              <p:nvGrpSpPr>
                <p:cNvPr id="54448" name="Group 53"/>
                <p:cNvGrpSpPr>
                  <a:grpSpLocks/>
                </p:cNvGrpSpPr>
                <p:nvPr/>
              </p:nvGrpSpPr>
              <p:grpSpPr bwMode="auto">
                <a:xfrm>
                  <a:off x="2996" y="2932"/>
                  <a:ext cx="107" cy="73"/>
                  <a:chOff x="2996" y="2932"/>
                  <a:chExt cx="107" cy="73"/>
                </a:xfrm>
              </p:grpSpPr>
              <p:sp>
                <p:nvSpPr>
                  <p:cNvPr id="54449" name="Freeform 54"/>
                  <p:cNvSpPr>
                    <a:spLocks/>
                  </p:cNvSpPr>
                  <p:nvPr/>
                </p:nvSpPr>
                <p:spPr bwMode="auto">
                  <a:xfrm>
                    <a:off x="2996" y="2938"/>
                    <a:ext cx="42" cy="67"/>
                  </a:xfrm>
                  <a:custGeom>
                    <a:avLst/>
                    <a:gdLst>
                      <a:gd name="T0" fmla="*/ 1 w 83"/>
                      <a:gd name="T1" fmla="*/ 1 h 133"/>
                      <a:gd name="T2" fmla="*/ 1 w 83"/>
                      <a:gd name="T3" fmla="*/ 1 h 133"/>
                      <a:gd name="T4" fmla="*/ 0 w 83"/>
                      <a:gd name="T5" fmla="*/ 1 h 133"/>
                      <a:gd name="T6" fmla="*/ 0 w 83"/>
                      <a:gd name="T7" fmla="*/ 1 h 133"/>
                      <a:gd name="T8" fmla="*/ 1 w 83"/>
                      <a:gd name="T9" fmla="*/ 1 h 133"/>
                      <a:gd name="T10" fmla="*/ 1 w 83"/>
                      <a:gd name="T11" fmla="*/ 1 h 133"/>
                      <a:gd name="T12" fmla="*/ 1 w 83"/>
                      <a:gd name="T13" fmla="*/ 1 h 133"/>
                      <a:gd name="T14" fmla="*/ 1 w 83"/>
                      <a:gd name="T15" fmla="*/ 1 h 133"/>
                      <a:gd name="T16" fmla="*/ 1 w 83"/>
                      <a:gd name="T17" fmla="*/ 1 h 133"/>
                      <a:gd name="T18" fmla="*/ 1 w 83"/>
                      <a:gd name="T19" fmla="*/ 1 h 133"/>
                      <a:gd name="T20" fmla="*/ 1 w 83"/>
                      <a:gd name="T21" fmla="*/ 1 h 133"/>
                      <a:gd name="T22" fmla="*/ 1 w 83"/>
                      <a:gd name="T23" fmla="*/ 1 h 133"/>
                      <a:gd name="T24" fmla="*/ 1 w 83"/>
                      <a:gd name="T25" fmla="*/ 1 h 133"/>
                      <a:gd name="T26" fmla="*/ 1 w 83"/>
                      <a:gd name="T27" fmla="*/ 0 h 133"/>
                      <a:gd name="T28" fmla="*/ 1 w 83"/>
                      <a:gd name="T29" fmla="*/ 1 h 133"/>
                      <a:gd name="T30" fmla="*/ 1 w 83"/>
                      <a:gd name="T31" fmla="*/ 1 h 133"/>
                      <a:gd name="T32" fmla="*/ 1 w 83"/>
                      <a:gd name="T33" fmla="*/ 1 h 133"/>
                      <a:gd name="T34" fmla="*/ 1 w 83"/>
                      <a:gd name="T35" fmla="*/ 1 h 133"/>
                      <a:gd name="T36" fmla="*/ 1 w 83"/>
                      <a:gd name="T37" fmla="*/ 1 h 1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3"/>
                      <a:gd name="T58" fmla="*/ 0 h 133"/>
                      <a:gd name="T59" fmla="*/ 83 w 83"/>
                      <a:gd name="T60" fmla="*/ 133 h 13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3" h="133">
                        <a:moveTo>
                          <a:pt x="15" y="65"/>
                        </a:moveTo>
                        <a:lnTo>
                          <a:pt x="3" y="86"/>
                        </a:lnTo>
                        <a:lnTo>
                          <a:pt x="0" y="101"/>
                        </a:lnTo>
                        <a:lnTo>
                          <a:pt x="0" y="114"/>
                        </a:lnTo>
                        <a:lnTo>
                          <a:pt x="2" y="122"/>
                        </a:lnTo>
                        <a:lnTo>
                          <a:pt x="8" y="129"/>
                        </a:lnTo>
                        <a:lnTo>
                          <a:pt x="19" y="133"/>
                        </a:lnTo>
                        <a:lnTo>
                          <a:pt x="34" y="132"/>
                        </a:lnTo>
                        <a:lnTo>
                          <a:pt x="47" y="126"/>
                        </a:lnTo>
                        <a:lnTo>
                          <a:pt x="58" y="112"/>
                        </a:lnTo>
                        <a:lnTo>
                          <a:pt x="68" y="94"/>
                        </a:lnTo>
                        <a:lnTo>
                          <a:pt x="74" y="58"/>
                        </a:lnTo>
                        <a:lnTo>
                          <a:pt x="83" y="21"/>
                        </a:lnTo>
                        <a:lnTo>
                          <a:pt x="82" y="0"/>
                        </a:lnTo>
                        <a:lnTo>
                          <a:pt x="65" y="51"/>
                        </a:lnTo>
                        <a:lnTo>
                          <a:pt x="51" y="83"/>
                        </a:lnTo>
                        <a:lnTo>
                          <a:pt x="30" y="83"/>
                        </a:lnTo>
                        <a:lnTo>
                          <a:pt x="12" y="81"/>
                        </a:lnTo>
                        <a:lnTo>
                          <a:pt x="1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50" name="Freeform 55"/>
                  <p:cNvSpPr>
                    <a:spLocks/>
                  </p:cNvSpPr>
                  <p:nvPr/>
                </p:nvSpPr>
                <p:spPr bwMode="auto">
                  <a:xfrm>
                    <a:off x="3055" y="2932"/>
                    <a:ext cx="48" cy="72"/>
                  </a:xfrm>
                  <a:custGeom>
                    <a:avLst/>
                    <a:gdLst>
                      <a:gd name="T0" fmla="*/ 1 w 96"/>
                      <a:gd name="T1" fmla="*/ 0 h 146"/>
                      <a:gd name="T2" fmla="*/ 0 w 96"/>
                      <a:gd name="T3" fmla="*/ 0 h 146"/>
                      <a:gd name="T4" fmla="*/ 1 w 96"/>
                      <a:gd name="T5" fmla="*/ 0 h 146"/>
                      <a:gd name="T6" fmla="*/ 1 w 96"/>
                      <a:gd name="T7" fmla="*/ 0 h 146"/>
                      <a:gd name="T8" fmla="*/ 1 w 96"/>
                      <a:gd name="T9" fmla="*/ 0 h 146"/>
                      <a:gd name="T10" fmla="*/ 1 w 96"/>
                      <a:gd name="T11" fmla="*/ 0 h 146"/>
                      <a:gd name="T12" fmla="*/ 1 w 96"/>
                      <a:gd name="T13" fmla="*/ 0 h 146"/>
                      <a:gd name="T14" fmla="*/ 1 w 96"/>
                      <a:gd name="T15" fmla="*/ 0 h 146"/>
                      <a:gd name="T16" fmla="*/ 1 w 96"/>
                      <a:gd name="T17" fmla="*/ 0 h 146"/>
                      <a:gd name="T18" fmla="*/ 1 w 96"/>
                      <a:gd name="T19" fmla="*/ 0 h 146"/>
                      <a:gd name="T20" fmla="*/ 1 w 96"/>
                      <a:gd name="T21" fmla="*/ 0 h 146"/>
                      <a:gd name="T22" fmla="*/ 1 w 96"/>
                      <a:gd name="T23" fmla="*/ 0 h 146"/>
                      <a:gd name="T24" fmla="*/ 1 w 96"/>
                      <a:gd name="T25" fmla="*/ 0 h 146"/>
                      <a:gd name="T26" fmla="*/ 1 w 96"/>
                      <a:gd name="T27" fmla="*/ 0 h 146"/>
                      <a:gd name="T28" fmla="*/ 1 w 96"/>
                      <a:gd name="T29" fmla="*/ 0 h 146"/>
                      <a:gd name="T30" fmla="*/ 1 w 96"/>
                      <a:gd name="T31" fmla="*/ 0 h 146"/>
                      <a:gd name="T32" fmla="*/ 1 w 96"/>
                      <a:gd name="T33" fmla="*/ 0 h 146"/>
                      <a:gd name="T34" fmla="*/ 1 w 96"/>
                      <a:gd name="T35" fmla="*/ 0 h 146"/>
                      <a:gd name="T36" fmla="*/ 1 w 96"/>
                      <a:gd name="T37" fmla="*/ 0 h 146"/>
                      <a:gd name="T38" fmla="*/ 1 w 96"/>
                      <a:gd name="T39" fmla="*/ 0 h 146"/>
                      <a:gd name="T40" fmla="*/ 1 w 96"/>
                      <a:gd name="T41" fmla="*/ 0 h 146"/>
                      <a:gd name="T42" fmla="*/ 1 w 96"/>
                      <a:gd name="T43" fmla="*/ 0 h 14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46"/>
                      <a:gd name="T68" fmla="*/ 96 w 96"/>
                      <a:gd name="T69" fmla="*/ 146 h 14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46">
                        <a:moveTo>
                          <a:pt x="2" y="0"/>
                        </a:moveTo>
                        <a:lnTo>
                          <a:pt x="0" y="15"/>
                        </a:lnTo>
                        <a:lnTo>
                          <a:pt x="13" y="51"/>
                        </a:lnTo>
                        <a:lnTo>
                          <a:pt x="21" y="82"/>
                        </a:lnTo>
                        <a:lnTo>
                          <a:pt x="31" y="111"/>
                        </a:lnTo>
                        <a:lnTo>
                          <a:pt x="40" y="126"/>
                        </a:lnTo>
                        <a:lnTo>
                          <a:pt x="50" y="139"/>
                        </a:lnTo>
                        <a:lnTo>
                          <a:pt x="64" y="143"/>
                        </a:lnTo>
                        <a:lnTo>
                          <a:pt x="78" y="146"/>
                        </a:lnTo>
                        <a:lnTo>
                          <a:pt x="85" y="141"/>
                        </a:lnTo>
                        <a:lnTo>
                          <a:pt x="93" y="137"/>
                        </a:lnTo>
                        <a:lnTo>
                          <a:pt x="96" y="123"/>
                        </a:lnTo>
                        <a:lnTo>
                          <a:pt x="94" y="103"/>
                        </a:lnTo>
                        <a:lnTo>
                          <a:pt x="85" y="80"/>
                        </a:lnTo>
                        <a:lnTo>
                          <a:pt x="79" y="68"/>
                        </a:lnTo>
                        <a:lnTo>
                          <a:pt x="77" y="79"/>
                        </a:lnTo>
                        <a:lnTo>
                          <a:pt x="73" y="84"/>
                        </a:lnTo>
                        <a:lnTo>
                          <a:pt x="61" y="88"/>
                        </a:lnTo>
                        <a:lnTo>
                          <a:pt x="51" y="89"/>
                        </a:lnTo>
                        <a:lnTo>
                          <a:pt x="32" y="85"/>
                        </a:lnTo>
                        <a:lnTo>
                          <a:pt x="13" y="28"/>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grpSp>
            <p:nvGrpSpPr>
              <p:cNvPr id="54399" name="Group 56"/>
              <p:cNvGrpSpPr>
                <a:grpSpLocks/>
              </p:cNvGrpSpPr>
              <p:nvPr/>
            </p:nvGrpSpPr>
            <p:grpSpPr bwMode="auto">
              <a:xfrm>
                <a:off x="2684" y="2080"/>
                <a:ext cx="225" cy="927"/>
                <a:chOff x="2684" y="2080"/>
                <a:chExt cx="225" cy="927"/>
              </a:xfrm>
            </p:grpSpPr>
            <p:sp>
              <p:nvSpPr>
                <p:cNvPr id="54422" name="Freeform 57"/>
                <p:cNvSpPr>
                  <a:spLocks/>
                </p:cNvSpPr>
                <p:nvPr/>
              </p:nvSpPr>
              <p:spPr bwMode="auto">
                <a:xfrm>
                  <a:off x="2849" y="2595"/>
                  <a:ext cx="27" cy="69"/>
                </a:xfrm>
                <a:custGeom>
                  <a:avLst/>
                  <a:gdLst>
                    <a:gd name="T0" fmla="*/ 0 w 55"/>
                    <a:gd name="T1" fmla="*/ 1 h 138"/>
                    <a:gd name="T2" fmla="*/ 0 w 55"/>
                    <a:gd name="T3" fmla="*/ 1 h 138"/>
                    <a:gd name="T4" fmla="*/ 0 w 55"/>
                    <a:gd name="T5" fmla="*/ 1 h 138"/>
                    <a:gd name="T6" fmla="*/ 0 w 55"/>
                    <a:gd name="T7" fmla="*/ 1 h 138"/>
                    <a:gd name="T8" fmla="*/ 0 w 55"/>
                    <a:gd name="T9" fmla="*/ 1 h 138"/>
                    <a:gd name="T10" fmla="*/ 0 w 55"/>
                    <a:gd name="T11" fmla="*/ 1 h 138"/>
                    <a:gd name="T12" fmla="*/ 0 w 55"/>
                    <a:gd name="T13" fmla="*/ 1 h 138"/>
                    <a:gd name="T14" fmla="*/ 0 w 55"/>
                    <a:gd name="T15" fmla="*/ 1 h 138"/>
                    <a:gd name="T16" fmla="*/ 0 w 55"/>
                    <a:gd name="T17" fmla="*/ 1 h 138"/>
                    <a:gd name="T18" fmla="*/ 0 w 55"/>
                    <a:gd name="T19" fmla="*/ 0 h 138"/>
                    <a:gd name="T20" fmla="*/ 0 w 55"/>
                    <a:gd name="T21" fmla="*/ 1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38"/>
                    <a:gd name="T35" fmla="*/ 55 w 55"/>
                    <a:gd name="T36" fmla="*/ 138 h 1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38">
                      <a:moveTo>
                        <a:pt x="52" y="1"/>
                      </a:moveTo>
                      <a:lnTo>
                        <a:pt x="55" y="76"/>
                      </a:lnTo>
                      <a:lnTo>
                        <a:pt x="27" y="123"/>
                      </a:lnTo>
                      <a:lnTo>
                        <a:pt x="12" y="138"/>
                      </a:lnTo>
                      <a:lnTo>
                        <a:pt x="15" y="71"/>
                      </a:lnTo>
                      <a:lnTo>
                        <a:pt x="9" y="78"/>
                      </a:lnTo>
                      <a:lnTo>
                        <a:pt x="1" y="100"/>
                      </a:lnTo>
                      <a:lnTo>
                        <a:pt x="0" y="76"/>
                      </a:lnTo>
                      <a:lnTo>
                        <a:pt x="7" y="36"/>
                      </a:lnTo>
                      <a:lnTo>
                        <a:pt x="26" y="0"/>
                      </a:lnTo>
                      <a:lnTo>
                        <a:pt x="52" y="1"/>
                      </a:lnTo>
                      <a:close/>
                    </a:path>
                  </a:pathLst>
                </a:custGeom>
                <a:blipFill dpi="0" rotWithShape="0">
                  <a:blip r:embed="rId1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23" name="Freeform 58"/>
                <p:cNvSpPr>
                  <a:spLocks/>
                </p:cNvSpPr>
                <p:nvPr/>
              </p:nvSpPr>
              <p:spPr bwMode="auto">
                <a:xfrm>
                  <a:off x="2713" y="2577"/>
                  <a:ext cx="31" cy="66"/>
                </a:xfrm>
                <a:custGeom>
                  <a:avLst/>
                  <a:gdLst>
                    <a:gd name="T0" fmla="*/ 1 w 60"/>
                    <a:gd name="T1" fmla="*/ 0 h 131"/>
                    <a:gd name="T2" fmla="*/ 1 w 60"/>
                    <a:gd name="T3" fmla="*/ 1 h 131"/>
                    <a:gd name="T4" fmla="*/ 1 w 60"/>
                    <a:gd name="T5" fmla="*/ 1 h 131"/>
                    <a:gd name="T6" fmla="*/ 1 w 60"/>
                    <a:gd name="T7" fmla="*/ 1 h 131"/>
                    <a:gd name="T8" fmla="*/ 0 w 60"/>
                    <a:gd name="T9" fmla="*/ 1 h 131"/>
                    <a:gd name="T10" fmla="*/ 1 w 60"/>
                    <a:gd name="T11" fmla="*/ 1 h 131"/>
                    <a:gd name="T12" fmla="*/ 1 w 60"/>
                    <a:gd name="T13" fmla="*/ 1 h 131"/>
                    <a:gd name="T14" fmla="*/ 0 w 60"/>
                    <a:gd name="T15" fmla="*/ 1 h 131"/>
                    <a:gd name="T16" fmla="*/ 1 w 60"/>
                    <a:gd name="T17" fmla="*/ 1 h 131"/>
                    <a:gd name="T18" fmla="*/ 1 w 60"/>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1"/>
                    <a:gd name="T32" fmla="*/ 60 w 60"/>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1">
                      <a:moveTo>
                        <a:pt x="42" y="0"/>
                      </a:moveTo>
                      <a:lnTo>
                        <a:pt x="60" y="69"/>
                      </a:lnTo>
                      <a:lnTo>
                        <a:pt x="29" y="131"/>
                      </a:lnTo>
                      <a:lnTo>
                        <a:pt x="18" y="124"/>
                      </a:lnTo>
                      <a:lnTo>
                        <a:pt x="0" y="118"/>
                      </a:lnTo>
                      <a:lnTo>
                        <a:pt x="7" y="97"/>
                      </a:lnTo>
                      <a:lnTo>
                        <a:pt x="9" y="74"/>
                      </a:lnTo>
                      <a:lnTo>
                        <a:pt x="0" y="49"/>
                      </a:lnTo>
                      <a:lnTo>
                        <a:pt x="7" y="5"/>
                      </a:lnTo>
                      <a:lnTo>
                        <a:pt x="42" y="0"/>
                      </a:lnTo>
                      <a:close/>
                    </a:path>
                  </a:pathLst>
                </a:custGeom>
                <a:blipFill dpi="0" rotWithShape="0">
                  <a:blip r:embed="rId1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nvGrpSpPr>
                <p:cNvPr id="54424" name="Group 59"/>
                <p:cNvGrpSpPr>
                  <a:grpSpLocks/>
                </p:cNvGrpSpPr>
                <p:nvPr/>
              </p:nvGrpSpPr>
              <p:grpSpPr bwMode="auto">
                <a:xfrm>
                  <a:off x="2688" y="2917"/>
                  <a:ext cx="221" cy="90"/>
                  <a:chOff x="2688" y="2917"/>
                  <a:chExt cx="221" cy="90"/>
                </a:xfrm>
              </p:grpSpPr>
              <p:sp>
                <p:nvSpPr>
                  <p:cNvPr id="54440" name="Freeform 60"/>
                  <p:cNvSpPr>
                    <a:spLocks/>
                  </p:cNvSpPr>
                  <p:nvPr/>
                </p:nvSpPr>
                <p:spPr bwMode="auto">
                  <a:xfrm>
                    <a:off x="2817" y="2917"/>
                    <a:ext cx="92" cy="55"/>
                  </a:xfrm>
                  <a:custGeom>
                    <a:avLst/>
                    <a:gdLst>
                      <a:gd name="T0" fmla="*/ 1 w 183"/>
                      <a:gd name="T1" fmla="*/ 0 h 112"/>
                      <a:gd name="T2" fmla="*/ 1 w 183"/>
                      <a:gd name="T3" fmla="*/ 0 h 112"/>
                      <a:gd name="T4" fmla="*/ 1 w 183"/>
                      <a:gd name="T5" fmla="*/ 0 h 112"/>
                      <a:gd name="T6" fmla="*/ 1 w 183"/>
                      <a:gd name="T7" fmla="*/ 0 h 112"/>
                      <a:gd name="T8" fmla="*/ 1 w 183"/>
                      <a:gd name="T9" fmla="*/ 0 h 112"/>
                      <a:gd name="T10" fmla="*/ 1 w 183"/>
                      <a:gd name="T11" fmla="*/ 0 h 112"/>
                      <a:gd name="T12" fmla="*/ 1 w 183"/>
                      <a:gd name="T13" fmla="*/ 0 h 112"/>
                      <a:gd name="T14" fmla="*/ 1 w 183"/>
                      <a:gd name="T15" fmla="*/ 0 h 112"/>
                      <a:gd name="T16" fmla="*/ 1 w 183"/>
                      <a:gd name="T17" fmla="*/ 0 h 112"/>
                      <a:gd name="T18" fmla="*/ 1 w 183"/>
                      <a:gd name="T19" fmla="*/ 0 h 112"/>
                      <a:gd name="T20" fmla="*/ 0 w 183"/>
                      <a:gd name="T21" fmla="*/ 0 h 112"/>
                      <a:gd name="T22" fmla="*/ 1 w 183"/>
                      <a:gd name="T23" fmla="*/ 0 h 112"/>
                      <a:gd name="T24" fmla="*/ 1 w 183"/>
                      <a:gd name="T25" fmla="*/ 0 h 1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
                      <a:gd name="T40" fmla="*/ 0 h 112"/>
                      <a:gd name="T41" fmla="*/ 183 w 183"/>
                      <a:gd name="T42" fmla="*/ 112 h 1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 h="112">
                        <a:moveTo>
                          <a:pt x="91" y="0"/>
                        </a:moveTo>
                        <a:lnTo>
                          <a:pt x="120" y="29"/>
                        </a:lnTo>
                        <a:lnTo>
                          <a:pt x="145" y="61"/>
                        </a:lnTo>
                        <a:lnTo>
                          <a:pt x="179" y="89"/>
                        </a:lnTo>
                        <a:lnTo>
                          <a:pt x="183" y="103"/>
                        </a:lnTo>
                        <a:lnTo>
                          <a:pt x="150" y="112"/>
                        </a:lnTo>
                        <a:lnTo>
                          <a:pt x="116" y="108"/>
                        </a:lnTo>
                        <a:lnTo>
                          <a:pt x="74" y="89"/>
                        </a:lnTo>
                        <a:lnTo>
                          <a:pt x="44" y="70"/>
                        </a:lnTo>
                        <a:lnTo>
                          <a:pt x="11" y="67"/>
                        </a:lnTo>
                        <a:lnTo>
                          <a:pt x="0" y="57"/>
                        </a:lnTo>
                        <a:lnTo>
                          <a:pt x="4" y="6"/>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41" name="Freeform 61"/>
                  <p:cNvSpPr>
                    <a:spLocks/>
                  </p:cNvSpPr>
                  <p:nvPr/>
                </p:nvSpPr>
                <p:spPr bwMode="auto">
                  <a:xfrm>
                    <a:off x="2688" y="2944"/>
                    <a:ext cx="57" cy="63"/>
                  </a:xfrm>
                  <a:custGeom>
                    <a:avLst/>
                    <a:gdLst>
                      <a:gd name="T0" fmla="*/ 1 w 114"/>
                      <a:gd name="T1" fmla="*/ 1 h 125"/>
                      <a:gd name="T2" fmla="*/ 1 w 114"/>
                      <a:gd name="T3" fmla="*/ 1 h 125"/>
                      <a:gd name="T4" fmla="*/ 1 w 114"/>
                      <a:gd name="T5" fmla="*/ 1 h 125"/>
                      <a:gd name="T6" fmla="*/ 1 w 114"/>
                      <a:gd name="T7" fmla="*/ 1 h 125"/>
                      <a:gd name="T8" fmla="*/ 1 w 114"/>
                      <a:gd name="T9" fmla="*/ 1 h 125"/>
                      <a:gd name="T10" fmla="*/ 1 w 114"/>
                      <a:gd name="T11" fmla="*/ 1 h 125"/>
                      <a:gd name="T12" fmla="*/ 1 w 114"/>
                      <a:gd name="T13" fmla="*/ 1 h 125"/>
                      <a:gd name="T14" fmla="*/ 1 w 114"/>
                      <a:gd name="T15" fmla="*/ 1 h 125"/>
                      <a:gd name="T16" fmla="*/ 0 w 114"/>
                      <a:gd name="T17" fmla="*/ 1 h 125"/>
                      <a:gd name="T18" fmla="*/ 1 w 114"/>
                      <a:gd name="T19" fmla="*/ 1 h 125"/>
                      <a:gd name="T20" fmla="*/ 1 w 114"/>
                      <a:gd name="T21" fmla="*/ 1 h 125"/>
                      <a:gd name="T22" fmla="*/ 1 w 114"/>
                      <a:gd name="T23" fmla="*/ 1 h 125"/>
                      <a:gd name="T24" fmla="*/ 1 w 114"/>
                      <a:gd name="T25" fmla="*/ 0 h 125"/>
                      <a:gd name="T26" fmla="*/ 1 w 114"/>
                      <a:gd name="T27" fmla="*/ 1 h 1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4"/>
                      <a:gd name="T43" fmla="*/ 0 h 125"/>
                      <a:gd name="T44" fmla="*/ 114 w 114"/>
                      <a:gd name="T45" fmla="*/ 125 h 1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4" h="125">
                        <a:moveTo>
                          <a:pt x="113" y="2"/>
                        </a:moveTo>
                        <a:lnTo>
                          <a:pt x="114" y="35"/>
                        </a:lnTo>
                        <a:lnTo>
                          <a:pt x="98" y="52"/>
                        </a:lnTo>
                        <a:lnTo>
                          <a:pt x="94" y="80"/>
                        </a:lnTo>
                        <a:lnTo>
                          <a:pt x="69" y="106"/>
                        </a:lnTo>
                        <a:lnTo>
                          <a:pt x="47" y="121"/>
                        </a:lnTo>
                        <a:lnTo>
                          <a:pt x="28" y="125"/>
                        </a:lnTo>
                        <a:lnTo>
                          <a:pt x="10" y="123"/>
                        </a:lnTo>
                        <a:lnTo>
                          <a:pt x="0" y="104"/>
                        </a:lnTo>
                        <a:lnTo>
                          <a:pt x="2" y="76"/>
                        </a:lnTo>
                        <a:lnTo>
                          <a:pt x="22" y="45"/>
                        </a:lnTo>
                        <a:lnTo>
                          <a:pt x="50" y="11"/>
                        </a:lnTo>
                        <a:lnTo>
                          <a:pt x="51" y="0"/>
                        </a:lnTo>
                        <a:lnTo>
                          <a:pt x="1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54425" name="Freeform 62"/>
                <p:cNvSpPr>
                  <a:spLocks/>
                </p:cNvSpPr>
                <p:nvPr/>
              </p:nvSpPr>
              <p:spPr bwMode="auto">
                <a:xfrm>
                  <a:off x="2854" y="2584"/>
                  <a:ext cx="27" cy="70"/>
                </a:xfrm>
                <a:custGeom>
                  <a:avLst/>
                  <a:gdLst>
                    <a:gd name="T0" fmla="*/ 1 w 54"/>
                    <a:gd name="T1" fmla="*/ 1 h 138"/>
                    <a:gd name="T2" fmla="*/ 1 w 54"/>
                    <a:gd name="T3" fmla="*/ 1 h 138"/>
                    <a:gd name="T4" fmla="*/ 1 w 54"/>
                    <a:gd name="T5" fmla="*/ 1 h 138"/>
                    <a:gd name="T6" fmla="*/ 1 w 54"/>
                    <a:gd name="T7" fmla="*/ 1 h 138"/>
                    <a:gd name="T8" fmla="*/ 1 w 54"/>
                    <a:gd name="T9" fmla="*/ 1 h 138"/>
                    <a:gd name="T10" fmla="*/ 1 w 54"/>
                    <a:gd name="T11" fmla="*/ 1 h 138"/>
                    <a:gd name="T12" fmla="*/ 1 w 54"/>
                    <a:gd name="T13" fmla="*/ 1 h 138"/>
                    <a:gd name="T14" fmla="*/ 0 w 54"/>
                    <a:gd name="T15" fmla="*/ 1 h 138"/>
                    <a:gd name="T16" fmla="*/ 1 w 54"/>
                    <a:gd name="T17" fmla="*/ 1 h 138"/>
                    <a:gd name="T18" fmla="*/ 1 w 54"/>
                    <a:gd name="T19" fmla="*/ 0 h 138"/>
                    <a:gd name="T20" fmla="*/ 1 w 54"/>
                    <a:gd name="T21" fmla="*/ 1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138"/>
                    <a:gd name="T35" fmla="*/ 54 w 54"/>
                    <a:gd name="T36" fmla="*/ 138 h 1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138">
                      <a:moveTo>
                        <a:pt x="52" y="1"/>
                      </a:moveTo>
                      <a:lnTo>
                        <a:pt x="54" y="76"/>
                      </a:lnTo>
                      <a:lnTo>
                        <a:pt x="27" y="123"/>
                      </a:lnTo>
                      <a:lnTo>
                        <a:pt x="12" y="138"/>
                      </a:lnTo>
                      <a:lnTo>
                        <a:pt x="14" y="73"/>
                      </a:lnTo>
                      <a:lnTo>
                        <a:pt x="8" y="79"/>
                      </a:lnTo>
                      <a:lnTo>
                        <a:pt x="1" y="100"/>
                      </a:lnTo>
                      <a:lnTo>
                        <a:pt x="0" y="76"/>
                      </a:lnTo>
                      <a:lnTo>
                        <a:pt x="7" y="36"/>
                      </a:lnTo>
                      <a:lnTo>
                        <a:pt x="25" y="0"/>
                      </a:lnTo>
                      <a:lnTo>
                        <a:pt x="52" y="1"/>
                      </a:lnTo>
                      <a:close/>
                    </a:path>
                  </a:pathLst>
                </a:cu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26" name="Freeform 63"/>
                <p:cNvSpPr>
                  <a:spLocks/>
                </p:cNvSpPr>
                <p:nvPr/>
              </p:nvSpPr>
              <p:spPr bwMode="auto">
                <a:xfrm>
                  <a:off x="2710" y="2433"/>
                  <a:ext cx="158" cy="513"/>
                </a:xfrm>
                <a:custGeom>
                  <a:avLst/>
                  <a:gdLst>
                    <a:gd name="T0" fmla="*/ 0 w 317"/>
                    <a:gd name="T1" fmla="*/ 0 h 1025"/>
                    <a:gd name="T2" fmla="*/ 0 w 317"/>
                    <a:gd name="T3" fmla="*/ 2 h 1025"/>
                    <a:gd name="T4" fmla="*/ 0 w 317"/>
                    <a:gd name="T5" fmla="*/ 2 h 1025"/>
                    <a:gd name="T6" fmla="*/ 0 w 317"/>
                    <a:gd name="T7" fmla="*/ 2 h 1025"/>
                    <a:gd name="T8" fmla="*/ 0 w 317"/>
                    <a:gd name="T9" fmla="*/ 2 h 1025"/>
                    <a:gd name="T10" fmla="*/ 0 w 317"/>
                    <a:gd name="T11" fmla="*/ 2 h 1025"/>
                    <a:gd name="T12" fmla="*/ 0 w 317"/>
                    <a:gd name="T13" fmla="*/ 2 h 1025"/>
                    <a:gd name="T14" fmla="*/ 0 w 317"/>
                    <a:gd name="T15" fmla="*/ 1 h 1025"/>
                    <a:gd name="T16" fmla="*/ 0 w 317"/>
                    <a:gd name="T17" fmla="*/ 1 h 1025"/>
                    <a:gd name="T18" fmla="*/ 0 w 317"/>
                    <a:gd name="T19" fmla="*/ 2 h 1025"/>
                    <a:gd name="T20" fmla="*/ 0 w 317"/>
                    <a:gd name="T21" fmla="*/ 3 h 1025"/>
                    <a:gd name="T22" fmla="*/ 0 w 317"/>
                    <a:gd name="T23" fmla="*/ 3 h 1025"/>
                    <a:gd name="T24" fmla="*/ 0 w 317"/>
                    <a:gd name="T25" fmla="*/ 2 h 1025"/>
                    <a:gd name="T26" fmla="*/ 0 w 317"/>
                    <a:gd name="T27" fmla="*/ 1 h 1025"/>
                    <a:gd name="T28" fmla="*/ 0 w 317"/>
                    <a:gd name="T29" fmla="*/ 1 h 1025"/>
                    <a:gd name="T30" fmla="*/ 0 w 317"/>
                    <a:gd name="T31" fmla="*/ 0 h 10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1025"/>
                    <a:gd name="T50" fmla="*/ 317 w 317"/>
                    <a:gd name="T51" fmla="*/ 1025 h 10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1025">
                      <a:moveTo>
                        <a:pt x="313" y="0"/>
                      </a:moveTo>
                      <a:lnTo>
                        <a:pt x="317" y="557"/>
                      </a:lnTo>
                      <a:lnTo>
                        <a:pt x="313" y="972"/>
                      </a:lnTo>
                      <a:lnTo>
                        <a:pt x="219" y="990"/>
                      </a:lnTo>
                      <a:lnTo>
                        <a:pt x="204" y="652"/>
                      </a:lnTo>
                      <a:lnTo>
                        <a:pt x="215" y="619"/>
                      </a:lnTo>
                      <a:lnTo>
                        <a:pt x="204" y="601"/>
                      </a:lnTo>
                      <a:lnTo>
                        <a:pt x="204" y="394"/>
                      </a:lnTo>
                      <a:lnTo>
                        <a:pt x="182" y="459"/>
                      </a:lnTo>
                      <a:lnTo>
                        <a:pt x="128" y="739"/>
                      </a:lnTo>
                      <a:lnTo>
                        <a:pt x="80" y="1025"/>
                      </a:lnTo>
                      <a:lnTo>
                        <a:pt x="0" y="1025"/>
                      </a:lnTo>
                      <a:lnTo>
                        <a:pt x="37" y="641"/>
                      </a:lnTo>
                      <a:lnTo>
                        <a:pt x="51" y="315"/>
                      </a:lnTo>
                      <a:lnTo>
                        <a:pt x="44" y="7"/>
                      </a:lnTo>
                      <a:lnTo>
                        <a:pt x="313" y="0"/>
                      </a:lnTo>
                      <a:close/>
                    </a:path>
                  </a:pathLst>
                </a:custGeom>
                <a:blipFill dpi="0" rotWithShape="0">
                  <a:blip r:embed="rId18"/>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27" name="Freeform 64"/>
                <p:cNvSpPr>
                  <a:spLocks/>
                </p:cNvSpPr>
                <p:nvPr/>
              </p:nvSpPr>
              <p:spPr bwMode="auto">
                <a:xfrm>
                  <a:off x="2684" y="2197"/>
                  <a:ext cx="202" cy="392"/>
                </a:xfrm>
                <a:custGeom>
                  <a:avLst/>
                  <a:gdLst>
                    <a:gd name="T0" fmla="*/ 1 w 404"/>
                    <a:gd name="T1" fmla="*/ 1 h 784"/>
                    <a:gd name="T2" fmla="*/ 1 w 404"/>
                    <a:gd name="T3" fmla="*/ 1 h 784"/>
                    <a:gd name="T4" fmla="*/ 1 w 404"/>
                    <a:gd name="T5" fmla="*/ 1 h 784"/>
                    <a:gd name="T6" fmla="*/ 1 w 404"/>
                    <a:gd name="T7" fmla="*/ 1 h 784"/>
                    <a:gd name="T8" fmla="*/ 1 w 404"/>
                    <a:gd name="T9" fmla="*/ 2 h 784"/>
                    <a:gd name="T10" fmla="*/ 1 w 404"/>
                    <a:gd name="T11" fmla="*/ 2 h 784"/>
                    <a:gd name="T12" fmla="*/ 1 w 404"/>
                    <a:gd name="T13" fmla="*/ 1 h 784"/>
                    <a:gd name="T14" fmla="*/ 1 w 404"/>
                    <a:gd name="T15" fmla="*/ 1 h 784"/>
                    <a:gd name="T16" fmla="*/ 1 w 404"/>
                    <a:gd name="T17" fmla="*/ 1 h 784"/>
                    <a:gd name="T18" fmla="*/ 1 w 404"/>
                    <a:gd name="T19" fmla="*/ 1 h 784"/>
                    <a:gd name="T20" fmla="*/ 1 w 404"/>
                    <a:gd name="T21" fmla="*/ 2 h 784"/>
                    <a:gd name="T22" fmla="*/ 1 w 404"/>
                    <a:gd name="T23" fmla="*/ 2 h 784"/>
                    <a:gd name="T24" fmla="*/ 1 w 404"/>
                    <a:gd name="T25" fmla="*/ 2 h 784"/>
                    <a:gd name="T26" fmla="*/ 0 w 404"/>
                    <a:gd name="T27" fmla="*/ 1 h 784"/>
                    <a:gd name="T28" fmla="*/ 1 w 404"/>
                    <a:gd name="T29" fmla="*/ 1 h 784"/>
                    <a:gd name="T30" fmla="*/ 1 w 404"/>
                    <a:gd name="T31" fmla="*/ 0 h 784"/>
                    <a:gd name="T32" fmla="*/ 1 w 404"/>
                    <a:gd name="T33" fmla="*/ 1 h 784"/>
                    <a:gd name="T34" fmla="*/ 1 w 404"/>
                    <a:gd name="T35" fmla="*/ 1 h 7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4"/>
                    <a:gd name="T55" fmla="*/ 0 h 784"/>
                    <a:gd name="T56" fmla="*/ 404 w 404"/>
                    <a:gd name="T57" fmla="*/ 784 h 7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4" h="784">
                      <a:moveTo>
                        <a:pt x="271" y="10"/>
                      </a:moveTo>
                      <a:lnTo>
                        <a:pt x="393" y="106"/>
                      </a:lnTo>
                      <a:lnTo>
                        <a:pt x="402" y="356"/>
                      </a:lnTo>
                      <a:lnTo>
                        <a:pt x="404" y="484"/>
                      </a:lnTo>
                      <a:lnTo>
                        <a:pt x="397" y="784"/>
                      </a:lnTo>
                      <a:lnTo>
                        <a:pt x="369" y="784"/>
                      </a:lnTo>
                      <a:lnTo>
                        <a:pt x="356" y="476"/>
                      </a:lnTo>
                      <a:lnTo>
                        <a:pt x="97" y="476"/>
                      </a:lnTo>
                      <a:lnTo>
                        <a:pt x="90" y="399"/>
                      </a:lnTo>
                      <a:lnTo>
                        <a:pt x="82" y="453"/>
                      </a:lnTo>
                      <a:lnTo>
                        <a:pt x="100" y="570"/>
                      </a:lnTo>
                      <a:lnTo>
                        <a:pt x="117" y="744"/>
                      </a:lnTo>
                      <a:lnTo>
                        <a:pt x="73" y="755"/>
                      </a:lnTo>
                      <a:lnTo>
                        <a:pt x="0" y="449"/>
                      </a:lnTo>
                      <a:lnTo>
                        <a:pt x="46" y="89"/>
                      </a:lnTo>
                      <a:lnTo>
                        <a:pt x="185" y="0"/>
                      </a:lnTo>
                      <a:lnTo>
                        <a:pt x="245" y="40"/>
                      </a:lnTo>
                      <a:lnTo>
                        <a:pt x="271" y="10"/>
                      </a:lnTo>
                      <a:close/>
                    </a:path>
                  </a:pathLst>
                </a:custGeom>
                <a:blipFill dpi="0" rotWithShape="0">
                  <a:blip r:embed="rId19"/>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28" name="Freeform 65"/>
                <p:cNvSpPr>
                  <a:spLocks/>
                </p:cNvSpPr>
                <p:nvPr/>
              </p:nvSpPr>
              <p:spPr bwMode="auto">
                <a:xfrm>
                  <a:off x="2718" y="2566"/>
                  <a:ext cx="30" cy="66"/>
                </a:xfrm>
                <a:custGeom>
                  <a:avLst/>
                  <a:gdLst>
                    <a:gd name="T0" fmla="*/ 0 w 61"/>
                    <a:gd name="T1" fmla="*/ 0 h 131"/>
                    <a:gd name="T2" fmla="*/ 0 w 61"/>
                    <a:gd name="T3" fmla="*/ 1 h 131"/>
                    <a:gd name="T4" fmla="*/ 0 w 61"/>
                    <a:gd name="T5" fmla="*/ 1 h 131"/>
                    <a:gd name="T6" fmla="*/ 0 w 61"/>
                    <a:gd name="T7" fmla="*/ 1 h 131"/>
                    <a:gd name="T8" fmla="*/ 0 w 61"/>
                    <a:gd name="T9" fmla="*/ 1 h 131"/>
                    <a:gd name="T10" fmla="*/ 0 w 61"/>
                    <a:gd name="T11" fmla="*/ 1 h 131"/>
                    <a:gd name="T12" fmla="*/ 0 w 61"/>
                    <a:gd name="T13" fmla="*/ 1 h 131"/>
                    <a:gd name="T14" fmla="*/ 0 w 61"/>
                    <a:gd name="T15" fmla="*/ 1 h 131"/>
                    <a:gd name="T16" fmla="*/ 0 w 61"/>
                    <a:gd name="T17" fmla="*/ 1 h 131"/>
                    <a:gd name="T18" fmla="*/ 0 w 61"/>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131"/>
                    <a:gd name="T32" fmla="*/ 61 w 61"/>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131">
                      <a:moveTo>
                        <a:pt x="43" y="0"/>
                      </a:moveTo>
                      <a:lnTo>
                        <a:pt x="61" y="70"/>
                      </a:lnTo>
                      <a:lnTo>
                        <a:pt x="29" y="131"/>
                      </a:lnTo>
                      <a:lnTo>
                        <a:pt x="18" y="124"/>
                      </a:lnTo>
                      <a:lnTo>
                        <a:pt x="0" y="118"/>
                      </a:lnTo>
                      <a:lnTo>
                        <a:pt x="8" y="99"/>
                      </a:lnTo>
                      <a:lnTo>
                        <a:pt x="10" y="74"/>
                      </a:lnTo>
                      <a:lnTo>
                        <a:pt x="0" y="49"/>
                      </a:lnTo>
                      <a:lnTo>
                        <a:pt x="8" y="5"/>
                      </a:lnTo>
                      <a:lnTo>
                        <a:pt x="43" y="0"/>
                      </a:lnTo>
                      <a:close/>
                    </a:path>
                  </a:pathLst>
                </a:cu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nvGrpSpPr>
                <p:cNvPr id="54429" name="Group 66"/>
                <p:cNvGrpSpPr>
                  <a:grpSpLocks/>
                </p:cNvGrpSpPr>
                <p:nvPr/>
              </p:nvGrpSpPr>
              <p:grpSpPr bwMode="auto">
                <a:xfrm>
                  <a:off x="2733" y="2204"/>
                  <a:ext cx="130" cy="244"/>
                  <a:chOff x="2733" y="2204"/>
                  <a:chExt cx="130" cy="244"/>
                </a:xfrm>
              </p:grpSpPr>
              <p:grpSp>
                <p:nvGrpSpPr>
                  <p:cNvPr id="54434" name="Group 67"/>
                  <p:cNvGrpSpPr>
                    <a:grpSpLocks/>
                  </p:cNvGrpSpPr>
                  <p:nvPr/>
                </p:nvGrpSpPr>
                <p:grpSpPr bwMode="auto">
                  <a:xfrm>
                    <a:off x="2733" y="2204"/>
                    <a:ext cx="130" cy="244"/>
                    <a:chOff x="2733" y="2204"/>
                    <a:chExt cx="130" cy="244"/>
                  </a:xfrm>
                </p:grpSpPr>
                <p:grpSp>
                  <p:nvGrpSpPr>
                    <p:cNvPr id="54436" name="Group 68"/>
                    <p:cNvGrpSpPr>
                      <a:grpSpLocks/>
                    </p:cNvGrpSpPr>
                    <p:nvPr/>
                  </p:nvGrpSpPr>
                  <p:grpSpPr bwMode="auto">
                    <a:xfrm>
                      <a:off x="2733" y="2436"/>
                      <a:ext cx="130" cy="12"/>
                      <a:chOff x="2733" y="2436"/>
                      <a:chExt cx="130" cy="12"/>
                    </a:xfrm>
                  </p:grpSpPr>
                  <p:sp>
                    <p:nvSpPr>
                      <p:cNvPr id="54438" name="Line 69"/>
                      <p:cNvSpPr>
                        <a:spLocks noChangeShapeType="1"/>
                      </p:cNvSpPr>
                      <p:nvPr/>
                    </p:nvSpPr>
                    <p:spPr bwMode="auto">
                      <a:xfrm flipH="1">
                        <a:off x="2733" y="2447"/>
                        <a:ext cx="130"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4439" name="Line 70"/>
                      <p:cNvSpPr>
                        <a:spLocks noChangeShapeType="1"/>
                      </p:cNvSpPr>
                      <p:nvPr/>
                    </p:nvSpPr>
                    <p:spPr bwMode="auto">
                      <a:xfrm flipH="1">
                        <a:off x="2733" y="2436"/>
                        <a:ext cx="130"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54437" name="Freeform 71"/>
                    <p:cNvSpPr>
                      <a:spLocks/>
                    </p:cNvSpPr>
                    <p:nvPr/>
                  </p:nvSpPr>
                  <p:spPr bwMode="auto">
                    <a:xfrm>
                      <a:off x="2767" y="2204"/>
                      <a:ext cx="59" cy="36"/>
                    </a:xfrm>
                    <a:custGeom>
                      <a:avLst/>
                      <a:gdLst>
                        <a:gd name="T0" fmla="*/ 0 w 119"/>
                        <a:gd name="T1" fmla="*/ 1 h 70"/>
                        <a:gd name="T2" fmla="*/ 0 w 119"/>
                        <a:gd name="T3" fmla="*/ 1 h 70"/>
                        <a:gd name="T4" fmla="*/ 0 w 119"/>
                        <a:gd name="T5" fmla="*/ 1 h 70"/>
                        <a:gd name="T6" fmla="*/ 0 w 119"/>
                        <a:gd name="T7" fmla="*/ 1 h 70"/>
                        <a:gd name="T8" fmla="*/ 0 w 119"/>
                        <a:gd name="T9" fmla="*/ 0 h 70"/>
                        <a:gd name="T10" fmla="*/ 0 60000 65536"/>
                        <a:gd name="T11" fmla="*/ 0 60000 65536"/>
                        <a:gd name="T12" fmla="*/ 0 60000 65536"/>
                        <a:gd name="T13" fmla="*/ 0 60000 65536"/>
                        <a:gd name="T14" fmla="*/ 0 60000 65536"/>
                        <a:gd name="T15" fmla="*/ 0 w 119"/>
                        <a:gd name="T16" fmla="*/ 0 h 70"/>
                        <a:gd name="T17" fmla="*/ 119 w 119"/>
                        <a:gd name="T18" fmla="*/ 70 h 70"/>
                      </a:gdLst>
                      <a:ahLst/>
                      <a:cxnLst>
                        <a:cxn ang="T10">
                          <a:pos x="T0" y="T1"/>
                        </a:cxn>
                        <a:cxn ang="T11">
                          <a:pos x="T2" y="T3"/>
                        </a:cxn>
                        <a:cxn ang="T12">
                          <a:pos x="T4" y="T5"/>
                        </a:cxn>
                        <a:cxn ang="T13">
                          <a:pos x="T6" y="T7"/>
                        </a:cxn>
                        <a:cxn ang="T14">
                          <a:pos x="T8" y="T9"/>
                        </a:cxn>
                      </a:cxnLst>
                      <a:rect l="T15" t="T16" r="T17" b="T18"/>
                      <a:pathLst>
                        <a:path w="119" h="70">
                          <a:moveTo>
                            <a:pt x="119" y="8"/>
                          </a:moveTo>
                          <a:lnTo>
                            <a:pt x="114" y="70"/>
                          </a:lnTo>
                          <a:lnTo>
                            <a:pt x="82" y="25"/>
                          </a:lnTo>
                          <a:lnTo>
                            <a:pt x="58" y="69"/>
                          </a:lnTo>
                          <a:lnTo>
                            <a:pt x="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sp>
                <p:nvSpPr>
                  <p:cNvPr id="54435" name="Line 72"/>
                  <p:cNvSpPr>
                    <a:spLocks noChangeShapeType="1"/>
                  </p:cNvSpPr>
                  <p:nvPr/>
                </p:nvSpPr>
                <p:spPr bwMode="auto">
                  <a:xfrm>
                    <a:off x="2808" y="2221"/>
                    <a:ext cx="1" cy="22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grpSp>
              <p:nvGrpSpPr>
                <p:cNvPr id="54430" name="Group 73"/>
                <p:cNvGrpSpPr>
                  <a:grpSpLocks/>
                </p:cNvGrpSpPr>
                <p:nvPr/>
              </p:nvGrpSpPr>
              <p:grpSpPr bwMode="auto">
                <a:xfrm>
                  <a:off x="2761" y="2080"/>
                  <a:ext cx="84" cy="137"/>
                  <a:chOff x="2761" y="2080"/>
                  <a:chExt cx="84" cy="137"/>
                </a:xfrm>
              </p:grpSpPr>
              <p:sp>
                <p:nvSpPr>
                  <p:cNvPr id="54431" name="Freeform 74"/>
                  <p:cNvSpPr>
                    <a:spLocks/>
                  </p:cNvSpPr>
                  <p:nvPr/>
                </p:nvSpPr>
                <p:spPr bwMode="auto">
                  <a:xfrm>
                    <a:off x="2764" y="2086"/>
                    <a:ext cx="78" cy="131"/>
                  </a:xfrm>
                  <a:custGeom>
                    <a:avLst/>
                    <a:gdLst>
                      <a:gd name="T0" fmla="*/ 0 w 157"/>
                      <a:gd name="T1" fmla="*/ 1 h 261"/>
                      <a:gd name="T2" fmla="*/ 0 w 157"/>
                      <a:gd name="T3" fmla="*/ 1 h 261"/>
                      <a:gd name="T4" fmla="*/ 0 w 157"/>
                      <a:gd name="T5" fmla="*/ 1 h 261"/>
                      <a:gd name="T6" fmla="*/ 0 w 157"/>
                      <a:gd name="T7" fmla="*/ 1 h 261"/>
                      <a:gd name="T8" fmla="*/ 0 w 157"/>
                      <a:gd name="T9" fmla="*/ 1 h 261"/>
                      <a:gd name="T10" fmla="*/ 0 w 157"/>
                      <a:gd name="T11" fmla="*/ 1 h 261"/>
                      <a:gd name="T12" fmla="*/ 0 w 157"/>
                      <a:gd name="T13" fmla="*/ 1 h 261"/>
                      <a:gd name="T14" fmla="*/ 0 w 157"/>
                      <a:gd name="T15" fmla="*/ 1 h 261"/>
                      <a:gd name="T16" fmla="*/ 0 w 157"/>
                      <a:gd name="T17" fmla="*/ 1 h 261"/>
                      <a:gd name="T18" fmla="*/ 0 w 157"/>
                      <a:gd name="T19" fmla="*/ 1 h 261"/>
                      <a:gd name="T20" fmla="*/ 0 w 157"/>
                      <a:gd name="T21" fmla="*/ 1 h 261"/>
                      <a:gd name="T22" fmla="*/ 0 w 157"/>
                      <a:gd name="T23" fmla="*/ 1 h 261"/>
                      <a:gd name="T24" fmla="*/ 0 w 157"/>
                      <a:gd name="T25" fmla="*/ 1 h 261"/>
                      <a:gd name="T26" fmla="*/ 0 w 157"/>
                      <a:gd name="T27" fmla="*/ 1 h 261"/>
                      <a:gd name="T28" fmla="*/ 0 w 157"/>
                      <a:gd name="T29" fmla="*/ 1 h 261"/>
                      <a:gd name="T30" fmla="*/ 0 w 157"/>
                      <a:gd name="T31" fmla="*/ 1 h 261"/>
                      <a:gd name="T32" fmla="*/ 0 w 157"/>
                      <a:gd name="T33" fmla="*/ 1 h 261"/>
                      <a:gd name="T34" fmla="*/ 0 w 157"/>
                      <a:gd name="T35" fmla="*/ 1 h 261"/>
                      <a:gd name="T36" fmla="*/ 0 w 157"/>
                      <a:gd name="T37" fmla="*/ 1 h 261"/>
                      <a:gd name="T38" fmla="*/ 0 w 157"/>
                      <a:gd name="T39" fmla="*/ 1 h 261"/>
                      <a:gd name="T40" fmla="*/ 0 w 157"/>
                      <a:gd name="T41" fmla="*/ 1 h 261"/>
                      <a:gd name="T42" fmla="*/ 0 w 157"/>
                      <a:gd name="T43" fmla="*/ 1 h 261"/>
                      <a:gd name="T44" fmla="*/ 0 w 157"/>
                      <a:gd name="T45" fmla="*/ 1 h 261"/>
                      <a:gd name="T46" fmla="*/ 0 w 157"/>
                      <a:gd name="T47" fmla="*/ 1 h 261"/>
                      <a:gd name="T48" fmla="*/ 0 w 157"/>
                      <a:gd name="T49" fmla="*/ 1 h 261"/>
                      <a:gd name="T50" fmla="*/ 0 w 157"/>
                      <a:gd name="T51" fmla="*/ 1 h 261"/>
                      <a:gd name="T52" fmla="*/ 0 w 157"/>
                      <a:gd name="T53" fmla="*/ 1 h 261"/>
                      <a:gd name="T54" fmla="*/ 0 w 157"/>
                      <a:gd name="T55" fmla="*/ 1 h 261"/>
                      <a:gd name="T56" fmla="*/ 0 w 157"/>
                      <a:gd name="T57" fmla="*/ 1 h 261"/>
                      <a:gd name="T58" fmla="*/ 0 w 157"/>
                      <a:gd name="T59" fmla="*/ 0 h 261"/>
                      <a:gd name="T60" fmla="*/ 0 w 157"/>
                      <a:gd name="T61" fmla="*/ 1 h 261"/>
                      <a:gd name="T62" fmla="*/ 0 w 157"/>
                      <a:gd name="T63" fmla="*/ 1 h 261"/>
                      <a:gd name="T64" fmla="*/ 0 w 157"/>
                      <a:gd name="T65" fmla="*/ 1 h 261"/>
                      <a:gd name="T66" fmla="*/ 0 w 157"/>
                      <a:gd name="T67" fmla="*/ 1 h 261"/>
                      <a:gd name="T68" fmla="*/ 0 w 157"/>
                      <a:gd name="T69" fmla="*/ 1 h 261"/>
                      <a:gd name="T70" fmla="*/ 0 w 157"/>
                      <a:gd name="T71" fmla="*/ 1 h 2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7"/>
                      <a:gd name="T109" fmla="*/ 0 h 261"/>
                      <a:gd name="T110" fmla="*/ 157 w 157"/>
                      <a:gd name="T111" fmla="*/ 261 h 26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7" h="261">
                        <a:moveTo>
                          <a:pt x="151" y="47"/>
                        </a:moveTo>
                        <a:lnTo>
                          <a:pt x="154" y="73"/>
                        </a:lnTo>
                        <a:lnTo>
                          <a:pt x="156" y="83"/>
                        </a:lnTo>
                        <a:lnTo>
                          <a:pt x="151" y="93"/>
                        </a:lnTo>
                        <a:lnTo>
                          <a:pt x="157" y="112"/>
                        </a:lnTo>
                        <a:lnTo>
                          <a:pt x="153" y="143"/>
                        </a:lnTo>
                        <a:lnTo>
                          <a:pt x="150" y="158"/>
                        </a:lnTo>
                        <a:lnTo>
                          <a:pt x="146" y="173"/>
                        </a:lnTo>
                        <a:lnTo>
                          <a:pt x="141" y="187"/>
                        </a:lnTo>
                        <a:lnTo>
                          <a:pt x="135" y="203"/>
                        </a:lnTo>
                        <a:lnTo>
                          <a:pt x="123" y="207"/>
                        </a:lnTo>
                        <a:lnTo>
                          <a:pt x="111" y="210"/>
                        </a:lnTo>
                        <a:lnTo>
                          <a:pt x="111" y="223"/>
                        </a:lnTo>
                        <a:lnTo>
                          <a:pt x="112" y="231"/>
                        </a:lnTo>
                        <a:lnTo>
                          <a:pt x="88" y="261"/>
                        </a:lnTo>
                        <a:lnTo>
                          <a:pt x="23" y="223"/>
                        </a:lnTo>
                        <a:lnTo>
                          <a:pt x="21" y="150"/>
                        </a:lnTo>
                        <a:lnTo>
                          <a:pt x="13" y="129"/>
                        </a:lnTo>
                        <a:lnTo>
                          <a:pt x="8" y="113"/>
                        </a:lnTo>
                        <a:lnTo>
                          <a:pt x="3" y="94"/>
                        </a:lnTo>
                        <a:lnTo>
                          <a:pt x="0" y="77"/>
                        </a:lnTo>
                        <a:lnTo>
                          <a:pt x="2" y="61"/>
                        </a:lnTo>
                        <a:lnTo>
                          <a:pt x="4" y="44"/>
                        </a:lnTo>
                        <a:lnTo>
                          <a:pt x="8" y="31"/>
                        </a:lnTo>
                        <a:lnTo>
                          <a:pt x="14" y="20"/>
                        </a:lnTo>
                        <a:lnTo>
                          <a:pt x="23" y="12"/>
                        </a:lnTo>
                        <a:lnTo>
                          <a:pt x="34" y="7"/>
                        </a:lnTo>
                        <a:lnTo>
                          <a:pt x="48" y="3"/>
                        </a:lnTo>
                        <a:lnTo>
                          <a:pt x="62" y="1"/>
                        </a:lnTo>
                        <a:lnTo>
                          <a:pt x="80" y="0"/>
                        </a:lnTo>
                        <a:lnTo>
                          <a:pt x="97" y="1"/>
                        </a:lnTo>
                        <a:lnTo>
                          <a:pt x="117" y="6"/>
                        </a:lnTo>
                        <a:lnTo>
                          <a:pt x="128" y="13"/>
                        </a:lnTo>
                        <a:lnTo>
                          <a:pt x="139" y="20"/>
                        </a:lnTo>
                        <a:lnTo>
                          <a:pt x="146" y="32"/>
                        </a:lnTo>
                        <a:lnTo>
                          <a:pt x="151" y="47"/>
                        </a:lnTo>
                        <a:close/>
                      </a:path>
                    </a:pathLst>
                  </a:cu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32" name="Freeform 75"/>
                  <p:cNvSpPr>
                    <a:spLocks/>
                  </p:cNvSpPr>
                  <p:nvPr/>
                </p:nvSpPr>
                <p:spPr bwMode="auto">
                  <a:xfrm>
                    <a:off x="2775" y="2157"/>
                    <a:ext cx="40" cy="41"/>
                  </a:xfrm>
                  <a:custGeom>
                    <a:avLst/>
                    <a:gdLst>
                      <a:gd name="T0" fmla="*/ 1 w 79"/>
                      <a:gd name="T1" fmla="*/ 1 h 82"/>
                      <a:gd name="T2" fmla="*/ 1 w 79"/>
                      <a:gd name="T3" fmla="*/ 1 h 82"/>
                      <a:gd name="T4" fmla="*/ 1 w 79"/>
                      <a:gd name="T5" fmla="*/ 1 h 82"/>
                      <a:gd name="T6" fmla="*/ 1 w 79"/>
                      <a:gd name="T7" fmla="*/ 1 h 82"/>
                      <a:gd name="T8" fmla="*/ 1 w 79"/>
                      <a:gd name="T9" fmla="*/ 1 h 82"/>
                      <a:gd name="T10" fmla="*/ 1 w 79"/>
                      <a:gd name="T11" fmla="*/ 1 h 82"/>
                      <a:gd name="T12" fmla="*/ 1 w 79"/>
                      <a:gd name="T13" fmla="*/ 1 h 82"/>
                      <a:gd name="T14" fmla="*/ 1 w 79"/>
                      <a:gd name="T15" fmla="*/ 1 h 82"/>
                      <a:gd name="T16" fmla="*/ 0 w 79"/>
                      <a:gd name="T17" fmla="*/ 1 h 82"/>
                      <a:gd name="T18" fmla="*/ 1 w 79"/>
                      <a:gd name="T19" fmla="*/ 1 h 82"/>
                      <a:gd name="T20" fmla="*/ 1 w 79"/>
                      <a:gd name="T21" fmla="*/ 0 h 82"/>
                      <a:gd name="T22" fmla="*/ 1 w 79"/>
                      <a:gd name="T23" fmla="*/ 1 h 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9"/>
                      <a:gd name="T37" fmla="*/ 0 h 82"/>
                      <a:gd name="T38" fmla="*/ 79 w 79"/>
                      <a:gd name="T39" fmla="*/ 82 h 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9" h="82">
                        <a:moveTo>
                          <a:pt x="14" y="22"/>
                        </a:moveTo>
                        <a:lnTo>
                          <a:pt x="21" y="42"/>
                        </a:lnTo>
                        <a:lnTo>
                          <a:pt x="79" y="71"/>
                        </a:lnTo>
                        <a:lnTo>
                          <a:pt x="49" y="63"/>
                        </a:lnTo>
                        <a:lnTo>
                          <a:pt x="35" y="60"/>
                        </a:lnTo>
                        <a:lnTo>
                          <a:pt x="20" y="62"/>
                        </a:lnTo>
                        <a:lnTo>
                          <a:pt x="8" y="67"/>
                        </a:lnTo>
                        <a:lnTo>
                          <a:pt x="1" y="82"/>
                        </a:lnTo>
                        <a:lnTo>
                          <a:pt x="0" y="25"/>
                        </a:lnTo>
                        <a:lnTo>
                          <a:pt x="3" y="12"/>
                        </a:lnTo>
                        <a:lnTo>
                          <a:pt x="11" y="0"/>
                        </a:lnTo>
                        <a:lnTo>
                          <a:pt x="14" y="22"/>
                        </a:lnTo>
                        <a:close/>
                      </a:path>
                    </a:pathLst>
                  </a:custGeom>
                  <a:blipFill dpi="0" rotWithShape="0">
                    <a:blip r:embed="rId1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33" name="Freeform 76"/>
                  <p:cNvSpPr>
                    <a:spLocks/>
                  </p:cNvSpPr>
                  <p:nvPr/>
                </p:nvSpPr>
                <p:spPr bwMode="auto">
                  <a:xfrm>
                    <a:off x="2761" y="2080"/>
                    <a:ext cx="84" cy="94"/>
                  </a:xfrm>
                  <a:custGeom>
                    <a:avLst/>
                    <a:gdLst>
                      <a:gd name="T0" fmla="*/ 0 w 169"/>
                      <a:gd name="T1" fmla="*/ 0 h 189"/>
                      <a:gd name="T2" fmla="*/ 0 w 169"/>
                      <a:gd name="T3" fmla="*/ 0 h 189"/>
                      <a:gd name="T4" fmla="*/ 0 w 169"/>
                      <a:gd name="T5" fmla="*/ 0 h 189"/>
                      <a:gd name="T6" fmla="*/ 0 w 169"/>
                      <a:gd name="T7" fmla="*/ 0 h 189"/>
                      <a:gd name="T8" fmla="*/ 0 w 169"/>
                      <a:gd name="T9" fmla="*/ 0 h 189"/>
                      <a:gd name="T10" fmla="*/ 0 w 169"/>
                      <a:gd name="T11" fmla="*/ 0 h 189"/>
                      <a:gd name="T12" fmla="*/ 0 w 169"/>
                      <a:gd name="T13" fmla="*/ 0 h 189"/>
                      <a:gd name="T14" fmla="*/ 0 w 169"/>
                      <a:gd name="T15" fmla="*/ 0 h 189"/>
                      <a:gd name="T16" fmla="*/ 0 w 169"/>
                      <a:gd name="T17" fmla="*/ 0 h 189"/>
                      <a:gd name="T18" fmla="*/ 0 w 169"/>
                      <a:gd name="T19" fmla="*/ 0 h 189"/>
                      <a:gd name="T20" fmla="*/ 0 w 169"/>
                      <a:gd name="T21" fmla="*/ 0 h 189"/>
                      <a:gd name="T22" fmla="*/ 0 w 169"/>
                      <a:gd name="T23" fmla="*/ 0 h 189"/>
                      <a:gd name="T24" fmla="*/ 0 w 169"/>
                      <a:gd name="T25" fmla="*/ 0 h 189"/>
                      <a:gd name="T26" fmla="*/ 0 w 169"/>
                      <a:gd name="T27" fmla="*/ 0 h 189"/>
                      <a:gd name="T28" fmla="*/ 0 w 169"/>
                      <a:gd name="T29" fmla="*/ 0 h 189"/>
                      <a:gd name="T30" fmla="*/ 0 w 169"/>
                      <a:gd name="T31" fmla="*/ 0 h 189"/>
                      <a:gd name="T32" fmla="*/ 0 w 169"/>
                      <a:gd name="T33" fmla="*/ 0 h 189"/>
                      <a:gd name="T34" fmla="*/ 0 w 169"/>
                      <a:gd name="T35" fmla="*/ 0 h 189"/>
                      <a:gd name="T36" fmla="*/ 0 w 169"/>
                      <a:gd name="T37" fmla="*/ 0 h 189"/>
                      <a:gd name="T38" fmla="*/ 0 w 169"/>
                      <a:gd name="T39" fmla="*/ 0 h 189"/>
                      <a:gd name="T40" fmla="*/ 0 w 169"/>
                      <a:gd name="T41" fmla="*/ 0 h 189"/>
                      <a:gd name="T42" fmla="*/ 0 w 169"/>
                      <a:gd name="T43" fmla="*/ 0 h 189"/>
                      <a:gd name="T44" fmla="*/ 0 w 169"/>
                      <a:gd name="T45" fmla="*/ 0 h 189"/>
                      <a:gd name="T46" fmla="*/ 0 w 169"/>
                      <a:gd name="T47" fmla="*/ 0 h 189"/>
                      <a:gd name="T48" fmla="*/ 0 w 169"/>
                      <a:gd name="T49" fmla="*/ 0 h 189"/>
                      <a:gd name="T50" fmla="*/ 0 w 169"/>
                      <a:gd name="T51" fmla="*/ 0 h 189"/>
                      <a:gd name="T52" fmla="*/ 0 w 169"/>
                      <a:gd name="T53" fmla="*/ 0 h 189"/>
                      <a:gd name="T54" fmla="*/ 0 w 169"/>
                      <a:gd name="T55" fmla="*/ 0 h 189"/>
                      <a:gd name="T56" fmla="*/ 0 w 169"/>
                      <a:gd name="T57" fmla="*/ 0 h 189"/>
                      <a:gd name="T58" fmla="*/ 0 w 169"/>
                      <a:gd name="T59" fmla="*/ 0 h 189"/>
                      <a:gd name="T60" fmla="*/ 0 w 169"/>
                      <a:gd name="T61" fmla="*/ 0 h 189"/>
                      <a:gd name="T62" fmla="*/ 0 w 169"/>
                      <a:gd name="T63" fmla="*/ 0 h 189"/>
                      <a:gd name="T64" fmla="*/ 0 w 169"/>
                      <a:gd name="T65" fmla="*/ 0 h 189"/>
                      <a:gd name="T66" fmla="*/ 0 w 169"/>
                      <a:gd name="T67" fmla="*/ 0 h 189"/>
                      <a:gd name="T68" fmla="*/ 0 w 169"/>
                      <a:gd name="T69" fmla="*/ 0 h 189"/>
                      <a:gd name="T70" fmla="*/ 0 w 169"/>
                      <a:gd name="T71" fmla="*/ 0 h 189"/>
                      <a:gd name="T72" fmla="*/ 0 w 169"/>
                      <a:gd name="T73" fmla="*/ 0 h 189"/>
                      <a:gd name="T74" fmla="*/ 0 w 169"/>
                      <a:gd name="T75" fmla="*/ 0 h 189"/>
                      <a:gd name="T76" fmla="*/ 0 w 169"/>
                      <a:gd name="T77" fmla="*/ 0 h 189"/>
                      <a:gd name="T78" fmla="*/ 0 w 169"/>
                      <a:gd name="T79" fmla="*/ 0 h 189"/>
                      <a:gd name="T80" fmla="*/ 0 w 169"/>
                      <a:gd name="T81" fmla="*/ 0 h 189"/>
                      <a:gd name="T82" fmla="*/ 0 w 169"/>
                      <a:gd name="T83" fmla="*/ 0 h 189"/>
                      <a:gd name="T84" fmla="*/ 0 w 169"/>
                      <a:gd name="T85" fmla="*/ 0 h 189"/>
                      <a:gd name="T86" fmla="*/ 0 w 169"/>
                      <a:gd name="T87" fmla="*/ 0 h 189"/>
                      <a:gd name="T88" fmla="*/ 0 w 169"/>
                      <a:gd name="T89" fmla="*/ 0 h 189"/>
                      <a:gd name="T90" fmla="*/ 0 w 169"/>
                      <a:gd name="T91" fmla="*/ 0 h 189"/>
                      <a:gd name="T92" fmla="*/ 0 w 169"/>
                      <a:gd name="T93" fmla="*/ 0 h 189"/>
                      <a:gd name="T94" fmla="*/ 0 w 169"/>
                      <a:gd name="T95" fmla="*/ 0 h 189"/>
                      <a:gd name="T96" fmla="*/ 0 w 169"/>
                      <a:gd name="T97" fmla="*/ 0 h 189"/>
                      <a:gd name="T98" fmla="*/ 0 w 169"/>
                      <a:gd name="T99" fmla="*/ 0 h 189"/>
                      <a:gd name="T100" fmla="*/ 0 w 169"/>
                      <a:gd name="T101" fmla="*/ 0 h 189"/>
                      <a:gd name="T102" fmla="*/ 0 w 169"/>
                      <a:gd name="T103" fmla="*/ 0 h 18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9"/>
                      <a:gd name="T157" fmla="*/ 0 h 189"/>
                      <a:gd name="T158" fmla="*/ 169 w 169"/>
                      <a:gd name="T159" fmla="*/ 189 h 18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9" h="189">
                        <a:moveTo>
                          <a:pt x="138" y="16"/>
                        </a:moveTo>
                        <a:lnTo>
                          <a:pt x="124" y="9"/>
                        </a:lnTo>
                        <a:lnTo>
                          <a:pt x="112" y="5"/>
                        </a:lnTo>
                        <a:lnTo>
                          <a:pt x="91" y="0"/>
                        </a:lnTo>
                        <a:lnTo>
                          <a:pt x="77" y="0"/>
                        </a:lnTo>
                        <a:lnTo>
                          <a:pt x="61" y="0"/>
                        </a:lnTo>
                        <a:lnTo>
                          <a:pt x="45" y="4"/>
                        </a:lnTo>
                        <a:lnTo>
                          <a:pt x="34" y="4"/>
                        </a:lnTo>
                        <a:lnTo>
                          <a:pt x="23" y="7"/>
                        </a:lnTo>
                        <a:lnTo>
                          <a:pt x="13" y="16"/>
                        </a:lnTo>
                        <a:lnTo>
                          <a:pt x="6" y="26"/>
                        </a:lnTo>
                        <a:lnTo>
                          <a:pt x="5" y="40"/>
                        </a:lnTo>
                        <a:lnTo>
                          <a:pt x="3" y="58"/>
                        </a:lnTo>
                        <a:lnTo>
                          <a:pt x="0" y="84"/>
                        </a:lnTo>
                        <a:lnTo>
                          <a:pt x="1" y="106"/>
                        </a:lnTo>
                        <a:lnTo>
                          <a:pt x="6" y="124"/>
                        </a:lnTo>
                        <a:lnTo>
                          <a:pt x="10" y="142"/>
                        </a:lnTo>
                        <a:lnTo>
                          <a:pt x="15" y="154"/>
                        </a:lnTo>
                        <a:lnTo>
                          <a:pt x="20" y="166"/>
                        </a:lnTo>
                        <a:lnTo>
                          <a:pt x="24" y="177"/>
                        </a:lnTo>
                        <a:lnTo>
                          <a:pt x="30" y="189"/>
                        </a:lnTo>
                        <a:lnTo>
                          <a:pt x="37" y="189"/>
                        </a:lnTo>
                        <a:lnTo>
                          <a:pt x="34" y="172"/>
                        </a:lnTo>
                        <a:lnTo>
                          <a:pt x="38" y="161"/>
                        </a:lnTo>
                        <a:lnTo>
                          <a:pt x="40" y="154"/>
                        </a:lnTo>
                        <a:lnTo>
                          <a:pt x="37" y="143"/>
                        </a:lnTo>
                        <a:lnTo>
                          <a:pt x="34" y="124"/>
                        </a:lnTo>
                        <a:lnTo>
                          <a:pt x="39" y="119"/>
                        </a:lnTo>
                        <a:lnTo>
                          <a:pt x="46" y="129"/>
                        </a:lnTo>
                        <a:lnTo>
                          <a:pt x="52" y="138"/>
                        </a:lnTo>
                        <a:lnTo>
                          <a:pt x="51" y="119"/>
                        </a:lnTo>
                        <a:lnTo>
                          <a:pt x="55" y="97"/>
                        </a:lnTo>
                        <a:lnTo>
                          <a:pt x="55" y="73"/>
                        </a:lnTo>
                        <a:lnTo>
                          <a:pt x="56" y="60"/>
                        </a:lnTo>
                        <a:lnTo>
                          <a:pt x="50" y="54"/>
                        </a:lnTo>
                        <a:lnTo>
                          <a:pt x="62" y="57"/>
                        </a:lnTo>
                        <a:lnTo>
                          <a:pt x="72" y="61"/>
                        </a:lnTo>
                        <a:lnTo>
                          <a:pt x="80" y="62"/>
                        </a:lnTo>
                        <a:lnTo>
                          <a:pt x="96" y="64"/>
                        </a:lnTo>
                        <a:lnTo>
                          <a:pt x="107" y="68"/>
                        </a:lnTo>
                        <a:lnTo>
                          <a:pt x="92" y="61"/>
                        </a:lnTo>
                        <a:lnTo>
                          <a:pt x="101" y="61"/>
                        </a:lnTo>
                        <a:lnTo>
                          <a:pt x="120" y="61"/>
                        </a:lnTo>
                        <a:lnTo>
                          <a:pt x="135" y="58"/>
                        </a:lnTo>
                        <a:lnTo>
                          <a:pt x="153" y="60"/>
                        </a:lnTo>
                        <a:lnTo>
                          <a:pt x="158" y="72"/>
                        </a:lnTo>
                        <a:lnTo>
                          <a:pt x="160" y="86"/>
                        </a:lnTo>
                        <a:lnTo>
                          <a:pt x="164" y="68"/>
                        </a:lnTo>
                        <a:lnTo>
                          <a:pt x="169" y="47"/>
                        </a:lnTo>
                        <a:lnTo>
                          <a:pt x="160" y="33"/>
                        </a:lnTo>
                        <a:lnTo>
                          <a:pt x="151" y="23"/>
                        </a:lnTo>
                        <a:lnTo>
                          <a:pt x="138" y="16"/>
                        </a:lnTo>
                        <a:close/>
                      </a:path>
                    </a:pathLst>
                  </a:custGeom>
                  <a:blipFill dpi="0" rotWithShape="0">
                    <a:blip r:embed="rId1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grpSp>
            <p:nvGrpSpPr>
              <p:cNvPr id="54400" name="Group 77"/>
              <p:cNvGrpSpPr>
                <a:grpSpLocks/>
              </p:cNvGrpSpPr>
              <p:nvPr/>
            </p:nvGrpSpPr>
            <p:grpSpPr bwMode="auto">
              <a:xfrm>
                <a:off x="2831" y="2131"/>
                <a:ext cx="192" cy="893"/>
                <a:chOff x="2831" y="2131"/>
                <a:chExt cx="192" cy="893"/>
              </a:xfrm>
            </p:grpSpPr>
            <p:grpSp>
              <p:nvGrpSpPr>
                <p:cNvPr id="54401" name="Group 78"/>
                <p:cNvGrpSpPr>
                  <a:grpSpLocks/>
                </p:cNvGrpSpPr>
                <p:nvPr/>
              </p:nvGrpSpPr>
              <p:grpSpPr bwMode="auto">
                <a:xfrm>
                  <a:off x="2881" y="2131"/>
                  <a:ext cx="101" cy="214"/>
                  <a:chOff x="2881" y="2131"/>
                  <a:chExt cx="101" cy="214"/>
                </a:xfrm>
              </p:grpSpPr>
              <p:sp>
                <p:nvSpPr>
                  <p:cNvPr id="54420" name="Freeform 79"/>
                  <p:cNvSpPr>
                    <a:spLocks/>
                  </p:cNvSpPr>
                  <p:nvPr/>
                </p:nvSpPr>
                <p:spPr bwMode="auto">
                  <a:xfrm>
                    <a:off x="2881" y="2131"/>
                    <a:ext cx="101" cy="121"/>
                  </a:xfrm>
                  <a:custGeom>
                    <a:avLst/>
                    <a:gdLst>
                      <a:gd name="T0" fmla="*/ 0 w 204"/>
                      <a:gd name="T1" fmla="*/ 1 h 242"/>
                      <a:gd name="T2" fmla="*/ 0 w 204"/>
                      <a:gd name="T3" fmla="*/ 1 h 242"/>
                      <a:gd name="T4" fmla="*/ 0 w 204"/>
                      <a:gd name="T5" fmla="*/ 1 h 242"/>
                      <a:gd name="T6" fmla="*/ 0 w 204"/>
                      <a:gd name="T7" fmla="*/ 1 h 242"/>
                      <a:gd name="T8" fmla="*/ 0 w 204"/>
                      <a:gd name="T9" fmla="*/ 1 h 242"/>
                      <a:gd name="T10" fmla="*/ 0 w 204"/>
                      <a:gd name="T11" fmla="*/ 1 h 242"/>
                      <a:gd name="T12" fmla="*/ 0 w 204"/>
                      <a:gd name="T13" fmla="*/ 1 h 242"/>
                      <a:gd name="T14" fmla="*/ 0 w 204"/>
                      <a:gd name="T15" fmla="*/ 1 h 242"/>
                      <a:gd name="T16" fmla="*/ 0 w 204"/>
                      <a:gd name="T17" fmla="*/ 1 h 242"/>
                      <a:gd name="T18" fmla="*/ 0 w 204"/>
                      <a:gd name="T19" fmla="*/ 1 h 242"/>
                      <a:gd name="T20" fmla="*/ 0 w 204"/>
                      <a:gd name="T21" fmla="*/ 1 h 242"/>
                      <a:gd name="T22" fmla="*/ 0 w 204"/>
                      <a:gd name="T23" fmla="*/ 1 h 242"/>
                      <a:gd name="T24" fmla="*/ 0 w 204"/>
                      <a:gd name="T25" fmla="*/ 1 h 242"/>
                      <a:gd name="T26" fmla="*/ 0 w 204"/>
                      <a:gd name="T27" fmla="*/ 1 h 242"/>
                      <a:gd name="T28" fmla="*/ 0 w 204"/>
                      <a:gd name="T29" fmla="*/ 1 h 242"/>
                      <a:gd name="T30" fmla="*/ 0 w 204"/>
                      <a:gd name="T31" fmla="*/ 1 h 242"/>
                      <a:gd name="T32" fmla="*/ 0 w 204"/>
                      <a:gd name="T33" fmla="*/ 1 h 242"/>
                      <a:gd name="T34" fmla="*/ 0 w 204"/>
                      <a:gd name="T35" fmla="*/ 1 h 242"/>
                      <a:gd name="T36" fmla="*/ 0 w 204"/>
                      <a:gd name="T37" fmla="*/ 1 h 242"/>
                      <a:gd name="T38" fmla="*/ 0 w 204"/>
                      <a:gd name="T39" fmla="*/ 1 h 242"/>
                      <a:gd name="T40" fmla="*/ 0 w 204"/>
                      <a:gd name="T41" fmla="*/ 1 h 242"/>
                      <a:gd name="T42" fmla="*/ 0 w 204"/>
                      <a:gd name="T43" fmla="*/ 1 h 242"/>
                      <a:gd name="T44" fmla="*/ 0 w 204"/>
                      <a:gd name="T45" fmla="*/ 1 h 242"/>
                      <a:gd name="T46" fmla="*/ 0 w 204"/>
                      <a:gd name="T47" fmla="*/ 1 h 242"/>
                      <a:gd name="T48" fmla="*/ 0 w 204"/>
                      <a:gd name="T49" fmla="*/ 1 h 242"/>
                      <a:gd name="T50" fmla="*/ 0 w 204"/>
                      <a:gd name="T51" fmla="*/ 1 h 242"/>
                      <a:gd name="T52" fmla="*/ 0 w 204"/>
                      <a:gd name="T53" fmla="*/ 1 h 242"/>
                      <a:gd name="T54" fmla="*/ 0 w 204"/>
                      <a:gd name="T55" fmla="*/ 1 h 242"/>
                      <a:gd name="T56" fmla="*/ 0 w 204"/>
                      <a:gd name="T57" fmla="*/ 1 h 242"/>
                      <a:gd name="T58" fmla="*/ 0 w 204"/>
                      <a:gd name="T59" fmla="*/ 1 h 242"/>
                      <a:gd name="T60" fmla="*/ 0 w 204"/>
                      <a:gd name="T61" fmla="*/ 1 h 242"/>
                      <a:gd name="T62" fmla="*/ 0 w 204"/>
                      <a:gd name="T63" fmla="*/ 1 h 242"/>
                      <a:gd name="T64" fmla="*/ 0 w 204"/>
                      <a:gd name="T65" fmla="*/ 1 h 242"/>
                      <a:gd name="T66" fmla="*/ 0 w 204"/>
                      <a:gd name="T67" fmla="*/ 1 h 242"/>
                      <a:gd name="T68" fmla="*/ 0 w 204"/>
                      <a:gd name="T69" fmla="*/ 1 h 242"/>
                      <a:gd name="T70" fmla="*/ 0 w 204"/>
                      <a:gd name="T71" fmla="*/ 1 h 242"/>
                      <a:gd name="T72" fmla="*/ 0 w 204"/>
                      <a:gd name="T73" fmla="*/ 1 h 242"/>
                      <a:gd name="T74" fmla="*/ 0 w 204"/>
                      <a:gd name="T75" fmla="*/ 1 h 242"/>
                      <a:gd name="T76" fmla="*/ 0 w 204"/>
                      <a:gd name="T77" fmla="*/ 1 h 242"/>
                      <a:gd name="T78" fmla="*/ 0 w 204"/>
                      <a:gd name="T79" fmla="*/ 1 h 242"/>
                      <a:gd name="T80" fmla="*/ 0 w 204"/>
                      <a:gd name="T81" fmla="*/ 1 h 242"/>
                      <a:gd name="T82" fmla="*/ 0 w 204"/>
                      <a:gd name="T83" fmla="*/ 1 h 242"/>
                      <a:gd name="T84" fmla="*/ 0 w 204"/>
                      <a:gd name="T85" fmla="*/ 0 h 242"/>
                      <a:gd name="T86" fmla="*/ 0 w 204"/>
                      <a:gd name="T87" fmla="*/ 0 h 242"/>
                      <a:gd name="T88" fmla="*/ 0 w 204"/>
                      <a:gd name="T89" fmla="*/ 1 h 24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4"/>
                      <a:gd name="T136" fmla="*/ 0 h 242"/>
                      <a:gd name="T137" fmla="*/ 204 w 204"/>
                      <a:gd name="T138" fmla="*/ 242 h 24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4" h="242">
                        <a:moveTo>
                          <a:pt x="118" y="5"/>
                        </a:moveTo>
                        <a:lnTo>
                          <a:pt x="147" y="15"/>
                        </a:lnTo>
                        <a:lnTo>
                          <a:pt x="163" y="27"/>
                        </a:lnTo>
                        <a:lnTo>
                          <a:pt x="174" y="44"/>
                        </a:lnTo>
                        <a:lnTo>
                          <a:pt x="185" y="78"/>
                        </a:lnTo>
                        <a:lnTo>
                          <a:pt x="197" y="127"/>
                        </a:lnTo>
                        <a:lnTo>
                          <a:pt x="204" y="171"/>
                        </a:lnTo>
                        <a:lnTo>
                          <a:pt x="203" y="190"/>
                        </a:lnTo>
                        <a:lnTo>
                          <a:pt x="199" y="208"/>
                        </a:lnTo>
                        <a:lnTo>
                          <a:pt x="197" y="239"/>
                        </a:lnTo>
                        <a:lnTo>
                          <a:pt x="188" y="238"/>
                        </a:lnTo>
                        <a:lnTo>
                          <a:pt x="176" y="234"/>
                        </a:lnTo>
                        <a:lnTo>
                          <a:pt x="163" y="235"/>
                        </a:lnTo>
                        <a:lnTo>
                          <a:pt x="145" y="240"/>
                        </a:lnTo>
                        <a:lnTo>
                          <a:pt x="134" y="241"/>
                        </a:lnTo>
                        <a:lnTo>
                          <a:pt x="134" y="225"/>
                        </a:lnTo>
                        <a:lnTo>
                          <a:pt x="148" y="192"/>
                        </a:lnTo>
                        <a:lnTo>
                          <a:pt x="152" y="138"/>
                        </a:lnTo>
                        <a:lnTo>
                          <a:pt x="148" y="90"/>
                        </a:lnTo>
                        <a:lnTo>
                          <a:pt x="120" y="59"/>
                        </a:lnTo>
                        <a:lnTo>
                          <a:pt x="72" y="55"/>
                        </a:lnTo>
                        <a:lnTo>
                          <a:pt x="49" y="85"/>
                        </a:lnTo>
                        <a:lnTo>
                          <a:pt x="51" y="187"/>
                        </a:lnTo>
                        <a:lnTo>
                          <a:pt x="72" y="227"/>
                        </a:lnTo>
                        <a:lnTo>
                          <a:pt x="72" y="240"/>
                        </a:lnTo>
                        <a:lnTo>
                          <a:pt x="60" y="240"/>
                        </a:lnTo>
                        <a:lnTo>
                          <a:pt x="45" y="238"/>
                        </a:lnTo>
                        <a:lnTo>
                          <a:pt x="32" y="236"/>
                        </a:lnTo>
                        <a:lnTo>
                          <a:pt x="16" y="242"/>
                        </a:lnTo>
                        <a:lnTo>
                          <a:pt x="14" y="225"/>
                        </a:lnTo>
                        <a:lnTo>
                          <a:pt x="5" y="201"/>
                        </a:lnTo>
                        <a:lnTo>
                          <a:pt x="1" y="178"/>
                        </a:lnTo>
                        <a:lnTo>
                          <a:pt x="0" y="160"/>
                        </a:lnTo>
                        <a:lnTo>
                          <a:pt x="1" y="138"/>
                        </a:lnTo>
                        <a:lnTo>
                          <a:pt x="5" y="122"/>
                        </a:lnTo>
                        <a:lnTo>
                          <a:pt x="10" y="105"/>
                        </a:lnTo>
                        <a:lnTo>
                          <a:pt x="14" y="89"/>
                        </a:lnTo>
                        <a:lnTo>
                          <a:pt x="14" y="76"/>
                        </a:lnTo>
                        <a:lnTo>
                          <a:pt x="17" y="58"/>
                        </a:lnTo>
                        <a:lnTo>
                          <a:pt x="22" y="36"/>
                        </a:lnTo>
                        <a:lnTo>
                          <a:pt x="43" y="17"/>
                        </a:lnTo>
                        <a:lnTo>
                          <a:pt x="57" y="5"/>
                        </a:lnTo>
                        <a:lnTo>
                          <a:pt x="79" y="0"/>
                        </a:lnTo>
                        <a:lnTo>
                          <a:pt x="98" y="0"/>
                        </a:lnTo>
                        <a:lnTo>
                          <a:pt x="118"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21" name="Freeform 80"/>
                  <p:cNvSpPr>
                    <a:spLocks/>
                  </p:cNvSpPr>
                  <p:nvPr/>
                </p:nvSpPr>
                <p:spPr bwMode="auto">
                  <a:xfrm>
                    <a:off x="2888" y="2152"/>
                    <a:ext cx="84" cy="193"/>
                  </a:xfrm>
                  <a:custGeom>
                    <a:avLst/>
                    <a:gdLst>
                      <a:gd name="T0" fmla="*/ 1 w 167"/>
                      <a:gd name="T1" fmla="*/ 1 h 385"/>
                      <a:gd name="T2" fmla="*/ 1 w 167"/>
                      <a:gd name="T3" fmla="*/ 1 h 385"/>
                      <a:gd name="T4" fmla="*/ 1 w 167"/>
                      <a:gd name="T5" fmla="*/ 1 h 385"/>
                      <a:gd name="T6" fmla="*/ 1 w 167"/>
                      <a:gd name="T7" fmla="*/ 1 h 385"/>
                      <a:gd name="T8" fmla="*/ 1 w 167"/>
                      <a:gd name="T9" fmla="*/ 1 h 385"/>
                      <a:gd name="T10" fmla="*/ 1 w 167"/>
                      <a:gd name="T11" fmla="*/ 1 h 385"/>
                      <a:gd name="T12" fmla="*/ 1 w 167"/>
                      <a:gd name="T13" fmla="*/ 1 h 385"/>
                      <a:gd name="T14" fmla="*/ 1 w 167"/>
                      <a:gd name="T15" fmla="*/ 1 h 385"/>
                      <a:gd name="T16" fmla="*/ 1 w 167"/>
                      <a:gd name="T17" fmla="*/ 1 h 385"/>
                      <a:gd name="T18" fmla="*/ 1 w 167"/>
                      <a:gd name="T19" fmla="*/ 1 h 385"/>
                      <a:gd name="T20" fmla="*/ 1 w 167"/>
                      <a:gd name="T21" fmla="*/ 1 h 385"/>
                      <a:gd name="T22" fmla="*/ 1 w 167"/>
                      <a:gd name="T23" fmla="*/ 1 h 385"/>
                      <a:gd name="T24" fmla="*/ 1 w 167"/>
                      <a:gd name="T25" fmla="*/ 1 h 385"/>
                      <a:gd name="T26" fmla="*/ 0 w 167"/>
                      <a:gd name="T27" fmla="*/ 1 h 385"/>
                      <a:gd name="T28" fmla="*/ 1 w 167"/>
                      <a:gd name="T29" fmla="*/ 1 h 385"/>
                      <a:gd name="T30" fmla="*/ 1 w 167"/>
                      <a:gd name="T31" fmla="*/ 1 h 385"/>
                      <a:gd name="T32" fmla="*/ 1 w 167"/>
                      <a:gd name="T33" fmla="*/ 1 h 385"/>
                      <a:gd name="T34" fmla="*/ 1 w 167"/>
                      <a:gd name="T35" fmla="*/ 1 h 385"/>
                      <a:gd name="T36" fmla="*/ 1 w 167"/>
                      <a:gd name="T37" fmla="*/ 1 h 385"/>
                      <a:gd name="T38" fmla="*/ 1 w 167"/>
                      <a:gd name="T39" fmla="*/ 1 h 385"/>
                      <a:gd name="T40" fmla="*/ 1 w 167"/>
                      <a:gd name="T41" fmla="*/ 1 h 385"/>
                      <a:gd name="T42" fmla="*/ 1 w 167"/>
                      <a:gd name="T43" fmla="*/ 1 h 385"/>
                      <a:gd name="T44" fmla="*/ 1 w 167"/>
                      <a:gd name="T45" fmla="*/ 1 h 385"/>
                      <a:gd name="T46" fmla="*/ 1 w 167"/>
                      <a:gd name="T47" fmla="*/ 1 h 385"/>
                      <a:gd name="T48" fmla="*/ 1 w 167"/>
                      <a:gd name="T49" fmla="*/ 1 h 385"/>
                      <a:gd name="T50" fmla="*/ 1 w 167"/>
                      <a:gd name="T51" fmla="*/ 1 h 385"/>
                      <a:gd name="T52" fmla="*/ 1 w 167"/>
                      <a:gd name="T53" fmla="*/ 1 h 385"/>
                      <a:gd name="T54" fmla="*/ 1 w 167"/>
                      <a:gd name="T55" fmla="*/ 0 h 385"/>
                      <a:gd name="T56" fmla="*/ 1 w 167"/>
                      <a:gd name="T57" fmla="*/ 1 h 38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7"/>
                      <a:gd name="T88" fmla="*/ 0 h 385"/>
                      <a:gd name="T89" fmla="*/ 167 w 167"/>
                      <a:gd name="T90" fmla="*/ 385 h 38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7" h="385">
                        <a:moveTo>
                          <a:pt x="103" y="3"/>
                        </a:moveTo>
                        <a:lnTo>
                          <a:pt x="115" y="9"/>
                        </a:lnTo>
                        <a:lnTo>
                          <a:pt x="126" y="18"/>
                        </a:lnTo>
                        <a:lnTo>
                          <a:pt x="134" y="31"/>
                        </a:lnTo>
                        <a:lnTo>
                          <a:pt x="137" y="46"/>
                        </a:lnTo>
                        <a:lnTo>
                          <a:pt x="140" y="93"/>
                        </a:lnTo>
                        <a:lnTo>
                          <a:pt x="140" y="112"/>
                        </a:lnTo>
                        <a:lnTo>
                          <a:pt x="136" y="144"/>
                        </a:lnTo>
                        <a:lnTo>
                          <a:pt x="130" y="161"/>
                        </a:lnTo>
                        <a:lnTo>
                          <a:pt x="119" y="183"/>
                        </a:lnTo>
                        <a:lnTo>
                          <a:pt x="119" y="241"/>
                        </a:lnTo>
                        <a:lnTo>
                          <a:pt x="167" y="272"/>
                        </a:lnTo>
                        <a:lnTo>
                          <a:pt x="80" y="385"/>
                        </a:lnTo>
                        <a:lnTo>
                          <a:pt x="0" y="265"/>
                        </a:lnTo>
                        <a:lnTo>
                          <a:pt x="57" y="229"/>
                        </a:lnTo>
                        <a:lnTo>
                          <a:pt x="57" y="184"/>
                        </a:lnTo>
                        <a:lnTo>
                          <a:pt x="42" y="161"/>
                        </a:lnTo>
                        <a:lnTo>
                          <a:pt x="35" y="145"/>
                        </a:lnTo>
                        <a:lnTo>
                          <a:pt x="31" y="126"/>
                        </a:lnTo>
                        <a:lnTo>
                          <a:pt x="30" y="103"/>
                        </a:lnTo>
                        <a:lnTo>
                          <a:pt x="30" y="87"/>
                        </a:lnTo>
                        <a:lnTo>
                          <a:pt x="30" y="63"/>
                        </a:lnTo>
                        <a:lnTo>
                          <a:pt x="30" y="47"/>
                        </a:lnTo>
                        <a:lnTo>
                          <a:pt x="34" y="30"/>
                        </a:lnTo>
                        <a:lnTo>
                          <a:pt x="43" y="15"/>
                        </a:lnTo>
                        <a:lnTo>
                          <a:pt x="57" y="6"/>
                        </a:lnTo>
                        <a:lnTo>
                          <a:pt x="69" y="1"/>
                        </a:lnTo>
                        <a:lnTo>
                          <a:pt x="85" y="0"/>
                        </a:lnTo>
                        <a:lnTo>
                          <a:pt x="103" y="3"/>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54402" name="Group 81"/>
                <p:cNvGrpSpPr>
                  <a:grpSpLocks/>
                </p:cNvGrpSpPr>
                <p:nvPr/>
              </p:nvGrpSpPr>
              <p:grpSpPr bwMode="auto">
                <a:xfrm>
                  <a:off x="2835" y="2561"/>
                  <a:ext cx="158" cy="424"/>
                  <a:chOff x="2835" y="2561"/>
                  <a:chExt cx="158" cy="424"/>
                </a:xfrm>
              </p:grpSpPr>
              <p:grpSp>
                <p:nvGrpSpPr>
                  <p:cNvPr id="54416" name="Group 82"/>
                  <p:cNvGrpSpPr>
                    <a:grpSpLocks/>
                  </p:cNvGrpSpPr>
                  <p:nvPr/>
                </p:nvGrpSpPr>
                <p:grpSpPr bwMode="auto">
                  <a:xfrm>
                    <a:off x="2835" y="2561"/>
                    <a:ext cx="158" cy="424"/>
                    <a:chOff x="2835" y="2561"/>
                    <a:chExt cx="158" cy="424"/>
                  </a:xfrm>
                </p:grpSpPr>
                <p:sp>
                  <p:nvSpPr>
                    <p:cNvPr id="54418" name="Freeform 83"/>
                    <p:cNvSpPr>
                      <a:spLocks/>
                    </p:cNvSpPr>
                    <p:nvPr/>
                  </p:nvSpPr>
                  <p:spPr bwMode="auto">
                    <a:xfrm>
                      <a:off x="2879" y="2653"/>
                      <a:ext cx="114" cy="332"/>
                    </a:xfrm>
                    <a:custGeom>
                      <a:avLst/>
                      <a:gdLst>
                        <a:gd name="T0" fmla="*/ 1 w 227"/>
                        <a:gd name="T1" fmla="*/ 1 h 664"/>
                        <a:gd name="T2" fmla="*/ 1 w 227"/>
                        <a:gd name="T3" fmla="*/ 1 h 664"/>
                        <a:gd name="T4" fmla="*/ 1 w 227"/>
                        <a:gd name="T5" fmla="*/ 1 h 664"/>
                        <a:gd name="T6" fmla="*/ 1 w 227"/>
                        <a:gd name="T7" fmla="*/ 2 h 664"/>
                        <a:gd name="T8" fmla="*/ 1 w 227"/>
                        <a:gd name="T9" fmla="*/ 2 h 664"/>
                        <a:gd name="T10" fmla="*/ 1 w 227"/>
                        <a:gd name="T11" fmla="*/ 2 h 664"/>
                        <a:gd name="T12" fmla="*/ 1 w 227"/>
                        <a:gd name="T13" fmla="*/ 2 h 664"/>
                        <a:gd name="T14" fmla="*/ 1 w 227"/>
                        <a:gd name="T15" fmla="*/ 2 h 664"/>
                        <a:gd name="T16" fmla="*/ 1 w 227"/>
                        <a:gd name="T17" fmla="*/ 2 h 664"/>
                        <a:gd name="T18" fmla="*/ 1 w 227"/>
                        <a:gd name="T19" fmla="*/ 2 h 664"/>
                        <a:gd name="T20" fmla="*/ 1 w 227"/>
                        <a:gd name="T21" fmla="*/ 2 h 664"/>
                        <a:gd name="T22" fmla="*/ 1 w 227"/>
                        <a:gd name="T23" fmla="*/ 1 h 664"/>
                        <a:gd name="T24" fmla="*/ 1 w 227"/>
                        <a:gd name="T25" fmla="*/ 1 h 664"/>
                        <a:gd name="T26" fmla="*/ 1 w 227"/>
                        <a:gd name="T27" fmla="*/ 1 h 664"/>
                        <a:gd name="T28" fmla="*/ 1 w 227"/>
                        <a:gd name="T29" fmla="*/ 1 h 664"/>
                        <a:gd name="T30" fmla="*/ 1 w 227"/>
                        <a:gd name="T31" fmla="*/ 2 h 664"/>
                        <a:gd name="T32" fmla="*/ 1 w 227"/>
                        <a:gd name="T33" fmla="*/ 2 h 664"/>
                        <a:gd name="T34" fmla="*/ 1 w 227"/>
                        <a:gd name="T35" fmla="*/ 2 h 664"/>
                        <a:gd name="T36" fmla="*/ 1 w 227"/>
                        <a:gd name="T37" fmla="*/ 2 h 664"/>
                        <a:gd name="T38" fmla="*/ 1 w 227"/>
                        <a:gd name="T39" fmla="*/ 2 h 664"/>
                        <a:gd name="T40" fmla="*/ 1 w 227"/>
                        <a:gd name="T41" fmla="*/ 2 h 664"/>
                        <a:gd name="T42" fmla="*/ 1 w 227"/>
                        <a:gd name="T43" fmla="*/ 2 h 664"/>
                        <a:gd name="T44" fmla="*/ 1 w 227"/>
                        <a:gd name="T45" fmla="*/ 1 h 664"/>
                        <a:gd name="T46" fmla="*/ 1 w 227"/>
                        <a:gd name="T47" fmla="*/ 1 h 664"/>
                        <a:gd name="T48" fmla="*/ 0 w 227"/>
                        <a:gd name="T49" fmla="*/ 0 h 664"/>
                        <a:gd name="T50" fmla="*/ 1 w 227"/>
                        <a:gd name="T51" fmla="*/ 1 h 66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7"/>
                        <a:gd name="T79" fmla="*/ 0 h 664"/>
                        <a:gd name="T80" fmla="*/ 227 w 227"/>
                        <a:gd name="T81" fmla="*/ 664 h 66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7" h="664">
                          <a:moveTo>
                            <a:pt x="185" y="14"/>
                          </a:moveTo>
                          <a:lnTo>
                            <a:pt x="183" y="206"/>
                          </a:lnTo>
                          <a:lnTo>
                            <a:pt x="184" y="367"/>
                          </a:lnTo>
                          <a:lnTo>
                            <a:pt x="174" y="523"/>
                          </a:lnTo>
                          <a:lnTo>
                            <a:pt x="200" y="590"/>
                          </a:lnTo>
                          <a:lnTo>
                            <a:pt x="221" y="635"/>
                          </a:lnTo>
                          <a:lnTo>
                            <a:pt x="227" y="648"/>
                          </a:lnTo>
                          <a:lnTo>
                            <a:pt x="217" y="664"/>
                          </a:lnTo>
                          <a:lnTo>
                            <a:pt x="177" y="662"/>
                          </a:lnTo>
                          <a:lnTo>
                            <a:pt x="140" y="574"/>
                          </a:lnTo>
                          <a:lnTo>
                            <a:pt x="138" y="519"/>
                          </a:lnTo>
                          <a:lnTo>
                            <a:pt x="111" y="334"/>
                          </a:lnTo>
                          <a:lnTo>
                            <a:pt x="108" y="292"/>
                          </a:lnTo>
                          <a:lnTo>
                            <a:pt x="109" y="378"/>
                          </a:lnTo>
                          <a:lnTo>
                            <a:pt x="97" y="500"/>
                          </a:lnTo>
                          <a:lnTo>
                            <a:pt x="100" y="557"/>
                          </a:lnTo>
                          <a:lnTo>
                            <a:pt x="82" y="613"/>
                          </a:lnTo>
                          <a:lnTo>
                            <a:pt x="58" y="654"/>
                          </a:lnTo>
                          <a:lnTo>
                            <a:pt x="22" y="657"/>
                          </a:lnTo>
                          <a:lnTo>
                            <a:pt x="11" y="642"/>
                          </a:lnTo>
                          <a:lnTo>
                            <a:pt x="50" y="555"/>
                          </a:lnTo>
                          <a:lnTo>
                            <a:pt x="53" y="514"/>
                          </a:lnTo>
                          <a:lnTo>
                            <a:pt x="46" y="425"/>
                          </a:lnTo>
                          <a:lnTo>
                            <a:pt x="31" y="280"/>
                          </a:lnTo>
                          <a:lnTo>
                            <a:pt x="0" y="0"/>
                          </a:lnTo>
                          <a:lnTo>
                            <a:pt x="185" y="14"/>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19" name="Freeform 84"/>
                    <p:cNvSpPr>
                      <a:spLocks/>
                    </p:cNvSpPr>
                    <p:nvPr/>
                  </p:nvSpPr>
                  <p:spPr bwMode="auto">
                    <a:xfrm>
                      <a:off x="2835" y="2561"/>
                      <a:ext cx="26" cy="42"/>
                    </a:xfrm>
                    <a:custGeom>
                      <a:avLst/>
                      <a:gdLst>
                        <a:gd name="T0" fmla="*/ 0 w 53"/>
                        <a:gd name="T1" fmla="*/ 0 h 83"/>
                        <a:gd name="T2" fmla="*/ 0 w 53"/>
                        <a:gd name="T3" fmla="*/ 1 h 83"/>
                        <a:gd name="T4" fmla="*/ 0 w 53"/>
                        <a:gd name="T5" fmla="*/ 1 h 83"/>
                        <a:gd name="T6" fmla="*/ 0 w 53"/>
                        <a:gd name="T7" fmla="*/ 1 h 83"/>
                        <a:gd name="T8" fmla="*/ 0 w 53"/>
                        <a:gd name="T9" fmla="*/ 0 h 83"/>
                        <a:gd name="T10" fmla="*/ 0 60000 65536"/>
                        <a:gd name="T11" fmla="*/ 0 60000 65536"/>
                        <a:gd name="T12" fmla="*/ 0 60000 65536"/>
                        <a:gd name="T13" fmla="*/ 0 60000 65536"/>
                        <a:gd name="T14" fmla="*/ 0 60000 65536"/>
                        <a:gd name="T15" fmla="*/ 0 w 53"/>
                        <a:gd name="T16" fmla="*/ 0 h 83"/>
                        <a:gd name="T17" fmla="*/ 53 w 53"/>
                        <a:gd name="T18" fmla="*/ 83 h 83"/>
                      </a:gdLst>
                      <a:ahLst/>
                      <a:cxnLst>
                        <a:cxn ang="T10">
                          <a:pos x="T0" y="T1"/>
                        </a:cxn>
                        <a:cxn ang="T11">
                          <a:pos x="T2" y="T3"/>
                        </a:cxn>
                        <a:cxn ang="T12">
                          <a:pos x="T4" y="T5"/>
                        </a:cxn>
                        <a:cxn ang="T13">
                          <a:pos x="T6" y="T7"/>
                        </a:cxn>
                        <a:cxn ang="T14">
                          <a:pos x="T8" y="T9"/>
                        </a:cxn>
                      </a:cxnLst>
                      <a:rect l="T15" t="T16" r="T17" b="T18"/>
                      <a:pathLst>
                        <a:path w="53" h="83">
                          <a:moveTo>
                            <a:pt x="0" y="0"/>
                          </a:moveTo>
                          <a:lnTo>
                            <a:pt x="0" y="43"/>
                          </a:lnTo>
                          <a:lnTo>
                            <a:pt x="53" y="83"/>
                          </a:lnTo>
                          <a:lnTo>
                            <a:pt x="29" y="6"/>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54417" name="Freeform 85"/>
                  <p:cNvSpPr>
                    <a:spLocks/>
                  </p:cNvSpPr>
                  <p:nvPr/>
                </p:nvSpPr>
                <p:spPr bwMode="auto">
                  <a:xfrm>
                    <a:off x="2925" y="2656"/>
                    <a:ext cx="10" cy="147"/>
                  </a:xfrm>
                  <a:custGeom>
                    <a:avLst/>
                    <a:gdLst>
                      <a:gd name="T0" fmla="*/ 0 w 19"/>
                      <a:gd name="T1" fmla="*/ 0 h 294"/>
                      <a:gd name="T2" fmla="*/ 0 w 19"/>
                      <a:gd name="T3" fmla="*/ 1 h 294"/>
                      <a:gd name="T4" fmla="*/ 1 w 19"/>
                      <a:gd name="T5" fmla="*/ 1 h 294"/>
                      <a:gd name="T6" fmla="*/ 1 w 19"/>
                      <a:gd name="T7" fmla="*/ 1 h 294"/>
                      <a:gd name="T8" fmla="*/ 1 w 19"/>
                      <a:gd name="T9" fmla="*/ 1 h 294"/>
                      <a:gd name="T10" fmla="*/ 1 w 19"/>
                      <a:gd name="T11" fmla="*/ 1 h 294"/>
                      <a:gd name="T12" fmla="*/ 0 w 19"/>
                      <a:gd name="T13" fmla="*/ 0 h 294"/>
                      <a:gd name="T14" fmla="*/ 0 60000 65536"/>
                      <a:gd name="T15" fmla="*/ 0 60000 65536"/>
                      <a:gd name="T16" fmla="*/ 0 60000 65536"/>
                      <a:gd name="T17" fmla="*/ 0 60000 65536"/>
                      <a:gd name="T18" fmla="*/ 0 60000 65536"/>
                      <a:gd name="T19" fmla="*/ 0 60000 65536"/>
                      <a:gd name="T20" fmla="*/ 0 60000 65536"/>
                      <a:gd name="T21" fmla="*/ 0 w 19"/>
                      <a:gd name="T22" fmla="*/ 0 h 294"/>
                      <a:gd name="T23" fmla="*/ 19 w 19"/>
                      <a:gd name="T24" fmla="*/ 294 h 2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94">
                        <a:moveTo>
                          <a:pt x="0" y="0"/>
                        </a:moveTo>
                        <a:lnTo>
                          <a:pt x="0" y="98"/>
                        </a:lnTo>
                        <a:lnTo>
                          <a:pt x="4" y="156"/>
                        </a:lnTo>
                        <a:lnTo>
                          <a:pt x="8" y="219"/>
                        </a:lnTo>
                        <a:lnTo>
                          <a:pt x="19" y="280"/>
                        </a:lnTo>
                        <a:lnTo>
                          <a:pt x="17" y="294"/>
                        </a:lnTo>
                        <a:lnTo>
                          <a:pt x="0" y="0"/>
                        </a:lnTo>
                        <a:close/>
                      </a:path>
                    </a:pathLst>
                  </a:custGeom>
                  <a:blipFill dpi="0" rotWithShape="0">
                    <a:blip r:embed="rId6"/>
                    <a:srcRect/>
                    <a:tile tx="0" ty="0" sx="100000" sy="100000" flip="none" algn="tl"/>
                  </a:blipFill>
                  <a:ln w="7938">
                    <a:solidFill>
                      <a:srgbClr val="FF5F1F"/>
                    </a:solidFill>
                    <a:round/>
                    <a:headEnd/>
                    <a:tailEnd/>
                  </a:ln>
                </p:spPr>
                <p:txBody>
                  <a:bodyPr/>
                  <a:lstStyle/>
                  <a:p>
                    <a:endParaRPr lang="fr-FR"/>
                  </a:p>
                </p:txBody>
              </p:sp>
            </p:grpSp>
            <p:grpSp>
              <p:nvGrpSpPr>
                <p:cNvPr id="54403" name="Group 86"/>
                <p:cNvGrpSpPr>
                  <a:grpSpLocks/>
                </p:cNvGrpSpPr>
                <p:nvPr/>
              </p:nvGrpSpPr>
              <p:grpSpPr bwMode="auto">
                <a:xfrm>
                  <a:off x="2878" y="2931"/>
                  <a:ext cx="121" cy="93"/>
                  <a:chOff x="2878" y="2931"/>
                  <a:chExt cx="121" cy="93"/>
                </a:xfrm>
              </p:grpSpPr>
              <p:sp>
                <p:nvSpPr>
                  <p:cNvPr id="54414" name="Freeform 87"/>
                  <p:cNvSpPr>
                    <a:spLocks/>
                  </p:cNvSpPr>
                  <p:nvPr/>
                </p:nvSpPr>
                <p:spPr bwMode="auto">
                  <a:xfrm>
                    <a:off x="2878" y="2931"/>
                    <a:ext cx="55" cy="88"/>
                  </a:xfrm>
                  <a:custGeom>
                    <a:avLst/>
                    <a:gdLst>
                      <a:gd name="T0" fmla="*/ 1 w 110"/>
                      <a:gd name="T1" fmla="*/ 0 h 176"/>
                      <a:gd name="T2" fmla="*/ 1 w 110"/>
                      <a:gd name="T3" fmla="*/ 1 h 176"/>
                      <a:gd name="T4" fmla="*/ 1 w 110"/>
                      <a:gd name="T5" fmla="*/ 1 h 176"/>
                      <a:gd name="T6" fmla="*/ 1 w 110"/>
                      <a:gd name="T7" fmla="*/ 1 h 176"/>
                      <a:gd name="T8" fmla="*/ 1 w 110"/>
                      <a:gd name="T9" fmla="*/ 1 h 176"/>
                      <a:gd name="T10" fmla="*/ 1 w 110"/>
                      <a:gd name="T11" fmla="*/ 1 h 176"/>
                      <a:gd name="T12" fmla="*/ 1 w 110"/>
                      <a:gd name="T13" fmla="*/ 1 h 176"/>
                      <a:gd name="T14" fmla="*/ 1 w 110"/>
                      <a:gd name="T15" fmla="*/ 1 h 176"/>
                      <a:gd name="T16" fmla="*/ 1 w 110"/>
                      <a:gd name="T17" fmla="*/ 1 h 176"/>
                      <a:gd name="T18" fmla="*/ 0 w 110"/>
                      <a:gd name="T19" fmla="*/ 1 h 176"/>
                      <a:gd name="T20" fmla="*/ 0 w 110"/>
                      <a:gd name="T21" fmla="*/ 1 h 176"/>
                      <a:gd name="T22" fmla="*/ 1 w 110"/>
                      <a:gd name="T23" fmla="*/ 1 h 176"/>
                      <a:gd name="T24" fmla="*/ 1 w 110"/>
                      <a:gd name="T25" fmla="*/ 1 h 176"/>
                      <a:gd name="T26" fmla="*/ 1 w 110"/>
                      <a:gd name="T27" fmla="*/ 1 h 176"/>
                      <a:gd name="T28" fmla="*/ 1 w 110"/>
                      <a:gd name="T29" fmla="*/ 1 h 176"/>
                      <a:gd name="T30" fmla="*/ 1 w 110"/>
                      <a:gd name="T31" fmla="*/ 1 h 176"/>
                      <a:gd name="T32" fmla="*/ 1 w 110"/>
                      <a:gd name="T33" fmla="*/ 1 h 176"/>
                      <a:gd name="T34" fmla="*/ 1 w 110"/>
                      <a:gd name="T35" fmla="*/ 0 h 1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0"/>
                      <a:gd name="T55" fmla="*/ 0 h 176"/>
                      <a:gd name="T56" fmla="*/ 110 w 110"/>
                      <a:gd name="T57" fmla="*/ 176 h 17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0" h="176">
                        <a:moveTo>
                          <a:pt x="102" y="0"/>
                        </a:moveTo>
                        <a:lnTo>
                          <a:pt x="110" y="26"/>
                        </a:lnTo>
                        <a:lnTo>
                          <a:pt x="110" y="78"/>
                        </a:lnTo>
                        <a:lnTo>
                          <a:pt x="99" y="58"/>
                        </a:lnTo>
                        <a:lnTo>
                          <a:pt x="86" y="84"/>
                        </a:lnTo>
                        <a:lnTo>
                          <a:pt x="83" y="120"/>
                        </a:lnTo>
                        <a:lnTo>
                          <a:pt x="66" y="153"/>
                        </a:lnTo>
                        <a:lnTo>
                          <a:pt x="39" y="171"/>
                        </a:lnTo>
                        <a:lnTo>
                          <a:pt x="19" y="176"/>
                        </a:lnTo>
                        <a:lnTo>
                          <a:pt x="0" y="172"/>
                        </a:lnTo>
                        <a:lnTo>
                          <a:pt x="0" y="137"/>
                        </a:lnTo>
                        <a:lnTo>
                          <a:pt x="15" y="85"/>
                        </a:lnTo>
                        <a:lnTo>
                          <a:pt x="23" y="98"/>
                        </a:lnTo>
                        <a:lnTo>
                          <a:pt x="39" y="98"/>
                        </a:lnTo>
                        <a:lnTo>
                          <a:pt x="61" y="96"/>
                        </a:lnTo>
                        <a:lnTo>
                          <a:pt x="76" y="73"/>
                        </a:lnTo>
                        <a:lnTo>
                          <a:pt x="89" y="45"/>
                        </a:lnTo>
                        <a:lnTo>
                          <a:pt x="102" y="0"/>
                        </a:lnTo>
                        <a:close/>
                      </a:path>
                    </a:pathLst>
                  </a:custGeom>
                  <a:blipFill dpi="0" rotWithShape="0">
                    <a:blip r:embed="rId18"/>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15" name="Freeform 88"/>
                  <p:cNvSpPr>
                    <a:spLocks/>
                  </p:cNvSpPr>
                  <p:nvPr/>
                </p:nvSpPr>
                <p:spPr bwMode="auto">
                  <a:xfrm>
                    <a:off x="2949" y="2933"/>
                    <a:ext cx="50" cy="91"/>
                  </a:xfrm>
                  <a:custGeom>
                    <a:avLst/>
                    <a:gdLst>
                      <a:gd name="T0" fmla="*/ 0 w 101"/>
                      <a:gd name="T1" fmla="*/ 0 h 183"/>
                      <a:gd name="T2" fmla="*/ 0 w 101"/>
                      <a:gd name="T3" fmla="*/ 0 h 183"/>
                      <a:gd name="T4" fmla="*/ 0 w 101"/>
                      <a:gd name="T5" fmla="*/ 0 h 183"/>
                      <a:gd name="T6" fmla="*/ 0 w 101"/>
                      <a:gd name="T7" fmla="*/ 0 h 183"/>
                      <a:gd name="T8" fmla="*/ 0 w 101"/>
                      <a:gd name="T9" fmla="*/ 0 h 183"/>
                      <a:gd name="T10" fmla="*/ 0 w 101"/>
                      <a:gd name="T11" fmla="*/ 0 h 183"/>
                      <a:gd name="T12" fmla="*/ 0 w 101"/>
                      <a:gd name="T13" fmla="*/ 0 h 183"/>
                      <a:gd name="T14" fmla="*/ 0 w 101"/>
                      <a:gd name="T15" fmla="*/ 0 h 183"/>
                      <a:gd name="T16" fmla="*/ 0 w 101"/>
                      <a:gd name="T17" fmla="*/ 0 h 183"/>
                      <a:gd name="T18" fmla="*/ 0 w 101"/>
                      <a:gd name="T19" fmla="*/ 0 h 183"/>
                      <a:gd name="T20" fmla="*/ 0 w 101"/>
                      <a:gd name="T21" fmla="*/ 0 h 183"/>
                      <a:gd name="T22" fmla="*/ 0 w 101"/>
                      <a:gd name="T23" fmla="*/ 0 h 183"/>
                      <a:gd name="T24" fmla="*/ 0 w 101"/>
                      <a:gd name="T25" fmla="*/ 0 h 183"/>
                      <a:gd name="T26" fmla="*/ 0 w 101"/>
                      <a:gd name="T27" fmla="*/ 0 h 183"/>
                      <a:gd name="T28" fmla="*/ 0 w 101"/>
                      <a:gd name="T29" fmla="*/ 0 h 183"/>
                      <a:gd name="T30" fmla="*/ 0 w 101"/>
                      <a:gd name="T31" fmla="*/ 0 h 183"/>
                      <a:gd name="T32" fmla="*/ 0 w 101"/>
                      <a:gd name="T33" fmla="*/ 0 h 183"/>
                      <a:gd name="T34" fmla="*/ 0 w 101"/>
                      <a:gd name="T35" fmla="*/ 0 h 183"/>
                      <a:gd name="T36" fmla="*/ 0 w 101"/>
                      <a:gd name="T37" fmla="*/ 0 h 18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1"/>
                      <a:gd name="T58" fmla="*/ 0 h 183"/>
                      <a:gd name="T59" fmla="*/ 101 w 101"/>
                      <a:gd name="T60" fmla="*/ 183 h 18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1" h="183">
                        <a:moveTo>
                          <a:pt x="1" y="0"/>
                        </a:moveTo>
                        <a:lnTo>
                          <a:pt x="0" y="71"/>
                        </a:lnTo>
                        <a:lnTo>
                          <a:pt x="6" y="53"/>
                        </a:lnTo>
                        <a:lnTo>
                          <a:pt x="15" y="76"/>
                        </a:lnTo>
                        <a:lnTo>
                          <a:pt x="22" y="111"/>
                        </a:lnTo>
                        <a:lnTo>
                          <a:pt x="30" y="140"/>
                        </a:lnTo>
                        <a:lnTo>
                          <a:pt x="51" y="163"/>
                        </a:lnTo>
                        <a:lnTo>
                          <a:pt x="69" y="177"/>
                        </a:lnTo>
                        <a:lnTo>
                          <a:pt x="87" y="183"/>
                        </a:lnTo>
                        <a:lnTo>
                          <a:pt x="93" y="173"/>
                        </a:lnTo>
                        <a:lnTo>
                          <a:pt x="99" y="156"/>
                        </a:lnTo>
                        <a:lnTo>
                          <a:pt x="101" y="138"/>
                        </a:lnTo>
                        <a:lnTo>
                          <a:pt x="98" y="120"/>
                        </a:lnTo>
                        <a:lnTo>
                          <a:pt x="90" y="88"/>
                        </a:lnTo>
                        <a:lnTo>
                          <a:pt x="75" y="99"/>
                        </a:lnTo>
                        <a:lnTo>
                          <a:pt x="53" y="99"/>
                        </a:lnTo>
                        <a:lnTo>
                          <a:pt x="39" y="98"/>
                        </a:lnTo>
                        <a:lnTo>
                          <a:pt x="12" y="36"/>
                        </a:lnTo>
                        <a:lnTo>
                          <a:pt x="1" y="0"/>
                        </a:lnTo>
                        <a:close/>
                      </a:path>
                    </a:pathLst>
                  </a:custGeom>
                  <a:blipFill dpi="0" rotWithShape="0">
                    <a:blip r:embed="rId18"/>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54404" name="Freeform 89"/>
                <p:cNvSpPr>
                  <a:spLocks/>
                </p:cNvSpPr>
                <p:nvPr/>
              </p:nvSpPr>
              <p:spPr bwMode="auto">
                <a:xfrm>
                  <a:off x="2831" y="2278"/>
                  <a:ext cx="192" cy="649"/>
                </a:xfrm>
                <a:custGeom>
                  <a:avLst/>
                  <a:gdLst>
                    <a:gd name="T0" fmla="*/ 1 w 384"/>
                    <a:gd name="T1" fmla="*/ 1 h 1298"/>
                    <a:gd name="T2" fmla="*/ 1 w 384"/>
                    <a:gd name="T3" fmla="*/ 1 h 1298"/>
                    <a:gd name="T4" fmla="*/ 1 w 384"/>
                    <a:gd name="T5" fmla="*/ 1 h 1298"/>
                    <a:gd name="T6" fmla="*/ 1 w 384"/>
                    <a:gd name="T7" fmla="*/ 1 h 1298"/>
                    <a:gd name="T8" fmla="*/ 1 w 384"/>
                    <a:gd name="T9" fmla="*/ 1 h 1298"/>
                    <a:gd name="T10" fmla="*/ 1 w 384"/>
                    <a:gd name="T11" fmla="*/ 1 h 1298"/>
                    <a:gd name="T12" fmla="*/ 1 w 384"/>
                    <a:gd name="T13" fmla="*/ 2 h 1298"/>
                    <a:gd name="T14" fmla="*/ 1 w 384"/>
                    <a:gd name="T15" fmla="*/ 2 h 1298"/>
                    <a:gd name="T16" fmla="*/ 1 w 384"/>
                    <a:gd name="T17" fmla="*/ 2 h 1298"/>
                    <a:gd name="T18" fmla="*/ 1 w 384"/>
                    <a:gd name="T19" fmla="*/ 3 h 1298"/>
                    <a:gd name="T20" fmla="*/ 1 w 384"/>
                    <a:gd name="T21" fmla="*/ 3 h 1298"/>
                    <a:gd name="T22" fmla="*/ 1 w 384"/>
                    <a:gd name="T23" fmla="*/ 3 h 1298"/>
                    <a:gd name="T24" fmla="*/ 1 w 384"/>
                    <a:gd name="T25" fmla="*/ 3 h 1298"/>
                    <a:gd name="T26" fmla="*/ 1 w 384"/>
                    <a:gd name="T27" fmla="*/ 3 h 1298"/>
                    <a:gd name="T28" fmla="*/ 1 w 384"/>
                    <a:gd name="T29" fmla="*/ 3 h 1298"/>
                    <a:gd name="T30" fmla="*/ 1 w 384"/>
                    <a:gd name="T31" fmla="*/ 3 h 1298"/>
                    <a:gd name="T32" fmla="*/ 1 w 384"/>
                    <a:gd name="T33" fmla="*/ 3 h 1298"/>
                    <a:gd name="T34" fmla="*/ 1 w 384"/>
                    <a:gd name="T35" fmla="*/ 2 h 1298"/>
                    <a:gd name="T36" fmla="*/ 1 w 384"/>
                    <a:gd name="T37" fmla="*/ 2 h 1298"/>
                    <a:gd name="T38" fmla="*/ 1 w 384"/>
                    <a:gd name="T39" fmla="*/ 2 h 1298"/>
                    <a:gd name="T40" fmla="*/ 0 w 384"/>
                    <a:gd name="T41" fmla="*/ 2 h 1298"/>
                    <a:gd name="T42" fmla="*/ 1 w 384"/>
                    <a:gd name="T43" fmla="*/ 1 h 1298"/>
                    <a:gd name="T44" fmla="*/ 1 w 384"/>
                    <a:gd name="T45" fmla="*/ 1 h 1298"/>
                    <a:gd name="T46" fmla="*/ 1 w 384"/>
                    <a:gd name="T47" fmla="*/ 1 h 1298"/>
                    <a:gd name="T48" fmla="*/ 1 w 384"/>
                    <a:gd name="T49" fmla="*/ 0 h 1298"/>
                    <a:gd name="T50" fmla="*/ 1 w 384"/>
                    <a:gd name="T51" fmla="*/ 1 h 1298"/>
                    <a:gd name="T52" fmla="*/ 1 w 384"/>
                    <a:gd name="T53" fmla="*/ 1 h 12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84"/>
                    <a:gd name="T82" fmla="*/ 0 h 1298"/>
                    <a:gd name="T83" fmla="*/ 384 w 384"/>
                    <a:gd name="T84" fmla="*/ 1298 h 12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84" h="1298">
                      <a:moveTo>
                        <a:pt x="276" y="13"/>
                      </a:moveTo>
                      <a:lnTo>
                        <a:pt x="351" y="56"/>
                      </a:lnTo>
                      <a:lnTo>
                        <a:pt x="371" y="91"/>
                      </a:lnTo>
                      <a:lnTo>
                        <a:pt x="384" y="389"/>
                      </a:lnTo>
                      <a:lnTo>
                        <a:pt x="378" y="460"/>
                      </a:lnTo>
                      <a:lnTo>
                        <a:pt x="333" y="454"/>
                      </a:lnTo>
                      <a:lnTo>
                        <a:pt x="336" y="631"/>
                      </a:lnTo>
                      <a:lnTo>
                        <a:pt x="314" y="631"/>
                      </a:lnTo>
                      <a:lnTo>
                        <a:pt x="287" y="998"/>
                      </a:lnTo>
                      <a:lnTo>
                        <a:pt x="285" y="1192"/>
                      </a:lnTo>
                      <a:lnTo>
                        <a:pt x="281" y="1281"/>
                      </a:lnTo>
                      <a:lnTo>
                        <a:pt x="262" y="1298"/>
                      </a:lnTo>
                      <a:lnTo>
                        <a:pt x="229" y="1283"/>
                      </a:lnTo>
                      <a:lnTo>
                        <a:pt x="211" y="1133"/>
                      </a:lnTo>
                      <a:lnTo>
                        <a:pt x="197" y="1289"/>
                      </a:lnTo>
                      <a:lnTo>
                        <a:pt x="170" y="1297"/>
                      </a:lnTo>
                      <a:lnTo>
                        <a:pt x="144" y="1286"/>
                      </a:lnTo>
                      <a:lnTo>
                        <a:pt x="116" y="990"/>
                      </a:lnTo>
                      <a:lnTo>
                        <a:pt x="82" y="774"/>
                      </a:lnTo>
                      <a:lnTo>
                        <a:pt x="30" y="574"/>
                      </a:lnTo>
                      <a:lnTo>
                        <a:pt x="0" y="571"/>
                      </a:lnTo>
                      <a:lnTo>
                        <a:pt x="28" y="294"/>
                      </a:lnTo>
                      <a:lnTo>
                        <a:pt x="29" y="77"/>
                      </a:lnTo>
                      <a:lnTo>
                        <a:pt x="46" y="53"/>
                      </a:lnTo>
                      <a:lnTo>
                        <a:pt x="126" y="0"/>
                      </a:lnTo>
                      <a:lnTo>
                        <a:pt x="194" y="116"/>
                      </a:lnTo>
                      <a:lnTo>
                        <a:pt x="276" y="13"/>
                      </a:lnTo>
                      <a:close/>
                    </a:path>
                  </a:pathLst>
                </a:custGeom>
                <a:blipFill dpi="0" rotWithShape="0">
                  <a:blip r:embed="rId20"/>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nvGrpSpPr>
                <p:cNvPr id="54405" name="Group 90"/>
                <p:cNvGrpSpPr>
                  <a:grpSpLocks/>
                </p:cNvGrpSpPr>
                <p:nvPr/>
              </p:nvGrpSpPr>
              <p:grpSpPr bwMode="auto">
                <a:xfrm>
                  <a:off x="2879" y="2346"/>
                  <a:ext cx="119" cy="160"/>
                  <a:chOff x="2879" y="2346"/>
                  <a:chExt cx="119" cy="160"/>
                </a:xfrm>
              </p:grpSpPr>
              <p:sp>
                <p:nvSpPr>
                  <p:cNvPr id="54411" name="Freeform 91"/>
                  <p:cNvSpPr>
                    <a:spLocks/>
                  </p:cNvSpPr>
                  <p:nvPr/>
                </p:nvSpPr>
                <p:spPr bwMode="auto">
                  <a:xfrm>
                    <a:off x="2887" y="2346"/>
                    <a:ext cx="102" cy="121"/>
                  </a:xfrm>
                  <a:custGeom>
                    <a:avLst/>
                    <a:gdLst>
                      <a:gd name="T0" fmla="*/ 1 w 203"/>
                      <a:gd name="T1" fmla="*/ 0 h 243"/>
                      <a:gd name="T2" fmla="*/ 1 w 203"/>
                      <a:gd name="T3" fmla="*/ 0 h 243"/>
                      <a:gd name="T4" fmla="*/ 0 w 203"/>
                      <a:gd name="T5" fmla="*/ 0 h 243"/>
                      <a:gd name="T6" fmla="*/ 1 w 203"/>
                      <a:gd name="T7" fmla="*/ 0 h 243"/>
                      <a:gd name="T8" fmla="*/ 1 w 203"/>
                      <a:gd name="T9" fmla="*/ 0 h 243"/>
                      <a:gd name="T10" fmla="*/ 0 60000 65536"/>
                      <a:gd name="T11" fmla="*/ 0 60000 65536"/>
                      <a:gd name="T12" fmla="*/ 0 60000 65536"/>
                      <a:gd name="T13" fmla="*/ 0 60000 65536"/>
                      <a:gd name="T14" fmla="*/ 0 60000 65536"/>
                      <a:gd name="T15" fmla="*/ 0 w 203"/>
                      <a:gd name="T16" fmla="*/ 0 h 243"/>
                      <a:gd name="T17" fmla="*/ 203 w 203"/>
                      <a:gd name="T18" fmla="*/ 243 h 243"/>
                    </a:gdLst>
                    <a:ahLst/>
                    <a:cxnLst>
                      <a:cxn ang="T10">
                        <a:pos x="T0" y="T1"/>
                      </a:cxn>
                      <a:cxn ang="T11">
                        <a:pos x="T2" y="T3"/>
                      </a:cxn>
                      <a:cxn ang="T12">
                        <a:pos x="T4" y="T5"/>
                      </a:cxn>
                      <a:cxn ang="T13">
                        <a:pos x="T6" y="T7"/>
                      </a:cxn>
                      <a:cxn ang="T14">
                        <a:pos x="T8" y="T9"/>
                      </a:cxn>
                    </a:cxnLst>
                    <a:rect l="T15" t="T16" r="T17" b="T18"/>
                    <a:pathLst>
                      <a:path w="203" h="243">
                        <a:moveTo>
                          <a:pt x="203" y="86"/>
                        </a:moveTo>
                        <a:lnTo>
                          <a:pt x="72" y="0"/>
                        </a:lnTo>
                        <a:lnTo>
                          <a:pt x="0" y="164"/>
                        </a:lnTo>
                        <a:lnTo>
                          <a:pt x="131" y="243"/>
                        </a:lnTo>
                        <a:lnTo>
                          <a:pt x="203" y="86"/>
                        </a:lnTo>
                        <a:close/>
                      </a:path>
                    </a:pathLst>
                  </a:custGeom>
                  <a:blipFill dpi="0" rotWithShape="0">
                    <a:blip r:embed="rId21"/>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12" name="Freeform 92"/>
                  <p:cNvSpPr>
                    <a:spLocks/>
                  </p:cNvSpPr>
                  <p:nvPr/>
                </p:nvSpPr>
                <p:spPr bwMode="auto">
                  <a:xfrm>
                    <a:off x="2879" y="2397"/>
                    <a:ext cx="45" cy="64"/>
                  </a:xfrm>
                  <a:custGeom>
                    <a:avLst/>
                    <a:gdLst>
                      <a:gd name="T0" fmla="*/ 1 w 88"/>
                      <a:gd name="T1" fmla="*/ 0 h 130"/>
                      <a:gd name="T2" fmla="*/ 1 w 88"/>
                      <a:gd name="T3" fmla="*/ 0 h 130"/>
                      <a:gd name="T4" fmla="*/ 1 w 88"/>
                      <a:gd name="T5" fmla="*/ 0 h 130"/>
                      <a:gd name="T6" fmla="*/ 1 w 88"/>
                      <a:gd name="T7" fmla="*/ 0 h 130"/>
                      <a:gd name="T8" fmla="*/ 1 w 88"/>
                      <a:gd name="T9" fmla="*/ 0 h 130"/>
                      <a:gd name="T10" fmla="*/ 1 w 88"/>
                      <a:gd name="T11" fmla="*/ 0 h 130"/>
                      <a:gd name="T12" fmla="*/ 1 w 88"/>
                      <a:gd name="T13" fmla="*/ 0 h 130"/>
                      <a:gd name="T14" fmla="*/ 1 w 88"/>
                      <a:gd name="T15" fmla="*/ 0 h 130"/>
                      <a:gd name="T16" fmla="*/ 0 w 88"/>
                      <a:gd name="T17" fmla="*/ 0 h 130"/>
                      <a:gd name="T18" fmla="*/ 1 w 88"/>
                      <a:gd name="T19" fmla="*/ 0 h 130"/>
                      <a:gd name="T20" fmla="*/ 1 w 88"/>
                      <a:gd name="T21" fmla="*/ 0 h 130"/>
                      <a:gd name="T22" fmla="*/ 1 w 88"/>
                      <a:gd name="T23" fmla="*/ 0 h 130"/>
                      <a:gd name="T24" fmla="*/ 1 w 88"/>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
                      <a:gd name="T40" fmla="*/ 0 h 130"/>
                      <a:gd name="T41" fmla="*/ 88 w 8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 h="130">
                        <a:moveTo>
                          <a:pt x="88" y="80"/>
                        </a:moveTo>
                        <a:lnTo>
                          <a:pt x="67" y="61"/>
                        </a:lnTo>
                        <a:lnTo>
                          <a:pt x="54" y="22"/>
                        </a:lnTo>
                        <a:lnTo>
                          <a:pt x="37" y="10"/>
                        </a:lnTo>
                        <a:lnTo>
                          <a:pt x="29" y="0"/>
                        </a:lnTo>
                        <a:lnTo>
                          <a:pt x="23" y="4"/>
                        </a:lnTo>
                        <a:lnTo>
                          <a:pt x="22" y="13"/>
                        </a:lnTo>
                        <a:lnTo>
                          <a:pt x="5" y="32"/>
                        </a:lnTo>
                        <a:lnTo>
                          <a:pt x="0" y="64"/>
                        </a:lnTo>
                        <a:lnTo>
                          <a:pt x="5" y="87"/>
                        </a:lnTo>
                        <a:lnTo>
                          <a:pt x="30" y="113"/>
                        </a:lnTo>
                        <a:lnTo>
                          <a:pt x="80" y="130"/>
                        </a:lnTo>
                        <a:lnTo>
                          <a:pt x="88" y="8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13" name="Freeform 93"/>
                  <p:cNvSpPr>
                    <a:spLocks/>
                  </p:cNvSpPr>
                  <p:nvPr/>
                </p:nvSpPr>
                <p:spPr bwMode="auto">
                  <a:xfrm>
                    <a:off x="2916" y="2434"/>
                    <a:ext cx="82" cy="72"/>
                  </a:xfrm>
                  <a:custGeom>
                    <a:avLst/>
                    <a:gdLst>
                      <a:gd name="T0" fmla="*/ 1 w 164"/>
                      <a:gd name="T1" fmla="*/ 1 h 144"/>
                      <a:gd name="T2" fmla="*/ 1 w 164"/>
                      <a:gd name="T3" fmla="*/ 1 h 144"/>
                      <a:gd name="T4" fmla="*/ 1 w 164"/>
                      <a:gd name="T5" fmla="*/ 1 h 144"/>
                      <a:gd name="T6" fmla="*/ 0 w 164"/>
                      <a:gd name="T7" fmla="*/ 1 h 144"/>
                      <a:gd name="T8" fmla="*/ 1 w 164"/>
                      <a:gd name="T9" fmla="*/ 0 h 144"/>
                      <a:gd name="T10" fmla="*/ 1 w 164"/>
                      <a:gd name="T11" fmla="*/ 1 h 144"/>
                      <a:gd name="T12" fmla="*/ 1 w 164"/>
                      <a:gd name="T13" fmla="*/ 1 h 144"/>
                      <a:gd name="T14" fmla="*/ 1 w 164"/>
                      <a:gd name="T15" fmla="*/ 1 h 144"/>
                      <a:gd name="T16" fmla="*/ 1 w 164"/>
                      <a:gd name="T17" fmla="*/ 1 h 1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4"/>
                      <a:gd name="T28" fmla="*/ 0 h 144"/>
                      <a:gd name="T29" fmla="*/ 164 w 164"/>
                      <a:gd name="T30" fmla="*/ 144 h 1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4" h="144">
                        <a:moveTo>
                          <a:pt x="164" y="144"/>
                        </a:moveTo>
                        <a:lnTo>
                          <a:pt x="98" y="119"/>
                        </a:lnTo>
                        <a:lnTo>
                          <a:pt x="47" y="90"/>
                        </a:lnTo>
                        <a:lnTo>
                          <a:pt x="0" y="62"/>
                        </a:lnTo>
                        <a:lnTo>
                          <a:pt x="18" y="0"/>
                        </a:lnTo>
                        <a:lnTo>
                          <a:pt x="105" y="40"/>
                        </a:lnTo>
                        <a:lnTo>
                          <a:pt x="157" y="58"/>
                        </a:lnTo>
                        <a:lnTo>
                          <a:pt x="160" y="49"/>
                        </a:lnTo>
                        <a:lnTo>
                          <a:pt x="164" y="144"/>
                        </a:lnTo>
                        <a:close/>
                      </a:path>
                    </a:pathLst>
                  </a:custGeom>
                  <a:blipFill dpi="0" rotWithShape="0">
                    <a:blip r:embed="rId20"/>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54406" name="Group 94"/>
                <p:cNvGrpSpPr>
                  <a:grpSpLocks/>
                </p:cNvGrpSpPr>
                <p:nvPr/>
              </p:nvGrpSpPr>
              <p:grpSpPr bwMode="auto">
                <a:xfrm>
                  <a:off x="2910" y="2458"/>
                  <a:ext cx="85" cy="392"/>
                  <a:chOff x="2910" y="2458"/>
                  <a:chExt cx="85" cy="392"/>
                </a:xfrm>
              </p:grpSpPr>
              <p:grpSp>
                <p:nvGrpSpPr>
                  <p:cNvPr id="54407" name="Group 95"/>
                  <p:cNvGrpSpPr>
                    <a:grpSpLocks/>
                  </p:cNvGrpSpPr>
                  <p:nvPr/>
                </p:nvGrpSpPr>
                <p:grpSpPr bwMode="auto">
                  <a:xfrm>
                    <a:off x="2910" y="2458"/>
                    <a:ext cx="85" cy="136"/>
                    <a:chOff x="2910" y="2458"/>
                    <a:chExt cx="85" cy="136"/>
                  </a:xfrm>
                </p:grpSpPr>
                <p:sp>
                  <p:nvSpPr>
                    <p:cNvPr id="54409" name="Freeform 96"/>
                    <p:cNvSpPr>
                      <a:spLocks/>
                    </p:cNvSpPr>
                    <p:nvPr/>
                  </p:nvSpPr>
                  <p:spPr bwMode="auto">
                    <a:xfrm>
                      <a:off x="2910" y="2458"/>
                      <a:ext cx="74" cy="136"/>
                    </a:xfrm>
                    <a:custGeom>
                      <a:avLst/>
                      <a:gdLst>
                        <a:gd name="T0" fmla="*/ 1 w 146"/>
                        <a:gd name="T1" fmla="*/ 1 h 272"/>
                        <a:gd name="T2" fmla="*/ 1 w 146"/>
                        <a:gd name="T3" fmla="*/ 1 h 272"/>
                        <a:gd name="T4" fmla="*/ 0 w 146"/>
                        <a:gd name="T5" fmla="*/ 0 h 272"/>
                        <a:gd name="T6" fmla="*/ 0 60000 65536"/>
                        <a:gd name="T7" fmla="*/ 0 60000 65536"/>
                        <a:gd name="T8" fmla="*/ 0 60000 65536"/>
                        <a:gd name="T9" fmla="*/ 0 w 146"/>
                        <a:gd name="T10" fmla="*/ 0 h 272"/>
                        <a:gd name="T11" fmla="*/ 146 w 146"/>
                        <a:gd name="T12" fmla="*/ 272 h 272"/>
                      </a:gdLst>
                      <a:ahLst/>
                      <a:cxnLst>
                        <a:cxn ang="T6">
                          <a:pos x="T0" y="T1"/>
                        </a:cxn>
                        <a:cxn ang="T7">
                          <a:pos x="T2" y="T3"/>
                        </a:cxn>
                        <a:cxn ang="T8">
                          <a:pos x="T4" y="T5"/>
                        </a:cxn>
                      </a:cxnLst>
                      <a:rect l="T9" t="T10" r="T11" b="T12"/>
                      <a:pathLst>
                        <a:path w="146" h="272">
                          <a:moveTo>
                            <a:pt x="146" y="272"/>
                          </a:moveTo>
                          <a:lnTo>
                            <a:pt x="3" y="258"/>
                          </a:lnTo>
                          <a:lnTo>
                            <a:pt x="0" y="0"/>
                          </a:lnTo>
                        </a:path>
                      </a:pathLst>
                    </a:custGeom>
                    <a:noFill/>
                    <a:ln w="7938">
                      <a:solidFill>
                        <a:srgbClr val="7F7F7F"/>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54410" name="Freeform 97"/>
                    <p:cNvSpPr>
                      <a:spLocks/>
                    </p:cNvSpPr>
                    <p:nvPr/>
                  </p:nvSpPr>
                  <p:spPr bwMode="auto">
                    <a:xfrm>
                      <a:off x="2912" y="2474"/>
                      <a:ext cx="83" cy="34"/>
                    </a:xfrm>
                    <a:custGeom>
                      <a:avLst/>
                      <a:gdLst>
                        <a:gd name="T0" fmla="*/ 1 w 165"/>
                        <a:gd name="T1" fmla="*/ 0 h 69"/>
                        <a:gd name="T2" fmla="*/ 1 w 165"/>
                        <a:gd name="T3" fmla="*/ 0 h 69"/>
                        <a:gd name="T4" fmla="*/ 0 w 165"/>
                        <a:gd name="T5" fmla="*/ 0 h 69"/>
                        <a:gd name="T6" fmla="*/ 0 60000 65536"/>
                        <a:gd name="T7" fmla="*/ 0 60000 65536"/>
                        <a:gd name="T8" fmla="*/ 0 60000 65536"/>
                        <a:gd name="T9" fmla="*/ 0 w 165"/>
                        <a:gd name="T10" fmla="*/ 0 h 69"/>
                        <a:gd name="T11" fmla="*/ 165 w 165"/>
                        <a:gd name="T12" fmla="*/ 69 h 69"/>
                      </a:gdLst>
                      <a:ahLst/>
                      <a:cxnLst>
                        <a:cxn ang="T6">
                          <a:pos x="T0" y="T1"/>
                        </a:cxn>
                        <a:cxn ang="T7">
                          <a:pos x="T2" y="T3"/>
                        </a:cxn>
                        <a:cxn ang="T8">
                          <a:pos x="T4" y="T5"/>
                        </a:cxn>
                      </a:cxnLst>
                      <a:rect l="T9" t="T10" r="T11" b="T12"/>
                      <a:pathLst>
                        <a:path w="165" h="69">
                          <a:moveTo>
                            <a:pt x="165" y="69"/>
                          </a:moveTo>
                          <a:lnTo>
                            <a:pt x="107" y="50"/>
                          </a:lnTo>
                          <a:lnTo>
                            <a:pt x="0" y="0"/>
                          </a:lnTo>
                        </a:path>
                      </a:pathLst>
                    </a:custGeom>
                    <a:noFill/>
                    <a:ln w="7938">
                      <a:solidFill>
                        <a:srgbClr val="7F7F7F"/>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sp>
                <p:nvSpPr>
                  <p:cNvPr id="54408" name="Freeform 98"/>
                  <p:cNvSpPr>
                    <a:spLocks/>
                  </p:cNvSpPr>
                  <p:nvPr/>
                </p:nvSpPr>
                <p:spPr bwMode="auto">
                  <a:xfrm>
                    <a:off x="2925" y="2614"/>
                    <a:ext cx="11" cy="236"/>
                  </a:xfrm>
                  <a:custGeom>
                    <a:avLst/>
                    <a:gdLst>
                      <a:gd name="T0" fmla="*/ 0 w 22"/>
                      <a:gd name="T1" fmla="*/ 0 h 472"/>
                      <a:gd name="T2" fmla="*/ 1 w 22"/>
                      <a:gd name="T3" fmla="*/ 1 h 472"/>
                      <a:gd name="T4" fmla="*/ 1 w 22"/>
                      <a:gd name="T5" fmla="*/ 1 h 472"/>
                      <a:gd name="T6" fmla="*/ 0 60000 65536"/>
                      <a:gd name="T7" fmla="*/ 0 60000 65536"/>
                      <a:gd name="T8" fmla="*/ 0 60000 65536"/>
                      <a:gd name="T9" fmla="*/ 0 w 22"/>
                      <a:gd name="T10" fmla="*/ 0 h 472"/>
                      <a:gd name="T11" fmla="*/ 22 w 22"/>
                      <a:gd name="T12" fmla="*/ 472 h 472"/>
                    </a:gdLst>
                    <a:ahLst/>
                    <a:cxnLst>
                      <a:cxn ang="T6">
                        <a:pos x="T0" y="T1"/>
                      </a:cxn>
                      <a:cxn ang="T7">
                        <a:pos x="T2" y="T3"/>
                      </a:cxn>
                      <a:cxn ang="T8">
                        <a:pos x="T4" y="T5"/>
                      </a:cxn>
                    </a:cxnLst>
                    <a:rect l="T9" t="T10" r="T11" b="T12"/>
                    <a:pathLst>
                      <a:path w="22" h="472">
                        <a:moveTo>
                          <a:pt x="0" y="0"/>
                        </a:moveTo>
                        <a:lnTo>
                          <a:pt x="7" y="254"/>
                        </a:lnTo>
                        <a:lnTo>
                          <a:pt x="22" y="472"/>
                        </a:lnTo>
                      </a:path>
                    </a:pathLst>
                  </a:custGeom>
                  <a:noFill/>
                  <a:ln w="7938">
                    <a:solidFill>
                      <a:srgbClr val="7F7F7F"/>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grpSp>
        </p:grpSp>
        <p:grpSp>
          <p:nvGrpSpPr>
            <p:cNvPr id="54371" name="Group 99"/>
            <p:cNvGrpSpPr>
              <a:grpSpLocks/>
            </p:cNvGrpSpPr>
            <p:nvPr/>
          </p:nvGrpSpPr>
          <p:grpSpPr bwMode="auto">
            <a:xfrm>
              <a:off x="1901" y="1437"/>
              <a:ext cx="1351" cy="850"/>
              <a:chOff x="2144" y="1370"/>
              <a:chExt cx="1876" cy="1098"/>
            </a:xfrm>
          </p:grpSpPr>
          <p:grpSp>
            <p:nvGrpSpPr>
              <p:cNvPr id="54384" name="Group 100"/>
              <p:cNvGrpSpPr>
                <a:grpSpLocks/>
              </p:cNvGrpSpPr>
              <p:nvPr/>
            </p:nvGrpSpPr>
            <p:grpSpPr bwMode="auto">
              <a:xfrm>
                <a:off x="2566" y="1564"/>
                <a:ext cx="534" cy="556"/>
                <a:chOff x="1389" y="1361"/>
                <a:chExt cx="1703" cy="1761"/>
              </a:xfrm>
            </p:grpSpPr>
            <p:graphicFrame>
              <p:nvGraphicFramePr>
                <p:cNvPr id="54394" name="Object 101"/>
                <p:cNvGraphicFramePr>
                  <a:graphicFrameLocks/>
                </p:cNvGraphicFramePr>
                <p:nvPr/>
              </p:nvGraphicFramePr>
              <p:xfrm>
                <a:off x="1389" y="1361"/>
                <a:ext cx="784" cy="819"/>
              </p:xfrm>
              <a:graphic>
                <a:graphicData uri="http://schemas.openxmlformats.org/presentationml/2006/ole">
                  <mc:AlternateContent xmlns:mc="http://schemas.openxmlformats.org/markup-compatibility/2006">
                    <mc:Choice xmlns:v="urn:schemas-microsoft-com:vml" Requires="v">
                      <p:oleObj spid="_x0000_s54489" name="Clip" r:id="rId22" imgW="3500063" imgH="3657600" progId="MS_ClipArt_Gallery.2">
                        <p:embed/>
                      </p:oleObj>
                    </mc:Choice>
                    <mc:Fallback>
                      <p:oleObj name="Clip" r:id="rId22" imgW="3500063" imgH="3657600" progId="MS_ClipArt_Gallery.2">
                        <p:embed/>
                        <p:pic>
                          <p:nvPicPr>
                            <p:cNvPr id="0" name="Object 101"/>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89" y="1361"/>
                              <a:ext cx="784" cy="819"/>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4395" name="Rectangle 102"/>
                <p:cNvSpPr>
                  <a:spLocks noChangeArrowheads="1"/>
                </p:cNvSpPr>
                <p:nvPr/>
              </p:nvSpPr>
              <p:spPr bwMode="auto">
                <a:xfrm>
                  <a:off x="1595" y="1694"/>
                  <a:ext cx="1498" cy="142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2400" b="1">
                      <a:solidFill>
                        <a:schemeClr val="tx2"/>
                      </a:solidFill>
                      <a:latin typeface="Times New Roman" pitchFamily="18" charset="0"/>
                    </a:rPr>
                    <a:t>#2</a:t>
                  </a:r>
                </a:p>
              </p:txBody>
            </p:sp>
          </p:grpSp>
          <p:grpSp>
            <p:nvGrpSpPr>
              <p:cNvPr id="54385" name="Group 103"/>
              <p:cNvGrpSpPr>
                <a:grpSpLocks/>
              </p:cNvGrpSpPr>
              <p:nvPr/>
            </p:nvGrpSpPr>
            <p:grpSpPr bwMode="auto">
              <a:xfrm>
                <a:off x="3004" y="1733"/>
                <a:ext cx="548" cy="538"/>
                <a:chOff x="2927" y="1965"/>
                <a:chExt cx="1748" cy="1705"/>
              </a:xfrm>
            </p:grpSpPr>
            <p:graphicFrame>
              <p:nvGraphicFramePr>
                <p:cNvPr id="54392" name="Object 104"/>
                <p:cNvGraphicFramePr>
                  <a:graphicFrameLocks/>
                </p:cNvGraphicFramePr>
                <p:nvPr/>
              </p:nvGraphicFramePr>
              <p:xfrm>
                <a:off x="2927" y="1965"/>
                <a:ext cx="782" cy="819"/>
              </p:xfrm>
              <a:graphic>
                <a:graphicData uri="http://schemas.openxmlformats.org/presentationml/2006/ole">
                  <mc:AlternateContent xmlns:mc="http://schemas.openxmlformats.org/markup-compatibility/2006">
                    <mc:Choice xmlns:v="urn:schemas-microsoft-com:vml" Requires="v">
                      <p:oleObj spid="_x0000_s54490" name="Clip" r:id="rId24" imgW="3500063" imgH="3657600" progId="MS_ClipArt_Gallery.2">
                        <p:embed/>
                      </p:oleObj>
                    </mc:Choice>
                    <mc:Fallback>
                      <p:oleObj name="Clip" r:id="rId24" imgW="3500063" imgH="3657600" progId="MS_ClipArt_Gallery.2">
                        <p:embed/>
                        <p:pic>
                          <p:nvPicPr>
                            <p:cNvPr id="0" name="Object 104"/>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27" y="1965"/>
                              <a:ext cx="782" cy="819"/>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4393" name="Rectangle 105"/>
                <p:cNvSpPr>
                  <a:spLocks noChangeArrowheads="1"/>
                </p:cNvSpPr>
                <p:nvPr/>
              </p:nvSpPr>
              <p:spPr bwMode="auto">
                <a:xfrm>
                  <a:off x="3176" y="2239"/>
                  <a:ext cx="1499" cy="14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2400" b="1">
                      <a:solidFill>
                        <a:schemeClr val="tx2"/>
                      </a:solidFill>
                      <a:latin typeface="Times New Roman" pitchFamily="18" charset="0"/>
                    </a:rPr>
                    <a:t>#3</a:t>
                  </a:r>
                </a:p>
              </p:txBody>
            </p:sp>
          </p:grpSp>
          <p:grpSp>
            <p:nvGrpSpPr>
              <p:cNvPr id="54386" name="Group 106"/>
              <p:cNvGrpSpPr>
                <a:grpSpLocks/>
              </p:cNvGrpSpPr>
              <p:nvPr/>
            </p:nvGrpSpPr>
            <p:grpSpPr bwMode="auto">
              <a:xfrm>
                <a:off x="3456" y="1930"/>
                <a:ext cx="564" cy="538"/>
                <a:chOff x="4367" y="2589"/>
                <a:chExt cx="1800" cy="1702"/>
              </a:xfrm>
            </p:grpSpPr>
            <p:graphicFrame>
              <p:nvGraphicFramePr>
                <p:cNvPr id="54390" name="Object 107"/>
                <p:cNvGraphicFramePr>
                  <a:graphicFrameLocks/>
                </p:cNvGraphicFramePr>
                <p:nvPr/>
              </p:nvGraphicFramePr>
              <p:xfrm>
                <a:off x="4367" y="2589"/>
                <a:ext cx="782" cy="819"/>
              </p:xfrm>
              <a:graphic>
                <a:graphicData uri="http://schemas.openxmlformats.org/presentationml/2006/ole">
                  <mc:AlternateContent xmlns:mc="http://schemas.openxmlformats.org/markup-compatibility/2006">
                    <mc:Choice xmlns:v="urn:schemas-microsoft-com:vml" Requires="v">
                      <p:oleObj spid="_x0000_s54491" name="Clip" r:id="rId25" imgW="3500063" imgH="3657600" progId="MS_ClipArt_Gallery.2">
                        <p:embed/>
                      </p:oleObj>
                    </mc:Choice>
                    <mc:Fallback>
                      <p:oleObj name="Clip" r:id="rId25" imgW="3500063" imgH="3657600" progId="MS_ClipArt_Gallery.2">
                        <p:embed/>
                        <p:pic>
                          <p:nvPicPr>
                            <p:cNvPr id="0" name="Object 107"/>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67" y="2589"/>
                              <a:ext cx="782" cy="819"/>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4391" name="Rectangle 108"/>
                <p:cNvSpPr>
                  <a:spLocks noChangeArrowheads="1"/>
                </p:cNvSpPr>
                <p:nvPr/>
              </p:nvSpPr>
              <p:spPr bwMode="auto">
                <a:xfrm>
                  <a:off x="4663" y="2863"/>
                  <a:ext cx="1504" cy="142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2400" b="1">
                      <a:solidFill>
                        <a:schemeClr val="tx2"/>
                      </a:solidFill>
                      <a:latin typeface="Times New Roman" pitchFamily="18" charset="0"/>
                    </a:rPr>
                    <a:t>#4</a:t>
                  </a:r>
                </a:p>
              </p:txBody>
            </p:sp>
          </p:grpSp>
          <p:grpSp>
            <p:nvGrpSpPr>
              <p:cNvPr id="54387" name="Group 109"/>
              <p:cNvGrpSpPr>
                <a:grpSpLocks/>
              </p:cNvGrpSpPr>
              <p:nvPr/>
            </p:nvGrpSpPr>
            <p:grpSpPr bwMode="auto">
              <a:xfrm>
                <a:off x="2144" y="1370"/>
                <a:ext cx="531" cy="555"/>
                <a:chOff x="1389" y="1361"/>
                <a:chExt cx="1695" cy="1758"/>
              </a:xfrm>
            </p:grpSpPr>
            <p:graphicFrame>
              <p:nvGraphicFramePr>
                <p:cNvPr id="54388" name="Object 110"/>
                <p:cNvGraphicFramePr>
                  <a:graphicFrameLocks/>
                </p:cNvGraphicFramePr>
                <p:nvPr/>
              </p:nvGraphicFramePr>
              <p:xfrm>
                <a:off x="1389" y="1361"/>
                <a:ext cx="784" cy="819"/>
              </p:xfrm>
              <a:graphic>
                <a:graphicData uri="http://schemas.openxmlformats.org/presentationml/2006/ole">
                  <mc:AlternateContent xmlns:mc="http://schemas.openxmlformats.org/markup-compatibility/2006">
                    <mc:Choice xmlns:v="urn:schemas-microsoft-com:vml" Requires="v">
                      <p:oleObj spid="_x0000_s54492" name="Clip" r:id="rId26" imgW="3500063" imgH="3657600" progId="MS_ClipArt_Gallery.2">
                        <p:embed/>
                      </p:oleObj>
                    </mc:Choice>
                    <mc:Fallback>
                      <p:oleObj name="Clip" r:id="rId26" imgW="3500063" imgH="3657600" progId="MS_ClipArt_Gallery.2">
                        <p:embed/>
                        <p:pic>
                          <p:nvPicPr>
                            <p:cNvPr id="0" name="Object 110"/>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89" y="1361"/>
                              <a:ext cx="784" cy="819"/>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4389" name="Rectangle 111"/>
                <p:cNvSpPr>
                  <a:spLocks noChangeArrowheads="1"/>
                </p:cNvSpPr>
                <p:nvPr/>
              </p:nvSpPr>
              <p:spPr bwMode="auto">
                <a:xfrm>
                  <a:off x="1584" y="1693"/>
                  <a:ext cx="1500" cy="142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2400" b="1">
                      <a:solidFill>
                        <a:schemeClr val="tx2"/>
                      </a:solidFill>
                      <a:latin typeface="Times New Roman" pitchFamily="18" charset="0"/>
                    </a:rPr>
                    <a:t>#1</a:t>
                  </a:r>
                </a:p>
              </p:txBody>
            </p:sp>
          </p:grpSp>
        </p:grpSp>
        <p:grpSp>
          <p:nvGrpSpPr>
            <p:cNvPr id="54372" name="Group 112"/>
            <p:cNvGrpSpPr>
              <a:grpSpLocks/>
            </p:cNvGrpSpPr>
            <p:nvPr/>
          </p:nvGrpSpPr>
          <p:grpSpPr bwMode="auto">
            <a:xfrm>
              <a:off x="4385" y="1355"/>
              <a:ext cx="1009" cy="829"/>
              <a:chOff x="4397" y="562"/>
              <a:chExt cx="1194" cy="992"/>
            </a:xfrm>
          </p:grpSpPr>
          <p:pic>
            <p:nvPicPr>
              <p:cNvPr id="54379" name="Picture 1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397" y="562"/>
                <a:ext cx="810"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type="none" w="med" len="lg"/>
                  </a14:hiddenLine>
                </a:ext>
              </a:extLst>
            </p:spPr>
          </p:pic>
          <p:pic>
            <p:nvPicPr>
              <p:cNvPr id="54380" name="Picture 11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93" y="658"/>
                <a:ext cx="810"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type="none" w="med" len="lg"/>
                  </a14:hiddenLine>
                </a:ext>
              </a:extLst>
            </p:spPr>
          </p:pic>
          <p:pic>
            <p:nvPicPr>
              <p:cNvPr id="54381" name="Picture 11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589" y="754"/>
                <a:ext cx="810"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type="none" w="med" len="lg"/>
                  </a14:hiddenLine>
                </a:ext>
              </a:extLst>
            </p:spPr>
          </p:pic>
          <p:pic>
            <p:nvPicPr>
              <p:cNvPr id="54382" name="Picture 11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85" y="850"/>
                <a:ext cx="810"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type="none" w="med" len="lg"/>
                  </a14:hiddenLine>
                </a:ext>
              </a:extLst>
            </p:spPr>
          </p:pic>
          <p:pic>
            <p:nvPicPr>
              <p:cNvPr id="54383" name="Picture 11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781" y="946"/>
                <a:ext cx="810"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type="none" w="med" len="lg"/>
                  </a14:hiddenLine>
                </a:ext>
              </a:extLst>
            </p:spPr>
          </p:pic>
        </p:grpSp>
        <p:sp>
          <p:nvSpPr>
            <p:cNvPr id="362614" name="Text Box 118"/>
            <p:cNvSpPr txBox="1">
              <a:spLocks noChangeArrowheads="1"/>
            </p:cNvSpPr>
            <p:nvPr/>
          </p:nvSpPr>
          <p:spPr bwMode="auto">
            <a:xfrm>
              <a:off x="1339" y="1398"/>
              <a:ext cx="348" cy="582"/>
            </a:xfrm>
            <a:prstGeom prst="rect">
              <a:avLst/>
            </a:prstGeom>
            <a:noFill/>
            <a:ln w="50800">
              <a:noFill/>
              <a:miter lim="800000"/>
              <a:headEnd type="none" w="sm" len="sm"/>
              <a:tailEnd type="none" w="med" len="lg"/>
            </a:ln>
            <a:effectLst/>
          </p:spPr>
          <p:txBody>
            <a:bodyPr wrap="none" anchor="ctr">
              <a:spAutoFit/>
            </a:bodyPr>
            <a:lstStyle/>
            <a:p>
              <a:pPr algn="ctr">
                <a:defRPr/>
              </a:pPr>
              <a:r>
                <a:rPr lang="fr-CA" sz="4400" b="1">
                  <a:effectLst>
                    <a:outerShdw blurRad="38100" dist="38100" dir="2700000" algn="tl">
                      <a:srgbClr val="000000"/>
                    </a:outerShdw>
                  </a:effectLst>
                  <a:latin typeface="Times New Roman" pitchFamily="18" charset="0"/>
                </a:rPr>
                <a:t>+</a:t>
              </a:r>
              <a:endParaRPr lang="fr-CA" sz="2000">
                <a:effectLst>
                  <a:outerShdw blurRad="38100" dist="38100" dir="2700000" algn="tl">
                    <a:srgbClr val="000000"/>
                  </a:outerShdw>
                </a:effectLst>
                <a:latin typeface="Times New Roman" pitchFamily="18" charset="0"/>
              </a:endParaRPr>
            </a:p>
          </p:txBody>
        </p:sp>
        <p:sp>
          <p:nvSpPr>
            <p:cNvPr id="362615" name="Text Box 119"/>
            <p:cNvSpPr txBox="1">
              <a:spLocks noChangeArrowheads="1"/>
            </p:cNvSpPr>
            <p:nvPr/>
          </p:nvSpPr>
          <p:spPr bwMode="auto">
            <a:xfrm>
              <a:off x="3486" y="1374"/>
              <a:ext cx="428" cy="769"/>
            </a:xfrm>
            <a:prstGeom prst="rect">
              <a:avLst/>
            </a:prstGeom>
            <a:noFill/>
            <a:ln w="50800">
              <a:noFill/>
              <a:miter lim="800000"/>
              <a:headEnd type="none" w="sm" len="sm"/>
              <a:tailEnd type="none" w="med" len="lg"/>
            </a:ln>
            <a:effectLst/>
          </p:spPr>
          <p:txBody>
            <a:bodyPr wrap="none" anchor="ctr">
              <a:spAutoFit/>
            </a:bodyPr>
            <a:lstStyle/>
            <a:p>
              <a:pPr algn="ctr">
                <a:defRPr/>
              </a:pPr>
              <a:r>
                <a:rPr lang="fr-CA" sz="6000" b="1">
                  <a:effectLst>
                    <a:outerShdw blurRad="38100" dist="38100" dir="2700000" algn="tl">
                      <a:srgbClr val="000000"/>
                    </a:outerShdw>
                  </a:effectLst>
                  <a:latin typeface="Times New Roman" pitchFamily="18" charset="0"/>
                </a:rPr>
                <a:t>=</a:t>
              </a:r>
              <a:endParaRPr lang="fr-CA" sz="2000">
                <a:effectLst>
                  <a:outerShdw blurRad="38100" dist="38100" dir="2700000" algn="tl">
                    <a:srgbClr val="000000"/>
                  </a:outerShdw>
                </a:effectLst>
                <a:latin typeface="Times New Roman" pitchFamily="18" charset="0"/>
              </a:endParaRPr>
            </a:p>
          </p:txBody>
        </p:sp>
        <p:sp>
          <p:nvSpPr>
            <p:cNvPr id="362616" name="Text Box 120"/>
            <p:cNvSpPr txBox="1">
              <a:spLocks noChangeArrowheads="1"/>
            </p:cNvSpPr>
            <p:nvPr/>
          </p:nvSpPr>
          <p:spPr bwMode="auto">
            <a:xfrm>
              <a:off x="119" y="953"/>
              <a:ext cx="3201" cy="257"/>
            </a:xfrm>
            <a:prstGeom prst="rect">
              <a:avLst/>
            </a:prstGeom>
            <a:noFill/>
            <a:ln w="50800">
              <a:noFill/>
              <a:miter lim="800000"/>
              <a:headEnd type="none" w="sm" len="sm"/>
              <a:tailEnd type="none" w="med" len="lg"/>
            </a:ln>
            <a:effectLst/>
          </p:spPr>
          <p:txBody>
            <a:bodyPr anchor="ctr">
              <a:spAutoFit/>
            </a:bodyPr>
            <a:lstStyle/>
            <a:p>
              <a:pPr>
                <a:defRPr/>
              </a:pPr>
              <a:r>
                <a:rPr lang="fr-CA" sz="1600" b="1">
                  <a:effectLst>
                    <a:outerShdw blurRad="38100" dist="38100" dir="2700000" algn="tl">
                      <a:srgbClr val="000000"/>
                    </a:outerShdw>
                  </a:effectLst>
                  <a:latin typeface="Times New Roman" pitchFamily="18" charset="0"/>
                </a:rPr>
                <a:t>Phase I : Conception de la maquette</a:t>
              </a:r>
              <a:endParaRPr lang="fr-CA" sz="1600">
                <a:effectLst>
                  <a:outerShdw blurRad="38100" dist="38100" dir="2700000" algn="tl">
                    <a:srgbClr val="000000"/>
                  </a:outerShdw>
                </a:effectLst>
                <a:latin typeface="Times New Roman" pitchFamily="18" charset="0"/>
              </a:endParaRPr>
            </a:p>
          </p:txBody>
        </p:sp>
        <p:sp>
          <p:nvSpPr>
            <p:cNvPr id="362617" name="Text Box 121"/>
            <p:cNvSpPr txBox="1">
              <a:spLocks noChangeArrowheads="1"/>
            </p:cNvSpPr>
            <p:nvPr/>
          </p:nvSpPr>
          <p:spPr bwMode="auto">
            <a:xfrm>
              <a:off x="81" y="2158"/>
              <a:ext cx="1236" cy="280"/>
            </a:xfrm>
            <a:prstGeom prst="rect">
              <a:avLst/>
            </a:prstGeom>
            <a:noFill/>
            <a:ln w="50800">
              <a:noFill/>
              <a:miter lim="800000"/>
              <a:headEnd type="none" w="sm" len="sm"/>
              <a:tailEnd type="none" w="med" len="lg"/>
            </a:ln>
            <a:effectLst/>
          </p:spPr>
          <p:txBody>
            <a:bodyPr wrap="none" anchor="ctr">
              <a:spAutoFit/>
            </a:bodyPr>
            <a:lstStyle/>
            <a:p>
              <a:pPr algn="ctr">
                <a:defRPr/>
              </a:pPr>
              <a:r>
                <a:rPr lang="fr-CA">
                  <a:effectLst>
                    <a:outerShdw blurRad="38100" dist="38100" dir="2700000" algn="tl">
                      <a:srgbClr val="000000"/>
                    </a:outerShdw>
                  </a:effectLst>
                  <a:latin typeface="Times New Roman" pitchFamily="18" charset="0"/>
                </a:rPr>
                <a:t>Groupe de travail</a:t>
              </a:r>
              <a:endParaRPr lang="fr-CA" sz="2000">
                <a:effectLst>
                  <a:outerShdw blurRad="38100" dist="38100" dir="2700000" algn="tl">
                    <a:srgbClr val="000000"/>
                  </a:outerShdw>
                </a:effectLst>
                <a:latin typeface="Times New Roman" pitchFamily="18" charset="0"/>
              </a:endParaRPr>
            </a:p>
          </p:txBody>
        </p:sp>
        <p:sp>
          <p:nvSpPr>
            <p:cNvPr id="362618" name="Text Box 122"/>
            <p:cNvSpPr txBox="1">
              <a:spLocks noChangeArrowheads="1"/>
            </p:cNvSpPr>
            <p:nvPr/>
          </p:nvSpPr>
          <p:spPr bwMode="auto">
            <a:xfrm>
              <a:off x="2113" y="2073"/>
              <a:ext cx="893" cy="443"/>
            </a:xfrm>
            <a:prstGeom prst="rect">
              <a:avLst/>
            </a:prstGeom>
            <a:noFill/>
            <a:ln w="50800">
              <a:noFill/>
              <a:miter lim="800000"/>
              <a:headEnd type="none" w="sm" len="sm"/>
              <a:tailEnd type="none" w="med" len="lg"/>
            </a:ln>
            <a:effectLst/>
          </p:spPr>
          <p:txBody>
            <a:bodyPr wrap="none" anchor="ctr">
              <a:spAutoFit/>
            </a:bodyPr>
            <a:lstStyle/>
            <a:p>
              <a:pPr algn="ctr">
                <a:defRPr/>
              </a:pPr>
              <a:r>
                <a:rPr lang="fr-CA">
                  <a:effectLst>
                    <a:outerShdw blurRad="38100" dist="38100" dir="2700000" algn="tl">
                      <a:srgbClr val="000000"/>
                    </a:outerShdw>
                  </a:effectLst>
                  <a:latin typeface="Times New Roman" pitchFamily="18" charset="0"/>
                </a:rPr>
                <a:t>Prototypage</a:t>
              </a:r>
            </a:p>
            <a:p>
              <a:pPr algn="ctr">
                <a:defRPr/>
              </a:pPr>
              <a:r>
                <a:rPr lang="fr-CA" sz="1400">
                  <a:effectLst>
                    <a:outerShdw blurRad="38100" dist="38100" dir="2700000" algn="tl">
                      <a:srgbClr val="000000"/>
                    </a:outerShdw>
                  </a:effectLst>
                  <a:latin typeface="Times New Roman" pitchFamily="18" charset="0"/>
                </a:rPr>
                <a:t>(4 itérations)</a:t>
              </a:r>
              <a:endParaRPr lang="fr-CA" sz="2000">
                <a:effectLst>
                  <a:outerShdw blurRad="38100" dist="38100" dir="2700000" algn="tl">
                    <a:srgbClr val="000000"/>
                  </a:outerShdw>
                </a:effectLst>
                <a:latin typeface="Times New Roman" pitchFamily="18" charset="0"/>
              </a:endParaRPr>
            </a:p>
          </p:txBody>
        </p:sp>
        <p:sp>
          <p:nvSpPr>
            <p:cNvPr id="362619" name="Text Box 123"/>
            <p:cNvSpPr txBox="1">
              <a:spLocks noChangeArrowheads="1"/>
            </p:cNvSpPr>
            <p:nvPr/>
          </p:nvSpPr>
          <p:spPr bwMode="auto">
            <a:xfrm>
              <a:off x="4638" y="2179"/>
              <a:ext cx="726" cy="280"/>
            </a:xfrm>
            <a:prstGeom prst="rect">
              <a:avLst/>
            </a:prstGeom>
            <a:noFill/>
            <a:ln w="50800">
              <a:noFill/>
              <a:miter lim="800000"/>
              <a:headEnd type="none" w="sm" len="sm"/>
              <a:tailEnd type="none" w="med" len="lg"/>
            </a:ln>
            <a:effectLst/>
          </p:spPr>
          <p:txBody>
            <a:bodyPr wrap="none" anchor="ctr">
              <a:spAutoFit/>
            </a:bodyPr>
            <a:lstStyle/>
            <a:p>
              <a:pPr algn="ctr">
                <a:defRPr/>
              </a:pPr>
              <a:r>
                <a:rPr lang="fr-CA">
                  <a:effectLst>
                    <a:outerShdw blurRad="38100" dist="38100" dir="2700000" algn="tl">
                      <a:srgbClr val="000000"/>
                    </a:outerShdw>
                  </a:effectLst>
                  <a:latin typeface="Times New Roman" pitchFamily="18" charset="0"/>
                </a:rPr>
                <a:t>Maquette</a:t>
              </a:r>
              <a:endParaRPr lang="fr-CA" sz="2000">
                <a:effectLst>
                  <a:outerShdw blurRad="38100" dist="38100" dir="2700000" algn="tl">
                    <a:srgbClr val="000000"/>
                  </a:outerShdw>
                </a:effectLst>
                <a:latin typeface="Times New Roman" pitchFamily="18" charset="0"/>
              </a:endParaRPr>
            </a:p>
          </p:txBody>
        </p:sp>
      </p:grpSp>
      <p:sp>
        <p:nvSpPr>
          <p:cNvPr id="362637" name="Text Box 141"/>
          <p:cNvSpPr txBox="1">
            <a:spLocks noChangeArrowheads="1"/>
          </p:cNvSpPr>
          <p:nvPr/>
        </p:nvSpPr>
        <p:spPr bwMode="auto">
          <a:xfrm>
            <a:off x="3527425" y="5430838"/>
            <a:ext cx="1403350" cy="641350"/>
          </a:xfrm>
          <a:prstGeom prst="rect">
            <a:avLst/>
          </a:prstGeom>
          <a:noFill/>
          <a:ln w="50800">
            <a:noFill/>
            <a:miter lim="800000"/>
            <a:headEnd type="none" w="sm" len="sm"/>
            <a:tailEnd type="none" w="med" len="lg"/>
          </a:ln>
          <a:effectLst/>
        </p:spPr>
        <p:txBody>
          <a:bodyPr wrap="none" anchor="ctr">
            <a:spAutoFit/>
          </a:bodyPr>
          <a:lstStyle/>
          <a:p>
            <a:pPr algn="ctr">
              <a:defRPr/>
            </a:pPr>
            <a:r>
              <a:rPr lang="fr-CA">
                <a:effectLst>
                  <a:outerShdw blurRad="38100" dist="38100" dir="2700000" algn="tl">
                    <a:srgbClr val="000000"/>
                  </a:outerShdw>
                </a:effectLst>
                <a:latin typeface="Times New Roman" pitchFamily="18" charset="0"/>
              </a:rPr>
              <a:t>Adaptations</a:t>
            </a:r>
          </a:p>
          <a:p>
            <a:pPr algn="ctr">
              <a:defRPr/>
            </a:pPr>
            <a:r>
              <a:rPr lang="fr-CA">
                <a:effectLst>
                  <a:outerShdw blurRad="38100" dist="38100" dir="2700000" algn="tl">
                    <a:srgbClr val="000000"/>
                  </a:outerShdw>
                </a:effectLst>
                <a:latin typeface="Times New Roman" pitchFamily="18" charset="0"/>
              </a:rPr>
              <a:t>à la maquette</a:t>
            </a:r>
          </a:p>
        </p:txBody>
      </p:sp>
      <p:grpSp>
        <p:nvGrpSpPr>
          <p:cNvPr id="54277" name="Group 212"/>
          <p:cNvGrpSpPr>
            <a:grpSpLocks/>
          </p:cNvGrpSpPr>
          <p:nvPr/>
        </p:nvGrpSpPr>
        <p:grpSpPr bwMode="auto">
          <a:xfrm>
            <a:off x="971550" y="4341813"/>
            <a:ext cx="4464050" cy="1885950"/>
            <a:chOff x="104" y="2245"/>
            <a:chExt cx="2966" cy="1649"/>
          </a:xfrm>
        </p:grpSpPr>
        <p:sp>
          <p:nvSpPr>
            <p:cNvPr id="362620" name="Rectangle 124"/>
            <p:cNvSpPr>
              <a:spLocks noChangeArrowheads="1"/>
            </p:cNvSpPr>
            <p:nvPr/>
          </p:nvSpPr>
          <p:spPr bwMode="auto">
            <a:xfrm>
              <a:off x="104" y="2298"/>
              <a:ext cx="2966" cy="1541"/>
            </a:xfrm>
            <a:prstGeom prst="rect">
              <a:avLst/>
            </a:prstGeom>
            <a:solidFill>
              <a:schemeClr val="bg1"/>
            </a:solidFill>
            <a:ln w="3175">
              <a:solidFill>
                <a:schemeClr val="tx1"/>
              </a:solidFill>
              <a:miter lim="800000"/>
              <a:headEnd type="none" w="sm" len="sm"/>
              <a:tailEnd type="none" w="med" len="lg"/>
            </a:ln>
            <a:effectLst/>
          </p:spPr>
          <p:txBody>
            <a:bodyPr wrap="none" anchor="ctr"/>
            <a:lstStyle/>
            <a:p>
              <a:pPr algn="ctr">
                <a:defRPr/>
              </a:pPr>
              <a:endParaRPr lang="en-US" sz="2000">
                <a:effectLst>
                  <a:outerShdw blurRad="38100" dist="38100" dir="2700000" algn="tl">
                    <a:srgbClr val="000000"/>
                  </a:outerShdw>
                </a:effectLst>
                <a:latin typeface="Times New Roman" pitchFamily="18" charset="0"/>
              </a:endParaRPr>
            </a:p>
          </p:txBody>
        </p:sp>
        <p:grpSp>
          <p:nvGrpSpPr>
            <p:cNvPr id="54353" name="Group 125"/>
            <p:cNvGrpSpPr>
              <a:grpSpLocks/>
            </p:cNvGrpSpPr>
            <p:nvPr/>
          </p:nvGrpSpPr>
          <p:grpSpPr bwMode="auto">
            <a:xfrm>
              <a:off x="2203" y="2676"/>
              <a:ext cx="810" cy="699"/>
              <a:chOff x="1877" y="2955"/>
              <a:chExt cx="810" cy="699"/>
            </a:xfrm>
          </p:grpSpPr>
          <p:grpSp>
            <p:nvGrpSpPr>
              <p:cNvPr id="54363" name="Group 126"/>
              <p:cNvGrpSpPr>
                <a:grpSpLocks/>
              </p:cNvGrpSpPr>
              <p:nvPr/>
            </p:nvGrpSpPr>
            <p:grpSpPr bwMode="auto">
              <a:xfrm>
                <a:off x="2299" y="3149"/>
                <a:ext cx="388" cy="505"/>
                <a:chOff x="1389" y="1361"/>
                <a:chExt cx="1236" cy="1597"/>
              </a:xfrm>
            </p:grpSpPr>
            <p:graphicFrame>
              <p:nvGraphicFramePr>
                <p:cNvPr id="54367" name="Object 127"/>
                <p:cNvGraphicFramePr>
                  <a:graphicFrameLocks/>
                </p:cNvGraphicFramePr>
                <p:nvPr/>
              </p:nvGraphicFramePr>
              <p:xfrm>
                <a:off x="1389" y="1361"/>
                <a:ext cx="784" cy="819"/>
              </p:xfrm>
              <a:graphic>
                <a:graphicData uri="http://schemas.openxmlformats.org/presentationml/2006/ole">
                  <mc:AlternateContent xmlns:mc="http://schemas.openxmlformats.org/markup-compatibility/2006">
                    <mc:Choice xmlns:v="urn:schemas-microsoft-com:vml" Requires="v">
                      <p:oleObj spid="_x0000_s54493" name="Clip" r:id="rId28" imgW="3500063" imgH="3657600" progId="MS_ClipArt_Gallery.2">
                        <p:embed/>
                      </p:oleObj>
                    </mc:Choice>
                    <mc:Fallback>
                      <p:oleObj name="Clip" r:id="rId28" imgW="3500063" imgH="3657600" progId="MS_ClipArt_Gallery.2">
                        <p:embed/>
                        <p:pic>
                          <p:nvPicPr>
                            <p:cNvPr id="0" name="Object 127"/>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89" y="1361"/>
                              <a:ext cx="784" cy="819"/>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4368" name="Rectangle 128"/>
                <p:cNvSpPr>
                  <a:spLocks noChangeArrowheads="1"/>
                </p:cNvSpPr>
                <p:nvPr/>
              </p:nvSpPr>
              <p:spPr bwMode="auto">
                <a:xfrm>
                  <a:off x="1590" y="1693"/>
                  <a:ext cx="1035" cy="126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2400" b="1">
                      <a:solidFill>
                        <a:schemeClr val="tx2"/>
                      </a:solidFill>
                      <a:latin typeface="Times New Roman" pitchFamily="18" charset="0"/>
                    </a:rPr>
                    <a:t>#2</a:t>
                  </a:r>
                </a:p>
              </p:txBody>
            </p:sp>
          </p:grpSp>
          <p:grpSp>
            <p:nvGrpSpPr>
              <p:cNvPr id="54364" name="Group 129"/>
              <p:cNvGrpSpPr>
                <a:grpSpLocks/>
              </p:cNvGrpSpPr>
              <p:nvPr/>
            </p:nvGrpSpPr>
            <p:grpSpPr bwMode="auto">
              <a:xfrm>
                <a:off x="1877" y="2955"/>
                <a:ext cx="388" cy="505"/>
                <a:chOff x="1389" y="1361"/>
                <a:chExt cx="1236" cy="1597"/>
              </a:xfrm>
            </p:grpSpPr>
            <p:graphicFrame>
              <p:nvGraphicFramePr>
                <p:cNvPr id="54365" name="Object 130"/>
                <p:cNvGraphicFramePr>
                  <a:graphicFrameLocks/>
                </p:cNvGraphicFramePr>
                <p:nvPr/>
              </p:nvGraphicFramePr>
              <p:xfrm>
                <a:off x="1389" y="1361"/>
                <a:ext cx="784" cy="819"/>
              </p:xfrm>
              <a:graphic>
                <a:graphicData uri="http://schemas.openxmlformats.org/presentationml/2006/ole">
                  <mc:AlternateContent xmlns:mc="http://schemas.openxmlformats.org/markup-compatibility/2006">
                    <mc:Choice xmlns:v="urn:schemas-microsoft-com:vml" Requires="v">
                      <p:oleObj spid="_x0000_s54494" name="Clip" r:id="rId29" imgW="3500063" imgH="3657600" progId="MS_ClipArt_Gallery.2">
                        <p:embed/>
                      </p:oleObj>
                    </mc:Choice>
                    <mc:Fallback>
                      <p:oleObj name="Clip" r:id="rId29" imgW="3500063" imgH="3657600" progId="MS_ClipArt_Gallery.2">
                        <p:embed/>
                        <p:pic>
                          <p:nvPicPr>
                            <p:cNvPr id="0" name="Object 130"/>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89" y="1361"/>
                              <a:ext cx="784" cy="819"/>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4366" name="Rectangle 131"/>
                <p:cNvSpPr>
                  <a:spLocks noChangeArrowheads="1"/>
                </p:cNvSpPr>
                <p:nvPr/>
              </p:nvSpPr>
              <p:spPr bwMode="auto">
                <a:xfrm>
                  <a:off x="1591" y="1688"/>
                  <a:ext cx="1035" cy="126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2400" b="1">
                      <a:solidFill>
                        <a:schemeClr val="tx2"/>
                      </a:solidFill>
                      <a:latin typeface="Times New Roman" pitchFamily="18" charset="0"/>
                    </a:rPr>
                    <a:t>#1</a:t>
                  </a:r>
                </a:p>
              </p:txBody>
            </p:sp>
          </p:grpSp>
        </p:grpSp>
        <p:sp>
          <p:nvSpPr>
            <p:cNvPr id="362634" name="Text Box 138"/>
            <p:cNvSpPr txBox="1">
              <a:spLocks noChangeArrowheads="1"/>
            </p:cNvSpPr>
            <p:nvPr/>
          </p:nvSpPr>
          <p:spPr bwMode="auto">
            <a:xfrm>
              <a:off x="797" y="2660"/>
              <a:ext cx="334" cy="666"/>
            </a:xfrm>
            <a:prstGeom prst="rect">
              <a:avLst/>
            </a:prstGeom>
            <a:noFill/>
            <a:ln w="50800">
              <a:noFill/>
              <a:miter lim="800000"/>
              <a:headEnd type="none" w="sm" len="sm"/>
              <a:tailEnd type="none" w="med" len="lg"/>
            </a:ln>
            <a:effectLst/>
          </p:spPr>
          <p:txBody>
            <a:bodyPr wrap="none" anchor="ctr">
              <a:spAutoFit/>
            </a:bodyPr>
            <a:lstStyle/>
            <a:p>
              <a:pPr algn="ctr">
                <a:defRPr/>
              </a:pPr>
              <a:r>
                <a:rPr lang="fr-CA" sz="4400" b="1">
                  <a:effectLst>
                    <a:outerShdw blurRad="38100" dist="38100" dir="2700000" algn="tl">
                      <a:srgbClr val="000000"/>
                    </a:outerShdw>
                  </a:effectLst>
                  <a:latin typeface="Times New Roman" pitchFamily="18" charset="0"/>
                </a:rPr>
                <a:t>+</a:t>
              </a:r>
              <a:endParaRPr lang="fr-CA" sz="2000">
                <a:effectLst>
                  <a:outerShdw blurRad="38100" dist="38100" dir="2700000" algn="tl">
                    <a:srgbClr val="000000"/>
                  </a:outerShdw>
                </a:effectLst>
                <a:latin typeface="Times New Roman" pitchFamily="18" charset="0"/>
              </a:endParaRPr>
            </a:p>
          </p:txBody>
        </p:sp>
        <p:sp>
          <p:nvSpPr>
            <p:cNvPr id="362636" name="Text Box 140"/>
            <p:cNvSpPr txBox="1">
              <a:spLocks noChangeArrowheads="1"/>
            </p:cNvSpPr>
            <p:nvPr/>
          </p:nvSpPr>
          <p:spPr bwMode="auto">
            <a:xfrm>
              <a:off x="127" y="2245"/>
              <a:ext cx="2836" cy="294"/>
            </a:xfrm>
            <a:prstGeom prst="rect">
              <a:avLst/>
            </a:prstGeom>
            <a:noFill/>
            <a:ln w="50800">
              <a:noFill/>
              <a:miter lim="800000"/>
              <a:headEnd type="none" w="sm" len="sm"/>
              <a:tailEnd type="none" w="med" len="lg"/>
            </a:ln>
            <a:effectLst/>
          </p:spPr>
          <p:txBody>
            <a:bodyPr anchor="ctr">
              <a:spAutoFit/>
            </a:bodyPr>
            <a:lstStyle/>
            <a:p>
              <a:pPr>
                <a:defRPr/>
              </a:pPr>
              <a:r>
                <a:rPr lang="fr-CA" sz="1600" b="1">
                  <a:effectLst>
                    <a:outerShdw blurRad="38100" dist="38100" dir="2700000" algn="tl">
                      <a:srgbClr val="000000"/>
                    </a:outerShdw>
                  </a:effectLst>
                  <a:latin typeface="Times New Roman" pitchFamily="18" charset="0"/>
                </a:rPr>
                <a:t>Phase II : Appropriation par l’organisation</a:t>
              </a:r>
              <a:endParaRPr lang="fr-CA" sz="1600">
                <a:effectLst>
                  <a:outerShdw blurRad="38100" dist="38100" dir="2700000" algn="tl">
                    <a:srgbClr val="000000"/>
                  </a:outerShdw>
                </a:effectLst>
                <a:latin typeface="Times New Roman" pitchFamily="18" charset="0"/>
              </a:endParaRPr>
            </a:p>
          </p:txBody>
        </p:sp>
        <p:graphicFrame>
          <p:nvGraphicFramePr>
            <p:cNvPr id="54356" name="Object 143"/>
            <p:cNvGraphicFramePr>
              <a:graphicFrameLocks noChangeAspect="1"/>
            </p:cNvGraphicFramePr>
            <p:nvPr/>
          </p:nvGraphicFramePr>
          <p:xfrm>
            <a:off x="316" y="2571"/>
            <a:ext cx="357" cy="427"/>
          </p:xfrm>
          <a:graphic>
            <a:graphicData uri="http://schemas.openxmlformats.org/presentationml/2006/ole">
              <mc:AlternateContent xmlns:mc="http://schemas.openxmlformats.org/markup-compatibility/2006">
                <mc:Choice xmlns:v="urn:schemas-microsoft-com:vml" Requires="v">
                  <p:oleObj spid="_x0000_s54495" name="Clip" r:id="rId30" imgW="3794125" imgH="4960938" progId="MS_ClipArt_Gallery.2">
                    <p:embed/>
                  </p:oleObj>
                </mc:Choice>
                <mc:Fallback>
                  <p:oleObj name="Clip" r:id="rId30" imgW="3794125" imgH="4960938" progId="MS_ClipArt_Gallery.2">
                    <p:embed/>
                    <p:pic>
                      <p:nvPicPr>
                        <p:cNvPr id="0" name="Object 14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16" y="2571"/>
                          <a:ext cx="357" cy="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2640" name="Text Box 144"/>
            <p:cNvSpPr txBox="1">
              <a:spLocks noChangeArrowheads="1"/>
            </p:cNvSpPr>
            <p:nvPr/>
          </p:nvSpPr>
          <p:spPr bwMode="auto">
            <a:xfrm>
              <a:off x="212" y="3333"/>
              <a:ext cx="653" cy="561"/>
            </a:xfrm>
            <a:prstGeom prst="rect">
              <a:avLst/>
            </a:prstGeom>
            <a:noFill/>
            <a:ln w="50800">
              <a:noFill/>
              <a:miter lim="800000"/>
              <a:headEnd type="none" w="sm" len="sm"/>
              <a:tailEnd type="none" w="med" len="lg"/>
            </a:ln>
            <a:effectLst/>
          </p:spPr>
          <p:txBody>
            <a:bodyPr wrap="none" anchor="ctr">
              <a:spAutoFit/>
            </a:bodyPr>
            <a:lstStyle/>
            <a:p>
              <a:pPr algn="ctr">
                <a:defRPr/>
              </a:pPr>
              <a:r>
                <a:rPr lang="fr-CA">
                  <a:effectLst>
                    <a:outerShdw blurRad="38100" dist="38100" dir="2700000" algn="tl">
                      <a:srgbClr val="000000"/>
                    </a:outerShdw>
                  </a:effectLst>
                  <a:latin typeface="Times New Roman" pitchFamily="18" charset="0"/>
                </a:rPr>
                <a:t>Équipes </a:t>
              </a:r>
            </a:p>
            <a:p>
              <a:pPr algn="ctr">
                <a:defRPr/>
              </a:pPr>
              <a:r>
                <a:rPr lang="fr-CA">
                  <a:effectLst>
                    <a:outerShdw blurRad="38100" dist="38100" dir="2700000" algn="tl">
                      <a:srgbClr val="000000"/>
                    </a:outerShdw>
                  </a:effectLst>
                  <a:latin typeface="Times New Roman" pitchFamily="18" charset="0"/>
                </a:rPr>
                <a:t>usine</a:t>
              </a:r>
              <a:endParaRPr lang="fr-CA" sz="2000">
                <a:effectLst>
                  <a:outerShdw blurRad="38100" dist="38100" dir="2700000" algn="tl">
                    <a:srgbClr val="000000"/>
                  </a:outerShdw>
                </a:effectLst>
                <a:latin typeface="Times New Roman" pitchFamily="18" charset="0"/>
              </a:endParaRPr>
            </a:p>
          </p:txBody>
        </p:sp>
        <p:graphicFrame>
          <p:nvGraphicFramePr>
            <p:cNvPr id="54358" name="Object 145"/>
            <p:cNvGraphicFramePr>
              <a:graphicFrameLocks noChangeAspect="1"/>
            </p:cNvGraphicFramePr>
            <p:nvPr/>
          </p:nvGraphicFramePr>
          <p:xfrm>
            <a:off x="1130" y="2774"/>
            <a:ext cx="745" cy="452"/>
          </p:xfrm>
          <a:graphic>
            <a:graphicData uri="http://schemas.openxmlformats.org/presentationml/2006/ole">
              <mc:AlternateContent xmlns:mc="http://schemas.openxmlformats.org/markup-compatibility/2006">
                <mc:Choice xmlns:v="urn:schemas-microsoft-com:vml" Requires="v">
                  <p:oleObj spid="_x0000_s54496" name="Clip" r:id="rId32" imgW="3537814" imgH="2145182" progId="MS_ClipArt_Gallery.2">
                    <p:embed/>
                  </p:oleObj>
                </mc:Choice>
                <mc:Fallback>
                  <p:oleObj name="Clip" r:id="rId32" imgW="3537814" imgH="2145182" progId="MS_ClipArt_Gallery.2">
                    <p:embed/>
                    <p:pic>
                      <p:nvPicPr>
                        <p:cNvPr id="0" name="Object 14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130" y="2774"/>
                          <a:ext cx="745" cy="4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2642" name="Text Box 146"/>
            <p:cNvSpPr txBox="1">
              <a:spLocks noChangeArrowheads="1"/>
            </p:cNvSpPr>
            <p:nvPr/>
          </p:nvSpPr>
          <p:spPr bwMode="auto">
            <a:xfrm>
              <a:off x="993" y="3254"/>
              <a:ext cx="1169" cy="561"/>
            </a:xfrm>
            <a:prstGeom prst="rect">
              <a:avLst/>
            </a:prstGeom>
            <a:noFill/>
            <a:ln w="50800">
              <a:noFill/>
              <a:miter lim="800000"/>
              <a:headEnd type="none" w="sm" len="sm"/>
              <a:tailEnd type="none" w="med" len="lg"/>
            </a:ln>
            <a:effectLst/>
          </p:spPr>
          <p:txBody>
            <a:bodyPr wrap="none" anchor="ctr">
              <a:spAutoFit/>
            </a:bodyPr>
            <a:lstStyle/>
            <a:p>
              <a:pPr algn="ctr">
                <a:defRPr/>
              </a:pPr>
              <a:r>
                <a:rPr lang="fr-CA">
                  <a:effectLst>
                    <a:outerShdw blurRad="38100" dist="38100" dir="2700000" algn="tl">
                      <a:srgbClr val="000000"/>
                    </a:outerShdw>
                  </a:effectLst>
                  <a:latin typeface="Times New Roman" pitchFamily="18" charset="0"/>
                </a:rPr>
                <a:t>Démarche </a:t>
              </a:r>
            </a:p>
            <a:p>
              <a:pPr algn="ctr">
                <a:defRPr/>
              </a:pPr>
              <a:r>
                <a:rPr lang="fr-CA">
                  <a:effectLst>
                    <a:outerShdw blurRad="38100" dist="38100" dir="2700000" algn="tl">
                      <a:srgbClr val="000000"/>
                    </a:outerShdw>
                  </a:effectLst>
                  <a:latin typeface="Times New Roman" pitchFamily="18" charset="0"/>
                </a:rPr>
                <a:t>organisationnelle</a:t>
              </a:r>
            </a:p>
          </p:txBody>
        </p:sp>
        <p:sp>
          <p:nvSpPr>
            <p:cNvPr id="362643" name="Text Box 147"/>
            <p:cNvSpPr txBox="1">
              <a:spLocks noChangeArrowheads="1"/>
            </p:cNvSpPr>
            <p:nvPr/>
          </p:nvSpPr>
          <p:spPr bwMode="auto">
            <a:xfrm>
              <a:off x="1930" y="2674"/>
              <a:ext cx="334" cy="666"/>
            </a:xfrm>
            <a:prstGeom prst="rect">
              <a:avLst/>
            </a:prstGeom>
            <a:noFill/>
            <a:ln w="50800">
              <a:noFill/>
              <a:miter lim="800000"/>
              <a:headEnd type="none" w="sm" len="sm"/>
              <a:tailEnd type="none" w="med" len="lg"/>
            </a:ln>
            <a:effectLst/>
          </p:spPr>
          <p:txBody>
            <a:bodyPr wrap="none" anchor="ctr">
              <a:spAutoFit/>
            </a:bodyPr>
            <a:lstStyle/>
            <a:p>
              <a:pPr algn="ctr">
                <a:defRPr/>
              </a:pPr>
              <a:r>
                <a:rPr lang="fr-CA" sz="4400" b="1">
                  <a:effectLst>
                    <a:outerShdw blurRad="38100" dist="38100" dir="2700000" algn="tl">
                      <a:srgbClr val="000000"/>
                    </a:outerShdw>
                  </a:effectLst>
                  <a:latin typeface="Times New Roman" pitchFamily="18" charset="0"/>
                </a:rPr>
                <a:t>+</a:t>
              </a:r>
              <a:endParaRPr lang="fr-CA" sz="2000">
                <a:effectLst>
                  <a:outerShdw blurRad="38100" dist="38100" dir="2700000" algn="tl">
                    <a:srgbClr val="000000"/>
                  </a:outerShdw>
                </a:effectLst>
                <a:latin typeface="Times New Roman" pitchFamily="18" charset="0"/>
              </a:endParaRPr>
            </a:p>
          </p:txBody>
        </p:sp>
        <p:graphicFrame>
          <p:nvGraphicFramePr>
            <p:cNvPr id="54361" name="Object 148"/>
            <p:cNvGraphicFramePr>
              <a:graphicFrameLocks noChangeAspect="1"/>
            </p:cNvGraphicFramePr>
            <p:nvPr/>
          </p:nvGraphicFramePr>
          <p:xfrm>
            <a:off x="124" y="3056"/>
            <a:ext cx="334" cy="365"/>
          </p:xfrm>
          <a:graphic>
            <a:graphicData uri="http://schemas.openxmlformats.org/presentationml/2006/ole">
              <mc:AlternateContent xmlns:mc="http://schemas.openxmlformats.org/markup-compatibility/2006">
                <mc:Choice xmlns:v="urn:schemas-microsoft-com:vml" Requires="v">
                  <p:oleObj spid="_x0000_s54497" name="Clip" r:id="rId34" imgW="755294" imgH="824789" progId="MS_ClipArt_Gallery.2">
                    <p:embed/>
                  </p:oleObj>
                </mc:Choice>
                <mc:Fallback>
                  <p:oleObj name="Clip" r:id="rId34" imgW="755294" imgH="824789" progId="MS_ClipArt_Gallery.2">
                    <p:embed/>
                    <p:pic>
                      <p:nvPicPr>
                        <p:cNvPr id="0" name="Object 14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24" y="3056"/>
                          <a:ext cx="33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62" name="Object 149"/>
            <p:cNvGraphicFramePr>
              <a:graphicFrameLocks noChangeAspect="1"/>
            </p:cNvGraphicFramePr>
            <p:nvPr/>
          </p:nvGraphicFramePr>
          <p:xfrm>
            <a:off x="532" y="3048"/>
            <a:ext cx="329" cy="332"/>
          </p:xfrm>
          <a:graphic>
            <a:graphicData uri="http://schemas.openxmlformats.org/presentationml/2006/ole">
              <mc:AlternateContent xmlns:mc="http://schemas.openxmlformats.org/markup-compatibility/2006">
                <mc:Choice xmlns:v="urn:schemas-microsoft-com:vml" Requires="v">
                  <p:oleObj spid="_x0000_s54498" name="Clip" r:id="rId36" imgW="1060704" imgH="1072591" progId="MS_ClipArt_Gallery.2">
                    <p:embed/>
                  </p:oleObj>
                </mc:Choice>
                <mc:Fallback>
                  <p:oleObj name="Clip" r:id="rId36" imgW="1060704" imgH="1072591" progId="MS_ClipArt_Gallery.2">
                    <p:embed/>
                    <p:pic>
                      <p:nvPicPr>
                        <p:cNvPr id="0" name="Object 1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32" y="3048"/>
                          <a:ext cx="329"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4278" name="Group 211"/>
          <p:cNvGrpSpPr>
            <a:grpSpLocks/>
          </p:cNvGrpSpPr>
          <p:nvPr/>
        </p:nvGrpSpPr>
        <p:grpSpPr bwMode="auto">
          <a:xfrm>
            <a:off x="5526088" y="4340225"/>
            <a:ext cx="3582987" cy="1819275"/>
            <a:chOff x="3140" y="2242"/>
            <a:chExt cx="2508" cy="1601"/>
          </a:xfrm>
        </p:grpSpPr>
        <p:sp>
          <p:nvSpPr>
            <p:cNvPr id="362498" name="Rectangle 2"/>
            <p:cNvSpPr>
              <a:spLocks noChangeArrowheads="1"/>
            </p:cNvSpPr>
            <p:nvPr/>
          </p:nvSpPr>
          <p:spPr bwMode="auto">
            <a:xfrm>
              <a:off x="3140" y="2296"/>
              <a:ext cx="2464" cy="1541"/>
            </a:xfrm>
            <a:prstGeom prst="rect">
              <a:avLst/>
            </a:prstGeom>
            <a:solidFill>
              <a:schemeClr val="bg1"/>
            </a:solidFill>
            <a:ln w="3175">
              <a:solidFill>
                <a:schemeClr val="tx1"/>
              </a:solidFill>
              <a:miter lim="800000"/>
              <a:headEnd type="none" w="sm" len="sm"/>
              <a:tailEnd type="none" w="med" len="lg"/>
            </a:ln>
            <a:effectLst/>
          </p:spPr>
          <p:txBody>
            <a:bodyPr wrap="none" anchor="ctr"/>
            <a:lstStyle/>
            <a:p>
              <a:pPr algn="ctr">
                <a:defRPr/>
              </a:pPr>
              <a:endParaRPr lang="en-US" sz="2000">
                <a:effectLst>
                  <a:outerShdw blurRad="38100" dist="38100" dir="2700000" algn="tl">
                    <a:srgbClr val="000000"/>
                  </a:outerShdw>
                </a:effectLst>
                <a:latin typeface="Times New Roman" pitchFamily="18" charset="0"/>
              </a:endParaRPr>
            </a:p>
          </p:txBody>
        </p:sp>
        <p:grpSp>
          <p:nvGrpSpPr>
            <p:cNvPr id="54283" name="Group 132"/>
            <p:cNvGrpSpPr>
              <a:grpSpLocks/>
            </p:cNvGrpSpPr>
            <p:nvPr/>
          </p:nvGrpSpPr>
          <p:grpSpPr bwMode="auto">
            <a:xfrm>
              <a:off x="4812" y="2719"/>
              <a:ext cx="743" cy="696"/>
              <a:chOff x="4397" y="562"/>
              <a:chExt cx="1194" cy="992"/>
            </a:xfrm>
          </p:grpSpPr>
          <p:pic>
            <p:nvPicPr>
              <p:cNvPr id="54347" name="Picture 133"/>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4397" y="562"/>
                <a:ext cx="810"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type="none" w="med" len="lg"/>
                  </a14:hiddenLine>
                </a:ext>
              </a:extLst>
            </p:spPr>
          </p:pic>
          <p:pic>
            <p:nvPicPr>
              <p:cNvPr id="54348" name="Picture 134"/>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4493" y="658"/>
                <a:ext cx="810"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type="none" w="med" len="lg"/>
                  </a14:hiddenLine>
                </a:ext>
              </a:extLst>
            </p:spPr>
          </p:pic>
          <p:pic>
            <p:nvPicPr>
              <p:cNvPr id="54349" name="Picture 135"/>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4589" y="754"/>
                <a:ext cx="810"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type="none" w="med" len="lg"/>
                  </a14:hiddenLine>
                </a:ext>
              </a:extLst>
            </p:spPr>
          </p:pic>
          <p:pic>
            <p:nvPicPr>
              <p:cNvPr id="54350" name="Picture 136"/>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4685" y="850"/>
                <a:ext cx="810"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type="none" w="med" len="lg"/>
                  </a14:hiddenLine>
                </a:ext>
              </a:extLst>
            </p:spPr>
          </p:pic>
          <p:pic>
            <p:nvPicPr>
              <p:cNvPr id="54351" name="Picture 137"/>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4781" y="946"/>
                <a:ext cx="810"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type="none" w="med" len="lg"/>
                  </a14:hiddenLine>
                </a:ext>
              </a:extLst>
            </p:spPr>
          </p:pic>
        </p:grpSp>
        <p:sp>
          <p:nvSpPr>
            <p:cNvPr id="362635" name="Text Box 139"/>
            <p:cNvSpPr txBox="1">
              <a:spLocks noChangeArrowheads="1"/>
            </p:cNvSpPr>
            <p:nvPr/>
          </p:nvSpPr>
          <p:spPr bwMode="auto">
            <a:xfrm>
              <a:off x="4467" y="2639"/>
              <a:ext cx="372" cy="725"/>
            </a:xfrm>
            <a:prstGeom prst="rect">
              <a:avLst/>
            </a:prstGeom>
            <a:noFill/>
            <a:ln w="50800">
              <a:noFill/>
              <a:miter lim="800000"/>
              <a:headEnd type="none" w="sm" len="sm"/>
              <a:tailEnd type="none" w="med" len="lg"/>
            </a:ln>
            <a:effectLst/>
          </p:spPr>
          <p:txBody>
            <a:bodyPr wrap="none" anchor="ctr">
              <a:spAutoFit/>
            </a:bodyPr>
            <a:lstStyle/>
            <a:p>
              <a:pPr algn="ctr">
                <a:defRPr/>
              </a:pPr>
              <a:r>
                <a:rPr lang="fr-CA" sz="4800" b="1">
                  <a:effectLst>
                    <a:outerShdw blurRad="38100" dist="38100" dir="2700000" algn="tl">
                      <a:srgbClr val="000000"/>
                    </a:outerShdw>
                  </a:effectLst>
                  <a:latin typeface="Times New Roman" pitchFamily="18" charset="0"/>
                </a:rPr>
                <a:t>=</a:t>
              </a:r>
              <a:endParaRPr lang="fr-CA" sz="2000">
                <a:effectLst>
                  <a:outerShdw blurRad="38100" dist="38100" dir="2700000" algn="tl">
                    <a:srgbClr val="000000"/>
                  </a:outerShdw>
                </a:effectLst>
                <a:latin typeface="Times New Roman" pitchFamily="18" charset="0"/>
              </a:endParaRPr>
            </a:p>
          </p:txBody>
        </p:sp>
        <p:sp>
          <p:nvSpPr>
            <p:cNvPr id="362638" name="Text Box 142"/>
            <p:cNvSpPr txBox="1">
              <a:spLocks noChangeArrowheads="1"/>
            </p:cNvSpPr>
            <p:nvPr/>
          </p:nvSpPr>
          <p:spPr bwMode="auto">
            <a:xfrm>
              <a:off x="4756" y="3547"/>
              <a:ext cx="892" cy="296"/>
            </a:xfrm>
            <a:prstGeom prst="rect">
              <a:avLst/>
            </a:prstGeom>
            <a:noFill/>
            <a:ln w="50800">
              <a:noFill/>
              <a:miter lim="800000"/>
              <a:headEnd type="none" w="sm" len="sm"/>
              <a:tailEnd type="none" w="med" len="lg"/>
            </a:ln>
            <a:effectLst/>
          </p:spPr>
          <p:txBody>
            <a:bodyPr wrap="none" anchor="ctr">
              <a:spAutoFit/>
            </a:bodyPr>
            <a:lstStyle/>
            <a:p>
              <a:pPr algn="ctr">
                <a:defRPr/>
              </a:pPr>
              <a:r>
                <a:rPr lang="fr-CA" sz="1600" b="1">
                  <a:effectLst>
                    <a:outerShdw blurRad="38100" dist="38100" dir="2700000" algn="tl">
                      <a:srgbClr val="000000"/>
                    </a:outerShdw>
                  </a:effectLst>
                  <a:latin typeface="Times New Roman" pitchFamily="18" charset="0"/>
                </a:rPr>
                <a:t>T-Bord final</a:t>
              </a:r>
              <a:endParaRPr lang="fr-CA" sz="2000">
                <a:effectLst>
                  <a:outerShdw blurRad="38100" dist="38100" dir="2700000" algn="tl">
                    <a:srgbClr val="000000"/>
                  </a:outerShdw>
                </a:effectLst>
                <a:latin typeface="Times New Roman" pitchFamily="18" charset="0"/>
              </a:endParaRPr>
            </a:p>
          </p:txBody>
        </p:sp>
        <p:graphicFrame>
          <p:nvGraphicFramePr>
            <p:cNvPr id="54286" name="Object 150"/>
            <p:cNvGraphicFramePr>
              <a:graphicFrameLocks noChangeAspect="1"/>
            </p:cNvGraphicFramePr>
            <p:nvPr/>
          </p:nvGraphicFramePr>
          <p:xfrm>
            <a:off x="3170" y="2726"/>
            <a:ext cx="482" cy="574"/>
          </p:xfrm>
          <a:graphic>
            <a:graphicData uri="http://schemas.openxmlformats.org/presentationml/2006/ole">
              <mc:AlternateContent xmlns:mc="http://schemas.openxmlformats.org/markup-compatibility/2006">
                <mc:Choice xmlns:v="urn:schemas-microsoft-com:vml" Requires="v">
                  <p:oleObj spid="_x0000_s54499" name="Clip" r:id="rId39" imgW="2209800" imgH="2628900" progId="MS_ClipArt_Gallery.2">
                    <p:embed/>
                  </p:oleObj>
                </mc:Choice>
                <mc:Fallback>
                  <p:oleObj name="Clip" r:id="rId39" imgW="2209800" imgH="2628900" progId="MS_ClipArt_Gallery.2">
                    <p:embed/>
                    <p:pic>
                      <p:nvPicPr>
                        <p:cNvPr id="0" name="Object 15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170" y="2726"/>
                          <a:ext cx="482" cy="5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2647" name="Text Box 151"/>
            <p:cNvSpPr txBox="1">
              <a:spLocks noChangeArrowheads="1"/>
            </p:cNvSpPr>
            <p:nvPr/>
          </p:nvSpPr>
          <p:spPr bwMode="auto">
            <a:xfrm>
              <a:off x="3170" y="3286"/>
              <a:ext cx="537" cy="511"/>
            </a:xfrm>
            <a:prstGeom prst="rect">
              <a:avLst/>
            </a:prstGeom>
            <a:noFill/>
            <a:ln w="50800">
              <a:noFill/>
              <a:miter lim="800000"/>
              <a:headEnd type="none" w="sm" len="sm"/>
              <a:tailEnd type="none" w="med" len="lg"/>
            </a:ln>
            <a:effectLst/>
          </p:spPr>
          <p:txBody>
            <a:bodyPr wrap="none" anchor="ctr">
              <a:spAutoFit/>
            </a:bodyPr>
            <a:lstStyle/>
            <a:p>
              <a:pPr algn="ctr">
                <a:defRPr/>
              </a:pPr>
              <a:r>
                <a:rPr lang="fr-CA" sz="1600" b="1">
                  <a:effectLst>
                    <a:outerShdw blurRad="38100" dist="38100" dir="2700000" algn="tl">
                      <a:srgbClr val="000000"/>
                    </a:outerShdw>
                  </a:effectLst>
                  <a:latin typeface="Times New Roman" pitchFamily="18" charset="0"/>
                </a:rPr>
                <a:t>Plan</a:t>
              </a:r>
            </a:p>
            <a:p>
              <a:pPr algn="ctr">
                <a:defRPr/>
              </a:pPr>
              <a:r>
                <a:rPr lang="fr-CA" sz="1600" b="1">
                  <a:effectLst>
                    <a:outerShdw blurRad="38100" dist="38100" dir="2700000" algn="tl">
                      <a:srgbClr val="000000"/>
                    </a:outerShdw>
                  </a:effectLst>
                  <a:latin typeface="Times New Roman" pitchFamily="18" charset="0"/>
                </a:rPr>
                <a:t>projet </a:t>
              </a:r>
            </a:p>
          </p:txBody>
        </p:sp>
        <p:sp>
          <p:nvSpPr>
            <p:cNvPr id="362648" name="Text Box 152"/>
            <p:cNvSpPr txBox="1">
              <a:spLocks noChangeArrowheads="1"/>
            </p:cNvSpPr>
            <p:nvPr/>
          </p:nvSpPr>
          <p:spPr bwMode="auto">
            <a:xfrm>
              <a:off x="3154" y="2242"/>
              <a:ext cx="2379" cy="296"/>
            </a:xfrm>
            <a:prstGeom prst="rect">
              <a:avLst/>
            </a:prstGeom>
            <a:noFill/>
            <a:ln w="50800">
              <a:noFill/>
              <a:miter lim="800000"/>
              <a:headEnd type="none" w="sm" len="sm"/>
              <a:tailEnd type="none" w="med" len="lg"/>
            </a:ln>
            <a:effectLst/>
          </p:spPr>
          <p:txBody>
            <a:bodyPr anchor="ctr">
              <a:spAutoFit/>
            </a:bodyPr>
            <a:lstStyle/>
            <a:p>
              <a:pPr>
                <a:defRPr/>
              </a:pPr>
              <a:r>
                <a:rPr lang="fr-CA" sz="1600" b="1">
                  <a:effectLst>
                    <a:outerShdw blurRad="38100" dist="38100" dir="2700000" algn="tl">
                      <a:srgbClr val="000000"/>
                    </a:outerShdw>
                  </a:effectLst>
                  <a:latin typeface="Times New Roman" pitchFamily="18" charset="0"/>
                </a:rPr>
                <a:t>Phase III : Implantation</a:t>
              </a:r>
              <a:endParaRPr lang="fr-CA" sz="1600">
                <a:effectLst>
                  <a:outerShdw blurRad="38100" dist="38100" dir="2700000" algn="tl">
                    <a:srgbClr val="000000"/>
                  </a:outerShdw>
                </a:effectLst>
                <a:latin typeface="Times New Roman" pitchFamily="18" charset="0"/>
              </a:endParaRPr>
            </a:p>
          </p:txBody>
        </p:sp>
        <p:sp>
          <p:nvSpPr>
            <p:cNvPr id="362649" name="Text Box 153"/>
            <p:cNvSpPr txBox="1">
              <a:spLocks noChangeArrowheads="1"/>
            </p:cNvSpPr>
            <p:nvPr/>
          </p:nvSpPr>
          <p:spPr bwMode="auto">
            <a:xfrm>
              <a:off x="3603" y="2724"/>
              <a:ext cx="331" cy="617"/>
            </a:xfrm>
            <a:prstGeom prst="rect">
              <a:avLst/>
            </a:prstGeom>
            <a:noFill/>
            <a:ln w="50800">
              <a:noFill/>
              <a:miter lim="800000"/>
              <a:headEnd type="none" w="sm" len="sm"/>
              <a:tailEnd type="none" w="med" len="lg"/>
            </a:ln>
            <a:effectLst/>
          </p:spPr>
          <p:txBody>
            <a:bodyPr wrap="none" anchor="ctr">
              <a:spAutoFit/>
            </a:bodyPr>
            <a:lstStyle/>
            <a:p>
              <a:pPr algn="ctr">
                <a:defRPr/>
              </a:pPr>
              <a:r>
                <a:rPr lang="fr-CA" sz="4000" b="1">
                  <a:effectLst>
                    <a:outerShdw blurRad="38100" dist="38100" dir="2700000" algn="tl">
                      <a:srgbClr val="000000"/>
                    </a:outerShdw>
                  </a:effectLst>
                  <a:latin typeface="Times New Roman" pitchFamily="18" charset="0"/>
                </a:rPr>
                <a:t>+</a:t>
              </a:r>
              <a:endParaRPr lang="fr-CA" sz="2000">
                <a:effectLst>
                  <a:outerShdw blurRad="38100" dist="38100" dir="2700000" algn="tl">
                    <a:srgbClr val="000000"/>
                  </a:outerShdw>
                </a:effectLst>
                <a:latin typeface="Times New Roman" pitchFamily="18" charset="0"/>
              </a:endParaRPr>
            </a:p>
          </p:txBody>
        </p:sp>
        <p:grpSp>
          <p:nvGrpSpPr>
            <p:cNvPr id="54290" name="Group 154"/>
            <p:cNvGrpSpPr>
              <a:grpSpLocks/>
            </p:cNvGrpSpPr>
            <p:nvPr/>
          </p:nvGrpSpPr>
          <p:grpSpPr bwMode="auto">
            <a:xfrm>
              <a:off x="4040" y="2727"/>
              <a:ext cx="448" cy="541"/>
              <a:chOff x="4475" y="148"/>
              <a:chExt cx="729" cy="749"/>
            </a:xfrm>
          </p:grpSpPr>
          <p:grpSp>
            <p:nvGrpSpPr>
              <p:cNvPr id="54292" name="Group 155"/>
              <p:cNvGrpSpPr>
                <a:grpSpLocks/>
              </p:cNvGrpSpPr>
              <p:nvPr/>
            </p:nvGrpSpPr>
            <p:grpSpPr bwMode="auto">
              <a:xfrm>
                <a:off x="4475" y="171"/>
                <a:ext cx="257" cy="696"/>
                <a:chOff x="2329" y="2109"/>
                <a:chExt cx="288" cy="860"/>
              </a:xfrm>
            </p:grpSpPr>
            <p:grpSp>
              <p:nvGrpSpPr>
                <p:cNvPr id="54329" name="Group 156"/>
                <p:cNvGrpSpPr>
                  <a:grpSpLocks/>
                </p:cNvGrpSpPr>
                <p:nvPr/>
              </p:nvGrpSpPr>
              <p:grpSpPr bwMode="auto">
                <a:xfrm>
                  <a:off x="2329" y="2220"/>
                  <a:ext cx="288" cy="749"/>
                  <a:chOff x="2329" y="2220"/>
                  <a:chExt cx="288" cy="749"/>
                </a:xfrm>
              </p:grpSpPr>
              <p:grpSp>
                <p:nvGrpSpPr>
                  <p:cNvPr id="54335" name="Group 157"/>
                  <p:cNvGrpSpPr>
                    <a:grpSpLocks/>
                  </p:cNvGrpSpPr>
                  <p:nvPr/>
                </p:nvGrpSpPr>
                <p:grpSpPr bwMode="auto">
                  <a:xfrm>
                    <a:off x="2339" y="2891"/>
                    <a:ext cx="254" cy="78"/>
                    <a:chOff x="2339" y="2891"/>
                    <a:chExt cx="254" cy="78"/>
                  </a:xfrm>
                </p:grpSpPr>
                <p:sp>
                  <p:nvSpPr>
                    <p:cNvPr id="54345" name="Freeform 158"/>
                    <p:cNvSpPr>
                      <a:spLocks/>
                    </p:cNvSpPr>
                    <p:nvPr/>
                  </p:nvSpPr>
                  <p:spPr bwMode="auto">
                    <a:xfrm>
                      <a:off x="2339" y="2907"/>
                      <a:ext cx="80" cy="62"/>
                    </a:xfrm>
                    <a:custGeom>
                      <a:avLst/>
                      <a:gdLst>
                        <a:gd name="T0" fmla="*/ 1 w 160"/>
                        <a:gd name="T1" fmla="*/ 1 h 122"/>
                        <a:gd name="T2" fmla="*/ 1 w 160"/>
                        <a:gd name="T3" fmla="*/ 1 h 122"/>
                        <a:gd name="T4" fmla="*/ 0 w 160"/>
                        <a:gd name="T5" fmla="*/ 1 h 122"/>
                        <a:gd name="T6" fmla="*/ 1 w 160"/>
                        <a:gd name="T7" fmla="*/ 1 h 122"/>
                        <a:gd name="T8" fmla="*/ 1 w 160"/>
                        <a:gd name="T9" fmla="*/ 1 h 122"/>
                        <a:gd name="T10" fmla="*/ 1 w 160"/>
                        <a:gd name="T11" fmla="*/ 1 h 122"/>
                        <a:gd name="T12" fmla="*/ 1 w 160"/>
                        <a:gd name="T13" fmla="*/ 1 h 122"/>
                        <a:gd name="T14" fmla="*/ 1 w 160"/>
                        <a:gd name="T15" fmla="*/ 1 h 122"/>
                        <a:gd name="T16" fmla="*/ 1 w 160"/>
                        <a:gd name="T17" fmla="*/ 1 h 122"/>
                        <a:gd name="T18" fmla="*/ 1 w 160"/>
                        <a:gd name="T19" fmla="*/ 1 h 122"/>
                        <a:gd name="T20" fmla="*/ 1 w 160"/>
                        <a:gd name="T21" fmla="*/ 0 h 122"/>
                        <a:gd name="T22" fmla="*/ 1 w 160"/>
                        <a:gd name="T23" fmla="*/ 1 h 122"/>
                        <a:gd name="T24" fmla="*/ 1 w 160"/>
                        <a:gd name="T25" fmla="*/ 1 h 1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0"/>
                        <a:gd name="T40" fmla="*/ 0 h 122"/>
                        <a:gd name="T41" fmla="*/ 160 w 160"/>
                        <a:gd name="T42" fmla="*/ 122 h 1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0" h="122">
                          <a:moveTo>
                            <a:pt x="61" y="25"/>
                          </a:moveTo>
                          <a:lnTo>
                            <a:pt x="26" y="59"/>
                          </a:lnTo>
                          <a:lnTo>
                            <a:pt x="0" y="91"/>
                          </a:lnTo>
                          <a:lnTo>
                            <a:pt x="3" y="113"/>
                          </a:lnTo>
                          <a:lnTo>
                            <a:pt x="21" y="122"/>
                          </a:lnTo>
                          <a:lnTo>
                            <a:pt x="72" y="119"/>
                          </a:lnTo>
                          <a:lnTo>
                            <a:pt x="101" y="104"/>
                          </a:lnTo>
                          <a:lnTo>
                            <a:pt x="116" y="80"/>
                          </a:lnTo>
                          <a:lnTo>
                            <a:pt x="159" y="62"/>
                          </a:lnTo>
                          <a:lnTo>
                            <a:pt x="160" y="29"/>
                          </a:lnTo>
                          <a:lnTo>
                            <a:pt x="153" y="0"/>
                          </a:lnTo>
                          <a:lnTo>
                            <a:pt x="110" y="22"/>
                          </a:lnTo>
                          <a:lnTo>
                            <a:pt x="61"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46" name="Freeform 159"/>
                    <p:cNvSpPr>
                      <a:spLocks/>
                    </p:cNvSpPr>
                    <p:nvPr/>
                  </p:nvSpPr>
                  <p:spPr bwMode="auto">
                    <a:xfrm>
                      <a:off x="2504" y="2891"/>
                      <a:ext cx="89" cy="63"/>
                    </a:xfrm>
                    <a:custGeom>
                      <a:avLst/>
                      <a:gdLst>
                        <a:gd name="T0" fmla="*/ 1 w 178"/>
                        <a:gd name="T1" fmla="*/ 1 h 126"/>
                        <a:gd name="T2" fmla="*/ 0 w 178"/>
                        <a:gd name="T3" fmla="*/ 1 h 126"/>
                        <a:gd name="T4" fmla="*/ 1 w 178"/>
                        <a:gd name="T5" fmla="*/ 1 h 126"/>
                        <a:gd name="T6" fmla="*/ 1 w 178"/>
                        <a:gd name="T7" fmla="*/ 1 h 126"/>
                        <a:gd name="T8" fmla="*/ 1 w 178"/>
                        <a:gd name="T9" fmla="*/ 1 h 126"/>
                        <a:gd name="T10" fmla="*/ 1 w 178"/>
                        <a:gd name="T11" fmla="*/ 1 h 126"/>
                        <a:gd name="T12" fmla="*/ 1 w 178"/>
                        <a:gd name="T13" fmla="*/ 1 h 126"/>
                        <a:gd name="T14" fmla="*/ 1 w 178"/>
                        <a:gd name="T15" fmla="*/ 1 h 126"/>
                        <a:gd name="T16" fmla="*/ 1 w 178"/>
                        <a:gd name="T17" fmla="*/ 1 h 126"/>
                        <a:gd name="T18" fmla="*/ 1 w 178"/>
                        <a:gd name="T19" fmla="*/ 1 h 126"/>
                        <a:gd name="T20" fmla="*/ 1 w 178"/>
                        <a:gd name="T21" fmla="*/ 1 h 126"/>
                        <a:gd name="T22" fmla="*/ 1 w 178"/>
                        <a:gd name="T23" fmla="*/ 1 h 126"/>
                        <a:gd name="T24" fmla="*/ 1 w 178"/>
                        <a:gd name="T25" fmla="*/ 1 h 126"/>
                        <a:gd name="T26" fmla="*/ 1 w 178"/>
                        <a:gd name="T27" fmla="*/ 0 h 126"/>
                        <a:gd name="T28" fmla="*/ 1 w 178"/>
                        <a:gd name="T29" fmla="*/ 1 h 1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8"/>
                        <a:gd name="T46" fmla="*/ 0 h 126"/>
                        <a:gd name="T47" fmla="*/ 178 w 178"/>
                        <a:gd name="T48" fmla="*/ 126 h 1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8" h="126">
                          <a:moveTo>
                            <a:pt x="3" y="9"/>
                          </a:moveTo>
                          <a:lnTo>
                            <a:pt x="0" y="58"/>
                          </a:lnTo>
                          <a:lnTo>
                            <a:pt x="24" y="78"/>
                          </a:lnTo>
                          <a:lnTo>
                            <a:pt x="50" y="85"/>
                          </a:lnTo>
                          <a:lnTo>
                            <a:pt x="66" y="96"/>
                          </a:lnTo>
                          <a:lnTo>
                            <a:pt x="95" y="113"/>
                          </a:lnTo>
                          <a:lnTo>
                            <a:pt x="146" y="126"/>
                          </a:lnTo>
                          <a:lnTo>
                            <a:pt x="164" y="123"/>
                          </a:lnTo>
                          <a:lnTo>
                            <a:pt x="178" y="115"/>
                          </a:lnTo>
                          <a:lnTo>
                            <a:pt x="178" y="102"/>
                          </a:lnTo>
                          <a:lnTo>
                            <a:pt x="160" y="73"/>
                          </a:lnTo>
                          <a:lnTo>
                            <a:pt x="119" y="44"/>
                          </a:lnTo>
                          <a:lnTo>
                            <a:pt x="88" y="18"/>
                          </a:lnTo>
                          <a:lnTo>
                            <a:pt x="77" y="0"/>
                          </a:lnTo>
                          <a:lnTo>
                            <a:pt x="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54336" name="Group 160"/>
                  <p:cNvGrpSpPr>
                    <a:grpSpLocks/>
                  </p:cNvGrpSpPr>
                  <p:nvPr/>
                </p:nvGrpSpPr>
                <p:grpSpPr bwMode="auto">
                  <a:xfrm>
                    <a:off x="2329" y="2220"/>
                    <a:ext cx="288" cy="707"/>
                    <a:chOff x="2329" y="2220"/>
                    <a:chExt cx="288" cy="707"/>
                  </a:xfrm>
                </p:grpSpPr>
                <p:grpSp>
                  <p:nvGrpSpPr>
                    <p:cNvPr id="54337" name="Group 161"/>
                    <p:cNvGrpSpPr>
                      <a:grpSpLocks/>
                    </p:cNvGrpSpPr>
                    <p:nvPr/>
                  </p:nvGrpSpPr>
                  <p:grpSpPr bwMode="auto">
                    <a:xfrm>
                      <a:off x="2366" y="2220"/>
                      <a:ext cx="182" cy="227"/>
                      <a:chOff x="2366" y="2220"/>
                      <a:chExt cx="182" cy="227"/>
                    </a:xfrm>
                  </p:grpSpPr>
                  <p:sp>
                    <p:nvSpPr>
                      <p:cNvPr id="54342" name="Freeform 162"/>
                      <p:cNvSpPr>
                        <a:spLocks/>
                      </p:cNvSpPr>
                      <p:nvPr/>
                    </p:nvSpPr>
                    <p:spPr bwMode="auto">
                      <a:xfrm>
                        <a:off x="2366" y="2232"/>
                        <a:ext cx="182" cy="215"/>
                      </a:xfrm>
                      <a:custGeom>
                        <a:avLst/>
                        <a:gdLst>
                          <a:gd name="T0" fmla="*/ 0 w 363"/>
                          <a:gd name="T1" fmla="*/ 1 h 429"/>
                          <a:gd name="T2" fmla="*/ 1 w 363"/>
                          <a:gd name="T3" fmla="*/ 0 h 429"/>
                          <a:gd name="T4" fmla="*/ 1 w 363"/>
                          <a:gd name="T5" fmla="*/ 1 h 429"/>
                          <a:gd name="T6" fmla="*/ 1 w 363"/>
                          <a:gd name="T7" fmla="*/ 1 h 429"/>
                          <a:gd name="T8" fmla="*/ 1 w 363"/>
                          <a:gd name="T9" fmla="*/ 1 h 429"/>
                          <a:gd name="T10" fmla="*/ 1 w 363"/>
                          <a:gd name="T11" fmla="*/ 1 h 429"/>
                          <a:gd name="T12" fmla="*/ 1 w 363"/>
                          <a:gd name="T13" fmla="*/ 1 h 429"/>
                          <a:gd name="T14" fmla="*/ 1 w 363"/>
                          <a:gd name="T15" fmla="*/ 1 h 429"/>
                          <a:gd name="T16" fmla="*/ 0 w 363"/>
                          <a:gd name="T17" fmla="*/ 1 h 4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3"/>
                          <a:gd name="T28" fmla="*/ 0 h 429"/>
                          <a:gd name="T29" fmla="*/ 363 w 363"/>
                          <a:gd name="T30" fmla="*/ 429 h 4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3" h="429">
                            <a:moveTo>
                              <a:pt x="0" y="82"/>
                            </a:moveTo>
                            <a:lnTo>
                              <a:pt x="109" y="0"/>
                            </a:lnTo>
                            <a:lnTo>
                              <a:pt x="229" y="188"/>
                            </a:lnTo>
                            <a:lnTo>
                              <a:pt x="250" y="9"/>
                            </a:lnTo>
                            <a:lnTo>
                              <a:pt x="323" y="32"/>
                            </a:lnTo>
                            <a:lnTo>
                              <a:pt x="363" y="98"/>
                            </a:lnTo>
                            <a:lnTo>
                              <a:pt x="355" y="429"/>
                            </a:lnTo>
                            <a:lnTo>
                              <a:pt x="40" y="429"/>
                            </a:lnTo>
                            <a:lnTo>
                              <a:pt x="0" y="82"/>
                            </a:lnTo>
                            <a:close/>
                          </a:path>
                        </a:pathLst>
                      </a:custGeom>
                      <a:blipFill dpi="0" rotWithShape="0">
                        <a:blip r:embed="rId9"/>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43" name="Freeform 163"/>
                      <p:cNvSpPr>
                        <a:spLocks/>
                      </p:cNvSpPr>
                      <p:nvPr/>
                    </p:nvSpPr>
                    <p:spPr bwMode="auto">
                      <a:xfrm>
                        <a:off x="2419" y="2220"/>
                        <a:ext cx="72" cy="125"/>
                      </a:xfrm>
                      <a:custGeom>
                        <a:avLst/>
                        <a:gdLst>
                          <a:gd name="T0" fmla="*/ 0 w 146"/>
                          <a:gd name="T1" fmla="*/ 0 h 251"/>
                          <a:gd name="T2" fmla="*/ 0 w 146"/>
                          <a:gd name="T3" fmla="*/ 0 h 251"/>
                          <a:gd name="T4" fmla="*/ 0 w 146"/>
                          <a:gd name="T5" fmla="*/ 0 h 251"/>
                          <a:gd name="T6" fmla="*/ 0 w 146"/>
                          <a:gd name="T7" fmla="*/ 0 h 251"/>
                          <a:gd name="T8" fmla="*/ 0 w 146"/>
                          <a:gd name="T9" fmla="*/ 0 h 251"/>
                          <a:gd name="T10" fmla="*/ 0 w 146"/>
                          <a:gd name="T11" fmla="*/ 0 h 251"/>
                          <a:gd name="T12" fmla="*/ 0 w 146"/>
                          <a:gd name="T13" fmla="*/ 0 h 251"/>
                          <a:gd name="T14" fmla="*/ 0 w 146"/>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146"/>
                          <a:gd name="T25" fmla="*/ 0 h 251"/>
                          <a:gd name="T26" fmla="*/ 146 w 146"/>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6" h="251">
                            <a:moveTo>
                              <a:pt x="0" y="26"/>
                            </a:moveTo>
                            <a:lnTo>
                              <a:pt x="12" y="0"/>
                            </a:lnTo>
                            <a:lnTo>
                              <a:pt x="102" y="44"/>
                            </a:lnTo>
                            <a:lnTo>
                              <a:pt x="124" y="15"/>
                            </a:lnTo>
                            <a:lnTo>
                              <a:pt x="140" y="26"/>
                            </a:lnTo>
                            <a:lnTo>
                              <a:pt x="146" y="174"/>
                            </a:lnTo>
                            <a:lnTo>
                              <a:pt x="143" y="251"/>
                            </a:lnTo>
                            <a:lnTo>
                              <a:pt x="0" y="26"/>
                            </a:lnTo>
                            <a:close/>
                          </a:path>
                        </a:pathLst>
                      </a:custGeom>
                      <a:blipFill dpi="0" rotWithShape="0">
                        <a:blip r:embed="rId10"/>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44" name="Freeform 164"/>
                      <p:cNvSpPr>
                        <a:spLocks/>
                      </p:cNvSpPr>
                      <p:nvPr/>
                    </p:nvSpPr>
                    <p:spPr bwMode="auto">
                      <a:xfrm>
                        <a:off x="2442" y="2245"/>
                        <a:ext cx="46" cy="25"/>
                      </a:xfrm>
                      <a:custGeom>
                        <a:avLst/>
                        <a:gdLst>
                          <a:gd name="T0" fmla="*/ 0 w 92"/>
                          <a:gd name="T1" fmla="*/ 1 h 50"/>
                          <a:gd name="T2" fmla="*/ 1 w 92"/>
                          <a:gd name="T3" fmla="*/ 0 h 50"/>
                          <a:gd name="T4" fmla="*/ 1 w 92"/>
                          <a:gd name="T5" fmla="*/ 1 h 50"/>
                          <a:gd name="T6" fmla="*/ 0 60000 65536"/>
                          <a:gd name="T7" fmla="*/ 0 60000 65536"/>
                          <a:gd name="T8" fmla="*/ 0 60000 65536"/>
                          <a:gd name="T9" fmla="*/ 0 w 92"/>
                          <a:gd name="T10" fmla="*/ 0 h 50"/>
                          <a:gd name="T11" fmla="*/ 92 w 92"/>
                          <a:gd name="T12" fmla="*/ 50 h 50"/>
                        </a:gdLst>
                        <a:ahLst/>
                        <a:cxnLst>
                          <a:cxn ang="T6">
                            <a:pos x="T0" y="T1"/>
                          </a:cxn>
                          <a:cxn ang="T7">
                            <a:pos x="T2" y="T3"/>
                          </a:cxn>
                          <a:cxn ang="T8">
                            <a:pos x="T4" y="T5"/>
                          </a:cxn>
                        </a:cxnLst>
                        <a:rect l="T9" t="T10" r="T11" b="T12"/>
                        <a:pathLst>
                          <a:path w="92" h="50">
                            <a:moveTo>
                              <a:pt x="0" y="50"/>
                            </a:moveTo>
                            <a:lnTo>
                              <a:pt x="52" y="0"/>
                            </a:lnTo>
                            <a:lnTo>
                              <a:pt x="92" y="4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grpSp>
                  <p:nvGrpSpPr>
                    <p:cNvPr id="54338" name="Group 165"/>
                    <p:cNvGrpSpPr>
                      <a:grpSpLocks/>
                    </p:cNvGrpSpPr>
                    <p:nvPr/>
                  </p:nvGrpSpPr>
                  <p:grpSpPr bwMode="auto">
                    <a:xfrm>
                      <a:off x="2329" y="2231"/>
                      <a:ext cx="288" cy="696"/>
                      <a:chOff x="2329" y="2231"/>
                      <a:chExt cx="288" cy="696"/>
                    </a:xfrm>
                  </p:grpSpPr>
                  <p:sp>
                    <p:nvSpPr>
                      <p:cNvPr id="54339" name="Freeform 166"/>
                      <p:cNvSpPr>
                        <a:spLocks/>
                      </p:cNvSpPr>
                      <p:nvPr/>
                    </p:nvSpPr>
                    <p:spPr bwMode="auto">
                      <a:xfrm>
                        <a:off x="2329" y="2231"/>
                        <a:ext cx="288" cy="696"/>
                      </a:xfrm>
                      <a:custGeom>
                        <a:avLst/>
                        <a:gdLst>
                          <a:gd name="T0" fmla="*/ 1 w 575"/>
                          <a:gd name="T1" fmla="*/ 0 h 1393"/>
                          <a:gd name="T2" fmla="*/ 1 w 575"/>
                          <a:gd name="T3" fmla="*/ 0 h 1393"/>
                          <a:gd name="T4" fmla="*/ 0 w 575"/>
                          <a:gd name="T5" fmla="*/ 0 h 1393"/>
                          <a:gd name="T6" fmla="*/ 1 w 575"/>
                          <a:gd name="T7" fmla="*/ 1 h 1393"/>
                          <a:gd name="T8" fmla="*/ 1 w 575"/>
                          <a:gd name="T9" fmla="*/ 1 h 1393"/>
                          <a:gd name="T10" fmla="*/ 1 w 575"/>
                          <a:gd name="T11" fmla="*/ 1 h 1393"/>
                          <a:gd name="T12" fmla="*/ 1 w 575"/>
                          <a:gd name="T13" fmla="*/ 1 h 1393"/>
                          <a:gd name="T14" fmla="*/ 1 w 575"/>
                          <a:gd name="T15" fmla="*/ 1 h 1393"/>
                          <a:gd name="T16" fmla="*/ 1 w 575"/>
                          <a:gd name="T17" fmla="*/ 2 h 1393"/>
                          <a:gd name="T18" fmla="*/ 1 w 575"/>
                          <a:gd name="T19" fmla="*/ 2 h 1393"/>
                          <a:gd name="T20" fmla="*/ 1 w 575"/>
                          <a:gd name="T21" fmla="*/ 2 h 1393"/>
                          <a:gd name="T22" fmla="*/ 1 w 575"/>
                          <a:gd name="T23" fmla="*/ 2 h 1393"/>
                          <a:gd name="T24" fmla="*/ 1 w 575"/>
                          <a:gd name="T25" fmla="*/ 1 h 1393"/>
                          <a:gd name="T26" fmla="*/ 1 w 575"/>
                          <a:gd name="T27" fmla="*/ 1 h 1393"/>
                          <a:gd name="T28" fmla="*/ 1 w 575"/>
                          <a:gd name="T29" fmla="*/ 2 h 1393"/>
                          <a:gd name="T30" fmla="*/ 1 w 575"/>
                          <a:gd name="T31" fmla="*/ 2 h 1393"/>
                          <a:gd name="T32" fmla="*/ 1 w 575"/>
                          <a:gd name="T33" fmla="*/ 2 h 1393"/>
                          <a:gd name="T34" fmla="*/ 1 w 575"/>
                          <a:gd name="T35" fmla="*/ 1 h 1393"/>
                          <a:gd name="T36" fmla="*/ 1 w 575"/>
                          <a:gd name="T37" fmla="*/ 1 h 1393"/>
                          <a:gd name="T38" fmla="*/ 1 w 575"/>
                          <a:gd name="T39" fmla="*/ 0 h 1393"/>
                          <a:gd name="T40" fmla="*/ 1 w 575"/>
                          <a:gd name="T41" fmla="*/ 0 h 1393"/>
                          <a:gd name="T42" fmla="*/ 1 w 575"/>
                          <a:gd name="T43" fmla="*/ 0 h 1393"/>
                          <a:gd name="T44" fmla="*/ 2 w 575"/>
                          <a:gd name="T45" fmla="*/ 0 h 1393"/>
                          <a:gd name="T46" fmla="*/ 2 w 575"/>
                          <a:gd name="T47" fmla="*/ 0 h 1393"/>
                          <a:gd name="T48" fmla="*/ 1 w 575"/>
                          <a:gd name="T49" fmla="*/ 0 h 1393"/>
                          <a:gd name="T50" fmla="*/ 1 w 575"/>
                          <a:gd name="T51" fmla="*/ 0 h 1393"/>
                          <a:gd name="T52" fmla="*/ 1 w 575"/>
                          <a:gd name="T53" fmla="*/ 0 h 1393"/>
                          <a:gd name="T54" fmla="*/ 1 w 575"/>
                          <a:gd name="T55" fmla="*/ 0 h 1393"/>
                          <a:gd name="T56" fmla="*/ 1 w 575"/>
                          <a:gd name="T57" fmla="*/ 0 h 1393"/>
                          <a:gd name="T58" fmla="*/ 1 w 575"/>
                          <a:gd name="T59" fmla="*/ 0 h 13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75"/>
                          <a:gd name="T91" fmla="*/ 0 h 1393"/>
                          <a:gd name="T92" fmla="*/ 575 w 575"/>
                          <a:gd name="T93" fmla="*/ 1393 h 139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75" h="1393">
                            <a:moveTo>
                              <a:pt x="182" y="0"/>
                            </a:moveTo>
                            <a:lnTo>
                              <a:pt x="44" y="102"/>
                            </a:lnTo>
                            <a:lnTo>
                              <a:pt x="0" y="431"/>
                            </a:lnTo>
                            <a:lnTo>
                              <a:pt x="108" y="648"/>
                            </a:lnTo>
                            <a:lnTo>
                              <a:pt x="109" y="690"/>
                            </a:lnTo>
                            <a:lnTo>
                              <a:pt x="116" y="741"/>
                            </a:lnTo>
                            <a:lnTo>
                              <a:pt x="130" y="773"/>
                            </a:lnTo>
                            <a:lnTo>
                              <a:pt x="113" y="1010"/>
                            </a:lnTo>
                            <a:lnTo>
                              <a:pt x="75" y="1388"/>
                            </a:lnTo>
                            <a:lnTo>
                              <a:pt x="114" y="1393"/>
                            </a:lnTo>
                            <a:lnTo>
                              <a:pt x="175" y="1372"/>
                            </a:lnTo>
                            <a:lnTo>
                              <a:pt x="218" y="1116"/>
                            </a:lnTo>
                            <a:lnTo>
                              <a:pt x="240" y="1023"/>
                            </a:lnTo>
                            <a:lnTo>
                              <a:pt x="304" y="777"/>
                            </a:lnTo>
                            <a:lnTo>
                              <a:pt x="313" y="1036"/>
                            </a:lnTo>
                            <a:lnTo>
                              <a:pt x="347" y="1350"/>
                            </a:lnTo>
                            <a:lnTo>
                              <a:pt x="438" y="1354"/>
                            </a:lnTo>
                            <a:lnTo>
                              <a:pt x="447" y="1016"/>
                            </a:lnTo>
                            <a:lnTo>
                              <a:pt x="439" y="679"/>
                            </a:lnTo>
                            <a:lnTo>
                              <a:pt x="443" y="508"/>
                            </a:lnTo>
                            <a:lnTo>
                              <a:pt x="461" y="455"/>
                            </a:lnTo>
                            <a:lnTo>
                              <a:pt x="470" y="459"/>
                            </a:lnTo>
                            <a:lnTo>
                              <a:pt x="566" y="402"/>
                            </a:lnTo>
                            <a:lnTo>
                              <a:pt x="575" y="295"/>
                            </a:lnTo>
                            <a:lnTo>
                              <a:pt x="421" y="36"/>
                            </a:lnTo>
                            <a:lnTo>
                              <a:pt x="313" y="0"/>
                            </a:lnTo>
                            <a:lnTo>
                              <a:pt x="336" y="173"/>
                            </a:lnTo>
                            <a:lnTo>
                              <a:pt x="309" y="344"/>
                            </a:lnTo>
                            <a:lnTo>
                              <a:pt x="267" y="184"/>
                            </a:lnTo>
                            <a:lnTo>
                              <a:pt x="182" y="0"/>
                            </a:lnTo>
                            <a:close/>
                          </a:path>
                        </a:pathLst>
                      </a:custGeom>
                      <a:blipFill dpi="0" rotWithShape="0">
                        <a:blip r:embed="rId11"/>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40" name="Freeform 167"/>
                      <p:cNvSpPr>
                        <a:spLocks/>
                      </p:cNvSpPr>
                      <p:nvPr/>
                    </p:nvSpPr>
                    <p:spPr bwMode="auto">
                      <a:xfrm>
                        <a:off x="2345" y="2306"/>
                        <a:ext cx="73" cy="181"/>
                      </a:xfrm>
                      <a:custGeom>
                        <a:avLst/>
                        <a:gdLst>
                          <a:gd name="T0" fmla="*/ 1 w 145"/>
                          <a:gd name="T1" fmla="*/ 0 h 363"/>
                          <a:gd name="T2" fmla="*/ 1 w 145"/>
                          <a:gd name="T3" fmla="*/ 0 h 363"/>
                          <a:gd name="T4" fmla="*/ 1 w 145"/>
                          <a:gd name="T5" fmla="*/ 0 h 363"/>
                          <a:gd name="T6" fmla="*/ 0 w 145"/>
                          <a:gd name="T7" fmla="*/ 0 h 363"/>
                          <a:gd name="T8" fmla="*/ 1 w 145"/>
                          <a:gd name="T9" fmla="*/ 0 h 363"/>
                          <a:gd name="T10" fmla="*/ 1 w 145"/>
                          <a:gd name="T11" fmla="*/ 0 h 363"/>
                          <a:gd name="T12" fmla="*/ 1 w 145"/>
                          <a:gd name="T13" fmla="*/ 0 h 363"/>
                          <a:gd name="T14" fmla="*/ 1 w 145"/>
                          <a:gd name="T15" fmla="*/ 0 h 363"/>
                          <a:gd name="T16" fmla="*/ 1 w 145"/>
                          <a:gd name="T17" fmla="*/ 0 h 363"/>
                          <a:gd name="T18" fmla="*/ 1 w 145"/>
                          <a:gd name="T19" fmla="*/ 0 h 363"/>
                          <a:gd name="T20" fmla="*/ 1 w 145"/>
                          <a:gd name="T21" fmla="*/ 0 h 3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363"/>
                          <a:gd name="T35" fmla="*/ 145 w 145"/>
                          <a:gd name="T36" fmla="*/ 363 h 3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363">
                            <a:moveTo>
                              <a:pt x="72" y="0"/>
                            </a:moveTo>
                            <a:lnTo>
                              <a:pt x="87" y="88"/>
                            </a:lnTo>
                            <a:lnTo>
                              <a:pt x="80" y="218"/>
                            </a:lnTo>
                            <a:lnTo>
                              <a:pt x="0" y="240"/>
                            </a:lnTo>
                            <a:lnTo>
                              <a:pt x="80" y="248"/>
                            </a:lnTo>
                            <a:lnTo>
                              <a:pt x="101" y="326"/>
                            </a:lnTo>
                            <a:lnTo>
                              <a:pt x="145" y="363"/>
                            </a:lnTo>
                            <a:lnTo>
                              <a:pt x="130" y="298"/>
                            </a:lnTo>
                            <a:lnTo>
                              <a:pt x="116" y="262"/>
                            </a:lnTo>
                            <a:lnTo>
                              <a:pt x="109" y="175"/>
                            </a:lnTo>
                            <a:lnTo>
                              <a:pt x="72" y="0"/>
                            </a:lnTo>
                            <a:close/>
                          </a:path>
                        </a:pathLst>
                      </a:custGeom>
                      <a:blipFill dpi="0" rotWithShape="0">
                        <a:blip r:embed="rId8"/>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41" name="Freeform 168"/>
                      <p:cNvSpPr>
                        <a:spLocks/>
                      </p:cNvSpPr>
                      <p:nvPr/>
                    </p:nvSpPr>
                    <p:spPr bwMode="auto">
                      <a:xfrm>
                        <a:off x="2411" y="2316"/>
                        <a:ext cx="26" cy="25"/>
                      </a:xfrm>
                      <a:custGeom>
                        <a:avLst/>
                        <a:gdLst>
                          <a:gd name="T0" fmla="*/ 0 w 51"/>
                          <a:gd name="T1" fmla="*/ 1 h 50"/>
                          <a:gd name="T2" fmla="*/ 1 w 51"/>
                          <a:gd name="T3" fmla="*/ 0 h 50"/>
                          <a:gd name="T4" fmla="*/ 1 w 51"/>
                          <a:gd name="T5" fmla="*/ 1 h 50"/>
                          <a:gd name="T6" fmla="*/ 0 w 51"/>
                          <a:gd name="T7" fmla="*/ 1 h 50"/>
                          <a:gd name="T8" fmla="*/ 0 60000 65536"/>
                          <a:gd name="T9" fmla="*/ 0 60000 65536"/>
                          <a:gd name="T10" fmla="*/ 0 60000 65536"/>
                          <a:gd name="T11" fmla="*/ 0 60000 65536"/>
                          <a:gd name="T12" fmla="*/ 0 w 51"/>
                          <a:gd name="T13" fmla="*/ 0 h 50"/>
                          <a:gd name="T14" fmla="*/ 51 w 51"/>
                          <a:gd name="T15" fmla="*/ 50 h 50"/>
                        </a:gdLst>
                        <a:ahLst/>
                        <a:cxnLst>
                          <a:cxn ang="T8">
                            <a:pos x="T0" y="T1"/>
                          </a:cxn>
                          <a:cxn ang="T9">
                            <a:pos x="T2" y="T3"/>
                          </a:cxn>
                          <a:cxn ang="T10">
                            <a:pos x="T4" y="T5"/>
                          </a:cxn>
                          <a:cxn ang="T11">
                            <a:pos x="T6" y="T7"/>
                          </a:cxn>
                        </a:cxnLst>
                        <a:rect l="T12" t="T13" r="T14" b="T15"/>
                        <a:pathLst>
                          <a:path w="51" h="50">
                            <a:moveTo>
                              <a:pt x="0" y="50"/>
                            </a:moveTo>
                            <a:lnTo>
                              <a:pt x="11" y="0"/>
                            </a:lnTo>
                            <a:lnTo>
                              <a:pt x="51" y="42"/>
                            </a:lnTo>
                            <a:lnTo>
                              <a:pt x="0" y="50"/>
                            </a:lnTo>
                            <a:close/>
                          </a:path>
                        </a:pathLst>
                      </a:custGeom>
                      <a:blipFill dpi="0" rotWithShape="0">
                        <a:blip r:embed="rId10"/>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grpSp>
            <p:grpSp>
              <p:nvGrpSpPr>
                <p:cNvPr id="54330" name="Group 169"/>
                <p:cNvGrpSpPr>
                  <a:grpSpLocks/>
                </p:cNvGrpSpPr>
                <p:nvPr/>
              </p:nvGrpSpPr>
              <p:grpSpPr bwMode="auto">
                <a:xfrm>
                  <a:off x="2410" y="2109"/>
                  <a:ext cx="92" cy="136"/>
                  <a:chOff x="2410" y="2109"/>
                  <a:chExt cx="92" cy="136"/>
                </a:xfrm>
              </p:grpSpPr>
              <p:sp>
                <p:nvSpPr>
                  <p:cNvPr id="54332" name="Freeform 170"/>
                  <p:cNvSpPr>
                    <a:spLocks/>
                  </p:cNvSpPr>
                  <p:nvPr/>
                </p:nvSpPr>
                <p:spPr bwMode="auto">
                  <a:xfrm>
                    <a:off x="2413" y="2111"/>
                    <a:ext cx="81" cy="134"/>
                  </a:xfrm>
                  <a:custGeom>
                    <a:avLst/>
                    <a:gdLst>
                      <a:gd name="T0" fmla="*/ 1 w 162"/>
                      <a:gd name="T1" fmla="*/ 1 h 268"/>
                      <a:gd name="T2" fmla="*/ 1 w 162"/>
                      <a:gd name="T3" fmla="*/ 1 h 268"/>
                      <a:gd name="T4" fmla="*/ 1 w 162"/>
                      <a:gd name="T5" fmla="*/ 1 h 268"/>
                      <a:gd name="T6" fmla="*/ 1 w 162"/>
                      <a:gd name="T7" fmla="*/ 1 h 268"/>
                      <a:gd name="T8" fmla="*/ 1 w 162"/>
                      <a:gd name="T9" fmla="*/ 1 h 268"/>
                      <a:gd name="T10" fmla="*/ 1 w 162"/>
                      <a:gd name="T11" fmla="*/ 1 h 268"/>
                      <a:gd name="T12" fmla="*/ 1 w 162"/>
                      <a:gd name="T13" fmla="*/ 1 h 268"/>
                      <a:gd name="T14" fmla="*/ 1 w 162"/>
                      <a:gd name="T15" fmla="*/ 1 h 268"/>
                      <a:gd name="T16" fmla="*/ 1 w 162"/>
                      <a:gd name="T17" fmla="*/ 1 h 268"/>
                      <a:gd name="T18" fmla="*/ 1 w 162"/>
                      <a:gd name="T19" fmla="*/ 1 h 268"/>
                      <a:gd name="T20" fmla="*/ 1 w 162"/>
                      <a:gd name="T21" fmla="*/ 1 h 268"/>
                      <a:gd name="T22" fmla="*/ 1 w 162"/>
                      <a:gd name="T23" fmla="*/ 1 h 268"/>
                      <a:gd name="T24" fmla="*/ 1 w 162"/>
                      <a:gd name="T25" fmla="*/ 1 h 268"/>
                      <a:gd name="T26" fmla="*/ 1 w 162"/>
                      <a:gd name="T27" fmla="*/ 1 h 268"/>
                      <a:gd name="T28" fmla="*/ 1 w 162"/>
                      <a:gd name="T29" fmla="*/ 1 h 268"/>
                      <a:gd name="T30" fmla="*/ 1 w 162"/>
                      <a:gd name="T31" fmla="*/ 1 h 268"/>
                      <a:gd name="T32" fmla="*/ 1 w 162"/>
                      <a:gd name="T33" fmla="*/ 1 h 268"/>
                      <a:gd name="T34" fmla="*/ 0 w 162"/>
                      <a:gd name="T35" fmla="*/ 1 h 268"/>
                      <a:gd name="T36" fmla="*/ 1 w 162"/>
                      <a:gd name="T37" fmla="*/ 1 h 268"/>
                      <a:gd name="T38" fmla="*/ 1 w 162"/>
                      <a:gd name="T39" fmla="*/ 1 h 268"/>
                      <a:gd name="T40" fmla="*/ 1 w 162"/>
                      <a:gd name="T41" fmla="*/ 1 h 268"/>
                      <a:gd name="T42" fmla="*/ 1 w 162"/>
                      <a:gd name="T43" fmla="*/ 1 h 268"/>
                      <a:gd name="T44" fmla="*/ 1 w 162"/>
                      <a:gd name="T45" fmla="*/ 1 h 268"/>
                      <a:gd name="T46" fmla="*/ 1 w 162"/>
                      <a:gd name="T47" fmla="*/ 1 h 268"/>
                      <a:gd name="T48" fmla="*/ 1 w 162"/>
                      <a:gd name="T49" fmla="*/ 1 h 268"/>
                      <a:gd name="T50" fmla="*/ 1 w 162"/>
                      <a:gd name="T51" fmla="*/ 1 h 268"/>
                      <a:gd name="T52" fmla="*/ 1 w 162"/>
                      <a:gd name="T53" fmla="*/ 0 h 268"/>
                      <a:gd name="T54" fmla="*/ 1 w 162"/>
                      <a:gd name="T55" fmla="*/ 0 h 268"/>
                      <a:gd name="T56" fmla="*/ 1 w 162"/>
                      <a:gd name="T57" fmla="*/ 1 h 268"/>
                      <a:gd name="T58" fmla="*/ 1 w 162"/>
                      <a:gd name="T59" fmla="*/ 1 h 268"/>
                      <a:gd name="T60" fmla="*/ 1 w 162"/>
                      <a:gd name="T61" fmla="*/ 1 h 268"/>
                      <a:gd name="T62" fmla="*/ 1 w 162"/>
                      <a:gd name="T63" fmla="*/ 1 h 268"/>
                      <a:gd name="T64" fmla="*/ 1 w 162"/>
                      <a:gd name="T65" fmla="*/ 1 h 268"/>
                      <a:gd name="T66" fmla="*/ 1 w 162"/>
                      <a:gd name="T67" fmla="*/ 1 h 26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2"/>
                      <a:gd name="T103" fmla="*/ 0 h 268"/>
                      <a:gd name="T104" fmla="*/ 162 w 162"/>
                      <a:gd name="T105" fmla="*/ 268 h 26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2" h="268">
                        <a:moveTo>
                          <a:pt x="159" y="45"/>
                        </a:moveTo>
                        <a:lnTo>
                          <a:pt x="162" y="88"/>
                        </a:lnTo>
                        <a:lnTo>
                          <a:pt x="156" y="103"/>
                        </a:lnTo>
                        <a:lnTo>
                          <a:pt x="162" y="118"/>
                        </a:lnTo>
                        <a:lnTo>
                          <a:pt x="160" y="134"/>
                        </a:lnTo>
                        <a:lnTo>
                          <a:pt x="158" y="155"/>
                        </a:lnTo>
                        <a:lnTo>
                          <a:pt x="156" y="177"/>
                        </a:lnTo>
                        <a:lnTo>
                          <a:pt x="157" y="200"/>
                        </a:lnTo>
                        <a:lnTo>
                          <a:pt x="147" y="215"/>
                        </a:lnTo>
                        <a:lnTo>
                          <a:pt x="133" y="224"/>
                        </a:lnTo>
                        <a:lnTo>
                          <a:pt x="137" y="238"/>
                        </a:lnTo>
                        <a:lnTo>
                          <a:pt x="111" y="268"/>
                        </a:lnTo>
                        <a:lnTo>
                          <a:pt x="23" y="223"/>
                        </a:lnTo>
                        <a:lnTo>
                          <a:pt x="20" y="164"/>
                        </a:lnTo>
                        <a:lnTo>
                          <a:pt x="16" y="157"/>
                        </a:lnTo>
                        <a:lnTo>
                          <a:pt x="12" y="147"/>
                        </a:lnTo>
                        <a:lnTo>
                          <a:pt x="5" y="131"/>
                        </a:lnTo>
                        <a:lnTo>
                          <a:pt x="0" y="100"/>
                        </a:lnTo>
                        <a:lnTo>
                          <a:pt x="10" y="95"/>
                        </a:lnTo>
                        <a:lnTo>
                          <a:pt x="8" y="84"/>
                        </a:lnTo>
                        <a:lnTo>
                          <a:pt x="8" y="63"/>
                        </a:lnTo>
                        <a:lnTo>
                          <a:pt x="9" y="49"/>
                        </a:lnTo>
                        <a:lnTo>
                          <a:pt x="16" y="32"/>
                        </a:lnTo>
                        <a:lnTo>
                          <a:pt x="25" y="20"/>
                        </a:lnTo>
                        <a:lnTo>
                          <a:pt x="40" y="8"/>
                        </a:lnTo>
                        <a:lnTo>
                          <a:pt x="57" y="3"/>
                        </a:lnTo>
                        <a:lnTo>
                          <a:pt x="76" y="0"/>
                        </a:lnTo>
                        <a:lnTo>
                          <a:pt x="94" y="0"/>
                        </a:lnTo>
                        <a:lnTo>
                          <a:pt x="112" y="1"/>
                        </a:lnTo>
                        <a:lnTo>
                          <a:pt x="126" y="4"/>
                        </a:lnTo>
                        <a:lnTo>
                          <a:pt x="142" y="11"/>
                        </a:lnTo>
                        <a:lnTo>
                          <a:pt x="151" y="21"/>
                        </a:lnTo>
                        <a:lnTo>
                          <a:pt x="154" y="29"/>
                        </a:lnTo>
                        <a:lnTo>
                          <a:pt x="159" y="45"/>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33" name="Freeform 171"/>
                  <p:cNvSpPr>
                    <a:spLocks/>
                  </p:cNvSpPr>
                  <p:nvPr/>
                </p:nvSpPr>
                <p:spPr bwMode="auto">
                  <a:xfrm>
                    <a:off x="2422" y="2187"/>
                    <a:ext cx="44" cy="34"/>
                  </a:xfrm>
                  <a:custGeom>
                    <a:avLst/>
                    <a:gdLst>
                      <a:gd name="T0" fmla="*/ 0 w 89"/>
                      <a:gd name="T1" fmla="*/ 1 h 68"/>
                      <a:gd name="T2" fmla="*/ 0 w 89"/>
                      <a:gd name="T3" fmla="*/ 1 h 68"/>
                      <a:gd name="T4" fmla="*/ 0 w 89"/>
                      <a:gd name="T5" fmla="*/ 1 h 68"/>
                      <a:gd name="T6" fmla="*/ 0 w 89"/>
                      <a:gd name="T7" fmla="*/ 1 h 68"/>
                      <a:gd name="T8" fmla="*/ 0 w 89"/>
                      <a:gd name="T9" fmla="*/ 1 h 68"/>
                      <a:gd name="T10" fmla="*/ 0 w 89"/>
                      <a:gd name="T11" fmla="*/ 1 h 68"/>
                      <a:gd name="T12" fmla="*/ 0 w 89"/>
                      <a:gd name="T13" fmla="*/ 1 h 68"/>
                      <a:gd name="T14" fmla="*/ 0 w 89"/>
                      <a:gd name="T15" fmla="*/ 0 h 68"/>
                      <a:gd name="T16" fmla="*/ 0 w 89"/>
                      <a:gd name="T17" fmla="*/ 1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
                      <a:gd name="T28" fmla="*/ 0 h 68"/>
                      <a:gd name="T29" fmla="*/ 89 w 89"/>
                      <a:gd name="T30" fmla="*/ 68 h 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 h="68">
                        <a:moveTo>
                          <a:pt x="8" y="7"/>
                        </a:moveTo>
                        <a:lnTo>
                          <a:pt x="17" y="6"/>
                        </a:lnTo>
                        <a:lnTo>
                          <a:pt x="38" y="44"/>
                        </a:lnTo>
                        <a:lnTo>
                          <a:pt x="89" y="68"/>
                        </a:lnTo>
                        <a:lnTo>
                          <a:pt x="37" y="51"/>
                        </a:lnTo>
                        <a:lnTo>
                          <a:pt x="16" y="30"/>
                        </a:lnTo>
                        <a:lnTo>
                          <a:pt x="5" y="39"/>
                        </a:lnTo>
                        <a:lnTo>
                          <a:pt x="0" y="0"/>
                        </a:lnTo>
                        <a:lnTo>
                          <a:pt x="8" y="7"/>
                        </a:lnTo>
                        <a:close/>
                      </a:path>
                    </a:pathLst>
                  </a:custGeom>
                  <a:blipFill dpi="0" rotWithShape="0">
                    <a:blip r:embed="rId1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34" name="Freeform 172"/>
                  <p:cNvSpPr>
                    <a:spLocks/>
                  </p:cNvSpPr>
                  <p:nvPr/>
                </p:nvSpPr>
                <p:spPr bwMode="auto">
                  <a:xfrm>
                    <a:off x="2410" y="2109"/>
                    <a:ext cx="92" cy="86"/>
                  </a:xfrm>
                  <a:custGeom>
                    <a:avLst/>
                    <a:gdLst>
                      <a:gd name="T0" fmla="*/ 1 w 183"/>
                      <a:gd name="T1" fmla="*/ 1 h 172"/>
                      <a:gd name="T2" fmla="*/ 1 w 183"/>
                      <a:gd name="T3" fmla="*/ 1 h 172"/>
                      <a:gd name="T4" fmla="*/ 1 w 183"/>
                      <a:gd name="T5" fmla="*/ 1 h 172"/>
                      <a:gd name="T6" fmla="*/ 0 w 183"/>
                      <a:gd name="T7" fmla="*/ 1 h 172"/>
                      <a:gd name="T8" fmla="*/ 0 w 183"/>
                      <a:gd name="T9" fmla="*/ 1 h 172"/>
                      <a:gd name="T10" fmla="*/ 1 w 183"/>
                      <a:gd name="T11" fmla="*/ 1 h 172"/>
                      <a:gd name="T12" fmla="*/ 1 w 183"/>
                      <a:gd name="T13" fmla="*/ 1 h 172"/>
                      <a:gd name="T14" fmla="*/ 1 w 183"/>
                      <a:gd name="T15" fmla="*/ 1 h 172"/>
                      <a:gd name="T16" fmla="*/ 1 w 183"/>
                      <a:gd name="T17" fmla="*/ 0 h 172"/>
                      <a:gd name="T18" fmla="*/ 1 w 183"/>
                      <a:gd name="T19" fmla="*/ 1 h 172"/>
                      <a:gd name="T20" fmla="*/ 1 w 183"/>
                      <a:gd name="T21" fmla="*/ 1 h 172"/>
                      <a:gd name="T22" fmla="*/ 1 w 183"/>
                      <a:gd name="T23" fmla="*/ 1 h 172"/>
                      <a:gd name="T24" fmla="*/ 1 w 183"/>
                      <a:gd name="T25" fmla="*/ 1 h 172"/>
                      <a:gd name="T26" fmla="*/ 1 w 183"/>
                      <a:gd name="T27" fmla="*/ 1 h 172"/>
                      <a:gd name="T28" fmla="*/ 1 w 183"/>
                      <a:gd name="T29" fmla="*/ 1 h 172"/>
                      <a:gd name="T30" fmla="*/ 1 w 183"/>
                      <a:gd name="T31" fmla="*/ 1 h 172"/>
                      <a:gd name="T32" fmla="*/ 1 w 183"/>
                      <a:gd name="T33" fmla="*/ 1 h 172"/>
                      <a:gd name="T34" fmla="*/ 1 w 183"/>
                      <a:gd name="T35" fmla="*/ 1 h 172"/>
                      <a:gd name="T36" fmla="*/ 1 w 183"/>
                      <a:gd name="T37" fmla="*/ 1 h 172"/>
                      <a:gd name="T38" fmla="*/ 1 w 183"/>
                      <a:gd name="T39" fmla="*/ 1 h 172"/>
                      <a:gd name="T40" fmla="*/ 1 w 183"/>
                      <a:gd name="T41" fmla="*/ 1 h 172"/>
                      <a:gd name="T42" fmla="*/ 1 w 183"/>
                      <a:gd name="T43" fmla="*/ 1 h 172"/>
                      <a:gd name="T44" fmla="*/ 1 w 183"/>
                      <a:gd name="T45" fmla="*/ 1 h 172"/>
                      <a:gd name="T46" fmla="*/ 1 w 183"/>
                      <a:gd name="T47" fmla="*/ 1 h 172"/>
                      <a:gd name="T48" fmla="*/ 1 w 183"/>
                      <a:gd name="T49" fmla="*/ 1 h 172"/>
                      <a:gd name="T50" fmla="*/ 1 w 183"/>
                      <a:gd name="T51" fmla="*/ 1 h 172"/>
                      <a:gd name="T52" fmla="*/ 1 w 183"/>
                      <a:gd name="T53" fmla="*/ 1 h 172"/>
                      <a:gd name="T54" fmla="*/ 1 w 183"/>
                      <a:gd name="T55" fmla="*/ 1 h 172"/>
                      <a:gd name="T56" fmla="*/ 1 w 183"/>
                      <a:gd name="T57" fmla="*/ 1 h 172"/>
                      <a:gd name="T58" fmla="*/ 1 w 183"/>
                      <a:gd name="T59" fmla="*/ 1 h 172"/>
                      <a:gd name="T60" fmla="*/ 1 w 183"/>
                      <a:gd name="T61" fmla="*/ 1 h 172"/>
                      <a:gd name="T62" fmla="*/ 1 w 183"/>
                      <a:gd name="T63" fmla="*/ 1 h 172"/>
                      <a:gd name="T64" fmla="*/ 1 w 183"/>
                      <a:gd name="T65" fmla="*/ 1 h 172"/>
                      <a:gd name="T66" fmla="*/ 1 w 183"/>
                      <a:gd name="T67" fmla="*/ 1 h 172"/>
                      <a:gd name="T68" fmla="*/ 1 w 183"/>
                      <a:gd name="T69" fmla="*/ 1 h 1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3"/>
                      <a:gd name="T106" fmla="*/ 0 h 172"/>
                      <a:gd name="T107" fmla="*/ 183 w 183"/>
                      <a:gd name="T108" fmla="*/ 172 h 1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3" h="172">
                        <a:moveTo>
                          <a:pt x="27" y="172"/>
                        </a:moveTo>
                        <a:lnTo>
                          <a:pt x="12" y="152"/>
                        </a:lnTo>
                        <a:lnTo>
                          <a:pt x="5" y="127"/>
                        </a:lnTo>
                        <a:lnTo>
                          <a:pt x="0" y="91"/>
                        </a:lnTo>
                        <a:lnTo>
                          <a:pt x="0" y="57"/>
                        </a:lnTo>
                        <a:lnTo>
                          <a:pt x="6" y="30"/>
                        </a:lnTo>
                        <a:lnTo>
                          <a:pt x="25" y="12"/>
                        </a:lnTo>
                        <a:lnTo>
                          <a:pt x="44" y="3"/>
                        </a:lnTo>
                        <a:lnTo>
                          <a:pt x="80" y="0"/>
                        </a:lnTo>
                        <a:lnTo>
                          <a:pt x="128" y="2"/>
                        </a:lnTo>
                        <a:lnTo>
                          <a:pt x="157" y="12"/>
                        </a:lnTo>
                        <a:lnTo>
                          <a:pt x="175" y="15"/>
                        </a:lnTo>
                        <a:lnTo>
                          <a:pt x="183" y="15"/>
                        </a:lnTo>
                        <a:lnTo>
                          <a:pt x="172" y="26"/>
                        </a:lnTo>
                        <a:lnTo>
                          <a:pt x="165" y="44"/>
                        </a:lnTo>
                        <a:lnTo>
                          <a:pt x="165" y="52"/>
                        </a:lnTo>
                        <a:lnTo>
                          <a:pt x="149" y="41"/>
                        </a:lnTo>
                        <a:lnTo>
                          <a:pt x="128" y="40"/>
                        </a:lnTo>
                        <a:lnTo>
                          <a:pt x="101" y="37"/>
                        </a:lnTo>
                        <a:lnTo>
                          <a:pt x="83" y="37"/>
                        </a:lnTo>
                        <a:lnTo>
                          <a:pt x="62" y="37"/>
                        </a:lnTo>
                        <a:lnTo>
                          <a:pt x="72" y="42"/>
                        </a:lnTo>
                        <a:lnTo>
                          <a:pt x="72" y="53"/>
                        </a:lnTo>
                        <a:lnTo>
                          <a:pt x="66" y="65"/>
                        </a:lnTo>
                        <a:lnTo>
                          <a:pt x="55" y="82"/>
                        </a:lnTo>
                        <a:lnTo>
                          <a:pt x="49" y="103"/>
                        </a:lnTo>
                        <a:lnTo>
                          <a:pt x="49" y="127"/>
                        </a:lnTo>
                        <a:lnTo>
                          <a:pt x="33" y="112"/>
                        </a:lnTo>
                        <a:lnTo>
                          <a:pt x="32" y="101"/>
                        </a:lnTo>
                        <a:lnTo>
                          <a:pt x="22" y="98"/>
                        </a:lnTo>
                        <a:lnTo>
                          <a:pt x="11" y="99"/>
                        </a:lnTo>
                        <a:lnTo>
                          <a:pt x="9" y="105"/>
                        </a:lnTo>
                        <a:lnTo>
                          <a:pt x="12" y="138"/>
                        </a:lnTo>
                        <a:lnTo>
                          <a:pt x="21" y="152"/>
                        </a:lnTo>
                        <a:lnTo>
                          <a:pt x="27" y="172"/>
                        </a:lnTo>
                        <a:close/>
                      </a:path>
                    </a:pathLst>
                  </a:custGeom>
                  <a:blipFill dpi="0" rotWithShape="0">
                    <a:blip r:embed="rId1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54331" name="Freeform 173"/>
                <p:cNvSpPr>
                  <a:spLocks/>
                </p:cNvSpPr>
                <p:nvPr/>
              </p:nvSpPr>
              <p:spPr bwMode="auto">
                <a:xfrm>
                  <a:off x="2486" y="2416"/>
                  <a:ext cx="78" cy="44"/>
                </a:xfrm>
                <a:custGeom>
                  <a:avLst/>
                  <a:gdLst>
                    <a:gd name="T0" fmla="*/ 1 w 156"/>
                    <a:gd name="T1" fmla="*/ 1 h 87"/>
                    <a:gd name="T2" fmla="*/ 1 w 156"/>
                    <a:gd name="T3" fmla="*/ 1 h 87"/>
                    <a:gd name="T4" fmla="*/ 1 w 156"/>
                    <a:gd name="T5" fmla="*/ 1 h 87"/>
                    <a:gd name="T6" fmla="*/ 1 w 156"/>
                    <a:gd name="T7" fmla="*/ 1 h 87"/>
                    <a:gd name="T8" fmla="*/ 0 w 156"/>
                    <a:gd name="T9" fmla="*/ 1 h 87"/>
                    <a:gd name="T10" fmla="*/ 1 w 156"/>
                    <a:gd name="T11" fmla="*/ 1 h 87"/>
                    <a:gd name="T12" fmla="*/ 1 w 156"/>
                    <a:gd name="T13" fmla="*/ 0 h 87"/>
                    <a:gd name="T14" fmla="*/ 1 w 156"/>
                    <a:gd name="T15" fmla="*/ 1 h 87"/>
                    <a:gd name="T16" fmla="*/ 1 w 156"/>
                    <a:gd name="T17" fmla="*/ 1 h 87"/>
                    <a:gd name="T18" fmla="*/ 1 w 156"/>
                    <a:gd name="T19" fmla="*/ 1 h 87"/>
                    <a:gd name="T20" fmla="*/ 1 w 156"/>
                    <a:gd name="T21" fmla="*/ 1 h 8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6"/>
                    <a:gd name="T34" fmla="*/ 0 h 87"/>
                    <a:gd name="T35" fmla="*/ 156 w 156"/>
                    <a:gd name="T36" fmla="*/ 87 h 8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6" h="87">
                      <a:moveTo>
                        <a:pt x="156" y="77"/>
                      </a:moveTo>
                      <a:lnTo>
                        <a:pt x="120" y="87"/>
                      </a:lnTo>
                      <a:lnTo>
                        <a:pt x="68" y="80"/>
                      </a:lnTo>
                      <a:lnTo>
                        <a:pt x="25" y="67"/>
                      </a:lnTo>
                      <a:lnTo>
                        <a:pt x="0" y="16"/>
                      </a:lnTo>
                      <a:lnTo>
                        <a:pt x="71" y="22"/>
                      </a:lnTo>
                      <a:lnTo>
                        <a:pt x="65" y="0"/>
                      </a:lnTo>
                      <a:lnTo>
                        <a:pt x="98" y="5"/>
                      </a:lnTo>
                      <a:lnTo>
                        <a:pt x="131" y="22"/>
                      </a:lnTo>
                      <a:lnTo>
                        <a:pt x="144" y="29"/>
                      </a:lnTo>
                      <a:lnTo>
                        <a:pt x="156" y="77"/>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54293" name="Group 174"/>
              <p:cNvGrpSpPr>
                <a:grpSpLocks/>
              </p:cNvGrpSpPr>
              <p:nvPr/>
            </p:nvGrpSpPr>
            <p:grpSpPr bwMode="auto">
              <a:xfrm>
                <a:off x="5040" y="216"/>
                <a:ext cx="164" cy="680"/>
                <a:chOff x="2963" y="2164"/>
                <a:chExt cx="184" cy="841"/>
              </a:xfrm>
            </p:grpSpPr>
            <p:sp>
              <p:nvSpPr>
                <p:cNvPr id="54315" name="Freeform 175"/>
                <p:cNvSpPr>
                  <a:spLocks/>
                </p:cNvSpPr>
                <p:nvPr/>
              </p:nvSpPr>
              <p:spPr bwMode="auto">
                <a:xfrm>
                  <a:off x="3001" y="2735"/>
                  <a:ext cx="97" cy="245"/>
                </a:xfrm>
                <a:custGeom>
                  <a:avLst/>
                  <a:gdLst>
                    <a:gd name="T0" fmla="*/ 0 w 196"/>
                    <a:gd name="T1" fmla="*/ 0 h 489"/>
                    <a:gd name="T2" fmla="*/ 0 w 196"/>
                    <a:gd name="T3" fmla="*/ 1 h 489"/>
                    <a:gd name="T4" fmla="*/ 0 w 196"/>
                    <a:gd name="T5" fmla="*/ 1 h 489"/>
                    <a:gd name="T6" fmla="*/ 0 w 196"/>
                    <a:gd name="T7" fmla="*/ 1 h 489"/>
                    <a:gd name="T8" fmla="*/ 0 w 196"/>
                    <a:gd name="T9" fmla="*/ 1 h 489"/>
                    <a:gd name="T10" fmla="*/ 0 w 196"/>
                    <a:gd name="T11" fmla="*/ 1 h 489"/>
                    <a:gd name="T12" fmla="*/ 0 w 196"/>
                    <a:gd name="T13" fmla="*/ 1 h 489"/>
                    <a:gd name="T14" fmla="*/ 0 w 196"/>
                    <a:gd name="T15" fmla="*/ 1 h 489"/>
                    <a:gd name="T16" fmla="*/ 0 w 196"/>
                    <a:gd name="T17" fmla="*/ 1 h 489"/>
                    <a:gd name="T18" fmla="*/ 0 w 196"/>
                    <a:gd name="T19" fmla="*/ 1 h 489"/>
                    <a:gd name="T20" fmla="*/ 0 w 196"/>
                    <a:gd name="T21" fmla="*/ 1 h 489"/>
                    <a:gd name="T22" fmla="*/ 0 w 196"/>
                    <a:gd name="T23" fmla="*/ 1 h 489"/>
                    <a:gd name="T24" fmla="*/ 0 w 196"/>
                    <a:gd name="T25" fmla="*/ 1 h 489"/>
                    <a:gd name="T26" fmla="*/ 0 w 196"/>
                    <a:gd name="T27" fmla="*/ 1 h 489"/>
                    <a:gd name="T28" fmla="*/ 0 w 196"/>
                    <a:gd name="T29" fmla="*/ 1 h 489"/>
                    <a:gd name="T30" fmla="*/ 0 w 196"/>
                    <a:gd name="T31" fmla="*/ 1 h 489"/>
                    <a:gd name="T32" fmla="*/ 0 w 196"/>
                    <a:gd name="T33" fmla="*/ 1 h 489"/>
                    <a:gd name="T34" fmla="*/ 0 w 196"/>
                    <a:gd name="T35" fmla="*/ 1 h 489"/>
                    <a:gd name="T36" fmla="*/ 0 w 196"/>
                    <a:gd name="T37" fmla="*/ 1 h 489"/>
                    <a:gd name="T38" fmla="*/ 0 w 196"/>
                    <a:gd name="T39" fmla="*/ 1 h 489"/>
                    <a:gd name="T40" fmla="*/ 0 w 196"/>
                    <a:gd name="T41" fmla="*/ 1 h 489"/>
                    <a:gd name="T42" fmla="*/ 0 w 196"/>
                    <a:gd name="T43" fmla="*/ 1 h 489"/>
                    <a:gd name="T44" fmla="*/ 0 w 196"/>
                    <a:gd name="T45" fmla="*/ 1 h 489"/>
                    <a:gd name="T46" fmla="*/ 0 w 196"/>
                    <a:gd name="T47" fmla="*/ 1 h 489"/>
                    <a:gd name="T48" fmla="*/ 0 w 196"/>
                    <a:gd name="T49" fmla="*/ 1 h 489"/>
                    <a:gd name="T50" fmla="*/ 0 w 196"/>
                    <a:gd name="T51" fmla="*/ 1 h 489"/>
                    <a:gd name="T52" fmla="*/ 0 w 196"/>
                    <a:gd name="T53" fmla="*/ 1 h 489"/>
                    <a:gd name="T54" fmla="*/ 0 w 196"/>
                    <a:gd name="T55" fmla="*/ 1 h 489"/>
                    <a:gd name="T56" fmla="*/ 0 w 196"/>
                    <a:gd name="T57" fmla="*/ 1 h 489"/>
                    <a:gd name="T58" fmla="*/ 0 w 196"/>
                    <a:gd name="T59" fmla="*/ 0 h 48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96"/>
                    <a:gd name="T91" fmla="*/ 0 h 489"/>
                    <a:gd name="T92" fmla="*/ 196 w 196"/>
                    <a:gd name="T93" fmla="*/ 489 h 48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96" h="489">
                      <a:moveTo>
                        <a:pt x="43" y="0"/>
                      </a:moveTo>
                      <a:lnTo>
                        <a:pt x="38" y="58"/>
                      </a:lnTo>
                      <a:lnTo>
                        <a:pt x="36" y="123"/>
                      </a:lnTo>
                      <a:lnTo>
                        <a:pt x="36" y="189"/>
                      </a:lnTo>
                      <a:lnTo>
                        <a:pt x="38" y="249"/>
                      </a:lnTo>
                      <a:lnTo>
                        <a:pt x="39" y="298"/>
                      </a:lnTo>
                      <a:lnTo>
                        <a:pt x="39" y="360"/>
                      </a:lnTo>
                      <a:lnTo>
                        <a:pt x="36" y="385"/>
                      </a:lnTo>
                      <a:lnTo>
                        <a:pt x="10" y="460"/>
                      </a:lnTo>
                      <a:lnTo>
                        <a:pt x="0" y="488"/>
                      </a:lnTo>
                      <a:lnTo>
                        <a:pt x="42" y="489"/>
                      </a:lnTo>
                      <a:lnTo>
                        <a:pt x="60" y="455"/>
                      </a:lnTo>
                      <a:lnTo>
                        <a:pt x="72" y="417"/>
                      </a:lnTo>
                      <a:lnTo>
                        <a:pt x="79" y="356"/>
                      </a:lnTo>
                      <a:lnTo>
                        <a:pt x="103" y="189"/>
                      </a:lnTo>
                      <a:lnTo>
                        <a:pt x="112" y="141"/>
                      </a:lnTo>
                      <a:lnTo>
                        <a:pt x="106" y="232"/>
                      </a:lnTo>
                      <a:lnTo>
                        <a:pt x="113" y="288"/>
                      </a:lnTo>
                      <a:lnTo>
                        <a:pt x="116" y="340"/>
                      </a:lnTo>
                      <a:lnTo>
                        <a:pt x="111" y="387"/>
                      </a:lnTo>
                      <a:lnTo>
                        <a:pt x="114" y="411"/>
                      </a:lnTo>
                      <a:lnTo>
                        <a:pt x="141" y="481"/>
                      </a:lnTo>
                      <a:lnTo>
                        <a:pt x="165" y="482"/>
                      </a:lnTo>
                      <a:lnTo>
                        <a:pt x="177" y="482"/>
                      </a:lnTo>
                      <a:lnTo>
                        <a:pt x="192" y="467"/>
                      </a:lnTo>
                      <a:lnTo>
                        <a:pt x="156" y="387"/>
                      </a:lnTo>
                      <a:lnTo>
                        <a:pt x="174" y="218"/>
                      </a:lnTo>
                      <a:lnTo>
                        <a:pt x="181" y="138"/>
                      </a:lnTo>
                      <a:lnTo>
                        <a:pt x="196" y="3"/>
                      </a:lnTo>
                      <a:lnTo>
                        <a:pt x="43" y="0"/>
                      </a:lnTo>
                      <a:close/>
                    </a:path>
                  </a:pathLst>
                </a:custGeom>
                <a:blipFill dpi="0" rotWithShape="0">
                  <a:blip r:embed="rId1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nvGrpSpPr>
                <p:cNvPr id="54316" name="Group 176"/>
                <p:cNvGrpSpPr>
                  <a:grpSpLocks/>
                </p:cNvGrpSpPr>
                <p:nvPr/>
              </p:nvGrpSpPr>
              <p:grpSpPr bwMode="auto">
                <a:xfrm>
                  <a:off x="2966" y="2431"/>
                  <a:ext cx="177" cy="244"/>
                  <a:chOff x="2966" y="2431"/>
                  <a:chExt cx="177" cy="244"/>
                </a:xfrm>
              </p:grpSpPr>
              <p:sp>
                <p:nvSpPr>
                  <p:cNvPr id="54327" name="Freeform 177"/>
                  <p:cNvSpPr>
                    <a:spLocks/>
                  </p:cNvSpPr>
                  <p:nvPr/>
                </p:nvSpPr>
                <p:spPr bwMode="auto">
                  <a:xfrm>
                    <a:off x="2966" y="2438"/>
                    <a:ext cx="48" cy="237"/>
                  </a:xfrm>
                  <a:custGeom>
                    <a:avLst/>
                    <a:gdLst>
                      <a:gd name="T0" fmla="*/ 0 w 97"/>
                      <a:gd name="T1" fmla="*/ 0 h 473"/>
                      <a:gd name="T2" fmla="*/ 0 w 97"/>
                      <a:gd name="T3" fmla="*/ 1 h 473"/>
                      <a:gd name="T4" fmla="*/ 0 w 97"/>
                      <a:gd name="T5" fmla="*/ 1 h 473"/>
                      <a:gd name="T6" fmla="*/ 0 w 97"/>
                      <a:gd name="T7" fmla="*/ 1 h 473"/>
                      <a:gd name="T8" fmla="*/ 0 w 97"/>
                      <a:gd name="T9" fmla="*/ 1 h 473"/>
                      <a:gd name="T10" fmla="*/ 0 w 97"/>
                      <a:gd name="T11" fmla="*/ 1 h 473"/>
                      <a:gd name="T12" fmla="*/ 0 w 97"/>
                      <a:gd name="T13" fmla="*/ 1 h 473"/>
                      <a:gd name="T14" fmla="*/ 0 w 97"/>
                      <a:gd name="T15" fmla="*/ 1 h 473"/>
                      <a:gd name="T16" fmla="*/ 0 w 97"/>
                      <a:gd name="T17" fmla="*/ 1 h 473"/>
                      <a:gd name="T18" fmla="*/ 0 w 97"/>
                      <a:gd name="T19" fmla="*/ 1 h 473"/>
                      <a:gd name="T20" fmla="*/ 0 w 97"/>
                      <a:gd name="T21" fmla="*/ 1 h 473"/>
                      <a:gd name="T22" fmla="*/ 0 w 97"/>
                      <a:gd name="T23" fmla="*/ 1 h 473"/>
                      <a:gd name="T24" fmla="*/ 0 w 97"/>
                      <a:gd name="T25" fmla="*/ 1 h 473"/>
                      <a:gd name="T26" fmla="*/ 0 w 97"/>
                      <a:gd name="T27" fmla="*/ 0 h 47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7"/>
                      <a:gd name="T43" fmla="*/ 0 h 473"/>
                      <a:gd name="T44" fmla="*/ 97 w 97"/>
                      <a:gd name="T45" fmla="*/ 473 h 47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7" h="473">
                        <a:moveTo>
                          <a:pt x="5" y="0"/>
                        </a:moveTo>
                        <a:lnTo>
                          <a:pt x="0" y="106"/>
                        </a:lnTo>
                        <a:lnTo>
                          <a:pt x="16" y="254"/>
                        </a:lnTo>
                        <a:lnTo>
                          <a:pt x="29" y="381"/>
                        </a:lnTo>
                        <a:lnTo>
                          <a:pt x="53" y="459"/>
                        </a:lnTo>
                        <a:lnTo>
                          <a:pt x="64" y="473"/>
                        </a:lnTo>
                        <a:lnTo>
                          <a:pt x="72" y="452"/>
                        </a:lnTo>
                        <a:lnTo>
                          <a:pt x="75" y="397"/>
                        </a:lnTo>
                        <a:lnTo>
                          <a:pt x="97" y="383"/>
                        </a:lnTo>
                        <a:lnTo>
                          <a:pt x="68" y="340"/>
                        </a:lnTo>
                        <a:lnTo>
                          <a:pt x="49" y="315"/>
                        </a:lnTo>
                        <a:lnTo>
                          <a:pt x="51" y="95"/>
                        </a:lnTo>
                        <a:lnTo>
                          <a:pt x="61" y="8"/>
                        </a:lnTo>
                        <a:lnTo>
                          <a:pt x="5" y="0"/>
                        </a:lnTo>
                        <a:close/>
                      </a:path>
                    </a:pathLst>
                  </a:custGeom>
                  <a:blipFill dpi="0" rotWithShape="0">
                    <a:blip r:embed="rId1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28" name="Freeform 178"/>
                  <p:cNvSpPr>
                    <a:spLocks/>
                  </p:cNvSpPr>
                  <p:nvPr/>
                </p:nvSpPr>
                <p:spPr bwMode="auto">
                  <a:xfrm>
                    <a:off x="3101" y="2431"/>
                    <a:ext cx="42" cy="221"/>
                  </a:xfrm>
                  <a:custGeom>
                    <a:avLst/>
                    <a:gdLst>
                      <a:gd name="T0" fmla="*/ 0 w 85"/>
                      <a:gd name="T1" fmla="*/ 0 h 443"/>
                      <a:gd name="T2" fmla="*/ 0 w 85"/>
                      <a:gd name="T3" fmla="*/ 0 h 443"/>
                      <a:gd name="T4" fmla="*/ 0 w 85"/>
                      <a:gd name="T5" fmla="*/ 0 h 443"/>
                      <a:gd name="T6" fmla="*/ 0 w 85"/>
                      <a:gd name="T7" fmla="*/ 0 h 443"/>
                      <a:gd name="T8" fmla="*/ 0 w 85"/>
                      <a:gd name="T9" fmla="*/ 0 h 443"/>
                      <a:gd name="T10" fmla="*/ 0 w 85"/>
                      <a:gd name="T11" fmla="*/ 0 h 443"/>
                      <a:gd name="T12" fmla="*/ 0 w 85"/>
                      <a:gd name="T13" fmla="*/ 0 h 443"/>
                      <a:gd name="T14" fmla="*/ 0 w 85"/>
                      <a:gd name="T15" fmla="*/ 0 h 443"/>
                      <a:gd name="T16" fmla="*/ 0 w 85"/>
                      <a:gd name="T17" fmla="*/ 0 h 443"/>
                      <a:gd name="T18" fmla="*/ 0 w 85"/>
                      <a:gd name="T19" fmla="*/ 0 h 443"/>
                      <a:gd name="T20" fmla="*/ 0 w 85"/>
                      <a:gd name="T21" fmla="*/ 0 h 443"/>
                      <a:gd name="T22" fmla="*/ 0 w 85"/>
                      <a:gd name="T23" fmla="*/ 0 h 4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5"/>
                      <a:gd name="T37" fmla="*/ 0 h 443"/>
                      <a:gd name="T38" fmla="*/ 85 w 85"/>
                      <a:gd name="T39" fmla="*/ 443 h 4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5" h="443">
                        <a:moveTo>
                          <a:pt x="25" y="12"/>
                        </a:moveTo>
                        <a:lnTo>
                          <a:pt x="37" y="91"/>
                        </a:lnTo>
                        <a:lnTo>
                          <a:pt x="36" y="281"/>
                        </a:lnTo>
                        <a:lnTo>
                          <a:pt x="0" y="361"/>
                        </a:lnTo>
                        <a:lnTo>
                          <a:pt x="9" y="369"/>
                        </a:lnTo>
                        <a:lnTo>
                          <a:pt x="0" y="409"/>
                        </a:lnTo>
                        <a:lnTo>
                          <a:pt x="8" y="443"/>
                        </a:lnTo>
                        <a:lnTo>
                          <a:pt x="36" y="388"/>
                        </a:lnTo>
                        <a:lnTo>
                          <a:pt x="61" y="291"/>
                        </a:lnTo>
                        <a:lnTo>
                          <a:pt x="85" y="73"/>
                        </a:lnTo>
                        <a:lnTo>
                          <a:pt x="74" y="0"/>
                        </a:lnTo>
                        <a:lnTo>
                          <a:pt x="25" y="12"/>
                        </a:lnTo>
                        <a:close/>
                      </a:path>
                    </a:pathLst>
                  </a:custGeom>
                  <a:blipFill dpi="0" rotWithShape="0">
                    <a:blip r:embed="rId1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54317" name="Freeform 179"/>
                <p:cNvSpPr>
                  <a:spLocks/>
                </p:cNvSpPr>
                <p:nvPr/>
              </p:nvSpPr>
              <p:spPr bwMode="auto">
                <a:xfrm>
                  <a:off x="3030" y="2180"/>
                  <a:ext cx="61" cy="112"/>
                </a:xfrm>
                <a:custGeom>
                  <a:avLst/>
                  <a:gdLst>
                    <a:gd name="T0" fmla="*/ 1 w 122"/>
                    <a:gd name="T1" fmla="*/ 0 h 225"/>
                    <a:gd name="T2" fmla="*/ 1 w 122"/>
                    <a:gd name="T3" fmla="*/ 0 h 225"/>
                    <a:gd name="T4" fmla="*/ 1 w 122"/>
                    <a:gd name="T5" fmla="*/ 0 h 225"/>
                    <a:gd name="T6" fmla="*/ 0 w 122"/>
                    <a:gd name="T7" fmla="*/ 0 h 225"/>
                    <a:gd name="T8" fmla="*/ 0 w 122"/>
                    <a:gd name="T9" fmla="*/ 0 h 225"/>
                    <a:gd name="T10" fmla="*/ 0 w 122"/>
                    <a:gd name="T11" fmla="*/ 0 h 225"/>
                    <a:gd name="T12" fmla="*/ 1 w 122"/>
                    <a:gd name="T13" fmla="*/ 0 h 225"/>
                    <a:gd name="T14" fmla="*/ 1 w 122"/>
                    <a:gd name="T15" fmla="*/ 0 h 225"/>
                    <a:gd name="T16" fmla="*/ 1 w 122"/>
                    <a:gd name="T17" fmla="*/ 0 h 225"/>
                    <a:gd name="T18" fmla="*/ 1 w 122"/>
                    <a:gd name="T19" fmla="*/ 0 h 225"/>
                    <a:gd name="T20" fmla="*/ 1 w 122"/>
                    <a:gd name="T21" fmla="*/ 0 h 225"/>
                    <a:gd name="T22" fmla="*/ 1 w 122"/>
                    <a:gd name="T23" fmla="*/ 0 h 225"/>
                    <a:gd name="T24" fmla="*/ 1 w 122"/>
                    <a:gd name="T25" fmla="*/ 0 h 225"/>
                    <a:gd name="T26" fmla="*/ 1 w 122"/>
                    <a:gd name="T27" fmla="*/ 0 h 225"/>
                    <a:gd name="T28" fmla="*/ 1 w 122"/>
                    <a:gd name="T29" fmla="*/ 0 h 225"/>
                    <a:gd name="T30" fmla="*/ 1 w 122"/>
                    <a:gd name="T31" fmla="*/ 0 h 225"/>
                    <a:gd name="T32" fmla="*/ 1 w 122"/>
                    <a:gd name="T33" fmla="*/ 0 h 225"/>
                    <a:gd name="T34" fmla="*/ 1 w 122"/>
                    <a:gd name="T35" fmla="*/ 0 h 225"/>
                    <a:gd name="T36" fmla="*/ 1 w 122"/>
                    <a:gd name="T37" fmla="*/ 0 h 225"/>
                    <a:gd name="T38" fmla="*/ 1 w 122"/>
                    <a:gd name="T39" fmla="*/ 0 h 225"/>
                    <a:gd name="T40" fmla="*/ 1 w 122"/>
                    <a:gd name="T41" fmla="*/ 0 h 225"/>
                    <a:gd name="T42" fmla="*/ 1 w 122"/>
                    <a:gd name="T43" fmla="*/ 0 h 225"/>
                    <a:gd name="T44" fmla="*/ 1 w 122"/>
                    <a:gd name="T45" fmla="*/ 0 h 225"/>
                    <a:gd name="T46" fmla="*/ 1 w 122"/>
                    <a:gd name="T47" fmla="*/ 0 h 225"/>
                    <a:gd name="T48" fmla="*/ 1 w 122"/>
                    <a:gd name="T49" fmla="*/ 0 h 2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
                    <a:gd name="T76" fmla="*/ 0 h 225"/>
                    <a:gd name="T77" fmla="*/ 122 w 122"/>
                    <a:gd name="T78" fmla="*/ 225 h 2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 h="225">
                      <a:moveTo>
                        <a:pt x="18" y="225"/>
                      </a:moveTo>
                      <a:lnTo>
                        <a:pt x="18" y="191"/>
                      </a:lnTo>
                      <a:lnTo>
                        <a:pt x="3" y="151"/>
                      </a:lnTo>
                      <a:lnTo>
                        <a:pt x="0" y="124"/>
                      </a:lnTo>
                      <a:lnTo>
                        <a:pt x="0" y="105"/>
                      </a:lnTo>
                      <a:lnTo>
                        <a:pt x="0" y="76"/>
                      </a:lnTo>
                      <a:lnTo>
                        <a:pt x="3" y="51"/>
                      </a:lnTo>
                      <a:lnTo>
                        <a:pt x="9" y="36"/>
                      </a:lnTo>
                      <a:lnTo>
                        <a:pt x="18" y="21"/>
                      </a:lnTo>
                      <a:lnTo>
                        <a:pt x="29" y="10"/>
                      </a:lnTo>
                      <a:lnTo>
                        <a:pt x="46" y="2"/>
                      </a:lnTo>
                      <a:lnTo>
                        <a:pt x="65" y="0"/>
                      </a:lnTo>
                      <a:lnTo>
                        <a:pt x="82" y="3"/>
                      </a:lnTo>
                      <a:lnTo>
                        <a:pt x="97" y="9"/>
                      </a:lnTo>
                      <a:lnTo>
                        <a:pt x="107" y="21"/>
                      </a:lnTo>
                      <a:lnTo>
                        <a:pt x="116" y="36"/>
                      </a:lnTo>
                      <a:lnTo>
                        <a:pt x="122" y="53"/>
                      </a:lnTo>
                      <a:lnTo>
                        <a:pt x="121" y="91"/>
                      </a:lnTo>
                      <a:lnTo>
                        <a:pt x="116" y="122"/>
                      </a:lnTo>
                      <a:lnTo>
                        <a:pt x="111" y="156"/>
                      </a:lnTo>
                      <a:lnTo>
                        <a:pt x="101" y="173"/>
                      </a:lnTo>
                      <a:lnTo>
                        <a:pt x="93" y="187"/>
                      </a:lnTo>
                      <a:lnTo>
                        <a:pt x="88" y="197"/>
                      </a:lnTo>
                      <a:lnTo>
                        <a:pt x="83" y="225"/>
                      </a:lnTo>
                      <a:lnTo>
                        <a:pt x="18" y="225"/>
                      </a:lnTo>
                      <a:close/>
                    </a:path>
                  </a:pathLst>
                </a:custGeom>
                <a:blipFill dpi="0" rotWithShape="0">
                  <a:blip r:embed="rId1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18" name="Freeform 180"/>
                <p:cNvSpPr>
                  <a:spLocks/>
                </p:cNvSpPr>
                <p:nvPr/>
              </p:nvSpPr>
              <p:spPr bwMode="auto">
                <a:xfrm>
                  <a:off x="3004" y="2164"/>
                  <a:ext cx="111" cy="93"/>
                </a:xfrm>
                <a:custGeom>
                  <a:avLst/>
                  <a:gdLst>
                    <a:gd name="T0" fmla="*/ 0 w 224"/>
                    <a:gd name="T1" fmla="*/ 1 h 185"/>
                    <a:gd name="T2" fmla="*/ 0 w 224"/>
                    <a:gd name="T3" fmla="*/ 1 h 185"/>
                    <a:gd name="T4" fmla="*/ 0 w 224"/>
                    <a:gd name="T5" fmla="*/ 1 h 185"/>
                    <a:gd name="T6" fmla="*/ 0 w 224"/>
                    <a:gd name="T7" fmla="*/ 1 h 185"/>
                    <a:gd name="T8" fmla="*/ 0 w 224"/>
                    <a:gd name="T9" fmla="*/ 1 h 185"/>
                    <a:gd name="T10" fmla="*/ 0 w 224"/>
                    <a:gd name="T11" fmla="*/ 1 h 185"/>
                    <a:gd name="T12" fmla="*/ 0 w 224"/>
                    <a:gd name="T13" fmla="*/ 1 h 185"/>
                    <a:gd name="T14" fmla="*/ 0 w 224"/>
                    <a:gd name="T15" fmla="*/ 1 h 185"/>
                    <a:gd name="T16" fmla="*/ 0 w 224"/>
                    <a:gd name="T17" fmla="*/ 1 h 185"/>
                    <a:gd name="T18" fmla="*/ 0 w 224"/>
                    <a:gd name="T19" fmla="*/ 1 h 185"/>
                    <a:gd name="T20" fmla="*/ 0 w 224"/>
                    <a:gd name="T21" fmla="*/ 0 h 185"/>
                    <a:gd name="T22" fmla="*/ 0 w 224"/>
                    <a:gd name="T23" fmla="*/ 1 h 185"/>
                    <a:gd name="T24" fmla="*/ 0 w 224"/>
                    <a:gd name="T25" fmla="*/ 1 h 185"/>
                    <a:gd name="T26" fmla="*/ 0 w 224"/>
                    <a:gd name="T27" fmla="*/ 1 h 185"/>
                    <a:gd name="T28" fmla="*/ 0 w 224"/>
                    <a:gd name="T29" fmla="*/ 1 h 185"/>
                    <a:gd name="T30" fmla="*/ 0 w 224"/>
                    <a:gd name="T31" fmla="*/ 1 h 185"/>
                    <a:gd name="T32" fmla="*/ 0 w 224"/>
                    <a:gd name="T33" fmla="*/ 1 h 185"/>
                    <a:gd name="T34" fmla="*/ 0 w 224"/>
                    <a:gd name="T35" fmla="*/ 1 h 185"/>
                    <a:gd name="T36" fmla="*/ 0 w 224"/>
                    <a:gd name="T37" fmla="*/ 1 h 185"/>
                    <a:gd name="T38" fmla="*/ 0 w 224"/>
                    <a:gd name="T39" fmla="*/ 1 h 185"/>
                    <a:gd name="T40" fmla="*/ 0 w 224"/>
                    <a:gd name="T41" fmla="*/ 1 h 185"/>
                    <a:gd name="T42" fmla="*/ 0 w 224"/>
                    <a:gd name="T43" fmla="*/ 1 h 185"/>
                    <a:gd name="T44" fmla="*/ 0 w 224"/>
                    <a:gd name="T45" fmla="*/ 1 h 185"/>
                    <a:gd name="T46" fmla="*/ 0 w 224"/>
                    <a:gd name="T47" fmla="*/ 1 h 185"/>
                    <a:gd name="T48" fmla="*/ 0 w 224"/>
                    <a:gd name="T49" fmla="*/ 1 h 185"/>
                    <a:gd name="T50" fmla="*/ 0 w 224"/>
                    <a:gd name="T51" fmla="*/ 1 h 185"/>
                    <a:gd name="T52" fmla="*/ 0 w 224"/>
                    <a:gd name="T53" fmla="*/ 1 h 185"/>
                    <a:gd name="T54" fmla="*/ 0 w 224"/>
                    <a:gd name="T55" fmla="*/ 1 h 185"/>
                    <a:gd name="T56" fmla="*/ 0 w 224"/>
                    <a:gd name="T57" fmla="*/ 1 h 185"/>
                    <a:gd name="T58" fmla="*/ 0 w 224"/>
                    <a:gd name="T59" fmla="*/ 1 h 185"/>
                    <a:gd name="T60" fmla="*/ 0 w 224"/>
                    <a:gd name="T61" fmla="*/ 1 h 185"/>
                    <a:gd name="T62" fmla="*/ 0 w 224"/>
                    <a:gd name="T63" fmla="*/ 1 h 185"/>
                    <a:gd name="T64" fmla="*/ 0 w 224"/>
                    <a:gd name="T65" fmla="*/ 1 h 185"/>
                    <a:gd name="T66" fmla="*/ 0 w 224"/>
                    <a:gd name="T67" fmla="*/ 1 h 185"/>
                    <a:gd name="T68" fmla="*/ 0 w 224"/>
                    <a:gd name="T69" fmla="*/ 1 h 185"/>
                    <a:gd name="T70" fmla="*/ 0 w 224"/>
                    <a:gd name="T71" fmla="*/ 1 h 185"/>
                    <a:gd name="T72" fmla="*/ 0 w 224"/>
                    <a:gd name="T73" fmla="*/ 1 h 185"/>
                    <a:gd name="T74" fmla="*/ 0 w 224"/>
                    <a:gd name="T75" fmla="*/ 1 h 185"/>
                    <a:gd name="T76" fmla="*/ 0 w 224"/>
                    <a:gd name="T77" fmla="*/ 1 h 1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4"/>
                    <a:gd name="T118" fmla="*/ 0 h 185"/>
                    <a:gd name="T119" fmla="*/ 224 w 224"/>
                    <a:gd name="T120" fmla="*/ 185 h 1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4" h="185">
                      <a:moveTo>
                        <a:pt x="23" y="182"/>
                      </a:moveTo>
                      <a:lnTo>
                        <a:pt x="14" y="185"/>
                      </a:lnTo>
                      <a:lnTo>
                        <a:pt x="0" y="179"/>
                      </a:lnTo>
                      <a:lnTo>
                        <a:pt x="6" y="149"/>
                      </a:lnTo>
                      <a:lnTo>
                        <a:pt x="14" y="113"/>
                      </a:lnTo>
                      <a:lnTo>
                        <a:pt x="28" y="71"/>
                      </a:lnTo>
                      <a:lnTo>
                        <a:pt x="36" y="48"/>
                      </a:lnTo>
                      <a:lnTo>
                        <a:pt x="44" y="29"/>
                      </a:lnTo>
                      <a:lnTo>
                        <a:pt x="63" y="11"/>
                      </a:lnTo>
                      <a:lnTo>
                        <a:pt x="99" y="4"/>
                      </a:lnTo>
                      <a:lnTo>
                        <a:pt x="128" y="0"/>
                      </a:lnTo>
                      <a:lnTo>
                        <a:pt x="171" y="18"/>
                      </a:lnTo>
                      <a:lnTo>
                        <a:pt x="188" y="39"/>
                      </a:lnTo>
                      <a:lnTo>
                        <a:pt x="203" y="76"/>
                      </a:lnTo>
                      <a:lnTo>
                        <a:pt x="217" y="120"/>
                      </a:lnTo>
                      <a:lnTo>
                        <a:pt x="224" y="157"/>
                      </a:lnTo>
                      <a:lnTo>
                        <a:pt x="221" y="173"/>
                      </a:lnTo>
                      <a:lnTo>
                        <a:pt x="200" y="176"/>
                      </a:lnTo>
                      <a:lnTo>
                        <a:pt x="185" y="179"/>
                      </a:lnTo>
                      <a:lnTo>
                        <a:pt x="163" y="183"/>
                      </a:lnTo>
                      <a:lnTo>
                        <a:pt x="169" y="145"/>
                      </a:lnTo>
                      <a:lnTo>
                        <a:pt x="169" y="124"/>
                      </a:lnTo>
                      <a:lnTo>
                        <a:pt x="168" y="104"/>
                      </a:lnTo>
                      <a:lnTo>
                        <a:pt x="169" y="77"/>
                      </a:lnTo>
                      <a:lnTo>
                        <a:pt x="143" y="67"/>
                      </a:lnTo>
                      <a:lnTo>
                        <a:pt x="136" y="44"/>
                      </a:lnTo>
                      <a:lnTo>
                        <a:pt x="114" y="59"/>
                      </a:lnTo>
                      <a:lnTo>
                        <a:pt x="84" y="88"/>
                      </a:lnTo>
                      <a:lnTo>
                        <a:pt x="96" y="74"/>
                      </a:lnTo>
                      <a:lnTo>
                        <a:pt x="71" y="96"/>
                      </a:lnTo>
                      <a:lnTo>
                        <a:pt x="71" y="131"/>
                      </a:lnTo>
                      <a:lnTo>
                        <a:pt x="77" y="148"/>
                      </a:lnTo>
                      <a:lnTo>
                        <a:pt x="84" y="162"/>
                      </a:lnTo>
                      <a:lnTo>
                        <a:pt x="90" y="184"/>
                      </a:lnTo>
                      <a:lnTo>
                        <a:pt x="63" y="184"/>
                      </a:lnTo>
                      <a:lnTo>
                        <a:pt x="76" y="184"/>
                      </a:lnTo>
                      <a:lnTo>
                        <a:pt x="38" y="179"/>
                      </a:lnTo>
                      <a:lnTo>
                        <a:pt x="36" y="179"/>
                      </a:lnTo>
                      <a:lnTo>
                        <a:pt x="23"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19" name="Freeform 181"/>
                <p:cNvSpPr>
                  <a:spLocks/>
                </p:cNvSpPr>
                <p:nvPr/>
              </p:nvSpPr>
              <p:spPr bwMode="auto">
                <a:xfrm>
                  <a:off x="2963" y="2292"/>
                  <a:ext cx="184" cy="451"/>
                </a:xfrm>
                <a:custGeom>
                  <a:avLst/>
                  <a:gdLst>
                    <a:gd name="T0" fmla="*/ 0 w 369"/>
                    <a:gd name="T1" fmla="*/ 0 h 903"/>
                    <a:gd name="T2" fmla="*/ 0 w 369"/>
                    <a:gd name="T3" fmla="*/ 0 h 903"/>
                    <a:gd name="T4" fmla="*/ 0 w 369"/>
                    <a:gd name="T5" fmla="*/ 0 h 903"/>
                    <a:gd name="T6" fmla="*/ 0 w 369"/>
                    <a:gd name="T7" fmla="*/ 0 h 903"/>
                    <a:gd name="T8" fmla="*/ 0 w 369"/>
                    <a:gd name="T9" fmla="*/ 0 h 903"/>
                    <a:gd name="T10" fmla="*/ 0 w 369"/>
                    <a:gd name="T11" fmla="*/ 0 h 903"/>
                    <a:gd name="T12" fmla="*/ 0 w 369"/>
                    <a:gd name="T13" fmla="*/ 0 h 903"/>
                    <a:gd name="T14" fmla="*/ 0 w 369"/>
                    <a:gd name="T15" fmla="*/ 1 h 903"/>
                    <a:gd name="T16" fmla="*/ 0 w 369"/>
                    <a:gd name="T17" fmla="*/ 1 h 903"/>
                    <a:gd name="T18" fmla="*/ 0 w 369"/>
                    <a:gd name="T19" fmla="*/ 1 h 903"/>
                    <a:gd name="T20" fmla="*/ 0 w 369"/>
                    <a:gd name="T21" fmla="*/ 1 h 903"/>
                    <a:gd name="T22" fmla="*/ 0 w 369"/>
                    <a:gd name="T23" fmla="*/ 1 h 903"/>
                    <a:gd name="T24" fmla="*/ 0 w 369"/>
                    <a:gd name="T25" fmla="*/ 1 h 903"/>
                    <a:gd name="T26" fmla="*/ 0 w 369"/>
                    <a:gd name="T27" fmla="*/ 1 h 903"/>
                    <a:gd name="T28" fmla="*/ 0 w 369"/>
                    <a:gd name="T29" fmla="*/ 1 h 903"/>
                    <a:gd name="T30" fmla="*/ 0 w 369"/>
                    <a:gd name="T31" fmla="*/ 0 h 903"/>
                    <a:gd name="T32" fmla="*/ 0 w 369"/>
                    <a:gd name="T33" fmla="*/ 0 h 903"/>
                    <a:gd name="T34" fmla="*/ 0 w 369"/>
                    <a:gd name="T35" fmla="*/ 0 h 903"/>
                    <a:gd name="T36" fmla="*/ 0 w 369"/>
                    <a:gd name="T37" fmla="*/ 0 h 903"/>
                    <a:gd name="T38" fmla="*/ 0 w 369"/>
                    <a:gd name="T39" fmla="*/ 0 h 903"/>
                    <a:gd name="T40" fmla="*/ 0 w 369"/>
                    <a:gd name="T41" fmla="*/ 0 h 903"/>
                    <a:gd name="T42" fmla="*/ 0 w 369"/>
                    <a:gd name="T43" fmla="*/ 0 h 9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9"/>
                    <a:gd name="T67" fmla="*/ 0 h 903"/>
                    <a:gd name="T68" fmla="*/ 369 w 369"/>
                    <a:gd name="T69" fmla="*/ 903 h 9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9" h="903">
                      <a:moveTo>
                        <a:pt x="148" y="0"/>
                      </a:moveTo>
                      <a:lnTo>
                        <a:pt x="58" y="49"/>
                      </a:lnTo>
                      <a:lnTo>
                        <a:pt x="47" y="65"/>
                      </a:lnTo>
                      <a:lnTo>
                        <a:pt x="0" y="295"/>
                      </a:lnTo>
                      <a:lnTo>
                        <a:pt x="70" y="305"/>
                      </a:lnTo>
                      <a:lnTo>
                        <a:pt x="80" y="246"/>
                      </a:lnTo>
                      <a:lnTo>
                        <a:pt x="107" y="368"/>
                      </a:lnTo>
                      <a:lnTo>
                        <a:pt x="62" y="639"/>
                      </a:lnTo>
                      <a:lnTo>
                        <a:pt x="85" y="901"/>
                      </a:lnTo>
                      <a:lnTo>
                        <a:pt x="111" y="903"/>
                      </a:lnTo>
                      <a:lnTo>
                        <a:pt x="149" y="900"/>
                      </a:lnTo>
                      <a:lnTo>
                        <a:pt x="205" y="896"/>
                      </a:lnTo>
                      <a:lnTo>
                        <a:pt x="254" y="896"/>
                      </a:lnTo>
                      <a:lnTo>
                        <a:pt x="295" y="897"/>
                      </a:lnTo>
                      <a:lnTo>
                        <a:pt x="311" y="520"/>
                      </a:lnTo>
                      <a:lnTo>
                        <a:pt x="269" y="354"/>
                      </a:lnTo>
                      <a:lnTo>
                        <a:pt x="285" y="263"/>
                      </a:lnTo>
                      <a:lnTo>
                        <a:pt x="295" y="297"/>
                      </a:lnTo>
                      <a:lnTo>
                        <a:pt x="369" y="278"/>
                      </a:lnTo>
                      <a:lnTo>
                        <a:pt x="312" y="62"/>
                      </a:lnTo>
                      <a:lnTo>
                        <a:pt x="218" y="0"/>
                      </a:lnTo>
                      <a:lnTo>
                        <a:pt x="148"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nvGrpSpPr>
                <p:cNvPr id="54320" name="Group 182"/>
                <p:cNvGrpSpPr>
                  <a:grpSpLocks/>
                </p:cNvGrpSpPr>
                <p:nvPr/>
              </p:nvGrpSpPr>
              <p:grpSpPr bwMode="auto">
                <a:xfrm>
                  <a:off x="3017" y="2293"/>
                  <a:ext cx="79" cy="190"/>
                  <a:chOff x="3017" y="2293"/>
                  <a:chExt cx="79" cy="190"/>
                </a:xfrm>
              </p:grpSpPr>
              <p:sp>
                <p:nvSpPr>
                  <p:cNvPr id="54324" name="Freeform 183"/>
                  <p:cNvSpPr>
                    <a:spLocks/>
                  </p:cNvSpPr>
                  <p:nvPr/>
                </p:nvSpPr>
                <p:spPr bwMode="auto">
                  <a:xfrm>
                    <a:off x="3035" y="2293"/>
                    <a:ext cx="41" cy="21"/>
                  </a:xfrm>
                  <a:custGeom>
                    <a:avLst/>
                    <a:gdLst>
                      <a:gd name="T0" fmla="*/ 0 w 83"/>
                      <a:gd name="T1" fmla="*/ 1 h 42"/>
                      <a:gd name="T2" fmla="*/ 0 w 83"/>
                      <a:gd name="T3" fmla="*/ 1 h 42"/>
                      <a:gd name="T4" fmla="*/ 0 w 83"/>
                      <a:gd name="T5" fmla="*/ 0 h 42"/>
                      <a:gd name="T6" fmla="*/ 0 w 83"/>
                      <a:gd name="T7" fmla="*/ 1 h 42"/>
                      <a:gd name="T8" fmla="*/ 0 w 83"/>
                      <a:gd name="T9" fmla="*/ 1 h 42"/>
                      <a:gd name="T10" fmla="*/ 0 w 83"/>
                      <a:gd name="T11" fmla="*/ 1 h 42"/>
                      <a:gd name="T12" fmla="*/ 0 60000 65536"/>
                      <a:gd name="T13" fmla="*/ 0 60000 65536"/>
                      <a:gd name="T14" fmla="*/ 0 60000 65536"/>
                      <a:gd name="T15" fmla="*/ 0 60000 65536"/>
                      <a:gd name="T16" fmla="*/ 0 60000 65536"/>
                      <a:gd name="T17" fmla="*/ 0 60000 65536"/>
                      <a:gd name="T18" fmla="*/ 0 w 83"/>
                      <a:gd name="T19" fmla="*/ 0 h 42"/>
                      <a:gd name="T20" fmla="*/ 83 w 8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83" h="42">
                        <a:moveTo>
                          <a:pt x="0" y="3"/>
                        </a:moveTo>
                        <a:lnTo>
                          <a:pt x="18" y="42"/>
                        </a:lnTo>
                        <a:lnTo>
                          <a:pt x="43" y="0"/>
                        </a:lnTo>
                        <a:lnTo>
                          <a:pt x="67" y="42"/>
                        </a:lnTo>
                        <a:lnTo>
                          <a:pt x="83" y="5"/>
                        </a:lnTo>
                        <a:lnTo>
                          <a:pt x="0" y="3"/>
                        </a:lnTo>
                        <a:close/>
                      </a:path>
                    </a:pathLst>
                  </a:custGeom>
                  <a:blipFill dpi="0" rotWithShape="0">
                    <a:blip r:embed="rId15"/>
                    <a:srcRect/>
                    <a:tile tx="0" ty="0" sx="100000" sy="100000" flip="none" algn="tl"/>
                  </a:blipFill>
                  <a:ln w="7938">
                    <a:solidFill>
                      <a:srgbClr val="00007F"/>
                    </a:solidFill>
                    <a:round/>
                    <a:headEnd/>
                    <a:tailEnd/>
                  </a:ln>
                </p:spPr>
                <p:txBody>
                  <a:bodyPr/>
                  <a:lstStyle/>
                  <a:p>
                    <a:endParaRPr lang="fr-FR"/>
                  </a:p>
                </p:txBody>
              </p:sp>
              <p:sp>
                <p:nvSpPr>
                  <p:cNvPr id="54325" name="Freeform 184"/>
                  <p:cNvSpPr>
                    <a:spLocks/>
                  </p:cNvSpPr>
                  <p:nvPr/>
                </p:nvSpPr>
                <p:spPr bwMode="auto">
                  <a:xfrm>
                    <a:off x="3057" y="2298"/>
                    <a:ext cx="10" cy="176"/>
                  </a:xfrm>
                  <a:custGeom>
                    <a:avLst/>
                    <a:gdLst>
                      <a:gd name="T0" fmla="*/ 0 w 20"/>
                      <a:gd name="T1" fmla="*/ 0 h 351"/>
                      <a:gd name="T2" fmla="*/ 1 w 20"/>
                      <a:gd name="T3" fmla="*/ 1 h 351"/>
                      <a:gd name="T4" fmla="*/ 1 w 20"/>
                      <a:gd name="T5" fmla="*/ 1 h 351"/>
                      <a:gd name="T6" fmla="*/ 0 w 20"/>
                      <a:gd name="T7" fmla="*/ 0 h 351"/>
                      <a:gd name="T8" fmla="*/ 0 60000 65536"/>
                      <a:gd name="T9" fmla="*/ 0 60000 65536"/>
                      <a:gd name="T10" fmla="*/ 0 60000 65536"/>
                      <a:gd name="T11" fmla="*/ 0 60000 65536"/>
                      <a:gd name="T12" fmla="*/ 0 w 20"/>
                      <a:gd name="T13" fmla="*/ 0 h 351"/>
                      <a:gd name="T14" fmla="*/ 20 w 20"/>
                      <a:gd name="T15" fmla="*/ 351 h 351"/>
                    </a:gdLst>
                    <a:ahLst/>
                    <a:cxnLst>
                      <a:cxn ang="T8">
                        <a:pos x="T0" y="T1"/>
                      </a:cxn>
                      <a:cxn ang="T9">
                        <a:pos x="T2" y="T3"/>
                      </a:cxn>
                      <a:cxn ang="T10">
                        <a:pos x="T4" y="T5"/>
                      </a:cxn>
                      <a:cxn ang="T11">
                        <a:pos x="T6" y="T7"/>
                      </a:cxn>
                    </a:cxnLst>
                    <a:rect l="T12" t="T13" r="T14" b="T15"/>
                    <a:pathLst>
                      <a:path w="20" h="351">
                        <a:moveTo>
                          <a:pt x="0" y="0"/>
                        </a:moveTo>
                        <a:lnTo>
                          <a:pt x="20" y="145"/>
                        </a:lnTo>
                        <a:lnTo>
                          <a:pt x="20" y="351"/>
                        </a:lnTo>
                        <a:lnTo>
                          <a:pt x="0" y="0"/>
                        </a:lnTo>
                        <a:close/>
                      </a:path>
                    </a:pathLst>
                  </a:custGeom>
                  <a:blipFill dpi="0" rotWithShape="0">
                    <a:blip r:embed="rId15"/>
                    <a:srcRect/>
                    <a:tile tx="0" ty="0" sx="100000" sy="100000" flip="none" algn="tl"/>
                  </a:blipFill>
                  <a:ln w="7938">
                    <a:solidFill>
                      <a:srgbClr val="00007F"/>
                    </a:solidFill>
                    <a:round/>
                    <a:headEnd/>
                    <a:tailEnd/>
                  </a:ln>
                </p:spPr>
                <p:txBody>
                  <a:bodyPr/>
                  <a:lstStyle/>
                  <a:p>
                    <a:endParaRPr lang="fr-FR"/>
                  </a:p>
                </p:txBody>
              </p:sp>
              <p:sp>
                <p:nvSpPr>
                  <p:cNvPr id="54326" name="Freeform 185"/>
                  <p:cNvSpPr>
                    <a:spLocks/>
                  </p:cNvSpPr>
                  <p:nvPr/>
                </p:nvSpPr>
                <p:spPr bwMode="auto">
                  <a:xfrm>
                    <a:off x="3017" y="2474"/>
                    <a:ext cx="79" cy="9"/>
                  </a:xfrm>
                  <a:custGeom>
                    <a:avLst/>
                    <a:gdLst>
                      <a:gd name="T0" fmla="*/ 0 w 159"/>
                      <a:gd name="T1" fmla="*/ 0 h 19"/>
                      <a:gd name="T2" fmla="*/ 0 w 159"/>
                      <a:gd name="T3" fmla="*/ 0 h 19"/>
                      <a:gd name="T4" fmla="*/ 0 w 159"/>
                      <a:gd name="T5" fmla="*/ 0 h 19"/>
                      <a:gd name="T6" fmla="*/ 0 w 159"/>
                      <a:gd name="T7" fmla="*/ 0 h 19"/>
                      <a:gd name="T8" fmla="*/ 0 60000 65536"/>
                      <a:gd name="T9" fmla="*/ 0 60000 65536"/>
                      <a:gd name="T10" fmla="*/ 0 60000 65536"/>
                      <a:gd name="T11" fmla="*/ 0 60000 65536"/>
                      <a:gd name="T12" fmla="*/ 0 w 159"/>
                      <a:gd name="T13" fmla="*/ 0 h 19"/>
                      <a:gd name="T14" fmla="*/ 159 w 159"/>
                      <a:gd name="T15" fmla="*/ 19 h 19"/>
                    </a:gdLst>
                    <a:ahLst/>
                    <a:cxnLst>
                      <a:cxn ang="T8">
                        <a:pos x="T0" y="T1"/>
                      </a:cxn>
                      <a:cxn ang="T9">
                        <a:pos x="T2" y="T3"/>
                      </a:cxn>
                      <a:cxn ang="T10">
                        <a:pos x="T4" y="T5"/>
                      </a:cxn>
                      <a:cxn ang="T11">
                        <a:pos x="T6" y="T7"/>
                      </a:cxn>
                    </a:cxnLst>
                    <a:rect l="T12" t="T13" r="T14" b="T15"/>
                    <a:pathLst>
                      <a:path w="159" h="19">
                        <a:moveTo>
                          <a:pt x="0" y="19"/>
                        </a:moveTo>
                        <a:lnTo>
                          <a:pt x="86" y="0"/>
                        </a:lnTo>
                        <a:lnTo>
                          <a:pt x="159" y="7"/>
                        </a:lnTo>
                        <a:lnTo>
                          <a:pt x="0" y="19"/>
                        </a:lnTo>
                        <a:close/>
                      </a:path>
                    </a:pathLst>
                  </a:custGeom>
                  <a:blipFill dpi="0" rotWithShape="0">
                    <a:blip r:embed="rId15"/>
                    <a:srcRect/>
                    <a:tile tx="0" ty="0" sx="100000" sy="100000" flip="none" algn="tl"/>
                  </a:blipFill>
                  <a:ln w="7938">
                    <a:solidFill>
                      <a:srgbClr val="00007F"/>
                    </a:solidFill>
                    <a:round/>
                    <a:headEnd/>
                    <a:tailEnd/>
                  </a:ln>
                </p:spPr>
                <p:txBody>
                  <a:bodyPr/>
                  <a:lstStyle/>
                  <a:p>
                    <a:endParaRPr lang="fr-FR"/>
                  </a:p>
                </p:txBody>
              </p:sp>
            </p:grpSp>
            <p:grpSp>
              <p:nvGrpSpPr>
                <p:cNvPr id="54321" name="Group 186"/>
                <p:cNvGrpSpPr>
                  <a:grpSpLocks/>
                </p:cNvGrpSpPr>
                <p:nvPr/>
              </p:nvGrpSpPr>
              <p:grpSpPr bwMode="auto">
                <a:xfrm>
                  <a:off x="2996" y="2932"/>
                  <a:ext cx="107" cy="73"/>
                  <a:chOff x="2996" y="2932"/>
                  <a:chExt cx="107" cy="73"/>
                </a:xfrm>
              </p:grpSpPr>
              <p:sp>
                <p:nvSpPr>
                  <p:cNvPr id="54322" name="Freeform 187"/>
                  <p:cNvSpPr>
                    <a:spLocks/>
                  </p:cNvSpPr>
                  <p:nvPr/>
                </p:nvSpPr>
                <p:spPr bwMode="auto">
                  <a:xfrm>
                    <a:off x="2996" y="2938"/>
                    <a:ext cx="42" cy="67"/>
                  </a:xfrm>
                  <a:custGeom>
                    <a:avLst/>
                    <a:gdLst>
                      <a:gd name="T0" fmla="*/ 1 w 83"/>
                      <a:gd name="T1" fmla="*/ 1 h 133"/>
                      <a:gd name="T2" fmla="*/ 1 w 83"/>
                      <a:gd name="T3" fmla="*/ 1 h 133"/>
                      <a:gd name="T4" fmla="*/ 0 w 83"/>
                      <a:gd name="T5" fmla="*/ 1 h 133"/>
                      <a:gd name="T6" fmla="*/ 0 w 83"/>
                      <a:gd name="T7" fmla="*/ 1 h 133"/>
                      <a:gd name="T8" fmla="*/ 1 w 83"/>
                      <a:gd name="T9" fmla="*/ 1 h 133"/>
                      <a:gd name="T10" fmla="*/ 1 w 83"/>
                      <a:gd name="T11" fmla="*/ 1 h 133"/>
                      <a:gd name="T12" fmla="*/ 1 w 83"/>
                      <a:gd name="T13" fmla="*/ 1 h 133"/>
                      <a:gd name="T14" fmla="*/ 1 w 83"/>
                      <a:gd name="T15" fmla="*/ 1 h 133"/>
                      <a:gd name="T16" fmla="*/ 1 w 83"/>
                      <a:gd name="T17" fmla="*/ 1 h 133"/>
                      <a:gd name="T18" fmla="*/ 1 w 83"/>
                      <a:gd name="T19" fmla="*/ 1 h 133"/>
                      <a:gd name="T20" fmla="*/ 1 w 83"/>
                      <a:gd name="T21" fmla="*/ 1 h 133"/>
                      <a:gd name="T22" fmla="*/ 1 w 83"/>
                      <a:gd name="T23" fmla="*/ 1 h 133"/>
                      <a:gd name="T24" fmla="*/ 1 w 83"/>
                      <a:gd name="T25" fmla="*/ 1 h 133"/>
                      <a:gd name="T26" fmla="*/ 1 w 83"/>
                      <a:gd name="T27" fmla="*/ 0 h 133"/>
                      <a:gd name="T28" fmla="*/ 1 w 83"/>
                      <a:gd name="T29" fmla="*/ 1 h 133"/>
                      <a:gd name="T30" fmla="*/ 1 w 83"/>
                      <a:gd name="T31" fmla="*/ 1 h 133"/>
                      <a:gd name="T32" fmla="*/ 1 w 83"/>
                      <a:gd name="T33" fmla="*/ 1 h 133"/>
                      <a:gd name="T34" fmla="*/ 1 w 83"/>
                      <a:gd name="T35" fmla="*/ 1 h 133"/>
                      <a:gd name="T36" fmla="*/ 1 w 83"/>
                      <a:gd name="T37" fmla="*/ 1 h 1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3"/>
                      <a:gd name="T58" fmla="*/ 0 h 133"/>
                      <a:gd name="T59" fmla="*/ 83 w 83"/>
                      <a:gd name="T60" fmla="*/ 133 h 13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3" h="133">
                        <a:moveTo>
                          <a:pt x="15" y="65"/>
                        </a:moveTo>
                        <a:lnTo>
                          <a:pt x="3" y="86"/>
                        </a:lnTo>
                        <a:lnTo>
                          <a:pt x="0" y="101"/>
                        </a:lnTo>
                        <a:lnTo>
                          <a:pt x="0" y="114"/>
                        </a:lnTo>
                        <a:lnTo>
                          <a:pt x="2" y="122"/>
                        </a:lnTo>
                        <a:lnTo>
                          <a:pt x="8" y="129"/>
                        </a:lnTo>
                        <a:lnTo>
                          <a:pt x="19" y="133"/>
                        </a:lnTo>
                        <a:lnTo>
                          <a:pt x="34" y="132"/>
                        </a:lnTo>
                        <a:lnTo>
                          <a:pt x="47" y="126"/>
                        </a:lnTo>
                        <a:lnTo>
                          <a:pt x="58" y="112"/>
                        </a:lnTo>
                        <a:lnTo>
                          <a:pt x="68" y="94"/>
                        </a:lnTo>
                        <a:lnTo>
                          <a:pt x="74" y="58"/>
                        </a:lnTo>
                        <a:lnTo>
                          <a:pt x="83" y="21"/>
                        </a:lnTo>
                        <a:lnTo>
                          <a:pt x="82" y="0"/>
                        </a:lnTo>
                        <a:lnTo>
                          <a:pt x="65" y="51"/>
                        </a:lnTo>
                        <a:lnTo>
                          <a:pt x="51" y="83"/>
                        </a:lnTo>
                        <a:lnTo>
                          <a:pt x="30" y="83"/>
                        </a:lnTo>
                        <a:lnTo>
                          <a:pt x="12" y="81"/>
                        </a:lnTo>
                        <a:lnTo>
                          <a:pt x="1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23" name="Freeform 188"/>
                  <p:cNvSpPr>
                    <a:spLocks/>
                  </p:cNvSpPr>
                  <p:nvPr/>
                </p:nvSpPr>
                <p:spPr bwMode="auto">
                  <a:xfrm>
                    <a:off x="3055" y="2932"/>
                    <a:ext cx="48" cy="72"/>
                  </a:xfrm>
                  <a:custGeom>
                    <a:avLst/>
                    <a:gdLst>
                      <a:gd name="T0" fmla="*/ 1 w 96"/>
                      <a:gd name="T1" fmla="*/ 0 h 146"/>
                      <a:gd name="T2" fmla="*/ 0 w 96"/>
                      <a:gd name="T3" fmla="*/ 0 h 146"/>
                      <a:gd name="T4" fmla="*/ 1 w 96"/>
                      <a:gd name="T5" fmla="*/ 0 h 146"/>
                      <a:gd name="T6" fmla="*/ 1 w 96"/>
                      <a:gd name="T7" fmla="*/ 0 h 146"/>
                      <a:gd name="T8" fmla="*/ 1 w 96"/>
                      <a:gd name="T9" fmla="*/ 0 h 146"/>
                      <a:gd name="T10" fmla="*/ 1 w 96"/>
                      <a:gd name="T11" fmla="*/ 0 h 146"/>
                      <a:gd name="T12" fmla="*/ 1 w 96"/>
                      <a:gd name="T13" fmla="*/ 0 h 146"/>
                      <a:gd name="T14" fmla="*/ 1 w 96"/>
                      <a:gd name="T15" fmla="*/ 0 h 146"/>
                      <a:gd name="T16" fmla="*/ 1 w 96"/>
                      <a:gd name="T17" fmla="*/ 0 h 146"/>
                      <a:gd name="T18" fmla="*/ 1 w 96"/>
                      <a:gd name="T19" fmla="*/ 0 h 146"/>
                      <a:gd name="T20" fmla="*/ 1 w 96"/>
                      <a:gd name="T21" fmla="*/ 0 h 146"/>
                      <a:gd name="T22" fmla="*/ 1 w 96"/>
                      <a:gd name="T23" fmla="*/ 0 h 146"/>
                      <a:gd name="T24" fmla="*/ 1 w 96"/>
                      <a:gd name="T25" fmla="*/ 0 h 146"/>
                      <a:gd name="T26" fmla="*/ 1 w 96"/>
                      <a:gd name="T27" fmla="*/ 0 h 146"/>
                      <a:gd name="T28" fmla="*/ 1 w 96"/>
                      <a:gd name="T29" fmla="*/ 0 h 146"/>
                      <a:gd name="T30" fmla="*/ 1 w 96"/>
                      <a:gd name="T31" fmla="*/ 0 h 146"/>
                      <a:gd name="T32" fmla="*/ 1 w 96"/>
                      <a:gd name="T33" fmla="*/ 0 h 146"/>
                      <a:gd name="T34" fmla="*/ 1 w 96"/>
                      <a:gd name="T35" fmla="*/ 0 h 146"/>
                      <a:gd name="T36" fmla="*/ 1 w 96"/>
                      <a:gd name="T37" fmla="*/ 0 h 146"/>
                      <a:gd name="T38" fmla="*/ 1 w 96"/>
                      <a:gd name="T39" fmla="*/ 0 h 146"/>
                      <a:gd name="T40" fmla="*/ 1 w 96"/>
                      <a:gd name="T41" fmla="*/ 0 h 146"/>
                      <a:gd name="T42" fmla="*/ 1 w 96"/>
                      <a:gd name="T43" fmla="*/ 0 h 14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46"/>
                      <a:gd name="T68" fmla="*/ 96 w 96"/>
                      <a:gd name="T69" fmla="*/ 146 h 14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46">
                        <a:moveTo>
                          <a:pt x="2" y="0"/>
                        </a:moveTo>
                        <a:lnTo>
                          <a:pt x="0" y="15"/>
                        </a:lnTo>
                        <a:lnTo>
                          <a:pt x="13" y="51"/>
                        </a:lnTo>
                        <a:lnTo>
                          <a:pt x="21" y="82"/>
                        </a:lnTo>
                        <a:lnTo>
                          <a:pt x="31" y="111"/>
                        </a:lnTo>
                        <a:lnTo>
                          <a:pt x="40" y="126"/>
                        </a:lnTo>
                        <a:lnTo>
                          <a:pt x="50" y="139"/>
                        </a:lnTo>
                        <a:lnTo>
                          <a:pt x="64" y="143"/>
                        </a:lnTo>
                        <a:lnTo>
                          <a:pt x="78" y="146"/>
                        </a:lnTo>
                        <a:lnTo>
                          <a:pt x="85" y="141"/>
                        </a:lnTo>
                        <a:lnTo>
                          <a:pt x="93" y="137"/>
                        </a:lnTo>
                        <a:lnTo>
                          <a:pt x="96" y="123"/>
                        </a:lnTo>
                        <a:lnTo>
                          <a:pt x="94" y="103"/>
                        </a:lnTo>
                        <a:lnTo>
                          <a:pt x="85" y="80"/>
                        </a:lnTo>
                        <a:lnTo>
                          <a:pt x="79" y="68"/>
                        </a:lnTo>
                        <a:lnTo>
                          <a:pt x="77" y="79"/>
                        </a:lnTo>
                        <a:lnTo>
                          <a:pt x="73" y="84"/>
                        </a:lnTo>
                        <a:lnTo>
                          <a:pt x="61" y="88"/>
                        </a:lnTo>
                        <a:lnTo>
                          <a:pt x="51" y="89"/>
                        </a:lnTo>
                        <a:lnTo>
                          <a:pt x="32" y="85"/>
                        </a:lnTo>
                        <a:lnTo>
                          <a:pt x="13" y="28"/>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grpSp>
            <p:nvGrpSpPr>
              <p:cNvPr id="54294" name="Group 189"/>
              <p:cNvGrpSpPr>
                <a:grpSpLocks/>
              </p:cNvGrpSpPr>
              <p:nvPr/>
            </p:nvGrpSpPr>
            <p:grpSpPr bwMode="auto">
              <a:xfrm>
                <a:off x="4791" y="148"/>
                <a:ext cx="201" cy="749"/>
                <a:chOff x="2684" y="2080"/>
                <a:chExt cx="225" cy="927"/>
              </a:xfrm>
            </p:grpSpPr>
            <p:sp>
              <p:nvSpPr>
                <p:cNvPr id="54295" name="Freeform 190"/>
                <p:cNvSpPr>
                  <a:spLocks/>
                </p:cNvSpPr>
                <p:nvPr/>
              </p:nvSpPr>
              <p:spPr bwMode="auto">
                <a:xfrm>
                  <a:off x="2849" y="2595"/>
                  <a:ext cx="27" cy="69"/>
                </a:xfrm>
                <a:custGeom>
                  <a:avLst/>
                  <a:gdLst>
                    <a:gd name="T0" fmla="*/ 0 w 55"/>
                    <a:gd name="T1" fmla="*/ 1 h 138"/>
                    <a:gd name="T2" fmla="*/ 0 w 55"/>
                    <a:gd name="T3" fmla="*/ 1 h 138"/>
                    <a:gd name="T4" fmla="*/ 0 w 55"/>
                    <a:gd name="T5" fmla="*/ 1 h 138"/>
                    <a:gd name="T6" fmla="*/ 0 w 55"/>
                    <a:gd name="T7" fmla="*/ 1 h 138"/>
                    <a:gd name="T8" fmla="*/ 0 w 55"/>
                    <a:gd name="T9" fmla="*/ 1 h 138"/>
                    <a:gd name="T10" fmla="*/ 0 w 55"/>
                    <a:gd name="T11" fmla="*/ 1 h 138"/>
                    <a:gd name="T12" fmla="*/ 0 w 55"/>
                    <a:gd name="T13" fmla="*/ 1 h 138"/>
                    <a:gd name="T14" fmla="*/ 0 w 55"/>
                    <a:gd name="T15" fmla="*/ 1 h 138"/>
                    <a:gd name="T16" fmla="*/ 0 w 55"/>
                    <a:gd name="T17" fmla="*/ 1 h 138"/>
                    <a:gd name="T18" fmla="*/ 0 w 55"/>
                    <a:gd name="T19" fmla="*/ 0 h 138"/>
                    <a:gd name="T20" fmla="*/ 0 w 55"/>
                    <a:gd name="T21" fmla="*/ 1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38"/>
                    <a:gd name="T35" fmla="*/ 55 w 55"/>
                    <a:gd name="T36" fmla="*/ 138 h 1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38">
                      <a:moveTo>
                        <a:pt x="52" y="1"/>
                      </a:moveTo>
                      <a:lnTo>
                        <a:pt x="55" y="76"/>
                      </a:lnTo>
                      <a:lnTo>
                        <a:pt x="27" y="123"/>
                      </a:lnTo>
                      <a:lnTo>
                        <a:pt x="12" y="138"/>
                      </a:lnTo>
                      <a:lnTo>
                        <a:pt x="15" y="71"/>
                      </a:lnTo>
                      <a:lnTo>
                        <a:pt x="9" y="78"/>
                      </a:lnTo>
                      <a:lnTo>
                        <a:pt x="1" y="100"/>
                      </a:lnTo>
                      <a:lnTo>
                        <a:pt x="0" y="76"/>
                      </a:lnTo>
                      <a:lnTo>
                        <a:pt x="7" y="36"/>
                      </a:lnTo>
                      <a:lnTo>
                        <a:pt x="26" y="0"/>
                      </a:lnTo>
                      <a:lnTo>
                        <a:pt x="52" y="1"/>
                      </a:lnTo>
                      <a:close/>
                    </a:path>
                  </a:pathLst>
                </a:custGeom>
                <a:blipFill dpi="0" rotWithShape="0">
                  <a:blip r:embed="rId1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296" name="Freeform 191"/>
                <p:cNvSpPr>
                  <a:spLocks/>
                </p:cNvSpPr>
                <p:nvPr/>
              </p:nvSpPr>
              <p:spPr bwMode="auto">
                <a:xfrm>
                  <a:off x="2713" y="2577"/>
                  <a:ext cx="31" cy="66"/>
                </a:xfrm>
                <a:custGeom>
                  <a:avLst/>
                  <a:gdLst>
                    <a:gd name="T0" fmla="*/ 1 w 60"/>
                    <a:gd name="T1" fmla="*/ 0 h 131"/>
                    <a:gd name="T2" fmla="*/ 1 w 60"/>
                    <a:gd name="T3" fmla="*/ 1 h 131"/>
                    <a:gd name="T4" fmla="*/ 1 w 60"/>
                    <a:gd name="T5" fmla="*/ 1 h 131"/>
                    <a:gd name="T6" fmla="*/ 1 w 60"/>
                    <a:gd name="T7" fmla="*/ 1 h 131"/>
                    <a:gd name="T8" fmla="*/ 0 w 60"/>
                    <a:gd name="T9" fmla="*/ 1 h 131"/>
                    <a:gd name="T10" fmla="*/ 1 w 60"/>
                    <a:gd name="T11" fmla="*/ 1 h 131"/>
                    <a:gd name="T12" fmla="*/ 1 w 60"/>
                    <a:gd name="T13" fmla="*/ 1 h 131"/>
                    <a:gd name="T14" fmla="*/ 0 w 60"/>
                    <a:gd name="T15" fmla="*/ 1 h 131"/>
                    <a:gd name="T16" fmla="*/ 1 w 60"/>
                    <a:gd name="T17" fmla="*/ 1 h 131"/>
                    <a:gd name="T18" fmla="*/ 1 w 60"/>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1"/>
                    <a:gd name="T32" fmla="*/ 60 w 60"/>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1">
                      <a:moveTo>
                        <a:pt x="42" y="0"/>
                      </a:moveTo>
                      <a:lnTo>
                        <a:pt x="60" y="69"/>
                      </a:lnTo>
                      <a:lnTo>
                        <a:pt x="29" y="131"/>
                      </a:lnTo>
                      <a:lnTo>
                        <a:pt x="18" y="124"/>
                      </a:lnTo>
                      <a:lnTo>
                        <a:pt x="0" y="118"/>
                      </a:lnTo>
                      <a:lnTo>
                        <a:pt x="7" y="97"/>
                      </a:lnTo>
                      <a:lnTo>
                        <a:pt x="9" y="74"/>
                      </a:lnTo>
                      <a:lnTo>
                        <a:pt x="0" y="49"/>
                      </a:lnTo>
                      <a:lnTo>
                        <a:pt x="7" y="5"/>
                      </a:lnTo>
                      <a:lnTo>
                        <a:pt x="42" y="0"/>
                      </a:lnTo>
                      <a:close/>
                    </a:path>
                  </a:pathLst>
                </a:custGeom>
                <a:blipFill dpi="0" rotWithShape="0">
                  <a:blip r:embed="rId1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nvGrpSpPr>
                <p:cNvPr id="54297" name="Group 192"/>
                <p:cNvGrpSpPr>
                  <a:grpSpLocks/>
                </p:cNvGrpSpPr>
                <p:nvPr/>
              </p:nvGrpSpPr>
              <p:grpSpPr bwMode="auto">
                <a:xfrm>
                  <a:off x="2688" y="2917"/>
                  <a:ext cx="221" cy="90"/>
                  <a:chOff x="2688" y="2917"/>
                  <a:chExt cx="221" cy="90"/>
                </a:xfrm>
              </p:grpSpPr>
              <p:sp>
                <p:nvSpPr>
                  <p:cNvPr id="54313" name="Freeform 193"/>
                  <p:cNvSpPr>
                    <a:spLocks/>
                  </p:cNvSpPr>
                  <p:nvPr/>
                </p:nvSpPr>
                <p:spPr bwMode="auto">
                  <a:xfrm>
                    <a:off x="2817" y="2917"/>
                    <a:ext cx="92" cy="55"/>
                  </a:xfrm>
                  <a:custGeom>
                    <a:avLst/>
                    <a:gdLst>
                      <a:gd name="T0" fmla="*/ 1 w 183"/>
                      <a:gd name="T1" fmla="*/ 0 h 112"/>
                      <a:gd name="T2" fmla="*/ 1 w 183"/>
                      <a:gd name="T3" fmla="*/ 0 h 112"/>
                      <a:gd name="T4" fmla="*/ 1 w 183"/>
                      <a:gd name="T5" fmla="*/ 0 h 112"/>
                      <a:gd name="T6" fmla="*/ 1 w 183"/>
                      <a:gd name="T7" fmla="*/ 0 h 112"/>
                      <a:gd name="T8" fmla="*/ 1 w 183"/>
                      <a:gd name="T9" fmla="*/ 0 h 112"/>
                      <a:gd name="T10" fmla="*/ 1 w 183"/>
                      <a:gd name="T11" fmla="*/ 0 h 112"/>
                      <a:gd name="T12" fmla="*/ 1 w 183"/>
                      <a:gd name="T13" fmla="*/ 0 h 112"/>
                      <a:gd name="T14" fmla="*/ 1 w 183"/>
                      <a:gd name="T15" fmla="*/ 0 h 112"/>
                      <a:gd name="T16" fmla="*/ 1 w 183"/>
                      <a:gd name="T17" fmla="*/ 0 h 112"/>
                      <a:gd name="T18" fmla="*/ 1 w 183"/>
                      <a:gd name="T19" fmla="*/ 0 h 112"/>
                      <a:gd name="T20" fmla="*/ 0 w 183"/>
                      <a:gd name="T21" fmla="*/ 0 h 112"/>
                      <a:gd name="T22" fmla="*/ 1 w 183"/>
                      <a:gd name="T23" fmla="*/ 0 h 112"/>
                      <a:gd name="T24" fmla="*/ 1 w 183"/>
                      <a:gd name="T25" fmla="*/ 0 h 1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
                      <a:gd name="T40" fmla="*/ 0 h 112"/>
                      <a:gd name="T41" fmla="*/ 183 w 183"/>
                      <a:gd name="T42" fmla="*/ 112 h 1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 h="112">
                        <a:moveTo>
                          <a:pt x="91" y="0"/>
                        </a:moveTo>
                        <a:lnTo>
                          <a:pt x="120" y="29"/>
                        </a:lnTo>
                        <a:lnTo>
                          <a:pt x="145" y="61"/>
                        </a:lnTo>
                        <a:lnTo>
                          <a:pt x="179" y="89"/>
                        </a:lnTo>
                        <a:lnTo>
                          <a:pt x="183" y="103"/>
                        </a:lnTo>
                        <a:lnTo>
                          <a:pt x="150" y="112"/>
                        </a:lnTo>
                        <a:lnTo>
                          <a:pt x="116" y="108"/>
                        </a:lnTo>
                        <a:lnTo>
                          <a:pt x="74" y="89"/>
                        </a:lnTo>
                        <a:lnTo>
                          <a:pt x="44" y="70"/>
                        </a:lnTo>
                        <a:lnTo>
                          <a:pt x="11" y="67"/>
                        </a:lnTo>
                        <a:lnTo>
                          <a:pt x="0" y="57"/>
                        </a:lnTo>
                        <a:lnTo>
                          <a:pt x="4" y="6"/>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14" name="Freeform 194"/>
                  <p:cNvSpPr>
                    <a:spLocks/>
                  </p:cNvSpPr>
                  <p:nvPr/>
                </p:nvSpPr>
                <p:spPr bwMode="auto">
                  <a:xfrm>
                    <a:off x="2688" y="2944"/>
                    <a:ext cx="57" cy="63"/>
                  </a:xfrm>
                  <a:custGeom>
                    <a:avLst/>
                    <a:gdLst>
                      <a:gd name="T0" fmla="*/ 1 w 114"/>
                      <a:gd name="T1" fmla="*/ 1 h 125"/>
                      <a:gd name="T2" fmla="*/ 1 w 114"/>
                      <a:gd name="T3" fmla="*/ 1 h 125"/>
                      <a:gd name="T4" fmla="*/ 1 w 114"/>
                      <a:gd name="T5" fmla="*/ 1 h 125"/>
                      <a:gd name="T6" fmla="*/ 1 w 114"/>
                      <a:gd name="T7" fmla="*/ 1 h 125"/>
                      <a:gd name="T8" fmla="*/ 1 w 114"/>
                      <a:gd name="T9" fmla="*/ 1 h 125"/>
                      <a:gd name="T10" fmla="*/ 1 w 114"/>
                      <a:gd name="T11" fmla="*/ 1 h 125"/>
                      <a:gd name="T12" fmla="*/ 1 w 114"/>
                      <a:gd name="T13" fmla="*/ 1 h 125"/>
                      <a:gd name="T14" fmla="*/ 1 w 114"/>
                      <a:gd name="T15" fmla="*/ 1 h 125"/>
                      <a:gd name="T16" fmla="*/ 0 w 114"/>
                      <a:gd name="T17" fmla="*/ 1 h 125"/>
                      <a:gd name="T18" fmla="*/ 1 w 114"/>
                      <a:gd name="T19" fmla="*/ 1 h 125"/>
                      <a:gd name="T20" fmla="*/ 1 w 114"/>
                      <a:gd name="T21" fmla="*/ 1 h 125"/>
                      <a:gd name="T22" fmla="*/ 1 w 114"/>
                      <a:gd name="T23" fmla="*/ 1 h 125"/>
                      <a:gd name="T24" fmla="*/ 1 w 114"/>
                      <a:gd name="T25" fmla="*/ 0 h 125"/>
                      <a:gd name="T26" fmla="*/ 1 w 114"/>
                      <a:gd name="T27" fmla="*/ 1 h 1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4"/>
                      <a:gd name="T43" fmla="*/ 0 h 125"/>
                      <a:gd name="T44" fmla="*/ 114 w 114"/>
                      <a:gd name="T45" fmla="*/ 125 h 1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4" h="125">
                        <a:moveTo>
                          <a:pt x="113" y="2"/>
                        </a:moveTo>
                        <a:lnTo>
                          <a:pt x="114" y="35"/>
                        </a:lnTo>
                        <a:lnTo>
                          <a:pt x="98" y="52"/>
                        </a:lnTo>
                        <a:lnTo>
                          <a:pt x="94" y="80"/>
                        </a:lnTo>
                        <a:lnTo>
                          <a:pt x="69" y="106"/>
                        </a:lnTo>
                        <a:lnTo>
                          <a:pt x="47" y="121"/>
                        </a:lnTo>
                        <a:lnTo>
                          <a:pt x="28" y="125"/>
                        </a:lnTo>
                        <a:lnTo>
                          <a:pt x="10" y="123"/>
                        </a:lnTo>
                        <a:lnTo>
                          <a:pt x="0" y="104"/>
                        </a:lnTo>
                        <a:lnTo>
                          <a:pt x="2" y="76"/>
                        </a:lnTo>
                        <a:lnTo>
                          <a:pt x="22" y="45"/>
                        </a:lnTo>
                        <a:lnTo>
                          <a:pt x="50" y="11"/>
                        </a:lnTo>
                        <a:lnTo>
                          <a:pt x="51" y="0"/>
                        </a:lnTo>
                        <a:lnTo>
                          <a:pt x="1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54298" name="Freeform 195"/>
                <p:cNvSpPr>
                  <a:spLocks/>
                </p:cNvSpPr>
                <p:nvPr/>
              </p:nvSpPr>
              <p:spPr bwMode="auto">
                <a:xfrm>
                  <a:off x="2854" y="2584"/>
                  <a:ext cx="27" cy="70"/>
                </a:xfrm>
                <a:custGeom>
                  <a:avLst/>
                  <a:gdLst>
                    <a:gd name="T0" fmla="*/ 1 w 54"/>
                    <a:gd name="T1" fmla="*/ 1 h 138"/>
                    <a:gd name="T2" fmla="*/ 1 w 54"/>
                    <a:gd name="T3" fmla="*/ 1 h 138"/>
                    <a:gd name="T4" fmla="*/ 1 w 54"/>
                    <a:gd name="T5" fmla="*/ 1 h 138"/>
                    <a:gd name="T6" fmla="*/ 1 w 54"/>
                    <a:gd name="T7" fmla="*/ 1 h 138"/>
                    <a:gd name="T8" fmla="*/ 1 w 54"/>
                    <a:gd name="T9" fmla="*/ 1 h 138"/>
                    <a:gd name="T10" fmla="*/ 1 w 54"/>
                    <a:gd name="T11" fmla="*/ 1 h 138"/>
                    <a:gd name="T12" fmla="*/ 1 w 54"/>
                    <a:gd name="T13" fmla="*/ 1 h 138"/>
                    <a:gd name="T14" fmla="*/ 0 w 54"/>
                    <a:gd name="T15" fmla="*/ 1 h 138"/>
                    <a:gd name="T16" fmla="*/ 1 w 54"/>
                    <a:gd name="T17" fmla="*/ 1 h 138"/>
                    <a:gd name="T18" fmla="*/ 1 w 54"/>
                    <a:gd name="T19" fmla="*/ 0 h 138"/>
                    <a:gd name="T20" fmla="*/ 1 w 54"/>
                    <a:gd name="T21" fmla="*/ 1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138"/>
                    <a:gd name="T35" fmla="*/ 54 w 54"/>
                    <a:gd name="T36" fmla="*/ 138 h 1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138">
                      <a:moveTo>
                        <a:pt x="52" y="1"/>
                      </a:moveTo>
                      <a:lnTo>
                        <a:pt x="54" y="76"/>
                      </a:lnTo>
                      <a:lnTo>
                        <a:pt x="27" y="123"/>
                      </a:lnTo>
                      <a:lnTo>
                        <a:pt x="12" y="138"/>
                      </a:lnTo>
                      <a:lnTo>
                        <a:pt x="14" y="73"/>
                      </a:lnTo>
                      <a:lnTo>
                        <a:pt x="8" y="79"/>
                      </a:lnTo>
                      <a:lnTo>
                        <a:pt x="1" y="100"/>
                      </a:lnTo>
                      <a:lnTo>
                        <a:pt x="0" y="76"/>
                      </a:lnTo>
                      <a:lnTo>
                        <a:pt x="7" y="36"/>
                      </a:lnTo>
                      <a:lnTo>
                        <a:pt x="25" y="0"/>
                      </a:lnTo>
                      <a:lnTo>
                        <a:pt x="52" y="1"/>
                      </a:lnTo>
                      <a:close/>
                    </a:path>
                  </a:pathLst>
                </a:cu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299" name="Freeform 196"/>
                <p:cNvSpPr>
                  <a:spLocks/>
                </p:cNvSpPr>
                <p:nvPr/>
              </p:nvSpPr>
              <p:spPr bwMode="auto">
                <a:xfrm>
                  <a:off x="2710" y="2433"/>
                  <a:ext cx="158" cy="513"/>
                </a:xfrm>
                <a:custGeom>
                  <a:avLst/>
                  <a:gdLst>
                    <a:gd name="T0" fmla="*/ 0 w 317"/>
                    <a:gd name="T1" fmla="*/ 0 h 1025"/>
                    <a:gd name="T2" fmla="*/ 0 w 317"/>
                    <a:gd name="T3" fmla="*/ 2 h 1025"/>
                    <a:gd name="T4" fmla="*/ 0 w 317"/>
                    <a:gd name="T5" fmla="*/ 2 h 1025"/>
                    <a:gd name="T6" fmla="*/ 0 w 317"/>
                    <a:gd name="T7" fmla="*/ 2 h 1025"/>
                    <a:gd name="T8" fmla="*/ 0 w 317"/>
                    <a:gd name="T9" fmla="*/ 2 h 1025"/>
                    <a:gd name="T10" fmla="*/ 0 w 317"/>
                    <a:gd name="T11" fmla="*/ 2 h 1025"/>
                    <a:gd name="T12" fmla="*/ 0 w 317"/>
                    <a:gd name="T13" fmla="*/ 2 h 1025"/>
                    <a:gd name="T14" fmla="*/ 0 w 317"/>
                    <a:gd name="T15" fmla="*/ 1 h 1025"/>
                    <a:gd name="T16" fmla="*/ 0 w 317"/>
                    <a:gd name="T17" fmla="*/ 1 h 1025"/>
                    <a:gd name="T18" fmla="*/ 0 w 317"/>
                    <a:gd name="T19" fmla="*/ 2 h 1025"/>
                    <a:gd name="T20" fmla="*/ 0 w 317"/>
                    <a:gd name="T21" fmla="*/ 3 h 1025"/>
                    <a:gd name="T22" fmla="*/ 0 w 317"/>
                    <a:gd name="T23" fmla="*/ 3 h 1025"/>
                    <a:gd name="T24" fmla="*/ 0 w 317"/>
                    <a:gd name="T25" fmla="*/ 2 h 1025"/>
                    <a:gd name="T26" fmla="*/ 0 w 317"/>
                    <a:gd name="T27" fmla="*/ 1 h 1025"/>
                    <a:gd name="T28" fmla="*/ 0 w 317"/>
                    <a:gd name="T29" fmla="*/ 1 h 1025"/>
                    <a:gd name="T30" fmla="*/ 0 w 317"/>
                    <a:gd name="T31" fmla="*/ 0 h 10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1025"/>
                    <a:gd name="T50" fmla="*/ 317 w 317"/>
                    <a:gd name="T51" fmla="*/ 1025 h 10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1025">
                      <a:moveTo>
                        <a:pt x="313" y="0"/>
                      </a:moveTo>
                      <a:lnTo>
                        <a:pt x="317" y="557"/>
                      </a:lnTo>
                      <a:lnTo>
                        <a:pt x="313" y="972"/>
                      </a:lnTo>
                      <a:lnTo>
                        <a:pt x="219" y="990"/>
                      </a:lnTo>
                      <a:lnTo>
                        <a:pt x="204" y="652"/>
                      </a:lnTo>
                      <a:lnTo>
                        <a:pt x="215" y="619"/>
                      </a:lnTo>
                      <a:lnTo>
                        <a:pt x="204" y="601"/>
                      </a:lnTo>
                      <a:lnTo>
                        <a:pt x="204" y="394"/>
                      </a:lnTo>
                      <a:lnTo>
                        <a:pt x="182" y="459"/>
                      </a:lnTo>
                      <a:lnTo>
                        <a:pt x="128" y="739"/>
                      </a:lnTo>
                      <a:lnTo>
                        <a:pt x="80" y="1025"/>
                      </a:lnTo>
                      <a:lnTo>
                        <a:pt x="0" y="1025"/>
                      </a:lnTo>
                      <a:lnTo>
                        <a:pt x="37" y="641"/>
                      </a:lnTo>
                      <a:lnTo>
                        <a:pt x="51" y="315"/>
                      </a:lnTo>
                      <a:lnTo>
                        <a:pt x="44" y="7"/>
                      </a:lnTo>
                      <a:lnTo>
                        <a:pt x="313" y="0"/>
                      </a:lnTo>
                      <a:close/>
                    </a:path>
                  </a:pathLst>
                </a:custGeom>
                <a:blipFill dpi="0" rotWithShape="0">
                  <a:blip r:embed="rId18"/>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00" name="Freeform 197"/>
                <p:cNvSpPr>
                  <a:spLocks/>
                </p:cNvSpPr>
                <p:nvPr/>
              </p:nvSpPr>
              <p:spPr bwMode="auto">
                <a:xfrm>
                  <a:off x="2684" y="2197"/>
                  <a:ext cx="202" cy="392"/>
                </a:xfrm>
                <a:custGeom>
                  <a:avLst/>
                  <a:gdLst>
                    <a:gd name="T0" fmla="*/ 1 w 404"/>
                    <a:gd name="T1" fmla="*/ 1 h 784"/>
                    <a:gd name="T2" fmla="*/ 1 w 404"/>
                    <a:gd name="T3" fmla="*/ 1 h 784"/>
                    <a:gd name="T4" fmla="*/ 1 w 404"/>
                    <a:gd name="T5" fmla="*/ 1 h 784"/>
                    <a:gd name="T6" fmla="*/ 1 w 404"/>
                    <a:gd name="T7" fmla="*/ 1 h 784"/>
                    <a:gd name="T8" fmla="*/ 1 w 404"/>
                    <a:gd name="T9" fmla="*/ 2 h 784"/>
                    <a:gd name="T10" fmla="*/ 1 w 404"/>
                    <a:gd name="T11" fmla="*/ 2 h 784"/>
                    <a:gd name="T12" fmla="*/ 1 w 404"/>
                    <a:gd name="T13" fmla="*/ 1 h 784"/>
                    <a:gd name="T14" fmla="*/ 1 w 404"/>
                    <a:gd name="T15" fmla="*/ 1 h 784"/>
                    <a:gd name="T16" fmla="*/ 1 w 404"/>
                    <a:gd name="T17" fmla="*/ 1 h 784"/>
                    <a:gd name="T18" fmla="*/ 1 w 404"/>
                    <a:gd name="T19" fmla="*/ 1 h 784"/>
                    <a:gd name="T20" fmla="*/ 1 w 404"/>
                    <a:gd name="T21" fmla="*/ 2 h 784"/>
                    <a:gd name="T22" fmla="*/ 1 w 404"/>
                    <a:gd name="T23" fmla="*/ 2 h 784"/>
                    <a:gd name="T24" fmla="*/ 1 w 404"/>
                    <a:gd name="T25" fmla="*/ 2 h 784"/>
                    <a:gd name="T26" fmla="*/ 0 w 404"/>
                    <a:gd name="T27" fmla="*/ 1 h 784"/>
                    <a:gd name="T28" fmla="*/ 1 w 404"/>
                    <a:gd name="T29" fmla="*/ 1 h 784"/>
                    <a:gd name="T30" fmla="*/ 1 w 404"/>
                    <a:gd name="T31" fmla="*/ 0 h 784"/>
                    <a:gd name="T32" fmla="*/ 1 w 404"/>
                    <a:gd name="T33" fmla="*/ 1 h 784"/>
                    <a:gd name="T34" fmla="*/ 1 w 404"/>
                    <a:gd name="T35" fmla="*/ 1 h 7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4"/>
                    <a:gd name="T55" fmla="*/ 0 h 784"/>
                    <a:gd name="T56" fmla="*/ 404 w 404"/>
                    <a:gd name="T57" fmla="*/ 784 h 7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4" h="784">
                      <a:moveTo>
                        <a:pt x="271" y="10"/>
                      </a:moveTo>
                      <a:lnTo>
                        <a:pt x="393" y="106"/>
                      </a:lnTo>
                      <a:lnTo>
                        <a:pt x="402" y="356"/>
                      </a:lnTo>
                      <a:lnTo>
                        <a:pt x="404" y="484"/>
                      </a:lnTo>
                      <a:lnTo>
                        <a:pt x="397" y="784"/>
                      </a:lnTo>
                      <a:lnTo>
                        <a:pt x="369" y="784"/>
                      </a:lnTo>
                      <a:lnTo>
                        <a:pt x="356" y="476"/>
                      </a:lnTo>
                      <a:lnTo>
                        <a:pt x="97" y="476"/>
                      </a:lnTo>
                      <a:lnTo>
                        <a:pt x="90" y="399"/>
                      </a:lnTo>
                      <a:lnTo>
                        <a:pt x="82" y="453"/>
                      </a:lnTo>
                      <a:lnTo>
                        <a:pt x="100" y="570"/>
                      </a:lnTo>
                      <a:lnTo>
                        <a:pt x="117" y="744"/>
                      </a:lnTo>
                      <a:lnTo>
                        <a:pt x="73" y="755"/>
                      </a:lnTo>
                      <a:lnTo>
                        <a:pt x="0" y="449"/>
                      </a:lnTo>
                      <a:lnTo>
                        <a:pt x="46" y="89"/>
                      </a:lnTo>
                      <a:lnTo>
                        <a:pt x="185" y="0"/>
                      </a:lnTo>
                      <a:lnTo>
                        <a:pt x="245" y="40"/>
                      </a:lnTo>
                      <a:lnTo>
                        <a:pt x="271" y="10"/>
                      </a:lnTo>
                      <a:close/>
                    </a:path>
                  </a:pathLst>
                </a:custGeom>
                <a:blipFill dpi="0" rotWithShape="0">
                  <a:blip r:embed="rId19"/>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01" name="Freeform 198"/>
                <p:cNvSpPr>
                  <a:spLocks/>
                </p:cNvSpPr>
                <p:nvPr/>
              </p:nvSpPr>
              <p:spPr bwMode="auto">
                <a:xfrm>
                  <a:off x="2718" y="2566"/>
                  <a:ext cx="30" cy="66"/>
                </a:xfrm>
                <a:custGeom>
                  <a:avLst/>
                  <a:gdLst>
                    <a:gd name="T0" fmla="*/ 0 w 61"/>
                    <a:gd name="T1" fmla="*/ 0 h 131"/>
                    <a:gd name="T2" fmla="*/ 0 w 61"/>
                    <a:gd name="T3" fmla="*/ 1 h 131"/>
                    <a:gd name="T4" fmla="*/ 0 w 61"/>
                    <a:gd name="T5" fmla="*/ 1 h 131"/>
                    <a:gd name="T6" fmla="*/ 0 w 61"/>
                    <a:gd name="T7" fmla="*/ 1 h 131"/>
                    <a:gd name="T8" fmla="*/ 0 w 61"/>
                    <a:gd name="T9" fmla="*/ 1 h 131"/>
                    <a:gd name="T10" fmla="*/ 0 w 61"/>
                    <a:gd name="T11" fmla="*/ 1 h 131"/>
                    <a:gd name="T12" fmla="*/ 0 w 61"/>
                    <a:gd name="T13" fmla="*/ 1 h 131"/>
                    <a:gd name="T14" fmla="*/ 0 w 61"/>
                    <a:gd name="T15" fmla="*/ 1 h 131"/>
                    <a:gd name="T16" fmla="*/ 0 w 61"/>
                    <a:gd name="T17" fmla="*/ 1 h 131"/>
                    <a:gd name="T18" fmla="*/ 0 w 61"/>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131"/>
                    <a:gd name="T32" fmla="*/ 61 w 61"/>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131">
                      <a:moveTo>
                        <a:pt x="43" y="0"/>
                      </a:moveTo>
                      <a:lnTo>
                        <a:pt x="61" y="70"/>
                      </a:lnTo>
                      <a:lnTo>
                        <a:pt x="29" y="131"/>
                      </a:lnTo>
                      <a:lnTo>
                        <a:pt x="18" y="124"/>
                      </a:lnTo>
                      <a:lnTo>
                        <a:pt x="0" y="118"/>
                      </a:lnTo>
                      <a:lnTo>
                        <a:pt x="8" y="99"/>
                      </a:lnTo>
                      <a:lnTo>
                        <a:pt x="10" y="74"/>
                      </a:lnTo>
                      <a:lnTo>
                        <a:pt x="0" y="49"/>
                      </a:lnTo>
                      <a:lnTo>
                        <a:pt x="8" y="5"/>
                      </a:lnTo>
                      <a:lnTo>
                        <a:pt x="43" y="0"/>
                      </a:lnTo>
                      <a:close/>
                    </a:path>
                  </a:pathLst>
                </a:cu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nvGrpSpPr>
                <p:cNvPr id="54302" name="Group 199"/>
                <p:cNvGrpSpPr>
                  <a:grpSpLocks/>
                </p:cNvGrpSpPr>
                <p:nvPr/>
              </p:nvGrpSpPr>
              <p:grpSpPr bwMode="auto">
                <a:xfrm>
                  <a:off x="2733" y="2204"/>
                  <a:ext cx="130" cy="244"/>
                  <a:chOff x="2733" y="2204"/>
                  <a:chExt cx="130" cy="244"/>
                </a:xfrm>
              </p:grpSpPr>
              <p:grpSp>
                <p:nvGrpSpPr>
                  <p:cNvPr id="54307" name="Group 200"/>
                  <p:cNvGrpSpPr>
                    <a:grpSpLocks/>
                  </p:cNvGrpSpPr>
                  <p:nvPr/>
                </p:nvGrpSpPr>
                <p:grpSpPr bwMode="auto">
                  <a:xfrm>
                    <a:off x="2733" y="2204"/>
                    <a:ext cx="130" cy="244"/>
                    <a:chOff x="2733" y="2204"/>
                    <a:chExt cx="130" cy="244"/>
                  </a:xfrm>
                </p:grpSpPr>
                <p:grpSp>
                  <p:nvGrpSpPr>
                    <p:cNvPr id="54309" name="Group 201"/>
                    <p:cNvGrpSpPr>
                      <a:grpSpLocks/>
                    </p:cNvGrpSpPr>
                    <p:nvPr/>
                  </p:nvGrpSpPr>
                  <p:grpSpPr bwMode="auto">
                    <a:xfrm>
                      <a:off x="2733" y="2436"/>
                      <a:ext cx="130" cy="12"/>
                      <a:chOff x="2733" y="2436"/>
                      <a:chExt cx="130" cy="12"/>
                    </a:xfrm>
                  </p:grpSpPr>
                  <p:sp>
                    <p:nvSpPr>
                      <p:cNvPr id="54311" name="Line 202"/>
                      <p:cNvSpPr>
                        <a:spLocks noChangeShapeType="1"/>
                      </p:cNvSpPr>
                      <p:nvPr/>
                    </p:nvSpPr>
                    <p:spPr bwMode="auto">
                      <a:xfrm flipH="1">
                        <a:off x="2733" y="2447"/>
                        <a:ext cx="130"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4312" name="Line 203"/>
                      <p:cNvSpPr>
                        <a:spLocks noChangeShapeType="1"/>
                      </p:cNvSpPr>
                      <p:nvPr/>
                    </p:nvSpPr>
                    <p:spPr bwMode="auto">
                      <a:xfrm flipH="1">
                        <a:off x="2733" y="2436"/>
                        <a:ext cx="130"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54310" name="Freeform 204"/>
                    <p:cNvSpPr>
                      <a:spLocks/>
                    </p:cNvSpPr>
                    <p:nvPr/>
                  </p:nvSpPr>
                  <p:spPr bwMode="auto">
                    <a:xfrm>
                      <a:off x="2767" y="2204"/>
                      <a:ext cx="59" cy="36"/>
                    </a:xfrm>
                    <a:custGeom>
                      <a:avLst/>
                      <a:gdLst>
                        <a:gd name="T0" fmla="*/ 0 w 119"/>
                        <a:gd name="T1" fmla="*/ 1 h 70"/>
                        <a:gd name="T2" fmla="*/ 0 w 119"/>
                        <a:gd name="T3" fmla="*/ 1 h 70"/>
                        <a:gd name="T4" fmla="*/ 0 w 119"/>
                        <a:gd name="T5" fmla="*/ 1 h 70"/>
                        <a:gd name="T6" fmla="*/ 0 w 119"/>
                        <a:gd name="T7" fmla="*/ 1 h 70"/>
                        <a:gd name="T8" fmla="*/ 0 w 119"/>
                        <a:gd name="T9" fmla="*/ 0 h 70"/>
                        <a:gd name="T10" fmla="*/ 0 60000 65536"/>
                        <a:gd name="T11" fmla="*/ 0 60000 65536"/>
                        <a:gd name="T12" fmla="*/ 0 60000 65536"/>
                        <a:gd name="T13" fmla="*/ 0 60000 65536"/>
                        <a:gd name="T14" fmla="*/ 0 60000 65536"/>
                        <a:gd name="T15" fmla="*/ 0 w 119"/>
                        <a:gd name="T16" fmla="*/ 0 h 70"/>
                        <a:gd name="T17" fmla="*/ 119 w 119"/>
                        <a:gd name="T18" fmla="*/ 70 h 70"/>
                      </a:gdLst>
                      <a:ahLst/>
                      <a:cxnLst>
                        <a:cxn ang="T10">
                          <a:pos x="T0" y="T1"/>
                        </a:cxn>
                        <a:cxn ang="T11">
                          <a:pos x="T2" y="T3"/>
                        </a:cxn>
                        <a:cxn ang="T12">
                          <a:pos x="T4" y="T5"/>
                        </a:cxn>
                        <a:cxn ang="T13">
                          <a:pos x="T6" y="T7"/>
                        </a:cxn>
                        <a:cxn ang="T14">
                          <a:pos x="T8" y="T9"/>
                        </a:cxn>
                      </a:cxnLst>
                      <a:rect l="T15" t="T16" r="T17" b="T18"/>
                      <a:pathLst>
                        <a:path w="119" h="70">
                          <a:moveTo>
                            <a:pt x="119" y="8"/>
                          </a:moveTo>
                          <a:lnTo>
                            <a:pt x="114" y="70"/>
                          </a:lnTo>
                          <a:lnTo>
                            <a:pt x="82" y="25"/>
                          </a:lnTo>
                          <a:lnTo>
                            <a:pt x="58" y="69"/>
                          </a:lnTo>
                          <a:lnTo>
                            <a:pt x="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sp>
                <p:nvSpPr>
                  <p:cNvPr id="54308" name="Line 205"/>
                  <p:cNvSpPr>
                    <a:spLocks noChangeShapeType="1"/>
                  </p:cNvSpPr>
                  <p:nvPr/>
                </p:nvSpPr>
                <p:spPr bwMode="auto">
                  <a:xfrm>
                    <a:off x="2808" y="2221"/>
                    <a:ext cx="1" cy="22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grpSp>
              <p:nvGrpSpPr>
                <p:cNvPr id="54303" name="Group 206"/>
                <p:cNvGrpSpPr>
                  <a:grpSpLocks/>
                </p:cNvGrpSpPr>
                <p:nvPr/>
              </p:nvGrpSpPr>
              <p:grpSpPr bwMode="auto">
                <a:xfrm>
                  <a:off x="2761" y="2080"/>
                  <a:ext cx="84" cy="137"/>
                  <a:chOff x="2761" y="2080"/>
                  <a:chExt cx="84" cy="137"/>
                </a:xfrm>
              </p:grpSpPr>
              <p:sp>
                <p:nvSpPr>
                  <p:cNvPr id="54304" name="Freeform 207"/>
                  <p:cNvSpPr>
                    <a:spLocks/>
                  </p:cNvSpPr>
                  <p:nvPr/>
                </p:nvSpPr>
                <p:spPr bwMode="auto">
                  <a:xfrm>
                    <a:off x="2764" y="2086"/>
                    <a:ext cx="78" cy="131"/>
                  </a:xfrm>
                  <a:custGeom>
                    <a:avLst/>
                    <a:gdLst>
                      <a:gd name="T0" fmla="*/ 0 w 157"/>
                      <a:gd name="T1" fmla="*/ 1 h 261"/>
                      <a:gd name="T2" fmla="*/ 0 w 157"/>
                      <a:gd name="T3" fmla="*/ 1 h 261"/>
                      <a:gd name="T4" fmla="*/ 0 w 157"/>
                      <a:gd name="T5" fmla="*/ 1 h 261"/>
                      <a:gd name="T6" fmla="*/ 0 w 157"/>
                      <a:gd name="T7" fmla="*/ 1 h 261"/>
                      <a:gd name="T8" fmla="*/ 0 w 157"/>
                      <a:gd name="T9" fmla="*/ 1 h 261"/>
                      <a:gd name="T10" fmla="*/ 0 w 157"/>
                      <a:gd name="T11" fmla="*/ 1 h 261"/>
                      <a:gd name="T12" fmla="*/ 0 w 157"/>
                      <a:gd name="T13" fmla="*/ 1 h 261"/>
                      <a:gd name="T14" fmla="*/ 0 w 157"/>
                      <a:gd name="T15" fmla="*/ 1 h 261"/>
                      <a:gd name="T16" fmla="*/ 0 w 157"/>
                      <a:gd name="T17" fmla="*/ 1 h 261"/>
                      <a:gd name="T18" fmla="*/ 0 w 157"/>
                      <a:gd name="T19" fmla="*/ 1 h 261"/>
                      <a:gd name="T20" fmla="*/ 0 w 157"/>
                      <a:gd name="T21" fmla="*/ 1 h 261"/>
                      <a:gd name="T22" fmla="*/ 0 w 157"/>
                      <a:gd name="T23" fmla="*/ 1 h 261"/>
                      <a:gd name="T24" fmla="*/ 0 w 157"/>
                      <a:gd name="T25" fmla="*/ 1 h 261"/>
                      <a:gd name="T26" fmla="*/ 0 w 157"/>
                      <a:gd name="T27" fmla="*/ 1 h 261"/>
                      <a:gd name="T28" fmla="*/ 0 w 157"/>
                      <a:gd name="T29" fmla="*/ 1 h 261"/>
                      <a:gd name="T30" fmla="*/ 0 w 157"/>
                      <a:gd name="T31" fmla="*/ 1 h 261"/>
                      <a:gd name="T32" fmla="*/ 0 w 157"/>
                      <a:gd name="T33" fmla="*/ 1 h 261"/>
                      <a:gd name="T34" fmla="*/ 0 w 157"/>
                      <a:gd name="T35" fmla="*/ 1 h 261"/>
                      <a:gd name="T36" fmla="*/ 0 w 157"/>
                      <a:gd name="T37" fmla="*/ 1 h 261"/>
                      <a:gd name="T38" fmla="*/ 0 w 157"/>
                      <a:gd name="T39" fmla="*/ 1 h 261"/>
                      <a:gd name="T40" fmla="*/ 0 w 157"/>
                      <a:gd name="T41" fmla="*/ 1 h 261"/>
                      <a:gd name="T42" fmla="*/ 0 w 157"/>
                      <a:gd name="T43" fmla="*/ 1 h 261"/>
                      <a:gd name="T44" fmla="*/ 0 w 157"/>
                      <a:gd name="T45" fmla="*/ 1 h 261"/>
                      <a:gd name="T46" fmla="*/ 0 w 157"/>
                      <a:gd name="T47" fmla="*/ 1 h 261"/>
                      <a:gd name="T48" fmla="*/ 0 w 157"/>
                      <a:gd name="T49" fmla="*/ 1 h 261"/>
                      <a:gd name="T50" fmla="*/ 0 w 157"/>
                      <a:gd name="T51" fmla="*/ 1 h 261"/>
                      <a:gd name="T52" fmla="*/ 0 w 157"/>
                      <a:gd name="T53" fmla="*/ 1 h 261"/>
                      <a:gd name="T54" fmla="*/ 0 w 157"/>
                      <a:gd name="T55" fmla="*/ 1 h 261"/>
                      <a:gd name="T56" fmla="*/ 0 w 157"/>
                      <a:gd name="T57" fmla="*/ 1 h 261"/>
                      <a:gd name="T58" fmla="*/ 0 w 157"/>
                      <a:gd name="T59" fmla="*/ 0 h 261"/>
                      <a:gd name="T60" fmla="*/ 0 w 157"/>
                      <a:gd name="T61" fmla="*/ 1 h 261"/>
                      <a:gd name="T62" fmla="*/ 0 w 157"/>
                      <a:gd name="T63" fmla="*/ 1 h 261"/>
                      <a:gd name="T64" fmla="*/ 0 w 157"/>
                      <a:gd name="T65" fmla="*/ 1 h 261"/>
                      <a:gd name="T66" fmla="*/ 0 w 157"/>
                      <a:gd name="T67" fmla="*/ 1 h 261"/>
                      <a:gd name="T68" fmla="*/ 0 w 157"/>
                      <a:gd name="T69" fmla="*/ 1 h 261"/>
                      <a:gd name="T70" fmla="*/ 0 w 157"/>
                      <a:gd name="T71" fmla="*/ 1 h 2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7"/>
                      <a:gd name="T109" fmla="*/ 0 h 261"/>
                      <a:gd name="T110" fmla="*/ 157 w 157"/>
                      <a:gd name="T111" fmla="*/ 261 h 26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7" h="261">
                        <a:moveTo>
                          <a:pt x="151" y="47"/>
                        </a:moveTo>
                        <a:lnTo>
                          <a:pt x="154" y="73"/>
                        </a:lnTo>
                        <a:lnTo>
                          <a:pt x="156" y="83"/>
                        </a:lnTo>
                        <a:lnTo>
                          <a:pt x="151" y="93"/>
                        </a:lnTo>
                        <a:lnTo>
                          <a:pt x="157" y="112"/>
                        </a:lnTo>
                        <a:lnTo>
                          <a:pt x="153" y="143"/>
                        </a:lnTo>
                        <a:lnTo>
                          <a:pt x="150" y="158"/>
                        </a:lnTo>
                        <a:lnTo>
                          <a:pt x="146" y="173"/>
                        </a:lnTo>
                        <a:lnTo>
                          <a:pt x="141" y="187"/>
                        </a:lnTo>
                        <a:lnTo>
                          <a:pt x="135" y="203"/>
                        </a:lnTo>
                        <a:lnTo>
                          <a:pt x="123" y="207"/>
                        </a:lnTo>
                        <a:lnTo>
                          <a:pt x="111" y="210"/>
                        </a:lnTo>
                        <a:lnTo>
                          <a:pt x="111" y="223"/>
                        </a:lnTo>
                        <a:lnTo>
                          <a:pt x="112" y="231"/>
                        </a:lnTo>
                        <a:lnTo>
                          <a:pt x="88" y="261"/>
                        </a:lnTo>
                        <a:lnTo>
                          <a:pt x="23" y="223"/>
                        </a:lnTo>
                        <a:lnTo>
                          <a:pt x="21" y="150"/>
                        </a:lnTo>
                        <a:lnTo>
                          <a:pt x="13" y="129"/>
                        </a:lnTo>
                        <a:lnTo>
                          <a:pt x="8" y="113"/>
                        </a:lnTo>
                        <a:lnTo>
                          <a:pt x="3" y="94"/>
                        </a:lnTo>
                        <a:lnTo>
                          <a:pt x="0" y="77"/>
                        </a:lnTo>
                        <a:lnTo>
                          <a:pt x="2" y="61"/>
                        </a:lnTo>
                        <a:lnTo>
                          <a:pt x="4" y="44"/>
                        </a:lnTo>
                        <a:lnTo>
                          <a:pt x="8" y="31"/>
                        </a:lnTo>
                        <a:lnTo>
                          <a:pt x="14" y="20"/>
                        </a:lnTo>
                        <a:lnTo>
                          <a:pt x="23" y="12"/>
                        </a:lnTo>
                        <a:lnTo>
                          <a:pt x="34" y="7"/>
                        </a:lnTo>
                        <a:lnTo>
                          <a:pt x="48" y="3"/>
                        </a:lnTo>
                        <a:lnTo>
                          <a:pt x="62" y="1"/>
                        </a:lnTo>
                        <a:lnTo>
                          <a:pt x="80" y="0"/>
                        </a:lnTo>
                        <a:lnTo>
                          <a:pt x="97" y="1"/>
                        </a:lnTo>
                        <a:lnTo>
                          <a:pt x="117" y="6"/>
                        </a:lnTo>
                        <a:lnTo>
                          <a:pt x="128" y="13"/>
                        </a:lnTo>
                        <a:lnTo>
                          <a:pt x="139" y="20"/>
                        </a:lnTo>
                        <a:lnTo>
                          <a:pt x="146" y="32"/>
                        </a:lnTo>
                        <a:lnTo>
                          <a:pt x="151" y="47"/>
                        </a:lnTo>
                        <a:close/>
                      </a:path>
                    </a:pathLst>
                  </a:cu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05" name="Freeform 208"/>
                  <p:cNvSpPr>
                    <a:spLocks/>
                  </p:cNvSpPr>
                  <p:nvPr/>
                </p:nvSpPr>
                <p:spPr bwMode="auto">
                  <a:xfrm>
                    <a:off x="2775" y="2157"/>
                    <a:ext cx="40" cy="41"/>
                  </a:xfrm>
                  <a:custGeom>
                    <a:avLst/>
                    <a:gdLst>
                      <a:gd name="T0" fmla="*/ 1 w 79"/>
                      <a:gd name="T1" fmla="*/ 1 h 82"/>
                      <a:gd name="T2" fmla="*/ 1 w 79"/>
                      <a:gd name="T3" fmla="*/ 1 h 82"/>
                      <a:gd name="T4" fmla="*/ 1 w 79"/>
                      <a:gd name="T5" fmla="*/ 1 h 82"/>
                      <a:gd name="T6" fmla="*/ 1 w 79"/>
                      <a:gd name="T7" fmla="*/ 1 h 82"/>
                      <a:gd name="T8" fmla="*/ 1 w 79"/>
                      <a:gd name="T9" fmla="*/ 1 h 82"/>
                      <a:gd name="T10" fmla="*/ 1 w 79"/>
                      <a:gd name="T11" fmla="*/ 1 h 82"/>
                      <a:gd name="T12" fmla="*/ 1 w 79"/>
                      <a:gd name="T13" fmla="*/ 1 h 82"/>
                      <a:gd name="T14" fmla="*/ 1 w 79"/>
                      <a:gd name="T15" fmla="*/ 1 h 82"/>
                      <a:gd name="T16" fmla="*/ 0 w 79"/>
                      <a:gd name="T17" fmla="*/ 1 h 82"/>
                      <a:gd name="T18" fmla="*/ 1 w 79"/>
                      <a:gd name="T19" fmla="*/ 1 h 82"/>
                      <a:gd name="T20" fmla="*/ 1 w 79"/>
                      <a:gd name="T21" fmla="*/ 0 h 82"/>
                      <a:gd name="T22" fmla="*/ 1 w 79"/>
                      <a:gd name="T23" fmla="*/ 1 h 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9"/>
                      <a:gd name="T37" fmla="*/ 0 h 82"/>
                      <a:gd name="T38" fmla="*/ 79 w 79"/>
                      <a:gd name="T39" fmla="*/ 82 h 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9" h="82">
                        <a:moveTo>
                          <a:pt x="14" y="22"/>
                        </a:moveTo>
                        <a:lnTo>
                          <a:pt x="21" y="42"/>
                        </a:lnTo>
                        <a:lnTo>
                          <a:pt x="79" y="71"/>
                        </a:lnTo>
                        <a:lnTo>
                          <a:pt x="49" y="63"/>
                        </a:lnTo>
                        <a:lnTo>
                          <a:pt x="35" y="60"/>
                        </a:lnTo>
                        <a:lnTo>
                          <a:pt x="20" y="62"/>
                        </a:lnTo>
                        <a:lnTo>
                          <a:pt x="8" y="67"/>
                        </a:lnTo>
                        <a:lnTo>
                          <a:pt x="1" y="82"/>
                        </a:lnTo>
                        <a:lnTo>
                          <a:pt x="0" y="25"/>
                        </a:lnTo>
                        <a:lnTo>
                          <a:pt x="3" y="12"/>
                        </a:lnTo>
                        <a:lnTo>
                          <a:pt x="11" y="0"/>
                        </a:lnTo>
                        <a:lnTo>
                          <a:pt x="14" y="22"/>
                        </a:lnTo>
                        <a:close/>
                      </a:path>
                    </a:pathLst>
                  </a:custGeom>
                  <a:blipFill dpi="0" rotWithShape="0">
                    <a:blip r:embed="rId1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06" name="Freeform 209"/>
                  <p:cNvSpPr>
                    <a:spLocks/>
                  </p:cNvSpPr>
                  <p:nvPr/>
                </p:nvSpPr>
                <p:spPr bwMode="auto">
                  <a:xfrm>
                    <a:off x="2761" y="2080"/>
                    <a:ext cx="84" cy="94"/>
                  </a:xfrm>
                  <a:custGeom>
                    <a:avLst/>
                    <a:gdLst>
                      <a:gd name="T0" fmla="*/ 0 w 169"/>
                      <a:gd name="T1" fmla="*/ 0 h 189"/>
                      <a:gd name="T2" fmla="*/ 0 w 169"/>
                      <a:gd name="T3" fmla="*/ 0 h 189"/>
                      <a:gd name="T4" fmla="*/ 0 w 169"/>
                      <a:gd name="T5" fmla="*/ 0 h 189"/>
                      <a:gd name="T6" fmla="*/ 0 w 169"/>
                      <a:gd name="T7" fmla="*/ 0 h 189"/>
                      <a:gd name="T8" fmla="*/ 0 w 169"/>
                      <a:gd name="T9" fmla="*/ 0 h 189"/>
                      <a:gd name="T10" fmla="*/ 0 w 169"/>
                      <a:gd name="T11" fmla="*/ 0 h 189"/>
                      <a:gd name="T12" fmla="*/ 0 w 169"/>
                      <a:gd name="T13" fmla="*/ 0 h 189"/>
                      <a:gd name="T14" fmla="*/ 0 w 169"/>
                      <a:gd name="T15" fmla="*/ 0 h 189"/>
                      <a:gd name="T16" fmla="*/ 0 w 169"/>
                      <a:gd name="T17" fmla="*/ 0 h 189"/>
                      <a:gd name="T18" fmla="*/ 0 w 169"/>
                      <a:gd name="T19" fmla="*/ 0 h 189"/>
                      <a:gd name="T20" fmla="*/ 0 w 169"/>
                      <a:gd name="T21" fmla="*/ 0 h 189"/>
                      <a:gd name="T22" fmla="*/ 0 w 169"/>
                      <a:gd name="T23" fmla="*/ 0 h 189"/>
                      <a:gd name="T24" fmla="*/ 0 w 169"/>
                      <a:gd name="T25" fmla="*/ 0 h 189"/>
                      <a:gd name="T26" fmla="*/ 0 w 169"/>
                      <a:gd name="T27" fmla="*/ 0 h 189"/>
                      <a:gd name="T28" fmla="*/ 0 w 169"/>
                      <a:gd name="T29" fmla="*/ 0 h 189"/>
                      <a:gd name="T30" fmla="*/ 0 w 169"/>
                      <a:gd name="T31" fmla="*/ 0 h 189"/>
                      <a:gd name="T32" fmla="*/ 0 w 169"/>
                      <a:gd name="T33" fmla="*/ 0 h 189"/>
                      <a:gd name="T34" fmla="*/ 0 w 169"/>
                      <a:gd name="T35" fmla="*/ 0 h 189"/>
                      <a:gd name="T36" fmla="*/ 0 w 169"/>
                      <a:gd name="T37" fmla="*/ 0 h 189"/>
                      <a:gd name="T38" fmla="*/ 0 w 169"/>
                      <a:gd name="T39" fmla="*/ 0 h 189"/>
                      <a:gd name="T40" fmla="*/ 0 w 169"/>
                      <a:gd name="T41" fmla="*/ 0 h 189"/>
                      <a:gd name="T42" fmla="*/ 0 w 169"/>
                      <a:gd name="T43" fmla="*/ 0 h 189"/>
                      <a:gd name="T44" fmla="*/ 0 w 169"/>
                      <a:gd name="T45" fmla="*/ 0 h 189"/>
                      <a:gd name="T46" fmla="*/ 0 w 169"/>
                      <a:gd name="T47" fmla="*/ 0 h 189"/>
                      <a:gd name="T48" fmla="*/ 0 w 169"/>
                      <a:gd name="T49" fmla="*/ 0 h 189"/>
                      <a:gd name="T50" fmla="*/ 0 w 169"/>
                      <a:gd name="T51" fmla="*/ 0 h 189"/>
                      <a:gd name="T52" fmla="*/ 0 w 169"/>
                      <a:gd name="T53" fmla="*/ 0 h 189"/>
                      <a:gd name="T54" fmla="*/ 0 w 169"/>
                      <a:gd name="T55" fmla="*/ 0 h 189"/>
                      <a:gd name="T56" fmla="*/ 0 w 169"/>
                      <a:gd name="T57" fmla="*/ 0 h 189"/>
                      <a:gd name="T58" fmla="*/ 0 w 169"/>
                      <a:gd name="T59" fmla="*/ 0 h 189"/>
                      <a:gd name="T60" fmla="*/ 0 w 169"/>
                      <a:gd name="T61" fmla="*/ 0 h 189"/>
                      <a:gd name="T62" fmla="*/ 0 w 169"/>
                      <a:gd name="T63" fmla="*/ 0 h 189"/>
                      <a:gd name="T64" fmla="*/ 0 w 169"/>
                      <a:gd name="T65" fmla="*/ 0 h 189"/>
                      <a:gd name="T66" fmla="*/ 0 w 169"/>
                      <a:gd name="T67" fmla="*/ 0 h 189"/>
                      <a:gd name="T68" fmla="*/ 0 w 169"/>
                      <a:gd name="T69" fmla="*/ 0 h 189"/>
                      <a:gd name="T70" fmla="*/ 0 w 169"/>
                      <a:gd name="T71" fmla="*/ 0 h 189"/>
                      <a:gd name="T72" fmla="*/ 0 w 169"/>
                      <a:gd name="T73" fmla="*/ 0 h 189"/>
                      <a:gd name="T74" fmla="*/ 0 w 169"/>
                      <a:gd name="T75" fmla="*/ 0 h 189"/>
                      <a:gd name="T76" fmla="*/ 0 w 169"/>
                      <a:gd name="T77" fmla="*/ 0 h 189"/>
                      <a:gd name="T78" fmla="*/ 0 w 169"/>
                      <a:gd name="T79" fmla="*/ 0 h 189"/>
                      <a:gd name="T80" fmla="*/ 0 w 169"/>
                      <a:gd name="T81" fmla="*/ 0 h 189"/>
                      <a:gd name="T82" fmla="*/ 0 w 169"/>
                      <a:gd name="T83" fmla="*/ 0 h 189"/>
                      <a:gd name="T84" fmla="*/ 0 w 169"/>
                      <a:gd name="T85" fmla="*/ 0 h 189"/>
                      <a:gd name="T86" fmla="*/ 0 w 169"/>
                      <a:gd name="T87" fmla="*/ 0 h 189"/>
                      <a:gd name="T88" fmla="*/ 0 w 169"/>
                      <a:gd name="T89" fmla="*/ 0 h 189"/>
                      <a:gd name="T90" fmla="*/ 0 w 169"/>
                      <a:gd name="T91" fmla="*/ 0 h 189"/>
                      <a:gd name="T92" fmla="*/ 0 w 169"/>
                      <a:gd name="T93" fmla="*/ 0 h 189"/>
                      <a:gd name="T94" fmla="*/ 0 w 169"/>
                      <a:gd name="T95" fmla="*/ 0 h 189"/>
                      <a:gd name="T96" fmla="*/ 0 w 169"/>
                      <a:gd name="T97" fmla="*/ 0 h 189"/>
                      <a:gd name="T98" fmla="*/ 0 w 169"/>
                      <a:gd name="T99" fmla="*/ 0 h 189"/>
                      <a:gd name="T100" fmla="*/ 0 w 169"/>
                      <a:gd name="T101" fmla="*/ 0 h 189"/>
                      <a:gd name="T102" fmla="*/ 0 w 169"/>
                      <a:gd name="T103" fmla="*/ 0 h 18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9"/>
                      <a:gd name="T157" fmla="*/ 0 h 189"/>
                      <a:gd name="T158" fmla="*/ 169 w 169"/>
                      <a:gd name="T159" fmla="*/ 189 h 18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9" h="189">
                        <a:moveTo>
                          <a:pt x="138" y="16"/>
                        </a:moveTo>
                        <a:lnTo>
                          <a:pt x="124" y="9"/>
                        </a:lnTo>
                        <a:lnTo>
                          <a:pt x="112" y="5"/>
                        </a:lnTo>
                        <a:lnTo>
                          <a:pt x="91" y="0"/>
                        </a:lnTo>
                        <a:lnTo>
                          <a:pt x="77" y="0"/>
                        </a:lnTo>
                        <a:lnTo>
                          <a:pt x="61" y="0"/>
                        </a:lnTo>
                        <a:lnTo>
                          <a:pt x="45" y="4"/>
                        </a:lnTo>
                        <a:lnTo>
                          <a:pt x="34" y="4"/>
                        </a:lnTo>
                        <a:lnTo>
                          <a:pt x="23" y="7"/>
                        </a:lnTo>
                        <a:lnTo>
                          <a:pt x="13" y="16"/>
                        </a:lnTo>
                        <a:lnTo>
                          <a:pt x="6" y="26"/>
                        </a:lnTo>
                        <a:lnTo>
                          <a:pt x="5" y="40"/>
                        </a:lnTo>
                        <a:lnTo>
                          <a:pt x="3" y="58"/>
                        </a:lnTo>
                        <a:lnTo>
                          <a:pt x="0" y="84"/>
                        </a:lnTo>
                        <a:lnTo>
                          <a:pt x="1" y="106"/>
                        </a:lnTo>
                        <a:lnTo>
                          <a:pt x="6" y="124"/>
                        </a:lnTo>
                        <a:lnTo>
                          <a:pt x="10" y="142"/>
                        </a:lnTo>
                        <a:lnTo>
                          <a:pt x="15" y="154"/>
                        </a:lnTo>
                        <a:lnTo>
                          <a:pt x="20" y="166"/>
                        </a:lnTo>
                        <a:lnTo>
                          <a:pt x="24" y="177"/>
                        </a:lnTo>
                        <a:lnTo>
                          <a:pt x="30" y="189"/>
                        </a:lnTo>
                        <a:lnTo>
                          <a:pt x="37" y="189"/>
                        </a:lnTo>
                        <a:lnTo>
                          <a:pt x="34" y="172"/>
                        </a:lnTo>
                        <a:lnTo>
                          <a:pt x="38" y="161"/>
                        </a:lnTo>
                        <a:lnTo>
                          <a:pt x="40" y="154"/>
                        </a:lnTo>
                        <a:lnTo>
                          <a:pt x="37" y="143"/>
                        </a:lnTo>
                        <a:lnTo>
                          <a:pt x="34" y="124"/>
                        </a:lnTo>
                        <a:lnTo>
                          <a:pt x="39" y="119"/>
                        </a:lnTo>
                        <a:lnTo>
                          <a:pt x="46" y="129"/>
                        </a:lnTo>
                        <a:lnTo>
                          <a:pt x="52" y="138"/>
                        </a:lnTo>
                        <a:lnTo>
                          <a:pt x="51" y="119"/>
                        </a:lnTo>
                        <a:lnTo>
                          <a:pt x="55" y="97"/>
                        </a:lnTo>
                        <a:lnTo>
                          <a:pt x="55" y="73"/>
                        </a:lnTo>
                        <a:lnTo>
                          <a:pt x="56" y="60"/>
                        </a:lnTo>
                        <a:lnTo>
                          <a:pt x="50" y="54"/>
                        </a:lnTo>
                        <a:lnTo>
                          <a:pt x="62" y="57"/>
                        </a:lnTo>
                        <a:lnTo>
                          <a:pt x="72" y="61"/>
                        </a:lnTo>
                        <a:lnTo>
                          <a:pt x="80" y="62"/>
                        </a:lnTo>
                        <a:lnTo>
                          <a:pt x="96" y="64"/>
                        </a:lnTo>
                        <a:lnTo>
                          <a:pt x="107" y="68"/>
                        </a:lnTo>
                        <a:lnTo>
                          <a:pt x="92" y="61"/>
                        </a:lnTo>
                        <a:lnTo>
                          <a:pt x="101" y="61"/>
                        </a:lnTo>
                        <a:lnTo>
                          <a:pt x="120" y="61"/>
                        </a:lnTo>
                        <a:lnTo>
                          <a:pt x="135" y="58"/>
                        </a:lnTo>
                        <a:lnTo>
                          <a:pt x="153" y="60"/>
                        </a:lnTo>
                        <a:lnTo>
                          <a:pt x="158" y="72"/>
                        </a:lnTo>
                        <a:lnTo>
                          <a:pt x="160" y="86"/>
                        </a:lnTo>
                        <a:lnTo>
                          <a:pt x="164" y="68"/>
                        </a:lnTo>
                        <a:lnTo>
                          <a:pt x="169" y="47"/>
                        </a:lnTo>
                        <a:lnTo>
                          <a:pt x="160" y="33"/>
                        </a:lnTo>
                        <a:lnTo>
                          <a:pt x="151" y="23"/>
                        </a:lnTo>
                        <a:lnTo>
                          <a:pt x="138" y="16"/>
                        </a:lnTo>
                        <a:close/>
                      </a:path>
                    </a:pathLst>
                  </a:custGeom>
                  <a:blipFill dpi="0" rotWithShape="0">
                    <a:blip r:embed="rId1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grpSp>
        <p:sp>
          <p:nvSpPr>
            <p:cNvPr id="362706" name="Text Box 210"/>
            <p:cNvSpPr txBox="1">
              <a:spLocks noChangeArrowheads="1"/>
            </p:cNvSpPr>
            <p:nvPr/>
          </p:nvSpPr>
          <p:spPr bwMode="auto">
            <a:xfrm>
              <a:off x="3985" y="3300"/>
              <a:ext cx="563" cy="511"/>
            </a:xfrm>
            <a:prstGeom prst="rect">
              <a:avLst/>
            </a:prstGeom>
            <a:noFill/>
            <a:ln w="50800">
              <a:noFill/>
              <a:miter lim="800000"/>
              <a:headEnd type="none" w="sm" len="sm"/>
              <a:tailEnd type="none" w="med" len="lg"/>
            </a:ln>
            <a:effectLst/>
          </p:spPr>
          <p:txBody>
            <a:bodyPr wrap="none" anchor="ctr">
              <a:spAutoFit/>
            </a:bodyPr>
            <a:lstStyle/>
            <a:p>
              <a:pPr algn="ctr">
                <a:defRPr/>
              </a:pPr>
              <a:r>
                <a:rPr lang="fr-CA" sz="1600" b="1">
                  <a:effectLst>
                    <a:outerShdw blurRad="38100" dist="38100" dir="2700000" algn="tl">
                      <a:srgbClr val="000000"/>
                    </a:outerShdw>
                  </a:effectLst>
                  <a:latin typeface="Times New Roman" pitchFamily="18" charset="0"/>
                </a:rPr>
                <a:t>Équipe</a:t>
              </a:r>
            </a:p>
            <a:p>
              <a:pPr algn="ctr">
                <a:defRPr/>
              </a:pPr>
              <a:r>
                <a:rPr lang="fr-CA" sz="1600" b="1">
                  <a:effectLst>
                    <a:outerShdw blurRad="38100" dist="38100" dir="2700000" algn="tl">
                      <a:srgbClr val="000000"/>
                    </a:outerShdw>
                  </a:effectLst>
                  <a:latin typeface="Times New Roman" pitchFamily="18" charset="0"/>
                </a:rPr>
                <a:t>projet </a:t>
              </a:r>
            </a:p>
          </p:txBody>
        </p:sp>
      </p:grpSp>
      <p:sp>
        <p:nvSpPr>
          <p:cNvPr id="214" name="AutoShape 20"/>
          <p:cNvSpPr>
            <a:spLocks noChangeArrowheads="1"/>
          </p:cNvSpPr>
          <p:nvPr/>
        </p:nvSpPr>
        <p:spPr bwMode="auto">
          <a:xfrm>
            <a:off x="8380413" y="1809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215" name="AutoShape 20"/>
          <p:cNvSpPr>
            <a:spLocks noChangeArrowheads="1"/>
          </p:cNvSpPr>
          <p:nvPr/>
        </p:nvSpPr>
        <p:spPr bwMode="auto">
          <a:xfrm>
            <a:off x="8532813" y="3333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216" name="AutoShape 20"/>
          <p:cNvSpPr>
            <a:spLocks noChangeArrowheads="1"/>
          </p:cNvSpPr>
          <p:nvPr/>
        </p:nvSpPr>
        <p:spPr bwMode="auto">
          <a:xfrm>
            <a:off x="8685213" y="4857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fr-CA"/>
              <a:t>Design Préliminaire</a:t>
            </a:r>
            <a:br>
              <a:rPr lang="fr-CA"/>
            </a:br>
            <a:r>
              <a:rPr lang="fr-CA" sz="2800"/>
              <a:t>Maquetage par prototypage</a:t>
            </a:r>
          </a:p>
        </p:txBody>
      </p:sp>
      <p:sp>
        <p:nvSpPr>
          <p:cNvPr id="202755" name="Rectangle 3"/>
          <p:cNvSpPr>
            <a:spLocks noGrp="1" noChangeArrowheads="1"/>
          </p:cNvSpPr>
          <p:nvPr>
            <p:ph type="body" idx="1"/>
          </p:nvPr>
        </p:nvSpPr>
        <p:spPr>
          <a:xfrm>
            <a:off x="827088" y="1916113"/>
            <a:ext cx="8316912" cy="3744912"/>
          </a:xfrm>
        </p:spPr>
        <p:txBody>
          <a:bodyPr/>
          <a:lstStyle/>
          <a:p>
            <a:pPr eaLnBrk="1" hangingPunct="1">
              <a:lnSpc>
                <a:spcPct val="90000"/>
              </a:lnSpc>
              <a:defRPr/>
            </a:pPr>
            <a:r>
              <a:rPr lang="fr-CA" dirty="0"/>
              <a:t>Acteurs et leurs rôles</a:t>
            </a:r>
          </a:p>
          <a:p>
            <a:pPr lvl="1" eaLnBrk="1" hangingPunct="1">
              <a:lnSpc>
                <a:spcPct val="90000"/>
              </a:lnSpc>
              <a:defRPr/>
            </a:pPr>
            <a:r>
              <a:rPr lang="fr-CA" dirty="0"/>
              <a:t>Participation constante et active des utilisateurs cibles</a:t>
            </a:r>
          </a:p>
          <a:p>
            <a:pPr lvl="2" eaLnBrk="1" hangingPunct="1">
              <a:defRPr/>
            </a:pPr>
            <a:r>
              <a:rPr lang="fr-CA" sz="1800" dirty="0"/>
              <a:t>Principal supporter de l ’application</a:t>
            </a:r>
          </a:p>
          <a:p>
            <a:pPr lvl="3" eaLnBrk="1" hangingPunct="1">
              <a:defRPr/>
            </a:pPr>
            <a:r>
              <a:rPr lang="fr-CA" dirty="0"/>
              <a:t>S’assure que le prototype cadre avec les besoins d’affaires</a:t>
            </a:r>
          </a:p>
          <a:p>
            <a:pPr lvl="2" eaLnBrk="1" hangingPunct="1">
              <a:defRPr/>
            </a:pPr>
            <a:r>
              <a:rPr lang="fr-CA" sz="1800" dirty="0"/>
              <a:t>Promoteur</a:t>
            </a:r>
          </a:p>
          <a:p>
            <a:pPr lvl="3" eaLnBrk="1" hangingPunct="1">
              <a:defRPr/>
            </a:pPr>
            <a:r>
              <a:rPr lang="fr-CA" dirty="0"/>
              <a:t>S’assure que le périmètre souhaité est respecté</a:t>
            </a:r>
          </a:p>
          <a:p>
            <a:pPr lvl="2" eaLnBrk="1" hangingPunct="1">
              <a:defRPr/>
            </a:pPr>
            <a:r>
              <a:rPr lang="fr-CA" sz="1800" dirty="0"/>
              <a:t>Éminences grises, spécialistes affaires</a:t>
            </a:r>
          </a:p>
          <a:p>
            <a:pPr lvl="3" eaLnBrk="1" hangingPunct="1">
              <a:defRPr/>
            </a:pPr>
            <a:r>
              <a:rPr lang="fr-CA" dirty="0"/>
              <a:t>Assurent la cohérence avec les processus et systèmes d’affaires en place</a:t>
            </a:r>
          </a:p>
          <a:p>
            <a:pPr lvl="2" eaLnBrk="1" hangingPunct="1">
              <a:defRPr/>
            </a:pPr>
            <a:r>
              <a:rPr lang="fr-CA" sz="1800" dirty="0"/>
              <a:t>Directeur de Projet</a:t>
            </a:r>
          </a:p>
          <a:p>
            <a:pPr lvl="3" eaLnBrk="1" hangingPunct="1">
              <a:defRPr/>
            </a:pPr>
            <a:r>
              <a:rPr lang="fr-CA" dirty="0"/>
              <a:t>Assure le respect des échéances et connaît les envergures</a:t>
            </a:r>
          </a:p>
          <a:p>
            <a:pPr lvl="2" eaLnBrk="1" hangingPunct="1">
              <a:defRPr/>
            </a:pPr>
            <a:r>
              <a:rPr lang="fr-CA" sz="1800" dirty="0"/>
              <a:t>Spécialistes techniques</a:t>
            </a:r>
          </a:p>
          <a:p>
            <a:pPr lvl="3" eaLnBrk="1" hangingPunct="1">
              <a:defRPr/>
            </a:pPr>
            <a:r>
              <a:rPr lang="fr-CA" dirty="0"/>
              <a:t>Supportent la démarche en confirmant les capacités des systèmes</a:t>
            </a:r>
          </a:p>
          <a:p>
            <a:pPr lvl="2" eaLnBrk="1" hangingPunct="1">
              <a:defRPr/>
            </a:pPr>
            <a:r>
              <a:rPr lang="fr-CA" sz="1800" dirty="0"/>
              <a:t>Administrateur des données</a:t>
            </a:r>
          </a:p>
          <a:p>
            <a:pPr lvl="3" eaLnBrk="1" hangingPunct="1">
              <a:defRPr/>
            </a:pPr>
            <a:r>
              <a:rPr lang="fr-CA" dirty="0"/>
              <a:t>Supporte la démarche afin de comprendre les efforts et volumes qui seront requis sur le systèmes en place ou à déployer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pPr eaLnBrk="1" hangingPunct="1">
              <a:defRPr/>
            </a:pPr>
            <a:r>
              <a:rPr lang="fr-CA"/>
              <a:t>Design Préliminaire</a:t>
            </a:r>
            <a:br>
              <a:rPr lang="fr-CA"/>
            </a:br>
            <a:r>
              <a:rPr lang="fr-CA" sz="2800"/>
              <a:t>Maquetage par prototypage</a:t>
            </a:r>
          </a:p>
        </p:txBody>
      </p:sp>
      <p:grpSp>
        <p:nvGrpSpPr>
          <p:cNvPr id="2" name="Group 28"/>
          <p:cNvGrpSpPr>
            <a:grpSpLocks/>
          </p:cNvGrpSpPr>
          <p:nvPr/>
        </p:nvGrpSpPr>
        <p:grpSpPr bwMode="auto">
          <a:xfrm>
            <a:off x="2484438" y="2420938"/>
            <a:ext cx="5111750" cy="2808287"/>
            <a:chOff x="1565" y="1525"/>
            <a:chExt cx="3220" cy="1769"/>
          </a:xfrm>
        </p:grpSpPr>
        <p:sp>
          <p:nvSpPr>
            <p:cNvPr id="58398" name="Line 4"/>
            <p:cNvSpPr>
              <a:spLocks noChangeShapeType="1"/>
            </p:cNvSpPr>
            <p:nvPr/>
          </p:nvSpPr>
          <p:spPr bwMode="auto">
            <a:xfrm>
              <a:off x="1565" y="1525"/>
              <a:ext cx="3220" cy="1769"/>
            </a:xfrm>
            <a:prstGeom prst="line">
              <a:avLst/>
            </a:prstGeom>
            <a:noFill/>
            <a:ln w="203200">
              <a:solidFill>
                <a:srgbClr val="FFCC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354307" name="Rectangle 3"/>
            <p:cNvSpPr>
              <a:spLocks noChangeArrowheads="1"/>
            </p:cNvSpPr>
            <p:nvPr/>
          </p:nvSpPr>
          <p:spPr bwMode="auto">
            <a:xfrm rot="1714435">
              <a:off x="1837" y="2205"/>
              <a:ext cx="2076" cy="137"/>
            </a:xfrm>
            <a:prstGeom prst="rect">
              <a:avLst/>
            </a:prstGeom>
            <a:noFill/>
            <a:ln w="9525">
              <a:noFill/>
              <a:miter lim="800000"/>
              <a:headEnd/>
              <a:tailEnd/>
            </a:ln>
            <a:effectLst/>
          </p:spPr>
          <p:txBody>
            <a:bodyPr lIns="92075" tIns="46038" rIns="92075" bIns="46038" anchor="b"/>
            <a:lstStyle/>
            <a:p>
              <a:pPr eaLnBrk="1" hangingPunct="1">
                <a:defRPr/>
              </a:pPr>
              <a:r>
                <a:rPr lang="fr-CA" sz="1600">
                  <a:solidFill>
                    <a:schemeClr val="accent2"/>
                  </a:solidFill>
                  <a:effectLst>
                    <a:outerShdw blurRad="38100" dist="38100" dir="2700000" algn="tl">
                      <a:srgbClr val="000000"/>
                    </a:outerShdw>
                  </a:effectLst>
                  <a:latin typeface="Arial" charset="0"/>
                </a:rPr>
                <a:t>Définir  et  stabiliser  le  contenu</a:t>
              </a:r>
              <a:endParaRPr lang="fr-CA" sz="1600" b="1">
                <a:solidFill>
                  <a:schemeClr val="accent2"/>
                </a:solidFill>
                <a:effectLst>
                  <a:outerShdw blurRad="38100" dist="38100" dir="2700000" algn="tl">
                    <a:srgbClr val="000000"/>
                  </a:outerShdw>
                </a:effectLst>
              </a:endParaRPr>
            </a:p>
          </p:txBody>
        </p:sp>
      </p:grpSp>
      <p:sp>
        <p:nvSpPr>
          <p:cNvPr id="354309" name="Rectangle 5"/>
          <p:cNvSpPr>
            <a:spLocks noChangeArrowheads="1"/>
          </p:cNvSpPr>
          <p:nvPr/>
        </p:nvSpPr>
        <p:spPr bwMode="auto">
          <a:xfrm>
            <a:off x="900113" y="1844675"/>
            <a:ext cx="1809750" cy="457200"/>
          </a:xfrm>
          <a:prstGeom prst="rect">
            <a:avLst/>
          </a:prstGeom>
          <a:noFill/>
          <a:ln w="9525">
            <a:noFill/>
            <a:miter lim="800000"/>
            <a:headEnd/>
            <a:tailEnd/>
          </a:ln>
          <a:effectLst/>
        </p:spPr>
        <p:txBody>
          <a:bodyPr wrap="none" lIns="92075" tIns="46038" rIns="92075" bIns="46038">
            <a:spAutoFit/>
          </a:bodyPr>
          <a:lstStyle/>
          <a:p>
            <a:pPr>
              <a:defRPr/>
            </a:pPr>
            <a:r>
              <a:rPr lang="fr-CA" sz="2400" b="1">
                <a:solidFill>
                  <a:srgbClr val="FFFF00"/>
                </a:solidFill>
                <a:effectLst>
                  <a:outerShdw blurRad="38100" dist="38100" dir="2700000" algn="tl">
                    <a:srgbClr val="000000"/>
                  </a:outerShdw>
                </a:effectLst>
                <a:latin typeface="Arial" charset="0"/>
              </a:rPr>
              <a:t>4 itérations</a:t>
            </a:r>
          </a:p>
        </p:txBody>
      </p:sp>
      <p:grpSp>
        <p:nvGrpSpPr>
          <p:cNvPr id="3" name="Group 6"/>
          <p:cNvGrpSpPr>
            <a:grpSpLocks/>
          </p:cNvGrpSpPr>
          <p:nvPr/>
        </p:nvGrpSpPr>
        <p:grpSpPr bwMode="auto">
          <a:xfrm>
            <a:off x="1303338" y="2282825"/>
            <a:ext cx="1292225" cy="1400175"/>
            <a:chOff x="74" y="765"/>
            <a:chExt cx="814" cy="771"/>
          </a:xfrm>
        </p:grpSpPr>
        <p:sp>
          <p:nvSpPr>
            <p:cNvPr id="58396" name="Rectangle 7"/>
            <p:cNvSpPr>
              <a:spLocks noChangeArrowheads="1"/>
            </p:cNvSpPr>
            <p:nvPr/>
          </p:nvSpPr>
          <p:spPr bwMode="auto">
            <a:xfrm>
              <a:off x="313" y="1053"/>
              <a:ext cx="308" cy="25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fr-CA" altLang="fr-FR" sz="2400" b="1">
                  <a:solidFill>
                    <a:schemeClr val="tx2"/>
                  </a:solidFill>
                  <a:latin typeface="Times New Roman" pitchFamily="18" charset="0"/>
                </a:rPr>
                <a:t>#1</a:t>
              </a:r>
            </a:p>
          </p:txBody>
        </p:sp>
        <p:graphicFrame>
          <p:nvGraphicFramePr>
            <p:cNvPr id="58397" name="Object 8"/>
            <p:cNvGraphicFramePr>
              <a:graphicFrameLocks/>
            </p:cNvGraphicFramePr>
            <p:nvPr/>
          </p:nvGraphicFramePr>
          <p:xfrm>
            <a:off x="74" y="765"/>
            <a:ext cx="814" cy="771"/>
          </p:xfrm>
          <a:graphic>
            <a:graphicData uri="http://schemas.openxmlformats.org/presentationml/2006/ole">
              <mc:AlternateContent xmlns:mc="http://schemas.openxmlformats.org/markup-compatibility/2006">
                <mc:Choice xmlns:v="urn:schemas-microsoft-com:vml" Requires="v">
                  <p:oleObj spid="_x0000_s58400" name="Clip" r:id="rId4" imgW="3500063" imgH="3657600" progId="MS_ClipArt_Gallery.2">
                    <p:embed/>
                  </p:oleObj>
                </mc:Choice>
                <mc:Fallback>
                  <p:oleObj name="Clip" r:id="rId4" imgW="3500063" imgH="3657600" progId="MS_ClipArt_Gallery.2">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 y="765"/>
                          <a:ext cx="814" cy="771"/>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nvGrpSpPr>
          <p:cNvPr id="4" name="Group 29"/>
          <p:cNvGrpSpPr>
            <a:grpSpLocks/>
          </p:cNvGrpSpPr>
          <p:nvPr/>
        </p:nvGrpSpPr>
        <p:grpSpPr bwMode="auto">
          <a:xfrm>
            <a:off x="179388" y="5516563"/>
            <a:ext cx="4087812" cy="809625"/>
            <a:chOff x="158" y="3385"/>
            <a:chExt cx="2792" cy="698"/>
          </a:xfrm>
        </p:grpSpPr>
        <p:sp>
          <p:nvSpPr>
            <p:cNvPr id="58390" name="AutoShape 9"/>
            <p:cNvSpPr>
              <a:spLocks noChangeArrowheads="1"/>
            </p:cNvSpPr>
            <p:nvPr/>
          </p:nvSpPr>
          <p:spPr bwMode="auto">
            <a:xfrm>
              <a:off x="158" y="3430"/>
              <a:ext cx="360" cy="149"/>
            </a:xfrm>
            <a:prstGeom prst="rightArrow">
              <a:avLst>
                <a:gd name="adj1" fmla="val 50000"/>
                <a:gd name="adj2" fmla="val 120817"/>
              </a:avLst>
            </a:prstGeom>
            <a:solidFill>
              <a:srgbClr val="3333FF"/>
            </a:solidFill>
            <a:ln w="12700">
              <a:solidFill>
                <a:schemeClr val="tx1"/>
              </a:solidFill>
              <a:miter lim="800000"/>
              <a:headEnd/>
              <a:tailEnd/>
            </a:ln>
            <a:effectLst>
              <a:outerShdw dist="53882" dir="2700000" algn="ctr" rotWithShape="0">
                <a:schemeClr val="bg2"/>
              </a:outerShdw>
            </a:effectLst>
          </p:spPr>
          <p:txBody>
            <a:bodyPr wrap="none" anchor="ctr"/>
            <a:lstStyle/>
            <a:p>
              <a:pPr eaLnBrk="1" hangingPunct="1"/>
              <a:endParaRPr lang="en-US" altLang="fr-FR"/>
            </a:p>
          </p:txBody>
        </p:sp>
        <p:sp>
          <p:nvSpPr>
            <p:cNvPr id="58391" name="AutoShape 10"/>
            <p:cNvSpPr>
              <a:spLocks noChangeArrowheads="1"/>
            </p:cNvSpPr>
            <p:nvPr/>
          </p:nvSpPr>
          <p:spPr bwMode="auto">
            <a:xfrm>
              <a:off x="158" y="3612"/>
              <a:ext cx="360" cy="164"/>
            </a:xfrm>
            <a:prstGeom prst="rightArrow">
              <a:avLst>
                <a:gd name="adj1" fmla="val 50000"/>
                <a:gd name="adj2" fmla="val 109106"/>
              </a:avLst>
            </a:prstGeom>
            <a:solidFill>
              <a:srgbClr val="FF0000"/>
            </a:solidFill>
            <a:ln w="12700">
              <a:solidFill>
                <a:srgbClr val="FF0000"/>
              </a:solidFill>
              <a:miter lim="800000"/>
              <a:headEnd/>
              <a:tailEnd/>
            </a:ln>
            <a:effectLst>
              <a:outerShdw dist="53882" dir="2700000" algn="ctr" rotWithShape="0">
                <a:schemeClr val="bg2"/>
              </a:outerShdw>
            </a:effectLst>
          </p:spPr>
          <p:txBody>
            <a:bodyPr wrap="none" anchor="ctr"/>
            <a:lstStyle/>
            <a:p>
              <a:pPr eaLnBrk="1" hangingPunct="1"/>
              <a:endParaRPr lang="en-US" altLang="fr-FR"/>
            </a:p>
          </p:txBody>
        </p:sp>
        <p:sp>
          <p:nvSpPr>
            <p:cNvPr id="58392" name="AutoShape 11"/>
            <p:cNvSpPr>
              <a:spLocks noChangeArrowheads="1"/>
            </p:cNvSpPr>
            <p:nvPr/>
          </p:nvSpPr>
          <p:spPr bwMode="auto">
            <a:xfrm>
              <a:off x="158" y="3838"/>
              <a:ext cx="360" cy="135"/>
            </a:xfrm>
            <a:prstGeom prst="rightArrow">
              <a:avLst>
                <a:gd name="adj1" fmla="val 50000"/>
                <a:gd name="adj2" fmla="val 132370"/>
              </a:avLst>
            </a:prstGeom>
            <a:solidFill>
              <a:srgbClr val="3C882F"/>
            </a:solidFill>
            <a:ln w="12700">
              <a:solidFill>
                <a:srgbClr val="3C882F"/>
              </a:solidFill>
              <a:miter lim="800000"/>
              <a:headEnd/>
              <a:tailEnd/>
            </a:ln>
            <a:effectLst>
              <a:outerShdw dist="53882" dir="2700000" algn="ctr" rotWithShape="0">
                <a:schemeClr val="bg2"/>
              </a:outerShdw>
            </a:effectLst>
          </p:spPr>
          <p:txBody>
            <a:bodyPr wrap="none" anchor="ctr"/>
            <a:lstStyle/>
            <a:p>
              <a:pPr eaLnBrk="1" hangingPunct="1"/>
              <a:endParaRPr lang="en-US" altLang="fr-FR"/>
            </a:p>
          </p:txBody>
        </p:sp>
        <p:sp>
          <p:nvSpPr>
            <p:cNvPr id="58393" name="Rectangle 12"/>
            <p:cNvSpPr>
              <a:spLocks noChangeArrowheads="1"/>
            </p:cNvSpPr>
            <p:nvPr/>
          </p:nvSpPr>
          <p:spPr bwMode="auto">
            <a:xfrm>
              <a:off x="567" y="3385"/>
              <a:ext cx="2383" cy="29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1600" b="1">
                  <a:latin typeface="Times New Roman" pitchFamily="18" charset="0"/>
                </a:rPr>
                <a:t>Session de travail avec les utilisateurs</a:t>
              </a:r>
              <a:r>
                <a:rPr lang="fr-CA" altLang="fr-FR" sz="1600">
                  <a:latin typeface="Times New Roman" pitchFamily="18" charset="0"/>
                </a:rPr>
                <a:t> </a:t>
              </a:r>
            </a:p>
          </p:txBody>
        </p:sp>
        <p:sp>
          <p:nvSpPr>
            <p:cNvPr id="58394" name="Rectangle 13"/>
            <p:cNvSpPr>
              <a:spLocks noChangeArrowheads="1"/>
            </p:cNvSpPr>
            <p:nvPr/>
          </p:nvSpPr>
          <p:spPr bwMode="auto">
            <a:xfrm>
              <a:off x="567" y="3582"/>
              <a:ext cx="1811" cy="29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fr-CA" altLang="fr-FR" sz="1600" b="1">
                  <a:latin typeface="Times New Roman" pitchFamily="18" charset="0"/>
                </a:rPr>
                <a:t>Vérifier la faisabilité</a:t>
              </a:r>
            </a:p>
          </p:txBody>
        </p:sp>
        <p:sp>
          <p:nvSpPr>
            <p:cNvPr id="58395" name="Rectangle 14"/>
            <p:cNvSpPr>
              <a:spLocks noChangeArrowheads="1"/>
            </p:cNvSpPr>
            <p:nvPr/>
          </p:nvSpPr>
          <p:spPr bwMode="auto">
            <a:xfrm>
              <a:off x="567" y="3793"/>
              <a:ext cx="1728" cy="29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fr-CA" altLang="fr-FR" sz="1600" b="1">
                  <a:latin typeface="Times New Roman" pitchFamily="18" charset="0"/>
                </a:rPr>
                <a:t>Mettre à jour le prototype </a:t>
              </a:r>
            </a:p>
          </p:txBody>
        </p:sp>
      </p:grpSp>
      <p:sp>
        <p:nvSpPr>
          <p:cNvPr id="354319" name="Rectangle 15"/>
          <p:cNvSpPr>
            <a:spLocks noChangeArrowheads="1"/>
          </p:cNvSpPr>
          <p:nvPr/>
        </p:nvSpPr>
        <p:spPr bwMode="auto">
          <a:xfrm>
            <a:off x="3276600" y="2349500"/>
            <a:ext cx="5178425" cy="366713"/>
          </a:xfrm>
          <a:prstGeom prst="rect">
            <a:avLst/>
          </a:prstGeom>
          <a:noFill/>
          <a:ln w="9525">
            <a:noFill/>
            <a:miter lim="800000"/>
            <a:headEnd/>
            <a:tailEnd/>
          </a:ln>
          <a:effectLst/>
        </p:spPr>
        <p:txBody>
          <a:bodyPr wrap="none" lIns="92075" tIns="46038" rIns="92075" bIns="46038">
            <a:spAutoFit/>
          </a:bodyPr>
          <a:lstStyle/>
          <a:p>
            <a:pPr>
              <a:buFontTx/>
              <a:buChar char="•"/>
              <a:defRPr/>
            </a:pPr>
            <a:r>
              <a:rPr lang="fr-CA" b="1">
                <a:solidFill>
                  <a:srgbClr val="FFFF00"/>
                </a:solidFill>
                <a:effectLst>
                  <a:outerShdw blurRad="38100" dist="38100" dir="2700000" algn="tl">
                    <a:srgbClr val="000000"/>
                  </a:outerShdw>
                </a:effectLst>
                <a:latin typeface="Arial" charset="0"/>
              </a:rPr>
              <a:t> Une version du prototype à chaque itération.</a:t>
            </a:r>
          </a:p>
        </p:txBody>
      </p:sp>
      <p:grpSp>
        <p:nvGrpSpPr>
          <p:cNvPr id="5" name="Group 26"/>
          <p:cNvGrpSpPr>
            <a:grpSpLocks/>
          </p:cNvGrpSpPr>
          <p:nvPr/>
        </p:nvGrpSpPr>
        <p:grpSpPr bwMode="auto">
          <a:xfrm>
            <a:off x="2916238" y="3284538"/>
            <a:ext cx="1244600" cy="1300162"/>
            <a:chOff x="2185" y="2016"/>
            <a:chExt cx="784" cy="819"/>
          </a:xfrm>
        </p:grpSpPr>
        <p:graphicFrame>
          <p:nvGraphicFramePr>
            <p:cNvPr id="58388" name="Object 16"/>
            <p:cNvGraphicFramePr>
              <a:graphicFrameLocks/>
            </p:cNvGraphicFramePr>
            <p:nvPr/>
          </p:nvGraphicFramePr>
          <p:xfrm>
            <a:off x="2185" y="2016"/>
            <a:ext cx="784" cy="819"/>
          </p:xfrm>
          <a:graphic>
            <a:graphicData uri="http://schemas.openxmlformats.org/presentationml/2006/ole">
              <mc:AlternateContent xmlns:mc="http://schemas.openxmlformats.org/markup-compatibility/2006">
                <mc:Choice xmlns:v="urn:schemas-microsoft-com:vml" Requires="v">
                  <p:oleObj spid="_x0000_s58401" name="Clip" r:id="rId6" imgW="3500063" imgH="3657600" progId="MS_ClipArt_Gallery.2">
                    <p:embed/>
                  </p:oleObj>
                </mc:Choice>
                <mc:Fallback>
                  <p:oleObj name="Clip" r:id="rId6" imgW="3500063" imgH="3657600" progId="MS_ClipArt_Gallery.2">
                    <p:embed/>
                    <p:pic>
                      <p:nvPicPr>
                        <p:cNvPr id="0" name="Object 1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5" y="2016"/>
                          <a:ext cx="784" cy="819"/>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8389" name="Rectangle 17"/>
            <p:cNvSpPr>
              <a:spLocks noChangeArrowheads="1"/>
            </p:cNvSpPr>
            <p:nvPr/>
          </p:nvSpPr>
          <p:spPr bwMode="auto">
            <a:xfrm>
              <a:off x="2426" y="2296"/>
              <a:ext cx="308"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2400" b="1">
                  <a:solidFill>
                    <a:schemeClr val="tx2"/>
                  </a:solidFill>
                  <a:latin typeface="Times New Roman" pitchFamily="18" charset="0"/>
                </a:rPr>
                <a:t>#2</a:t>
              </a:r>
            </a:p>
          </p:txBody>
        </p:sp>
      </p:grpSp>
      <p:sp>
        <p:nvSpPr>
          <p:cNvPr id="354322" name="Rectangle 18"/>
          <p:cNvSpPr>
            <a:spLocks noChangeArrowheads="1"/>
          </p:cNvSpPr>
          <p:nvPr/>
        </p:nvSpPr>
        <p:spPr bwMode="auto">
          <a:xfrm>
            <a:off x="3995738" y="2781300"/>
            <a:ext cx="5013325" cy="366713"/>
          </a:xfrm>
          <a:prstGeom prst="rect">
            <a:avLst/>
          </a:prstGeom>
          <a:noFill/>
          <a:ln w="9525">
            <a:noFill/>
            <a:miter lim="800000"/>
            <a:headEnd/>
            <a:tailEnd/>
          </a:ln>
          <a:effectLst/>
        </p:spPr>
        <p:txBody>
          <a:bodyPr wrap="none" lIns="92075" tIns="46038" rIns="92075" bIns="46038">
            <a:spAutoFit/>
          </a:bodyPr>
          <a:lstStyle/>
          <a:p>
            <a:pPr>
              <a:buFontTx/>
              <a:buChar char="•"/>
              <a:defRPr/>
            </a:pPr>
            <a:r>
              <a:rPr lang="fr-CA" b="1">
                <a:solidFill>
                  <a:srgbClr val="FFFF00"/>
                </a:solidFill>
                <a:effectLst>
                  <a:outerShdw blurRad="38100" dist="38100" dir="2700000" algn="tl">
                    <a:srgbClr val="000000"/>
                  </a:outerShdw>
                </a:effectLst>
                <a:latin typeface="Arial" charset="0"/>
              </a:rPr>
              <a:t> Les besoins se précisent progressivement.</a:t>
            </a:r>
          </a:p>
        </p:txBody>
      </p:sp>
      <p:grpSp>
        <p:nvGrpSpPr>
          <p:cNvPr id="6" name="Group 19"/>
          <p:cNvGrpSpPr>
            <a:grpSpLocks/>
          </p:cNvGrpSpPr>
          <p:nvPr/>
        </p:nvGrpSpPr>
        <p:grpSpPr bwMode="auto">
          <a:xfrm>
            <a:off x="4545013" y="4154488"/>
            <a:ext cx="1241425" cy="1300162"/>
            <a:chOff x="2927" y="1965"/>
            <a:chExt cx="782" cy="819"/>
          </a:xfrm>
        </p:grpSpPr>
        <p:graphicFrame>
          <p:nvGraphicFramePr>
            <p:cNvPr id="58386" name="Object 20"/>
            <p:cNvGraphicFramePr>
              <a:graphicFrameLocks/>
            </p:cNvGraphicFramePr>
            <p:nvPr/>
          </p:nvGraphicFramePr>
          <p:xfrm>
            <a:off x="2927" y="1965"/>
            <a:ext cx="782" cy="819"/>
          </p:xfrm>
          <a:graphic>
            <a:graphicData uri="http://schemas.openxmlformats.org/presentationml/2006/ole">
              <mc:AlternateContent xmlns:mc="http://schemas.openxmlformats.org/markup-compatibility/2006">
                <mc:Choice xmlns:v="urn:schemas-microsoft-com:vml" Requires="v">
                  <p:oleObj spid="_x0000_s58402" name="Clip" r:id="rId7" imgW="3500063" imgH="3657600" progId="MS_ClipArt_Gallery.2">
                    <p:embed/>
                  </p:oleObj>
                </mc:Choice>
                <mc:Fallback>
                  <p:oleObj name="Clip" r:id="rId7" imgW="3500063" imgH="3657600" progId="MS_ClipArt_Gallery.2">
                    <p:embed/>
                    <p:pic>
                      <p:nvPicPr>
                        <p:cNvPr id="0" name="Object 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 y="1965"/>
                          <a:ext cx="782" cy="819"/>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8387" name="Rectangle 21"/>
            <p:cNvSpPr>
              <a:spLocks noChangeArrowheads="1"/>
            </p:cNvSpPr>
            <p:nvPr/>
          </p:nvSpPr>
          <p:spPr bwMode="auto">
            <a:xfrm>
              <a:off x="3207" y="2246"/>
              <a:ext cx="308"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2400" b="1">
                  <a:solidFill>
                    <a:schemeClr val="tx2"/>
                  </a:solidFill>
                  <a:latin typeface="Times New Roman" pitchFamily="18" charset="0"/>
                </a:rPr>
                <a:t>#3</a:t>
              </a:r>
            </a:p>
          </p:txBody>
        </p:sp>
      </p:grpSp>
      <p:grpSp>
        <p:nvGrpSpPr>
          <p:cNvPr id="7" name="Group 22"/>
          <p:cNvGrpSpPr>
            <a:grpSpLocks/>
          </p:cNvGrpSpPr>
          <p:nvPr/>
        </p:nvGrpSpPr>
        <p:grpSpPr bwMode="auto">
          <a:xfrm>
            <a:off x="6180138" y="5026025"/>
            <a:ext cx="1241425" cy="1300163"/>
            <a:chOff x="4128" y="3168"/>
            <a:chExt cx="782" cy="819"/>
          </a:xfrm>
        </p:grpSpPr>
        <p:graphicFrame>
          <p:nvGraphicFramePr>
            <p:cNvPr id="58384" name="Object 23"/>
            <p:cNvGraphicFramePr>
              <a:graphicFrameLocks/>
            </p:cNvGraphicFramePr>
            <p:nvPr/>
          </p:nvGraphicFramePr>
          <p:xfrm>
            <a:off x="4128" y="3168"/>
            <a:ext cx="782" cy="819"/>
          </p:xfrm>
          <a:graphic>
            <a:graphicData uri="http://schemas.openxmlformats.org/presentationml/2006/ole">
              <mc:AlternateContent xmlns:mc="http://schemas.openxmlformats.org/markup-compatibility/2006">
                <mc:Choice xmlns:v="urn:schemas-microsoft-com:vml" Requires="v">
                  <p:oleObj spid="_x0000_s58403" name="Clip" r:id="rId8" imgW="3500063" imgH="3657600" progId="MS_ClipArt_Gallery.2">
                    <p:embed/>
                  </p:oleObj>
                </mc:Choice>
                <mc:Fallback>
                  <p:oleObj name="Clip" r:id="rId8" imgW="3500063" imgH="3657600" progId="MS_ClipArt_Gallery.2">
                    <p:embed/>
                    <p:pic>
                      <p:nvPicPr>
                        <p:cNvPr id="0" name="Object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8" y="3168"/>
                          <a:ext cx="782" cy="819"/>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8385" name="Rectangle 24"/>
            <p:cNvSpPr>
              <a:spLocks noChangeArrowheads="1"/>
            </p:cNvSpPr>
            <p:nvPr/>
          </p:nvSpPr>
          <p:spPr bwMode="auto">
            <a:xfrm>
              <a:off x="4368" y="3456"/>
              <a:ext cx="308"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A" altLang="fr-FR" sz="2400" b="1">
                  <a:solidFill>
                    <a:schemeClr val="tx2"/>
                  </a:solidFill>
                  <a:latin typeface="Times New Roman" pitchFamily="18" charset="0"/>
                </a:rPr>
                <a:t>#4</a:t>
              </a:r>
            </a:p>
          </p:txBody>
        </p:sp>
      </p:grpSp>
      <p:sp>
        <p:nvSpPr>
          <p:cNvPr id="354329" name="Rectangle 25"/>
          <p:cNvSpPr>
            <a:spLocks noChangeArrowheads="1"/>
          </p:cNvSpPr>
          <p:nvPr/>
        </p:nvSpPr>
        <p:spPr bwMode="auto">
          <a:xfrm>
            <a:off x="4845050" y="3213100"/>
            <a:ext cx="4298950" cy="366713"/>
          </a:xfrm>
          <a:prstGeom prst="rect">
            <a:avLst/>
          </a:prstGeom>
          <a:noFill/>
          <a:ln w="9525">
            <a:noFill/>
            <a:miter lim="800000"/>
            <a:headEnd/>
            <a:tailEnd/>
          </a:ln>
          <a:effectLst/>
        </p:spPr>
        <p:txBody>
          <a:bodyPr lIns="92075" tIns="46038" rIns="92075" bIns="46038">
            <a:spAutoFit/>
          </a:bodyPr>
          <a:lstStyle/>
          <a:p>
            <a:pPr>
              <a:buFontTx/>
              <a:buChar char="•"/>
              <a:defRPr/>
            </a:pPr>
            <a:r>
              <a:rPr lang="fr-CA" b="1">
                <a:solidFill>
                  <a:srgbClr val="FFFF00"/>
                </a:solidFill>
                <a:effectLst>
                  <a:outerShdw blurRad="38100" dist="38100" dir="2700000" algn="tl">
                    <a:srgbClr val="000000"/>
                  </a:outerShdw>
                </a:effectLst>
                <a:latin typeface="Arial" charset="0"/>
              </a:rPr>
              <a:t> Le prototypage s’avère très efficace.</a:t>
            </a:r>
          </a:p>
        </p:txBody>
      </p:sp>
      <p:sp>
        <p:nvSpPr>
          <p:cNvPr id="29" name="AutoShape 20"/>
          <p:cNvSpPr>
            <a:spLocks noChangeArrowheads="1"/>
          </p:cNvSpPr>
          <p:nvPr/>
        </p:nvSpPr>
        <p:spPr bwMode="auto">
          <a:xfrm>
            <a:off x="8053388" y="2444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30" name="AutoShape 20"/>
          <p:cNvSpPr>
            <a:spLocks noChangeArrowheads="1"/>
          </p:cNvSpPr>
          <p:nvPr/>
        </p:nvSpPr>
        <p:spPr bwMode="auto">
          <a:xfrm>
            <a:off x="8205788" y="3968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31" name="AutoShape 20"/>
          <p:cNvSpPr>
            <a:spLocks noChangeArrowheads="1"/>
          </p:cNvSpPr>
          <p:nvPr/>
        </p:nvSpPr>
        <p:spPr bwMode="auto">
          <a:xfrm>
            <a:off x="8358188" y="5492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3543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0"/>
                                        <p:tgtEl>
                                          <p:spTgt spid="3"/>
                                        </p:tgtEl>
                                      </p:cBhvr>
                                    </p:animEffect>
                                    <p:anim calcmode="lin" valueType="num">
                                      <p:cBhvr>
                                        <p:cTn id="12" dur="3000" fill="hold"/>
                                        <p:tgtEl>
                                          <p:spTgt spid="3"/>
                                        </p:tgtEl>
                                        <p:attrNameLst>
                                          <p:attrName>style.rotation</p:attrName>
                                        </p:attrNameLst>
                                      </p:cBhvr>
                                      <p:tavLst>
                                        <p:tav tm="0">
                                          <p:val>
                                            <p:fltVal val="720"/>
                                          </p:val>
                                        </p:tav>
                                        <p:tav tm="100000">
                                          <p:val>
                                            <p:fltVal val="0"/>
                                          </p:val>
                                        </p:tav>
                                      </p:tavLst>
                                    </p:anim>
                                    <p:anim calcmode="lin" valueType="num">
                                      <p:cBhvr>
                                        <p:cTn id="13" dur="3000" fill="hold"/>
                                        <p:tgtEl>
                                          <p:spTgt spid="3"/>
                                        </p:tgtEl>
                                        <p:attrNameLst>
                                          <p:attrName>ppt_h</p:attrName>
                                        </p:attrNameLst>
                                      </p:cBhvr>
                                      <p:tavLst>
                                        <p:tav tm="0">
                                          <p:val>
                                            <p:fltVal val="0"/>
                                          </p:val>
                                        </p:tav>
                                        <p:tav tm="100000">
                                          <p:val>
                                            <p:strVal val="#ppt_h"/>
                                          </p:val>
                                        </p:tav>
                                      </p:tavLst>
                                    </p:anim>
                                    <p:anim calcmode="lin" valueType="num">
                                      <p:cBhvr>
                                        <p:cTn id="14" dur="3000" fill="hold"/>
                                        <p:tgtEl>
                                          <p:spTgt spid="3"/>
                                        </p:tgtEl>
                                        <p:attrNameLst>
                                          <p:attrName>ppt_w</p:attrName>
                                        </p:attrNameLst>
                                      </p:cBhvr>
                                      <p:tavLst>
                                        <p:tav tm="0">
                                          <p:val>
                                            <p:fltVal val="0"/>
                                          </p:val>
                                        </p:tav>
                                        <p:tav tm="100000">
                                          <p:val>
                                            <p:strVal val="#ppt_w"/>
                                          </p:val>
                                        </p:tav>
                                      </p:tavLst>
                                    </p:anim>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5"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anim calcmode="lin" valueType="num">
                                      <p:cBhvr>
                                        <p:cTn id="23" dur="2000" fill="hold"/>
                                        <p:tgtEl>
                                          <p:spTgt spid="5"/>
                                        </p:tgtEl>
                                        <p:attrNameLst>
                                          <p:attrName>style.rotation</p:attrName>
                                        </p:attrNameLst>
                                      </p:cBhvr>
                                      <p:tavLst>
                                        <p:tav tm="0">
                                          <p:val>
                                            <p:fltVal val="720"/>
                                          </p:val>
                                        </p:tav>
                                        <p:tav tm="100000">
                                          <p:val>
                                            <p:fltVal val="0"/>
                                          </p:val>
                                        </p:tav>
                                      </p:tavLst>
                                    </p:anim>
                                    <p:anim calcmode="lin" valueType="num">
                                      <p:cBhvr>
                                        <p:cTn id="24" dur="2000" fill="hold"/>
                                        <p:tgtEl>
                                          <p:spTgt spid="5"/>
                                        </p:tgtEl>
                                        <p:attrNameLst>
                                          <p:attrName>ppt_h</p:attrName>
                                        </p:attrNameLst>
                                      </p:cBhvr>
                                      <p:tavLst>
                                        <p:tav tm="0">
                                          <p:val>
                                            <p:fltVal val="0"/>
                                          </p:val>
                                        </p:tav>
                                        <p:tav tm="100000">
                                          <p:val>
                                            <p:strVal val="#ppt_h"/>
                                          </p:val>
                                        </p:tav>
                                      </p:tavLst>
                                    </p:anim>
                                    <p:anim calcmode="lin" valueType="num">
                                      <p:cBhvr>
                                        <p:cTn id="25" dur="2000" fill="hold"/>
                                        <p:tgtEl>
                                          <p:spTgt spid="5"/>
                                        </p:tgtEl>
                                        <p:attrNameLst>
                                          <p:attrName>ppt_w</p:attrName>
                                        </p:attrNameLst>
                                      </p:cBhvr>
                                      <p:tavLst>
                                        <p:tav tm="0">
                                          <p:val>
                                            <p:fltVal val="0"/>
                                          </p:val>
                                        </p:tav>
                                        <p:tav tm="100000">
                                          <p:val>
                                            <p:strVal val="#ppt_w"/>
                                          </p:val>
                                        </p:tav>
                                      </p:tavLst>
                                    </p:anim>
                                  </p:childTnLst>
                                </p:cTn>
                              </p:par>
                            </p:childTnLst>
                          </p:cTn>
                        </p:par>
                        <p:par>
                          <p:cTn id="26" fill="hold" nodeType="afterGroup">
                            <p:stCondLst>
                              <p:cond delay="2000"/>
                            </p:stCondLst>
                            <p:childTnLst>
                              <p:par>
                                <p:cTn id="27" presetID="9" presetClass="entr" presetSubtype="0" fill="hold" nodeType="afterEffect">
                                  <p:stCondLst>
                                    <p:cond delay="0"/>
                                  </p:stCondLst>
                                  <p:childTnLst>
                                    <p:set>
                                      <p:cBhvr>
                                        <p:cTn id="28" dur="1" fill="hold">
                                          <p:stCondLst>
                                            <p:cond delay="0"/>
                                          </p:stCondLst>
                                        </p:cTn>
                                        <p:tgtEl>
                                          <p:spTgt spid="354319">
                                            <p:txEl>
                                              <p:pRg st="0" end="0"/>
                                            </p:txEl>
                                          </p:spTgt>
                                        </p:tgtEl>
                                        <p:attrNameLst>
                                          <p:attrName>style.visibility</p:attrName>
                                        </p:attrNameLst>
                                      </p:cBhvr>
                                      <p:to>
                                        <p:strVal val="visible"/>
                                      </p:to>
                                    </p:set>
                                    <p:animEffect transition="in" filter="dissolve">
                                      <p:cBhvr>
                                        <p:cTn id="29" dur="500"/>
                                        <p:tgtEl>
                                          <p:spTgt spid="354319">
                                            <p:txEl>
                                              <p:pRg st="0" end="0"/>
                                            </p:txEl>
                                          </p:spTgt>
                                        </p:tgtEl>
                                      </p:cBhvr>
                                    </p:animEffect>
                                  </p:childTnLst>
                                </p:cTn>
                              </p:par>
                            </p:childTnLst>
                          </p:cTn>
                        </p:par>
                        <p:par>
                          <p:cTn id="30" fill="hold" nodeType="afterGroup">
                            <p:stCondLst>
                              <p:cond delay="2500"/>
                            </p:stCondLst>
                            <p:childTnLst>
                              <p:par>
                                <p:cTn id="31" presetID="35" presetClass="entr" presetSubtype="0" fill="hold" nodeType="afterEffect">
                                  <p:stCondLst>
                                    <p:cond delay="50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style.rotation</p:attrName>
                                        </p:attrNameLst>
                                      </p:cBhvr>
                                      <p:tavLst>
                                        <p:tav tm="0">
                                          <p:val>
                                            <p:fltVal val="720"/>
                                          </p:val>
                                        </p:tav>
                                        <p:tav tm="100000">
                                          <p:val>
                                            <p:fltVal val="0"/>
                                          </p:val>
                                        </p:tav>
                                      </p:tavLst>
                                    </p:anim>
                                    <p:anim calcmode="lin" valueType="num">
                                      <p:cBhvr>
                                        <p:cTn id="35" dur="1000" fill="hold"/>
                                        <p:tgtEl>
                                          <p:spTgt spid="6"/>
                                        </p:tgtEl>
                                        <p:attrNameLst>
                                          <p:attrName>ppt_h</p:attrName>
                                        </p:attrNameLst>
                                      </p:cBhvr>
                                      <p:tavLst>
                                        <p:tav tm="0">
                                          <p:val>
                                            <p:fltVal val="0"/>
                                          </p:val>
                                        </p:tav>
                                        <p:tav tm="100000">
                                          <p:val>
                                            <p:strVal val="#ppt_h"/>
                                          </p:val>
                                        </p:tav>
                                      </p:tavLst>
                                    </p:anim>
                                    <p:anim calcmode="lin" valueType="num">
                                      <p:cBhvr>
                                        <p:cTn id="36" dur="1000" fill="hold"/>
                                        <p:tgtEl>
                                          <p:spTgt spid="6"/>
                                        </p:tgtEl>
                                        <p:attrNameLst>
                                          <p:attrName>ppt_w</p:attrName>
                                        </p:attrNameLst>
                                      </p:cBhvr>
                                      <p:tavLst>
                                        <p:tav tm="0">
                                          <p:val>
                                            <p:fltVal val="0"/>
                                          </p:val>
                                        </p:tav>
                                        <p:tav tm="100000">
                                          <p:val>
                                            <p:strVal val="#ppt_w"/>
                                          </p:val>
                                        </p:tav>
                                      </p:tavLst>
                                    </p:anim>
                                  </p:childTnLst>
                                </p:cTn>
                              </p:par>
                            </p:childTnLst>
                          </p:cTn>
                        </p:par>
                        <p:par>
                          <p:cTn id="37" fill="hold" nodeType="afterGroup">
                            <p:stCondLst>
                              <p:cond delay="4000"/>
                            </p:stCondLst>
                            <p:childTnLst>
                              <p:par>
                                <p:cTn id="38" presetID="9" presetClass="entr" presetSubtype="0" fill="hold" nodeType="afterEffect">
                                  <p:stCondLst>
                                    <p:cond delay="0"/>
                                  </p:stCondLst>
                                  <p:childTnLst>
                                    <p:set>
                                      <p:cBhvr>
                                        <p:cTn id="39" dur="1" fill="hold">
                                          <p:stCondLst>
                                            <p:cond delay="0"/>
                                          </p:stCondLst>
                                        </p:cTn>
                                        <p:tgtEl>
                                          <p:spTgt spid="354322">
                                            <p:txEl>
                                              <p:pRg st="0" end="0"/>
                                            </p:txEl>
                                          </p:spTgt>
                                        </p:tgtEl>
                                        <p:attrNameLst>
                                          <p:attrName>style.visibility</p:attrName>
                                        </p:attrNameLst>
                                      </p:cBhvr>
                                      <p:to>
                                        <p:strVal val="visible"/>
                                      </p:to>
                                    </p:set>
                                    <p:animEffect transition="in" filter="dissolve">
                                      <p:cBhvr>
                                        <p:cTn id="40" dur="500"/>
                                        <p:tgtEl>
                                          <p:spTgt spid="354322">
                                            <p:txEl>
                                              <p:pRg st="0" end="0"/>
                                            </p:txEl>
                                          </p:spTgt>
                                        </p:tgtEl>
                                      </p:cBhvr>
                                    </p:animEffect>
                                  </p:childTnLst>
                                </p:cTn>
                              </p:par>
                            </p:childTnLst>
                          </p:cTn>
                        </p:par>
                        <p:par>
                          <p:cTn id="41" fill="hold" nodeType="afterGroup">
                            <p:stCondLst>
                              <p:cond delay="4500"/>
                            </p:stCondLst>
                            <p:childTnLst>
                              <p:par>
                                <p:cTn id="42" presetID="35" presetClass="entr" presetSubtype="0" fill="hold" nodeType="afterEffect">
                                  <p:stCondLst>
                                    <p:cond delay="50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anim calcmode="lin" valueType="num">
                                      <p:cBhvr>
                                        <p:cTn id="45" dur="500" fill="hold"/>
                                        <p:tgtEl>
                                          <p:spTgt spid="7"/>
                                        </p:tgtEl>
                                        <p:attrNameLst>
                                          <p:attrName>style.rotation</p:attrName>
                                        </p:attrNameLst>
                                      </p:cBhvr>
                                      <p:tavLst>
                                        <p:tav tm="0">
                                          <p:val>
                                            <p:fltVal val="720"/>
                                          </p:val>
                                        </p:tav>
                                        <p:tav tm="100000">
                                          <p:val>
                                            <p:fltVal val="0"/>
                                          </p:val>
                                        </p:tav>
                                      </p:tavLst>
                                    </p:anim>
                                    <p:anim calcmode="lin" valueType="num">
                                      <p:cBhvr>
                                        <p:cTn id="46" dur="500" fill="hold"/>
                                        <p:tgtEl>
                                          <p:spTgt spid="7"/>
                                        </p:tgtEl>
                                        <p:attrNameLst>
                                          <p:attrName>ppt_h</p:attrName>
                                        </p:attrNameLst>
                                      </p:cBhvr>
                                      <p:tavLst>
                                        <p:tav tm="0">
                                          <p:val>
                                            <p:fltVal val="0"/>
                                          </p:val>
                                        </p:tav>
                                        <p:tav tm="100000">
                                          <p:val>
                                            <p:strVal val="#ppt_h"/>
                                          </p:val>
                                        </p:tav>
                                      </p:tavLst>
                                    </p:anim>
                                    <p:anim calcmode="lin" valueType="num">
                                      <p:cBhvr>
                                        <p:cTn id="47" dur="500" fill="hold"/>
                                        <p:tgtEl>
                                          <p:spTgt spid="7"/>
                                        </p:tgtEl>
                                        <p:attrNameLst>
                                          <p:attrName>ppt_w</p:attrName>
                                        </p:attrNameLst>
                                      </p:cBhvr>
                                      <p:tavLst>
                                        <p:tav tm="0">
                                          <p:val>
                                            <p:fltVal val="0"/>
                                          </p:val>
                                        </p:tav>
                                        <p:tav tm="100000">
                                          <p:val>
                                            <p:strVal val="#ppt_w"/>
                                          </p:val>
                                        </p:tav>
                                      </p:tavLst>
                                    </p:anim>
                                  </p:childTnLst>
                                </p:cTn>
                              </p:par>
                            </p:childTnLst>
                          </p:cTn>
                        </p:par>
                        <p:par>
                          <p:cTn id="48" fill="hold" nodeType="afterGroup">
                            <p:stCondLst>
                              <p:cond delay="5500"/>
                            </p:stCondLst>
                            <p:childTnLst>
                              <p:par>
                                <p:cTn id="49" presetID="9" presetClass="entr" presetSubtype="0" fill="hold" nodeType="afterEffect">
                                  <p:stCondLst>
                                    <p:cond delay="0"/>
                                  </p:stCondLst>
                                  <p:childTnLst>
                                    <p:set>
                                      <p:cBhvr>
                                        <p:cTn id="50" dur="1" fill="hold">
                                          <p:stCondLst>
                                            <p:cond delay="0"/>
                                          </p:stCondLst>
                                        </p:cTn>
                                        <p:tgtEl>
                                          <p:spTgt spid="354329">
                                            <p:txEl>
                                              <p:pRg st="0" end="0"/>
                                            </p:txEl>
                                          </p:spTgt>
                                        </p:tgtEl>
                                        <p:attrNameLst>
                                          <p:attrName>style.visibility</p:attrName>
                                        </p:attrNameLst>
                                      </p:cBhvr>
                                      <p:to>
                                        <p:strVal val="visible"/>
                                      </p:to>
                                    </p:set>
                                    <p:animEffect transition="in" filter="dissolve">
                                      <p:cBhvr>
                                        <p:cTn id="51" dur="500"/>
                                        <p:tgtEl>
                                          <p:spTgt spid="354329">
                                            <p:txEl>
                                              <p:pRg st="0" end="0"/>
                                            </p:txEl>
                                          </p:spTgt>
                                        </p:tgtEl>
                                      </p:cBhvr>
                                    </p:animEffect>
                                  </p:childTnLst>
                                </p:cTn>
                              </p:par>
                            </p:childTnLst>
                          </p:cTn>
                        </p:par>
                        <p:par>
                          <p:cTn id="52" fill="hold" nodeType="afterGroup">
                            <p:stCondLst>
                              <p:cond delay="6000"/>
                            </p:stCondLst>
                            <p:childTnLst>
                              <p:par>
                                <p:cTn id="53" presetID="2" presetClass="entr" presetSubtype="9" fill="hold" nodeType="afterEffect">
                                  <p:stCondLst>
                                    <p:cond delay="50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2000" fill="hold"/>
                                        <p:tgtEl>
                                          <p:spTgt spid="2"/>
                                        </p:tgtEl>
                                        <p:attrNameLst>
                                          <p:attrName>ppt_x</p:attrName>
                                        </p:attrNameLst>
                                      </p:cBhvr>
                                      <p:tavLst>
                                        <p:tav tm="0">
                                          <p:val>
                                            <p:strVal val="0-#ppt_w/2"/>
                                          </p:val>
                                        </p:tav>
                                        <p:tav tm="100000">
                                          <p:val>
                                            <p:strVal val="#ppt_x"/>
                                          </p:val>
                                        </p:tav>
                                      </p:tavLst>
                                    </p:anim>
                                    <p:anim calcmode="lin" valueType="num">
                                      <p:cBhvr additive="base">
                                        <p:cTn id="56"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9" grpId="0" build="p" autoUpdateAnimBg="0" advAuto="0"/>
      <p:bldP spid="354319" grpId="0" build="p" autoUpdateAnimBg="0"/>
      <p:bldP spid="354322" grpId="0" build="p" autoUpdateAnimBg="0"/>
      <p:bldP spid="35432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eaLnBrk="1" hangingPunct="1">
              <a:defRPr/>
            </a:pPr>
            <a:r>
              <a:rPr lang="fr-CA"/>
              <a:t>Design Préliminaire</a:t>
            </a:r>
            <a:br>
              <a:rPr lang="fr-CA"/>
            </a:br>
            <a:r>
              <a:rPr lang="fr-CA" sz="2800"/>
              <a:t>Maquetage par prototypage</a:t>
            </a:r>
          </a:p>
        </p:txBody>
      </p:sp>
      <p:sp>
        <p:nvSpPr>
          <p:cNvPr id="382979" name="Rectangle 3"/>
          <p:cNvSpPr>
            <a:spLocks noGrp="1" noChangeArrowheads="1"/>
          </p:cNvSpPr>
          <p:nvPr>
            <p:ph type="body" idx="1"/>
          </p:nvPr>
        </p:nvSpPr>
        <p:spPr>
          <a:xfrm>
            <a:off x="784225" y="1844675"/>
            <a:ext cx="7543800" cy="4114800"/>
          </a:xfrm>
        </p:spPr>
        <p:txBody>
          <a:bodyPr/>
          <a:lstStyle/>
          <a:p>
            <a:pPr eaLnBrk="1" hangingPunct="1">
              <a:lnSpc>
                <a:spcPct val="90000"/>
              </a:lnSpc>
              <a:defRPr/>
            </a:pPr>
            <a:r>
              <a:rPr lang="fr-CA" sz="1800"/>
              <a:t>Processus par itérations (Processus évolutif)</a:t>
            </a:r>
          </a:p>
          <a:p>
            <a:pPr lvl="1" eaLnBrk="1" hangingPunct="1">
              <a:lnSpc>
                <a:spcPct val="90000"/>
              </a:lnSpc>
              <a:defRPr/>
            </a:pPr>
            <a:r>
              <a:rPr lang="fr-CA" sz="1600"/>
              <a:t>Séance de balisage (1/2 journée)</a:t>
            </a:r>
          </a:p>
          <a:p>
            <a:pPr lvl="2" eaLnBrk="1" hangingPunct="1">
              <a:lnSpc>
                <a:spcPct val="90000"/>
              </a:lnSpc>
              <a:defRPr/>
            </a:pPr>
            <a:r>
              <a:rPr lang="fr-CA" sz="1400"/>
              <a:t>Identification des joueurs</a:t>
            </a:r>
          </a:p>
          <a:p>
            <a:pPr lvl="2" eaLnBrk="1" hangingPunct="1">
              <a:lnSpc>
                <a:spcPct val="90000"/>
              </a:lnSpc>
              <a:defRPr/>
            </a:pPr>
            <a:r>
              <a:rPr lang="fr-CA" sz="1400"/>
              <a:t>Introduction aux concepts et au vocabulaire des TB</a:t>
            </a:r>
          </a:p>
          <a:p>
            <a:pPr lvl="2" eaLnBrk="1" hangingPunct="1">
              <a:lnSpc>
                <a:spcPct val="90000"/>
              </a:lnSpc>
              <a:defRPr/>
            </a:pPr>
            <a:r>
              <a:rPr lang="fr-CA" sz="1400"/>
              <a:t>Validation du plan de travail</a:t>
            </a:r>
          </a:p>
          <a:p>
            <a:pPr lvl="1" eaLnBrk="1" hangingPunct="1">
              <a:lnSpc>
                <a:spcPct val="90000"/>
              </a:lnSpc>
              <a:defRPr/>
            </a:pPr>
            <a:r>
              <a:rPr lang="fr-CA" sz="1600"/>
              <a:t>Itération 1 (1/2 journée)</a:t>
            </a:r>
          </a:p>
          <a:p>
            <a:pPr lvl="2" eaLnBrk="1" hangingPunct="1">
              <a:lnSpc>
                <a:spcPct val="90000"/>
              </a:lnSpc>
              <a:defRPr/>
            </a:pPr>
            <a:r>
              <a:rPr lang="fr-CA" sz="1400"/>
              <a:t>Recueillir les besoins préliminaires</a:t>
            </a:r>
          </a:p>
          <a:p>
            <a:pPr lvl="2" eaLnBrk="1" hangingPunct="1">
              <a:lnSpc>
                <a:spcPct val="90000"/>
              </a:lnSpc>
              <a:defRPr/>
            </a:pPr>
            <a:r>
              <a:rPr lang="fr-CA" sz="1400"/>
              <a:t>Montage de la première version du prototype</a:t>
            </a:r>
          </a:p>
          <a:p>
            <a:pPr lvl="1" eaLnBrk="1" hangingPunct="1">
              <a:lnSpc>
                <a:spcPct val="90000"/>
              </a:lnSpc>
              <a:defRPr/>
            </a:pPr>
            <a:r>
              <a:rPr lang="fr-CA" sz="1600"/>
              <a:t>Itération 2 (1/2 journée - 10 jours après la 1ère itération)</a:t>
            </a:r>
          </a:p>
          <a:p>
            <a:pPr lvl="2" eaLnBrk="1" hangingPunct="1">
              <a:lnSpc>
                <a:spcPct val="90000"/>
              </a:lnSpc>
              <a:defRPr/>
            </a:pPr>
            <a:r>
              <a:rPr lang="fr-CA" sz="1400"/>
              <a:t>Présentation de la première version du prototype</a:t>
            </a:r>
          </a:p>
          <a:p>
            <a:pPr lvl="2" eaLnBrk="1" hangingPunct="1">
              <a:lnSpc>
                <a:spcPct val="90000"/>
              </a:lnSpc>
              <a:defRPr/>
            </a:pPr>
            <a:r>
              <a:rPr lang="fr-CA" sz="1400"/>
              <a:t>Recueil des corrections sur le prototype</a:t>
            </a:r>
          </a:p>
          <a:p>
            <a:pPr lvl="2" eaLnBrk="1" hangingPunct="1">
              <a:lnSpc>
                <a:spcPct val="90000"/>
              </a:lnSpc>
              <a:defRPr/>
            </a:pPr>
            <a:r>
              <a:rPr lang="fr-CA" sz="1400"/>
              <a:t>Montage de la prochaine version du prototype</a:t>
            </a:r>
          </a:p>
          <a:p>
            <a:pPr lvl="1" eaLnBrk="1" hangingPunct="1">
              <a:lnSpc>
                <a:spcPct val="90000"/>
              </a:lnSpc>
              <a:defRPr/>
            </a:pPr>
            <a:r>
              <a:rPr lang="fr-CA" sz="1600"/>
              <a:t>Itération 3 (1/2 journée - 5 jours après l ’itération précédente)</a:t>
            </a:r>
          </a:p>
          <a:p>
            <a:pPr lvl="2" eaLnBrk="1" hangingPunct="1">
              <a:lnSpc>
                <a:spcPct val="90000"/>
              </a:lnSpc>
              <a:defRPr/>
            </a:pPr>
            <a:r>
              <a:rPr lang="fr-CA" sz="1400"/>
              <a:t>Présentation de la nouvelle version du prototype</a:t>
            </a:r>
          </a:p>
          <a:p>
            <a:pPr lvl="2" eaLnBrk="1" hangingPunct="1">
              <a:lnSpc>
                <a:spcPct val="90000"/>
              </a:lnSpc>
              <a:defRPr/>
            </a:pPr>
            <a:r>
              <a:rPr lang="fr-CA" sz="1400"/>
              <a:t>Stabilisation du contenu</a:t>
            </a:r>
          </a:p>
          <a:p>
            <a:pPr lvl="1" eaLnBrk="1" hangingPunct="1">
              <a:lnSpc>
                <a:spcPct val="90000"/>
              </a:lnSpc>
              <a:defRPr/>
            </a:pPr>
            <a:r>
              <a:rPr lang="fr-CA" sz="1600"/>
              <a:t>Itération 4 (au besoin) (1/2 journée - 5 jours après l ’itération préc.)</a:t>
            </a:r>
          </a:p>
          <a:p>
            <a:pPr lvl="1" eaLnBrk="1" hangingPunct="1">
              <a:lnSpc>
                <a:spcPct val="90000"/>
              </a:lnSpc>
              <a:defRPr/>
            </a:pPr>
            <a:r>
              <a:rPr lang="fr-CA" sz="1600"/>
              <a:t>Itération 5 et + (dépend de la compléxité et envergure)</a:t>
            </a:r>
          </a:p>
          <a:p>
            <a:pPr eaLnBrk="1" hangingPunct="1">
              <a:lnSpc>
                <a:spcPct val="90000"/>
              </a:lnSpc>
              <a:defRPr/>
            </a:pPr>
            <a:r>
              <a:rPr lang="fr-CA" sz="1800"/>
              <a:t>Outil simple (ex: Excel)</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lnSpc>
                <a:spcPct val="80000"/>
              </a:lnSpc>
              <a:defRPr/>
            </a:pPr>
            <a:r>
              <a:rPr lang="fr-CA" sz="4000" dirty="0"/>
              <a:t>ORGANISATION (support)</a:t>
            </a:r>
          </a:p>
        </p:txBody>
      </p:sp>
      <p:sp>
        <p:nvSpPr>
          <p:cNvPr id="138243" name="Rectangle 3"/>
          <p:cNvSpPr>
            <a:spLocks noGrp="1" noChangeArrowheads="1"/>
          </p:cNvSpPr>
          <p:nvPr>
            <p:ph type="body" idx="1"/>
          </p:nvPr>
        </p:nvSpPr>
        <p:spPr/>
        <p:txBody>
          <a:bodyPr/>
          <a:lstStyle/>
          <a:p>
            <a:pPr eaLnBrk="1" hangingPunct="1">
              <a:lnSpc>
                <a:spcPct val="80000"/>
              </a:lnSpc>
              <a:defRPr/>
            </a:pPr>
            <a:r>
              <a:rPr lang="fr-CA" sz="2000" dirty="0"/>
              <a:t>Engagement organisationnel</a:t>
            </a:r>
          </a:p>
          <a:p>
            <a:pPr lvl="1" eaLnBrk="1" hangingPunct="1">
              <a:lnSpc>
                <a:spcPct val="80000"/>
              </a:lnSpc>
              <a:defRPr/>
            </a:pPr>
            <a:r>
              <a:rPr lang="fr-CA" sz="1800" dirty="0"/>
              <a:t>Convergence avec la stratégie organisationnelle</a:t>
            </a:r>
          </a:p>
          <a:p>
            <a:pPr lvl="2" eaLnBrk="1" hangingPunct="1">
              <a:lnSpc>
                <a:spcPct val="80000"/>
              </a:lnSpc>
              <a:defRPr/>
            </a:pPr>
            <a:r>
              <a:rPr lang="fr-CA" sz="1600" dirty="0"/>
              <a:t>Vision</a:t>
            </a:r>
          </a:p>
          <a:p>
            <a:pPr lvl="2" eaLnBrk="1" hangingPunct="1">
              <a:lnSpc>
                <a:spcPct val="80000"/>
              </a:lnSpc>
              <a:defRPr/>
            </a:pPr>
            <a:r>
              <a:rPr lang="fr-CA" sz="1600" dirty="0"/>
              <a:t>Mission</a:t>
            </a:r>
          </a:p>
          <a:p>
            <a:pPr lvl="2" eaLnBrk="1" hangingPunct="1">
              <a:lnSpc>
                <a:spcPct val="80000"/>
              </a:lnSpc>
              <a:defRPr/>
            </a:pPr>
            <a:endParaRPr lang="fr-CA" sz="1600" dirty="0"/>
          </a:p>
          <a:p>
            <a:pPr lvl="1" eaLnBrk="1" hangingPunct="1">
              <a:lnSpc>
                <a:spcPct val="80000"/>
              </a:lnSpc>
              <a:defRPr/>
            </a:pPr>
            <a:r>
              <a:rPr lang="fr-CA" sz="1800" dirty="0"/>
              <a:t>Alignement sur les besoins d’affaires</a:t>
            </a:r>
          </a:p>
          <a:p>
            <a:pPr lvl="2" eaLnBrk="1" hangingPunct="1">
              <a:lnSpc>
                <a:spcPct val="80000"/>
              </a:lnSpc>
              <a:defRPr/>
            </a:pPr>
            <a:r>
              <a:rPr lang="fr-CA" sz="1600" dirty="0"/>
              <a:t>Objectifs</a:t>
            </a:r>
          </a:p>
          <a:p>
            <a:pPr lvl="2" eaLnBrk="1" hangingPunct="1">
              <a:lnSpc>
                <a:spcPct val="80000"/>
              </a:lnSpc>
              <a:defRPr/>
            </a:pPr>
            <a:r>
              <a:rPr lang="fr-CA" sz="1600" dirty="0"/>
              <a:t>Rentabilité</a:t>
            </a:r>
          </a:p>
          <a:p>
            <a:pPr lvl="2" eaLnBrk="1" hangingPunct="1">
              <a:lnSpc>
                <a:spcPct val="80000"/>
              </a:lnSpc>
              <a:defRPr/>
            </a:pPr>
            <a:r>
              <a:rPr lang="fr-CA" sz="1600" dirty="0"/>
              <a:t>Processus d’affaires</a:t>
            </a:r>
          </a:p>
          <a:p>
            <a:pPr eaLnBrk="1" hangingPunct="1">
              <a:lnSpc>
                <a:spcPct val="80000"/>
              </a:lnSpc>
              <a:defRPr/>
            </a:pPr>
            <a:endParaRPr lang="fr-CA" sz="2000" dirty="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Group 36"/>
          <p:cNvGrpSpPr>
            <a:grpSpLocks/>
          </p:cNvGrpSpPr>
          <p:nvPr/>
        </p:nvGrpSpPr>
        <p:grpSpPr bwMode="auto">
          <a:xfrm>
            <a:off x="3132138" y="2882900"/>
            <a:ext cx="5530850" cy="3786188"/>
            <a:chOff x="1973" y="1434"/>
            <a:chExt cx="3484" cy="2385"/>
          </a:xfrm>
        </p:grpSpPr>
        <p:pic>
          <p:nvPicPr>
            <p:cNvPr id="62502"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3" y="1434"/>
              <a:ext cx="3484" cy="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03" name="Rectangle 32"/>
            <p:cNvSpPr>
              <a:spLocks noChangeArrowheads="1"/>
            </p:cNvSpPr>
            <p:nvPr/>
          </p:nvSpPr>
          <p:spPr bwMode="auto">
            <a:xfrm>
              <a:off x="2109" y="1570"/>
              <a:ext cx="363" cy="22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62504" name="Rectangle 33"/>
            <p:cNvSpPr>
              <a:spLocks noChangeArrowheads="1"/>
            </p:cNvSpPr>
            <p:nvPr/>
          </p:nvSpPr>
          <p:spPr bwMode="auto">
            <a:xfrm>
              <a:off x="2608" y="1570"/>
              <a:ext cx="726" cy="9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62505" name="Rectangle 35"/>
            <p:cNvSpPr>
              <a:spLocks noChangeArrowheads="1"/>
            </p:cNvSpPr>
            <p:nvPr/>
          </p:nvSpPr>
          <p:spPr bwMode="auto">
            <a:xfrm>
              <a:off x="2608" y="3430"/>
              <a:ext cx="590" cy="45"/>
            </a:xfrm>
            <a:prstGeom prst="rect">
              <a:avLst/>
            </a:prstGeom>
            <a:solidFill>
              <a:schemeClr val="accent1"/>
            </a:solidFill>
            <a:ln w="9525">
              <a:solidFill>
                <a:schemeClr val="tx1"/>
              </a:solidFill>
              <a:miter lim="800000"/>
              <a:headEnd/>
              <a:tailEnd/>
            </a:ln>
          </p:spPr>
          <p:txBody>
            <a:bodyPr wrap="none" anchor="ctr"/>
            <a:lstStyle/>
            <a:p>
              <a:pPr eaLnBrk="1" hangingPunct="1"/>
              <a:endParaRPr lang="en-US" altLang="fr-FR"/>
            </a:p>
          </p:txBody>
        </p:sp>
      </p:grpSp>
      <p:grpSp>
        <p:nvGrpSpPr>
          <p:cNvPr id="3" name="Group 39"/>
          <p:cNvGrpSpPr>
            <a:grpSpLocks/>
          </p:cNvGrpSpPr>
          <p:nvPr/>
        </p:nvGrpSpPr>
        <p:grpSpPr bwMode="auto">
          <a:xfrm>
            <a:off x="381000" y="3273425"/>
            <a:ext cx="3883025" cy="1008063"/>
            <a:chOff x="240" y="1680"/>
            <a:chExt cx="2446" cy="635"/>
          </a:xfrm>
        </p:grpSpPr>
        <p:grpSp>
          <p:nvGrpSpPr>
            <p:cNvPr id="62498" name="Group 17"/>
            <p:cNvGrpSpPr>
              <a:grpSpLocks/>
            </p:cNvGrpSpPr>
            <p:nvPr/>
          </p:nvGrpSpPr>
          <p:grpSpPr bwMode="auto">
            <a:xfrm>
              <a:off x="240" y="1680"/>
              <a:ext cx="2446" cy="635"/>
              <a:chOff x="286" y="2170"/>
              <a:chExt cx="2446" cy="635"/>
            </a:xfrm>
          </p:grpSpPr>
          <p:sp>
            <p:nvSpPr>
              <p:cNvPr id="62500" name="Freeform 18"/>
              <p:cNvSpPr>
                <a:spLocks/>
              </p:cNvSpPr>
              <p:nvPr/>
            </p:nvSpPr>
            <p:spPr bwMode="auto">
              <a:xfrm>
                <a:off x="286" y="2170"/>
                <a:ext cx="2446" cy="635"/>
              </a:xfrm>
              <a:custGeom>
                <a:avLst/>
                <a:gdLst>
                  <a:gd name="T0" fmla="*/ 0 w 2446"/>
                  <a:gd name="T1" fmla="*/ 0 h 635"/>
                  <a:gd name="T2" fmla="*/ 0 w 2446"/>
                  <a:gd name="T3" fmla="*/ 237 h 635"/>
                  <a:gd name="T4" fmla="*/ 0 w 2446"/>
                  <a:gd name="T5" fmla="*/ 237 h 635"/>
                  <a:gd name="T6" fmla="*/ 0 w 2446"/>
                  <a:gd name="T7" fmla="*/ 339 h 635"/>
                  <a:gd name="T8" fmla="*/ 0 w 2446"/>
                  <a:gd name="T9" fmla="*/ 407 h 635"/>
                  <a:gd name="T10" fmla="*/ 454 w 2446"/>
                  <a:gd name="T11" fmla="*/ 407 h 635"/>
                  <a:gd name="T12" fmla="*/ 454 w 2446"/>
                  <a:gd name="T13" fmla="*/ 407 h 635"/>
                  <a:gd name="T14" fmla="*/ 648 w 2446"/>
                  <a:gd name="T15" fmla="*/ 407 h 635"/>
                  <a:gd name="T16" fmla="*/ 778 w 2446"/>
                  <a:gd name="T17" fmla="*/ 407 h 635"/>
                  <a:gd name="T18" fmla="*/ 778 w 2446"/>
                  <a:gd name="T19" fmla="*/ 339 h 635"/>
                  <a:gd name="T20" fmla="*/ 2445 w 2446"/>
                  <a:gd name="T21" fmla="*/ 634 h 635"/>
                  <a:gd name="T22" fmla="*/ 778 w 2446"/>
                  <a:gd name="T23" fmla="*/ 237 h 635"/>
                  <a:gd name="T24" fmla="*/ 778 w 2446"/>
                  <a:gd name="T25" fmla="*/ 0 h 635"/>
                  <a:gd name="T26" fmla="*/ 648 w 2446"/>
                  <a:gd name="T27" fmla="*/ 0 h 635"/>
                  <a:gd name="T28" fmla="*/ 454 w 2446"/>
                  <a:gd name="T29" fmla="*/ 0 h 635"/>
                  <a:gd name="T30" fmla="*/ 454 w 2446"/>
                  <a:gd name="T31" fmla="*/ 0 h 635"/>
                  <a:gd name="T32" fmla="*/ 0 w 2446"/>
                  <a:gd name="T33" fmla="*/ 0 h 6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46"/>
                  <a:gd name="T52" fmla="*/ 0 h 635"/>
                  <a:gd name="T53" fmla="*/ 2446 w 2446"/>
                  <a:gd name="T54" fmla="*/ 635 h 6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46" h="635">
                    <a:moveTo>
                      <a:pt x="0" y="0"/>
                    </a:moveTo>
                    <a:lnTo>
                      <a:pt x="0" y="237"/>
                    </a:lnTo>
                    <a:lnTo>
                      <a:pt x="0" y="339"/>
                    </a:lnTo>
                    <a:lnTo>
                      <a:pt x="0" y="407"/>
                    </a:lnTo>
                    <a:lnTo>
                      <a:pt x="454" y="407"/>
                    </a:lnTo>
                    <a:lnTo>
                      <a:pt x="648" y="407"/>
                    </a:lnTo>
                    <a:lnTo>
                      <a:pt x="778" y="407"/>
                    </a:lnTo>
                    <a:lnTo>
                      <a:pt x="778" y="339"/>
                    </a:lnTo>
                    <a:lnTo>
                      <a:pt x="2445" y="634"/>
                    </a:lnTo>
                    <a:lnTo>
                      <a:pt x="778" y="237"/>
                    </a:lnTo>
                    <a:lnTo>
                      <a:pt x="778" y="0"/>
                    </a:lnTo>
                    <a:lnTo>
                      <a:pt x="648" y="0"/>
                    </a:lnTo>
                    <a:lnTo>
                      <a:pt x="454" y="0"/>
                    </a:lnTo>
                    <a:lnTo>
                      <a:pt x="0" y="0"/>
                    </a:lnTo>
                  </a:path>
                </a:pathLst>
              </a:custGeom>
              <a:solidFill>
                <a:srgbClr val="FFFFFF"/>
              </a:solidFill>
              <a:ln w="12700" cap="rnd">
                <a:solidFill>
                  <a:schemeClr val="bg2"/>
                </a:solidFill>
                <a:round/>
                <a:headEnd/>
                <a:tailEnd/>
              </a:ln>
            </p:spPr>
            <p:txBody>
              <a:bodyPr/>
              <a:lstStyle/>
              <a:p>
                <a:endParaRPr lang="fr-FR"/>
              </a:p>
            </p:txBody>
          </p:sp>
          <p:sp>
            <p:nvSpPr>
              <p:cNvPr id="62501" name="Rectangle 19"/>
              <p:cNvSpPr>
                <a:spLocks noChangeArrowheads="1"/>
              </p:cNvSpPr>
              <p:nvPr/>
            </p:nvSpPr>
            <p:spPr bwMode="auto">
              <a:xfrm>
                <a:off x="345" y="2200"/>
                <a:ext cx="66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endParaRPr lang="en-US" altLang="fr-FR" sz="2400">
                  <a:latin typeface="Times New Roman" pitchFamily="18" charset="0"/>
                </a:endParaRPr>
              </a:p>
            </p:txBody>
          </p:sp>
        </p:grpSp>
        <p:sp>
          <p:nvSpPr>
            <p:cNvPr id="364564" name="Rectangle 20"/>
            <p:cNvSpPr>
              <a:spLocks noChangeArrowheads="1"/>
            </p:cNvSpPr>
            <p:nvPr/>
          </p:nvSpPr>
          <p:spPr bwMode="auto">
            <a:xfrm>
              <a:off x="240" y="1776"/>
              <a:ext cx="746" cy="212"/>
            </a:xfrm>
            <a:prstGeom prst="rect">
              <a:avLst/>
            </a:prstGeom>
            <a:noFill/>
            <a:ln w="9525">
              <a:noFill/>
              <a:miter lim="800000"/>
              <a:headEnd/>
              <a:tailEnd/>
            </a:ln>
            <a:effectLst/>
          </p:spPr>
          <p:txBody>
            <a:bodyPr wrap="none" lIns="92075" tIns="46038" rIns="92075" bIns="46038" anchor="ctr">
              <a:spAutoFit/>
            </a:bodyPr>
            <a:lstStyle/>
            <a:p>
              <a:pPr algn="ctr">
                <a:defRPr/>
              </a:pPr>
              <a:r>
                <a:rPr lang="fr-CA" sz="1600" b="1">
                  <a:solidFill>
                    <a:srgbClr val="000099"/>
                  </a:solidFill>
                  <a:effectLst>
                    <a:outerShdw blurRad="38100" dist="38100" dir="2700000" algn="tl">
                      <a:srgbClr val="000000"/>
                    </a:outerShdw>
                  </a:effectLst>
                  <a:latin typeface="Times New Roman" pitchFamily="18" charset="0"/>
                </a:rPr>
                <a:t>Le contexte</a:t>
              </a:r>
            </a:p>
          </p:txBody>
        </p:sp>
      </p:grpSp>
      <p:grpSp>
        <p:nvGrpSpPr>
          <p:cNvPr id="5" name="Group 40"/>
          <p:cNvGrpSpPr>
            <a:grpSpLocks/>
          </p:cNvGrpSpPr>
          <p:nvPr/>
        </p:nvGrpSpPr>
        <p:grpSpPr bwMode="auto">
          <a:xfrm>
            <a:off x="457200" y="5788025"/>
            <a:ext cx="4452938" cy="647700"/>
            <a:chOff x="288" y="3264"/>
            <a:chExt cx="2805" cy="408"/>
          </a:xfrm>
        </p:grpSpPr>
        <p:grpSp>
          <p:nvGrpSpPr>
            <p:cNvPr id="62494" name="Group 21"/>
            <p:cNvGrpSpPr>
              <a:grpSpLocks/>
            </p:cNvGrpSpPr>
            <p:nvPr/>
          </p:nvGrpSpPr>
          <p:grpSpPr bwMode="auto">
            <a:xfrm>
              <a:off x="336" y="3264"/>
              <a:ext cx="2757" cy="408"/>
              <a:chOff x="323" y="3784"/>
              <a:chExt cx="2757" cy="408"/>
            </a:xfrm>
          </p:grpSpPr>
          <p:sp>
            <p:nvSpPr>
              <p:cNvPr id="62496" name="Freeform 22"/>
              <p:cNvSpPr>
                <a:spLocks/>
              </p:cNvSpPr>
              <p:nvPr/>
            </p:nvSpPr>
            <p:spPr bwMode="auto">
              <a:xfrm>
                <a:off x="323" y="3784"/>
                <a:ext cx="2757" cy="408"/>
              </a:xfrm>
              <a:custGeom>
                <a:avLst/>
                <a:gdLst>
                  <a:gd name="T0" fmla="*/ 0 w 2757"/>
                  <a:gd name="T1" fmla="*/ 0 h 408"/>
                  <a:gd name="T2" fmla="*/ 0 w 2757"/>
                  <a:gd name="T3" fmla="*/ 237 h 408"/>
                  <a:gd name="T4" fmla="*/ 0 w 2757"/>
                  <a:gd name="T5" fmla="*/ 237 h 408"/>
                  <a:gd name="T6" fmla="*/ 0 w 2757"/>
                  <a:gd name="T7" fmla="*/ 339 h 408"/>
                  <a:gd name="T8" fmla="*/ 0 w 2757"/>
                  <a:gd name="T9" fmla="*/ 407 h 408"/>
                  <a:gd name="T10" fmla="*/ 454 w 2757"/>
                  <a:gd name="T11" fmla="*/ 407 h 408"/>
                  <a:gd name="T12" fmla="*/ 454 w 2757"/>
                  <a:gd name="T13" fmla="*/ 407 h 408"/>
                  <a:gd name="T14" fmla="*/ 648 w 2757"/>
                  <a:gd name="T15" fmla="*/ 407 h 408"/>
                  <a:gd name="T16" fmla="*/ 778 w 2757"/>
                  <a:gd name="T17" fmla="*/ 407 h 408"/>
                  <a:gd name="T18" fmla="*/ 778 w 2757"/>
                  <a:gd name="T19" fmla="*/ 339 h 408"/>
                  <a:gd name="T20" fmla="*/ 2756 w 2757"/>
                  <a:gd name="T21" fmla="*/ 286 h 408"/>
                  <a:gd name="T22" fmla="*/ 778 w 2757"/>
                  <a:gd name="T23" fmla="*/ 237 h 408"/>
                  <a:gd name="T24" fmla="*/ 778 w 2757"/>
                  <a:gd name="T25" fmla="*/ 0 h 408"/>
                  <a:gd name="T26" fmla="*/ 648 w 2757"/>
                  <a:gd name="T27" fmla="*/ 0 h 408"/>
                  <a:gd name="T28" fmla="*/ 454 w 2757"/>
                  <a:gd name="T29" fmla="*/ 0 h 408"/>
                  <a:gd name="T30" fmla="*/ 454 w 2757"/>
                  <a:gd name="T31" fmla="*/ 0 h 408"/>
                  <a:gd name="T32" fmla="*/ 0 w 2757"/>
                  <a:gd name="T33" fmla="*/ 0 h 4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57"/>
                  <a:gd name="T52" fmla="*/ 0 h 408"/>
                  <a:gd name="T53" fmla="*/ 2757 w 2757"/>
                  <a:gd name="T54" fmla="*/ 408 h 40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57" h="408">
                    <a:moveTo>
                      <a:pt x="0" y="0"/>
                    </a:moveTo>
                    <a:lnTo>
                      <a:pt x="0" y="237"/>
                    </a:lnTo>
                    <a:lnTo>
                      <a:pt x="0" y="339"/>
                    </a:lnTo>
                    <a:lnTo>
                      <a:pt x="0" y="407"/>
                    </a:lnTo>
                    <a:lnTo>
                      <a:pt x="454" y="407"/>
                    </a:lnTo>
                    <a:lnTo>
                      <a:pt x="648" y="407"/>
                    </a:lnTo>
                    <a:lnTo>
                      <a:pt x="778" y="407"/>
                    </a:lnTo>
                    <a:lnTo>
                      <a:pt x="778" y="339"/>
                    </a:lnTo>
                    <a:lnTo>
                      <a:pt x="2756" y="286"/>
                    </a:lnTo>
                    <a:lnTo>
                      <a:pt x="778" y="237"/>
                    </a:lnTo>
                    <a:lnTo>
                      <a:pt x="778" y="0"/>
                    </a:lnTo>
                    <a:lnTo>
                      <a:pt x="648" y="0"/>
                    </a:lnTo>
                    <a:lnTo>
                      <a:pt x="454" y="0"/>
                    </a:lnTo>
                    <a:lnTo>
                      <a:pt x="0" y="0"/>
                    </a:lnTo>
                  </a:path>
                </a:pathLst>
              </a:custGeom>
              <a:solidFill>
                <a:srgbClr val="FFFFFF"/>
              </a:solidFill>
              <a:ln w="12700" cap="rnd">
                <a:solidFill>
                  <a:schemeClr val="bg2"/>
                </a:solidFill>
                <a:round/>
                <a:headEnd/>
                <a:tailEnd/>
              </a:ln>
            </p:spPr>
            <p:txBody>
              <a:bodyPr/>
              <a:lstStyle/>
              <a:p>
                <a:endParaRPr lang="fr-FR"/>
              </a:p>
            </p:txBody>
          </p:sp>
          <p:sp>
            <p:nvSpPr>
              <p:cNvPr id="62497" name="Rectangle 23"/>
              <p:cNvSpPr>
                <a:spLocks noChangeArrowheads="1"/>
              </p:cNvSpPr>
              <p:nvPr/>
            </p:nvSpPr>
            <p:spPr bwMode="auto">
              <a:xfrm>
                <a:off x="382" y="3814"/>
                <a:ext cx="66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endParaRPr lang="en-US" altLang="fr-FR" sz="2400">
                  <a:latin typeface="Times New Roman" pitchFamily="18" charset="0"/>
                </a:endParaRPr>
              </a:p>
            </p:txBody>
          </p:sp>
        </p:grpSp>
        <p:sp>
          <p:nvSpPr>
            <p:cNvPr id="364568" name="Rectangle 24"/>
            <p:cNvSpPr>
              <a:spLocks noChangeArrowheads="1"/>
            </p:cNvSpPr>
            <p:nvPr/>
          </p:nvSpPr>
          <p:spPr bwMode="auto">
            <a:xfrm>
              <a:off x="288" y="3360"/>
              <a:ext cx="832" cy="212"/>
            </a:xfrm>
            <a:prstGeom prst="rect">
              <a:avLst/>
            </a:prstGeom>
            <a:noFill/>
            <a:ln w="9525">
              <a:noFill/>
              <a:miter lim="800000"/>
              <a:headEnd/>
              <a:tailEnd/>
            </a:ln>
            <a:effectLst/>
          </p:spPr>
          <p:txBody>
            <a:bodyPr wrap="none" lIns="92075" tIns="46038" rIns="92075" bIns="46038" anchor="ctr">
              <a:spAutoFit/>
            </a:bodyPr>
            <a:lstStyle/>
            <a:p>
              <a:pPr algn="ctr">
                <a:defRPr/>
              </a:pPr>
              <a:r>
                <a:rPr lang="fr-CA" sz="1600" b="1">
                  <a:solidFill>
                    <a:srgbClr val="000099"/>
                  </a:solidFill>
                  <a:effectLst>
                    <a:outerShdw blurRad="38100" dist="38100" dir="2700000" algn="tl">
                      <a:srgbClr val="000000"/>
                    </a:outerShdw>
                  </a:effectLst>
                  <a:latin typeface="Times New Roman" pitchFamily="18" charset="0"/>
                </a:rPr>
                <a:t>Le périmètre</a:t>
              </a:r>
            </a:p>
          </p:txBody>
        </p:sp>
      </p:grpSp>
      <p:grpSp>
        <p:nvGrpSpPr>
          <p:cNvPr id="7" name="Group 41"/>
          <p:cNvGrpSpPr>
            <a:grpSpLocks/>
          </p:cNvGrpSpPr>
          <p:nvPr/>
        </p:nvGrpSpPr>
        <p:grpSpPr bwMode="auto">
          <a:xfrm>
            <a:off x="6254750" y="4543425"/>
            <a:ext cx="2752725" cy="973138"/>
            <a:chOff x="3940" y="2480"/>
            <a:chExt cx="1734" cy="613"/>
          </a:xfrm>
        </p:grpSpPr>
        <p:grpSp>
          <p:nvGrpSpPr>
            <p:cNvPr id="62490" name="Group 25"/>
            <p:cNvGrpSpPr>
              <a:grpSpLocks/>
            </p:cNvGrpSpPr>
            <p:nvPr/>
          </p:nvGrpSpPr>
          <p:grpSpPr bwMode="auto">
            <a:xfrm>
              <a:off x="3940" y="2480"/>
              <a:ext cx="1727" cy="613"/>
              <a:chOff x="4034" y="2688"/>
              <a:chExt cx="1727" cy="613"/>
            </a:xfrm>
          </p:grpSpPr>
          <p:sp>
            <p:nvSpPr>
              <p:cNvPr id="62492" name="Freeform 26"/>
              <p:cNvSpPr>
                <a:spLocks/>
              </p:cNvSpPr>
              <p:nvPr/>
            </p:nvSpPr>
            <p:spPr bwMode="auto">
              <a:xfrm>
                <a:off x="4034" y="2688"/>
                <a:ext cx="1727" cy="613"/>
              </a:xfrm>
              <a:custGeom>
                <a:avLst/>
                <a:gdLst>
                  <a:gd name="T0" fmla="*/ 948 w 1727"/>
                  <a:gd name="T1" fmla="*/ 0 h 613"/>
                  <a:gd name="T2" fmla="*/ 948 w 1727"/>
                  <a:gd name="T3" fmla="*/ 237 h 613"/>
                  <a:gd name="T4" fmla="*/ 0 w 1727"/>
                  <a:gd name="T5" fmla="*/ 612 h 613"/>
                  <a:gd name="T6" fmla="*/ 948 w 1727"/>
                  <a:gd name="T7" fmla="*/ 339 h 613"/>
                  <a:gd name="T8" fmla="*/ 948 w 1727"/>
                  <a:gd name="T9" fmla="*/ 407 h 613"/>
                  <a:gd name="T10" fmla="*/ 1078 w 1727"/>
                  <a:gd name="T11" fmla="*/ 407 h 613"/>
                  <a:gd name="T12" fmla="*/ 1078 w 1727"/>
                  <a:gd name="T13" fmla="*/ 407 h 613"/>
                  <a:gd name="T14" fmla="*/ 1272 w 1727"/>
                  <a:gd name="T15" fmla="*/ 407 h 613"/>
                  <a:gd name="T16" fmla="*/ 1726 w 1727"/>
                  <a:gd name="T17" fmla="*/ 407 h 613"/>
                  <a:gd name="T18" fmla="*/ 1726 w 1727"/>
                  <a:gd name="T19" fmla="*/ 339 h 613"/>
                  <a:gd name="T20" fmla="*/ 1726 w 1727"/>
                  <a:gd name="T21" fmla="*/ 237 h 613"/>
                  <a:gd name="T22" fmla="*/ 1726 w 1727"/>
                  <a:gd name="T23" fmla="*/ 237 h 613"/>
                  <a:gd name="T24" fmla="*/ 1726 w 1727"/>
                  <a:gd name="T25" fmla="*/ 0 h 613"/>
                  <a:gd name="T26" fmla="*/ 1272 w 1727"/>
                  <a:gd name="T27" fmla="*/ 0 h 613"/>
                  <a:gd name="T28" fmla="*/ 1078 w 1727"/>
                  <a:gd name="T29" fmla="*/ 0 h 613"/>
                  <a:gd name="T30" fmla="*/ 1078 w 1727"/>
                  <a:gd name="T31" fmla="*/ 0 h 613"/>
                  <a:gd name="T32" fmla="*/ 948 w 1727"/>
                  <a:gd name="T33" fmla="*/ 0 h 61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27"/>
                  <a:gd name="T52" fmla="*/ 0 h 613"/>
                  <a:gd name="T53" fmla="*/ 1727 w 1727"/>
                  <a:gd name="T54" fmla="*/ 613 h 61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27" h="613">
                    <a:moveTo>
                      <a:pt x="948" y="0"/>
                    </a:moveTo>
                    <a:lnTo>
                      <a:pt x="948" y="237"/>
                    </a:lnTo>
                    <a:lnTo>
                      <a:pt x="0" y="612"/>
                    </a:lnTo>
                    <a:lnTo>
                      <a:pt x="948" y="339"/>
                    </a:lnTo>
                    <a:lnTo>
                      <a:pt x="948" y="407"/>
                    </a:lnTo>
                    <a:lnTo>
                      <a:pt x="1078" y="407"/>
                    </a:lnTo>
                    <a:lnTo>
                      <a:pt x="1272" y="407"/>
                    </a:lnTo>
                    <a:lnTo>
                      <a:pt x="1726" y="407"/>
                    </a:lnTo>
                    <a:lnTo>
                      <a:pt x="1726" y="339"/>
                    </a:lnTo>
                    <a:lnTo>
                      <a:pt x="1726" y="237"/>
                    </a:lnTo>
                    <a:lnTo>
                      <a:pt x="1726" y="0"/>
                    </a:lnTo>
                    <a:lnTo>
                      <a:pt x="1272" y="0"/>
                    </a:lnTo>
                    <a:lnTo>
                      <a:pt x="1078" y="0"/>
                    </a:lnTo>
                    <a:lnTo>
                      <a:pt x="948" y="0"/>
                    </a:lnTo>
                  </a:path>
                </a:pathLst>
              </a:custGeom>
              <a:solidFill>
                <a:srgbClr val="FFFFFF"/>
              </a:solidFill>
              <a:ln w="12700" cap="rnd">
                <a:solidFill>
                  <a:srgbClr val="000000"/>
                </a:solidFill>
                <a:round/>
                <a:headEnd/>
                <a:tailEnd/>
              </a:ln>
            </p:spPr>
            <p:txBody>
              <a:bodyPr/>
              <a:lstStyle/>
              <a:p>
                <a:endParaRPr lang="fr-FR"/>
              </a:p>
            </p:txBody>
          </p:sp>
          <p:sp>
            <p:nvSpPr>
              <p:cNvPr id="62493" name="Rectangle 27"/>
              <p:cNvSpPr>
                <a:spLocks noChangeArrowheads="1"/>
              </p:cNvSpPr>
              <p:nvPr/>
            </p:nvSpPr>
            <p:spPr bwMode="auto">
              <a:xfrm>
                <a:off x="5041" y="2718"/>
                <a:ext cx="66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endParaRPr lang="en-US" altLang="fr-FR" sz="2400">
                  <a:latin typeface="Times New Roman" pitchFamily="18" charset="0"/>
                </a:endParaRPr>
              </a:p>
            </p:txBody>
          </p:sp>
        </p:grpSp>
        <p:sp>
          <p:nvSpPr>
            <p:cNvPr id="364572" name="Rectangle 28"/>
            <p:cNvSpPr>
              <a:spLocks noChangeArrowheads="1"/>
            </p:cNvSpPr>
            <p:nvPr/>
          </p:nvSpPr>
          <p:spPr bwMode="auto">
            <a:xfrm>
              <a:off x="4885" y="2566"/>
              <a:ext cx="789" cy="212"/>
            </a:xfrm>
            <a:prstGeom prst="rect">
              <a:avLst/>
            </a:prstGeom>
            <a:noFill/>
            <a:ln w="9525">
              <a:noFill/>
              <a:miter lim="800000"/>
              <a:headEnd/>
              <a:tailEnd/>
            </a:ln>
            <a:effectLst/>
          </p:spPr>
          <p:txBody>
            <a:bodyPr wrap="none" lIns="92075" tIns="46038" rIns="92075" bIns="46038" anchor="ctr">
              <a:spAutoFit/>
            </a:bodyPr>
            <a:lstStyle/>
            <a:p>
              <a:pPr algn="ctr">
                <a:defRPr/>
              </a:pPr>
              <a:r>
                <a:rPr lang="fr-CA" sz="1600" b="1">
                  <a:solidFill>
                    <a:srgbClr val="000099"/>
                  </a:solidFill>
                  <a:effectLst>
                    <a:outerShdw blurRad="38100" dist="38100" dir="2700000" algn="tl">
                      <a:srgbClr val="000000"/>
                    </a:outerShdw>
                  </a:effectLst>
                  <a:latin typeface="Times New Roman" pitchFamily="18" charset="0"/>
                </a:rPr>
                <a:t>Les mesures</a:t>
              </a:r>
            </a:p>
          </p:txBody>
        </p:sp>
      </p:grpSp>
      <p:sp>
        <p:nvSpPr>
          <p:cNvPr id="364573" name="Freeform 29"/>
          <p:cNvSpPr>
            <a:spLocks/>
          </p:cNvSpPr>
          <p:nvPr/>
        </p:nvSpPr>
        <p:spPr bwMode="auto">
          <a:xfrm>
            <a:off x="2819400" y="3654425"/>
            <a:ext cx="271463" cy="2771775"/>
          </a:xfrm>
          <a:custGeom>
            <a:avLst/>
            <a:gdLst>
              <a:gd name="T0" fmla="*/ 2147483646 w 171"/>
              <a:gd name="T1" fmla="*/ 0 h 1746"/>
              <a:gd name="T2" fmla="*/ 2147483646 w 171"/>
              <a:gd name="T3" fmla="*/ 2147483646 h 1746"/>
              <a:gd name="T4" fmla="*/ 2147483646 w 171"/>
              <a:gd name="T5" fmla="*/ 2147483646 h 1746"/>
              <a:gd name="T6" fmla="*/ 2147483646 w 171"/>
              <a:gd name="T7" fmla="*/ 2147483646 h 1746"/>
              <a:gd name="T8" fmla="*/ 2147483646 w 171"/>
              <a:gd name="T9" fmla="*/ 2147483646 h 1746"/>
              <a:gd name="T10" fmla="*/ 2147483646 w 171"/>
              <a:gd name="T11" fmla="*/ 2147483646 h 1746"/>
              <a:gd name="T12" fmla="*/ 2147483646 w 171"/>
              <a:gd name="T13" fmla="*/ 2147483646 h 1746"/>
              <a:gd name="T14" fmla="*/ 2147483646 w 171"/>
              <a:gd name="T15" fmla="*/ 2147483646 h 1746"/>
              <a:gd name="T16" fmla="*/ 2147483646 w 171"/>
              <a:gd name="T17" fmla="*/ 2147483646 h 1746"/>
              <a:gd name="T18" fmla="*/ 2147483646 w 171"/>
              <a:gd name="T19" fmla="*/ 2147483646 h 1746"/>
              <a:gd name="T20" fmla="*/ 2147483646 w 171"/>
              <a:gd name="T21" fmla="*/ 2147483646 h 1746"/>
              <a:gd name="T22" fmla="*/ 0 w 171"/>
              <a:gd name="T23" fmla="*/ 2147483646 h 1746"/>
              <a:gd name="T24" fmla="*/ 2147483646 w 171"/>
              <a:gd name="T25" fmla="*/ 2147483646 h 1746"/>
              <a:gd name="T26" fmla="*/ 2147483646 w 171"/>
              <a:gd name="T27" fmla="*/ 2147483646 h 1746"/>
              <a:gd name="T28" fmla="*/ 2147483646 w 171"/>
              <a:gd name="T29" fmla="*/ 2147483646 h 1746"/>
              <a:gd name="T30" fmla="*/ 2147483646 w 171"/>
              <a:gd name="T31" fmla="*/ 2147483646 h 1746"/>
              <a:gd name="T32" fmla="*/ 2147483646 w 171"/>
              <a:gd name="T33" fmla="*/ 2147483646 h 1746"/>
              <a:gd name="T34" fmla="*/ 2147483646 w 171"/>
              <a:gd name="T35" fmla="*/ 2147483646 h 1746"/>
              <a:gd name="T36" fmla="*/ 2147483646 w 171"/>
              <a:gd name="T37" fmla="*/ 2147483646 h 1746"/>
              <a:gd name="T38" fmla="*/ 2147483646 w 171"/>
              <a:gd name="T39" fmla="*/ 2147483646 h 1746"/>
              <a:gd name="T40" fmla="*/ 2147483646 w 171"/>
              <a:gd name="T41" fmla="*/ 2147483646 h 1746"/>
              <a:gd name="T42" fmla="*/ 2147483646 w 171"/>
              <a:gd name="T43" fmla="*/ 2147483646 h 1746"/>
              <a:gd name="T44" fmla="*/ 2147483646 w 171"/>
              <a:gd name="T45" fmla="*/ 2147483646 h 17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1"/>
              <a:gd name="T70" fmla="*/ 0 h 1746"/>
              <a:gd name="T71" fmla="*/ 171 w 171"/>
              <a:gd name="T72" fmla="*/ 1746 h 174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1" h="1746">
                <a:moveTo>
                  <a:pt x="170" y="0"/>
                </a:moveTo>
                <a:lnTo>
                  <a:pt x="137" y="13"/>
                </a:lnTo>
                <a:lnTo>
                  <a:pt x="109" y="47"/>
                </a:lnTo>
                <a:lnTo>
                  <a:pt x="91" y="93"/>
                </a:lnTo>
                <a:lnTo>
                  <a:pt x="88" y="120"/>
                </a:lnTo>
                <a:lnTo>
                  <a:pt x="85" y="147"/>
                </a:lnTo>
                <a:lnTo>
                  <a:pt x="85" y="742"/>
                </a:lnTo>
                <a:lnTo>
                  <a:pt x="82" y="769"/>
                </a:lnTo>
                <a:lnTo>
                  <a:pt x="79" y="802"/>
                </a:lnTo>
                <a:lnTo>
                  <a:pt x="61" y="849"/>
                </a:lnTo>
                <a:lnTo>
                  <a:pt x="33" y="876"/>
                </a:lnTo>
                <a:lnTo>
                  <a:pt x="0" y="889"/>
                </a:lnTo>
                <a:lnTo>
                  <a:pt x="33" y="903"/>
                </a:lnTo>
                <a:lnTo>
                  <a:pt x="61" y="936"/>
                </a:lnTo>
                <a:lnTo>
                  <a:pt x="79" y="983"/>
                </a:lnTo>
                <a:lnTo>
                  <a:pt x="82" y="1009"/>
                </a:lnTo>
                <a:lnTo>
                  <a:pt x="85" y="1036"/>
                </a:lnTo>
                <a:lnTo>
                  <a:pt x="85" y="1598"/>
                </a:lnTo>
                <a:lnTo>
                  <a:pt x="88" y="1625"/>
                </a:lnTo>
                <a:lnTo>
                  <a:pt x="91" y="1658"/>
                </a:lnTo>
                <a:lnTo>
                  <a:pt x="109" y="1705"/>
                </a:lnTo>
                <a:lnTo>
                  <a:pt x="137" y="1732"/>
                </a:lnTo>
                <a:lnTo>
                  <a:pt x="170" y="1745"/>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364574" name="Rectangle 30"/>
          <p:cNvSpPr>
            <a:spLocks noChangeArrowheads="1"/>
          </p:cNvSpPr>
          <p:nvPr/>
        </p:nvSpPr>
        <p:spPr bwMode="auto">
          <a:xfrm>
            <a:off x="1447800" y="4721225"/>
            <a:ext cx="1319213" cy="838200"/>
          </a:xfrm>
          <a:prstGeom prst="rect">
            <a:avLst/>
          </a:prstGeom>
          <a:solidFill>
            <a:srgbClr val="FFFFFF"/>
          </a:solidFill>
          <a:ln w="12700">
            <a:solidFill>
              <a:schemeClr val="tx1"/>
            </a:solidFill>
            <a:miter lim="800000"/>
            <a:headEnd/>
            <a:tailEnd/>
          </a:ln>
          <a:effectLst/>
        </p:spPr>
        <p:txBody>
          <a:bodyPr lIns="92075" tIns="46038" rIns="92075" bIns="46038" anchor="ctr"/>
          <a:lstStyle/>
          <a:p>
            <a:pPr algn="ctr">
              <a:defRPr/>
            </a:pPr>
            <a:r>
              <a:rPr lang="fr-CA" sz="1600" b="1">
                <a:solidFill>
                  <a:srgbClr val="000099"/>
                </a:solidFill>
                <a:effectLst>
                  <a:outerShdw blurRad="38100" dist="38100" dir="2700000" algn="tl">
                    <a:srgbClr val="C0C0C0"/>
                  </a:outerShdw>
                </a:effectLst>
                <a:latin typeface="Times New Roman" pitchFamily="18" charset="0"/>
              </a:rPr>
              <a:t>Le bandeau de navigation</a:t>
            </a:r>
          </a:p>
        </p:txBody>
      </p:sp>
      <p:sp>
        <p:nvSpPr>
          <p:cNvPr id="364575" name="Rectangle 31"/>
          <p:cNvSpPr>
            <a:spLocks noGrp="1" noChangeArrowheads="1"/>
          </p:cNvSpPr>
          <p:nvPr>
            <p:ph type="title"/>
          </p:nvPr>
        </p:nvSpPr>
        <p:spPr>
          <a:xfrm>
            <a:off x="1117600" y="192088"/>
            <a:ext cx="7467600" cy="1431925"/>
          </a:xfrm>
        </p:spPr>
        <p:txBody>
          <a:bodyPr lIns="92075" tIns="46038" rIns="92075" bIns="46038"/>
          <a:lstStyle/>
          <a:p>
            <a:pPr eaLnBrk="1" hangingPunct="1">
              <a:defRPr/>
            </a:pPr>
            <a:r>
              <a:rPr lang="fr-CA" sz="4000" dirty="0"/>
              <a:t>Design Préliminaire</a:t>
            </a:r>
            <a:br>
              <a:rPr lang="fr-CA" sz="4000" dirty="0"/>
            </a:br>
            <a:r>
              <a:rPr lang="fr-CA" sz="2400" dirty="0" err="1"/>
              <a:t>Maquetage</a:t>
            </a:r>
            <a:r>
              <a:rPr lang="fr-CA" sz="2400" dirty="0"/>
              <a:t> par prototypage</a:t>
            </a:r>
          </a:p>
        </p:txBody>
      </p:sp>
      <p:grpSp>
        <p:nvGrpSpPr>
          <p:cNvPr id="9" name="Group 37"/>
          <p:cNvGrpSpPr>
            <a:grpSpLocks/>
          </p:cNvGrpSpPr>
          <p:nvPr/>
        </p:nvGrpSpPr>
        <p:grpSpPr bwMode="auto">
          <a:xfrm>
            <a:off x="0" y="1463675"/>
            <a:ext cx="3000375" cy="1719263"/>
            <a:chOff x="0" y="346"/>
            <a:chExt cx="1890" cy="1277"/>
          </a:xfrm>
        </p:grpSpPr>
        <p:grpSp>
          <p:nvGrpSpPr>
            <p:cNvPr id="62486" name="Group 13"/>
            <p:cNvGrpSpPr>
              <a:grpSpLocks/>
            </p:cNvGrpSpPr>
            <p:nvPr/>
          </p:nvGrpSpPr>
          <p:grpSpPr bwMode="auto">
            <a:xfrm>
              <a:off x="0" y="346"/>
              <a:ext cx="1890" cy="1277"/>
              <a:chOff x="94" y="675"/>
              <a:chExt cx="1760" cy="1277"/>
            </a:xfrm>
          </p:grpSpPr>
          <p:pic>
            <p:nvPicPr>
              <p:cNvPr id="6248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 y="675"/>
                <a:ext cx="1760" cy="1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9" name="Rectangle 15"/>
              <p:cNvSpPr>
                <a:spLocks noChangeArrowheads="1"/>
              </p:cNvSpPr>
              <p:nvPr/>
            </p:nvSpPr>
            <p:spPr bwMode="auto">
              <a:xfrm>
                <a:off x="328" y="794"/>
                <a:ext cx="81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endParaRPr lang="en-US" altLang="fr-FR" sz="2400">
                  <a:latin typeface="Times New Roman" pitchFamily="18" charset="0"/>
                </a:endParaRPr>
              </a:p>
            </p:txBody>
          </p:sp>
        </p:grpSp>
        <p:sp>
          <p:nvSpPr>
            <p:cNvPr id="364560" name="Rectangle 16"/>
            <p:cNvSpPr>
              <a:spLocks noChangeArrowheads="1"/>
            </p:cNvSpPr>
            <p:nvPr/>
          </p:nvSpPr>
          <p:spPr bwMode="auto">
            <a:xfrm>
              <a:off x="117" y="568"/>
              <a:ext cx="1227" cy="710"/>
            </a:xfrm>
            <a:prstGeom prst="rect">
              <a:avLst/>
            </a:prstGeom>
            <a:noFill/>
            <a:ln w="9525">
              <a:noFill/>
              <a:miter lim="800000"/>
              <a:headEnd/>
              <a:tailEnd/>
            </a:ln>
            <a:effectLst/>
          </p:spPr>
          <p:txBody>
            <a:bodyPr lIns="92075" tIns="46038" rIns="92075" bIns="46038" anchor="ctr">
              <a:spAutoFit/>
            </a:bodyPr>
            <a:lstStyle/>
            <a:p>
              <a:pPr algn="ctr">
                <a:defRPr/>
              </a:pPr>
              <a:r>
                <a:rPr lang="fr-CA" sz="1400" b="1" dirty="0">
                  <a:solidFill>
                    <a:srgbClr val="000099"/>
                  </a:solidFill>
                  <a:effectLst>
                    <a:outerShdw blurRad="38100" dist="38100" dir="2700000" algn="tl">
                      <a:srgbClr val="000000"/>
                    </a:outerShdw>
                  </a:effectLst>
                  <a:latin typeface="Times New Roman" pitchFamily="18" charset="0"/>
                </a:rPr>
                <a:t>Pas plus de chiffres qu’on peut en prendre connaissance en 60 secondes</a:t>
              </a:r>
            </a:p>
          </p:txBody>
        </p:sp>
      </p:grpSp>
      <p:grpSp>
        <p:nvGrpSpPr>
          <p:cNvPr id="11" name="Group 38"/>
          <p:cNvGrpSpPr>
            <a:grpSpLocks/>
          </p:cNvGrpSpPr>
          <p:nvPr/>
        </p:nvGrpSpPr>
        <p:grpSpPr bwMode="auto">
          <a:xfrm>
            <a:off x="5105400" y="1443038"/>
            <a:ext cx="2895600" cy="3811587"/>
            <a:chOff x="3216" y="527"/>
            <a:chExt cx="1824" cy="2401"/>
          </a:xfrm>
        </p:grpSpPr>
        <p:grpSp>
          <p:nvGrpSpPr>
            <p:cNvPr id="62476" name="Group 3"/>
            <p:cNvGrpSpPr>
              <a:grpSpLocks/>
            </p:cNvGrpSpPr>
            <p:nvPr/>
          </p:nvGrpSpPr>
          <p:grpSpPr bwMode="auto">
            <a:xfrm>
              <a:off x="3216" y="540"/>
              <a:ext cx="1809" cy="1956"/>
              <a:chOff x="3310" y="748"/>
              <a:chExt cx="1809" cy="2271"/>
            </a:xfrm>
          </p:grpSpPr>
          <p:sp>
            <p:nvSpPr>
              <p:cNvPr id="62484" name="Freeform 4"/>
              <p:cNvSpPr>
                <a:spLocks/>
              </p:cNvSpPr>
              <p:nvPr/>
            </p:nvSpPr>
            <p:spPr bwMode="auto">
              <a:xfrm>
                <a:off x="3310" y="748"/>
                <a:ext cx="1809" cy="2271"/>
              </a:xfrm>
              <a:custGeom>
                <a:avLst/>
                <a:gdLst>
                  <a:gd name="T0" fmla="*/ 319 w 1809"/>
                  <a:gd name="T1" fmla="*/ 0 h 2271"/>
                  <a:gd name="T2" fmla="*/ 319 w 1809"/>
                  <a:gd name="T3" fmla="*/ 363 h 2271"/>
                  <a:gd name="T4" fmla="*/ 319 w 1809"/>
                  <a:gd name="T5" fmla="*/ 363 h 2271"/>
                  <a:gd name="T6" fmla="*/ 319 w 1809"/>
                  <a:gd name="T7" fmla="*/ 518 h 2271"/>
                  <a:gd name="T8" fmla="*/ 319 w 1809"/>
                  <a:gd name="T9" fmla="*/ 622 h 2271"/>
                  <a:gd name="T10" fmla="*/ 567 w 1809"/>
                  <a:gd name="T11" fmla="*/ 622 h 2271"/>
                  <a:gd name="T12" fmla="*/ 0 w 1809"/>
                  <a:gd name="T13" fmla="*/ 2270 h 2271"/>
                  <a:gd name="T14" fmla="*/ 939 w 1809"/>
                  <a:gd name="T15" fmla="*/ 622 h 2271"/>
                  <a:gd name="T16" fmla="*/ 1808 w 1809"/>
                  <a:gd name="T17" fmla="*/ 622 h 2271"/>
                  <a:gd name="T18" fmla="*/ 1808 w 1809"/>
                  <a:gd name="T19" fmla="*/ 518 h 2271"/>
                  <a:gd name="T20" fmla="*/ 1808 w 1809"/>
                  <a:gd name="T21" fmla="*/ 363 h 2271"/>
                  <a:gd name="T22" fmla="*/ 1808 w 1809"/>
                  <a:gd name="T23" fmla="*/ 363 h 2271"/>
                  <a:gd name="T24" fmla="*/ 1808 w 1809"/>
                  <a:gd name="T25" fmla="*/ 0 h 2271"/>
                  <a:gd name="T26" fmla="*/ 939 w 1809"/>
                  <a:gd name="T27" fmla="*/ 0 h 2271"/>
                  <a:gd name="T28" fmla="*/ 567 w 1809"/>
                  <a:gd name="T29" fmla="*/ 0 h 2271"/>
                  <a:gd name="T30" fmla="*/ 567 w 1809"/>
                  <a:gd name="T31" fmla="*/ 0 h 2271"/>
                  <a:gd name="T32" fmla="*/ 319 w 1809"/>
                  <a:gd name="T33" fmla="*/ 0 h 22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09"/>
                  <a:gd name="T52" fmla="*/ 0 h 2271"/>
                  <a:gd name="T53" fmla="*/ 1809 w 1809"/>
                  <a:gd name="T54" fmla="*/ 2271 h 22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09" h="2271">
                    <a:moveTo>
                      <a:pt x="319" y="0"/>
                    </a:moveTo>
                    <a:lnTo>
                      <a:pt x="319" y="363"/>
                    </a:lnTo>
                    <a:lnTo>
                      <a:pt x="319" y="518"/>
                    </a:lnTo>
                    <a:lnTo>
                      <a:pt x="319" y="622"/>
                    </a:lnTo>
                    <a:lnTo>
                      <a:pt x="567" y="622"/>
                    </a:lnTo>
                    <a:lnTo>
                      <a:pt x="0" y="2270"/>
                    </a:lnTo>
                    <a:lnTo>
                      <a:pt x="939" y="622"/>
                    </a:lnTo>
                    <a:lnTo>
                      <a:pt x="1808" y="622"/>
                    </a:lnTo>
                    <a:lnTo>
                      <a:pt x="1808" y="518"/>
                    </a:lnTo>
                    <a:lnTo>
                      <a:pt x="1808" y="363"/>
                    </a:lnTo>
                    <a:lnTo>
                      <a:pt x="1808" y="0"/>
                    </a:lnTo>
                    <a:lnTo>
                      <a:pt x="939" y="0"/>
                    </a:lnTo>
                    <a:lnTo>
                      <a:pt x="567" y="0"/>
                    </a:lnTo>
                    <a:lnTo>
                      <a:pt x="319" y="0"/>
                    </a:lnTo>
                  </a:path>
                </a:pathLst>
              </a:custGeom>
              <a:solidFill>
                <a:srgbClr val="FFFFFF"/>
              </a:solidFill>
              <a:ln w="12700" cap="rnd">
                <a:solidFill>
                  <a:srgbClr val="000000"/>
                </a:solidFill>
                <a:round/>
                <a:headEnd/>
                <a:tailEnd/>
              </a:ln>
            </p:spPr>
            <p:txBody>
              <a:bodyPr/>
              <a:lstStyle/>
              <a:p>
                <a:endParaRPr lang="fr-FR"/>
              </a:p>
            </p:txBody>
          </p:sp>
          <p:sp>
            <p:nvSpPr>
              <p:cNvPr id="62485" name="Rectangle 5"/>
              <p:cNvSpPr>
                <a:spLocks noChangeArrowheads="1"/>
              </p:cNvSpPr>
              <p:nvPr/>
            </p:nvSpPr>
            <p:spPr bwMode="auto">
              <a:xfrm>
                <a:off x="3688" y="778"/>
                <a:ext cx="1371"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endParaRPr lang="en-US" altLang="fr-FR" sz="2400">
                  <a:latin typeface="Times New Roman" pitchFamily="18" charset="0"/>
                </a:endParaRPr>
              </a:p>
            </p:txBody>
          </p:sp>
        </p:grpSp>
        <p:grpSp>
          <p:nvGrpSpPr>
            <p:cNvPr id="62477" name="Group 6"/>
            <p:cNvGrpSpPr>
              <a:grpSpLocks/>
            </p:cNvGrpSpPr>
            <p:nvPr/>
          </p:nvGrpSpPr>
          <p:grpSpPr bwMode="auto">
            <a:xfrm>
              <a:off x="3552" y="532"/>
              <a:ext cx="1457" cy="2396"/>
              <a:chOff x="3613" y="740"/>
              <a:chExt cx="1490" cy="2700"/>
            </a:xfrm>
          </p:grpSpPr>
          <p:sp>
            <p:nvSpPr>
              <p:cNvPr id="62482" name="Freeform 7"/>
              <p:cNvSpPr>
                <a:spLocks/>
              </p:cNvSpPr>
              <p:nvPr/>
            </p:nvSpPr>
            <p:spPr bwMode="auto">
              <a:xfrm>
                <a:off x="3613" y="740"/>
                <a:ext cx="1490" cy="2700"/>
              </a:xfrm>
              <a:custGeom>
                <a:avLst/>
                <a:gdLst>
                  <a:gd name="T0" fmla="*/ 0 w 1490"/>
                  <a:gd name="T1" fmla="*/ 0 h 2700"/>
                  <a:gd name="T2" fmla="*/ 0 w 1490"/>
                  <a:gd name="T3" fmla="*/ 363 h 2700"/>
                  <a:gd name="T4" fmla="*/ 0 w 1490"/>
                  <a:gd name="T5" fmla="*/ 363 h 2700"/>
                  <a:gd name="T6" fmla="*/ 0 w 1490"/>
                  <a:gd name="T7" fmla="*/ 518 h 2700"/>
                  <a:gd name="T8" fmla="*/ 0 w 1490"/>
                  <a:gd name="T9" fmla="*/ 622 h 2700"/>
                  <a:gd name="T10" fmla="*/ 248 w 1490"/>
                  <a:gd name="T11" fmla="*/ 622 h 2700"/>
                  <a:gd name="T12" fmla="*/ 67 w 1490"/>
                  <a:gd name="T13" fmla="*/ 2699 h 2700"/>
                  <a:gd name="T14" fmla="*/ 620 w 1490"/>
                  <a:gd name="T15" fmla="*/ 622 h 2700"/>
                  <a:gd name="T16" fmla="*/ 1489 w 1490"/>
                  <a:gd name="T17" fmla="*/ 622 h 2700"/>
                  <a:gd name="T18" fmla="*/ 1489 w 1490"/>
                  <a:gd name="T19" fmla="*/ 518 h 2700"/>
                  <a:gd name="T20" fmla="*/ 1489 w 1490"/>
                  <a:gd name="T21" fmla="*/ 363 h 2700"/>
                  <a:gd name="T22" fmla="*/ 1489 w 1490"/>
                  <a:gd name="T23" fmla="*/ 363 h 2700"/>
                  <a:gd name="T24" fmla="*/ 1489 w 1490"/>
                  <a:gd name="T25" fmla="*/ 0 h 2700"/>
                  <a:gd name="T26" fmla="*/ 620 w 1490"/>
                  <a:gd name="T27" fmla="*/ 0 h 2700"/>
                  <a:gd name="T28" fmla="*/ 248 w 1490"/>
                  <a:gd name="T29" fmla="*/ 0 h 2700"/>
                  <a:gd name="T30" fmla="*/ 248 w 1490"/>
                  <a:gd name="T31" fmla="*/ 0 h 2700"/>
                  <a:gd name="T32" fmla="*/ 0 w 1490"/>
                  <a:gd name="T33" fmla="*/ 0 h 27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90"/>
                  <a:gd name="T52" fmla="*/ 0 h 2700"/>
                  <a:gd name="T53" fmla="*/ 1490 w 1490"/>
                  <a:gd name="T54" fmla="*/ 2700 h 270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90" h="2700">
                    <a:moveTo>
                      <a:pt x="0" y="0"/>
                    </a:moveTo>
                    <a:lnTo>
                      <a:pt x="0" y="363"/>
                    </a:lnTo>
                    <a:lnTo>
                      <a:pt x="0" y="518"/>
                    </a:lnTo>
                    <a:lnTo>
                      <a:pt x="0" y="622"/>
                    </a:lnTo>
                    <a:lnTo>
                      <a:pt x="248" y="622"/>
                    </a:lnTo>
                    <a:lnTo>
                      <a:pt x="67" y="2699"/>
                    </a:lnTo>
                    <a:lnTo>
                      <a:pt x="620" y="622"/>
                    </a:lnTo>
                    <a:lnTo>
                      <a:pt x="1489" y="622"/>
                    </a:lnTo>
                    <a:lnTo>
                      <a:pt x="1489" y="518"/>
                    </a:lnTo>
                    <a:lnTo>
                      <a:pt x="1489" y="363"/>
                    </a:lnTo>
                    <a:lnTo>
                      <a:pt x="1489" y="0"/>
                    </a:lnTo>
                    <a:lnTo>
                      <a:pt x="620" y="0"/>
                    </a:lnTo>
                    <a:lnTo>
                      <a:pt x="248" y="0"/>
                    </a:lnTo>
                    <a:lnTo>
                      <a:pt x="0" y="0"/>
                    </a:lnTo>
                  </a:path>
                </a:pathLst>
              </a:custGeom>
              <a:solidFill>
                <a:srgbClr val="FFFFFF"/>
              </a:solidFill>
              <a:ln w="12700" cap="rnd">
                <a:solidFill>
                  <a:srgbClr val="003300"/>
                </a:solidFill>
                <a:round/>
                <a:headEnd/>
                <a:tailEnd/>
              </a:ln>
            </p:spPr>
            <p:txBody>
              <a:bodyPr/>
              <a:lstStyle/>
              <a:p>
                <a:endParaRPr lang="fr-FR"/>
              </a:p>
            </p:txBody>
          </p:sp>
          <p:sp>
            <p:nvSpPr>
              <p:cNvPr id="62483" name="Rectangle 8"/>
              <p:cNvSpPr>
                <a:spLocks noChangeArrowheads="1"/>
              </p:cNvSpPr>
              <p:nvPr/>
            </p:nvSpPr>
            <p:spPr bwMode="auto">
              <a:xfrm>
                <a:off x="3672" y="770"/>
                <a:ext cx="1371"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endParaRPr lang="en-US" altLang="fr-FR" sz="2400">
                  <a:latin typeface="Times New Roman" pitchFamily="18" charset="0"/>
                </a:endParaRPr>
              </a:p>
            </p:txBody>
          </p:sp>
        </p:grpSp>
        <p:grpSp>
          <p:nvGrpSpPr>
            <p:cNvPr id="62478" name="Group 9"/>
            <p:cNvGrpSpPr>
              <a:grpSpLocks/>
            </p:cNvGrpSpPr>
            <p:nvPr/>
          </p:nvGrpSpPr>
          <p:grpSpPr bwMode="auto">
            <a:xfrm>
              <a:off x="3526" y="528"/>
              <a:ext cx="1514" cy="2016"/>
              <a:chOff x="3620" y="740"/>
              <a:chExt cx="1490" cy="2272"/>
            </a:xfrm>
          </p:grpSpPr>
          <p:sp>
            <p:nvSpPr>
              <p:cNvPr id="62480" name="Freeform 10"/>
              <p:cNvSpPr>
                <a:spLocks/>
              </p:cNvSpPr>
              <p:nvPr/>
            </p:nvSpPr>
            <p:spPr bwMode="auto">
              <a:xfrm>
                <a:off x="3620" y="740"/>
                <a:ext cx="1490" cy="2272"/>
              </a:xfrm>
              <a:custGeom>
                <a:avLst/>
                <a:gdLst>
                  <a:gd name="T0" fmla="*/ 0 w 1490"/>
                  <a:gd name="T1" fmla="*/ 0 h 2272"/>
                  <a:gd name="T2" fmla="*/ 0 w 1490"/>
                  <a:gd name="T3" fmla="*/ 363 h 2272"/>
                  <a:gd name="T4" fmla="*/ 0 w 1490"/>
                  <a:gd name="T5" fmla="*/ 363 h 2272"/>
                  <a:gd name="T6" fmla="*/ 0 w 1490"/>
                  <a:gd name="T7" fmla="*/ 518 h 2272"/>
                  <a:gd name="T8" fmla="*/ 0 w 1490"/>
                  <a:gd name="T9" fmla="*/ 622 h 2272"/>
                  <a:gd name="T10" fmla="*/ 869 w 1490"/>
                  <a:gd name="T11" fmla="*/ 622 h 2272"/>
                  <a:gd name="T12" fmla="*/ 1082 w 1490"/>
                  <a:gd name="T13" fmla="*/ 2271 h 2272"/>
                  <a:gd name="T14" fmla="*/ 1241 w 1490"/>
                  <a:gd name="T15" fmla="*/ 622 h 2272"/>
                  <a:gd name="T16" fmla="*/ 1489 w 1490"/>
                  <a:gd name="T17" fmla="*/ 622 h 2272"/>
                  <a:gd name="T18" fmla="*/ 1489 w 1490"/>
                  <a:gd name="T19" fmla="*/ 518 h 2272"/>
                  <a:gd name="T20" fmla="*/ 1489 w 1490"/>
                  <a:gd name="T21" fmla="*/ 363 h 2272"/>
                  <a:gd name="T22" fmla="*/ 1489 w 1490"/>
                  <a:gd name="T23" fmla="*/ 363 h 2272"/>
                  <a:gd name="T24" fmla="*/ 1489 w 1490"/>
                  <a:gd name="T25" fmla="*/ 0 h 2272"/>
                  <a:gd name="T26" fmla="*/ 1241 w 1490"/>
                  <a:gd name="T27" fmla="*/ 0 h 2272"/>
                  <a:gd name="T28" fmla="*/ 869 w 1490"/>
                  <a:gd name="T29" fmla="*/ 0 h 2272"/>
                  <a:gd name="T30" fmla="*/ 869 w 1490"/>
                  <a:gd name="T31" fmla="*/ 0 h 2272"/>
                  <a:gd name="T32" fmla="*/ 0 w 1490"/>
                  <a:gd name="T33" fmla="*/ 0 h 22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90"/>
                  <a:gd name="T52" fmla="*/ 0 h 2272"/>
                  <a:gd name="T53" fmla="*/ 1490 w 1490"/>
                  <a:gd name="T54" fmla="*/ 2272 h 22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90" h="2272">
                    <a:moveTo>
                      <a:pt x="0" y="0"/>
                    </a:moveTo>
                    <a:lnTo>
                      <a:pt x="0" y="363"/>
                    </a:lnTo>
                    <a:lnTo>
                      <a:pt x="0" y="518"/>
                    </a:lnTo>
                    <a:lnTo>
                      <a:pt x="0" y="622"/>
                    </a:lnTo>
                    <a:lnTo>
                      <a:pt x="869" y="622"/>
                    </a:lnTo>
                    <a:lnTo>
                      <a:pt x="1082" y="2271"/>
                    </a:lnTo>
                    <a:lnTo>
                      <a:pt x="1241" y="622"/>
                    </a:lnTo>
                    <a:lnTo>
                      <a:pt x="1489" y="622"/>
                    </a:lnTo>
                    <a:lnTo>
                      <a:pt x="1489" y="518"/>
                    </a:lnTo>
                    <a:lnTo>
                      <a:pt x="1489" y="363"/>
                    </a:lnTo>
                    <a:lnTo>
                      <a:pt x="1489" y="0"/>
                    </a:lnTo>
                    <a:lnTo>
                      <a:pt x="1241" y="0"/>
                    </a:lnTo>
                    <a:lnTo>
                      <a:pt x="869" y="0"/>
                    </a:lnTo>
                    <a:lnTo>
                      <a:pt x="0" y="0"/>
                    </a:lnTo>
                  </a:path>
                </a:pathLst>
              </a:custGeom>
              <a:solidFill>
                <a:srgbClr val="FFFFFF"/>
              </a:solidFill>
              <a:ln w="12700" cap="rnd">
                <a:solidFill>
                  <a:srgbClr val="000000"/>
                </a:solidFill>
                <a:round/>
                <a:headEnd/>
                <a:tailEnd/>
              </a:ln>
            </p:spPr>
            <p:txBody>
              <a:bodyPr/>
              <a:lstStyle/>
              <a:p>
                <a:endParaRPr lang="fr-FR"/>
              </a:p>
            </p:txBody>
          </p:sp>
          <p:sp>
            <p:nvSpPr>
              <p:cNvPr id="62481" name="Rectangle 11"/>
              <p:cNvSpPr>
                <a:spLocks noChangeArrowheads="1"/>
              </p:cNvSpPr>
              <p:nvPr/>
            </p:nvSpPr>
            <p:spPr bwMode="auto">
              <a:xfrm>
                <a:off x="3679" y="770"/>
                <a:ext cx="1371"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endParaRPr lang="en-US" altLang="fr-FR" sz="2400">
                  <a:latin typeface="Times New Roman" pitchFamily="18" charset="0"/>
                </a:endParaRPr>
              </a:p>
            </p:txBody>
          </p:sp>
        </p:grpSp>
        <p:sp>
          <p:nvSpPr>
            <p:cNvPr id="364556" name="Rectangle 12"/>
            <p:cNvSpPr>
              <a:spLocks noChangeArrowheads="1"/>
            </p:cNvSpPr>
            <p:nvPr/>
          </p:nvSpPr>
          <p:spPr bwMode="auto">
            <a:xfrm>
              <a:off x="3569" y="527"/>
              <a:ext cx="1414" cy="520"/>
            </a:xfrm>
            <a:prstGeom prst="rect">
              <a:avLst/>
            </a:prstGeom>
            <a:noFill/>
            <a:ln w="9525">
              <a:noFill/>
              <a:miter lim="800000"/>
              <a:headEnd/>
              <a:tailEnd/>
            </a:ln>
            <a:effectLst/>
          </p:spPr>
          <p:txBody>
            <a:bodyPr lIns="92075" tIns="46038" rIns="92075" bIns="46038" anchor="ctr">
              <a:spAutoFit/>
            </a:bodyPr>
            <a:lstStyle/>
            <a:p>
              <a:pPr algn="ctr">
                <a:defRPr/>
              </a:pPr>
              <a:r>
                <a:rPr lang="fr-CA" sz="1600" b="1">
                  <a:solidFill>
                    <a:srgbClr val="000099"/>
                  </a:solidFill>
                  <a:effectLst>
                    <a:outerShdw blurRad="38100" dist="38100" dir="2700000" algn="tl">
                      <a:srgbClr val="000000"/>
                    </a:outerShdw>
                  </a:effectLst>
                  <a:latin typeface="Times New Roman" pitchFamily="18" charset="0"/>
                </a:rPr>
                <a:t>Entre 4 et 7 Facteurs Critiques de Succès (FCS) par T-Bord</a:t>
              </a:r>
            </a:p>
          </p:txBody>
        </p:sp>
      </p:grpSp>
      <p:sp>
        <p:nvSpPr>
          <p:cNvPr id="41" name="AutoShape 20"/>
          <p:cNvSpPr>
            <a:spLocks noChangeArrowheads="1"/>
          </p:cNvSpPr>
          <p:nvPr/>
        </p:nvSpPr>
        <p:spPr bwMode="auto">
          <a:xfrm>
            <a:off x="8380413" y="1809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4573"/>
                                        </p:tgtEl>
                                        <p:attrNameLst>
                                          <p:attrName>style.visibility</p:attrName>
                                        </p:attrNameLst>
                                      </p:cBhvr>
                                      <p:to>
                                        <p:strVal val="visible"/>
                                      </p:to>
                                    </p:set>
                                    <p:animEffect transition="in" filter="dissolve">
                                      <p:cBhvr>
                                        <p:cTn id="17" dur="500"/>
                                        <p:tgtEl>
                                          <p:spTgt spid="364573"/>
                                        </p:tgtEl>
                                      </p:cBhvr>
                                    </p:animEffect>
                                  </p:childTnLst>
                                </p:cTn>
                              </p:par>
                              <p:par>
                                <p:cTn id="18" presetID="1" presetClass="entr" presetSubtype="0" fill="hold" nodeType="withEffect">
                                  <p:stCondLst>
                                    <p:cond delay="0"/>
                                  </p:stCondLst>
                                  <p:childTnLst>
                                    <p:set>
                                      <p:cBhvr>
                                        <p:cTn id="19" dur="1" fill="hold">
                                          <p:stCondLst>
                                            <p:cond delay="0"/>
                                          </p:stCondLst>
                                        </p:cTn>
                                        <p:tgtEl>
                                          <p:spTgt spid="36457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73" grpId="0" animBg="1"/>
      <p:bldP spid="36457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24"/>
          <p:cNvGrpSpPr>
            <a:grpSpLocks/>
          </p:cNvGrpSpPr>
          <p:nvPr/>
        </p:nvGrpSpPr>
        <p:grpSpPr bwMode="auto">
          <a:xfrm>
            <a:off x="7227888" y="1700213"/>
            <a:ext cx="1295400" cy="936625"/>
            <a:chOff x="1973" y="1434"/>
            <a:chExt cx="3484" cy="2385"/>
          </a:xfrm>
        </p:grpSpPr>
        <p:pic>
          <p:nvPicPr>
            <p:cNvPr id="64559"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3" y="1434"/>
              <a:ext cx="3484" cy="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60" name="Rectangle 26"/>
            <p:cNvSpPr>
              <a:spLocks noChangeArrowheads="1"/>
            </p:cNvSpPr>
            <p:nvPr/>
          </p:nvSpPr>
          <p:spPr bwMode="auto">
            <a:xfrm>
              <a:off x="2109" y="1570"/>
              <a:ext cx="363" cy="22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64561" name="Rectangle 27"/>
            <p:cNvSpPr>
              <a:spLocks noChangeArrowheads="1"/>
            </p:cNvSpPr>
            <p:nvPr/>
          </p:nvSpPr>
          <p:spPr bwMode="auto">
            <a:xfrm>
              <a:off x="2608" y="1570"/>
              <a:ext cx="726" cy="9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64562" name="Rectangle 28"/>
            <p:cNvSpPr>
              <a:spLocks noChangeArrowheads="1"/>
            </p:cNvSpPr>
            <p:nvPr/>
          </p:nvSpPr>
          <p:spPr bwMode="auto">
            <a:xfrm>
              <a:off x="2608" y="3430"/>
              <a:ext cx="590" cy="45"/>
            </a:xfrm>
            <a:prstGeom prst="rect">
              <a:avLst/>
            </a:prstGeom>
            <a:solidFill>
              <a:schemeClr val="accent1"/>
            </a:solidFill>
            <a:ln w="9525">
              <a:solidFill>
                <a:schemeClr val="tx1"/>
              </a:solidFill>
              <a:miter lim="800000"/>
              <a:headEnd/>
              <a:tailEnd/>
            </a:ln>
          </p:spPr>
          <p:txBody>
            <a:bodyPr wrap="none" anchor="ctr"/>
            <a:lstStyle/>
            <a:p>
              <a:pPr eaLnBrk="1" hangingPunct="1"/>
              <a:endParaRPr lang="en-US" altLang="fr-FR"/>
            </a:p>
          </p:txBody>
        </p:sp>
      </p:grpSp>
      <p:sp>
        <p:nvSpPr>
          <p:cNvPr id="366597" name="Rectangle 5"/>
          <p:cNvSpPr>
            <a:spLocks noGrp="1" noChangeArrowheads="1"/>
          </p:cNvSpPr>
          <p:nvPr>
            <p:ph type="title"/>
          </p:nvPr>
        </p:nvSpPr>
        <p:spPr>
          <a:xfrm>
            <a:off x="1143000" y="304800"/>
            <a:ext cx="7467600" cy="1431925"/>
          </a:xfrm>
        </p:spPr>
        <p:txBody>
          <a:bodyPr lIns="92075" tIns="46038" rIns="92075" bIns="46038"/>
          <a:lstStyle/>
          <a:p>
            <a:pPr eaLnBrk="1" hangingPunct="1">
              <a:defRPr/>
            </a:pPr>
            <a:r>
              <a:rPr lang="fr-CA"/>
              <a:t>Design Préliminaire</a:t>
            </a:r>
            <a:br>
              <a:rPr lang="fr-CA"/>
            </a:br>
            <a:r>
              <a:rPr lang="fr-CA" sz="2800"/>
              <a:t>Maquetage par prototypage</a:t>
            </a:r>
          </a:p>
        </p:txBody>
      </p:sp>
      <p:sp>
        <p:nvSpPr>
          <p:cNvPr id="366599" name="Rectangle 7"/>
          <p:cNvSpPr>
            <a:spLocks noChangeArrowheads="1"/>
          </p:cNvSpPr>
          <p:nvPr/>
        </p:nvSpPr>
        <p:spPr bwMode="auto">
          <a:xfrm>
            <a:off x="4562475" y="2349500"/>
            <a:ext cx="1828800" cy="701675"/>
          </a:xfrm>
          <a:prstGeom prst="rect">
            <a:avLst/>
          </a:prstGeom>
          <a:noFill/>
          <a:ln w="9525">
            <a:noFill/>
            <a:miter lim="800000"/>
            <a:headEnd/>
            <a:tailEnd/>
          </a:ln>
          <a:effectLst/>
        </p:spPr>
        <p:txBody>
          <a:bodyPr lIns="92075" tIns="46038" rIns="92075" bIns="46038" anchor="ctr">
            <a:spAutoFit/>
          </a:bodyPr>
          <a:lstStyle/>
          <a:p>
            <a:pPr algn="r">
              <a:defRPr/>
            </a:pPr>
            <a:r>
              <a:rPr lang="fr-CA" sz="2000">
                <a:effectLst>
                  <a:outerShdw blurRad="38100" dist="38100" dir="2700000" algn="tl">
                    <a:srgbClr val="000000"/>
                  </a:outerShdw>
                </a:effectLst>
                <a:latin typeface="Times New Roman" pitchFamily="18" charset="0"/>
              </a:rPr>
              <a:t>Centre de production</a:t>
            </a:r>
          </a:p>
        </p:txBody>
      </p:sp>
      <p:sp>
        <p:nvSpPr>
          <p:cNvPr id="366600" name="Rectangle 8"/>
          <p:cNvSpPr>
            <a:spLocks noChangeArrowheads="1"/>
          </p:cNvSpPr>
          <p:nvPr/>
        </p:nvSpPr>
        <p:spPr bwMode="auto">
          <a:xfrm>
            <a:off x="5608638" y="1879600"/>
            <a:ext cx="1409700" cy="396875"/>
          </a:xfrm>
          <a:prstGeom prst="rect">
            <a:avLst/>
          </a:prstGeom>
          <a:noFill/>
          <a:ln w="9525">
            <a:noFill/>
            <a:miter lim="800000"/>
            <a:headEnd/>
            <a:tailEnd/>
          </a:ln>
          <a:effectLst/>
        </p:spPr>
        <p:txBody>
          <a:bodyPr wrap="none" lIns="92075" tIns="46038" rIns="92075" bIns="46038" anchor="ctr">
            <a:spAutoFit/>
          </a:bodyPr>
          <a:lstStyle/>
          <a:p>
            <a:pPr algn="ctr">
              <a:defRPr/>
            </a:pPr>
            <a:r>
              <a:rPr lang="fr-CA" sz="2000">
                <a:effectLst>
                  <a:outerShdw blurRad="38100" dist="38100" dir="2700000" algn="tl">
                    <a:srgbClr val="000000"/>
                  </a:outerShdw>
                </a:effectLst>
                <a:latin typeface="Times New Roman" pitchFamily="18" charset="0"/>
              </a:rPr>
              <a:t>Corporation</a:t>
            </a:r>
          </a:p>
        </p:txBody>
      </p:sp>
      <p:sp>
        <p:nvSpPr>
          <p:cNvPr id="366601" name="Rectangle 9"/>
          <p:cNvSpPr>
            <a:spLocks noChangeArrowheads="1"/>
          </p:cNvSpPr>
          <p:nvPr/>
        </p:nvSpPr>
        <p:spPr bwMode="auto">
          <a:xfrm>
            <a:off x="3929063" y="3886200"/>
            <a:ext cx="1057275" cy="396875"/>
          </a:xfrm>
          <a:prstGeom prst="rect">
            <a:avLst/>
          </a:prstGeom>
          <a:noFill/>
          <a:ln w="9525">
            <a:noFill/>
            <a:miter lim="800000"/>
            <a:headEnd/>
            <a:tailEnd/>
          </a:ln>
          <a:effectLst/>
        </p:spPr>
        <p:txBody>
          <a:bodyPr wrap="none" lIns="92075" tIns="46038" rIns="92075" bIns="46038" anchor="ctr">
            <a:spAutoFit/>
          </a:bodyPr>
          <a:lstStyle/>
          <a:p>
            <a:pPr algn="ctr">
              <a:defRPr/>
            </a:pPr>
            <a:r>
              <a:rPr lang="fr-CA" sz="2000">
                <a:effectLst>
                  <a:outerShdw blurRad="38100" dist="38100" dir="2700000" algn="tl">
                    <a:srgbClr val="000000"/>
                  </a:outerShdw>
                </a:effectLst>
                <a:latin typeface="Times New Roman" pitchFamily="18" charset="0"/>
              </a:rPr>
              <a:t>Division</a:t>
            </a:r>
          </a:p>
        </p:txBody>
      </p:sp>
      <p:sp>
        <p:nvSpPr>
          <p:cNvPr id="366602" name="Rectangle 10"/>
          <p:cNvSpPr>
            <a:spLocks noChangeArrowheads="1"/>
          </p:cNvSpPr>
          <p:nvPr/>
        </p:nvSpPr>
        <p:spPr bwMode="auto">
          <a:xfrm>
            <a:off x="4310063" y="3276600"/>
            <a:ext cx="1493837" cy="396875"/>
          </a:xfrm>
          <a:prstGeom prst="rect">
            <a:avLst/>
          </a:prstGeom>
          <a:noFill/>
          <a:ln w="9525">
            <a:noFill/>
            <a:miter lim="800000"/>
            <a:headEnd/>
            <a:tailEnd/>
          </a:ln>
          <a:effectLst/>
        </p:spPr>
        <p:txBody>
          <a:bodyPr wrap="none" lIns="92075" tIns="46038" rIns="92075" bIns="46038" anchor="ctr">
            <a:spAutoFit/>
          </a:bodyPr>
          <a:lstStyle/>
          <a:p>
            <a:pPr algn="ctr">
              <a:defRPr/>
            </a:pPr>
            <a:r>
              <a:rPr lang="fr-CA" sz="2000">
                <a:effectLst>
                  <a:outerShdw blurRad="38100" dist="38100" dir="2700000" algn="tl">
                    <a:srgbClr val="000000"/>
                  </a:outerShdw>
                </a:effectLst>
                <a:latin typeface="Times New Roman" pitchFamily="18" charset="0"/>
              </a:rPr>
              <a:t>Département</a:t>
            </a:r>
          </a:p>
        </p:txBody>
      </p:sp>
      <p:sp>
        <p:nvSpPr>
          <p:cNvPr id="366608" name="Rectangle 16"/>
          <p:cNvSpPr>
            <a:spLocks noChangeArrowheads="1"/>
          </p:cNvSpPr>
          <p:nvPr/>
        </p:nvSpPr>
        <p:spPr bwMode="auto">
          <a:xfrm>
            <a:off x="3471863" y="4495800"/>
            <a:ext cx="944562" cy="396875"/>
          </a:xfrm>
          <a:prstGeom prst="rect">
            <a:avLst/>
          </a:prstGeom>
          <a:noFill/>
          <a:ln w="9525">
            <a:noFill/>
            <a:miter lim="800000"/>
            <a:headEnd/>
            <a:tailEnd/>
          </a:ln>
          <a:effectLst/>
        </p:spPr>
        <p:txBody>
          <a:bodyPr wrap="none" lIns="92075" tIns="46038" rIns="92075" bIns="46038" anchor="ctr">
            <a:spAutoFit/>
          </a:bodyPr>
          <a:lstStyle/>
          <a:p>
            <a:pPr algn="ctr">
              <a:defRPr/>
            </a:pPr>
            <a:r>
              <a:rPr lang="fr-CA" sz="2000">
                <a:effectLst>
                  <a:outerShdw blurRad="38100" dist="38100" dir="2700000" algn="tl">
                    <a:srgbClr val="000000"/>
                  </a:outerShdw>
                </a:effectLst>
                <a:latin typeface="Times New Roman" pitchFamily="18" charset="0"/>
              </a:rPr>
              <a:t>Section</a:t>
            </a:r>
          </a:p>
        </p:txBody>
      </p:sp>
      <p:sp>
        <p:nvSpPr>
          <p:cNvPr id="366609" name="Rectangle 17"/>
          <p:cNvSpPr>
            <a:spLocks noChangeArrowheads="1"/>
          </p:cNvSpPr>
          <p:nvPr/>
        </p:nvSpPr>
        <p:spPr bwMode="auto">
          <a:xfrm>
            <a:off x="2862263" y="5410200"/>
            <a:ext cx="1100137" cy="396875"/>
          </a:xfrm>
          <a:prstGeom prst="rect">
            <a:avLst/>
          </a:prstGeom>
          <a:noFill/>
          <a:ln w="9525">
            <a:noFill/>
            <a:miter lim="800000"/>
            <a:headEnd/>
            <a:tailEnd/>
          </a:ln>
          <a:effectLst/>
        </p:spPr>
        <p:txBody>
          <a:bodyPr wrap="none" lIns="92075" tIns="46038" rIns="92075" bIns="46038" anchor="ctr">
            <a:spAutoFit/>
          </a:bodyPr>
          <a:lstStyle/>
          <a:p>
            <a:pPr algn="ctr">
              <a:defRPr/>
            </a:pPr>
            <a:r>
              <a:rPr lang="fr-CA" sz="2000">
                <a:effectLst>
                  <a:outerShdw blurRad="38100" dist="38100" dir="2700000" algn="tl">
                    <a:srgbClr val="000000"/>
                  </a:outerShdw>
                </a:effectLst>
                <a:latin typeface="Times New Roman" pitchFamily="18" charset="0"/>
              </a:rPr>
              <a:t>Employé</a:t>
            </a:r>
          </a:p>
        </p:txBody>
      </p:sp>
      <p:sp>
        <p:nvSpPr>
          <p:cNvPr id="366610" name="Freeform 18"/>
          <p:cNvSpPr>
            <a:spLocks/>
          </p:cNvSpPr>
          <p:nvPr/>
        </p:nvSpPr>
        <p:spPr bwMode="auto">
          <a:xfrm>
            <a:off x="8501063" y="2057400"/>
            <a:ext cx="247650" cy="990600"/>
          </a:xfrm>
          <a:custGeom>
            <a:avLst/>
            <a:gdLst>
              <a:gd name="T0" fmla="*/ 0 w 156"/>
              <a:gd name="T1" fmla="*/ 0 h 721"/>
              <a:gd name="T2" fmla="*/ 2147483646 w 156"/>
              <a:gd name="T3" fmla="*/ 2147483646 h 721"/>
              <a:gd name="T4" fmla="*/ 2147483646 w 156"/>
              <a:gd name="T5" fmla="*/ 2147483646 h 721"/>
              <a:gd name="T6" fmla="*/ 2147483646 w 156"/>
              <a:gd name="T7" fmla="*/ 2147483646 h 721"/>
              <a:gd name="T8" fmla="*/ 2147483646 w 156"/>
              <a:gd name="T9" fmla="*/ 2147483646 h 721"/>
              <a:gd name="T10" fmla="*/ 2147483646 w 156"/>
              <a:gd name="T11" fmla="*/ 2147483646 h 721"/>
              <a:gd name="T12" fmla="*/ 2147483646 w 156"/>
              <a:gd name="T13" fmla="*/ 2147483646 h 721"/>
              <a:gd name="T14" fmla="*/ 2147483646 w 156"/>
              <a:gd name="T15" fmla="*/ 2147483646 h 721"/>
              <a:gd name="T16" fmla="*/ 2147483646 w 156"/>
              <a:gd name="T17" fmla="*/ 2147483646 h 721"/>
              <a:gd name="T18" fmla="*/ 2147483646 w 156"/>
              <a:gd name="T19" fmla="*/ 2147483646 h 721"/>
              <a:gd name="T20" fmla="*/ 2147483646 w 156"/>
              <a:gd name="T21" fmla="*/ 2147483646 h 721"/>
              <a:gd name="T22" fmla="*/ 2147483646 w 156"/>
              <a:gd name="T23" fmla="*/ 2147483646 h 721"/>
              <a:gd name="T24" fmla="*/ 2147483646 w 156"/>
              <a:gd name="T25" fmla="*/ 2147483646 h 721"/>
              <a:gd name="T26" fmla="*/ 2147483646 w 156"/>
              <a:gd name="T27" fmla="*/ 2147483646 h 721"/>
              <a:gd name="T28" fmla="*/ 2147483646 w 156"/>
              <a:gd name="T29" fmla="*/ 2147483646 h 721"/>
              <a:gd name="T30" fmla="*/ 2147483646 w 156"/>
              <a:gd name="T31" fmla="*/ 2147483646 h 721"/>
              <a:gd name="T32" fmla="*/ 2147483646 w 156"/>
              <a:gd name="T33" fmla="*/ 2147483646 h 721"/>
              <a:gd name="T34" fmla="*/ 2147483646 w 156"/>
              <a:gd name="T35" fmla="*/ 2147483646 h 721"/>
              <a:gd name="T36" fmla="*/ 2147483646 w 156"/>
              <a:gd name="T37" fmla="*/ 2147483646 h 721"/>
              <a:gd name="T38" fmla="*/ 2147483646 w 156"/>
              <a:gd name="T39" fmla="*/ 2147483646 h 721"/>
              <a:gd name="T40" fmla="*/ 0 w 156"/>
              <a:gd name="T41" fmla="*/ 2147483646 h 721"/>
              <a:gd name="T42" fmla="*/ 2147483646 w 156"/>
              <a:gd name="T43" fmla="*/ 2147483646 h 721"/>
              <a:gd name="T44" fmla="*/ 2147483646 w 156"/>
              <a:gd name="T45" fmla="*/ 2147483646 h 721"/>
              <a:gd name="T46" fmla="*/ 2147483646 w 156"/>
              <a:gd name="T47" fmla="*/ 2147483646 h 721"/>
              <a:gd name="T48" fmla="*/ 2147483646 w 156"/>
              <a:gd name="T49" fmla="*/ 2147483646 h 721"/>
              <a:gd name="T50" fmla="*/ 2147483646 w 156"/>
              <a:gd name="T51" fmla="*/ 2147483646 h 721"/>
              <a:gd name="T52" fmla="*/ 2147483646 w 156"/>
              <a:gd name="T53" fmla="*/ 2147483646 h 721"/>
              <a:gd name="T54" fmla="*/ 2147483646 w 156"/>
              <a:gd name="T55" fmla="*/ 2147483646 h 721"/>
              <a:gd name="T56" fmla="*/ 2147483646 w 156"/>
              <a:gd name="T57" fmla="*/ 2147483646 h 721"/>
              <a:gd name="T58" fmla="*/ 2147483646 w 156"/>
              <a:gd name="T59" fmla="*/ 2147483646 h 721"/>
              <a:gd name="T60" fmla="*/ 2147483646 w 156"/>
              <a:gd name="T61" fmla="*/ 2147483646 h 721"/>
              <a:gd name="T62" fmla="*/ 2147483646 w 156"/>
              <a:gd name="T63" fmla="*/ 2147483646 h 721"/>
              <a:gd name="T64" fmla="*/ 2147483646 w 156"/>
              <a:gd name="T65" fmla="*/ 2147483646 h 721"/>
              <a:gd name="T66" fmla="*/ 2147483646 w 156"/>
              <a:gd name="T67" fmla="*/ 2147483646 h 721"/>
              <a:gd name="T68" fmla="*/ 2147483646 w 156"/>
              <a:gd name="T69" fmla="*/ 2147483646 h 721"/>
              <a:gd name="T70" fmla="*/ 2147483646 w 156"/>
              <a:gd name="T71" fmla="*/ 2147483646 h 721"/>
              <a:gd name="T72" fmla="*/ 0 w 156"/>
              <a:gd name="T73" fmla="*/ 2147483646 h 721"/>
              <a:gd name="T74" fmla="*/ 0 w 156"/>
              <a:gd name="T75" fmla="*/ 0 h 7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6"/>
              <a:gd name="T115" fmla="*/ 0 h 721"/>
              <a:gd name="T116" fmla="*/ 156 w 156"/>
              <a:gd name="T117" fmla="*/ 721 h 7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6" h="721">
                <a:moveTo>
                  <a:pt x="0" y="0"/>
                </a:moveTo>
                <a:lnTo>
                  <a:pt x="17" y="3"/>
                </a:lnTo>
                <a:lnTo>
                  <a:pt x="35" y="5"/>
                </a:lnTo>
                <a:lnTo>
                  <a:pt x="60" y="20"/>
                </a:lnTo>
                <a:lnTo>
                  <a:pt x="86" y="43"/>
                </a:lnTo>
                <a:lnTo>
                  <a:pt x="112" y="73"/>
                </a:lnTo>
                <a:lnTo>
                  <a:pt x="129" y="111"/>
                </a:lnTo>
                <a:lnTo>
                  <a:pt x="146" y="152"/>
                </a:lnTo>
                <a:lnTo>
                  <a:pt x="155" y="200"/>
                </a:lnTo>
                <a:lnTo>
                  <a:pt x="155" y="250"/>
                </a:lnTo>
                <a:lnTo>
                  <a:pt x="155" y="417"/>
                </a:lnTo>
                <a:lnTo>
                  <a:pt x="146" y="493"/>
                </a:lnTo>
                <a:lnTo>
                  <a:pt x="138" y="528"/>
                </a:lnTo>
                <a:lnTo>
                  <a:pt x="129" y="561"/>
                </a:lnTo>
                <a:lnTo>
                  <a:pt x="112" y="591"/>
                </a:lnTo>
                <a:lnTo>
                  <a:pt x="95" y="616"/>
                </a:lnTo>
                <a:lnTo>
                  <a:pt x="78" y="637"/>
                </a:lnTo>
                <a:lnTo>
                  <a:pt x="52" y="652"/>
                </a:lnTo>
                <a:lnTo>
                  <a:pt x="52" y="720"/>
                </a:lnTo>
                <a:lnTo>
                  <a:pt x="0" y="581"/>
                </a:lnTo>
                <a:lnTo>
                  <a:pt x="52" y="417"/>
                </a:lnTo>
                <a:lnTo>
                  <a:pt x="52" y="485"/>
                </a:lnTo>
                <a:lnTo>
                  <a:pt x="69" y="475"/>
                </a:lnTo>
                <a:lnTo>
                  <a:pt x="86" y="460"/>
                </a:lnTo>
                <a:lnTo>
                  <a:pt x="112" y="427"/>
                </a:lnTo>
                <a:lnTo>
                  <a:pt x="129" y="384"/>
                </a:lnTo>
                <a:lnTo>
                  <a:pt x="146" y="333"/>
                </a:lnTo>
                <a:lnTo>
                  <a:pt x="138" y="298"/>
                </a:lnTo>
                <a:lnTo>
                  <a:pt x="121" y="265"/>
                </a:lnTo>
                <a:lnTo>
                  <a:pt x="103" y="237"/>
                </a:lnTo>
                <a:lnTo>
                  <a:pt x="86" y="215"/>
                </a:lnTo>
                <a:lnTo>
                  <a:pt x="69" y="195"/>
                </a:lnTo>
                <a:lnTo>
                  <a:pt x="43" y="182"/>
                </a:lnTo>
                <a:lnTo>
                  <a:pt x="26" y="172"/>
                </a:lnTo>
                <a:lnTo>
                  <a:pt x="0" y="169"/>
                </a:lnTo>
                <a:lnTo>
                  <a:pt x="0" y="0"/>
                </a:lnTo>
              </a:path>
            </a:pathLst>
          </a:custGeom>
          <a:solidFill>
            <a:srgbClr val="FFFFFF"/>
          </a:solidFill>
          <a:ln w="12700" cap="rnd">
            <a:solidFill>
              <a:schemeClr val="tx1"/>
            </a:solidFill>
            <a:round/>
            <a:headEnd/>
            <a:tailEnd/>
          </a:ln>
        </p:spPr>
        <p:txBody>
          <a:bodyPr/>
          <a:lstStyle/>
          <a:p>
            <a:endParaRPr lang="fr-FR"/>
          </a:p>
        </p:txBody>
      </p:sp>
      <p:sp>
        <p:nvSpPr>
          <p:cNvPr id="366611" name="Freeform 19"/>
          <p:cNvSpPr>
            <a:spLocks/>
          </p:cNvSpPr>
          <p:nvPr/>
        </p:nvSpPr>
        <p:spPr bwMode="auto">
          <a:xfrm>
            <a:off x="7891463" y="2743200"/>
            <a:ext cx="249237" cy="1066800"/>
          </a:xfrm>
          <a:custGeom>
            <a:avLst/>
            <a:gdLst>
              <a:gd name="T0" fmla="*/ 0 w 157"/>
              <a:gd name="T1" fmla="*/ 0 h 721"/>
              <a:gd name="T2" fmla="*/ 2147483646 w 157"/>
              <a:gd name="T3" fmla="*/ 2147483646 h 721"/>
              <a:gd name="T4" fmla="*/ 2147483646 w 157"/>
              <a:gd name="T5" fmla="*/ 2147483646 h 721"/>
              <a:gd name="T6" fmla="*/ 2147483646 w 157"/>
              <a:gd name="T7" fmla="*/ 2147483646 h 721"/>
              <a:gd name="T8" fmla="*/ 2147483646 w 157"/>
              <a:gd name="T9" fmla="*/ 2147483646 h 721"/>
              <a:gd name="T10" fmla="*/ 2147483646 w 157"/>
              <a:gd name="T11" fmla="*/ 2147483646 h 721"/>
              <a:gd name="T12" fmla="*/ 2147483646 w 157"/>
              <a:gd name="T13" fmla="*/ 2147483646 h 721"/>
              <a:gd name="T14" fmla="*/ 2147483646 w 157"/>
              <a:gd name="T15" fmla="*/ 2147483646 h 721"/>
              <a:gd name="T16" fmla="*/ 2147483646 w 157"/>
              <a:gd name="T17" fmla="*/ 2147483646 h 721"/>
              <a:gd name="T18" fmla="*/ 2147483646 w 157"/>
              <a:gd name="T19" fmla="*/ 2147483646 h 721"/>
              <a:gd name="T20" fmla="*/ 2147483646 w 157"/>
              <a:gd name="T21" fmla="*/ 2147483646 h 721"/>
              <a:gd name="T22" fmla="*/ 2147483646 w 157"/>
              <a:gd name="T23" fmla="*/ 2147483646 h 721"/>
              <a:gd name="T24" fmla="*/ 2147483646 w 157"/>
              <a:gd name="T25" fmla="*/ 2147483646 h 721"/>
              <a:gd name="T26" fmla="*/ 2147483646 w 157"/>
              <a:gd name="T27" fmla="*/ 2147483646 h 721"/>
              <a:gd name="T28" fmla="*/ 2147483646 w 157"/>
              <a:gd name="T29" fmla="*/ 2147483646 h 721"/>
              <a:gd name="T30" fmla="*/ 2147483646 w 157"/>
              <a:gd name="T31" fmla="*/ 2147483646 h 721"/>
              <a:gd name="T32" fmla="*/ 2147483646 w 157"/>
              <a:gd name="T33" fmla="*/ 2147483646 h 721"/>
              <a:gd name="T34" fmla="*/ 2147483646 w 157"/>
              <a:gd name="T35" fmla="*/ 2147483646 h 721"/>
              <a:gd name="T36" fmla="*/ 0 w 157"/>
              <a:gd name="T37" fmla="*/ 2147483646 h 721"/>
              <a:gd name="T38" fmla="*/ 2147483646 w 157"/>
              <a:gd name="T39" fmla="*/ 2147483646 h 721"/>
              <a:gd name="T40" fmla="*/ 2147483646 w 157"/>
              <a:gd name="T41" fmla="*/ 2147483646 h 721"/>
              <a:gd name="T42" fmla="*/ 2147483646 w 157"/>
              <a:gd name="T43" fmla="*/ 2147483646 h 721"/>
              <a:gd name="T44" fmla="*/ 2147483646 w 157"/>
              <a:gd name="T45" fmla="*/ 2147483646 h 721"/>
              <a:gd name="T46" fmla="*/ 2147483646 w 157"/>
              <a:gd name="T47" fmla="*/ 2147483646 h 721"/>
              <a:gd name="T48" fmla="*/ 2147483646 w 157"/>
              <a:gd name="T49" fmla="*/ 2147483646 h 721"/>
              <a:gd name="T50" fmla="*/ 2147483646 w 157"/>
              <a:gd name="T51" fmla="*/ 2147483646 h 721"/>
              <a:gd name="T52" fmla="*/ 2147483646 w 157"/>
              <a:gd name="T53" fmla="*/ 2147483646 h 721"/>
              <a:gd name="T54" fmla="*/ 2147483646 w 157"/>
              <a:gd name="T55" fmla="*/ 2147483646 h 721"/>
              <a:gd name="T56" fmla="*/ 2147483646 w 157"/>
              <a:gd name="T57" fmla="*/ 2147483646 h 721"/>
              <a:gd name="T58" fmla="*/ 2147483646 w 157"/>
              <a:gd name="T59" fmla="*/ 2147483646 h 721"/>
              <a:gd name="T60" fmla="*/ 2147483646 w 157"/>
              <a:gd name="T61" fmla="*/ 2147483646 h 721"/>
              <a:gd name="T62" fmla="*/ 2147483646 w 157"/>
              <a:gd name="T63" fmla="*/ 2147483646 h 721"/>
              <a:gd name="T64" fmla="*/ 2147483646 w 157"/>
              <a:gd name="T65" fmla="*/ 2147483646 h 721"/>
              <a:gd name="T66" fmla="*/ 0 w 157"/>
              <a:gd name="T67" fmla="*/ 2147483646 h 721"/>
              <a:gd name="T68" fmla="*/ 0 w 157"/>
              <a:gd name="T69" fmla="*/ 0 h 7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21"/>
              <a:gd name="T107" fmla="*/ 157 w 157"/>
              <a:gd name="T108" fmla="*/ 721 h 7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21">
                <a:moveTo>
                  <a:pt x="0" y="0"/>
                </a:moveTo>
                <a:lnTo>
                  <a:pt x="31" y="4"/>
                </a:lnTo>
                <a:lnTo>
                  <a:pt x="62" y="21"/>
                </a:lnTo>
                <a:lnTo>
                  <a:pt x="86" y="41"/>
                </a:lnTo>
                <a:lnTo>
                  <a:pt x="109" y="72"/>
                </a:lnTo>
                <a:lnTo>
                  <a:pt x="133" y="110"/>
                </a:lnTo>
                <a:lnTo>
                  <a:pt x="140" y="151"/>
                </a:lnTo>
                <a:lnTo>
                  <a:pt x="156" y="199"/>
                </a:lnTo>
                <a:lnTo>
                  <a:pt x="156" y="250"/>
                </a:lnTo>
                <a:lnTo>
                  <a:pt x="156" y="418"/>
                </a:lnTo>
                <a:lnTo>
                  <a:pt x="148" y="494"/>
                </a:lnTo>
                <a:lnTo>
                  <a:pt x="133" y="562"/>
                </a:lnTo>
                <a:lnTo>
                  <a:pt x="117" y="590"/>
                </a:lnTo>
                <a:lnTo>
                  <a:pt x="94" y="617"/>
                </a:lnTo>
                <a:lnTo>
                  <a:pt x="78" y="638"/>
                </a:lnTo>
                <a:lnTo>
                  <a:pt x="54" y="651"/>
                </a:lnTo>
                <a:lnTo>
                  <a:pt x="54" y="720"/>
                </a:lnTo>
                <a:lnTo>
                  <a:pt x="0" y="583"/>
                </a:lnTo>
                <a:lnTo>
                  <a:pt x="54" y="418"/>
                </a:lnTo>
                <a:lnTo>
                  <a:pt x="54" y="484"/>
                </a:lnTo>
                <a:lnTo>
                  <a:pt x="86" y="460"/>
                </a:lnTo>
                <a:lnTo>
                  <a:pt x="109" y="425"/>
                </a:lnTo>
                <a:lnTo>
                  <a:pt x="133" y="384"/>
                </a:lnTo>
                <a:lnTo>
                  <a:pt x="148" y="333"/>
                </a:lnTo>
                <a:lnTo>
                  <a:pt x="140" y="298"/>
                </a:lnTo>
                <a:lnTo>
                  <a:pt x="125" y="264"/>
                </a:lnTo>
                <a:lnTo>
                  <a:pt x="109" y="237"/>
                </a:lnTo>
                <a:lnTo>
                  <a:pt x="86" y="213"/>
                </a:lnTo>
                <a:lnTo>
                  <a:pt x="70" y="196"/>
                </a:lnTo>
                <a:lnTo>
                  <a:pt x="47" y="179"/>
                </a:lnTo>
                <a:lnTo>
                  <a:pt x="23" y="172"/>
                </a:lnTo>
                <a:lnTo>
                  <a:pt x="0" y="168"/>
                </a:lnTo>
                <a:lnTo>
                  <a:pt x="0" y="0"/>
                </a:lnTo>
              </a:path>
            </a:pathLst>
          </a:custGeom>
          <a:solidFill>
            <a:srgbClr val="FFFFFF"/>
          </a:solidFill>
          <a:ln w="12700" cap="rnd">
            <a:solidFill>
              <a:schemeClr val="tx1"/>
            </a:solidFill>
            <a:round/>
            <a:headEnd/>
            <a:tailEnd/>
          </a:ln>
        </p:spPr>
        <p:txBody>
          <a:bodyPr/>
          <a:lstStyle/>
          <a:p>
            <a:endParaRPr lang="fr-FR"/>
          </a:p>
        </p:txBody>
      </p:sp>
      <p:sp>
        <p:nvSpPr>
          <p:cNvPr id="366612" name="Freeform 20"/>
          <p:cNvSpPr>
            <a:spLocks/>
          </p:cNvSpPr>
          <p:nvPr/>
        </p:nvSpPr>
        <p:spPr bwMode="auto">
          <a:xfrm>
            <a:off x="7281863" y="3411538"/>
            <a:ext cx="274637" cy="1008062"/>
          </a:xfrm>
          <a:custGeom>
            <a:avLst/>
            <a:gdLst>
              <a:gd name="T0" fmla="*/ 0 w 157"/>
              <a:gd name="T1" fmla="*/ 0 h 722"/>
              <a:gd name="T2" fmla="*/ 2147483646 w 157"/>
              <a:gd name="T3" fmla="*/ 2147483646 h 722"/>
              <a:gd name="T4" fmla="*/ 2147483646 w 157"/>
              <a:gd name="T5" fmla="*/ 2147483646 h 722"/>
              <a:gd name="T6" fmla="*/ 2147483646 w 157"/>
              <a:gd name="T7" fmla="*/ 2147483646 h 722"/>
              <a:gd name="T8" fmla="*/ 2147483646 w 157"/>
              <a:gd name="T9" fmla="*/ 2147483646 h 722"/>
              <a:gd name="T10" fmla="*/ 2147483646 w 157"/>
              <a:gd name="T11" fmla="*/ 2147483646 h 722"/>
              <a:gd name="T12" fmla="*/ 2147483646 w 157"/>
              <a:gd name="T13" fmla="*/ 2147483646 h 722"/>
              <a:gd name="T14" fmla="*/ 2147483646 w 157"/>
              <a:gd name="T15" fmla="*/ 2147483646 h 722"/>
              <a:gd name="T16" fmla="*/ 2147483646 w 157"/>
              <a:gd name="T17" fmla="*/ 2147483646 h 722"/>
              <a:gd name="T18" fmla="*/ 2147483646 w 157"/>
              <a:gd name="T19" fmla="*/ 2147483646 h 722"/>
              <a:gd name="T20" fmla="*/ 2147483646 w 157"/>
              <a:gd name="T21" fmla="*/ 2147483646 h 722"/>
              <a:gd name="T22" fmla="*/ 2147483646 w 157"/>
              <a:gd name="T23" fmla="*/ 2147483646 h 722"/>
              <a:gd name="T24" fmla="*/ 2147483646 w 157"/>
              <a:gd name="T25" fmla="*/ 2147483646 h 722"/>
              <a:gd name="T26" fmla="*/ 2147483646 w 157"/>
              <a:gd name="T27" fmla="*/ 2147483646 h 722"/>
              <a:gd name="T28" fmla="*/ 2147483646 w 157"/>
              <a:gd name="T29" fmla="*/ 2147483646 h 722"/>
              <a:gd name="T30" fmla="*/ 2147483646 w 157"/>
              <a:gd name="T31" fmla="*/ 2147483646 h 722"/>
              <a:gd name="T32" fmla="*/ 2147483646 w 157"/>
              <a:gd name="T33" fmla="*/ 2147483646 h 722"/>
              <a:gd name="T34" fmla="*/ 0 w 157"/>
              <a:gd name="T35" fmla="*/ 2147483646 h 722"/>
              <a:gd name="T36" fmla="*/ 2147483646 w 157"/>
              <a:gd name="T37" fmla="*/ 2147483646 h 722"/>
              <a:gd name="T38" fmla="*/ 2147483646 w 157"/>
              <a:gd name="T39" fmla="*/ 2147483646 h 722"/>
              <a:gd name="T40" fmla="*/ 2147483646 w 157"/>
              <a:gd name="T41" fmla="*/ 2147483646 h 722"/>
              <a:gd name="T42" fmla="*/ 2147483646 w 157"/>
              <a:gd name="T43" fmla="*/ 2147483646 h 722"/>
              <a:gd name="T44" fmla="*/ 2147483646 w 157"/>
              <a:gd name="T45" fmla="*/ 2147483646 h 722"/>
              <a:gd name="T46" fmla="*/ 2147483646 w 157"/>
              <a:gd name="T47" fmla="*/ 2147483646 h 722"/>
              <a:gd name="T48" fmla="*/ 2147483646 w 157"/>
              <a:gd name="T49" fmla="*/ 2147483646 h 722"/>
              <a:gd name="T50" fmla="*/ 2147483646 w 157"/>
              <a:gd name="T51" fmla="*/ 2147483646 h 722"/>
              <a:gd name="T52" fmla="*/ 2147483646 w 157"/>
              <a:gd name="T53" fmla="*/ 2147483646 h 722"/>
              <a:gd name="T54" fmla="*/ 2147483646 w 157"/>
              <a:gd name="T55" fmla="*/ 2147483646 h 722"/>
              <a:gd name="T56" fmla="*/ 2147483646 w 157"/>
              <a:gd name="T57" fmla="*/ 2147483646 h 722"/>
              <a:gd name="T58" fmla="*/ 2147483646 w 157"/>
              <a:gd name="T59" fmla="*/ 2147483646 h 722"/>
              <a:gd name="T60" fmla="*/ 2147483646 w 157"/>
              <a:gd name="T61" fmla="*/ 2147483646 h 722"/>
              <a:gd name="T62" fmla="*/ 0 w 157"/>
              <a:gd name="T63" fmla="*/ 2147483646 h 722"/>
              <a:gd name="T64" fmla="*/ 0 w 157"/>
              <a:gd name="T65" fmla="*/ 0 h 7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7"/>
              <a:gd name="T100" fmla="*/ 0 h 722"/>
              <a:gd name="T101" fmla="*/ 157 w 157"/>
              <a:gd name="T102" fmla="*/ 722 h 7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7" h="722">
                <a:moveTo>
                  <a:pt x="0" y="0"/>
                </a:moveTo>
                <a:lnTo>
                  <a:pt x="28" y="5"/>
                </a:lnTo>
                <a:lnTo>
                  <a:pt x="64" y="18"/>
                </a:lnTo>
                <a:lnTo>
                  <a:pt x="85" y="44"/>
                </a:lnTo>
                <a:lnTo>
                  <a:pt x="113" y="71"/>
                </a:lnTo>
                <a:lnTo>
                  <a:pt x="128" y="111"/>
                </a:lnTo>
                <a:lnTo>
                  <a:pt x="142" y="151"/>
                </a:lnTo>
                <a:lnTo>
                  <a:pt x="156" y="199"/>
                </a:lnTo>
                <a:lnTo>
                  <a:pt x="156" y="248"/>
                </a:lnTo>
                <a:lnTo>
                  <a:pt x="156" y="420"/>
                </a:lnTo>
                <a:lnTo>
                  <a:pt x="149" y="495"/>
                </a:lnTo>
                <a:lnTo>
                  <a:pt x="128" y="566"/>
                </a:lnTo>
                <a:lnTo>
                  <a:pt x="92" y="619"/>
                </a:lnTo>
                <a:lnTo>
                  <a:pt x="71" y="637"/>
                </a:lnTo>
                <a:lnTo>
                  <a:pt x="50" y="655"/>
                </a:lnTo>
                <a:lnTo>
                  <a:pt x="50" y="721"/>
                </a:lnTo>
                <a:lnTo>
                  <a:pt x="0" y="584"/>
                </a:lnTo>
                <a:lnTo>
                  <a:pt x="50" y="420"/>
                </a:lnTo>
                <a:lnTo>
                  <a:pt x="50" y="487"/>
                </a:lnTo>
                <a:lnTo>
                  <a:pt x="78" y="460"/>
                </a:lnTo>
                <a:lnTo>
                  <a:pt x="106" y="429"/>
                </a:lnTo>
                <a:lnTo>
                  <a:pt x="128" y="385"/>
                </a:lnTo>
                <a:lnTo>
                  <a:pt x="149" y="332"/>
                </a:lnTo>
                <a:lnTo>
                  <a:pt x="121" y="265"/>
                </a:lnTo>
                <a:lnTo>
                  <a:pt x="106" y="239"/>
                </a:lnTo>
                <a:lnTo>
                  <a:pt x="85" y="212"/>
                </a:lnTo>
                <a:lnTo>
                  <a:pt x="71" y="195"/>
                </a:lnTo>
                <a:lnTo>
                  <a:pt x="50" y="181"/>
                </a:lnTo>
                <a:lnTo>
                  <a:pt x="21" y="173"/>
                </a:lnTo>
                <a:lnTo>
                  <a:pt x="0" y="168"/>
                </a:lnTo>
                <a:lnTo>
                  <a:pt x="0" y="0"/>
                </a:lnTo>
              </a:path>
            </a:pathLst>
          </a:custGeom>
          <a:solidFill>
            <a:srgbClr val="FFFFFF"/>
          </a:solidFill>
          <a:ln w="12700" cap="rnd">
            <a:solidFill>
              <a:schemeClr val="tx1"/>
            </a:solidFill>
            <a:round/>
            <a:headEnd/>
            <a:tailEnd/>
          </a:ln>
        </p:spPr>
        <p:txBody>
          <a:bodyPr/>
          <a:lstStyle/>
          <a:p>
            <a:endParaRPr lang="fr-FR"/>
          </a:p>
        </p:txBody>
      </p:sp>
      <p:sp>
        <p:nvSpPr>
          <p:cNvPr id="366613" name="Freeform 21"/>
          <p:cNvSpPr>
            <a:spLocks/>
          </p:cNvSpPr>
          <p:nvPr/>
        </p:nvSpPr>
        <p:spPr bwMode="auto">
          <a:xfrm>
            <a:off x="6672263" y="4114800"/>
            <a:ext cx="304800" cy="1047750"/>
          </a:xfrm>
          <a:custGeom>
            <a:avLst/>
            <a:gdLst>
              <a:gd name="T0" fmla="*/ 0 w 159"/>
              <a:gd name="T1" fmla="*/ 0 h 722"/>
              <a:gd name="T2" fmla="*/ 2147483646 w 159"/>
              <a:gd name="T3" fmla="*/ 2147483646 h 722"/>
              <a:gd name="T4" fmla="*/ 2147483646 w 159"/>
              <a:gd name="T5" fmla="*/ 2147483646 h 722"/>
              <a:gd name="T6" fmla="*/ 2147483646 w 159"/>
              <a:gd name="T7" fmla="*/ 2147483646 h 722"/>
              <a:gd name="T8" fmla="*/ 2147483646 w 159"/>
              <a:gd name="T9" fmla="*/ 2147483646 h 722"/>
              <a:gd name="T10" fmla="*/ 2147483646 w 159"/>
              <a:gd name="T11" fmla="*/ 2147483646 h 722"/>
              <a:gd name="T12" fmla="*/ 2147483646 w 159"/>
              <a:gd name="T13" fmla="*/ 2147483646 h 722"/>
              <a:gd name="T14" fmla="*/ 2147483646 w 159"/>
              <a:gd name="T15" fmla="*/ 2147483646 h 722"/>
              <a:gd name="T16" fmla="*/ 2147483646 w 159"/>
              <a:gd name="T17" fmla="*/ 2147483646 h 722"/>
              <a:gd name="T18" fmla="*/ 2147483646 w 159"/>
              <a:gd name="T19" fmla="*/ 2147483646 h 722"/>
              <a:gd name="T20" fmla="*/ 2147483646 w 159"/>
              <a:gd name="T21" fmla="*/ 2147483646 h 722"/>
              <a:gd name="T22" fmla="*/ 2147483646 w 159"/>
              <a:gd name="T23" fmla="*/ 2147483646 h 722"/>
              <a:gd name="T24" fmla="*/ 2147483646 w 159"/>
              <a:gd name="T25" fmla="*/ 2147483646 h 722"/>
              <a:gd name="T26" fmla="*/ 2147483646 w 159"/>
              <a:gd name="T27" fmla="*/ 2147483646 h 722"/>
              <a:gd name="T28" fmla="*/ 2147483646 w 159"/>
              <a:gd name="T29" fmla="*/ 2147483646 h 722"/>
              <a:gd name="T30" fmla="*/ 2147483646 w 159"/>
              <a:gd name="T31" fmla="*/ 2147483646 h 722"/>
              <a:gd name="T32" fmla="*/ 0 w 159"/>
              <a:gd name="T33" fmla="*/ 2147483646 h 722"/>
              <a:gd name="T34" fmla="*/ 2147483646 w 159"/>
              <a:gd name="T35" fmla="*/ 2147483646 h 722"/>
              <a:gd name="T36" fmla="*/ 2147483646 w 159"/>
              <a:gd name="T37" fmla="*/ 2147483646 h 722"/>
              <a:gd name="T38" fmla="*/ 2147483646 w 159"/>
              <a:gd name="T39" fmla="*/ 2147483646 h 722"/>
              <a:gd name="T40" fmla="*/ 2147483646 w 159"/>
              <a:gd name="T41" fmla="*/ 2147483646 h 722"/>
              <a:gd name="T42" fmla="*/ 2147483646 w 159"/>
              <a:gd name="T43" fmla="*/ 2147483646 h 722"/>
              <a:gd name="T44" fmla="*/ 2147483646 w 159"/>
              <a:gd name="T45" fmla="*/ 2147483646 h 722"/>
              <a:gd name="T46" fmla="*/ 2147483646 w 159"/>
              <a:gd name="T47" fmla="*/ 2147483646 h 722"/>
              <a:gd name="T48" fmla="*/ 2147483646 w 159"/>
              <a:gd name="T49" fmla="*/ 2147483646 h 722"/>
              <a:gd name="T50" fmla="*/ 2147483646 w 159"/>
              <a:gd name="T51" fmla="*/ 2147483646 h 722"/>
              <a:gd name="T52" fmla="*/ 2147483646 w 159"/>
              <a:gd name="T53" fmla="*/ 2147483646 h 722"/>
              <a:gd name="T54" fmla="*/ 2147483646 w 159"/>
              <a:gd name="T55" fmla="*/ 2147483646 h 722"/>
              <a:gd name="T56" fmla="*/ 0 w 159"/>
              <a:gd name="T57" fmla="*/ 2147483646 h 722"/>
              <a:gd name="T58" fmla="*/ 0 w 159"/>
              <a:gd name="T59" fmla="*/ 0 h 72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9"/>
              <a:gd name="T91" fmla="*/ 0 h 722"/>
              <a:gd name="T92" fmla="*/ 159 w 159"/>
              <a:gd name="T93" fmla="*/ 722 h 72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9" h="722">
                <a:moveTo>
                  <a:pt x="0" y="0"/>
                </a:moveTo>
                <a:lnTo>
                  <a:pt x="31" y="5"/>
                </a:lnTo>
                <a:lnTo>
                  <a:pt x="63" y="21"/>
                </a:lnTo>
                <a:lnTo>
                  <a:pt x="88" y="43"/>
                </a:lnTo>
                <a:lnTo>
                  <a:pt x="114" y="76"/>
                </a:lnTo>
                <a:lnTo>
                  <a:pt x="133" y="109"/>
                </a:lnTo>
                <a:lnTo>
                  <a:pt x="145" y="153"/>
                </a:lnTo>
                <a:lnTo>
                  <a:pt x="158" y="202"/>
                </a:lnTo>
                <a:lnTo>
                  <a:pt x="158" y="251"/>
                </a:lnTo>
                <a:lnTo>
                  <a:pt x="158" y="420"/>
                </a:lnTo>
                <a:lnTo>
                  <a:pt x="152" y="497"/>
                </a:lnTo>
                <a:lnTo>
                  <a:pt x="126" y="562"/>
                </a:lnTo>
                <a:lnTo>
                  <a:pt x="95" y="617"/>
                </a:lnTo>
                <a:lnTo>
                  <a:pt x="57" y="655"/>
                </a:lnTo>
                <a:lnTo>
                  <a:pt x="57" y="721"/>
                </a:lnTo>
                <a:lnTo>
                  <a:pt x="0" y="584"/>
                </a:lnTo>
                <a:lnTo>
                  <a:pt x="57" y="420"/>
                </a:lnTo>
                <a:lnTo>
                  <a:pt x="57" y="486"/>
                </a:lnTo>
                <a:lnTo>
                  <a:pt x="82" y="459"/>
                </a:lnTo>
                <a:lnTo>
                  <a:pt x="114" y="426"/>
                </a:lnTo>
                <a:lnTo>
                  <a:pt x="133" y="382"/>
                </a:lnTo>
                <a:lnTo>
                  <a:pt x="145" y="333"/>
                </a:lnTo>
                <a:lnTo>
                  <a:pt x="126" y="267"/>
                </a:lnTo>
                <a:lnTo>
                  <a:pt x="95" y="213"/>
                </a:lnTo>
                <a:lnTo>
                  <a:pt x="50" y="180"/>
                </a:lnTo>
                <a:lnTo>
                  <a:pt x="25" y="174"/>
                </a:lnTo>
                <a:lnTo>
                  <a:pt x="0" y="169"/>
                </a:lnTo>
                <a:lnTo>
                  <a:pt x="0" y="0"/>
                </a:lnTo>
              </a:path>
            </a:pathLst>
          </a:custGeom>
          <a:solidFill>
            <a:srgbClr val="FFFFFF"/>
          </a:solidFill>
          <a:ln w="12700" cap="rnd">
            <a:solidFill>
              <a:schemeClr val="tx1"/>
            </a:solidFill>
            <a:round/>
            <a:headEnd/>
            <a:tailEnd/>
          </a:ln>
        </p:spPr>
        <p:txBody>
          <a:bodyPr/>
          <a:lstStyle/>
          <a:p>
            <a:endParaRPr lang="fr-FR"/>
          </a:p>
        </p:txBody>
      </p:sp>
      <p:sp>
        <p:nvSpPr>
          <p:cNvPr id="366614" name="Freeform 22"/>
          <p:cNvSpPr>
            <a:spLocks/>
          </p:cNvSpPr>
          <p:nvPr/>
        </p:nvSpPr>
        <p:spPr bwMode="auto">
          <a:xfrm>
            <a:off x="6062663" y="4953000"/>
            <a:ext cx="317500" cy="955675"/>
          </a:xfrm>
          <a:custGeom>
            <a:avLst/>
            <a:gdLst>
              <a:gd name="T0" fmla="*/ 0 w 156"/>
              <a:gd name="T1" fmla="*/ 0 h 718"/>
              <a:gd name="T2" fmla="*/ 2147483646 w 156"/>
              <a:gd name="T3" fmla="*/ 2147483646 h 718"/>
              <a:gd name="T4" fmla="*/ 2147483646 w 156"/>
              <a:gd name="T5" fmla="*/ 2147483646 h 718"/>
              <a:gd name="T6" fmla="*/ 2147483646 w 156"/>
              <a:gd name="T7" fmla="*/ 2147483646 h 718"/>
              <a:gd name="T8" fmla="*/ 2147483646 w 156"/>
              <a:gd name="T9" fmla="*/ 2147483646 h 718"/>
              <a:gd name="T10" fmla="*/ 2147483646 w 156"/>
              <a:gd name="T11" fmla="*/ 2147483646 h 718"/>
              <a:gd name="T12" fmla="*/ 2147483646 w 156"/>
              <a:gd name="T13" fmla="*/ 2147483646 h 718"/>
              <a:gd name="T14" fmla="*/ 2147483646 w 156"/>
              <a:gd name="T15" fmla="*/ 2147483646 h 718"/>
              <a:gd name="T16" fmla="*/ 2147483646 w 156"/>
              <a:gd name="T17" fmla="*/ 2147483646 h 718"/>
              <a:gd name="T18" fmla="*/ 2147483646 w 156"/>
              <a:gd name="T19" fmla="*/ 2147483646 h 718"/>
              <a:gd name="T20" fmla="*/ 2147483646 w 156"/>
              <a:gd name="T21" fmla="*/ 2147483646 h 718"/>
              <a:gd name="T22" fmla="*/ 2147483646 w 156"/>
              <a:gd name="T23" fmla="*/ 2147483646 h 718"/>
              <a:gd name="T24" fmla="*/ 2147483646 w 156"/>
              <a:gd name="T25" fmla="*/ 2147483646 h 718"/>
              <a:gd name="T26" fmla="*/ 2147483646 w 156"/>
              <a:gd name="T27" fmla="*/ 2147483646 h 718"/>
              <a:gd name="T28" fmla="*/ 2147483646 w 156"/>
              <a:gd name="T29" fmla="*/ 2147483646 h 718"/>
              <a:gd name="T30" fmla="*/ 0 w 156"/>
              <a:gd name="T31" fmla="*/ 2147483646 h 718"/>
              <a:gd name="T32" fmla="*/ 2147483646 w 156"/>
              <a:gd name="T33" fmla="*/ 2147483646 h 718"/>
              <a:gd name="T34" fmla="*/ 2147483646 w 156"/>
              <a:gd name="T35" fmla="*/ 2147483646 h 718"/>
              <a:gd name="T36" fmla="*/ 2147483646 w 156"/>
              <a:gd name="T37" fmla="*/ 2147483646 h 718"/>
              <a:gd name="T38" fmla="*/ 2147483646 w 156"/>
              <a:gd name="T39" fmla="*/ 2147483646 h 718"/>
              <a:gd name="T40" fmla="*/ 2147483646 w 156"/>
              <a:gd name="T41" fmla="*/ 2147483646 h 718"/>
              <a:gd name="T42" fmla="*/ 2147483646 w 156"/>
              <a:gd name="T43" fmla="*/ 2147483646 h 718"/>
              <a:gd name="T44" fmla="*/ 2147483646 w 156"/>
              <a:gd name="T45" fmla="*/ 2147483646 h 718"/>
              <a:gd name="T46" fmla="*/ 2147483646 w 156"/>
              <a:gd name="T47" fmla="*/ 2147483646 h 718"/>
              <a:gd name="T48" fmla="*/ 2147483646 w 156"/>
              <a:gd name="T49" fmla="*/ 2147483646 h 718"/>
              <a:gd name="T50" fmla="*/ 2147483646 w 156"/>
              <a:gd name="T51" fmla="*/ 2147483646 h 718"/>
              <a:gd name="T52" fmla="*/ 0 w 156"/>
              <a:gd name="T53" fmla="*/ 2147483646 h 718"/>
              <a:gd name="T54" fmla="*/ 0 w 156"/>
              <a:gd name="T55" fmla="*/ 0 h 71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6"/>
              <a:gd name="T85" fmla="*/ 0 h 718"/>
              <a:gd name="T86" fmla="*/ 156 w 156"/>
              <a:gd name="T87" fmla="*/ 718 h 71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6" h="718">
                <a:moveTo>
                  <a:pt x="0" y="0"/>
                </a:moveTo>
                <a:lnTo>
                  <a:pt x="33" y="7"/>
                </a:lnTo>
                <a:lnTo>
                  <a:pt x="61" y="20"/>
                </a:lnTo>
                <a:lnTo>
                  <a:pt x="83" y="40"/>
                </a:lnTo>
                <a:lnTo>
                  <a:pt x="111" y="73"/>
                </a:lnTo>
                <a:lnTo>
                  <a:pt x="144" y="146"/>
                </a:lnTo>
                <a:lnTo>
                  <a:pt x="149" y="193"/>
                </a:lnTo>
                <a:lnTo>
                  <a:pt x="155" y="246"/>
                </a:lnTo>
                <a:lnTo>
                  <a:pt x="155" y="412"/>
                </a:lnTo>
                <a:lnTo>
                  <a:pt x="149" y="491"/>
                </a:lnTo>
                <a:lnTo>
                  <a:pt x="127" y="558"/>
                </a:lnTo>
                <a:lnTo>
                  <a:pt x="94" y="617"/>
                </a:lnTo>
                <a:lnTo>
                  <a:pt x="50" y="651"/>
                </a:lnTo>
                <a:lnTo>
                  <a:pt x="50" y="717"/>
                </a:lnTo>
                <a:lnTo>
                  <a:pt x="0" y="578"/>
                </a:lnTo>
                <a:lnTo>
                  <a:pt x="50" y="412"/>
                </a:lnTo>
                <a:lnTo>
                  <a:pt x="50" y="478"/>
                </a:lnTo>
                <a:lnTo>
                  <a:pt x="83" y="458"/>
                </a:lnTo>
                <a:lnTo>
                  <a:pt x="105" y="425"/>
                </a:lnTo>
                <a:lnTo>
                  <a:pt x="127" y="379"/>
                </a:lnTo>
                <a:lnTo>
                  <a:pt x="144" y="332"/>
                </a:lnTo>
                <a:lnTo>
                  <a:pt x="122" y="266"/>
                </a:lnTo>
                <a:lnTo>
                  <a:pt x="88" y="213"/>
                </a:lnTo>
                <a:lnTo>
                  <a:pt x="50" y="179"/>
                </a:lnTo>
                <a:lnTo>
                  <a:pt x="0" y="166"/>
                </a:lnTo>
                <a:lnTo>
                  <a:pt x="0" y="0"/>
                </a:lnTo>
              </a:path>
            </a:pathLst>
          </a:custGeom>
          <a:solidFill>
            <a:srgbClr val="FFFFFF"/>
          </a:solidFill>
          <a:ln w="12700" cap="rnd">
            <a:solidFill>
              <a:schemeClr val="tx1"/>
            </a:solidFill>
            <a:round/>
            <a:headEnd/>
            <a:tailEnd/>
          </a:ln>
        </p:spPr>
        <p:txBody>
          <a:bodyPr/>
          <a:lstStyle/>
          <a:p>
            <a:endParaRPr lang="fr-FR"/>
          </a:p>
        </p:txBody>
      </p:sp>
      <p:sp>
        <p:nvSpPr>
          <p:cNvPr id="366615" name="WordArt 23"/>
          <p:cNvSpPr>
            <a:spLocks noChangeArrowheads="1" noChangeShapeType="1" noTextEdit="1"/>
          </p:cNvSpPr>
          <p:nvPr/>
        </p:nvSpPr>
        <p:spPr bwMode="auto">
          <a:xfrm rot="-2436442">
            <a:off x="755650" y="3213100"/>
            <a:ext cx="4968875" cy="1236663"/>
          </a:xfrm>
          <a:prstGeom prst="rect">
            <a:avLst/>
          </a:prstGeom>
        </p:spPr>
        <p:txBody>
          <a:bodyPr wrap="none" fromWordArt="1">
            <a:prstTxWarp prst="textSlantUp">
              <a:avLst>
                <a:gd name="adj" fmla="val 53759"/>
              </a:avLst>
            </a:prstTxWarp>
          </a:bodyPr>
          <a:lstStyle/>
          <a:p>
            <a:pPr algn="ctr"/>
            <a:r>
              <a:rPr lang="fr-FR" sz="1600" i="1" kern="10">
                <a:ln w="9525">
                  <a:solidFill>
                    <a:srgbClr val="000000"/>
                  </a:solidFill>
                  <a:round/>
                  <a:headEnd type="none" w="sm" len="sm"/>
                  <a:tailEnd type="none" w="sm" len="sm"/>
                </a:ln>
                <a:solidFill>
                  <a:srgbClr val="FFFF00"/>
                </a:solidFill>
                <a:latin typeface="Arial Black"/>
              </a:rPr>
              <a:t>Du général au détail à l’aide d’un clic!</a:t>
            </a:r>
          </a:p>
        </p:txBody>
      </p:sp>
      <p:grpSp>
        <p:nvGrpSpPr>
          <p:cNvPr id="3" name="Group 29"/>
          <p:cNvGrpSpPr>
            <a:grpSpLocks/>
          </p:cNvGrpSpPr>
          <p:nvPr/>
        </p:nvGrpSpPr>
        <p:grpSpPr bwMode="auto">
          <a:xfrm>
            <a:off x="6578600" y="2349500"/>
            <a:ext cx="1295400" cy="936625"/>
            <a:chOff x="1973" y="1434"/>
            <a:chExt cx="3484" cy="2385"/>
          </a:xfrm>
        </p:grpSpPr>
        <p:pic>
          <p:nvPicPr>
            <p:cNvPr id="64555"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3" y="1434"/>
              <a:ext cx="3484" cy="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56" name="Rectangle 31"/>
            <p:cNvSpPr>
              <a:spLocks noChangeArrowheads="1"/>
            </p:cNvSpPr>
            <p:nvPr/>
          </p:nvSpPr>
          <p:spPr bwMode="auto">
            <a:xfrm>
              <a:off x="2109" y="1570"/>
              <a:ext cx="363" cy="22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64557" name="Rectangle 32"/>
            <p:cNvSpPr>
              <a:spLocks noChangeArrowheads="1"/>
            </p:cNvSpPr>
            <p:nvPr/>
          </p:nvSpPr>
          <p:spPr bwMode="auto">
            <a:xfrm>
              <a:off x="2608" y="1570"/>
              <a:ext cx="726" cy="9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64558" name="Rectangle 33"/>
            <p:cNvSpPr>
              <a:spLocks noChangeArrowheads="1"/>
            </p:cNvSpPr>
            <p:nvPr/>
          </p:nvSpPr>
          <p:spPr bwMode="auto">
            <a:xfrm>
              <a:off x="2608" y="3430"/>
              <a:ext cx="590" cy="45"/>
            </a:xfrm>
            <a:prstGeom prst="rect">
              <a:avLst/>
            </a:prstGeom>
            <a:solidFill>
              <a:schemeClr val="accent1"/>
            </a:solidFill>
            <a:ln w="9525">
              <a:solidFill>
                <a:schemeClr val="tx1"/>
              </a:solidFill>
              <a:miter lim="800000"/>
              <a:headEnd/>
              <a:tailEnd/>
            </a:ln>
          </p:spPr>
          <p:txBody>
            <a:bodyPr wrap="none" anchor="ctr"/>
            <a:lstStyle/>
            <a:p>
              <a:pPr eaLnBrk="1" hangingPunct="1"/>
              <a:endParaRPr lang="en-US" altLang="fr-FR"/>
            </a:p>
          </p:txBody>
        </p:sp>
      </p:grpSp>
      <p:grpSp>
        <p:nvGrpSpPr>
          <p:cNvPr id="4" name="Group 34"/>
          <p:cNvGrpSpPr>
            <a:grpSpLocks/>
          </p:cNvGrpSpPr>
          <p:nvPr/>
        </p:nvGrpSpPr>
        <p:grpSpPr bwMode="auto">
          <a:xfrm>
            <a:off x="6003925" y="2997200"/>
            <a:ext cx="1295400" cy="936625"/>
            <a:chOff x="1973" y="1434"/>
            <a:chExt cx="3484" cy="2385"/>
          </a:xfrm>
        </p:grpSpPr>
        <p:pic>
          <p:nvPicPr>
            <p:cNvPr id="64551"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3" y="1434"/>
              <a:ext cx="3484" cy="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52" name="Rectangle 36"/>
            <p:cNvSpPr>
              <a:spLocks noChangeArrowheads="1"/>
            </p:cNvSpPr>
            <p:nvPr/>
          </p:nvSpPr>
          <p:spPr bwMode="auto">
            <a:xfrm>
              <a:off x="2109" y="1570"/>
              <a:ext cx="363" cy="22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64553" name="Rectangle 37"/>
            <p:cNvSpPr>
              <a:spLocks noChangeArrowheads="1"/>
            </p:cNvSpPr>
            <p:nvPr/>
          </p:nvSpPr>
          <p:spPr bwMode="auto">
            <a:xfrm>
              <a:off x="2608" y="1570"/>
              <a:ext cx="726" cy="9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64554" name="Rectangle 38"/>
            <p:cNvSpPr>
              <a:spLocks noChangeArrowheads="1"/>
            </p:cNvSpPr>
            <p:nvPr/>
          </p:nvSpPr>
          <p:spPr bwMode="auto">
            <a:xfrm>
              <a:off x="2608" y="3430"/>
              <a:ext cx="590" cy="45"/>
            </a:xfrm>
            <a:prstGeom prst="rect">
              <a:avLst/>
            </a:prstGeom>
            <a:solidFill>
              <a:schemeClr val="accent1"/>
            </a:solidFill>
            <a:ln w="9525">
              <a:solidFill>
                <a:schemeClr val="tx1"/>
              </a:solidFill>
              <a:miter lim="800000"/>
              <a:headEnd/>
              <a:tailEnd/>
            </a:ln>
          </p:spPr>
          <p:txBody>
            <a:bodyPr wrap="none" anchor="ctr"/>
            <a:lstStyle/>
            <a:p>
              <a:pPr eaLnBrk="1" hangingPunct="1"/>
              <a:endParaRPr lang="en-US" altLang="fr-FR"/>
            </a:p>
          </p:txBody>
        </p:sp>
      </p:grpSp>
      <p:grpSp>
        <p:nvGrpSpPr>
          <p:cNvPr id="5" name="Group 39"/>
          <p:cNvGrpSpPr>
            <a:grpSpLocks/>
          </p:cNvGrpSpPr>
          <p:nvPr/>
        </p:nvGrpSpPr>
        <p:grpSpPr bwMode="auto">
          <a:xfrm>
            <a:off x="5354638" y="3716338"/>
            <a:ext cx="1295400" cy="936625"/>
            <a:chOff x="1973" y="1434"/>
            <a:chExt cx="3484" cy="2385"/>
          </a:xfrm>
        </p:grpSpPr>
        <p:pic>
          <p:nvPicPr>
            <p:cNvPr id="64547"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3" y="1434"/>
              <a:ext cx="3484" cy="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48" name="Rectangle 41"/>
            <p:cNvSpPr>
              <a:spLocks noChangeArrowheads="1"/>
            </p:cNvSpPr>
            <p:nvPr/>
          </p:nvSpPr>
          <p:spPr bwMode="auto">
            <a:xfrm>
              <a:off x="2109" y="1570"/>
              <a:ext cx="363" cy="22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64549" name="Rectangle 42"/>
            <p:cNvSpPr>
              <a:spLocks noChangeArrowheads="1"/>
            </p:cNvSpPr>
            <p:nvPr/>
          </p:nvSpPr>
          <p:spPr bwMode="auto">
            <a:xfrm>
              <a:off x="2608" y="1570"/>
              <a:ext cx="726" cy="9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64550" name="Rectangle 43"/>
            <p:cNvSpPr>
              <a:spLocks noChangeArrowheads="1"/>
            </p:cNvSpPr>
            <p:nvPr/>
          </p:nvSpPr>
          <p:spPr bwMode="auto">
            <a:xfrm>
              <a:off x="2608" y="3430"/>
              <a:ext cx="590" cy="45"/>
            </a:xfrm>
            <a:prstGeom prst="rect">
              <a:avLst/>
            </a:prstGeom>
            <a:solidFill>
              <a:schemeClr val="accent1"/>
            </a:solidFill>
            <a:ln w="9525">
              <a:solidFill>
                <a:schemeClr val="tx1"/>
              </a:solidFill>
              <a:miter lim="800000"/>
              <a:headEnd/>
              <a:tailEnd/>
            </a:ln>
          </p:spPr>
          <p:txBody>
            <a:bodyPr wrap="none" anchor="ctr"/>
            <a:lstStyle/>
            <a:p>
              <a:pPr eaLnBrk="1" hangingPunct="1"/>
              <a:endParaRPr lang="en-US" altLang="fr-FR"/>
            </a:p>
          </p:txBody>
        </p:sp>
      </p:grpSp>
      <p:grpSp>
        <p:nvGrpSpPr>
          <p:cNvPr id="6" name="Group 44"/>
          <p:cNvGrpSpPr>
            <a:grpSpLocks/>
          </p:cNvGrpSpPr>
          <p:nvPr/>
        </p:nvGrpSpPr>
        <p:grpSpPr bwMode="auto">
          <a:xfrm>
            <a:off x="4778375" y="4508500"/>
            <a:ext cx="1295400" cy="936625"/>
            <a:chOff x="1973" y="1434"/>
            <a:chExt cx="3484" cy="2385"/>
          </a:xfrm>
        </p:grpSpPr>
        <p:pic>
          <p:nvPicPr>
            <p:cNvPr id="64543"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3" y="1434"/>
              <a:ext cx="3484" cy="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44" name="Rectangle 46"/>
            <p:cNvSpPr>
              <a:spLocks noChangeArrowheads="1"/>
            </p:cNvSpPr>
            <p:nvPr/>
          </p:nvSpPr>
          <p:spPr bwMode="auto">
            <a:xfrm>
              <a:off x="2109" y="1570"/>
              <a:ext cx="363" cy="22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64545" name="Rectangle 47"/>
            <p:cNvSpPr>
              <a:spLocks noChangeArrowheads="1"/>
            </p:cNvSpPr>
            <p:nvPr/>
          </p:nvSpPr>
          <p:spPr bwMode="auto">
            <a:xfrm>
              <a:off x="2608" y="1570"/>
              <a:ext cx="726" cy="9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64546" name="Rectangle 48"/>
            <p:cNvSpPr>
              <a:spLocks noChangeArrowheads="1"/>
            </p:cNvSpPr>
            <p:nvPr/>
          </p:nvSpPr>
          <p:spPr bwMode="auto">
            <a:xfrm>
              <a:off x="2608" y="3430"/>
              <a:ext cx="590" cy="45"/>
            </a:xfrm>
            <a:prstGeom prst="rect">
              <a:avLst/>
            </a:prstGeom>
            <a:solidFill>
              <a:schemeClr val="accent1"/>
            </a:solidFill>
            <a:ln w="9525">
              <a:solidFill>
                <a:schemeClr val="tx1"/>
              </a:solidFill>
              <a:miter lim="800000"/>
              <a:headEnd/>
              <a:tailEnd/>
            </a:ln>
          </p:spPr>
          <p:txBody>
            <a:bodyPr wrap="none" anchor="ctr"/>
            <a:lstStyle/>
            <a:p>
              <a:pPr eaLnBrk="1" hangingPunct="1"/>
              <a:endParaRPr lang="en-US" altLang="fr-FR"/>
            </a:p>
          </p:txBody>
        </p:sp>
      </p:grpSp>
      <p:grpSp>
        <p:nvGrpSpPr>
          <p:cNvPr id="7" name="Group 49"/>
          <p:cNvGrpSpPr>
            <a:grpSpLocks/>
          </p:cNvGrpSpPr>
          <p:nvPr/>
        </p:nvGrpSpPr>
        <p:grpSpPr bwMode="auto">
          <a:xfrm>
            <a:off x="4203700" y="5229225"/>
            <a:ext cx="1295400" cy="936625"/>
            <a:chOff x="1973" y="1434"/>
            <a:chExt cx="3484" cy="2385"/>
          </a:xfrm>
        </p:grpSpPr>
        <p:pic>
          <p:nvPicPr>
            <p:cNvPr id="64539"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3" y="1434"/>
              <a:ext cx="3484" cy="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40" name="Rectangle 51"/>
            <p:cNvSpPr>
              <a:spLocks noChangeArrowheads="1"/>
            </p:cNvSpPr>
            <p:nvPr/>
          </p:nvSpPr>
          <p:spPr bwMode="auto">
            <a:xfrm>
              <a:off x="2109" y="1570"/>
              <a:ext cx="363" cy="22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64541" name="Rectangle 52"/>
            <p:cNvSpPr>
              <a:spLocks noChangeArrowheads="1"/>
            </p:cNvSpPr>
            <p:nvPr/>
          </p:nvSpPr>
          <p:spPr bwMode="auto">
            <a:xfrm>
              <a:off x="2608" y="1570"/>
              <a:ext cx="726" cy="9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64542" name="Rectangle 53"/>
            <p:cNvSpPr>
              <a:spLocks noChangeArrowheads="1"/>
            </p:cNvSpPr>
            <p:nvPr/>
          </p:nvSpPr>
          <p:spPr bwMode="auto">
            <a:xfrm>
              <a:off x="2608" y="3430"/>
              <a:ext cx="590" cy="45"/>
            </a:xfrm>
            <a:prstGeom prst="rect">
              <a:avLst/>
            </a:prstGeom>
            <a:solidFill>
              <a:schemeClr val="accent1"/>
            </a:solidFill>
            <a:ln w="9525">
              <a:solidFill>
                <a:schemeClr val="tx1"/>
              </a:solidFill>
              <a:miter lim="800000"/>
              <a:headEnd/>
              <a:tailEnd/>
            </a:ln>
          </p:spPr>
          <p:txBody>
            <a:bodyPr wrap="none" anchor="ctr"/>
            <a:lstStyle/>
            <a:p>
              <a:pPr eaLnBrk="1" hangingPunct="1"/>
              <a:endParaRPr lang="en-US" altLang="fr-FR"/>
            </a:p>
          </p:txBody>
        </p:sp>
      </p:grpSp>
      <p:sp>
        <p:nvSpPr>
          <p:cNvPr id="64533" name="Text Box 54"/>
          <p:cNvSpPr txBox="1">
            <a:spLocks noChangeArrowheads="1"/>
          </p:cNvSpPr>
          <p:nvPr/>
        </p:nvSpPr>
        <p:spPr bwMode="auto">
          <a:xfrm>
            <a:off x="1116013" y="2133600"/>
            <a:ext cx="2659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ahoma" pitchFamily="34" charset="0"/>
              </a:defRPr>
            </a:lvl1pPr>
            <a:lvl2pPr>
              <a:defRPr sz="2000">
                <a:solidFill>
                  <a:schemeClr val="tx1"/>
                </a:solidFill>
                <a:latin typeface="Tahoma" pitchFamily="34" charset="0"/>
              </a:defRPr>
            </a:lvl2pPr>
            <a:lvl3pPr>
              <a:defRPr sz="2400">
                <a:solidFill>
                  <a:schemeClr val="tx1"/>
                </a:solidFill>
                <a:latin typeface="Tahoma" pitchFamily="34" charset="0"/>
              </a:defRPr>
            </a:lvl3pPr>
            <a:lvl4pPr>
              <a:defRPr sz="1600">
                <a:solidFill>
                  <a:schemeClr val="tx1"/>
                </a:solidFill>
                <a:latin typeface="Tahoma" pitchFamily="34" charset="0"/>
              </a:defRPr>
            </a:lvl4pPr>
            <a:lvl5pPr>
              <a:defRPr sz="1400">
                <a:solidFill>
                  <a:schemeClr val="tx1"/>
                </a:solidFill>
                <a:latin typeface="Tahoma" pitchFamily="34" charset="0"/>
              </a:defRPr>
            </a:lvl5pPr>
            <a:lvl6pPr eaLnBrk="0" hangingPunct="0">
              <a:defRPr sz="1400">
                <a:solidFill>
                  <a:schemeClr val="tx1"/>
                </a:solidFill>
                <a:latin typeface="Tahoma" pitchFamily="34" charset="0"/>
              </a:defRPr>
            </a:lvl6pPr>
            <a:lvl7pPr eaLnBrk="0" hangingPunct="0">
              <a:defRPr sz="1400">
                <a:solidFill>
                  <a:schemeClr val="tx1"/>
                </a:solidFill>
                <a:latin typeface="Tahoma" pitchFamily="34" charset="0"/>
              </a:defRPr>
            </a:lvl7pPr>
            <a:lvl8pPr eaLnBrk="0" hangingPunct="0">
              <a:defRPr sz="1400">
                <a:solidFill>
                  <a:schemeClr val="tx1"/>
                </a:solidFill>
                <a:latin typeface="Tahoma" pitchFamily="34" charset="0"/>
              </a:defRPr>
            </a:lvl8pPr>
            <a:lvl9pPr eaLnBrk="0" hangingPunct="0">
              <a:defRPr sz="1400">
                <a:solidFill>
                  <a:schemeClr val="tx1"/>
                </a:solidFill>
                <a:latin typeface="Tahoma" pitchFamily="34" charset="0"/>
              </a:defRPr>
            </a:lvl9pPr>
          </a:lstStyle>
          <a:p>
            <a:pPr eaLnBrk="1" hangingPunct="1"/>
            <a:r>
              <a:rPr lang="fr-CA" altLang="fr-FR" sz="1800" b="0"/>
              <a:t>Le forage « Drill Down »</a:t>
            </a:r>
          </a:p>
        </p:txBody>
      </p:sp>
      <p:sp>
        <p:nvSpPr>
          <p:cNvPr id="46"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47"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48" name="AutoShape 20"/>
          <p:cNvSpPr>
            <a:spLocks noChangeArrowheads="1"/>
          </p:cNvSpPr>
          <p:nvPr/>
        </p:nvSpPr>
        <p:spPr bwMode="auto">
          <a:xfrm>
            <a:off x="8380413" y="1809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49" name="AutoShape 20"/>
          <p:cNvSpPr>
            <a:spLocks noChangeArrowheads="1"/>
          </p:cNvSpPr>
          <p:nvPr/>
        </p:nvSpPr>
        <p:spPr bwMode="auto">
          <a:xfrm>
            <a:off x="8532813" y="3333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50" name="AutoShape 20"/>
          <p:cNvSpPr>
            <a:spLocks noChangeArrowheads="1"/>
          </p:cNvSpPr>
          <p:nvPr/>
        </p:nvSpPr>
        <p:spPr bwMode="auto">
          <a:xfrm>
            <a:off x="8685213" y="4857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66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65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66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66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66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660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66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660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66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660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3" fill="hold" grpId="0" nodeType="clickEffect">
                                  <p:stCondLst>
                                    <p:cond delay="0"/>
                                  </p:stCondLst>
                                  <p:childTnLst>
                                    <p:set>
                                      <p:cBhvr>
                                        <p:cTn id="46" dur="1" fill="hold">
                                          <p:stCondLst>
                                            <p:cond delay="0"/>
                                          </p:stCondLst>
                                        </p:cTn>
                                        <p:tgtEl>
                                          <p:spTgt spid="366615"/>
                                        </p:tgtEl>
                                        <p:attrNameLst>
                                          <p:attrName>style.visibility</p:attrName>
                                        </p:attrNameLst>
                                      </p:cBhvr>
                                      <p:to>
                                        <p:strVal val="visible"/>
                                      </p:to>
                                    </p:set>
                                    <p:anim calcmode="lin" valueType="num">
                                      <p:cBhvr additive="base">
                                        <p:cTn id="47" dur="500" fill="hold"/>
                                        <p:tgtEl>
                                          <p:spTgt spid="366615"/>
                                        </p:tgtEl>
                                        <p:attrNameLst>
                                          <p:attrName>ppt_x</p:attrName>
                                        </p:attrNameLst>
                                      </p:cBhvr>
                                      <p:tavLst>
                                        <p:tav tm="0">
                                          <p:val>
                                            <p:strVal val="1+#ppt_w/2"/>
                                          </p:val>
                                        </p:tav>
                                        <p:tav tm="100000">
                                          <p:val>
                                            <p:strVal val="#ppt_x"/>
                                          </p:val>
                                        </p:tav>
                                      </p:tavLst>
                                    </p:anim>
                                    <p:anim calcmode="lin" valueType="num">
                                      <p:cBhvr additive="base">
                                        <p:cTn id="48" dur="500" fill="hold"/>
                                        <p:tgtEl>
                                          <p:spTgt spid="3666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9" grpId="0"/>
      <p:bldP spid="366601" grpId="0"/>
      <p:bldP spid="366602" grpId="0"/>
      <p:bldP spid="366608" grpId="0"/>
      <p:bldP spid="366609" grpId="0"/>
      <p:bldP spid="366610" grpId="0" animBg="1"/>
      <p:bldP spid="366611" grpId="0" animBg="1"/>
      <p:bldP spid="366612" grpId="0" animBg="1"/>
      <p:bldP spid="366613" grpId="0" animBg="1"/>
      <p:bldP spid="366614" grpId="0" animBg="1"/>
      <p:bldP spid="3666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Group 13"/>
          <p:cNvGrpSpPr>
            <a:grpSpLocks/>
          </p:cNvGrpSpPr>
          <p:nvPr/>
        </p:nvGrpSpPr>
        <p:grpSpPr bwMode="auto">
          <a:xfrm>
            <a:off x="1979613" y="2709863"/>
            <a:ext cx="6756400" cy="3887787"/>
            <a:chOff x="1973" y="1434"/>
            <a:chExt cx="3484" cy="2385"/>
          </a:xfrm>
        </p:grpSpPr>
        <p:pic>
          <p:nvPicPr>
            <p:cNvPr id="66578"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3" y="1434"/>
              <a:ext cx="3484" cy="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9" name="Rectangle 15"/>
            <p:cNvSpPr>
              <a:spLocks noChangeArrowheads="1"/>
            </p:cNvSpPr>
            <p:nvPr/>
          </p:nvSpPr>
          <p:spPr bwMode="auto">
            <a:xfrm>
              <a:off x="2109" y="1570"/>
              <a:ext cx="363" cy="22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66580" name="Rectangle 16"/>
            <p:cNvSpPr>
              <a:spLocks noChangeArrowheads="1"/>
            </p:cNvSpPr>
            <p:nvPr/>
          </p:nvSpPr>
          <p:spPr bwMode="auto">
            <a:xfrm>
              <a:off x="2608" y="1570"/>
              <a:ext cx="726" cy="9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66581" name="Rectangle 17"/>
            <p:cNvSpPr>
              <a:spLocks noChangeArrowheads="1"/>
            </p:cNvSpPr>
            <p:nvPr/>
          </p:nvSpPr>
          <p:spPr bwMode="auto">
            <a:xfrm>
              <a:off x="2608" y="3430"/>
              <a:ext cx="590" cy="45"/>
            </a:xfrm>
            <a:prstGeom prst="rect">
              <a:avLst/>
            </a:prstGeom>
            <a:solidFill>
              <a:schemeClr val="accent1"/>
            </a:solidFill>
            <a:ln w="9525">
              <a:solidFill>
                <a:schemeClr val="tx1"/>
              </a:solidFill>
              <a:miter lim="800000"/>
              <a:headEnd/>
              <a:tailEnd/>
            </a:ln>
          </p:spPr>
          <p:txBody>
            <a:bodyPr wrap="none" anchor="ctr"/>
            <a:lstStyle/>
            <a:p>
              <a:pPr eaLnBrk="1" hangingPunct="1"/>
              <a:endParaRPr lang="en-US" altLang="fr-FR"/>
            </a:p>
          </p:txBody>
        </p:sp>
      </p:grpSp>
      <p:grpSp>
        <p:nvGrpSpPr>
          <p:cNvPr id="3" name="Group 19"/>
          <p:cNvGrpSpPr>
            <a:grpSpLocks/>
          </p:cNvGrpSpPr>
          <p:nvPr/>
        </p:nvGrpSpPr>
        <p:grpSpPr bwMode="auto">
          <a:xfrm>
            <a:off x="6948488" y="1917700"/>
            <a:ext cx="2051050" cy="1439863"/>
            <a:chOff x="4100" y="376"/>
            <a:chExt cx="1660" cy="1173"/>
          </a:xfrm>
        </p:grpSpPr>
        <p:sp>
          <p:nvSpPr>
            <p:cNvPr id="66576" name="Freeform 7"/>
            <p:cNvSpPr>
              <a:spLocks/>
            </p:cNvSpPr>
            <p:nvPr/>
          </p:nvSpPr>
          <p:spPr bwMode="auto">
            <a:xfrm>
              <a:off x="4100" y="376"/>
              <a:ext cx="1660" cy="1173"/>
            </a:xfrm>
            <a:custGeom>
              <a:avLst/>
              <a:gdLst>
                <a:gd name="T0" fmla="*/ 774 w 1660"/>
                <a:gd name="T1" fmla="*/ 0 h 1173"/>
                <a:gd name="T2" fmla="*/ 737 w 1660"/>
                <a:gd name="T3" fmla="*/ 2 h 1173"/>
                <a:gd name="T4" fmla="*/ 710 w 1660"/>
                <a:gd name="T5" fmla="*/ 8 h 1173"/>
                <a:gd name="T6" fmla="*/ 682 w 1660"/>
                <a:gd name="T7" fmla="*/ 19 h 1173"/>
                <a:gd name="T8" fmla="*/ 654 w 1660"/>
                <a:gd name="T9" fmla="*/ 32 h 1173"/>
                <a:gd name="T10" fmla="*/ 627 w 1660"/>
                <a:gd name="T11" fmla="*/ 49 h 1173"/>
                <a:gd name="T12" fmla="*/ 617 w 1660"/>
                <a:gd name="T13" fmla="*/ 68 h 1173"/>
                <a:gd name="T14" fmla="*/ 599 w 1660"/>
                <a:gd name="T15" fmla="*/ 111 h 1173"/>
                <a:gd name="T16" fmla="*/ 599 w 1660"/>
                <a:gd name="T17" fmla="*/ 391 h 1173"/>
                <a:gd name="T18" fmla="*/ 599 w 1660"/>
                <a:gd name="T19" fmla="*/ 560 h 1173"/>
                <a:gd name="T20" fmla="*/ 617 w 1660"/>
                <a:gd name="T21" fmla="*/ 604 h 1173"/>
                <a:gd name="T22" fmla="*/ 627 w 1660"/>
                <a:gd name="T23" fmla="*/ 623 h 1173"/>
                <a:gd name="T24" fmla="*/ 654 w 1660"/>
                <a:gd name="T25" fmla="*/ 639 h 1173"/>
                <a:gd name="T26" fmla="*/ 682 w 1660"/>
                <a:gd name="T27" fmla="*/ 652 h 1173"/>
                <a:gd name="T28" fmla="*/ 710 w 1660"/>
                <a:gd name="T29" fmla="*/ 663 h 1173"/>
                <a:gd name="T30" fmla="*/ 737 w 1660"/>
                <a:gd name="T31" fmla="*/ 669 h 1173"/>
                <a:gd name="T32" fmla="*/ 774 w 1660"/>
                <a:gd name="T33" fmla="*/ 672 h 1173"/>
                <a:gd name="T34" fmla="*/ 0 w 1660"/>
                <a:gd name="T35" fmla="*/ 1172 h 1173"/>
                <a:gd name="T36" fmla="*/ 1041 w 1660"/>
                <a:gd name="T37" fmla="*/ 672 h 1173"/>
                <a:gd name="T38" fmla="*/ 1484 w 1660"/>
                <a:gd name="T39" fmla="*/ 672 h 1173"/>
                <a:gd name="T40" fmla="*/ 1521 w 1660"/>
                <a:gd name="T41" fmla="*/ 669 h 1173"/>
                <a:gd name="T42" fmla="*/ 1548 w 1660"/>
                <a:gd name="T43" fmla="*/ 663 h 1173"/>
                <a:gd name="T44" fmla="*/ 1576 w 1660"/>
                <a:gd name="T45" fmla="*/ 652 h 1173"/>
                <a:gd name="T46" fmla="*/ 1604 w 1660"/>
                <a:gd name="T47" fmla="*/ 639 h 1173"/>
                <a:gd name="T48" fmla="*/ 1631 w 1660"/>
                <a:gd name="T49" fmla="*/ 623 h 1173"/>
                <a:gd name="T50" fmla="*/ 1641 w 1660"/>
                <a:gd name="T51" fmla="*/ 604 h 1173"/>
                <a:gd name="T52" fmla="*/ 1659 w 1660"/>
                <a:gd name="T53" fmla="*/ 560 h 1173"/>
                <a:gd name="T54" fmla="*/ 1659 w 1660"/>
                <a:gd name="T55" fmla="*/ 391 h 1173"/>
                <a:gd name="T56" fmla="*/ 1659 w 1660"/>
                <a:gd name="T57" fmla="*/ 111 h 1173"/>
                <a:gd name="T58" fmla="*/ 1641 w 1660"/>
                <a:gd name="T59" fmla="*/ 68 h 1173"/>
                <a:gd name="T60" fmla="*/ 1631 w 1660"/>
                <a:gd name="T61" fmla="*/ 49 h 1173"/>
                <a:gd name="T62" fmla="*/ 1604 w 1660"/>
                <a:gd name="T63" fmla="*/ 32 h 1173"/>
                <a:gd name="T64" fmla="*/ 1576 w 1660"/>
                <a:gd name="T65" fmla="*/ 19 h 1173"/>
                <a:gd name="T66" fmla="*/ 1548 w 1660"/>
                <a:gd name="T67" fmla="*/ 8 h 1173"/>
                <a:gd name="T68" fmla="*/ 1521 w 1660"/>
                <a:gd name="T69" fmla="*/ 2 h 1173"/>
                <a:gd name="T70" fmla="*/ 1484 w 1660"/>
                <a:gd name="T71" fmla="*/ 0 h 1173"/>
                <a:gd name="T72" fmla="*/ 1041 w 1660"/>
                <a:gd name="T73" fmla="*/ 0 h 1173"/>
                <a:gd name="T74" fmla="*/ 774 w 1660"/>
                <a:gd name="T75" fmla="*/ 0 h 1173"/>
                <a:gd name="T76" fmla="*/ 774 w 1660"/>
                <a:gd name="T77" fmla="*/ 0 h 11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60"/>
                <a:gd name="T118" fmla="*/ 0 h 1173"/>
                <a:gd name="T119" fmla="*/ 1660 w 1660"/>
                <a:gd name="T120" fmla="*/ 1173 h 117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60" h="1173">
                  <a:moveTo>
                    <a:pt x="774" y="0"/>
                  </a:moveTo>
                  <a:lnTo>
                    <a:pt x="737" y="2"/>
                  </a:lnTo>
                  <a:lnTo>
                    <a:pt x="710" y="8"/>
                  </a:lnTo>
                  <a:lnTo>
                    <a:pt x="682" y="19"/>
                  </a:lnTo>
                  <a:lnTo>
                    <a:pt x="654" y="32"/>
                  </a:lnTo>
                  <a:lnTo>
                    <a:pt x="627" y="49"/>
                  </a:lnTo>
                  <a:lnTo>
                    <a:pt x="617" y="68"/>
                  </a:lnTo>
                  <a:lnTo>
                    <a:pt x="599" y="111"/>
                  </a:lnTo>
                  <a:lnTo>
                    <a:pt x="599" y="391"/>
                  </a:lnTo>
                  <a:lnTo>
                    <a:pt x="599" y="560"/>
                  </a:lnTo>
                  <a:lnTo>
                    <a:pt x="617" y="604"/>
                  </a:lnTo>
                  <a:lnTo>
                    <a:pt x="627" y="623"/>
                  </a:lnTo>
                  <a:lnTo>
                    <a:pt x="654" y="639"/>
                  </a:lnTo>
                  <a:lnTo>
                    <a:pt x="682" y="652"/>
                  </a:lnTo>
                  <a:lnTo>
                    <a:pt x="710" y="663"/>
                  </a:lnTo>
                  <a:lnTo>
                    <a:pt x="737" y="669"/>
                  </a:lnTo>
                  <a:lnTo>
                    <a:pt x="774" y="672"/>
                  </a:lnTo>
                  <a:lnTo>
                    <a:pt x="0" y="1172"/>
                  </a:lnTo>
                  <a:lnTo>
                    <a:pt x="1041" y="672"/>
                  </a:lnTo>
                  <a:lnTo>
                    <a:pt x="1484" y="672"/>
                  </a:lnTo>
                  <a:lnTo>
                    <a:pt x="1521" y="669"/>
                  </a:lnTo>
                  <a:lnTo>
                    <a:pt x="1548" y="663"/>
                  </a:lnTo>
                  <a:lnTo>
                    <a:pt x="1576" y="652"/>
                  </a:lnTo>
                  <a:lnTo>
                    <a:pt x="1604" y="639"/>
                  </a:lnTo>
                  <a:lnTo>
                    <a:pt x="1631" y="623"/>
                  </a:lnTo>
                  <a:lnTo>
                    <a:pt x="1641" y="604"/>
                  </a:lnTo>
                  <a:lnTo>
                    <a:pt x="1659" y="560"/>
                  </a:lnTo>
                  <a:lnTo>
                    <a:pt x="1659" y="391"/>
                  </a:lnTo>
                  <a:lnTo>
                    <a:pt x="1659" y="111"/>
                  </a:lnTo>
                  <a:lnTo>
                    <a:pt x="1641" y="68"/>
                  </a:lnTo>
                  <a:lnTo>
                    <a:pt x="1631" y="49"/>
                  </a:lnTo>
                  <a:lnTo>
                    <a:pt x="1604" y="32"/>
                  </a:lnTo>
                  <a:lnTo>
                    <a:pt x="1576" y="19"/>
                  </a:lnTo>
                  <a:lnTo>
                    <a:pt x="1548" y="8"/>
                  </a:lnTo>
                  <a:lnTo>
                    <a:pt x="1521" y="2"/>
                  </a:lnTo>
                  <a:lnTo>
                    <a:pt x="1484" y="0"/>
                  </a:lnTo>
                  <a:lnTo>
                    <a:pt x="1041" y="0"/>
                  </a:lnTo>
                  <a:lnTo>
                    <a:pt x="774" y="0"/>
                  </a:lnTo>
                </a:path>
              </a:pathLst>
            </a:custGeom>
            <a:solidFill>
              <a:schemeClr val="accent1"/>
            </a:solidFill>
            <a:ln w="12700" cap="rnd">
              <a:solidFill>
                <a:schemeClr val="tx1"/>
              </a:solidFill>
              <a:round/>
              <a:headEnd/>
              <a:tailEnd/>
            </a:ln>
          </p:spPr>
          <p:txBody>
            <a:bodyPr/>
            <a:lstStyle/>
            <a:p>
              <a:endParaRPr lang="fr-FR"/>
            </a:p>
          </p:txBody>
        </p:sp>
        <p:sp>
          <p:nvSpPr>
            <p:cNvPr id="66577" name="Rectangle 8"/>
            <p:cNvSpPr>
              <a:spLocks noChangeArrowheads="1"/>
            </p:cNvSpPr>
            <p:nvPr/>
          </p:nvSpPr>
          <p:spPr bwMode="auto">
            <a:xfrm>
              <a:off x="4799" y="432"/>
              <a:ext cx="862"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fr-CA" altLang="fr-FR" sz="2400">
                  <a:latin typeface="Times New Roman" pitchFamily="18" charset="0"/>
                </a:rPr>
                <a:t>Actions</a:t>
              </a:r>
            </a:p>
          </p:txBody>
        </p:sp>
      </p:grpSp>
      <p:grpSp>
        <p:nvGrpSpPr>
          <p:cNvPr id="4" name="Group 18"/>
          <p:cNvGrpSpPr>
            <a:grpSpLocks/>
          </p:cNvGrpSpPr>
          <p:nvPr/>
        </p:nvGrpSpPr>
        <p:grpSpPr bwMode="auto">
          <a:xfrm>
            <a:off x="5580063" y="3502025"/>
            <a:ext cx="2909887" cy="1998663"/>
            <a:chOff x="3255" y="2198"/>
            <a:chExt cx="1833" cy="1259"/>
          </a:xfrm>
        </p:grpSpPr>
        <p:sp>
          <p:nvSpPr>
            <p:cNvPr id="66574" name="Freeform 9"/>
            <p:cNvSpPr>
              <a:spLocks/>
            </p:cNvSpPr>
            <p:nvPr/>
          </p:nvSpPr>
          <p:spPr bwMode="auto">
            <a:xfrm>
              <a:off x="3255" y="2198"/>
              <a:ext cx="1833" cy="1259"/>
            </a:xfrm>
            <a:custGeom>
              <a:avLst/>
              <a:gdLst>
                <a:gd name="T0" fmla="*/ 953 w 1833"/>
                <a:gd name="T1" fmla="*/ 0 h 1259"/>
                <a:gd name="T2" fmla="*/ 887 w 1833"/>
                <a:gd name="T3" fmla="*/ 11 h 1259"/>
                <a:gd name="T4" fmla="*/ 830 w 1833"/>
                <a:gd name="T5" fmla="*/ 34 h 1259"/>
                <a:gd name="T6" fmla="*/ 790 w 1833"/>
                <a:gd name="T7" fmla="*/ 69 h 1259"/>
                <a:gd name="T8" fmla="*/ 773 w 1833"/>
                <a:gd name="T9" fmla="*/ 115 h 1259"/>
                <a:gd name="T10" fmla="*/ 773 w 1833"/>
                <a:gd name="T11" fmla="*/ 392 h 1259"/>
                <a:gd name="T12" fmla="*/ 773 w 1833"/>
                <a:gd name="T13" fmla="*/ 559 h 1259"/>
                <a:gd name="T14" fmla="*/ 790 w 1833"/>
                <a:gd name="T15" fmla="*/ 606 h 1259"/>
                <a:gd name="T16" fmla="*/ 830 w 1833"/>
                <a:gd name="T17" fmla="*/ 640 h 1259"/>
                <a:gd name="T18" fmla="*/ 887 w 1833"/>
                <a:gd name="T19" fmla="*/ 663 h 1259"/>
                <a:gd name="T20" fmla="*/ 953 w 1833"/>
                <a:gd name="T21" fmla="*/ 675 h 1259"/>
                <a:gd name="T22" fmla="*/ 0 w 1833"/>
                <a:gd name="T23" fmla="*/ 1258 h 1259"/>
                <a:gd name="T24" fmla="*/ 1213 w 1833"/>
                <a:gd name="T25" fmla="*/ 675 h 1259"/>
                <a:gd name="T26" fmla="*/ 1653 w 1833"/>
                <a:gd name="T27" fmla="*/ 675 h 1259"/>
                <a:gd name="T28" fmla="*/ 1726 w 1833"/>
                <a:gd name="T29" fmla="*/ 663 h 1259"/>
                <a:gd name="T30" fmla="*/ 1783 w 1833"/>
                <a:gd name="T31" fmla="*/ 640 h 1259"/>
                <a:gd name="T32" fmla="*/ 1816 w 1833"/>
                <a:gd name="T33" fmla="*/ 606 h 1259"/>
                <a:gd name="T34" fmla="*/ 1832 w 1833"/>
                <a:gd name="T35" fmla="*/ 559 h 1259"/>
                <a:gd name="T36" fmla="*/ 1832 w 1833"/>
                <a:gd name="T37" fmla="*/ 392 h 1259"/>
                <a:gd name="T38" fmla="*/ 1832 w 1833"/>
                <a:gd name="T39" fmla="*/ 115 h 1259"/>
                <a:gd name="T40" fmla="*/ 1816 w 1833"/>
                <a:gd name="T41" fmla="*/ 69 h 1259"/>
                <a:gd name="T42" fmla="*/ 1783 w 1833"/>
                <a:gd name="T43" fmla="*/ 34 h 1259"/>
                <a:gd name="T44" fmla="*/ 1726 w 1833"/>
                <a:gd name="T45" fmla="*/ 11 h 1259"/>
                <a:gd name="T46" fmla="*/ 1653 w 1833"/>
                <a:gd name="T47" fmla="*/ 0 h 1259"/>
                <a:gd name="T48" fmla="*/ 1213 w 1833"/>
                <a:gd name="T49" fmla="*/ 0 h 1259"/>
                <a:gd name="T50" fmla="*/ 953 w 1833"/>
                <a:gd name="T51" fmla="*/ 0 h 1259"/>
                <a:gd name="T52" fmla="*/ 953 w 1833"/>
                <a:gd name="T53" fmla="*/ 0 h 12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33"/>
                <a:gd name="T82" fmla="*/ 0 h 1259"/>
                <a:gd name="T83" fmla="*/ 1833 w 1833"/>
                <a:gd name="T84" fmla="*/ 1259 h 125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33" h="1259">
                  <a:moveTo>
                    <a:pt x="953" y="0"/>
                  </a:moveTo>
                  <a:lnTo>
                    <a:pt x="887" y="11"/>
                  </a:lnTo>
                  <a:lnTo>
                    <a:pt x="830" y="34"/>
                  </a:lnTo>
                  <a:lnTo>
                    <a:pt x="790" y="69"/>
                  </a:lnTo>
                  <a:lnTo>
                    <a:pt x="773" y="115"/>
                  </a:lnTo>
                  <a:lnTo>
                    <a:pt x="773" y="392"/>
                  </a:lnTo>
                  <a:lnTo>
                    <a:pt x="773" y="559"/>
                  </a:lnTo>
                  <a:lnTo>
                    <a:pt x="790" y="606"/>
                  </a:lnTo>
                  <a:lnTo>
                    <a:pt x="830" y="640"/>
                  </a:lnTo>
                  <a:lnTo>
                    <a:pt x="887" y="663"/>
                  </a:lnTo>
                  <a:lnTo>
                    <a:pt x="953" y="675"/>
                  </a:lnTo>
                  <a:lnTo>
                    <a:pt x="0" y="1258"/>
                  </a:lnTo>
                  <a:lnTo>
                    <a:pt x="1213" y="675"/>
                  </a:lnTo>
                  <a:lnTo>
                    <a:pt x="1653" y="675"/>
                  </a:lnTo>
                  <a:lnTo>
                    <a:pt x="1726" y="663"/>
                  </a:lnTo>
                  <a:lnTo>
                    <a:pt x="1783" y="640"/>
                  </a:lnTo>
                  <a:lnTo>
                    <a:pt x="1816" y="606"/>
                  </a:lnTo>
                  <a:lnTo>
                    <a:pt x="1832" y="559"/>
                  </a:lnTo>
                  <a:lnTo>
                    <a:pt x="1832" y="392"/>
                  </a:lnTo>
                  <a:lnTo>
                    <a:pt x="1832" y="115"/>
                  </a:lnTo>
                  <a:lnTo>
                    <a:pt x="1816" y="69"/>
                  </a:lnTo>
                  <a:lnTo>
                    <a:pt x="1783" y="34"/>
                  </a:lnTo>
                  <a:lnTo>
                    <a:pt x="1726" y="11"/>
                  </a:lnTo>
                  <a:lnTo>
                    <a:pt x="1653" y="0"/>
                  </a:lnTo>
                  <a:lnTo>
                    <a:pt x="1213" y="0"/>
                  </a:lnTo>
                  <a:lnTo>
                    <a:pt x="953" y="0"/>
                  </a:lnTo>
                </a:path>
              </a:pathLst>
            </a:custGeom>
            <a:solidFill>
              <a:schemeClr val="accent1"/>
            </a:solidFill>
            <a:ln w="12700" cap="rnd">
              <a:solidFill>
                <a:schemeClr val="tx1"/>
              </a:solidFill>
              <a:round/>
              <a:headEnd/>
              <a:tailEnd/>
            </a:ln>
          </p:spPr>
          <p:txBody>
            <a:bodyPr/>
            <a:lstStyle/>
            <a:p>
              <a:endParaRPr lang="fr-FR"/>
            </a:p>
          </p:txBody>
        </p:sp>
        <p:sp>
          <p:nvSpPr>
            <p:cNvPr id="66575" name="Rectangle 10"/>
            <p:cNvSpPr>
              <a:spLocks noChangeArrowheads="1"/>
            </p:cNvSpPr>
            <p:nvPr/>
          </p:nvSpPr>
          <p:spPr bwMode="auto">
            <a:xfrm>
              <a:off x="4127" y="2256"/>
              <a:ext cx="862"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fr-CA" altLang="fr-FR" sz="2400">
                  <a:latin typeface="Times New Roman" pitchFamily="18" charset="0"/>
                </a:rPr>
                <a:t>Forage</a:t>
              </a:r>
            </a:p>
          </p:txBody>
        </p:sp>
      </p:grpSp>
      <p:sp>
        <p:nvSpPr>
          <p:cNvPr id="368662" name="Rectangle 22"/>
          <p:cNvSpPr>
            <a:spLocks noChangeArrowheads="1"/>
          </p:cNvSpPr>
          <p:nvPr/>
        </p:nvSpPr>
        <p:spPr bwMode="auto">
          <a:xfrm>
            <a:off x="1143000" y="31750"/>
            <a:ext cx="7467600" cy="1431925"/>
          </a:xfrm>
          <a:prstGeom prst="rect">
            <a:avLst/>
          </a:prstGeom>
          <a:noFill/>
          <a:ln w="9525">
            <a:noFill/>
            <a:miter lim="800000"/>
            <a:headEnd/>
            <a:tailEnd/>
          </a:ln>
          <a:effectLst/>
        </p:spPr>
        <p:txBody>
          <a:bodyPr lIns="92075" tIns="46038" rIns="92075" bIns="46038" anchor="ctr"/>
          <a:lstStyle/>
          <a:p>
            <a:pPr eaLnBrk="1" hangingPunct="1">
              <a:defRPr/>
            </a:pPr>
            <a:r>
              <a:rPr lang="fr-CA" sz="3600" b="1" dirty="0">
                <a:solidFill>
                  <a:schemeClr val="tx2"/>
                </a:solidFill>
                <a:effectLst>
                  <a:outerShdw blurRad="38100" dist="38100" dir="2700000" algn="tl">
                    <a:srgbClr val="000000"/>
                  </a:outerShdw>
                </a:effectLst>
              </a:rPr>
              <a:t>Design Préliminaire</a:t>
            </a:r>
            <a:br>
              <a:rPr lang="fr-CA" sz="3600" b="1" dirty="0">
                <a:solidFill>
                  <a:schemeClr val="tx2"/>
                </a:solidFill>
                <a:effectLst>
                  <a:outerShdw blurRad="38100" dist="38100" dir="2700000" algn="tl">
                    <a:srgbClr val="000000"/>
                  </a:outerShdw>
                </a:effectLst>
              </a:rPr>
            </a:br>
            <a:r>
              <a:rPr lang="fr-CA" sz="2000" b="1" dirty="0" err="1">
                <a:solidFill>
                  <a:schemeClr val="tx2"/>
                </a:solidFill>
                <a:effectLst>
                  <a:outerShdw blurRad="38100" dist="38100" dir="2700000" algn="tl">
                    <a:srgbClr val="000000"/>
                  </a:outerShdw>
                </a:effectLst>
              </a:rPr>
              <a:t>Maquetage</a:t>
            </a:r>
            <a:r>
              <a:rPr lang="fr-CA" sz="2000" b="1" dirty="0">
                <a:solidFill>
                  <a:schemeClr val="tx2"/>
                </a:solidFill>
                <a:effectLst>
                  <a:outerShdw blurRad="38100" dist="38100" dir="2700000" algn="tl">
                    <a:srgbClr val="000000"/>
                  </a:outerShdw>
                </a:effectLst>
              </a:rPr>
              <a:t> par prototypage</a:t>
            </a:r>
          </a:p>
        </p:txBody>
      </p:sp>
      <p:grpSp>
        <p:nvGrpSpPr>
          <p:cNvPr id="5" name="Group 21"/>
          <p:cNvGrpSpPr>
            <a:grpSpLocks/>
          </p:cNvGrpSpPr>
          <p:nvPr/>
        </p:nvGrpSpPr>
        <p:grpSpPr bwMode="auto">
          <a:xfrm>
            <a:off x="2124075" y="1414463"/>
            <a:ext cx="2274888" cy="2305050"/>
            <a:chOff x="1093" y="999"/>
            <a:chExt cx="1451" cy="1063"/>
          </a:xfrm>
        </p:grpSpPr>
        <p:sp>
          <p:nvSpPr>
            <p:cNvPr id="66572" name="Freeform 5"/>
            <p:cNvSpPr>
              <a:spLocks/>
            </p:cNvSpPr>
            <p:nvPr/>
          </p:nvSpPr>
          <p:spPr bwMode="auto">
            <a:xfrm>
              <a:off x="1093" y="999"/>
              <a:ext cx="1451" cy="1063"/>
            </a:xfrm>
            <a:custGeom>
              <a:avLst/>
              <a:gdLst>
                <a:gd name="T0" fmla="*/ 570 w 1451"/>
                <a:gd name="T1" fmla="*/ 0 h 1063"/>
                <a:gd name="T2" fmla="*/ 534 w 1451"/>
                <a:gd name="T3" fmla="*/ 3 h 1063"/>
                <a:gd name="T4" fmla="*/ 501 w 1451"/>
                <a:gd name="T5" fmla="*/ 10 h 1063"/>
                <a:gd name="T6" fmla="*/ 473 w 1451"/>
                <a:gd name="T7" fmla="*/ 17 h 1063"/>
                <a:gd name="T8" fmla="*/ 444 w 1451"/>
                <a:gd name="T9" fmla="*/ 32 h 1063"/>
                <a:gd name="T10" fmla="*/ 424 w 1451"/>
                <a:gd name="T11" fmla="*/ 49 h 1063"/>
                <a:gd name="T12" fmla="*/ 408 w 1451"/>
                <a:gd name="T13" fmla="*/ 67 h 1063"/>
                <a:gd name="T14" fmla="*/ 395 w 1451"/>
                <a:gd name="T15" fmla="*/ 88 h 1063"/>
                <a:gd name="T16" fmla="*/ 391 w 1451"/>
                <a:gd name="T17" fmla="*/ 113 h 1063"/>
                <a:gd name="T18" fmla="*/ 391 w 1451"/>
                <a:gd name="T19" fmla="*/ 393 h 1063"/>
                <a:gd name="T20" fmla="*/ 391 w 1451"/>
                <a:gd name="T21" fmla="*/ 563 h 1063"/>
                <a:gd name="T22" fmla="*/ 395 w 1451"/>
                <a:gd name="T23" fmla="*/ 584 h 1063"/>
                <a:gd name="T24" fmla="*/ 408 w 1451"/>
                <a:gd name="T25" fmla="*/ 605 h 1063"/>
                <a:gd name="T26" fmla="*/ 424 w 1451"/>
                <a:gd name="T27" fmla="*/ 623 h 1063"/>
                <a:gd name="T28" fmla="*/ 444 w 1451"/>
                <a:gd name="T29" fmla="*/ 641 h 1063"/>
                <a:gd name="T30" fmla="*/ 473 w 1451"/>
                <a:gd name="T31" fmla="*/ 655 h 1063"/>
                <a:gd name="T32" fmla="*/ 501 w 1451"/>
                <a:gd name="T33" fmla="*/ 665 h 1063"/>
                <a:gd name="T34" fmla="*/ 534 w 1451"/>
                <a:gd name="T35" fmla="*/ 669 h 1063"/>
                <a:gd name="T36" fmla="*/ 570 w 1451"/>
                <a:gd name="T37" fmla="*/ 673 h 1063"/>
                <a:gd name="T38" fmla="*/ 0 w 1451"/>
                <a:gd name="T39" fmla="*/ 1062 h 1063"/>
                <a:gd name="T40" fmla="*/ 831 w 1451"/>
                <a:gd name="T41" fmla="*/ 673 h 1063"/>
                <a:gd name="T42" fmla="*/ 1275 w 1451"/>
                <a:gd name="T43" fmla="*/ 673 h 1063"/>
                <a:gd name="T44" fmla="*/ 1307 w 1451"/>
                <a:gd name="T45" fmla="*/ 669 h 1063"/>
                <a:gd name="T46" fmla="*/ 1340 w 1451"/>
                <a:gd name="T47" fmla="*/ 665 h 1063"/>
                <a:gd name="T48" fmla="*/ 1373 w 1451"/>
                <a:gd name="T49" fmla="*/ 655 h 1063"/>
                <a:gd name="T50" fmla="*/ 1397 w 1451"/>
                <a:gd name="T51" fmla="*/ 641 h 1063"/>
                <a:gd name="T52" fmla="*/ 1417 w 1451"/>
                <a:gd name="T53" fmla="*/ 623 h 1063"/>
                <a:gd name="T54" fmla="*/ 1438 w 1451"/>
                <a:gd name="T55" fmla="*/ 605 h 1063"/>
                <a:gd name="T56" fmla="*/ 1446 w 1451"/>
                <a:gd name="T57" fmla="*/ 584 h 1063"/>
                <a:gd name="T58" fmla="*/ 1450 w 1451"/>
                <a:gd name="T59" fmla="*/ 563 h 1063"/>
                <a:gd name="T60" fmla="*/ 1450 w 1451"/>
                <a:gd name="T61" fmla="*/ 393 h 1063"/>
                <a:gd name="T62" fmla="*/ 1450 w 1451"/>
                <a:gd name="T63" fmla="*/ 113 h 1063"/>
                <a:gd name="T64" fmla="*/ 1446 w 1451"/>
                <a:gd name="T65" fmla="*/ 88 h 1063"/>
                <a:gd name="T66" fmla="*/ 1438 w 1451"/>
                <a:gd name="T67" fmla="*/ 67 h 1063"/>
                <a:gd name="T68" fmla="*/ 1417 w 1451"/>
                <a:gd name="T69" fmla="*/ 49 h 1063"/>
                <a:gd name="T70" fmla="*/ 1397 w 1451"/>
                <a:gd name="T71" fmla="*/ 32 h 1063"/>
                <a:gd name="T72" fmla="*/ 1373 w 1451"/>
                <a:gd name="T73" fmla="*/ 17 h 1063"/>
                <a:gd name="T74" fmla="*/ 1340 w 1451"/>
                <a:gd name="T75" fmla="*/ 10 h 1063"/>
                <a:gd name="T76" fmla="*/ 1307 w 1451"/>
                <a:gd name="T77" fmla="*/ 3 h 1063"/>
                <a:gd name="T78" fmla="*/ 1275 w 1451"/>
                <a:gd name="T79" fmla="*/ 0 h 1063"/>
                <a:gd name="T80" fmla="*/ 831 w 1451"/>
                <a:gd name="T81" fmla="*/ 0 h 1063"/>
                <a:gd name="T82" fmla="*/ 570 w 1451"/>
                <a:gd name="T83" fmla="*/ 0 h 1063"/>
                <a:gd name="T84" fmla="*/ 570 w 1451"/>
                <a:gd name="T85" fmla="*/ 0 h 106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51"/>
                <a:gd name="T130" fmla="*/ 0 h 1063"/>
                <a:gd name="T131" fmla="*/ 1451 w 1451"/>
                <a:gd name="T132" fmla="*/ 1063 h 106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51" h="1063">
                  <a:moveTo>
                    <a:pt x="570" y="0"/>
                  </a:moveTo>
                  <a:lnTo>
                    <a:pt x="534" y="3"/>
                  </a:lnTo>
                  <a:lnTo>
                    <a:pt x="501" y="10"/>
                  </a:lnTo>
                  <a:lnTo>
                    <a:pt x="473" y="17"/>
                  </a:lnTo>
                  <a:lnTo>
                    <a:pt x="444" y="32"/>
                  </a:lnTo>
                  <a:lnTo>
                    <a:pt x="424" y="49"/>
                  </a:lnTo>
                  <a:lnTo>
                    <a:pt x="408" y="67"/>
                  </a:lnTo>
                  <a:lnTo>
                    <a:pt x="395" y="88"/>
                  </a:lnTo>
                  <a:lnTo>
                    <a:pt x="391" y="113"/>
                  </a:lnTo>
                  <a:lnTo>
                    <a:pt x="391" y="393"/>
                  </a:lnTo>
                  <a:lnTo>
                    <a:pt x="391" y="563"/>
                  </a:lnTo>
                  <a:lnTo>
                    <a:pt x="395" y="584"/>
                  </a:lnTo>
                  <a:lnTo>
                    <a:pt x="408" y="605"/>
                  </a:lnTo>
                  <a:lnTo>
                    <a:pt x="424" y="623"/>
                  </a:lnTo>
                  <a:lnTo>
                    <a:pt x="444" y="641"/>
                  </a:lnTo>
                  <a:lnTo>
                    <a:pt x="473" y="655"/>
                  </a:lnTo>
                  <a:lnTo>
                    <a:pt x="501" y="665"/>
                  </a:lnTo>
                  <a:lnTo>
                    <a:pt x="534" y="669"/>
                  </a:lnTo>
                  <a:lnTo>
                    <a:pt x="570" y="673"/>
                  </a:lnTo>
                  <a:lnTo>
                    <a:pt x="0" y="1062"/>
                  </a:lnTo>
                  <a:lnTo>
                    <a:pt x="831" y="673"/>
                  </a:lnTo>
                  <a:lnTo>
                    <a:pt x="1275" y="673"/>
                  </a:lnTo>
                  <a:lnTo>
                    <a:pt x="1307" y="669"/>
                  </a:lnTo>
                  <a:lnTo>
                    <a:pt x="1340" y="665"/>
                  </a:lnTo>
                  <a:lnTo>
                    <a:pt x="1373" y="655"/>
                  </a:lnTo>
                  <a:lnTo>
                    <a:pt x="1397" y="641"/>
                  </a:lnTo>
                  <a:lnTo>
                    <a:pt x="1417" y="623"/>
                  </a:lnTo>
                  <a:lnTo>
                    <a:pt x="1438" y="605"/>
                  </a:lnTo>
                  <a:lnTo>
                    <a:pt x="1446" y="584"/>
                  </a:lnTo>
                  <a:lnTo>
                    <a:pt x="1450" y="563"/>
                  </a:lnTo>
                  <a:lnTo>
                    <a:pt x="1450" y="393"/>
                  </a:lnTo>
                  <a:lnTo>
                    <a:pt x="1450" y="113"/>
                  </a:lnTo>
                  <a:lnTo>
                    <a:pt x="1446" y="88"/>
                  </a:lnTo>
                  <a:lnTo>
                    <a:pt x="1438" y="67"/>
                  </a:lnTo>
                  <a:lnTo>
                    <a:pt x="1417" y="49"/>
                  </a:lnTo>
                  <a:lnTo>
                    <a:pt x="1397" y="32"/>
                  </a:lnTo>
                  <a:lnTo>
                    <a:pt x="1373" y="17"/>
                  </a:lnTo>
                  <a:lnTo>
                    <a:pt x="1340" y="10"/>
                  </a:lnTo>
                  <a:lnTo>
                    <a:pt x="1307" y="3"/>
                  </a:lnTo>
                  <a:lnTo>
                    <a:pt x="1275" y="0"/>
                  </a:lnTo>
                  <a:lnTo>
                    <a:pt x="831" y="0"/>
                  </a:lnTo>
                  <a:lnTo>
                    <a:pt x="570" y="0"/>
                  </a:lnTo>
                </a:path>
              </a:pathLst>
            </a:custGeom>
            <a:solidFill>
              <a:schemeClr val="accent1"/>
            </a:solidFill>
            <a:ln w="12700" cap="rnd">
              <a:solidFill>
                <a:schemeClr val="tx1"/>
              </a:solidFill>
              <a:round/>
              <a:headEnd/>
              <a:tailEnd/>
            </a:ln>
          </p:spPr>
          <p:txBody>
            <a:bodyPr/>
            <a:lstStyle/>
            <a:p>
              <a:endParaRPr lang="fr-FR"/>
            </a:p>
          </p:txBody>
        </p:sp>
        <p:sp>
          <p:nvSpPr>
            <p:cNvPr id="66573" name="Rectangle 6"/>
            <p:cNvSpPr>
              <a:spLocks noChangeArrowheads="1"/>
            </p:cNvSpPr>
            <p:nvPr/>
          </p:nvSpPr>
          <p:spPr bwMode="auto">
            <a:xfrm>
              <a:off x="1583" y="1056"/>
              <a:ext cx="862"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fr-CA" altLang="fr-FR" sz="2400">
                  <a:latin typeface="Times New Roman" pitchFamily="18" charset="0"/>
                </a:rPr>
                <a:t>Navigation</a:t>
              </a:r>
            </a:p>
          </p:txBody>
        </p:sp>
      </p:grpSp>
      <p:grpSp>
        <p:nvGrpSpPr>
          <p:cNvPr id="6" name="Group 20"/>
          <p:cNvGrpSpPr>
            <a:grpSpLocks/>
          </p:cNvGrpSpPr>
          <p:nvPr/>
        </p:nvGrpSpPr>
        <p:grpSpPr bwMode="auto">
          <a:xfrm>
            <a:off x="4643438" y="1557338"/>
            <a:ext cx="2146300" cy="2519362"/>
            <a:chOff x="480" y="96"/>
            <a:chExt cx="1352" cy="897"/>
          </a:xfrm>
        </p:grpSpPr>
        <p:sp>
          <p:nvSpPr>
            <p:cNvPr id="66570" name="Freeform 11"/>
            <p:cNvSpPr>
              <a:spLocks/>
            </p:cNvSpPr>
            <p:nvPr/>
          </p:nvSpPr>
          <p:spPr bwMode="auto">
            <a:xfrm>
              <a:off x="480" y="96"/>
              <a:ext cx="1296" cy="897"/>
            </a:xfrm>
            <a:custGeom>
              <a:avLst/>
              <a:gdLst>
                <a:gd name="T0" fmla="*/ 43 w 1585"/>
                <a:gd name="T1" fmla="*/ 0 h 1050"/>
                <a:gd name="T2" fmla="*/ 34 w 1585"/>
                <a:gd name="T3" fmla="*/ 2 h 1050"/>
                <a:gd name="T4" fmla="*/ 25 w 1585"/>
                <a:gd name="T5" fmla="*/ 3 h 1050"/>
                <a:gd name="T6" fmla="*/ 20 w 1585"/>
                <a:gd name="T7" fmla="*/ 3 h 1050"/>
                <a:gd name="T8" fmla="*/ 13 w 1585"/>
                <a:gd name="T9" fmla="*/ 7 h 1050"/>
                <a:gd name="T10" fmla="*/ 7 w 1585"/>
                <a:gd name="T11" fmla="*/ 9 h 1050"/>
                <a:gd name="T12" fmla="*/ 3 w 1585"/>
                <a:gd name="T13" fmla="*/ 13 h 1050"/>
                <a:gd name="T14" fmla="*/ 2 w 1585"/>
                <a:gd name="T15" fmla="*/ 17 h 1050"/>
                <a:gd name="T16" fmla="*/ 0 w 1585"/>
                <a:gd name="T17" fmla="*/ 21 h 1050"/>
                <a:gd name="T18" fmla="*/ 0 w 1585"/>
                <a:gd name="T19" fmla="*/ 75 h 1050"/>
                <a:gd name="T20" fmla="*/ 0 w 1585"/>
                <a:gd name="T21" fmla="*/ 107 h 1050"/>
                <a:gd name="T22" fmla="*/ 2 w 1585"/>
                <a:gd name="T23" fmla="*/ 111 h 1050"/>
                <a:gd name="T24" fmla="*/ 3 w 1585"/>
                <a:gd name="T25" fmla="*/ 115 h 1050"/>
                <a:gd name="T26" fmla="*/ 7 w 1585"/>
                <a:gd name="T27" fmla="*/ 119 h 1050"/>
                <a:gd name="T28" fmla="*/ 13 w 1585"/>
                <a:gd name="T29" fmla="*/ 122 h 1050"/>
                <a:gd name="T30" fmla="*/ 20 w 1585"/>
                <a:gd name="T31" fmla="*/ 124 h 1050"/>
                <a:gd name="T32" fmla="*/ 25 w 1585"/>
                <a:gd name="T33" fmla="*/ 126 h 1050"/>
                <a:gd name="T34" fmla="*/ 34 w 1585"/>
                <a:gd name="T35" fmla="*/ 127 h 1050"/>
                <a:gd name="T36" fmla="*/ 43 w 1585"/>
                <a:gd name="T37" fmla="*/ 128 h 1050"/>
                <a:gd name="T38" fmla="*/ 151 w 1585"/>
                <a:gd name="T39" fmla="*/ 128 h 1050"/>
                <a:gd name="T40" fmla="*/ 145 w 1585"/>
                <a:gd name="T41" fmla="*/ 255 h 1050"/>
                <a:gd name="T42" fmla="*/ 215 w 1585"/>
                <a:gd name="T43" fmla="*/ 128 h 1050"/>
                <a:gd name="T44" fmla="*/ 224 w 1585"/>
                <a:gd name="T45" fmla="*/ 127 h 1050"/>
                <a:gd name="T46" fmla="*/ 233 w 1585"/>
                <a:gd name="T47" fmla="*/ 126 h 1050"/>
                <a:gd name="T48" fmla="*/ 240 w 1585"/>
                <a:gd name="T49" fmla="*/ 124 h 1050"/>
                <a:gd name="T50" fmla="*/ 246 w 1585"/>
                <a:gd name="T51" fmla="*/ 122 h 1050"/>
                <a:gd name="T52" fmla="*/ 251 w 1585"/>
                <a:gd name="T53" fmla="*/ 119 h 1050"/>
                <a:gd name="T54" fmla="*/ 256 w 1585"/>
                <a:gd name="T55" fmla="*/ 115 h 1050"/>
                <a:gd name="T56" fmla="*/ 258 w 1585"/>
                <a:gd name="T57" fmla="*/ 111 h 1050"/>
                <a:gd name="T58" fmla="*/ 258 w 1585"/>
                <a:gd name="T59" fmla="*/ 107 h 1050"/>
                <a:gd name="T60" fmla="*/ 258 w 1585"/>
                <a:gd name="T61" fmla="*/ 75 h 1050"/>
                <a:gd name="T62" fmla="*/ 258 w 1585"/>
                <a:gd name="T63" fmla="*/ 21 h 1050"/>
                <a:gd name="T64" fmla="*/ 258 w 1585"/>
                <a:gd name="T65" fmla="*/ 17 h 1050"/>
                <a:gd name="T66" fmla="*/ 256 w 1585"/>
                <a:gd name="T67" fmla="*/ 13 h 1050"/>
                <a:gd name="T68" fmla="*/ 251 w 1585"/>
                <a:gd name="T69" fmla="*/ 9 h 1050"/>
                <a:gd name="T70" fmla="*/ 246 w 1585"/>
                <a:gd name="T71" fmla="*/ 7 h 1050"/>
                <a:gd name="T72" fmla="*/ 240 w 1585"/>
                <a:gd name="T73" fmla="*/ 3 h 1050"/>
                <a:gd name="T74" fmla="*/ 233 w 1585"/>
                <a:gd name="T75" fmla="*/ 3 h 1050"/>
                <a:gd name="T76" fmla="*/ 224 w 1585"/>
                <a:gd name="T77" fmla="*/ 2 h 1050"/>
                <a:gd name="T78" fmla="*/ 215 w 1585"/>
                <a:gd name="T79" fmla="*/ 0 h 1050"/>
                <a:gd name="T80" fmla="*/ 151 w 1585"/>
                <a:gd name="T81" fmla="*/ 0 h 1050"/>
                <a:gd name="T82" fmla="*/ 43 w 1585"/>
                <a:gd name="T83" fmla="*/ 0 h 10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85"/>
                <a:gd name="T127" fmla="*/ 0 h 1050"/>
                <a:gd name="T128" fmla="*/ 1585 w 1585"/>
                <a:gd name="T129" fmla="*/ 1050 h 10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85" h="1050">
                  <a:moveTo>
                    <a:pt x="262" y="0"/>
                  </a:moveTo>
                  <a:lnTo>
                    <a:pt x="208" y="2"/>
                  </a:lnTo>
                  <a:lnTo>
                    <a:pt x="160" y="8"/>
                  </a:lnTo>
                  <a:lnTo>
                    <a:pt x="117" y="15"/>
                  </a:lnTo>
                  <a:lnTo>
                    <a:pt x="77" y="26"/>
                  </a:lnTo>
                  <a:lnTo>
                    <a:pt x="46" y="39"/>
                  </a:lnTo>
                  <a:lnTo>
                    <a:pt x="20" y="55"/>
                  </a:lnTo>
                  <a:lnTo>
                    <a:pt x="6" y="72"/>
                  </a:lnTo>
                  <a:lnTo>
                    <a:pt x="0" y="88"/>
                  </a:lnTo>
                  <a:lnTo>
                    <a:pt x="0" y="308"/>
                  </a:lnTo>
                  <a:lnTo>
                    <a:pt x="0" y="440"/>
                  </a:lnTo>
                  <a:lnTo>
                    <a:pt x="6" y="459"/>
                  </a:lnTo>
                  <a:lnTo>
                    <a:pt x="20" y="475"/>
                  </a:lnTo>
                  <a:lnTo>
                    <a:pt x="46" y="490"/>
                  </a:lnTo>
                  <a:lnTo>
                    <a:pt x="77" y="503"/>
                  </a:lnTo>
                  <a:lnTo>
                    <a:pt x="117" y="514"/>
                  </a:lnTo>
                  <a:lnTo>
                    <a:pt x="160" y="521"/>
                  </a:lnTo>
                  <a:lnTo>
                    <a:pt x="208" y="527"/>
                  </a:lnTo>
                  <a:lnTo>
                    <a:pt x="262" y="528"/>
                  </a:lnTo>
                  <a:lnTo>
                    <a:pt x="924" y="528"/>
                  </a:lnTo>
                  <a:lnTo>
                    <a:pt x="885" y="1049"/>
                  </a:lnTo>
                  <a:lnTo>
                    <a:pt x="1320" y="528"/>
                  </a:lnTo>
                  <a:lnTo>
                    <a:pt x="1374" y="527"/>
                  </a:lnTo>
                  <a:lnTo>
                    <a:pt x="1422" y="521"/>
                  </a:lnTo>
                  <a:lnTo>
                    <a:pt x="1467" y="514"/>
                  </a:lnTo>
                  <a:lnTo>
                    <a:pt x="1507" y="503"/>
                  </a:lnTo>
                  <a:lnTo>
                    <a:pt x="1539" y="490"/>
                  </a:lnTo>
                  <a:lnTo>
                    <a:pt x="1564" y="475"/>
                  </a:lnTo>
                  <a:lnTo>
                    <a:pt x="1578" y="459"/>
                  </a:lnTo>
                  <a:lnTo>
                    <a:pt x="1584" y="440"/>
                  </a:lnTo>
                  <a:lnTo>
                    <a:pt x="1584" y="308"/>
                  </a:lnTo>
                  <a:lnTo>
                    <a:pt x="1584" y="88"/>
                  </a:lnTo>
                  <a:lnTo>
                    <a:pt x="1578" y="72"/>
                  </a:lnTo>
                  <a:lnTo>
                    <a:pt x="1564" y="55"/>
                  </a:lnTo>
                  <a:lnTo>
                    <a:pt x="1539" y="39"/>
                  </a:lnTo>
                  <a:lnTo>
                    <a:pt x="1507" y="26"/>
                  </a:lnTo>
                  <a:lnTo>
                    <a:pt x="1467" y="15"/>
                  </a:lnTo>
                  <a:lnTo>
                    <a:pt x="1422" y="8"/>
                  </a:lnTo>
                  <a:lnTo>
                    <a:pt x="1374" y="2"/>
                  </a:lnTo>
                  <a:lnTo>
                    <a:pt x="1320" y="0"/>
                  </a:lnTo>
                  <a:lnTo>
                    <a:pt x="924" y="0"/>
                  </a:lnTo>
                  <a:lnTo>
                    <a:pt x="262" y="0"/>
                  </a:lnTo>
                </a:path>
              </a:pathLst>
            </a:custGeom>
            <a:solidFill>
              <a:schemeClr val="accent1"/>
            </a:solidFill>
            <a:ln w="12700" cap="rnd">
              <a:solidFill>
                <a:schemeClr val="tx1"/>
              </a:solidFill>
              <a:round/>
              <a:headEnd/>
              <a:tailEnd/>
            </a:ln>
          </p:spPr>
          <p:txBody>
            <a:bodyPr/>
            <a:lstStyle/>
            <a:p>
              <a:endParaRPr lang="fr-FR"/>
            </a:p>
          </p:txBody>
        </p:sp>
        <p:sp>
          <p:nvSpPr>
            <p:cNvPr id="66571" name="Rectangle 12"/>
            <p:cNvSpPr>
              <a:spLocks noChangeArrowheads="1"/>
            </p:cNvSpPr>
            <p:nvPr/>
          </p:nvSpPr>
          <p:spPr bwMode="auto">
            <a:xfrm>
              <a:off x="480" y="96"/>
              <a:ext cx="1352"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fr-CA" altLang="fr-FR" sz="2400">
                  <a:latin typeface="Times New Roman" pitchFamily="18" charset="0"/>
                </a:rPr>
                <a:t>Contexte </a:t>
              </a:r>
            </a:p>
            <a:p>
              <a:pPr algn="ctr">
                <a:lnSpc>
                  <a:spcPct val="90000"/>
                </a:lnSpc>
              </a:pPr>
              <a:r>
                <a:rPr lang="fr-CA" altLang="fr-FR" sz="2400">
                  <a:latin typeface="Times New Roman" pitchFamily="18" charset="0"/>
                </a:rPr>
                <a:t>d ’entrée</a:t>
              </a:r>
            </a:p>
          </p:txBody>
        </p:sp>
      </p:grpSp>
      <p:sp>
        <p:nvSpPr>
          <p:cNvPr id="66568" name="Rectangle 23"/>
          <p:cNvSpPr>
            <a:spLocks noChangeArrowheads="1"/>
          </p:cNvSpPr>
          <p:nvPr/>
        </p:nvSpPr>
        <p:spPr bwMode="auto">
          <a:xfrm>
            <a:off x="1116013" y="2205038"/>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fr-CA" altLang="fr-FR"/>
              <a:t>La sécurité</a:t>
            </a:r>
          </a:p>
        </p:txBody>
      </p:sp>
      <p:sp>
        <p:nvSpPr>
          <p:cNvPr id="21" name="AutoShape 20"/>
          <p:cNvSpPr>
            <a:spLocks noChangeArrowheads="1"/>
          </p:cNvSpPr>
          <p:nvPr/>
        </p:nvSpPr>
        <p:spPr bwMode="auto">
          <a:xfrm>
            <a:off x="8380413" y="1809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2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eaLnBrk="1" hangingPunct="1">
              <a:defRPr/>
            </a:pPr>
            <a:r>
              <a:rPr lang="fr-CA"/>
              <a:t>Design Préliminaire</a:t>
            </a:r>
            <a:br>
              <a:rPr lang="fr-CA"/>
            </a:br>
            <a:r>
              <a:rPr lang="fr-CA" sz="2800"/>
              <a:t>Maquetage par prototypage</a:t>
            </a:r>
          </a:p>
        </p:txBody>
      </p:sp>
      <p:sp>
        <p:nvSpPr>
          <p:cNvPr id="380931" name="Rectangle 3"/>
          <p:cNvSpPr>
            <a:spLocks noGrp="1" noChangeArrowheads="1"/>
          </p:cNvSpPr>
          <p:nvPr>
            <p:ph type="body" idx="1"/>
          </p:nvPr>
        </p:nvSpPr>
        <p:spPr>
          <a:xfrm>
            <a:off x="900113" y="1773238"/>
            <a:ext cx="8243887" cy="4824412"/>
          </a:xfrm>
        </p:spPr>
        <p:txBody>
          <a:bodyPr/>
          <a:lstStyle/>
          <a:p>
            <a:pPr eaLnBrk="1" hangingPunct="1">
              <a:lnSpc>
                <a:spcPct val="90000"/>
              </a:lnSpc>
              <a:defRPr/>
            </a:pPr>
            <a:r>
              <a:rPr lang="fr-CA" sz="1800" dirty="0"/>
              <a:t>Avantages de l’approche pour le projet</a:t>
            </a:r>
          </a:p>
          <a:p>
            <a:pPr lvl="1" eaLnBrk="1" hangingPunct="1">
              <a:lnSpc>
                <a:spcPct val="90000"/>
              </a:lnSpc>
              <a:defRPr/>
            </a:pPr>
            <a:r>
              <a:rPr lang="fr-CA" sz="1200" dirty="0"/>
              <a:t>Les principaux intéressés voient rapidement le prototype fonctionnel</a:t>
            </a:r>
          </a:p>
          <a:p>
            <a:pPr lvl="1" eaLnBrk="1" hangingPunct="1">
              <a:lnSpc>
                <a:spcPct val="90000"/>
              </a:lnSpc>
              <a:defRPr/>
            </a:pPr>
            <a:r>
              <a:rPr lang="fr-CA" sz="1200" dirty="0"/>
              <a:t>Permet d’identifier les dimensions importantes de l’analyse</a:t>
            </a:r>
          </a:p>
          <a:p>
            <a:pPr lvl="1" eaLnBrk="1" hangingPunct="1">
              <a:lnSpc>
                <a:spcPct val="90000"/>
              </a:lnSpc>
              <a:defRPr/>
            </a:pPr>
            <a:r>
              <a:rPr lang="fr-CA" sz="1200" dirty="0"/>
              <a:t>Permet d’élaborer un cahier de charges de haut niveau</a:t>
            </a:r>
          </a:p>
          <a:p>
            <a:pPr lvl="1" eaLnBrk="1" hangingPunct="1">
              <a:lnSpc>
                <a:spcPct val="90000"/>
              </a:lnSpc>
              <a:defRPr/>
            </a:pPr>
            <a:r>
              <a:rPr lang="fr-CA" sz="1200" dirty="0"/>
              <a:t>Déploiement simplifié et économies d ’échelles liées à la réutilisation des composantes applicatives </a:t>
            </a:r>
          </a:p>
          <a:p>
            <a:pPr lvl="1" eaLnBrk="1" hangingPunct="1">
              <a:lnSpc>
                <a:spcPct val="90000"/>
              </a:lnSpc>
              <a:defRPr/>
            </a:pPr>
            <a:r>
              <a:rPr lang="fr-CA" sz="1200" dirty="0"/>
              <a:t>Offre une approche permettant de récupérer des coûts de réalisation</a:t>
            </a:r>
          </a:p>
          <a:p>
            <a:pPr lvl="1" eaLnBrk="1" hangingPunct="1">
              <a:lnSpc>
                <a:spcPct val="90000"/>
              </a:lnSpc>
              <a:defRPr/>
            </a:pPr>
            <a:endParaRPr lang="fr-CA" sz="1200" dirty="0"/>
          </a:p>
          <a:p>
            <a:pPr eaLnBrk="1" hangingPunct="1">
              <a:lnSpc>
                <a:spcPct val="90000"/>
              </a:lnSpc>
              <a:defRPr/>
            </a:pPr>
            <a:r>
              <a:rPr lang="fr-CA" sz="1800" dirty="0"/>
              <a:t>Avantages de l’approche pour l’entreprise</a:t>
            </a:r>
          </a:p>
          <a:p>
            <a:pPr lvl="1" eaLnBrk="1" hangingPunct="1">
              <a:lnSpc>
                <a:spcPct val="90000"/>
              </a:lnSpc>
              <a:defRPr/>
            </a:pPr>
            <a:r>
              <a:rPr lang="fr-CA" sz="1200" dirty="0"/>
              <a:t>Organisation des mesures à suivre autour des facteurs critiques de succès des unités d’affaires de l’entreprise</a:t>
            </a:r>
          </a:p>
          <a:p>
            <a:pPr lvl="1" eaLnBrk="1" hangingPunct="1">
              <a:lnSpc>
                <a:spcPct val="90000"/>
              </a:lnSpc>
              <a:defRPr/>
            </a:pPr>
            <a:r>
              <a:rPr lang="fr-CA" sz="1200" dirty="0"/>
              <a:t>Accessibilité de l ’information à toutes les couches de l’organisation selon un cheminement connu et adapté à des besoin d ’affaires définis</a:t>
            </a:r>
          </a:p>
          <a:p>
            <a:pPr lvl="1" eaLnBrk="1" hangingPunct="1">
              <a:lnSpc>
                <a:spcPct val="90000"/>
              </a:lnSpc>
              <a:defRPr/>
            </a:pPr>
            <a:r>
              <a:rPr lang="fr-CA" sz="1200" dirty="0"/>
              <a:t>Favorise le « </a:t>
            </a:r>
            <a:r>
              <a:rPr lang="fr-CA" sz="1200" dirty="0" err="1"/>
              <a:t>benchmarking</a:t>
            </a:r>
            <a:r>
              <a:rPr lang="fr-CA" sz="1200" dirty="0"/>
              <a:t> » intra/inter organisationnel</a:t>
            </a:r>
          </a:p>
          <a:p>
            <a:pPr lvl="1" eaLnBrk="1" hangingPunct="1">
              <a:lnSpc>
                <a:spcPct val="90000"/>
              </a:lnSpc>
              <a:defRPr/>
            </a:pPr>
            <a:r>
              <a:rPr lang="fr-CA" sz="1200" dirty="0"/>
              <a:t>Augmente la productivité collective </a:t>
            </a:r>
          </a:p>
          <a:p>
            <a:pPr lvl="1" eaLnBrk="1" hangingPunct="1">
              <a:lnSpc>
                <a:spcPct val="90000"/>
              </a:lnSpc>
              <a:defRPr/>
            </a:pPr>
            <a:r>
              <a:rPr lang="fr-CA" sz="1200" dirty="0"/>
              <a:t>Favorise la responsabilisation individuelle grâce à une accessibilité conviviale aux mesures et cibles organisationnelles</a:t>
            </a:r>
          </a:p>
          <a:p>
            <a:pPr lvl="1" eaLnBrk="1" hangingPunct="1">
              <a:lnSpc>
                <a:spcPct val="90000"/>
              </a:lnSpc>
              <a:defRPr/>
            </a:pPr>
            <a:r>
              <a:rPr lang="fr-CA" sz="1200" dirty="0"/>
              <a:t>Plus grande autonomie des gestionnaires face aux décisions à prendre</a:t>
            </a:r>
          </a:p>
          <a:p>
            <a:pPr lvl="1" eaLnBrk="1" hangingPunct="1">
              <a:lnSpc>
                <a:spcPct val="90000"/>
              </a:lnSpc>
              <a:defRPr/>
            </a:pPr>
            <a:r>
              <a:rPr lang="fr-CA" sz="1200" dirty="0"/>
              <a:t> </a:t>
            </a:r>
          </a:p>
          <a:p>
            <a:pPr eaLnBrk="1" hangingPunct="1">
              <a:lnSpc>
                <a:spcPct val="90000"/>
              </a:lnSpc>
              <a:defRPr/>
            </a:pPr>
            <a:r>
              <a:rPr lang="fr-CA" sz="1800" dirty="0"/>
              <a:t>Avantages de l’approche pour les technologies de l’information</a:t>
            </a:r>
          </a:p>
          <a:p>
            <a:pPr lvl="1" eaLnBrk="1" hangingPunct="1">
              <a:lnSpc>
                <a:spcPct val="90000"/>
              </a:lnSpc>
              <a:defRPr/>
            </a:pPr>
            <a:r>
              <a:rPr lang="fr-CA" sz="1200" dirty="0"/>
              <a:t>Neutralisation des sources de données multiples et hybrides </a:t>
            </a:r>
          </a:p>
          <a:p>
            <a:pPr lvl="1" eaLnBrk="1" hangingPunct="1">
              <a:lnSpc>
                <a:spcPct val="90000"/>
              </a:lnSpc>
              <a:defRPr/>
            </a:pPr>
            <a:r>
              <a:rPr lang="fr-CA" sz="1200" dirty="0"/>
              <a:t>Intégration et normalisation de l ’information de gestion</a:t>
            </a:r>
          </a:p>
          <a:p>
            <a:pPr lvl="1" eaLnBrk="1" hangingPunct="1">
              <a:lnSpc>
                <a:spcPct val="90000"/>
              </a:lnSpc>
              <a:defRPr/>
            </a:pPr>
            <a:r>
              <a:rPr lang="fr-CA" sz="1200" dirty="0"/>
              <a:t>Accès à un outil d ’analyse performant et adaptable aux besoins organisationnels en changements</a:t>
            </a:r>
          </a:p>
          <a:p>
            <a:pPr lvl="1" eaLnBrk="1" hangingPunct="1">
              <a:lnSpc>
                <a:spcPct val="90000"/>
              </a:lnSpc>
              <a:defRPr/>
            </a:pPr>
            <a:r>
              <a:rPr lang="fr-CA" sz="1200" dirty="0"/>
              <a:t>Technologie adaptée à la distribution de l ’information (</a:t>
            </a:r>
            <a:r>
              <a:rPr lang="fr-CA" sz="1200" dirty="0" err="1"/>
              <a:t>inteface</a:t>
            </a:r>
            <a:r>
              <a:rPr lang="fr-CA" sz="1200" dirty="0"/>
              <a:t> WEB)</a:t>
            </a:r>
          </a:p>
          <a:p>
            <a:pPr lvl="1" eaLnBrk="1" hangingPunct="1">
              <a:lnSpc>
                <a:spcPct val="90000"/>
              </a:lnSpc>
              <a:defRPr/>
            </a:pPr>
            <a:endParaRPr lang="fr-CA"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066800" y="304800"/>
            <a:ext cx="7897813" cy="1431925"/>
          </a:xfrm>
        </p:spPr>
        <p:txBody>
          <a:bodyPr lIns="90488" tIns="44450" rIns="90488" bIns="44450"/>
          <a:lstStyle/>
          <a:p>
            <a:pPr eaLnBrk="1" hangingPunct="1">
              <a:defRPr/>
            </a:pPr>
            <a:r>
              <a:rPr lang="fr-CA"/>
              <a:t>Grandes Étapes du Processus Projet</a:t>
            </a:r>
          </a:p>
        </p:txBody>
      </p:sp>
      <p:graphicFrame>
        <p:nvGraphicFramePr>
          <p:cNvPr id="70659" name="Object 3"/>
          <p:cNvGraphicFramePr>
            <a:graphicFrameLocks/>
          </p:cNvGraphicFramePr>
          <p:nvPr/>
        </p:nvGraphicFramePr>
        <p:xfrm>
          <a:off x="1619250" y="1916113"/>
          <a:ext cx="6853238" cy="4641850"/>
        </p:xfrm>
        <a:graphic>
          <a:graphicData uri="http://schemas.openxmlformats.org/presentationml/2006/ole">
            <mc:AlternateContent xmlns:mc="http://schemas.openxmlformats.org/markup-compatibility/2006">
              <mc:Choice xmlns:v="urn:schemas-microsoft-com:vml" Requires="v">
                <p:oleObj spid="_x0000_s70661" name="Visio" r:id="rId4" imgW="9875091" imgH="7016591" progId="Visio.Drawing.11">
                  <p:embed/>
                </p:oleObj>
              </mc:Choice>
              <mc:Fallback>
                <p:oleObj name="Visio" r:id="rId4" imgW="9875091" imgH="7016591" progId="Visio.Drawing.11">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1916113"/>
                        <a:ext cx="685323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p:cNvSpPr/>
          <p:nvPr/>
        </p:nvSpPr>
        <p:spPr>
          <a:xfrm>
            <a:off x="5940425" y="3617913"/>
            <a:ext cx="3203575" cy="3240087"/>
          </a:xfrm>
          <a:prstGeom prst="rect">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55600" y="-33338"/>
            <a:ext cx="8585200" cy="1431926"/>
          </a:xfrm>
        </p:spPr>
        <p:txBody>
          <a:bodyPr/>
          <a:lstStyle/>
          <a:p>
            <a:pPr algn="ctr">
              <a:defRPr/>
            </a:pPr>
            <a:r>
              <a:rPr lang="fr-CA" sz="3600" dirty="0">
                <a:solidFill>
                  <a:srgbClr val="FF0000"/>
                </a:solidFill>
              </a:rPr>
              <a:t>Décisions en affaires</a:t>
            </a:r>
          </a:p>
        </p:txBody>
      </p:sp>
      <p:grpSp>
        <p:nvGrpSpPr>
          <p:cNvPr id="11267" name="Group 17"/>
          <p:cNvGrpSpPr>
            <a:grpSpLocks/>
          </p:cNvGrpSpPr>
          <p:nvPr/>
        </p:nvGrpSpPr>
        <p:grpSpPr bwMode="auto">
          <a:xfrm>
            <a:off x="190500" y="1066800"/>
            <a:ext cx="8750300" cy="5321300"/>
            <a:chOff x="120" y="672"/>
            <a:chExt cx="5512" cy="3352"/>
          </a:xfrm>
        </p:grpSpPr>
        <p:sp>
          <p:nvSpPr>
            <p:cNvPr id="11271" name="Freeform 4"/>
            <p:cNvSpPr>
              <a:spLocks/>
            </p:cNvSpPr>
            <p:nvPr/>
          </p:nvSpPr>
          <p:spPr bwMode="auto">
            <a:xfrm>
              <a:off x="2211" y="672"/>
              <a:ext cx="1972" cy="1392"/>
            </a:xfrm>
            <a:custGeom>
              <a:avLst/>
              <a:gdLst>
                <a:gd name="T0" fmla="*/ 986 w 1972"/>
                <a:gd name="T1" fmla="*/ 0 h 1441"/>
                <a:gd name="T2" fmla="*/ 0 w 1972"/>
                <a:gd name="T3" fmla="*/ 1055 h 1441"/>
                <a:gd name="T4" fmla="*/ 1971 w 1972"/>
                <a:gd name="T5" fmla="*/ 1055 h 1441"/>
                <a:gd name="T6" fmla="*/ 986 w 1972"/>
                <a:gd name="T7" fmla="*/ 0 h 1441"/>
                <a:gd name="T8" fmla="*/ 0 60000 65536"/>
                <a:gd name="T9" fmla="*/ 0 60000 65536"/>
                <a:gd name="T10" fmla="*/ 0 60000 65536"/>
                <a:gd name="T11" fmla="*/ 0 60000 65536"/>
                <a:gd name="T12" fmla="*/ 0 w 1972"/>
                <a:gd name="T13" fmla="*/ 0 h 1441"/>
                <a:gd name="T14" fmla="*/ 1972 w 1972"/>
                <a:gd name="T15" fmla="*/ 1441 h 1441"/>
              </a:gdLst>
              <a:ahLst/>
              <a:cxnLst>
                <a:cxn ang="T8">
                  <a:pos x="T0" y="T1"/>
                </a:cxn>
                <a:cxn ang="T9">
                  <a:pos x="T2" y="T3"/>
                </a:cxn>
                <a:cxn ang="T10">
                  <a:pos x="T4" y="T5"/>
                </a:cxn>
                <a:cxn ang="T11">
                  <a:pos x="T6" y="T7"/>
                </a:cxn>
              </a:cxnLst>
              <a:rect l="T12" t="T13" r="T14" b="T15"/>
              <a:pathLst>
                <a:path w="1972" h="1441">
                  <a:moveTo>
                    <a:pt x="986" y="0"/>
                  </a:moveTo>
                  <a:lnTo>
                    <a:pt x="0" y="1440"/>
                  </a:lnTo>
                  <a:lnTo>
                    <a:pt x="1971" y="1440"/>
                  </a:lnTo>
                  <a:lnTo>
                    <a:pt x="986" y="0"/>
                  </a:lnTo>
                </a:path>
              </a:pathLst>
            </a:custGeom>
            <a:gradFill rotWithShape="0">
              <a:gsLst>
                <a:gs pos="0">
                  <a:srgbClr val="FFC7B0"/>
                </a:gs>
                <a:gs pos="100000">
                  <a:srgbClr val="FFA27C"/>
                </a:gs>
              </a:gsLst>
              <a:lin ang="5400000" scaled="1"/>
            </a:gradFill>
            <a:ln w="12700" cap="rnd">
              <a:solidFill>
                <a:schemeClr val="tx1"/>
              </a:solidFill>
              <a:round/>
              <a:headEnd/>
              <a:tailEnd/>
            </a:ln>
          </p:spPr>
          <p:txBody>
            <a:bodyPr lIns="0" tIns="0" rIns="0" bIns="0"/>
            <a:lstStyle/>
            <a:p>
              <a:endParaRPr lang="fr-FR"/>
            </a:p>
          </p:txBody>
        </p:sp>
        <p:sp>
          <p:nvSpPr>
            <p:cNvPr id="11272" name="Freeform 5"/>
            <p:cNvSpPr>
              <a:spLocks/>
            </p:cNvSpPr>
            <p:nvPr/>
          </p:nvSpPr>
          <p:spPr bwMode="auto">
            <a:xfrm>
              <a:off x="1425" y="2064"/>
              <a:ext cx="3533" cy="1056"/>
            </a:xfrm>
            <a:custGeom>
              <a:avLst/>
              <a:gdLst>
                <a:gd name="T0" fmla="*/ 2753 w 3533"/>
                <a:gd name="T1" fmla="*/ 0 h 1131"/>
                <a:gd name="T2" fmla="*/ 3532 w 3533"/>
                <a:gd name="T3" fmla="*/ 610 h 1131"/>
                <a:gd name="T4" fmla="*/ 0 w 3533"/>
                <a:gd name="T5" fmla="*/ 610 h 1131"/>
                <a:gd name="T6" fmla="*/ 782 w 3533"/>
                <a:gd name="T7" fmla="*/ 0 h 1131"/>
                <a:gd name="T8" fmla="*/ 2753 w 3533"/>
                <a:gd name="T9" fmla="*/ 0 h 1131"/>
                <a:gd name="T10" fmla="*/ 0 60000 65536"/>
                <a:gd name="T11" fmla="*/ 0 60000 65536"/>
                <a:gd name="T12" fmla="*/ 0 60000 65536"/>
                <a:gd name="T13" fmla="*/ 0 60000 65536"/>
                <a:gd name="T14" fmla="*/ 0 60000 65536"/>
                <a:gd name="T15" fmla="*/ 0 w 3533"/>
                <a:gd name="T16" fmla="*/ 0 h 1131"/>
                <a:gd name="T17" fmla="*/ 3533 w 3533"/>
                <a:gd name="T18" fmla="*/ 1131 h 1131"/>
              </a:gdLst>
              <a:ahLst/>
              <a:cxnLst>
                <a:cxn ang="T10">
                  <a:pos x="T0" y="T1"/>
                </a:cxn>
                <a:cxn ang="T11">
                  <a:pos x="T2" y="T3"/>
                </a:cxn>
                <a:cxn ang="T12">
                  <a:pos x="T4" y="T5"/>
                </a:cxn>
                <a:cxn ang="T13">
                  <a:pos x="T6" y="T7"/>
                </a:cxn>
                <a:cxn ang="T14">
                  <a:pos x="T8" y="T9"/>
                </a:cxn>
              </a:cxnLst>
              <a:rect l="T15" t="T16" r="T17" b="T18"/>
              <a:pathLst>
                <a:path w="3533" h="1131">
                  <a:moveTo>
                    <a:pt x="2753" y="0"/>
                  </a:moveTo>
                  <a:lnTo>
                    <a:pt x="3532" y="1130"/>
                  </a:lnTo>
                  <a:lnTo>
                    <a:pt x="0" y="1130"/>
                  </a:lnTo>
                  <a:lnTo>
                    <a:pt x="782" y="0"/>
                  </a:lnTo>
                  <a:lnTo>
                    <a:pt x="2753" y="0"/>
                  </a:lnTo>
                </a:path>
              </a:pathLst>
            </a:custGeom>
            <a:gradFill rotWithShape="0">
              <a:gsLst>
                <a:gs pos="0">
                  <a:srgbClr val="E9CBFF"/>
                </a:gs>
                <a:gs pos="100000">
                  <a:srgbClr val="E3BEFF"/>
                </a:gs>
              </a:gsLst>
              <a:lin ang="5400000" scaled="1"/>
            </a:gradFill>
            <a:ln w="12700" cap="rnd">
              <a:solidFill>
                <a:schemeClr val="tx1"/>
              </a:solidFill>
              <a:round/>
              <a:headEnd/>
              <a:tailEnd/>
            </a:ln>
          </p:spPr>
          <p:txBody>
            <a:bodyPr lIns="0" tIns="0" rIns="0" bIns="0"/>
            <a:lstStyle/>
            <a:p>
              <a:endParaRPr lang="fr-FR"/>
            </a:p>
          </p:txBody>
        </p:sp>
        <p:sp>
          <p:nvSpPr>
            <p:cNvPr id="11273" name="Freeform 6"/>
            <p:cNvSpPr>
              <a:spLocks/>
            </p:cNvSpPr>
            <p:nvPr/>
          </p:nvSpPr>
          <p:spPr bwMode="auto">
            <a:xfrm>
              <a:off x="771" y="3120"/>
              <a:ext cx="4861" cy="904"/>
            </a:xfrm>
            <a:custGeom>
              <a:avLst/>
              <a:gdLst>
                <a:gd name="T0" fmla="*/ 4190 w 4861"/>
                <a:gd name="T1" fmla="*/ 0 h 977"/>
                <a:gd name="T2" fmla="*/ 4860 w 4861"/>
                <a:gd name="T3" fmla="*/ 486 h 977"/>
                <a:gd name="T4" fmla="*/ 0 w 4861"/>
                <a:gd name="T5" fmla="*/ 486 h 977"/>
                <a:gd name="T6" fmla="*/ 670 w 4861"/>
                <a:gd name="T7" fmla="*/ 0 h 977"/>
                <a:gd name="T8" fmla="*/ 4190 w 4861"/>
                <a:gd name="T9" fmla="*/ 0 h 977"/>
                <a:gd name="T10" fmla="*/ 0 60000 65536"/>
                <a:gd name="T11" fmla="*/ 0 60000 65536"/>
                <a:gd name="T12" fmla="*/ 0 60000 65536"/>
                <a:gd name="T13" fmla="*/ 0 60000 65536"/>
                <a:gd name="T14" fmla="*/ 0 60000 65536"/>
                <a:gd name="T15" fmla="*/ 0 w 4861"/>
                <a:gd name="T16" fmla="*/ 0 h 977"/>
                <a:gd name="T17" fmla="*/ 4861 w 4861"/>
                <a:gd name="T18" fmla="*/ 977 h 977"/>
              </a:gdLst>
              <a:ahLst/>
              <a:cxnLst>
                <a:cxn ang="T10">
                  <a:pos x="T0" y="T1"/>
                </a:cxn>
                <a:cxn ang="T11">
                  <a:pos x="T2" y="T3"/>
                </a:cxn>
                <a:cxn ang="T12">
                  <a:pos x="T4" y="T5"/>
                </a:cxn>
                <a:cxn ang="T13">
                  <a:pos x="T6" y="T7"/>
                </a:cxn>
                <a:cxn ang="T14">
                  <a:pos x="T8" y="T9"/>
                </a:cxn>
              </a:cxnLst>
              <a:rect l="T15" t="T16" r="T17" b="T18"/>
              <a:pathLst>
                <a:path w="4861" h="977">
                  <a:moveTo>
                    <a:pt x="4190" y="0"/>
                  </a:moveTo>
                  <a:lnTo>
                    <a:pt x="4860" y="976"/>
                  </a:lnTo>
                  <a:lnTo>
                    <a:pt x="0" y="976"/>
                  </a:lnTo>
                  <a:lnTo>
                    <a:pt x="670" y="0"/>
                  </a:lnTo>
                  <a:lnTo>
                    <a:pt x="4190" y="0"/>
                  </a:lnTo>
                </a:path>
              </a:pathLst>
            </a:custGeom>
            <a:gradFill rotWithShape="0">
              <a:gsLst>
                <a:gs pos="0">
                  <a:srgbClr val="FEEBCF"/>
                </a:gs>
                <a:gs pos="100000">
                  <a:srgbClr val="FDE3BA"/>
                </a:gs>
              </a:gsLst>
              <a:lin ang="5400000" scaled="1"/>
            </a:gradFill>
            <a:ln w="12700" cap="rnd">
              <a:solidFill>
                <a:schemeClr val="tx1"/>
              </a:solidFill>
              <a:round/>
              <a:headEnd/>
              <a:tailEnd/>
            </a:ln>
          </p:spPr>
          <p:txBody>
            <a:bodyPr lIns="0" tIns="0" rIns="0" bIns="0"/>
            <a:lstStyle/>
            <a:p>
              <a:endParaRPr lang="fr-FR"/>
            </a:p>
          </p:txBody>
        </p:sp>
        <p:sp>
          <p:nvSpPr>
            <p:cNvPr id="11274" name="Rectangle 7"/>
            <p:cNvSpPr>
              <a:spLocks noChangeArrowheads="1"/>
            </p:cNvSpPr>
            <p:nvPr/>
          </p:nvSpPr>
          <p:spPr bwMode="auto">
            <a:xfrm>
              <a:off x="2654" y="1263"/>
              <a:ext cx="109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lnSpc>
                  <a:spcPct val="90000"/>
                </a:lnSpc>
              </a:pPr>
              <a:endParaRPr lang="fr-CA" altLang="fr-FR" sz="2000">
                <a:solidFill>
                  <a:srgbClr val="000000"/>
                </a:solidFill>
              </a:endParaRPr>
            </a:p>
            <a:p>
              <a:pPr algn="ctr" eaLnBrk="1" hangingPunct="1">
                <a:lnSpc>
                  <a:spcPct val="90000"/>
                </a:lnSpc>
              </a:pPr>
              <a:r>
                <a:rPr lang="fr-CA" altLang="fr-FR" sz="2000">
                  <a:solidFill>
                    <a:srgbClr val="000000"/>
                  </a:solidFill>
                </a:rPr>
                <a:t>Gestion stratégique</a:t>
              </a:r>
            </a:p>
          </p:txBody>
        </p:sp>
        <p:sp>
          <p:nvSpPr>
            <p:cNvPr id="11275" name="Rectangle 8"/>
            <p:cNvSpPr>
              <a:spLocks noChangeArrowheads="1"/>
            </p:cNvSpPr>
            <p:nvPr/>
          </p:nvSpPr>
          <p:spPr bwMode="auto">
            <a:xfrm>
              <a:off x="2673" y="2400"/>
              <a:ext cx="109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lnSpc>
                  <a:spcPct val="90000"/>
                </a:lnSpc>
              </a:pPr>
              <a:r>
                <a:rPr lang="fr-CA" altLang="fr-FR" sz="2000">
                  <a:solidFill>
                    <a:srgbClr val="000000"/>
                  </a:solidFill>
                </a:rPr>
                <a:t>Gestion tactique</a:t>
              </a:r>
            </a:p>
          </p:txBody>
        </p:sp>
        <p:sp>
          <p:nvSpPr>
            <p:cNvPr id="11276" name="Rectangle 9"/>
            <p:cNvSpPr>
              <a:spLocks noChangeArrowheads="1"/>
            </p:cNvSpPr>
            <p:nvPr/>
          </p:nvSpPr>
          <p:spPr bwMode="auto">
            <a:xfrm>
              <a:off x="2654" y="3351"/>
              <a:ext cx="109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lnSpc>
                  <a:spcPct val="90000"/>
                </a:lnSpc>
              </a:pPr>
              <a:r>
                <a:rPr lang="fr-CA" altLang="fr-FR" sz="2000">
                  <a:solidFill>
                    <a:srgbClr val="000000"/>
                  </a:solidFill>
                </a:rPr>
                <a:t>Gestion opérationnelle</a:t>
              </a:r>
            </a:p>
          </p:txBody>
        </p:sp>
        <p:sp>
          <p:nvSpPr>
            <p:cNvPr id="11277" name="Line 10"/>
            <p:cNvSpPr>
              <a:spLocks noChangeShapeType="1"/>
            </p:cNvSpPr>
            <p:nvPr/>
          </p:nvSpPr>
          <p:spPr bwMode="auto">
            <a:xfrm flipH="1">
              <a:off x="744" y="768"/>
              <a:ext cx="2265" cy="3165"/>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lIns="0" tIns="0" rIns="0" bIns="0" anchor="ctr"/>
            <a:lstStyle/>
            <a:p>
              <a:endParaRPr lang="fr-FR"/>
            </a:p>
          </p:txBody>
        </p:sp>
        <p:sp>
          <p:nvSpPr>
            <p:cNvPr id="11278" name="Rectangle 11"/>
            <p:cNvSpPr>
              <a:spLocks noChangeArrowheads="1"/>
            </p:cNvSpPr>
            <p:nvPr/>
          </p:nvSpPr>
          <p:spPr bwMode="auto">
            <a:xfrm rot="-3300000">
              <a:off x="1030" y="2332"/>
              <a:ext cx="9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lnSpc>
                  <a:spcPct val="90000"/>
                </a:lnSpc>
              </a:pPr>
              <a:r>
                <a:rPr lang="fr-CA" altLang="fr-FR" sz="2000">
                  <a:solidFill>
                    <a:srgbClr val="000000"/>
                  </a:solidFill>
                </a:rPr>
                <a:t>Décisions  </a:t>
              </a:r>
            </a:p>
          </p:txBody>
        </p:sp>
        <p:sp>
          <p:nvSpPr>
            <p:cNvPr id="11279" name="Rectangle 12"/>
            <p:cNvSpPr>
              <a:spLocks noChangeArrowheads="1"/>
            </p:cNvSpPr>
            <p:nvPr/>
          </p:nvSpPr>
          <p:spPr bwMode="auto">
            <a:xfrm rot="3300000">
              <a:off x="4285" y="2216"/>
              <a:ext cx="9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lnSpc>
                  <a:spcPct val="90000"/>
                </a:lnSpc>
              </a:pPr>
              <a:r>
                <a:rPr lang="fr-CA" altLang="fr-FR" sz="2000">
                  <a:solidFill>
                    <a:srgbClr val="000000"/>
                  </a:solidFill>
                </a:rPr>
                <a:t>Information</a:t>
              </a:r>
            </a:p>
          </p:txBody>
        </p:sp>
        <p:sp>
          <p:nvSpPr>
            <p:cNvPr id="11280" name="Text Box 13"/>
            <p:cNvSpPr txBox="1">
              <a:spLocks noChangeArrowheads="1"/>
            </p:cNvSpPr>
            <p:nvPr/>
          </p:nvSpPr>
          <p:spPr bwMode="auto">
            <a:xfrm>
              <a:off x="350" y="745"/>
              <a:ext cx="21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Tahoma" pitchFamily="34" charset="0"/>
                </a:defRPr>
              </a:lvl1pPr>
              <a:lvl2pPr>
                <a:defRPr sz="2000">
                  <a:solidFill>
                    <a:schemeClr val="tx1"/>
                  </a:solidFill>
                  <a:latin typeface="Tahoma" pitchFamily="34" charset="0"/>
                </a:defRPr>
              </a:lvl2pPr>
              <a:lvl3pPr>
                <a:defRPr sz="2400">
                  <a:solidFill>
                    <a:schemeClr val="tx1"/>
                  </a:solidFill>
                  <a:latin typeface="Tahoma" pitchFamily="34" charset="0"/>
                </a:defRPr>
              </a:lvl3pPr>
              <a:lvl4pPr>
                <a:defRPr sz="1600">
                  <a:solidFill>
                    <a:schemeClr val="tx1"/>
                  </a:solidFill>
                  <a:latin typeface="Tahoma" pitchFamily="34" charset="0"/>
                </a:defRPr>
              </a:lvl4pPr>
              <a:lvl5pPr>
                <a:defRPr sz="1400">
                  <a:solidFill>
                    <a:schemeClr val="tx1"/>
                  </a:solidFill>
                  <a:latin typeface="Tahoma" pitchFamily="34" charset="0"/>
                </a:defRPr>
              </a:lvl5pPr>
              <a:lvl6pPr eaLnBrk="0" hangingPunct="0">
                <a:defRPr sz="1400">
                  <a:solidFill>
                    <a:schemeClr val="tx1"/>
                  </a:solidFill>
                  <a:latin typeface="Tahoma" pitchFamily="34" charset="0"/>
                </a:defRPr>
              </a:lvl6pPr>
              <a:lvl7pPr eaLnBrk="0" hangingPunct="0">
                <a:defRPr sz="1400">
                  <a:solidFill>
                    <a:schemeClr val="tx1"/>
                  </a:solidFill>
                  <a:latin typeface="Tahoma" pitchFamily="34" charset="0"/>
                </a:defRPr>
              </a:lvl7pPr>
              <a:lvl8pPr eaLnBrk="0" hangingPunct="0">
                <a:defRPr sz="1400">
                  <a:solidFill>
                    <a:schemeClr val="tx1"/>
                  </a:solidFill>
                  <a:latin typeface="Tahoma" pitchFamily="34" charset="0"/>
                </a:defRPr>
              </a:lvl8pPr>
              <a:lvl9pPr eaLnBrk="0" hangingPunct="0">
                <a:defRPr sz="1400">
                  <a:solidFill>
                    <a:schemeClr val="tx1"/>
                  </a:solidFill>
                  <a:latin typeface="Tahoma" pitchFamily="34" charset="0"/>
                </a:defRPr>
              </a:lvl9pPr>
            </a:lstStyle>
            <a:p>
              <a:pPr eaLnBrk="1" hangingPunct="1"/>
              <a:r>
                <a:rPr lang="fr-CA" altLang="fr-FR">
                  <a:latin typeface="Arial" charset="0"/>
                </a:rPr>
                <a:t>Structure décisionnelle</a:t>
              </a:r>
              <a:endParaRPr lang="fr-CA" altLang="fr-FR">
                <a:latin typeface="Times New Roman" pitchFamily="18" charset="0"/>
              </a:endParaRPr>
            </a:p>
          </p:txBody>
        </p:sp>
        <p:sp>
          <p:nvSpPr>
            <p:cNvPr id="11281" name="Text Box 14"/>
            <p:cNvSpPr txBox="1">
              <a:spLocks noChangeArrowheads="1"/>
            </p:cNvSpPr>
            <p:nvPr/>
          </p:nvSpPr>
          <p:spPr bwMode="auto">
            <a:xfrm>
              <a:off x="120" y="1056"/>
              <a:ext cx="13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Tahoma" pitchFamily="34" charset="0"/>
                </a:defRPr>
              </a:lvl1pPr>
              <a:lvl2pPr>
                <a:defRPr sz="2000">
                  <a:solidFill>
                    <a:schemeClr val="tx1"/>
                  </a:solidFill>
                  <a:latin typeface="Tahoma" pitchFamily="34" charset="0"/>
                </a:defRPr>
              </a:lvl2pPr>
              <a:lvl3pPr>
                <a:defRPr sz="2400">
                  <a:solidFill>
                    <a:schemeClr val="tx1"/>
                  </a:solidFill>
                  <a:latin typeface="Tahoma" pitchFamily="34" charset="0"/>
                </a:defRPr>
              </a:lvl3pPr>
              <a:lvl4pPr>
                <a:defRPr sz="1600">
                  <a:solidFill>
                    <a:schemeClr val="tx1"/>
                  </a:solidFill>
                  <a:latin typeface="Tahoma" pitchFamily="34" charset="0"/>
                </a:defRPr>
              </a:lvl4pPr>
              <a:lvl5pPr>
                <a:defRPr sz="1400">
                  <a:solidFill>
                    <a:schemeClr val="tx1"/>
                  </a:solidFill>
                  <a:latin typeface="Tahoma" pitchFamily="34" charset="0"/>
                </a:defRPr>
              </a:lvl5pPr>
              <a:lvl6pPr eaLnBrk="0" hangingPunct="0">
                <a:defRPr sz="1400">
                  <a:solidFill>
                    <a:schemeClr val="tx1"/>
                  </a:solidFill>
                  <a:latin typeface="Tahoma" pitchFamily="34" charset="0"/>
                </a:defRPr>
              </a:lvl6pPr>
              <a:lvl7pPr eaLnBrk="0" hangingPunct="0">
                <a:defRPr sz="1400">
                  <a:solidFill>
                    <a:schemeClr val="tx1"/>
                  </a:solidFill>
                  <a:latin typeface="Tahoma" pitchFamily="34" charset="0"/>
                </a:defRPr>
              </a:lvl7pPr>
              <a:lvl8pPr eaLnBrk="0" hangingPunct="0">
                <a:defRPr sz="1400">
                  <a:solidFill>
                    <a:schemeClr val="tx1"/>
                  </a:solidFill>
                  <a:latin typeface="Tahoma" pitchFamily="34" charset="0"/>
                </a:defRPr>
              </a:lvl8pPr>
              <a:lvl9pPr eaLnBrk="0" hangingPunct="0">
                <a:defRPr sz="1400">
                  <a:solidFill>
                    <a:schemeClr val="tx1"/>
                  </a:solidFill>
                  <a:latin typeface="Tahoma" pitchFamily="34" charset="0"/>
                </a:defRPr>
              </a:lvl9pPr>
            </a:lstStyle>
            <a:p>
              <a:pPr eaLnBrk="1" hangingPunct="1"/>
              <a:r>
                <a:rPr lang="fr-CA" altLang="fr-FR" sz="2000">
                  <a:latin typeface="Arial" charset="0"/>
                </a:rPr>
                <a:t>Non structurées</a:t>
              </a:r>
            </a:p>
          </p:txBody>
        </p:sp>
        <p:sp>
          <p:nvSpPr>
            <p:cNvPr id="11282" name="Text Box 15"/>
            <p:cNvSpPr txBox="1">
              <a:spLocks noChangeArrowheads="1"/>
            </p:cNvSpPr>
            <p:nvPr/>
          </p:nvSpPr>
          <p:spPr bwMode="auto">
            <a:xfrm>
              <a:off x="120" y="2160"/>
              <a:ext cx="13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Tahoma" pitchFamily="34" charset="0"/>
                </a:defRPr>
              </a:lvl1pPr>
              <a:lvl2pPr>
                <a:defRPr sz="2000">
                  <a:solidFill>
                    <a:schemeClr val="tx1"/>
                  </a:solidFill>
                  <a:latin typeface="Tahoma" pitchFamily="34" charset="0"/>
                </a:defRPr>
              </a:lvl2pPr>
              <a:lvl3pPr>
                <a:defRPr sz="2400">
                  <a:solidFill>
                    <a:schemeClr val="tx1"/>
                  </a:solidFill>
                  <a:latin typeface="Tahoma" pitchFamily="34" charset="0"/>
                </a:defRPr>
              </a:lvl3pPr>
              <a:lvl4pPr>
                <a:defRPr sz="1600">
                  <a:solidFill>
                    <a:schemeClr val="tx1"/>
                  </a:solidFill>
                  <a:latin typeface="Tahoma" pitchFamily="34" charset="0"/>
                </a:defRPr>
              </a:lvl4pPr>
              <a:lvl5pPr>
                <a:defRPr sz="1400">
                  <a:solidFill>
                    <a:schemeClr val="tx1"/>
                  </a:solidFill>
                  <a:latin typeface="Tahoma" pitchFamily="34" charset="0"/>
                </a:defRPr>
              </a:lvl5pPr>
              <a:lvl6pPr eaLnBrk="0" hangingPunct="0">
                <a:defRPr sz="1400">
                  <a:solidFill>
                    <a:schemeClr val="tx1"/>
                  </a:solidFill>
                  <a:latin typeface="Tahoma" pitchFamily="34" charset="0"/>
                </a:defRPr>
              </a:lvl6pPr>
              <a:lvl7pPr eaLnBrk="0" hangingPunct="0">
                <a:defRPr sz="1400">
                  <a:solidFill>
                    <a:schemeClr val="tx1"/>
                  </a:solidFill>
                  <a:latin typeface="Tahoma" pitchFamily="34" charset="0"/>
                </a:defRPr>
              </a:lvl7pPr>
              <a:lvl8pPr eaLnBrk="0" hangingPunct="0">
                <a:defRPr sz="1400">
                  <a:solidFill>
                    <a:schemeClr val="tx1"/>
                  </a:solidFill>
                  <a:latin typeface="Tahoma" pitchFamily="34" charset="0"/>
                </a:defRPr>
              </a:lvl8pPr>
              <a:lvl9pPr eaLnBrk="0" hangingPunct="0">
                <a:defRPr sz="1400">
                  <a:solidFill>
                    <a:schemeClr val="tx1"/>
                  </a:solidFill>
                  <a:latin typeface="Tahoma" pitchFamily="34" charset="0"/>
                </a:defRPr>
              </a:lvl9pPr>
            </a:lstStyle>
            <a:p>
              <a:pPr eaLnBrk="1" hangingPunct="1"/>
              <a:r>
                <a:rPr lang="fr-CA" altLang="fr-FR" sz="2000">
                  <a:latin typeface="Arial" charset="0"/>
                </a:rPr>
                <a:t>Semi-structurées</a:t>
              </a:r>
            </a:p>
          </p:txBody>
        </p:sp>
        <p:sp>
          <p:nvSpPr>
            <p:cNvPr id="11283" name="Text Box 16"/>
            <p:cNvSpPr txBox="1">
              <a:spLocks noChangeArrowheads="1"/>
            </p:cNvSpPr>
            <p:nvPr/>
          </p:nvSpPr>
          <p:spPr bwMode="auto">
            <a:xfrm>
              <a:off x="120" y="3216"/>
              <a:ext cx="9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Tahoma" pitchFamily="34" charset="0"/>
                </a:defRPr>
              </a:lvl1pPr>
              <a:lvl2pPr>
                <a:defRPr sz="2000">
                  <a:solidFill>
                    <a:schemeClr val="tx1"/>
                  </a:solidFill>
                  <a:latin typeface="Tahoma" pitchFamily="34" charset="0"/>
                </a:defRPr>
              </a:lvl2pPr>
              <a:lvl3pPr>
                <a:defRPr sz="2400">
                  <a:solidFill>
                    <a:schemeClr val="tx1"/>
                  </a:solidFill>
                  <a:latin typeface="Tahoma" pitchFamily="34" charset="0"/>
                </a:defRPr>
              </a:lvl3pPr>
              <a:lvl4pPr>
                <a:defRPr sz="1600">
                  <a:solidFill>
                    <a:schemeClr val="tx1"/>
                  </a:solidFill>
                  <a:latin typeface="Tahoma" pitchFamily="34" charset="0"/>
                </a:defRPr>
              </a:lvl4pPr>
              <a:lvl5pPr>
                <a:defRPr sz="1400">
                  <a:solidFill>
                    <a:schemeClr val="tx1"/>
                  </a:solidFill>
                  <a:latin typeface="Tahoma" pitchFamily="34" charset="0"/>
                </a:defRPr>
              </a:lvl5pPr>
              <a:lvl6pPr eaLnBrk="0" hangingPunct="0">
                <a:defRPr sz="1400">
                  <a:solidFill>
                    <a:schemeClr val="tx1"/>
                  </a:solidFill>
                  <a:latin typeface="Tahoma" pitchFamily="34" charset="0"/>
                </a:defRPr>
              </a:lvl6pPr>
              <a:lvl7pPr eaLnBrk="0" hangingPunct="0">
                <a:defRPr sz="1400">
                  <a:solidFill>
                    <a:schemeClr val="tx1"/>
                  </a:solidFill>
                  <a:latin typeface="Tahoma" pitchFamily="34" charset="0"/>
                </a:defRPr>
              </a:lvl7pPr>
              <a:lvl8pPr eaLnBrk="0" hangingPunct="0">
                <a:defRPr sz="1400">
                  <a:solidFill>
                    <a:schemeClr val="tx1"/>
                  </a:solidFill>
                  <a:latin typeface="Tahoma" pitchFamily="34" charset="0"/>
                </a:defRPr>
              </a:lvl8pPr>
              <a:lvl9pPr eaLnBrk="0" hangingPunct="0">
                <a:defRPr sz="1400">
                  <a:solidFill>
                    <a:schemeClr val="tx1"/>
                  </a:solidFill>
                  <a:latin typeface="Tahoma" pitchFamily="34" charset="0"/>
                </a:defRPr>
              </a:lvl9pPr>
            </a:lstStyle>
            <a:p>
              <a:pPr eaLnBrk="1" hangingPunct="1"/>
              <a:r>
                <a:rPr lang="fr-CA" altLang="fr-FR" sz="2000">
                  <a:latin typeface="Arial" charset="0"/>
                </a:rPr>
                <a:t>Structurées</a:t>
              </a:r>
            </a:p>
          </p:txBody>
        </p:sp>
      </p:grpSp>
      <p:sp>
        <p:nvSpPr>
          <p:cNvPr id="365586" name="AutoShape 18"/>
          <p:cNvSpPr>
            <a:spLocks noChangeArrowheads="1"/>
          </p:cNvSpPr>
          <p:nvPr/>
        </p:nvSpPr>
        <p:spPr bwMode="auto">
          <a:xfrm>
            <a:off x="8334375" y="207168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365587" name="AutoShape 19"/>
          <p:cNvSpPr>
            <a:spLocks noChangeArrowheads="1"/>
          </p:cNvSpPr>
          <p:nvPr/>
        </p:nvSpPr>
        <p:spPr bwMode="auto">
          <a:xfrm>
            <a:off x="8486775" y="222408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365588" name="AutoShape 20"/>
          <p:cNvSpPr>
            <a:spLocks noChangeArrowheads="1"/>
          </p:cNvSpPr>
          <p:nvPr/>
        </p:nvSpPr>
        <p:spPr bwMode="auto">
          <a:xfrm>
            <a:off x="8639175" y="237648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lIns="92075" tIns="46038" rIns="92075" bIns="46038"/>
          <a:lstStyle/>
          <a:p>
            <a:pPr>
              <a:defRPr/>
            </a:pPr>
            <a:r>
              <a:rPr lang="fr-CA"/>
              <a:t>Types de décisions</a:t>
            </a:r>
          </a:p>
        </p:txBody>
      </p:sp>
      <p:grpSp>
        <p:nvGrpSpPr>
          <p:cNvPr id="13315" name="Group 36"/>
          <p:cNvGrpSpPr>
            <a:grpSpLocks/>
          </p:cNvGrpSpPr>
          <p:nvPr/>
        </p:nvGrpSpPr>
        <p:grpSpPr bwMode="auto">
          <a:xfrm>
            <a:off x="685800" y="1377950"/>
            <a:ext cx="7727950" cy="4610100"/>
            <a:chOff x="432" y="1128"/>
            <a:chExt cx="4868" cy="2904"/>
          </a:xfrm>
        </p:grpSpPr>
        <p:sp>
          <p:nvSpPr>
            <p:cNvPr id="13326" name="Rectangle 3"/>
            <p:cNvSpPr>
              <a:spLocks noChangeArrowheads="1"/>
            </p:cNvSpPr>
            <p:nvPr/>
          </p:nvSpPr>
          <p:spPr bwMode="auto">
            <a:xfrm>
              <a:off x="432" y="1128"/>
              <a:ext cx="4866" cy="2904"/>
            </a:xfrm>
            <a:prstGeom prst="rect">
              <a:avLst/>
            </a:prstGeom>
            <a:gradFill rotWithShape="0">
              <a:gsLst>
                <a:gs pos="0">
                  <a:srgbClr val="6B0000"/>
                </a:gs>
                <a:gs pos="100000">
                  <a:srgbClr val="990000"/>
                </a:gs>
              </a:gsLst>
              <a:lin ang="27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fr-FR"/>
            </a:p>
          </p:txBody>
        </p:sp>
        <p:sp>
          <p:nvSpPr>
            <p:cNvPr id="13327" name="Rectangle 4"/>
            <p:cNvSpPr>
              <a:spLocks noChangeArrowheads="1"/>
            </p:cNvSpPr>
            <p:nvPr/>
          </p:nvSpPr>
          <p:spPr bwMode="auto">
            <a:xfrm>
              <a:off x="3012" y="2613"/>
              <a:ext cx="1125" cy="714"/>
            </a:xfrm>
            <a:prstGeom prst="rect">
              <a:avLst/>
            </a:prstGeom>
            <a:gradFill rotWithShape="0">
              <a:gsLst>
                <a:gs pos="0">
                  <a:srgbClr val="B26B00"/>
                </a:gs>
                <a:gs pos="100000">
                  <a:srgbClr val="FF99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fr-FR" altLang="fr-FR"/>
            </a:p>
          </p:txBody>
        </p:sp>
        <p:sp>
          <p:nvSpPr>
            <p:cNvPr id="13328" name="Rectangle 5"/>
            <p:cNvSpPr>
              <a:spLocks noChangeArrowheads="1"/>
            </p:cNvSpPr>
            <p:nvPr/>
          </p:nvSpPr>
          <p:spPr bwMode="auto">
            <a:xfrm>
              <a:off x="4135" y="3324"/>
              <a:ext cx="1164" cy="708"/>
            </a:xfrm>
            <a:prstGeom prst="rect">
              <a:avLst/>
            </a:prstGeom>
            <a:gradFill rotWithShape="0">
              <a:gsLst>
                <a:gs pos="0">
                  <a:srgbClr val="6B0000"/>
                </a:gs>
                <a:gs pos="100000">
                  <a:srgbClr val="9900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fr-FR" altLang="fr-FR"/>
            </a:p>
          </p:txBody>
        </p:sp>
        <p:sp>
          <p:nvSpPr>
            <p:cNvPr id="403462" name="Rectangle 6"/>
            <p:cNvSpPr>
              <a:spLocks noChangeArrowheads="1"/>
            </p:cNvSpPr>
            <p:nvPr/>
          </p:nvSpPr>
          <p:spPr bwMode="auto">
            <a:xfrm>
              <a:off x="1860" y="1548"/>
              <a:ext cx="1152" cy="1068"/>
            </a:xfrm>
            <a:prstGeom prst="rect">
              <a:avLst/>
            </a:prstGeom>
            <a:gradFill rotWithShape="0">
              <a:gsLst>
                <a:gs pos="0">
                  <a:schemeClr val="hlink">
                    <a:gamma/>
                    <a:shade val="69804"/>
                    <a:invGamma/>
                  </a:schemeClr>
                </a:gs>
                <a:gs pos="100000">
                  <a:schemeClr val="hlink"/>
                </a:gs>
              </a:gsLst>
              <a:lin ang="2700000" scaled="1"/>
            </a:gradFill>
            <a:ln w="9525">
              <a:noFill/>
              <a:miter lim="800000"/>
              <a:headEnd/>
              <a:tailEnd/>
            </a:ln>
            <a:effectLst/>
          </p:spPr>
          <p:txBody>
            <a:bodyPr wrap="none" anchor="ctr"/>
            <a:lstStyle/>
            <a:p>
              <a:pPr eaLnBrk="1" hangingPunct="1">
                <a:defRPr/>
              </a:pPr>
              <a:endParaRPr lang="en-US"/>
            </a:p>
          </p:txBody>
        </p:sp>
        <p:sp>
          <p:nvSpPr>
            <p:cNvPr id="13330" name="Rectangle 7"/>
            <p:cNvSpPr>
              <a:spLocks noChangeArrowheads="1"/>
            </p:cNvSpPr>
            <p:nvPr/>
          </p:nvSpPr>
          <p:spPr bwMode="auto">
            <a:xfrm>
              <a:off x="1831" y="1190"/>
              <a:ext cx="120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1" hangingPunct="1">
                <a:lnSpc>
                  <a:spcPct val="70000"/>
                </a:lnSpc>
              </a:pPr>
              <a:r>
                <a:rPr lang="fr-CA" altLang="fr-FR" sz="2000">
                  <a:solidFill>
                    <a:srgbClr val="FFFFFF"/>
                  </a:solidFill>
                </a:rPr>
                <a:t>Gestion</a:t>
              </a:r>
              <a:br>
                <a:rPr lang="fr-CA" altLang="fr-FR" sz="2000">
                  <a:solidFill>
                    <a:srgbClr val="FFFFFF"/>
                  </a:solidFill>
                </a:rPr>
              </a:br>
              <a:r>
                <a:rPr lang="fr-CA" altLang="fr-FR" sz="2000">
                  <a:solidFill>
                    <a:srgbClr val="FFFFFF"/>
                  </a:solidFill>
                </a:rPr>
                <a:t>opérationnelle</a:t>
              </a:r>
            </a:p>
          </p:txBody>
        </p:sp>
        <p:sp>
          <p:nvSpPr>
            <p:cNvPr id="13331" name="Rectangle 8"/>
            <p:cNvSpPr>
              <a:spLocks noChangeArrowheads="1"/>
            </p:cNvSpPr>
            <p:nvPr/>
          </p:nvSpPr>
          <p:spPr bwMode="auto">
            <a:xfrm>
              <a:off x="3124" y="1190"/>
              <a:ext cx="91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1" hangingPunct="1">
                <a:lnSpc>
                  <a:spcPct val="70000"/>
                </a:lnSpc>
              </a:pPr>
              <a:r>
                <a:rPr lang="fr-CA" altLang="fr-FR" sz="2000">
                  <a:solidFill>
                    <a:srgbClr val="FFFFFF"/>
                  </a:solidFill>
                </a:rPr>
                <a:t>Contrôle </a:t>
              </a:r>
              <a:br>
                <a:rPr lang="fr-CA" altLang="fr-FR" sz="2000">
                  <a:solidFill>
                    <a:srgbClr val="FFFFFF"/>
                  </a:solidFill>
                </a:rPr>
              </a:br>
              <a:r>
                <a:rPr lang="fr-CA" altLang="fr-FR" sz="2000">
                  <a:solidFill>
                    <a:srgbClr val="FFFFFF"/>
                  </a:solidFill>
                </a:rPr>
                <a:t>de gestion</a:t>
              </a:r>
            </a:p>
          </p:txBody>
        </p:sp>
        <p:sp>
          <p:nvSpPr>
            <p:cNvPr id="13332" name="Rectangle 9"/>
            <p:cNvSpPr>
              <a:spLocks noChangeArrowheads="1"/>
            </p:cNvSpPr>
            <p:nvPr/>
          </p:nvSpPr>
          <p:spPr bwMode="auto">
            <a:xfrm>
              <a:off x="4192" y="1190"/>
              <a:ext cx="106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1" hangingPunct="1">
                <a:lnSpc>
                  <a:spcPct val="70000"/>
                </a:lnSpc>
              </a:pPr>
              <a:r>
                <a:rPr lang="fr-CA" altLang="fr-FR" sz="2000">
                  <a:solidFill>
                    <a:srgbClr val="FFFFFF"/>
                  </a:solidFill>
                </a:rPr>
                <a:t>Planification</a:t>
              </a:r>
              <a:br>
                <a:rPr lang="fr-CA" altLang="fr-FR" sz="2000">
                  <a:solidFill>
                    <a:srgbClr val="FFFFFF"/>
                  </a:solidFill>
                </a:rPr>
              </a:br>
              <a:r>
                <a:rPr lang="fr-CA" altLang="fr-FR" sz="2000">
                  <a:solidFill>
                    <a:srgbClr val="FFFFFF"/>
                  </a:solidFill>
                </a:rPr>
                <a:t>stratégique</a:t>
              </a:r>
            </a:p>
          </p:txBody>
        </p:sp>
        <p:sp>
          <p:nvSpPr>
            <p:cNvPr id="13333" name="Rectangle 10"/>
            <p:cNvSpPr>
              <a:spLocks noChangeArrowheads="1"/>
            </p:cNvSpPr>
            <p:nvPr/>
          </p:nvSpPr>
          <p:spPr bwMode="auto">
            <a:xfrm>
              <a:off x="518" y="3551"/>
              <a:ext cx="13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1" hangingPunct="1"/>
              <a:r>
                <a:rPr lang="fr-CA" altLang="fr-FR" sz="2000">
                  <a:solidFill>
                    <a:srgbClr val="FFFFFF"/>
                  </a:solidFill>
                </a:rPr>
                <a:t>Non structurées</a:t>
              </a:r>
            </a:p>
          </p:txBody>
        </p:sp>
        <p:sp>
          <p:nvSpPr>
            <p:cNvPr id="13334" name="Rectangle 11"/>
            <p:cNvSpPr>
              <a:spLocks noChangeArrowheads="1"/>
            </p:cNvSpPr>
            <p:nvPr/>
          </p:nvSpPr>
          <p:spPr bwMode="auto">
            <a:xfrm>
              <a:off x="1860" y="3324"/>
              <a:ext cx="2280" cy="705"/>
            </a:xfrm>
            <a:prstGeom prst="rect">
              <a:avLst/>
            </a:prstGeom>
            <a:gradFill rotWithShape="0">
              <a:gsLst>
                <a:gs pos="0">
                  <a:srgbClr val="009900"/>
                </a:gs>
                <a:gs pos="100000">
                  <a:srgbClr val="006B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fr-FR" altLang="fr-FR"/>
            </a:p>
          </p:txBody>
        </p:sp>
        <p:sp>
          <p:nvSpPr>
            <p:cNvPr id="13335" name="Rectangle 12"/>
            <p:cNvSpPr>
              <a:spLocks noChangeArrowheads="1"/>
            </p:cNvSpPr>
            <p:nvPr/>
          </p:nvSpPr>
          <p:spPr bwMode="auto">
            <a:xfrm>
              <a:off x="2068" y="3517"/>
              <a:ext cx="73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1" hangingPunct="1">
                <a:lnSpc>
                  <a:spcPct val="75000"/>
                </a:lnSpc>
              </a:pPr>
              <a:r>
                <a:rPr lang="fr-CA" altLang="fr-FR">
                  <a:solidFill>
                    <a:srgbClr val="FFFFFF"/>
                  </a:solidFill>
                  <a:latin typeface="Times New Roman" pitchFamily="18" charset="0"/>
                </a:rPr>
                <a:t>Gestion</a:t>
              </a:r>
              <a:br>
                <a:rPr lang="fr-CA" altLang="fr-FR">
                  <a:solidFill>
                    <a:srgbClr val="FFFFFF"/>
                  </a:solidFill>
                  <a:latin typeface="Times New Roman" pitchFamily="18" charset="0"/>
                </a:rPr>
              </a:br>
              <a:r>
                <a:rPr lang="fr-CA" altLang="fr-FR">
                  <a:solidFill>
                    <a:srgbClr val="FFFFFF"/>
                  </a:solidFill>
                  <a:latin typeface="Times New Roman" pitchFamily="18" charset="0"/>
                </a:rPr>
                <a:t>financière</a:t>
              </a:r>
            </a:p>
          </p:txBody>
        </p:sp>
        <p:sp>
          <p:nvSpPr>
            <p:cNvPr id="13336" name="Rectangle 13"/>
            <p:cNvSpPr>
              <a:spLocks noChangeArrowheads="1"/>
            </p:cNvSpPr>
            <p:nvPr/>
          </p:nvSpPr>
          <p:spPr bwMode="auto">
            <a:xfrm>
              <a:off x="3202" y="3517"/>
              <a:ext cx="78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1" hangingPunct="1">
                <a:lnSpc>
                  <a:spcPct val="75000"/>
                </a:lnSpc>
              </a:pPr>
              <a:r>
                <a:rPr lang="fr-CA" altLang="fr-FR">
                  <a:solidFill>
                    <a:srgbClr val="FFFFFF"/>
                  </a:solidFill>
                  <a:latin typeface="Times New Roman" pitchFamily="18" charset="0"/>
                </a:rPr>
                <a:t>Gestion du</a:t>
              </a:r>
              <a:br>
                <a:rPr lang="fr-CA" altLang="fr-FR">
                  <a:solidFill>
                    <a:srgbClr val="FFFFFF"/>
                  </a:solidFill>
                  <a:latin typeface="Times New Roman" pitchFamily="18" charset="0"/>
                </a:rPr>
              </a:br>
              <a:r>
                <a:rPr lang="fr-CA" altLang="fr-FR">
                  <a:solidFill>
                    <a:srgbClr val="FFFFFF"/>
                  </a:solidFill>
                  <a:latin typeface="Times New Roman" pitchFamily="18" charset="0"/>
                </a:rPr>
                <a:t>personnel</a:t>
              </a:r>
            </a:p>
          </p:txBody>
        </p:sp>
        <p:sp>
          <p:nvSpPr>
            <p:cNvPr id="13337" name="Rectangle 14"/>
            <p:cNvSpPr>
              <a:spLocks noChangeArrowheads="1"/>
            </p:cNvSpPr>
            <p:nvPr/>
          </p:nvSpPr>
          <p:spPr bwMode="auto">
            <a:xfrm>
              <a:off x="4267" y="3517"/>
              <a:ext cx="90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1" hangingPunct="1">
                <a:lnSpc>
                  <a:spcPct val="75000"/>
                </a:lnSpc>
              </a:pPr>
              <a:r>
                <a:rPr lang="fr-CA" altLang="fr-FR">
                  <a:solidFill>
                    <a:srgbClr val="FFFFFF"/>
                  </a:solidFill>
                  <a:latin typeface="Times New Roman" pitchFamily="18" charset="0"/>
                </a:rPr>
                <a:t>Planification</a:t>
              </a:r>
              <a:br>
                <a:rPr lang="fr-CA" altLang="fr-FR">
                  <a:solidFill>
                    <a:srgbClr val="FFFFFF"/>
                  </a:solidFill>
                  <a:latin typeface="Times New Roman" pitchFamily="18" charset="0"/>
                </a:rPr>
              </a:br>
              <a:r>
                <a:rPr lang="fr-CA" altLang="fr-FR">
                  <a:solidFill>
                    <a:srgbClr val="FFFFFF"/>
                  </a:solidFill>
                  <a:latin typeface="Times New Roman" pitchFamily="18" charset="0"/>
                </a:rPr>
                <a:t>de la R&amp;D</a:t>
              </a:r>
            </a:p>
          </p:txBody>
        </p:sp>
        <p:sp>
          <p:nvSpPr>
            <p:cNvPr id="13338" name="Rectangle 15"/>
            <p:cNvSpPr>
              <a:spLocks noChangeArrowheads="1"/>
            </p:cNvSpPr>
            <p:nvPr/>
          </p:nvSpPr>
          <p:spPr bwMode="auto">
            <a:xfrm>
              <a:off x="470" y="2845"/>
              <a:ext cx="14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1" hangingPunct="1"/>
              <a:r>
                <a:rPr lang="fr-CA" altLang="fr-FR" sz="2000">
                  <a:solidFill>
                    <a:srgbClr val="FFFFFF"/>
                  </a:solidFill>
                </a:rPr>
                <a:t>Semi-structurées</a:t>
              </a:r>
            </a:p>
          </p:txBody>
        </p:sp>
        <p:sp>
          <p:nvSpPr>
            <p:cNvPr id="13339" name="Rectangle 16"/>
            <p:cNvSpPr>
              <a:spLocks noChangeArrowheads="1"/>
            </p:cNvSpPr>
            <p:nvPr/>
          </p:nvSpPr>
          <p:spPr bwMode="auto">
            <a:xfrm>
              <a:off x="1860" y="2616"/>
              <a:ext cx="1152" cy="708"/>
            </a:xfrm>
            <a:prstGeom prst="rect">
              <a:avLst/>
            </a:prstGeom>
            <a:gradFill rotWithShape="0">
              <a:gsLst>
                <a:gs pos="0">
                  <a:srgbClr val="B26B00"/>
                </a:gs>
                <a:gs pos="100000">
                  <a:srgbClr val="FF99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fr-FR" altLang="fr-FR"/>
            </a:p>
          </p:txBody>
        </p:sp>
        <p:sp>
          <p:nvSpPr>
            <p:cNvPr id="13340" name="Rectangle 17"/>
            <p:cNvSpPr>
              <a:spLocks noChangeArrowheads="1"/>
            </p:cNvSpPr>
            <p:nvPr/>
          </p:nvSpPr>
          <p:spPr bwMode="auto">
            <a:xfrm>
              <a:off x="3234" y="2811"/>
              <a:ext cx="72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1" hangingPunct="1">
                <a:lnSpc>
                  <a:spcPct val="75000"/>
                </a:lnSpc>
              </a:pPr>
              <a:r>
                <a:rPr lang="fr-CA" altLang="fr-FR">
                  <a:solidFill>
                    <a:srgbClr val="FFFFFF"/>
                  </a:solidFill>
                  <a:latin typeface="Times New Roman" pitchFamily="18" charset="0"/>
                </a:rPr>
                <a:t>Analyse</a:t>
              </a:r>
              <a:br>
                <a:rPr lang="fr-CA" altLang="fr-FR">
                  <a:solidFill>
                    <a:srgbClr val="FFFFFF"/>
                  </a:solidFill>
                  <a:latin typeface="Times New Roman" pitchFamily="18" charset="0"/>
                </a:rPr>
              </a:br>
              <a:r>
                <a:rPr lang="fr-CA" altLang="fr-FR">
                  <a:solidFill>
                    <a:srgbClr val="FFFFFF"/>
                  </a:solidFill>
                  <a:latin typeface="Times New Roman" pitchFamily="18" charset="0"/>
                </a:rPr>
                <a:t>des écarts</a:t>
              </a:r>
            </a:p>
          </p:txBody>
        </p:sp>
        <p:sp>
          <p:nvSpPr>
            <p:cNvPr id="13341" name="Rectangle 18"/>
            <p:cNvSpPr>
              <a:spLocks noChangeArrowheads="1"/>
            </p:cNvSpPr>
            <p:nvPr/>
          </p:nvSpPr>
          <p:spPr bwMode="auto">
            <a:xfrm>
              <a:off x="1836" y="2811"/>
              <a:ext cx="119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1" hangingPunct="1">
                <a:lnSpc>
                  <a:spcPct val="75000"/>
                </a:lnSpc>
              </a:pPr>
              <a:r>
                <a:rPr lang="fr-CA" altLang="fr-FR">
                  <a:solidFill>
                    <a:srgbClr val="FFFFFF"/>
                  </a:solidFill>
                  <a:latin typeface="Times New Roman" pitchFamily="18" charset="0"/>
                </a:rPr>
                <a:t>Échéancier </a:t>
              </a:r>
              <a:br>
                <a:rPr lang="fr-CA" altLang="fr-FR">
                  <a:solidFill>
                    <a:srgbClr val="FFFFFF"/>
                  </a:solidFill>
                  <a:latin typeface="Times New Roman" pitchFamily="18" charset="0"/>
                </a:rPr>
              </a:br>
              <a:r>
                <a:rPr lang="fr-CA" altLang="fr-FR">
                  <a:solidFill>
                    <a:srgbClr val="FFFFFF"/>
                  </a:solidFill>
                  <a:latin typeface="Times New Roman" pitchFamily="18" charset="0"/>
                </a:rPr>
                <a:t>Ordonnancement</a:t>
              </a:r>
            </a:p>
          </p:txBody>
        </p:sp>
        <p:sp>
          <p:nvSpPr>
            <p:cNvPr id="13342" name="Rectangle 19"/>
            <p:cNvSpPr>
              <a:spLocks noChangeArrowheads="1"/>
            </p:cNvSpPr>
            <p:nvPr/>
          </p:nvSpPr>
          <p:spPr bwMode="auto">
            <a:xfrm>
              <a:off x="4140" y="1548"/>
              <a:ext cx="1160" cy="1776"/>
            </a:xfrm>
            <a:prstGeom prst="rect">
              <a:avLst/>
            </a:prstGeom>
            <a:gradFill rotWithShape="0">
              <a:gsLst>
                <a:gs pos="0">
                  <a:srgbClr val="009900"/>
                </a:gs>
                <a:gs pos="100000">
                  <a:srgbClr val="006B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fr-FR" altLang="fr-FR"/>
            </a:p>
          </p:txBody>
        </p:sp>
        <p:sp>
          <p:nvSpPr>
            <p:cNvPr id="13343" name="Rectangle 20"/>
            <p:cNvSpPr>
              <a:spLocks noChangeArrowheads="1"/>
            </p:cNvSpPr>
            <p:nvPr/>
          </p:nvSpPr>
          <p:spPr bwMode="auto">
            <a:xfrm>
              <a:off x="4219" y="2746"/>
              <a:ext cx="996"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1" hangingPunct="1">
                <a:lnSpc>
                  <a:spcPct val="75000"/>
                </a:lnSpc>
              </a:pPr>
              <a:r>
                <a:rPr lang="fr-CA" altLang="fr-FR">
                  <a:solidFill>
                    <a:srgbClr val="FFFFFF"/>
                  </a:solidFill>
                  <a:latin typeface="Times New Roman" pitchFamily="18" charset="0"/>
                </a:rPr>
                <a:t>Introduction</a:t>
              </a:r>
              <a:br>
                <a:rPr lang="fr-CA" altLang="fr-FR">
                  <a:solidFill>
                    <a:srgbClr val="FFFFFF"/>
                  </a:solidFill>
                  <a:latin typeface="Times New Roman" pitchFamily="18" charset="0"/>
                </a:rPr>
              </a:br>
              <a:r>
                <a:rPr lang="fr-CA" altLang="fr-FR">
                  <a:solidFill>
                    <a:srgbClr val="FFFFFF"/>
                  </a:solidFill>
                  <a:latin typeface="Times New Roman" pitchFamily="18" charset="0"/>
                </a:rPr>
                <a:t>d’un nouveau </a:t>
              </a:r>
              <a:br>
                <a:rPr lang="fr-CA" altLang="fr-FR">
                  <a:solidFill>
                    <a:srgbClr val="FFFFFF"/>
                  </a:solidFill>
                  <a:latin typeface="Times New Roman" pitchFamily="18" charset="0"/>
                </a:rPr>
              </a:br>
              <a:r>
                <a:rPr lang="fr-CA" altLang="fr-FR">
                  <a:solidFill>
                    <a:srgbClr val="FFFFFF"/>
                  </a:solidFill>
                  <a:latin typeface="Times New Roman" pitchFamily="18" charset="0"/>
                </a:rPr>
                <a:t>produit</a:t>
              </a:r>
            </a:p>
          </p:txBody>
        </p:sp>
        <p:sp>
          <p:nvSpPr>
            <p:cNvPr id="13344" name="Rectangle 21"/>
            <p:cNvSpPr>
              <a:spLocks noChangeArrowheads="1"/>
            </p:cNvSpPr>
            <p:nvPr/>
          </p:nvSpPr>
          <p:spPr bwMode="auto">
            <a:xfrm>
              <a:off x="518" y="1957"/>
              <a:ext cx="10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1" hangingPunct="1"/>
              <a:r>
                <a:rPr lang="fr-CA" altLang="fr-FR" sz="2000">
                  <a:solidFill>
                    <a:srgbClr val="FFFFFF"/>
                  </a:solidFill>
                </a:rPr>
                <a:t>Structurées</a:t>
              </a:r>
            </a:p>
          </p:txBody>
        </p:sp>
        <p:sp>
          <p:nvSpPr>
            <p:cNvPr id="13345" name="Rectangle 22"/>
            <p:cNvSpPr>
              <a:spLocks noChangeArrowheads="1"/>
            </p:cNvSpPr>
            <p:nvPr/>
          </p:nvSpPr>
          <p:spPr bwMode="auto">
            <a:xfrm>
              <a:off x="1884" y="1630"/>
              <a:ext cx="110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1" hangingPunct="1">
                <a:lnSpc>
                  <a:spcPct val="75000"/>
                </a:lnSpc>
              </a:pPr>
              <a:r>
                <a:rPr lang="fr-CA" altLang="fr-FR">
                  <a:solidFill>
                    <a:srgbClr val="FFFFFF"/>
                  </a:solidFill>
                  <a:latin typeface="Times New Roman" pitchFamily="18" charset="0"/>
                </a:rPr>
                <a:t>Comptes-clients</a:t>
              </a:r>
            </a:p>
          </p:txBody>
        </p:sp>
        <p:sp>
          <p:nvSpPr>
            <p:cNvPr id="13346" name="Rectangle 23"/>
            <p:cNvSpPr>
              <a:spLocks noChangeArrowheads="1"/>
            </p:cNvSpPr>
            <p:nvPr/>
          </p:nvSpPr>
          <p:spPr bwMode="auto">
            <a:xfrm>
              <a:off x="1910" y="2105"/>
              <a:ext cx="104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1" hangingPunct="1">
                <a:lnSpc>
                  <a:spcPct val="75000"/>
                </a:lnSpc>
              </a:pPr>
              <a:r>
                <a:rPr lang="fr-CA" altLang="fr-FR">
                  <a:solidFill>
                    <a:srgbClr val="FFFFFF"/>
                  </a:solidFill>
                  <a:latin typeface="Times New Roman" pitchFamily="18" charset="0"/>
                </a:rPr>
                <a:t>Traitement des</a:t>
              </a:r>
              <a:br>
                <a:rPr lang="fr-CA" altLang="fr-FR">
                  <a:solidFill>
                    <a:srgbClr val="FFFFFF"/>
                  </a:solidFill>
                  <a:latin typeface="Times New Roman" pitchFamily="18" charset="0"/>
                </a:rPr>
              </a:br>
              <a:r>
                <a:rPr lang="fr-CA" altLang="fr-FR">
                  <a:solidFill>
                    <a:srgbClr val="FFFFFF"/>
                  </a:solidFill>
                  <a:latin typeface="Times New Roman" pitchFamily="18" charset="0"/>
                </a:rPr>
                <a:t>commandes</a:t>
              </a:r>
            </a:p>
          </p:txBody>
        </p:sp>
        <p:sp>
          <p:nvSpPr>
            <p:cNvPr id="13347" name="Rectangle 24"/>
            <p:cNvSpPr>
              <a:spLocks noChangeArrowheads="1"/>
            </p:cNvSpPr>
            <p:nvPr/>
          </p:nvSpPr>
          <p:spPr bwMode="auto">
            <a:xfrm>
              <a:off x="3012" y="1548"/>
              <a:ext cx="1123" cy="1062"/>
            </a:xfrm>
            <a:prstGeom prst="rect">
              <a:avLst/>
            </a:prstGeom>
            <a:gradFill rotWithShape="0">
              <a:gsLst>
                <a:gs pos="0">
                  <a:srgbClr val="B26B00"/>
                </a:gs>
                <a:gs pos="100000">
                  <a:srgbClr val="FF99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fr-FR" altLang="fr-FR"/>
            </a:p>
          </p:txBody>
        </p:sp>
        <p:sp>
          <p:nvSpPr>
            <p:cNvPr id="13348" name="Rectangle 25"/>
            <p:cNvSpPr>
              <a:spLocks noChangeArrowheads="1"/>
            </p:cNvSpPr>
            <p:nvPr/>
          </p:nvSpPr>
          <p:spPr bwMode="auto">
            <a:xfrm>
              <a:off x="3180" y="1630"/>
              <a:ext cx="83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1" hangingPunct="1">
                <a:lnSpc>
                  <a:spcPct val="75000"/>
                </a:lnSpc>
              </a:pPr>
              <a:r>
                <a:rPr lang="fr-CA" altLang="fr-FR">
                  <a:solidFill>
                    <a:srgbClr val="FFFFFF"/>
                  </a:solidFill>
                  <a:latin typeface="Times New Roman" pitchFamily="18" charset="0"/>
                </a:rPr>
                <a:t>Décisions</a:t>
              </a:r>
              <a:br>
                <a:rPr lang="fr-CA" altLang="fr-FR">
                  <a:solidFill>
                    <a:srgbClr val="FFFFFF"/>
                  </a:solidFill>
                  <a:latin typeface="Times New Roman" pitchFamily="18" charset="0"/>
                </a:rPr>
              </a:br>
              <a:r>
                <a:rPr lang="fr-CA" altLang="fr-FR">
                  <a:solidFill>
                    <a:srgbClr val="FFFFFF"/>
                  </a:solidFill>
                  <a:latin typeface="Times New Roman" pitchFamily="18" charset="0"/>
                </a:rPr>
                <a:t>budgétaires</a:t>
              </a:r>
            </a:p>
          </p:txBody>
        </p:sp>
        <p:sp>
          <p:nvSpPr>
            <p:cNvPr id="13349" name="Rectangle 26"/>
            <p:cNvSpPr>
              <a:spLocks noChangeArrowheads="1"/>
            </p:cNvSpPr>
            <p:nvPr/>
          </p:nvSpPr>
          <p:spPr bwMode="auto">
            <a:xfrm>
              <a:off x="3172" y="2105"/>
              <a:ext cx="85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1" hangingPunct="1">
                <a:lnSpc>
                  <a:spcPct val="75000"/>
                </a:lnSpc>
              </a:pPr>
              <a:r>
                <a:rPr lang="fr-CA" altLang="fr-FR">
                  <a:solidFill>
                    <a:srgbClr val="FFFFFF"/>
                  </a:solidFill>
                  <a:latin typeface="Times New Roman" pitchFamily="18" charset="0"/>
                </a:rPr>
                <a:t>Acceptation</a:t>
              </a:r>
              <a:br>
                <a:rPr lang="fr-CA" altLang="fr-FR">
                  <a:solidFill>
                    <a:srgbClr val="FFFFFF"/>
                  </a:solidFill>
                  <a:latin typeface="Times New Roman" pitchFamily="18" charset="0"/>
                </a:rPr>
              </a:br>
              <a:r>
                <a:rPr lang="fr-CA" altLang="fr-FR">
                  <a:solidFill>
                    <a:srgbClr val="FFFFFF"/>
                  </a:solidFill>
                  <a:latin typeface="Times New Roman" pitchFamily="18" charset="0"/>
                </a:rPr>
                <a:t>d’un crédit</a:t>
              </a:r>
            </a:p>
          </p:txBody>
        </p:sp>
        <p:sp>
          <p:nvSpPr>
            <p:cNvPr id="13350" name="Rectangle 27"/>
            <p:cNvSpPr>
              <a:spLocks noChangeArrowheads="1"/>
            </p:cNvSpPr>
            <p:nvPr/>
          </p:nvSpPr>
          <p:spPr bwMode="auto">
            <a:xfrm>
              <a:off x="4253" y="1630"/>
              <a:ext cx="92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1" hangingPunct="1">
                <a:lnSpc>
                  <a:spcPct val="75000"/>
                </a:lnSpc>
              </a:pPr>
              <a:r>
                <a:rPr lang="fr-CA" altLang="fr-FR">
                  <a:solidFill>
                    <a:srgbClr val="FFFFFF"/>
                  </a:solidFill>
                  <a:latin typeface="Times New Roman" pitchFamily="18" charset="0"/>
                </a:rPr>
                <a:t>Localisation</a:t>
              </a:r>
              <a:br>
                <a:rPr lang="fr-CA" altLang="fr-FR">
                  <a:solidFill>
                    <a:srgbClr val="FFFFFF"/>
                  </a:solidFill>
                  <a:latin typeface="Times New Roman" pitchFamily="18" charset="0"/>
                </a:rPr>
              </a:br>
              <a:r>
                <a:rPr lang="fr-CA" altLang="fr-FR">
                  <a:solidFill>
                    <a:srgbClr val="FFFFFF"/>
                  </a:solidFill>
                  <a:latin typeface="Times New Roman" pitchFamily="18" charset="0"/>
                </a:rPr>
                <a:t>des entrepôts</a:t>
              </a:r>
            </a:p>
          </p:txBody>
        </p:sp>
        <p:sp>
          <p:nvSpPr>
            <p:cNvPr id="13351" name="Rectangle 28"/>
            <p:cNvSpPr>
              <a:spLocks noChangeArrowheads="1"/>
            </p:cNvSpPr>
            <p:nvPr/>
          </p:nvSpPr>
          <p:spPr bwMode="auto">
            <a:xfrm>
              <a:off x="4227" y="2105"/>
              <a:ext cx="980"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1" hangingPunct="1">
                <a:lnSpc>
                  <a:spcPct val="75000"/>
                </a:lnSpc>
              </a:pPr>
              <a:r>
                <a:rPr lang="fr-CA" altLang="fr-FR">
                  <a:solidFill>
                    <a:srgbClr val="FFFFFF"/>
                  </a:solidFill>
                  <a:latin typeface="Times New Roman" pitchFamily="18" charset="0"/>
                </a:rPr>
                <a:t>Composition</a:t>
              </a:r>
              <a:br>
                <a:rPr lang="fr-CA" altLang="fr-FR">
                  <a:solidFill>
                    <a:srgbClr val="FFFFFF"/>
                  </a:solidFill>
                  <a:latin typeface="Times New Roman" pitchFamily="18" charset="0"/>
                </a:rPr>
              </a:br>
              <a:r>
                <a:rPr lang="fr-CA" altLang="fr-FR">
                  <a:solidFill>
                    <a:srgbClr val="FFFFFF"/>
                  </a:solidFill>
                  <a:latin typeface="Times New Roman" pitchFamily="18" charset="0"/>
                </a:rPr>
                <a:t>de la flotte de </a:t>
              </a:r>
              <a:br>
                <a:rPr lang="fr-CA" altLang="fr-FR">
                  <a:solidFill>
                    <a:srgbClr val="FFFFFF"/>
                  </a:solidFill>
                  <a:latin typeface="Times New Roman" pitchFamily="18" charset="0"/>
                </a:rPr>
              </a:br>
              <a:r>
                <a:rPr lang="fr-CA" altLang="fr-FR">
                  <a:solidFill>
                    <a:srgbClr val="FFFFFF"/>
                  </a:solidFill>
                  <a:latin typeface="Times New Roman" pitchFamily="18" charset="0"/>
                </a:rPr>
                <a:t>véhicules</a:t>
              </a:r>
            </a:p>
          </p:txBody>
        </p:sp>
      </p:grpSp>
      <p:grpSp>
        <p:nvGrpSpPr>
          <p:cNvPr id="13316" name="Group 29"/>
          <p:cNvGrpSpPr>
            <a:grpSpLocks/>
          </p:cNvGrpSpPr>
          <p:nvPr/>
        </p:nvGrpSpPr>
        <p:grpSpPr bwMode="auto">
          <a:xfrm>
            <a:off x="936625" y="1485900"/>
            <a:ext cx="7715250" cy="4610100"/>
            <a:chOff x="590" y="936"/>
            <a:chExt cx="4860" cy="2904"/>
          </a:xfrm>
        </p:grpSpPr>
        <p:sp>
          <p:nvSpPr>
            <p:cNvPr id="13320" name="Line 30"/>
            <p:cNvSpPr>
              <a:spLocks noChangeShapeType="1"/>
            </p:cNvSpPr>
            <p:nvPr/>
          </p:nvSpPr>
          <p:spPr bwMode="auto">
            <a:xfrm>
              <a:off x="590" y="1356"/>
              <a:ext cx="486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fr-FR"/>
            </a:p>
          </p:txBody>
        </p:sp>
        <p:sp>
          <p:nvSpPr>
            <p:cNvPr id="13321" name="Line 31"/>
            <p:cNvSpPr>
              <a:spLocks noChangeShapeType="1"/>
            </p:cNvSpPr>
            <p:nvPr/>
          </p:nvSpPr>
          <p:spPr bwMode="auto">
            <a:xfrm>
              <a:off x="2006" y="936"/>
              <a:ext cx="0" cy="29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fr-FR"/>
            </a:p>
          </p:txBody>
        </p:sp>
        <p:sp>
          <p:nvSpPr>
            <p:cNvPr id="13322" name="Line 32"/>
            <p:cNvSpPr>
              <a:spLocks noChangeShapeType="1"/>
            </p:cNvSpPr>
            <p:nvPr/>
          </p:nvSpPr>
          <p:spPr bwMode="auto">
            <a:xfrm>
              <a:off x="3158" y="936"/>
              <a:ext cx="0" cy="29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fr-FR"/>
            </a:p>
          </p:txBody>
        </p:sp>
        <p:sp>
          <p:nvSpPr>
            <p:cNvPr id="13323" name="Line 33"/>
            <p:cNvSpPr>
              <a:spLocks noChangeShapeType="1"/>
            </p:cNvSpPr>
            <p:nvPr/>
          </p:nvSpPr>
          <p:spPr bwMode="auto">
            <a:xfrm>
              <a:off x="4298" y="936"/>
              <a:ext cx="0" cy="29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fr-FR"/>
            </a:p>
          </p:txBody>
        </p:sp>
        <p:sp>
          <p:nvSpPr>
            <p:cNvPr id="13324" name="Line 34"/>
            <p:cNvSpPr>
              <a:spLocks noChangeShapeType="1"/>
            </p:cNvSpPr>
            <p:nvPr/>
          </p:nvSpPr>
          <p:spPr bwMode="auto">
            <a:xfrm>
              <a:off x="590" y="2424"/>
              <a:ext cx="486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fr-FR"/>
            </a:p>
          </p:txBody>
        </p:sp>
        <p:sp>
          <p:nvSpPr>
            <p:cNvPr id="13325" name="Line 35"/>
            <p:cNvSpPr>
              <a:spLocks noChangeShapeType="1"/>
            </p:cNvSpPr>
            <p:nvPr/>
          </p:nvSpPr>
          <p:spPr bwMode="auto">
            <a:xfrm>
              <a:off x="590" y="3132"/>
              <a:ext cx="486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fr-FR"/>
            </a:p>
          </p:txBody>
        </p:sp>
      </p:grpSp>
      <p:sp>
        <p:nvSpPr>
          <p:cNvPr id="403493" name="AutoShape 37"/>
          <p:cNvSpPr>
            <a:spLocks noChangeArrowheads="1"/>
          </p:cNvSpPr>
          <p:nvPr/>
        </p:nvSpPr>
        <p:spPr bwMode="auto">
          <a:xfrm>
            <a:off x="8334375" y="207168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403494" name="AutoShape 38"/>
          <p:cNvSpPr>
            <a:spLocks noChangeArrowheads="1"/>
          </p:cNvSpPr>
          <p:nvPr/>
        </p:nvSpPr>
        <p:spPr bwMode="auto">
          <a:xfrm>
            <a:off x="8486775" y="222408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403495" name="AutoShape 39"/>
          <p:cNvSpPr>
            <a:spLocks noChangeArrowheads="1"/>
          </p:cNvSpPr>
          <p:nvPr/>
        </p:nvSpPr>
        <p:spPr bwMode="auto">
          <a:xfrm>
            <a:off x="8639175" y="237648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ransition spd="slow">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re 1"/>
          <p:cNvSpPr>
            <a:spLocks noGrp="1"/>
          </p:cNvSpPr>
          <p:nvPr>
            <p:ph type="title"/>
          </p:nvPr>
        </p:nvSpPr>
        <p:spPr>
          <a:xfrm>
            <a:off x="304800" y="323850"/>
            <a:ext cx="8664575" cy="609600"/>
          </a:xfrm>
        </p:spPr>
        <p:txBody>
          <a:bodyPr/>
          <a:lstStyle/>
          <a:p>
            <a:pPr>
              <a:defRPr/>
            </a:pPr>
            <a:r>
              <a:rPr lang="fr-CA" sz="2400" dirty="0"/>
              <a:t>Le traitement analytique en ligne chez MasterCard.</a:t>
            </a:r>
            <a:endParaRPr lang="en-US" sz="2400"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847725"/>
            <a:ext cx="7704137"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96888" y="323850"/>
            <a:ext cx="7961312" cy="609600"/>
          </a:xfrm>
        </p:spPr>
        <p:txBody>
          <a:bodyPr lIns="0" tIns="0" bIns="0"/>
          <a:lstStyle/>
          <a:p>
            <a:pPr>
              <a:defRPr/>
            </a:pPr>
            <a:r>
              <a:rPr lang="fr-CA" sz="3600" dirty="0"/>
              <a:t>Les systèmes d’aide à la décision</a:t>
            </a:r>
          </a:p>
        </p:txBody>
      </p:sp>
      <p:grpSp>
        <p:nvGrpSpPr>
          <p:cNvPr id="16387" name="Group 13"/>
          <p:cNvGrpSpPr>
            <a:grpSpLocks/>
          </p:cNvGrpSpPr>
          <p:nvPr/>
        </p:nvGrpSpPr>
        <p:grpSpPr bwMode="auto">
          <a:xfrm>
            <a:off x="323850" y="1066800"/>
            <a:ext cx="8496300" cy="5194300"/>
            <a:chOff x="204" y="672"/>
            <a:chExt cx="5352" cy="3272"/>
          </a:xfrm>
        </p:grpSpPr>
        <p:sp>
          <p:nvSpPr>
            <p:cNvPr id="16390" name="Rectangle 4"/>
            <p:cNvSpPr>
              <a:spLocks noChangeArrowheads="1"/>
            </p:cNvSpPr>
            <p:nvPr/>
          </p:nvSpPr>
          <p:spPr bwMode="auto">
            <a:xfrm>
              <a:off x="1184" y="877"/>
              <a:ext cx="2068" cy="459"/>
            </a:xfrm>
            <a:prstGeom prst="rect">
              <a:avLst/>
            </a:prstGeom>
            <a:gradFill rotWithShape="0">
              <a:gsLst>
                <a:gs pos="0">
                  <a:srgbClr val="D8A9FF"/>
                </a:gs>
                <a:gs pos="100000">
                  <a:srgbClr val="D49FFF"/>
                </a:gs>
              </a:gsLst>
              <a:lin ang="5400000" scaled="1"/>
            </a:gradFill>
            <a:ln w="12700">
              <a:solidFill>
                <a:srgbClr val="000000"/>
              </a:solidFill>
              <a:miter lim="800000"/>
              <a:headEnd/>
              <a:tailEnd/>
            </a:ln>
            <a:effectLst>
              <a:outerShdw dist="89803" dir="2700000" algn="ctr" rotWithShape="0">
                <a:schemeClr val="tx1"/>
              </a:outerShdw>
            </a:effectLst>
          </p:spPr>
          <p:txBody>
            <a:bodyPr lIns="0" tIns="0" rIns="90488" bIns="0" anchor="ctr"/>
            <a:lstStyle/>
            <a:p>
              <a:pPr algn="ctr" eaLnBrk="1" hangingPunct="1"/>
              <a:r>
                <a:rPr lang="fr-CA" altLang="fr-FR"/>
                <a:t>Analyse par simulation </a:t>
              </a:r>
            </a:p>
          </p:txBody>
        </p:sp>
        <p:sp>
          <p:nvSpPr>
            <p:cNvPr id="16391" name="Rectangle 5"/>
            <p:cNvSpPr>
              <a:spLocks noChangeArrowheads="1"/>
            </p:cNvSpPr>
            <p:nvPr/>
          </p:nvSpPr>
          <p:spPr bwMode="auto">
            <a:xfrm>
              <a:off x="2000" y="1618"/>
              <a:ext cx="2068" cy="510"/>
            </a:xfrm>
            <a:prstGeom prst="rect">
              <a:avLst/>
            </a:prstGeom>
            <a:gradFill rotWithShape="0">
              <a:gsLst>
                <a:gs pos="0">
                  <a:srgbClr val="D8A9FF"/>
                </a:gs>
                <a:gs pos="100000">
                  <a:srgbClr val="D49FFF"/>
                </a:gs>
              </a:gsLst>
              <a:lin ang="5400000" scaled="1"/>
            </a:gradFill>
            <a:ln w="12700">
              <a:solidFill>
                <a:srgbClr val="000000"/>
              </a:solidFill>
              <a:miter lim="800000"/>
              <a:headEnd/>
              <a:tailEnd/>
            </a:ln>
            <a:effectLst>
              <a:outerShdw dist="89803" dir="2700000" algn="ctr" rotWithShape="0">
                <a:schemeClr val="tx1"/>
              </a:outerShdw>
            </a:effectLst>
          </p:spPr>
          <p:txBody>
            <a:bodyPr lIns="0" tIns="0" rIns="90488" bIns="0" anchor="ctr"/>
            <a:lstStyle/>
            <a:p>
              <a:pPr algn="ctr" eaLnBrk="1" hangingPunct="1"/>
              <a:r>
                <a:rPr lang="fr-CA" altLang="fr-FR"/>
                <a:t>Analyse de sensibilité </a:t>
              </a:r>
            </a:p>
          </p:txBody>
        </p:sp>
        <p:sp>
          <p:nvSpPr>
            <p:cNvPr id="16392" name="Rectangle 6"/>
            <p:cNvSpPr>
              <a:spLocks noChangeArrowheads="1"/>
            </p:cNvSpPr>
            <p:nvPr/>
          </p:nvSpPr>
          <p:spPr bwMode="auto">
            <a:xfrm>
              <a:off x="2672" y="2546"/>
              <a:ext cx="2068" cy="463"/>
            </a:xfrm>
            <a:prstGeom prst="rect">
              <a:avLst/>
            </a:prstGeom>
            <a:gradFill rotWithShape="0">
              <a:gsLst>
                <a:gs pos="0">
                  <a:srgbClr val="D8A9FF"/>
                </a:gs>
                <a:gs pos="100000">
                  <a:srgbClr val="D49FFF"/>
                </a:gs>
              </a:gsLst>
              <a:lin ang="5400000" scaled="1"/>
            </a:gradFill>
            <a:ln w="12700">
              <a:solidFill>
                <a:srgbClr val="000000"/>
              </a:solidFill>
              <a:miter lim="800000"/>
              <a:headEnd/>
              <a:tailEnd/>
            </a:ln>
            <a:effectLst>
              <a:outerShdw dist="89803" dir="2700000" algn="ctr" rotWithShape="0">
                <a:schemeClr val="tx1"/>
              </a:outerShdw>
            </a:effectLst>
          </p:spPr>
          <p:txBody>
            <a:bodyPr lIns="0" tIns="0" rIns="90488" bIns="0" anchor="ctr"/>
            <a:lstStyle/>
            <a:p>
              <a:pPr algn="ctr" eaLnBrk="1" hangingPunct="1"/>
              <a:r>
                <a:rPr lang="fr-CA" altLang="fr-FR"/>
                <a:t>Analyse axée </a:t>
              </a:r>
            </a:p>
            <a:p>
              <a:pPr algn="ctr" eaLnBrk="1" hangingPunct="1"/>
              <a:r>
                <a:rPr lang="fr-CA" altLang="fr-FR"/>
                <a:t>sur la cible </a:t>
              </a:r>
            </a:p>
          </p:txBody>
        </p:sp>
        <p:sp>
          <p:nvSpPr>
            <p:cNvPr id="16393" name="Rectangle 7"/>
            <p:cNvSpPr>
              <a:spLocks noChangeArrowheads="1"/>
            </p:cNvSpPr>
            <p:nvPr/>
          </p:nvSpPr>
          <p:spPr bwMode="auto">
            <a:xfrm>
              <a:off x="3488" y="3334"/>
              <a:ext cx="2068" cy="463"/>
            </a:xfrm>
            <a:prstGeom prst="rect">
              <a:avLst/>
            </a:prstGeom>
            <a:gradFill rotWithShape="0">
              <a:gsLst>
                <a:gs pos="0">
                  <a:srgbClr val="D8A9FF"/>
                </a:gs>
                <a:gs pos="100000">
                  <a:srgbClr val="D49FFF"/>
                </a:gs>
              </a:gsLst>
              <a:lin ang="5400000" scaled="1"/>
            </a:gradFill>
            <a:ln w="12700">
              <a:solidFill>
                <a:srgbClr val="000000"/>
              </a:solidFill>
              <a:miter lim="800000"/>
              <a:headEnd/>
              <a:tailEnd/>
            </a:ln>
            <a:effectLst>
              <a:outerShdw dist="89803" dir="2700000" algn="ctr" rotWithShape="0">
                <a:schemeClr val="tx1"/>
              </a:outerShdw>
            </a:effectLst>
          </p:spPr>
          <p:txBody>
            <a:bodyPr lIns="0" tIns="0" rIns="90488" bIns="0" anchor="ctr"/>
            <a:lstStyle/>
            <a:p>
              <a:pPr algn="ctr" eaLnBrk="1" hangingPunct="1"/>
              <a:r>
                <a:rPr lang="fr-CA" altLang="fr-FR"/>
                <a:t>Analyse d’optimisation </a:t>
              </a:r>
            </a:p>
          </p:txBody>
        </p:sp>
        <p:sp>
          <p:nvSpPr>
            <p:cNvPr id="16394" name="AutoShape 8"/>
            <p:cNvSpPr>
              <a:spLocks noChangeArrowheads="1"/>
            </p:cNvSpPr>
            <p:nvPr/>
          </p:nvSpPr>
          <p:spPr bwMode="auto">
            <a:xfrm>
              <a:off x="204" y="672"/>
              <a:ext cx="2956" cy="3272"/>
            </a:xfrm>
            <a:prstGeom prst="rtTriangle">
              <a:avLst/>
            </a:prstGeom>
            <a:gradFill rotWithShape="0">
              <a:gsLst>
                <a:gs pos="0">
                  <a:srgbClr val="FCD69A"/>
                </a:gs>
                <a:gs pos="100000">
                  <a:srgbClr val="FCD18F"/>
                </a:gs>
              </a:gsLst>
              <a:lin ang="5400000" scaled="1"/>
            </a:gradFill>
            <a:ln w="12700">
              <a:solidFill>
                <a:srgbClr val="000000"/>
              </a:solidFill>
              <a:miter lim="800000"/>
              <a:headEnd/>
              <a:tailEnd/>
            </a:ln>
            <a:effectLst>
              <a:outerShdw dist="107763" dir="2700000" algn="ctr" rotWithShape="0">
                <a:schemeClr val="tx1"/>
              </a:outerShdw>
            </a:effectLst>
          </p:spPr>
          <p:txBody>
            <a:bodyPr lIns="0" tIns="0" rIns="90488" bIns="0" anchor="ctr"/>
            <a:lstStyle/>
            <a:p>
              <a:pPr eaLnBrk="1" hangingPunct="1">
                <a:lnSpc>
                  <a:spcPct val="90000"/>
                </a:lnSpc>
              </a:pPr>
              <a:r>
                <a:rPr lang="fr-CA" altLang="fr-FR"/>
                <a:t>Principaux modèles analytiques d'aide à la décision</a:t>
              </a:r>
            </a:p>
          </p:txBody>
        </p:sp>
        <p:sp>
          <p:nvSpPr>
            <p:cNvPr id="16395" name="AutoShape 9"/>
            <p:cNvSpPr>
              <a:spLocks noChangeArrowheads="1"/>
            </p:cNvSpPr>
            <p:nvPr/>
          </p:nvSpPr>
          <p:spPr bwMode="auto">
            <a:xfrm>
              <a:off x="608" y="969"/>
              <a:ext cx="566" cy="233"/>
            </a:xfrm>
            <a:prstGeom prst="rightArrow">
              <a:avLst>
                <a:gd name="adj1" fmla="val 50000"/>
                <a:gd name="adj2" fmla="val 89194"/>
              </a:avLst>
            </a:prstGeom>
            <a:solidFill>
              <a:schemeClr val="accent2"/>
            </a:solidFill>
            <a:ln w="12700">
              <a:solidFill>
                <a:srgbClr val="000000"/>
              </a:solidFill>
              <a:miter lim="800000"/>
              <a:headEnd/>
              <a:tailEnd/>
            </a:ln>
          </p:spPr>
          <p:txBody>
            <a:bodyPr lIns="0" tIns="0" bIns="0" anchor="ctr"/>
            <a:lstStyle/>
            <a:p>
              <a:pPr eaLnBrk="1" hangingPunct="1"/>
              <a:endParaRPr lang="fr-FR" altLang="fr-FR"/>
            </a:p>
          </p:txBody>
        </p:sp>
        <p:sp>
          <p:nvSpPr>
            <p:cNvPr id="16396" name="AutoShape 10"/>
            <p:cNvSpPr>
              <a:spLocks noChangeArrowheads="1"/>
            </p:cNvSpPr>
            <p:nvPr/>
          </p:nvSpPr>
          <p:spPr bwMode="auto">
            <a:xfrm>
              <a:off x="1376" y="1711"/>
              <a:ext cx="566" cy="233"/>
            </a:xfrm>
            <a:prstGeom prst="rightArrow">
              <a:avLst>
                <a:gd name="adj1" fmla="val 50000"/>
                <a:gd name="adj2" fmla="val 89194"/>
              </a:avLst>
            </a:prstGeom>
            <a:solidFill>
              <a:schemeClr val="accent2"/>
            </a:solidFill>
            <a:ln w="12700">
              <a:solidFill>
                <a:srgbClr val="000000"/>
              </a:solidFill>
              <a:miter lim="800000"/>
              <a:headEnd/>
              <a:tailEnd/>
            </a:ln>
          </p:spPr>
          <p:txBody>
            <a:bodyPr lIns="0" tIns="0" bIns="0" anchor="ctr"/>
            <a:lstStyle/>
            <a:p>
              <a:pPr eaLnBrk="1" hangingPunct="1"/>
              <a:endParaRPr lang="fr-FR" altLang="fr-FR"/>
            </a:p>
          </p:txBody>
        </p:sp>
        <p:sp>
          <p:nvSpPr>
            <p:cNvPr id="16397" name="AutoShape 11"/>
            <p:cNvSpPr>
              <a:spLocks noChangeArrowheads="1"/>
            </p:cNvSpPr>
            <p:nvPr/>
          </p:nvSpPr>
          <p:spPr bwMode="auto">
            <a:xfrm>
              <a:off x="2096" y="2638"/>
              <a:ext cx="566" cy="233"/>
            </a:xfrm>
            <a:prstGeom prst="rightArrow">
              <a:avLst>
                <a:gd name="adj1" fmla="val 50000"/>
                <a:gd name="adj2" fmla="val 89194"/>
              </a:avLst>
            </a:prstGeom>
            <a:solidFill>
              <a:schemeClr val="accent2"/>
            </a:solidFill>
            <a:ln w="12700">
              <a:solidFill>
                <a:srgbClr val="000000"/>
              </a:solidFill>
              <a:miter lim="800000"/>
              <a:headEnd/>
              <a:tailEnd/>
            </a:ln>
          </p:spPr>
          <p:txBody>
            <a:bodyPr lIns="0" tIns="0" bIns="0" anchor="ctr"/>
            <a:lstStyle/>
            <a:p>
              <a:pPr eaLnBrk="1" hangingPunct="1"/>
              <a:endParaRPr lang="fr-FR" altLang="fr-FR"/>
            </a:p>
          </p:txBody>
        </p:sp>
        <p:sp>
          <p:nvSpPr>
            <p:cNvPr id="16398" name="AutoShape 12"/>
            <p:cNvSpPr>
              <a:spLocks noChangeArrowheads="1"/>
            </p:cNvSpPr>
            <p:nvPr/>
          </p:nvSpPr>
          <p:spPr bwMode="auto">
            <a:xfrm>
              <a:off x="2960" y="3426"/>
              <a:ext cx="566" cy="233"/>
            </a:xfrm>
            <a:prstGeom prst="rightArrow">
              <a:avLst>
                <a:gd name="adj1" fmla="val 50000"/>
                <a:gd name="adj2" fmla="val 89194"/>
              </a:avLst>
            </a:prstGeom>
            <a:solidFill>
              <a:schemeClr val="accent2"/>
            </a:solidFill>
            <a:ln w="12700">
              <a:solidFill>
                <a:srgbClr val="000000"/>
              </a:solidFill>
              <a:miter lim="800000"/>
              <a:headEnd/>
              <a:tailEnd/>
            </a:ln>
          </p:spPr>
          <p:txBody>
            <a:bodyPr lIns="0" tIns="0" bIns="0" anchor="ctr"/>
            <a:lstStyle/>
            <a:p>
              <a:pPr eaLnBrk="1" hangingPunct="1"/>
              <a:endParaRPr lang="fr-FR" altLang="fr-FR"/>
            </a:p>
          </p:txBody>
        </p:sp>
      </p:grpSp>
      <p:sp>
        <p:nvSpPr>
          <p:cNvPr id="371726" name="AutoShape 14"/>
          <p:cNvSpPr>
            <a:spLocks noChangeArrowheads="1"/>
          </p:cNvSpPr>
          <p:nvPr/>
        </p:nvSpPr>
        <p:spPr bwMode="auto">
          <a:xfrm>
            <a:off x="8334375" y="207168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371727" name="AutoShape 15"/>
          <p:cNvSpPr>
            <a:spLocks noChangeArrowheads="1"/>
          </p:cNvSpPr>
          <p:nvPr/>
        </p:nvSpPr>
        <p:spPr bwMode="auto">
          <a:xfrm>
            <a:off x="8486775" y="2224088"/>
            <a:ext cx="504825" cy="750887"/>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Espace réservé du pied de page 4"/>
          <p:cNvSpPr>
            <a:spLocks noGrp="1" noChangeArrowheads="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defRPr>
            </a:lvl1pPr>
            <a:lvl2pPr>
              <a:defRPr sz="2000">
                <a:solidFill>
                  <a:schemeClr val="tx1"/>
                </a:solidFill>
                <a:latin typeface="Tahoma" pitchFamily="34" charset="0"/>
              </a:defRPr>
            </a:lvl2pPr>
            <a:lvl3pPr>
              <a:defRPr sz="2400">
                <a:solidFill>
                  <a:schemeClr val="tx1"/>
                </a:solidFill>
                <a:latin typeface="Tahoma" pitchFamily="34" charset="0"/>
              </a:defRPr>
            </a:lvl3pPr>
            <a:lvl4pPr>
              <a:defRPr sz="1600">
                <a:solidFill>
                  <a:schemeClr val="tx1"/>
                </a:solidFill>
                <a:latin typeface="Tahoma" pitchFamily="34" charset="0"/>
              </a:defRPr>
            </a:lvl4pPr>
            <a:lvl5pPr>
              <a:defRPr sz="1400">
                <a:solidFill>
                  <a:schemeClr val="tx1"/>
                </a:solidFill>
                <a:latin typeface="Tahoma" pitchFamily="34" charset="0"/>
              </a:defRPr>
            </a:lvl5pPr>
            <a:lvl6pPr eaLnBrk="0" hangingPunct="0">
              <a:defRPr sz="1400">
                <a:solidFill>
                  <a:schemeClr val="tx1"/>
                </a:solidFill>
                <a:latin typeface="Tahoma" pitchFamily="34" charset="0"/>
              </a:defRPr>
            </a:lvl6pPr>
            <a:lvl7pPr eaLnBrk="0" hangingPunct="0">
              <a:defRPr sz="1400">
                <a:solidFill>
                  <a:schemeClr val="tx1"/>
                </a:solidFill>
                <a:latin typeface="Tahoma" pitchFamily="34" charset="0"/>
              </a:defRPr>
            </a:lvl7pPr>
            <a:lvl8pPr eaLnBrk="0" hangingPunct="0">
              <a:defRPr sz="1400">
                <a:solidFill>
                  <a:schemeClr val="tx1"/>
                </a:solidFill>
                <a:latin typeface="Tahoma" pitchFamily="34" charset="0"/>
              </a:defRPr>
            </a:lvl8pPr>
            <a:lvl9pPr eaLnBrk="0" hangingPunct="0">
              <a:defRPr sz="1400">
                <a:solidFill>
                  <a:schemeClr val="tx1"/>
                </a:solidFill>
                <a:latin typeface="Tahoma" pitchFamily="34" charset="0"/>
              </a:defRPr>
            </a:lvl9pPr>
          </a:lstStyle>
          <a:p>
            <a:pPr algn="l" eaLnBrk="0" hangingPunct="0"/>
            <a:r>
              <a:rPr lang="en-CA" altLang="fr-FR" sz="1800" b="0" smtClean="0">
                <a:effectLst/>
              </a:rPr>
              <a:t>© Pierre Robaczewski 2010</a:t>
            </a:r>
          </a:p>
        </p:txBody>
      </p:sp>
      <p:sp>
        <p:nvSpPr>
          <p:cNvPr id="201730" name="Rectangle 2"/>
          <p:cNvSpPr>
            <a:spLocks noGrp="1" noChangeArrowheads="1"/>
          </p:cNvSpPr>
          <p:nvPr>
            <p:ph type="title"/>
          </p:nvPr>
        </p:nvSpPr>
        <p:spPr/>
        <p:txBody>
          <a:bodyPr/>
          <a:lstStyle/>
          <a:p>
            <a:pPr eaLnBrk="1" hangingPunct="1">
              <a:defRPr/>
            </a:pPr>
            <a:r>
              <a:rPr lang="fr-CA"/>
              <a:t>Processus Informationel</a:t>
            </a:r>
          </a:p>
        </p:txBody>
      </p:sp>
      <p:pic>
        <p:nvPicPr>
          <p:cNvPr id="18436" name="Picture 29" descr="ProcessusInformationn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1897063"/>
            <a:ext cx="7921625" cy="46926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lnSpc>
                <a:spcPct val="80000"/>
              </a:lnSpc>
              <a:defRPr/>
            </a:pPr>
            <a:r>
              <a:rPr lang="fr-CA" sz="3600" dirty="0"/>
              <a:t>Principes directeurs</a:t>
            </a:r>
          </a:p>
        </p:txBody>
      </p:sp>
      <p:sp>
        <p:nvSpPr>
          <p:cNvPr id="145411" name="Rectangle 3"/>
          <p:cNvSpPr>
            <a:spLocks noGrp="1" noChangeArrowheads="1"/>
          </p:cNvSpPr>
          <p:nvPr>
            <p:ph type="body" idx="1"/>
          </p:nvPr>
        </p:nvSpPr>
        <p:spPr>
          <a:xfrm>
            <a:off x="539750" y="1981200"/>
            <a:ext cx="8496300" cy="4256088"/>
          </a:xfrm>
        </p:spPr>
        <p:txBody>
          <a:bodyPr/>
          <a:lstStyle/>
          <a:p>
            <a:pPr lvl="1" eaLnBrk="1" hangingPunct="1">
              <a:lnSpc>
                <a:spcPct val="80000"/>
              </a:lnSpc>
              <a:defRPr/>
            </a:pPr>
            <a:r>
              <a:rPr lang="fr-CA" sz="1800" dirty="0"/>
              <a:t>L’approche est largement basé sur les concepts proposés par les auteurs Ralph Kimball et Bill </a:t>
            </a:r>
            <a:r>
              <a:rPr lang="fr-CA" sz="1800" dirty="0" err="1"/>
              <a:t>Inmon</a:t>
            </a:r>
            <a:r>
              <a:rPr lang="fr-CA" sz="1800" dirty="0"/>
              <a:t>.</a:t>
            </a:r>
          </a:p>
          <a:p>
            <a:pPr lvl="2" eaLnBrk="1" hangingPunct="1">
              <a:lnSpc>
                <a:spcPct val="80000"/>
              </a:lnSpc>
              <a:defRPr/>
            </a:pPr>
            <a:r>
              <a:rPr lang="fr-CA" sz="1600" b="1" dirty="0"/>
              <a:t>Principales différences philosophique entre les 2 auteurs</a:t>
            </a:r>
          </a:p>
          <a:p>
            <a:pPr lvl="3" eaLnBrk="1" hangingPunct="1">
              <a:lnSpc>
                <a:spcPct val="80000"/>
              </a:lnSpc>
              <a:defRPr/>
            </a:pPr>
            <a:r>
              <a:rPr lang="en-CA" sz="1400" b="1" dirty="0"/>
              <a:t>Bill </a:t>
            </a:r>
            <a:r>
              <a:rPr lang="en-CA" sz="1400" b="1" dirty="0" err="1"/>
              <a:t>Inmon</a:t>
            </a:r>
            <a:r>
              <a:rPr lang="en-CA" sz="1400" b="1" dirty="0"/>
              <a:t>:</a:t>
            </a:r>
            <a:r>
              <a:rPr lang="en-CA" sz="1400" dirty="0"/>
              <a:t>  Un </a:t>
            </a:r>
            <a:r>
              <a:rPr lang="en-CA" sz="1400" dirty="0" err="1"/>
              <a:t>entrepôt</a:t>
            </a:r>
            <a:r>
              <a:rPr lang="en-CA" sz="1400" dirty="0"/>
              <a:t> de </a:t>
            </a:r>
            <a:r>
              <a:rPr lang="en-CA" sz="1400" dirty="0" err="1"/>
              <a:t>données</a:t>
            </a:r>
            <a:r>
              <a:rPr lang="en-CA" sz="1400" dirty="0"/>
              <a:t> fait </a:t>
            </a:r>
            <a:r>
              <a:rPr lang="en-CA" sz="1400" dirty="0" err="1"/>
              <a:t>partie</a:t>
            </a:r>
            <a:r>
              <a:rPr lang="en-CA" sz="1400" dirty="0"/>
              <a:t> </a:t>
            </a:r>
            <a:r>
              <a:rPr lang="en-CA" sz="1400" dirty="0" err="1"/>
              <a:t>du</a:t>
            </a:r>
            <a:r>
              <a:rPr lang="en-CA" sz="1400" dirty="0"/>
              <a:t> </a:t>
            </a:r>
            <a:r>
              <a:rPr lang="en-CA" sz="1400" dirty="0" err="1"/>
              <a:t>système</a:t>
            </a:r>
            <a:r>
              <a:rPr lang="en-CA" sz="1400" dirty="0"/>
              <a:t> </a:t>
            </a:r>
            <a:r>
              <a:rPr lang="en-CA" sz="1400" dirty="0" err="1"/>
              <a:t>d’Tableau</a:t>
            </a:r>
            <a:r>
              <a:rPr lang="en-CA" sz="1400" dirty="0"/>
              <a:t> de </a:t>
            </a:r>
            <a:r>
              <a:rPr lang="en-CA" sz="1400" dirty="0" err="1"/>
              <a:t>Bord</a:t>
            </a:r>
            <a:r>
              <a:rPr lang="en-CA" sz="1400" dirty="0"/>
              <a:t> </a:t>
            </a:r>
            <a:r>
              <a:rPr lang="en-CA" sz="1400" dirty="0" err="1"/>
              <a:t>d’une</a:t>
            </a:r>
            <a:r>
              <a:rPr lang="en-CA" sz="1400" dirty="0"/>
              <a:t> organisation.  </a:t>
            </a:r>
            <a:r>
              <a:rPr lang="en-CA" sz="1400" dirty="0" err="1"/>
              <a:t>Une</a:t>
            </a:r>
            <a:r>
              <a:rPr lang="en-CA" sz="1400" dirty="0"/>
              <a:t> </a:t>
            </a:r>
            <a:r>
              <a:rPr lang="en-CA" sz="1400" dirty="0" err="1"/>
              <a:t>entreprise</a:t>
            </a:r>
            <a:r>
              <a:rPr lang="en-CA" sz="1400" dirty="0"/>
              <a:t> </a:t>
            </a:r>
            <a:r>
              <a:rPr lang="en-CA" sz="1400" dirty="0" err="1"/>
              <a:t>n’a</a:t>
            </a:r>
            <a:r>
              <a:rPr lang="en-CA" sz="1400" dirty="0"/>
              <a:t> </a:t>
            </a:r>
            <a:r>
              <a:rPr lang="en-CA" sz="1400" dirty="0" err="1"/>
              <a:t>qu’un</a:t>
            </a:r>
            <a:r>
              <a:rPr lang="en-CA" sz="1400" dirty="0"/>
              <a:t> </a:t>
            </a:r>
            <a:r>
              <a:rPr lang="en-CA" sz="1400" dirty="0" err="1"/>
              <a:t>seul</a:t>
            </a:r>
            <a:r>
              <a:rPr lang="en-CA" sz="1400" dirty="0"/>
              <a:t> </a:t>
            </a:r>
            <a:r>
              <a:rPr lang="en-CA" sz="1400" dirty="0" err="1"/>
              <a:t>entrepôt</a:t>
            </a:r>
            <a:r>
              <a:rPr lang="en-CA" sz="1400" dirty="0"/>
              <a:t> de </a:t>
            </a:r>
            <a:r>
              <a:rPr lang="en-CA" sz="1400" dirty="0" err="1"/>
              <a:t>données</a:t>
            </a:r>
            <a:r>
              <a:rPr lang="en-CA" sz="1400" dirty="0"/>
              <a:t> et les </a:t>
            </a:r>
            <a:r>
              <a:rPr lang="en-CA" sz="1400" dirty="0" err="1"/>
              <a:t>comptoirs</a:t>
            </a:r>
            <a:r>
              <a:rPr lang="en-CA" sz="1400" dirty="0"/>
              <a:t> de </a:t>
            </a:r>
            <a:r>
              <a:rPr lang="en-CA" sz="1400" dirty="0" err="1"/>
              <a:t>données</a:t>
            </a:r>
            <a:r>
              <a:rPr lang="en-CA" sz="1400" dirty="0"/>
              <a:t> </a:t>
            </a:r>
            <a:r>
              <a:rPr lang="en-CA" sz="1400" dirty="0" err="1"/>
              <a:t>tirent</a:t>
            </a:r>
            <a:r>
              <a:rPr lang="en-CA" sz="1400" dirty="0"/>
              <a:t> </a:t>
            </a:r>
            <a:r>
              <a:rPr lang="en-CA" sz="1400" dirty="0" err="1"/>
              <a:t>leurs</a:t>
            </a:r>
            <a:r>
              <a:rPr lang="en-CA" sz="1400" dirty="0"/>
              <a:t> </a:t>
            </a:r>
            <a:r>
              <a:rPr lang="en-CA" sz="1400" dirty="0" err="1"/>
              <a:t>données</a:t>
            </a:r>
            <a:r>
              <a:rPr lang="en-CA" sz="1400" dirty="0"/>
              <a:t> de </a:t>
            </a:r>
            <a:r>
              <a:rPr lang="en-CA" sz="1400" dirty="0" err="1"/>
              <a:t>ce</a:t>
            </a:r>
            <a:r>
              <a:rPr lang="en-CA" sz="1400" dirty="0"/>
              <a:t> </a:t>
            </a:r>
            <a:r>
              <a:rPr lang="en-CA" sz="1400" dirty="0" err="1"/>
              <a:t>dernier</a:t>
            </a:r>
            <a:r>
              <a:rPr lang="en-CA" sz="1400" dirty="0"/>
              <a:t>.  </a:t>
            </a:r>
            <a:r>
              <a:rPr lang="en-CA" sz="1400" dirty="0" err="1"/>
              <a:t>Dans</a:t>
            </a:r>
            <a:r>
              <a:rPr lang="en-CA" sz="1400" dirty="0"/>
              <a:t> </a:t>
            </a:r>
            <a:r>
              <a:rPr lang="en-CA" sz="1400" dirty="0" err="1"/>
              <a:t>l’entrepôt</a:t>
            </a:r>
            <a:r>
              <a:rPr lang="en-CA" sz="1400" dirty="0"/>
              <a:t>, </a:t>
            </a:r>
            <a:r>
              <a:rPr lang="en-CA" sz="1400" dirty="0" err="1"/>
              <a:t>l’information</a:t>
            </a:r>
            <a:r>
              <a:rPr lang="en-CA" sz="1400" dirty="0"/>
              <a:t> </a:t>
            </a:r>
            <a:r>
              <a:rPr lang="en-CA" sz="1400" dirty="0" err="1"/>
              <a:t>est</a:t>
            </a:r>
            <a:r>
              <a:rPr lang="en-CA" sz="1400" dirty="0"/>
              <a:t> </a:t>
            </a:r>
            <a:r>
              <a:rPr lang="en-CA" sz="1400" dirty="0" err="1"/>
              <a:t>stockée</a:t>
            </a:r>
            <a:r>
              <a:rPr lang="en-CA" sz="1400" dirty="0"/>
              <a:t> en 3</a:t>
            </a:r>
            <a:r>
              <a:rPr lang="en-CA" sz="1400" baseline="30000" dirty="0"/>
              <a:t>ème</a:t>
            </a:r>
            <a:r>
              <a:rPr lang="en-CA" sz="1400" dirty="0"/>
              <a:t> </a:t>
            </a:r>
            <a:r>
              <a:rPr lang="en-CA" sz="1400" dirty="0" err="1"/>
              <a:t>forme</a:t>
            </a:r>
            <a:r>
              <a:rPr lang="en-CA" sz="1400" dirty="0"/>
              <a:t> </a:t>
            </a:r>
            <a:r>
              <a:rPr lang="en-CA" sz="1400" dirty="0" err="1"/>
              <a:t>normale</a:t>
            </a:r>
            <a:r>
              <a:rPr lang="en-CA" sz="1400" dirty="0"/>
              <a:t>. </a:t>
            </a:r>
            <a:endParaRPr lang="en-CA" sz="1400" b="1" dirty="0"/>
          </a:p>
          <a:p>
            <a:pPr lvl="3" eaLnBrk="1" hangingPunct="1">
              <a:lnSpc>
                <a:spcPct val="80000"/>
              </a:lnSpc>
              <a:defRPr/>
            </a:pPr>
            <a:r>
              <a:rPr lang="en-CA" sz="1400" b="1" dirty="0"/>
              <a:t>Ralph Kimball:</a:t>
            </a:r>
            <a:r>
              <a:rPr lang="en-CA" sz="1400" dirty="0"/>
              <a:t> Un </a:t>
            </a:r>
            <a:r>
              <a:rPr lang="en-CA" sz="1400" dirty="0" err="1"/>
              <a:t>Entrepôt</a:t>
            </a:r>
            <a:r>
              <a:rPr lang="en-CA" sz="1400" dirty="0"/>
              <a:t> de </a:t>
            </a:r>
            <a:r>
              <a:rPr lang="en-CA" sz="1400" dirty="0" err="1"/>
              <a:t>données</a:t>
            </a:r>
            <a:r>
              <a:rPr lang="en-CA" sz="1400" dirty="0"/>
              <a:t> </a:t>
            </a:r>
            <a:r>
              <a:rPr lang="en-CA" sz="1400" dirty="0" err="1"/>
              <a:t>est</a:t>
            </a:r>
            <a:r>
              <a:rPr lang="en-CA" sz="1400" dirty="0"/>
              <a:t> </a:t>
            </a:r>
            <a:r>
              <a:rPr lang="en-CA" sz="1400" dirty="0" err="1"/>
              <a:t>l’aggrégation</a:t>
            </a:r>
            <a:r>
              <a:rPr lang="en-CA" sz="1400" dirty="0"/>
              <a:t> de </a:t>
            </a:r>
            <a:r>
              <a:rPr lang="en-CA" sz="1400" dirty="0" err="1"/>
              <a:t>tous</a:t>
            </a:r>
            <a:r>
              <a:rPr lang="en-CA" sz="1400" dirty="0"/>
              <a:t> les </a:t>
            </a:r>
            <a:r>
              <a:rPr lang="en-CA" sz="1400" dirty="0" err="1"/>
              <a:t>comptoirs</a:t>
            </a:r>
            <a:r>
              <a:rPr lang="en-CA" sz="1400" dirty="0"/>
              <a:t> de </a:t>
            </a:r>
            <a:r>
              <a:rPr lang="en-CA" sz="1400" dirty="0" err="1"/>
              <a:t>données</a:t>
            </a:r>
            <a:r>
              <a:rPr lang="en-CA" sz="1400" dirty="0"/>
              <a:t> de </a:t>
            </a:r>
            <a:r>
              <a:rPr lang="en-CA" sz="1400" dirty="0" err="1"/>
              <a:t>l’entreprise</a:t>
            </a:r>
            <a:r>
              <a:rPr lang="en-CA" sz="1400" dirty="0"/>
              <a:t>.  </a:t>
            </a:r>
            <a:r>
              <a:rPr lang="en-CA" sz="1400" dirty="0" err="1"/>
              <a:t>L’information</a:t>
            </a:r>
            <a:r>
              <a:rPr lang="en-CA" sz="1400" dirty="0"/>
              <a:t> </a:t>
            </a:r>
            <a:r>
              <a:rPr lang="en-CA" sz="1400" dirty="0" err="1"/>
              <a:t>est</a:t>
            </a:r>
            <a:r>
              <a:rPr lang="en-CA" sz="1400" dirty="0"/>
              <a:t> </a:t>
            </a:r>
            <a:r>
              <a:rPr lang="en-CA" sz="1400" dirty="0" err="1"/>
              <a:t>toujours</a:t>
            </a:r>
            <a:r>
              <a:rPr lang="en-CA" sz="1400" dirty="0"/>
              <a:t> </a:t>
            </a:r>
            <a:r>
              <a:rPr lang="en-CA" sz="1400" dirty="0" err="1"/>
              <a:t>structurée</a:t>
            </a:r>
            <a:r>
              <a:rPr lang="en-CA" sz="1400" dirty="0"/>
              <a:t> </a:t>
            </a:r>
            <a:r>
              <a:rPr lang="en-CA" sz="1400" dirty="0" err="1"/>
              <a:t>selon</a:t>
            </a:r>
            <a:r>
              <a:rPr lang="en-CA" sz="1400" dirty="0"/>
              <a:t> le </a:t>
            </a:r>
            <a:r>
              <a:rPr lang="en-CA" sz="1400" dirty="0" err="1"/>
              <a:t>modèle</a:t>
            </a:r>
            <a:r>
              <a:rPr lang="en-CA" sz="1400" dirty="0"/>
              <a:t> </a:t>
            </a:r>
            <a:r>
              <a:rPr lang="en-CA" sz="1400" dirty="0" err="1"/>
              <a:t>dimensionnel</a:t>
            </a:r>
            <a:r>
              <a:rPr lang="en-CA" sz="1200" dirty="0"/>
              <a:t>.</a:t>
            </a:r>
          </a:p>
          <a:p>
            <a:pPr lvl="1" eaLnBrk="1" hangingPunct="1">
              <a:lnSpc>
                <a:spcPct val="80000"/>
              </a:lnSpc>
              <a:defRPr/>
            </a:pPr>
            <a:r>
              <a:rPr lang="fr-CA" dirty="0"/>
              <a:t>Une </a:t>
            </a:r>
            <a:r>
              <a:rPr lang="fr-CA" u="sng" dirty="0"/>
              <a:t>approche itérative </a:t>
            </a:r>
            <a:r>
              <a:rPr lang="fr-CA" dirty="0"/>
              <a:t>d’identification des besoins d’affaires demeure selon nous l’approche optimale</a:t>
            </a:r>
          </a:p>
          <a:p>
            <a:pPr lvl="1" eaLnBrk="1" hangingPunct="1">
              <a:lnSpc>
                <a:spcPct val="80000"/>
              </a:lnSpc>
              <a:defRPr/>
            </a:pPr>
            <a:r>
              <a:rPr lang="fr-CA" dirty="0"/>
              <a:t>Il est essentiel d’avoir une vision de l’environnement informationnel </a:t>
            </a:r>
            <a:r>
              <a:rPr lang="fr-CA" u="sng" dirty="0"/>
              <a:t>aligné sur la stratégie </a:t>
            </a:r>
            <a:r>
              <a:rPr lang="fr-CA" dirty="0"/>
              <a:t>d’affaire de l’organisation</a:t>
            </a:r>
          </a:p>
          <a:p>
            <a:pPr lvl="1" eaLnBrk="1" hangingPunct="1">
              <a:lnSpc>
                <a:spcPct val="80000"/>
              </a:lnSpc>
              <a:defRPr/>
            </a:pPr>
            <a:r>
              <a:rPr lang="fr-CA" dirty="0"/>
              <a:t>Ce n’est pas uniquement un projet de nature technologique</a:t>
            </a:r>
          </a:p>
          <a:p>
            <a:pPr lvl="1" eaLnBrk="1" hangingPunct="1">
              <a:lnSpc>
                <a:spcPct val="80000"/>
              </a:lnSpc>
              <a:defRPr/>
            </a:pPr>
            <a:r>
              <a:rPr lang="fr-CA" dirty="0"/>
              <a:t>Une structure de projet avec un programme d’investissement est important pour la réussite de tout environnement informationnel.</a:t>
            </a:r>
          </a:p>
          <a:p>
            <a:pPr lvl="1" eaLnBrk="1" hangingPunct="1">
              <a:lnSpc>
                <a:spcPct val="80000"/>
              </a:lnSpc>
              <a:defRPr/>
            </a:pPr>
            <a:r>
              <a:rPr lang="fr-CA" u="sng" dirty="0"/>
              <a:t>L’engagement</a:t>
            </a:r>
            <a:r>
              <a:rPr lang="fr-CA" dirty="0"/>
              <a:t> de la direction aux plus hauts niveaux est critique dans l’appropriation par l’entreprise d’une approche informationnelle</a:t>
            </a:r>
            <a:endParaRPr lang="en-CA" sz="1100" b="1" dirty="0"/>
          </a:p>
        </p:txBody>
      </p:sp>
      <p:sp>
        <p:nvSpPr>
          <p:cNvPr id="4" name="AutoShape 20"/>
          <p:cNvSpPr>
            <a:spLocks noChangeArrowheads="1"/>
          </p:cNvSpPr>
          <p:nvPr/>
        </p:nvSpPr>
        <p:spPr bwMode="auto">
          <a:xfrm>
            <a:off x="8380413" y="1809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5" name="AutoShape 20"/>
          <p:cNvSpPr>
            <a:spLocks noChangeArrowheads="1"/>
          </p:cNvSpPr>
          <p:nvPr/>
        </p:nvSpPr>
        <p:spPr bwMode="auto">
          <a:xfrm>
            <a:off x="8532813" y="333375"/>
            <a:ext cx="504825" cy="750888"/>
          </a:xfrm>
          <a:prstGeom prst="star5">
            <a:avLst/>
          </a:prstGeom>
          <a:solidFill>
            <a:srgbClr val="FF0000"/>
          </a:solidFill>
          <a:ln w="9525">
            <a:solidFill>
              <a:schemeClr val="tx1"/>
            </a:solidFill>
            <a:miter lim="800000"/>
            <a:headEnd/>
            <a:tailEnd/>
          </a:ln>
          <a:effectLst/>
        </p:spPr>
        <p:txBody>
          <a:bodyPr wrap="none" anchor="ctr"/>
          <a:lstStyle/>
          <a:p>
            <a:pPr eaLnBrk="1" hangingPunct="1">
              <a:defRPr/>
            </a:pPr>
            <a:endParaRPr lang="en-US"/>
          </a:p>
        </p:txBody>
      </p:sp>
      <p:sp>
        <p:nvSpPr>
          <p:cNvPr id="2" name="Flèche droite 1"/>
          <p:cNvSpPr/>
          <p:nvPr/>
        </p:nvSpPr>
        <p:spPr>
          <a:xfrm>
            <a:off x="0" y="3357563"/>
            <a:ext cx="1979613" cy="5762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CA" sz="1200" dirty="0" err="1"/>
              <a:t>Approche</a:t>
            </a:r>
            <a:r>
              <a:rPr lang="en-CA" sz="1200" dirty="0"/>
              <a:t> par petit pas</a:t>
            </a:r>
            <a:endParaRPr lang="fr-CA" sz="1200" dirty="0"/>
          </a:p>
        </p:txBody>
      </p:sp>
      <p:sp>
        <p:nvSpPr>
          <p:cNvPr id="7" name="Flèche droite 6"/>
          <p:cNvSpPr/>
          <p:nvPr/>
        </p:nvSpPr>
        <p:spPr>
          <a:xfrm>
            <a:off x="0" y="2781300"/>
            <a:ext cx="1979613" cy="576263"/>
          </a:xfrm>
          <a:prstGeom prst="rightArrow">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CA" sz="1200" dirty="0" err="1"/>
              <a:t>Approche</a:t>
            </a:r>
            <a:r>
              <a:rPr lang="en-CA" sz="1200" dirty="0"/>
              <a:t> </a:t>
            </a:r>
            <a:r>
              <a:rPr lang="en-CA" sz="1200" dirty="0" err="1"/>
              <a:t>globale</a:t>
            </a:r>
            <a:endParaRPr lang="fr-CA"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Shimmer">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Shimmer</Template>
  <TotalTime>8647</TotalTime>
  <Words>2005</Words>
  <Application>Microsoft Office PowerPoint</Application>
  <PresentationFormat>On-screen Show (4:3)</PresentationFormat>
  <Paragraphs>490</Paragraphs>
  <Slides>34</Slides>
  <Notes>31</Notes>
  <HiddenSlides>8</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34</vt:i4>
      </vt:variant>
    </vt:vector>
  </HeadingPairs>
  <TitlesOfParts>
    <vt:vector size="43" baseType="lpstr">
      <vt:lpstr>Tahoma</vt:lpstr>
      <vt:lpstr>Arial</vt:lpstr>
      <vt:lpstr>Wingdings</vt:lpstr>
      <vt:lpstr>Times New Roman</vt:lpstr>
      <vt:lpstr>Open Sans</vt:lpstr>
      <vt:lpstr>Shimmer</vt:lpstr>
      <vt:lpstr>Dessin VISIO 5</vt:lpstr>
      <vt:lpstr>Microsoft Clip Gallery</vt:lpstr>
      <vt:lpstr>Microsoft Visio Drawing</vt:lpstr>
      <vt:lpstr>Tableau de Bord   Une approche  et les considérant s pratiques</vt:lpstr>
      <vt:lpstr>Définitions TB</vt:lpstr>
      <vt:lpstr>ORGANISATION (support)</vt:lpstr>
      <vt:lpstr>Décisions en affaires</vt:lpstr>
      <vt:lpstr>Types de décisions</vt:lpstr>
      <vt:lpstr>Le traitement analytique en ligne chez MasterCard.</vt:lpstr>
      <vt:lpstr>Les systèmes d’aide à la décision</vt:lpstr>
      <vt:lpstr>Processus Informationel</vt:lpstr>
      <vt:lpstr>Principes directeurs</vt:lpstr>
      <vt:lpstr>Principes directeurs (suite)</vt:lpstr>
      <vt:lpstr>Principales composantes d’un  Tableau de Bord</vt:lpstr>
      <vt:lpstr>Architecture (choix)</vt:lpstr>
      <vt:lpstr>Principales composantes et grands principes de l’intelligence d’affaires</vt:lpstr>
      <vt:lpstr>Principales composantes et grands principes de l’intelligence d’affaires</vt:lpstr>
      <vt:lpstr>Principales composantes et grands principes de l’intelligence d’affaires</vt:lpstr>
      <vt:lpstr>PowerPoint Presentation</vt:lpstr>
      <vt:lpstr>Technologie (suite)</vt:lpstr>
      <vt:lpstr>Utilisateur</vt:lpstr>
      <vt:lpstr>Utilisateur « Les Exécutifs »</vt:lpstr>
      <vt:lpstr>Utilisateur « Les Assidus »</vt:lpstr>
      <vt:lpstr>Utilisateur Les Analystes »</vt:lpstr>
      <vt:lpstr>Besoins d’affaires des utilisateurs: </vt:lpstr>
      <vt:lpstr>Besoins d’affaires des utilisateurs (suite): </vt:lpstr>
      <vt:lpstr>Design Préliminaire Maquetage par prototypage</vt:lpstr>
      <vt:lpstr>Design Préliminaire Maquetage par prototypage</vt:lpstr>
      <vt:lpstr>Design Préliminaire Maquetage par prototypage</vt:lpstr>
      <vt:lpstr>Design Préliminaire Maquetage par prototypage</vt:lpstr>
      <vt:lpstr>Design Préliminaire Maquetage par prototypage</vt:lpstr>
      <vt:lpstr>Design Préliminaire Maquetage par prototypage</vt:lpstr>
      <vt:lpstr>Design Préliminaire Maquetage par prototypage</vt:lpstr>
      <vt:lpstr>Design Préliminaire Maquetage par prototypage</vt:lpstr>
      <vt:lpstr>PowerPoint Presentation</vt:lpstr>
      <vt:lpstr>Design Préliminaire Maquetage par prototypage</vt:lpstr>
      <vt:lpstr>Grandes Étapes du Processus Projet</vt:lpstr>
    </vt:vector>
  </TitlesOfParts>
  <Company>RioTinto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d’affaires</dc:title>
  <dc:creator>robaczewskip</dc:creator>
  <cp:lastModifiedBy>ismail - [2010]</cp:lastModifiedBy>
  <cp:revision>65</cp:revision>
  <cp:lastPrinted>2013-01-23T13:15:19Z</cp:lastPrinted>
  <dcterms:created xsi:type="dcterms:W3CDTF">2010-02-13T16:03:04Z</dcterms:created>
  <dcterms:modified xsi:type="dcterms:W3CDTF">2025-04-17T11:40:33Z</dcterms:modified>
</cp:coreProperties>
</file>