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0" r:id="rId18"/>
    <p:sldId id="275" r:id="rId19"/>
    <p:sldId id="271" r:id="rId20"/>
    <p:sldId id="276" r:id="rId21"/>
    <p:sldId id="272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gomonov/new-york-city-airbnb-open-data/kerne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9AD-9E94-214C-A026-357B7E050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new York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DCD88-DC27-334A-B15F-C37076C7E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short brief demo of the power of Python for data visualization by John Liu</a:t>
            </a:r>
          </a:p>
        </p:txBody>
      </p:sp>
    </p:spTree>
    <p:extLst>
      <p:ext uri="{BB962C8B-B14F-4D97-AF65-F5344CB8AC3E}">
        <p14:creationId xmlns:p14="http://schemas.microsoft.com/office/powerpoint/2010/main" val="396500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2E5F-2643-A84E-B91E-54923B4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867-ABAC-464B-8F33-EDE67CC4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top four most popular </a:t>
            </a:r>
            <a:r>
              <a:rPr lang="en-US" dirty="0" err="1"/>
              <a:t>neighbourhoods</a:t>
            </a:r>
            <a:r>
              <a:rPr lang="en-US" dirty="0"/>
              <a:t> to rent in; three belong to Brooklyn, the other Manhattan</a:t>
            </a:r>
          </a:p>
          <a:p>
            <a:r>
              <a:rPr lang="en-US" dirty="0"/>
              <a:t>The top four also have price averages on the lower end of the range</a:t>
            </a:r>
          </a:p>
          <a:p>
            <a:r>
              <a:rPr lang="en-US" dirty="0"/>
              <a:t>Many of the other </a:t>
            </a:r>
            <a:r>
              <a:rPr lang="en-US" dirty="0" err="1"/>
              <a:t>neighbourhoods</a:t>
            </a:r>
            <a:r>
              <a:rPr lang="en-US" dirty="0"/>
              <a:t> have much higher price averages per night, for the savvier spenders</a:t>
            </a:r>
          </a:p>
          <a:p>
            <a:r>
              <a:rPr lang="en-US" dirty="0"/>
              <a:t>Generally the Manhattan </a:t>
            </a:r>
            <a:r>
              <a:rPr lang="en-US" dirty="0" err="1"/>
              <a:t>neighbourhoods</a:t>
            </a:r>
            <a:r>
              <a:rPr lang="en-US" dirty="0"/>
              <a:t> cost much more (which makes sense since Manhattan is all the most notable attractions of New York lie)</a:t>
            </a:r>
          </a:p>
        </p:txBody>
      </p:sp>
    </p:spTree>
    <p:extLst>
      <p:ext uri="{BB962C8B-B14F-4D97-AF65-F5344CB8AC3E}">
        <p14:creationId xmlns:p14="http://schemas.microsoft.com/office/powerpoint/2010/main" val="5213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1A3C2-C2C9-004F-A74B-91C052FC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70" y="224443"/>
            <a:ext cx="10588037" cy="6176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A0680-1A2B-A341-848D-625441295E9B}"/>
              </a:ext>
            </a:extLst>
          </p:cNvPr>
          <p:cNvSpPr txBox="1"/>
          <p:nvPr/>
        </p:nvSpPr>
        <p:spPr>
          <a:xfrm>
            <a:off x="847898" y="6400799"/>
            <a:ext cx="107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Note that I only show a price range of up to $500 USD. There are very few places that charge more than this.</a:t>
            </a:r>
          </a:p>
        </p:txBody>
      </p:sp>
    </p:spTree>
    <p:extLst>
      <p:ext uri="{BB962C8B-B14F-4D97-AF65-F5344CB8AC3E}">
        <p14:creationId xmlns:p14="http://schemas.microsoft.com/office/powerpoint/2010/main" val="170974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C481-B1A7-3D47-813E-C876ED39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7BF1-527F-044D-A560-927DCFC23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previous graph about </a:t>
            </a:r>
            <a:r>
              <a:rPr lang="en-US" dirty="0" err="1"/>
              <a:t>neighbourhoods</a:t>
            </a:r>
            <a:r>
              <a:rPr lang="en-US" dirty="0"/>
              <a:t>; Manhattan is a lot more costly to rent per night than Brooklyn</a:t>
            </a:r>
          </a:p>
          <a:p>
            <a:r>
              <a:rPr lang="en-US" dirty="0"/>
              <a:t>Brooklyn has a lot more places for 40 and 60 USD per night than any where else by quite a bit</a:t>
            </a:r>
          </a:p>
          <a:p>
            <a:r>
              <a:rPr lang="en-US" dirty="0"/>
              <a:t>Past 140 USD, Manhattan starts to have a lot more places that cost more than anywhere else</a:t>
            </a:r>
          </a:p>
        </p:txBody>
      </p:sp>
    </p:spTree>
    <p:extLst>
      <p:ext uri="{BB962C8B-B14F-4D97-AF65-F5344CB8AC3E}">
        <p14:creationId xmlns:p14="http://schemas.microsoft.com/office/powerpoint/2010/main" val="336365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DFE72-3B95-E246-98C7-D7F11A96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796" y="262326"/>
            <a:ext cx="10853414" cy="6331159"/>
          </a:xfrm>
        </p:spPr>
      </p:pic>
    </p:spTree>
    <p:extLst>
      <p:ext uri="{BB962C8B-B14F-4D97-AF65-F5344CB8AC3E}">
        <p14:creationId xmlns:p14="http://schemas.microsoft.com/office/powerpoint/2010/main" val="33770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C57D-569E-1248-B32E-9AC4F844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5439-F568-BB49-9F87-B359878D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from the heatmap, the closer we are to the downtown core of Manhattan, the more expensive the Airbnb rentals get</a:t>
            </a:r>
          </a:p>
          <a:p>
            <a:r>
              <a:rPr lang="en-US" dirty="0"/>
              <a:t>There are a few areas on the outskirts of New York that are quite costly; these could be due to some important landmark or some attraction</a:t>
            </a:r>
          </a:p>
          <a:p>
            <a:r>
              <a:rPr lang="en-US" dirty="0"/>
              <a:t>Very people want to go to </a:t>
            </a:r>
            <a:r>
              <a:rPr lang="en-US"/>
              <a:t>Staten Island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59194BC-49EF-9F47-92C2-4663AD40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66" y="232346"/>
            <a:ext cx="10808444" cy="6304927"/>
          </a:xfrm>
        </p:spPr>
      </p:pic>
    </p:spTree>
    <p:extLst>
      <p:ext uri="{BB962C8B-B14F-4D97-AF65-F5344CB8AC3E}">
        <p14:creationId xmlns:p14="http://schemas.microsoft.com/office/powerpoint/2010/main" val="299886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2FF6-E651-0D46-BA02-C0477AA8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CD8E-6B19-DC4E-A235-C257C821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entirety of Manhattan is densely filled with Airbnb rentals</a:t>
            </a:r>
          </a:p>
          <a:p>
            <a:r>
              <a:rPr lang="en-US" dirty="0"/>
              <a:t>Upper and central Brooklyn is just as packed</a:t>
            </a:r>
          </a:p>
          <a:p>
            <a:r>
              <a:rPr lang="en-US" dirty="0"/>
              <a:t>The Bronx and Staten Island are very sparse; few people want to live in these Boroughs</a:t>
            </a:r>
          </a:p>
        </p:txBody>
      </p:sp>
    </p:spTree>
    <p:extLst>
      <p:ext uri="{BB962C8B-B14F-4D97-AF65-F5344CB8AC3E}">
        <p14:creationId xmlns:p14="http://schemas.microsoft.com/office/powerpoint/2010/main" val="339057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7BBB51-E718-624B-8403-A2036A408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16" y="157395"/>
            <a:ext cx="11191228" cy="6528217"/>
          </a:xfrm>
        </p:spPr>
      </p:pic>
    </p:spTree>
    <p:extLst>
      <p:ext uri="{BB962C8B-B14F-4D97-AF65-F5344CB8AC3E}">
        <p14:creationId xmlns:p14="http://schemas.microsoft.com/office/powerpoint/2010/main" val="211479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0A7-D09F-F141-A56D-02D9A26B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C8B3-DEEB-DD46-A6C8-E9FBB45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Manhattan, the most popular spots are in the </a:t>
            </a:r>
            <a:r>
              <a:rPr lang="en-US" dirty="0" err="1"/>
              <a:t>neighbourhoods</a:t>
            </a:r>
            <a:r>
              <a:rPr lang="en-US" dirty="0"/>
              <a:t> of the Upper West Side and East Village; these are actually the 5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most popular </a:t>
            </a:r>
            <a:r>
              <a:rPr lang="en-US" dirty="0" err="1"/>
              <a:t>neighbourhoods</a:t>
            </a:r>
            <a:r>
              <a:rPr lang="en-US" dirty="0"/>
              <a:t> to stay in (as can be seen in the earlier graph) </a:t>
            </a:r>
          </a:p>
          <a:p>
            <a:r>
              <a:rPr lang="en-US" dirty="0"/>
              <a:t>We can see that that </a:t>
            </a:r>
            <a:r>
              <a:rPr lang="en-US" dirty="0" err="1"/>
              <a:t>Williamsburgs</a:t>
            </a:r>
            <a:r>
              <a:rPr lang="en-US" dirty="0"/>
              <a:t> is also quite densely populated; it was the most popular </a:t>
            </a:r>
            <a:r>
              <a:rPr lang="en-US" dirty="0" err="1"/>
              <a:t>neighbourhood</a:t>
            </a:r>
            <a:r>
              <a:rPr lang="en-US" dirty="0"/>
              <a:t> to stay in (same earlier graph)</a:t>
            </a:r>
          </a:p>
        </p:txBody>
      </p:sp>
    </p:spTree>
    <p:extLst>
      <p:ext uri="{BB962C8B-B14F-4D97-AF65-F5344CB8AC3E}">
        <p14:creationId xmlns:p14="http://schemas.microsoft.com/office/powerpoint/2010/main" val="254915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412EC-1FF8-2549-95A7-413C863A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85" y="442209"/>
            <a:ext cx="10718503" cy="6252461"/>
          </a:xfrm>
        </p:spPr>
      </p:pic>
    </p:spTree>
    <p:extLst>
      <p:ext uri="{BB962C8B-B14F-4D97-AF65-F5344CB8AC3E}">
        <p14:creationId xmlns:p14="http://schemas.microsoft.com/office/powerpoint/2010/main" val="244832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4AEA-F4E3-DB41-AFD8-09F6375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EBCB-9FC1-7249-9B25-1A316E95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excellent language for data analytics due to its large community and ease of use</a:t>
            </a:r>
          </a:p>
          <a:p>
            <a:r>
              <a:rPr lang="en-US" dirty="0"/>
              <a:t>The dataset was grabbed from Kaggle; a popular machine learning competition website that also offers free datasets for data analytics and machine learning</a:t>
            </a:r>
          </a:p>
          <a:p>
            <a:r>
              <a:rPr lang="en-US" dirty="0"/>
              <a:t>Link: </a:t>
            </a:r>
            <a:r>
              <a:rPr lang="en-CA" dirty="0">
                <a:hlinkClick r:id="rId2"/>
              </a:rPr>
              <a:t>https://www.kaggle.com/dgomonov/new-york-city-airbnb-open-data/kernels</a:t>
            </a:r>
            <a:endParaRPr lang="en-CA" dirty="0"/>
          </a:p>
          <a:p>
            <a:r>
              <a:rPr lang="en-US" dirty="0"/>
              <a:t>Matplotlib was the library used to produce the graphs</a:t>
            </a:r>
          </a:p>
          <a:p>
            <a:r>
              <a:rPr lang="en-US" dirty="0"/>
              <a:t>This entire project was done over several hours; much of which went into learning Matplotlib and data manipulation skills in Python, something that will make producing my next project much better!</a:t>
            </a:r>
          </a:p>
        </p:txBody>
      </p:sp>
    </p:spTree>
    <p:extLst>
      <p:ext uri="{BB962C8B-B14F-4D97-AF65-F5344CB8AC3E}">
        <p14:creationId xmlns:p14="http://schemas.microsoft.com/office/powerpoint/2010/main" val="273939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1587-F5C6-C74A-A4B0-88BB08B8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04FB-7679-2B4C-8270-AF2FBD2A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of places require you to stay at least one, two, or three nights</a:t>
            </a:r>
          </a:p>
          <a:p>
            <a:r>
              <a:rPr lang="en-US" dirty="0"/>
              <a:t>Some people ask for you to stay more than 4 or 5 nights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33337-70EC-DA4C-95D9-9ACEE959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855" y="277318"/>
            <a:ext cx="10853413" cy="6331158"/>
          </a:xfrm>
        </p:spPr>
      </p:pic>
    </p:spTree>
    <p:extLst>
      <p:ext uri="{BB962C8B-B14F-4D97-AF65-F5344CB8AC3E}">
        <p14:creationId xmlns:p14="http://schemas.microsoft.com/office/powerpoint/2010/main" val="244075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74AF-6592-274F-874C-DBEDCC63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FC95-8420-F144-9CA2-FE8ED737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Manhattan and Brooklyn may be densely populated; very people give reviews to their Airbnb rentals</a:t>
            </a:r>
          </a:p>
          <a:p>
            <a:r>
              <a:rPr lang="en-US" dirty="0"/>
              <a:t>For some strange reason, a very large number of reviews have been given to a small spot on the east side of Queens</a:t>
            </a:r>
          </a:p>
        </p:txBody>
      </p:sp>
    </p:spTree>
    <p:extLst>
      <p:ext uri="{BB962C8B-B14F-4D97-AF65-F5344CB8AC3E}">
        <p14:creationId xmlns:p14="http://schemas.microsoft.com/office/powerpoint/2010/main" val="337822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1D7B-4415-D44D-B64B-EAC6AB3D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E97-7C93-E84B-9C54-F195759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question that you might ask is could we use machine learning here?</a:t>
            </a:r>
          </a:p>
          <a:p>
            <a:r>
              <a:rPr lang="en-US" dirty="0"/>
              <a:t>Ask, are there any possible correlations between any of the points of data given?</a:t>
            </a:r>
          </a:p>
          <a:p>
            <a:r>
              <a:rPr lang="en-US" dirty="0"/>
              <a:t>If the answer is no; then there really isn’t a use for machine learning here.</a:t>
            </a:r>
          </a:p>
          <a:p>
            <a:r>
              <a:rPr lang="en-US" dirty="0"/>
              <a:t>Although this dataset provides lots of insight into how Airbnb pricing and popularity in New York is like; there isn’t any place to apply machine learning</a:t>
            </a:r>
          </a:p>
          <a:p>
            <a:r>
              <a:rPr lang="en-US" dirty="0"/>
              <a:t>Perhaps if the dataset was much larger and provided information about the dates of when rentals were posted; we could forecast future pricing of </a:t>
            </a:r>
            <a:r>
              <a:rPr lang="en-US" dirty="0" err="1"/>
              <a:t>Airbnbs</a:t>
            </a:r>
            <a:r>
              <a:rPr lang="en-US" dirty="0"/>
              <a:t> in New York</a:t>
            </a:r>
          </a:p>
          <a:p>
            <a:r>
              <a:rPr lang="en-US" dirty="0"/>
              <a:t>However we were able to do some basic data visualization and draw various conclusions and inference from the data.</a:t>
            </a:r>
          </a:p>
          <a:p>
            <a:r>
              <a:rPr lang="en-US" dirty="0"/>
              <a:t>Thanks for reading!</a:t>
            </a:r>
          </a:p>
        </p:txBody>
      </p:sp>
    </p:spTree>
    <p:extLst>
      <p:ext uri="{BB962C8B-B14F-4D97-AF65-F5344CB8AC3E}">
        <p14:creationId xmlns:p14="http://schemas.microsoft.com/office/powerpoint/2010/main" val="315514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1217-8547-584A-ABC3-FC94923E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DBA-887F-774B-9890-8D0BA2BB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The dataset from Kaggle is a large CSV file; its contents look like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can use Pythons CSV module to parse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D0BDD-21CF-6D4C-8797-27C3973F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65" y="2785581"/>
            <a:ext cx="8318269" cy="23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1013-3FFA-0C43-A679-254478A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8255-160C-124D-823E-FFFA309E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parsing and processing the data; we can begin data visualization!</a:t>
            </a:r>
          </a:p>
          <a:p>
            <a:r>
              <a:rPr lang="en-US" dirty="0"/>
              <a:t>The Matplotlib lib is very easy to use and robust in terms of functionality</a:t>
            </a:r>
          </a:p>
          <a:p>
            <a:r>
              <a:rPr lang="en-US" dirty="0"/>
              <a:t>A few lines of code allow us to generate the following image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347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6CCDDC-07F1-B04D-88BB-6B42A000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248" y="290945"/>
            <a:ext cx="10759042" cy="6276109"/>
          </a:xfrm>
        </p:spPr>
      </p:pic>
    </p:spTree>
    <p:extLst>
      <p:ext uri="{BB962C8B-B14F-4D97-AF65-F5344CB8AC3E}">
        <p14:creationId xmlns:p14="http://schemas.microsoft.com/office/powerpoint/2010/main" val="383046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8F9A-40B2-0548-B21C-0A6F661E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447E-20D1-1F4B-995A-ED6298C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are renting a whole home or buying a private room; with slightly more people opting for the whole home</a:t>
            </a:r>
          </a:p>
          <a:p>
            <a:r>
              <a:rPr lang="en-US" dirty="0"/>
              <a:t>Very few people have rented a shared room</a:t>
            </a:r>
          </a:p>
          <a:p>
            <a:r>
              <a:rPr lang="en-US" dirty="0"/>
              <a:t>We can infer that people much rather would have complete privacy</a:t>
            </a:r>
          </a:p>
        </p:txBody>
      </p:sp>
    </p:spTree>
    <p:extLst>
      <p:ext uri="{BB962C8B-B14F-4D97-AF65-F5344CB8AC3E}">
        <p14:creationId xmlns:p14="http://schemas.microsoft.com/office/powerpoint/2010/main" val="7519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3C504D-8C25-5D49-992D-283CD06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20" y="289733"/>
            <a:ext cx="10763200" cy="6278534"/>
          </a:xfrm>
        </p:spPr>
      </p:pic>
    </p:spTree>
    <p:extLst>
      <p:ext uri="{BB962C8B-B14F-4D97-AF65-F5344CB8AC3E}">
        <p14:creationId xmlns:p14="http://schemas.microsoft.com/office/powerpoint/2010/main" val="1670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8B47-2512-BB49-B353-10B1A0DF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EC7E-353B-EE44-99F1-7079349A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85% of Airbnb customers in New York lived in either Brooklyn or Manhattan</a:t>
            </a:r>
          </a:p>
          <a:p>
            <a:r>
              <a:rPr lang="en-US" dirty="0"/>
              <a:t>Few people lived in Queens and even fewer people lived in the Bronx or Staten Island</a:t>
            </a:r>
          </a:p>
          <a:p>
            <a:r>
              <a:rPr lang="en-US" dirty="0"/>
              <a:t>We can infer that people want to live closely to the most popular destinations of New York; the Statue of Liberty, Times Square, etc.</a:t>
            </a:r>
          </a:p>
        </p:txBody>
      </p:sp>
    </p:spTree>
    <p:extLst>
      <p:ext uri="{BB962C8B-B14F-4D97-AF65-F5344CB8AC3E}">
        <p14:creationId xmlns:p14="http://schemas.microsoft.com/office/powerpoint/2010/main" val="387763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C22774-6D49-2E4B-A95C-136DA55B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247" y="174567"/>
            <a:ext cx="10645041" cy="6209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243178-D4E7-1C49-9AD1-3581C0149913}"/>
              </a:ext>
            </a:extLst>
          </p:cNvPr>
          <p:cNvSpPr txBox="1"/>
          <p:nvPr/>
        </p:nvSpPr>
        <p:spPr>
          <a:xfrm>
            <a:off x="1024247" y="6384175"/>
            <a:ext cx="637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I show only the top 20 most popular </a:t>
            </a:r>
            <a:r>
              <a:rPr lang="en-US" dirty="0" err="1"/>
              <a:t>neighbourhoods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6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62</TotalTime>
  <Words>878</Words>
  <Application>Microsoft Macintosh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Airbnb new York data visualization</vt:lpstr>
      <vt:lpstr>Introduction</vt:lpstr>
      <vt:lpstr>Data Extraction</vt:lpstr>
      <vt:lpstr>Data Visualization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PowerPoint Presentation</vt:lpstr>
      <vt:lpstr>What can we observe?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new York data visualization</dc:title>
  <dc:creator>John Liu</dc:creator>
  <cp:lastModifiedBy>John Liu</cp:lastModifiedBy>
  <cp:revision>20</cp:revision>
  <dcterms:created xsi:type="dcterms:W3CDTF">2019-11-22T15:54:48Z</dcterms:created>
  <dcterms:modified xsi:type="dcterms:W3CDTF">2019-12-02T21:14:30Z</dcterms:modified>
</cp:coreProperties>
</file>