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MVP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Break Song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Interface Presenter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80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  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interface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Presenter 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BasePresenter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       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void </a:t>
            </a:r>
            <a:r>
              <a:rPr lang="zh-TW" sz="1500">
                <a:solidFill>
                  <a:srgbClr val="FFC66D"/>
                </a:solidFill>
                <a:highlight>
                  <a:srgbClr val="2B2B2B"/>
                </a:highlight>
              </a:rPr>
              <a:t>result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requestCode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, int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resultCode)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    void </a:t>
            </a:r>
            <a:r>
              <a:rPr lang="zh-TW" sz="1500">
                <a:solidFill>
                  <a:srgbClr val="FFC66D"/>
                </a:solidFill>
                <a:highlight>
                  <a:srgbClr val="2B2B2B"/>
                </a:highlight>
              </a:rPr>
              <a:t>loadTasks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boolean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forceUpdate)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    void </a:t>
            </a:r>
            <a:r>
              <a:rPr lang="zh-TW" sz="1500">
                <a:solidFill>
                  <a:srgbClr val="FFC66D"/>
                </a:solidFill>
                <a:highlight>
                  <a:srgbClr val="2B2B2B"/>
                </a:highlight>
              </a:rPr>
              <a:t>addNewTask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    void </a:t>
            </a:r>
            <a:r>
              <a:rPr lang="zh-TW" sz="1500">
                <a:solidFill>
                  <a:srgbClr val="FFC66D"/>
                </a:solidFill>
                <a:highlight>
                  <a:srgbClr val="2B2B2B"/>
                </a:highlight>
              </a:rPr>
              <a:t>openTaskDetails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zh-TW" sz="1500">
                <a:solidFill>
                  <a:srgbClr val="BBB529"/>
                </a:solidFill>
                <a:highlight>
                  <a:srgbClr val="2B2B2B"/>
                </a:highlight>
              </a:rPr>
              <a:t>@NonNull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Task requestedTask)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    void </a:t>
            </a:r>
            <a:r>
              <a:rPr lang="zh-TW" sz="1500">
                <a:solidFill>
                  <a:srgbClr val="FFC66D"/>
                </a:solidFill>
                <a:highlight>
                  <a:srgbClr val="2B2B2B"/>
                </a:highlight>
              </a:rPr>
              <a:t>completeTask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zh-TW" sz="1500">
                <a:solidFill>
                  <a:srgbClr val="BBB529"/>
                </a:solidFill>
                <a:highlight>
                  <a:srgbClr val="2B2B2B"/>
                </a:highlight>
              </a:rPr>
              <a:t>@NonNull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Task completedTask)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Presenter (Constructor put Model and View)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zh-TW" sz="1200">
                <a:solidFill>
                  <a:srgbClr val="A9B7C6"/>
                </a:solidFill>
                <a:highlight>
                  <a:srgbClr val="2B2B2B"/>
                </a:highlight>
              </a:rPr>
              <a:t>TasksPresenter </a:t>
            </a:r>
            <a:r>
              <a:rPr lang="zh-TW" sz="1200">
                <a:solidFill>
                  <a:srgbClr val="CC7832"/>
                </a:solidFill>
                <a:highlight>
                  <a:srgbClr val="2B2B2B"/>
                </a:highlight>
              </a:rPr>
              <a:t>implements </a:t>
            </a:r>
            <a:r>
              <a:rPr lang="zh-TW" sz="1200">
                <a:solidFill>
                  <a:srgbClr val="A9B7C6"/>
                </a:solidFill>
                <a:highlight>
                  <a:srgbClr val="2B2B2B"/>
                </a:highlight>
              </a:rPr>
              <a:t>TasksContract.Presenter {</a:t>
            </a:r>
          </a:p>
          <a:p>
            <a:pPr indent="8636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CC7832"/>
                </a:solidFill>
                <a:highlight>
                  <a:srgbClr val="2B2B2B"/>
                </a:highlight>
              </a:rPr>
              <a:t>private final </a:t>
            </a:r>
            <a:r>
              <a:rPr lang="zh-TW" sz="1200">
                <a:solidFill>
                  <a:srgbClr val="A9B7C6"/>
                </a:solidFill>
                <a:highlight>
                  <a:srgbClr val="2B2B2B"/>
                </a:highlight>
              </a:rPr>
              <a:t>TasksRepository </a:t>
            </a:r>
            <a:r>
              <a:rPr lang="zh-TW" sz="1200">
                <a:solidFill>
                  <a:srgbClr val="9876AA"/>
                </a:solidFill>
                <a:highlight>
                  <a:srgbClr val="2B2B2B"/>
                </a:highlight>
              </a:rPr>
              <a:t>mTasksRepository</a:t>
            </a:r>
            <a:r>
              <a:rPr lang="zh-TW" sz="1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8636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CC7832"/>
                </a:solidFill>
                <a:highlight>
                  <a:srgbClr val="2B2B2B"/>
                </a:highlight>
              </a:rPr>
              <a:t>private final </a:t>
            </a:r>
            <a:r>
              <a:rPr lang="zh-TW" sz="1200">
                <a:solidFill>
                  <a:srgbClr val="A9B7C6"/>
                </a:solidFill>
                <a:highlight>
                  <a:srgbClr val="2B2B2B"/>
                </a:highlight>
              </a:rPr>
              <a:t>TasksContract.View </a:t>
            </a:r>
            <a:r>
              <a:rPr lang="zh-TW" sz="1200">
                <a:solidFill>
                  <a:srgbClr val="9876AA"/>
                </a:solidFill>
                <a:highlight>
                  <a:srgbClr val="2B2B2B"/>
                </a:highlight>
              </a:rPr>
              <a:t>mTasksView</a:t>
            </a:r>
            <a:r>
              <a:rPr lang="zh-TW" sz="1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8636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CC7832"/>
                </a:solidFill>
                <a:highlight>
                  <a:srgbClr val="2B2B2B"/>
                </a:highlight>
              </a:rPr>
              <a:t>private </a:t>
            </a:r>
            <a:r>
              <a:rPr lang="zh-TW" sz="1200">
                <a:solidFill>
                  <a:srgbClr val="A9B7C6"/>
                </a:solidFill>
                <a:highlight>
                  <a:srgbClr val="2B2B2B"/>
                </a:highlight>
              </a:rPr>
              <a:t>TasksFilterType </a:t>
            </a:r>
            <a:r>
              <a:rPr lang="zh-TW" sz="1200">
                <a:solidFill>
                  <a:srgbClr val="9876AA"/>
                </a:solidFill>
                <a:highlight>
                  <a:srgbClr val="2B2B2B"/>
                </a:highlight>
              </a:rPr>
              <a:t>mCurrentFiltering </a:t>
            </a:r>
            <a:r>
              <a:rPr lang="zh-TW" sz="1200">
                <a:solidFill>
                  <a:srgbClr val="A9B7C6"/>
                </a:solidFill>
                <a:highlight>
                  <a:srgbClr val="2B2B2B"/>
                </a:highlight>
              </a:rPr>
              <a:t>= TasksFilterType.</a:t>
            </a:r>
            <a:r>
              <a:rPr i="1" lang="zh-TW" sz="1200">
                <a:solidFill>
                  <a:srgbClr val="9876AA"/>
                </a:solidFill>
                <a:highlight>
                  <a:srgbClr val="2B2B2B"/>
                </a:highlight>
              </a:rPr>
              <a:t>ALL_TASKS</a:t>
            </a:r>
            <a:r>
              <a:rPr lang="zh-TW" sz="1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8636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CC7832"/>
                </a:solidFill>
                <a:highlight>
                  <a:srgbClr val="2B2B2B"/>
                </a:highlight>
              </a:rPr>
              <a:t>private boolean </a:t>
            </a:r>
            <a:r>
              <a:rPr lang="zh-TW" sz="1200">
                <a:solidFill>
                  <a:srgbClr val="9876AA"/>
                </a:solidFill>
                <a:highlight>
                  <a:srgbClr val="2B2B2B"/>
                </a:highlight>
              </a:rPr>
              <a:t>mFirstLoad </a:t>
            </a:r>
            <a:r>
              <a:rPr lang="zh-TW" sz="12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zh-TW" sz="1200">
                <a:solidFill>
                  <a:srgbClr val="CC7832"/>
                </a:solidFill>
                <a:highlight>
                  <a:srgbClr val="2B2B2B"/>
                </a:highlight>
              </a:rPr>
              <a:t>true;</a:t>
            </a:r>
          </a:p>
          <a:p>
            <a:pPr indent="8636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zh-TW" sz="1200">
                <a:solidFill>
                  <a:srgbClr val="FFC66D"/>
                </a:solidFill>
                <a:highlight>
                  <a:srgbClr val="2B2B2B"/>
                </a:highlight>
              </a:rPr>
              <a:t>TasksPresenter</a:t>
            </a:r>
            <a:r>
              <a:rPr lang="zh-TW" sz="1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zh-TW" sz="1200">
                <a:solidFill>
                  <a:srgbClr val="BBB529"/>
                </a:solidFill>
                <a:highlight>
                  <a:srgbClr val="2B2B2B"/>
                </a:highlight>
              </a:rPr>
              <a:t>@NonNull </a:t>
            </a:r>
            <a:r>
              <a:rPr lang="zh-TW" sz="1200">
                <a:solidFill>
                  <a:srgbClr val="A9B7C6"/>
                </a:solidFill>
                <a:highlight>
                  <a:srgbClr val="2B2B2B"/>
                </a:highlight>
              </a:rPr>
              <a:t>TasksRepository tasksRepository</a:t>
            </a:r>
            <a:r>
              <a:rPr lang="zh-TW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zh-TW" sz="1200">
                <a:solidFill>
                  <a:srgbClr val="BBB529"/>
                </a:solidFill>
                <a:highlight>
                  <a:srgbClr val="2B2B2B"/>
                </a:highlight>
              </a:rPr>
              <a:t>@NonNull </a:t>
            </a:r>
            <a:r>
              <a:rPr lang="zh-TW" sz="1200">
                <a:solidFill>
                  <a:srgbClr val="A9B7C6"/>
                </a:solidFill>
                <a:highlight>
                  <a:srgbClr val="2B2B2B"/>
                </a:highlight>
              </a:rPr>
              <a:t>TasksContract.View tasksView) {</a:t>
            </a:r>
          </a:p>
          <a:p>
            <a:pPr indent="863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A9B7C6"/>
                </a:solidFill>
                <a:highlight>
                  <a:srgbClr val="2B2B2B"/>
                </a:highlight>
              </a:rPr>
              <a:t>      </a:t>
            </a:r>
            <a:r>
              <a:rPr lang="zh-TW" sz="1200">
                <a:solidFill>
                  <a:srgbClr val="9876AA"/>
                </a:solidFill>
                <a:highlight>
                  <a:srgbClr val="2B2B2B"/>
                </a:highlight>
              </a:rPr>
              <a:t>mTasksRepository </a:t>
            </a:r>
            <a:r>
              <a:rPr lang="zh-TW" sz="12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i="1" lang="zh-TW" sz="1200">
                <a:solidFill>
                  <a:srgbClr val="A9B7C6"/>
                </a:solidFill>
                <a:highlight>
                  <a:srgbClr val="2B2B2B"/>
                </a:highlight>
              </a:rPr>
              <a:t>checkNotNull</a:t>
            </a:r>
            <a:r>
              <a:rPr lang="zh-TW" sz="1200">
                <a:solidFill>
                  <a:srgbClr val="A9B7C6"/>
                </a:solidFill>
                <a:highlight>
                  <a:srgbClr val="2B2B2B"/>
                </a:highlight>
              </a:rPr>
              <a:t>(tasksRepository</a:t>
            </a:r>
            <a:r>
              <a:rPr lang="zh-TW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zh-TW" sz="1200">
                <a:solidFill>
                  <a:srgbClr val="6A8759"/>
                </a:solidFill>
                <a:highlight>
                  <a:srgbClr val="2B2B2B"/>
                </a:highlight>
              </a:rPr>
              <a:t>"tasksRepository cannot be null"</a:t>
            </a:r>
            <a:r>
              <a:rPr lang="zh-TW" sz="12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zh-TW" sz="1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863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CC7832"/>
                </a:solidFill>
                <a:highlight>
                  <a:srgbClr val="2B2B2B"/>
                </a:highlight>
              </a:rPr>
              <a:t>      </a:t>
            </a:r>
            <a:r>
              <a:rPr lang="zh-TW" sz="1200">
                <a:solidFill>
                  <a:srgbClr val="9876AA"/>
                </a:solidFill>
                <a:highlight>
                  <a:srgbClr val="2B2B2B"/>
                </a:highlight>
              </a:rPr>
              <a:t>mTasksView </a:t>
            </a:r>
            <a:r>
              <a:rPr lang="zh-TW" sz="12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i="1" lang="zh-TW" sz="1200">
                <a:solidFill>
                  <a:srgbClr val="A9B7C6"/>
                </a:solidFill>
                <a:highlight>
                  <a:srgbClr val="2B2B2B"/>
                </a:highlight>
              </a:rPr>
              <a:t>checkNotNull</a:t>
            </a:r>
            <a:r>
              <a:rPr lang="zh-TW" sz="1200">
                <a:solidFill>
                  <a:srgbClr val="A9B7C6"/>
                </a:solidFill>
                <a:highlight>
                  <a:srgbClr val="2B2B2B"/>
                </a:highlight>
              </a:rPr>
              <a:t>(tasksView</a:t>
            </a:r>
            <a:r>
              <a:rPr lang="zh-TW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zh-TW" sz="1200">
                <a:solidFill>
                  <a:srgbClr val="6A8759"/>
                </a:solidFill>
                <a:highlight>
                  <a:srgbClr val="2B2B2B"/>
                </a:highlight>
              </a:rPr>
              <a:t>"tasksView cannot be null!"</a:t>
            </a:r>
            <a:r>
              <a:rPr lang="zh-TW" sz="12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zh-TW" sz="1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8636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863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CC7832"/>
                </a:solidFill>
                <a:highlight>
                  <a:srgbClr val="2B2B2B"/>
                </a:highlight>
              </a:rPr>
              <a:t>      </a:t>
            </a:r>
            <a:r>
              <a:rPr lang="zh-TW" sz="1200">
                <a:solidFill>
                  <a:srgbClr val="9876AA"/>
                </a:solidFill>
                <a:highlight>
                  <a:srgbClr val="2B2B2B"/>
                </a:highlight>
              </a:rPr>
              <a:t>mTasksView</a:t>
            </a:r>
            <a:r>
              <a:rPr lang="zh-TW" sz="1200">
                <a:solidFill>
                  <a:srgbClr val="A9B7C6"/>
                </a:solidFill>
                <a:highlight>
                  <a:srgbClr val="2B2B2B"/>
                </a:highlight>
              </a:rPr>
              <a:t>.setPresenter(</a:t>
            </a:r>
            <a:r>
              <a:rPr lang="zh-TW" sz="1200">
                <a:solidFill>
                  <a:srgbClr val="CC7832"/>
                </a:solidFill>
                <a:highlight>
                  <a:srgbClr val="2B2B2B"/>
                </a:highlight>
              </a:rPr>
              <a:t>this</a:t>
            </a:r>
            <a:r>
              <a:rPr lang="zh-TW" sz="12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zh-TW" sz="1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863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CC7832"/>
                </a:solidFill>
                <a:highlight>
                  <a:srgbClr val="2B2B2B"/>
                </a:highlight>
              </a:rPr>
              <a:t>  </a:t>
            </a:r>
            <a:r>
              <a:rPr lang="zh-TW" sz="12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Simple-Flow (Activity/Fragment)</a:t>
            </a:r>
          </a:p>
        </p:txBody>
      </p:sp>
      <p:sp>
        <p:nvSpPr>
          <p:cNvPr id="128" name="Shape 128"/>
          <p:cNvSpPr/>
          <p:nvPr/>
        </p:nvSpPr>
        <p:spPr>
          <a:xfrm>
            <a:off x="2901650" y="1170125"/>
            <a:ext cx="2612400" cy="80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Act/Frag </a:t>
            </a:r>
            <a:r>
              <a:rPr lang="zh-TW">
                <a:solidFill>
                  <a:srgbClr val="FF0000"/>
                </a:solidFill>
              </a:rPr>
              <a:t>implements</a:t>
            </a:r>
            <a:r>
              <a:rPr lang="zh-TW"/>
              <a:t> IMyView</a:t>
            </a:r>
          </a:p>
        </p:txBody>
      </p:sp>
      <p:sp>
        <p:nvSpPr>
          <p:cNvPr id="129" name="Shape 129"/>
          <p:cNvSpPr/>
          <p:nvPr/>
        </p:nvSpPr>
        <p:spPr>
          <a:xfrm>
            <a:off x="102800" y="2356950"/>
            <a:ext cx="3417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myPresenter= new My</a:t>
            </a:r>
            <a:r>
              <a:rPr lang="zh-TW"/>
              <a:t>Presenter(this)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zh-TW" u="sng"/>
              <a:t>Note:</a:t>
            </a:r>
            <a:r>
              <a:rPr lang="zh-TW" u="sng"/>
              <a:t>In this case “this” equal to MyView</a:t>
            </a:r>
          </a:p>
        </p:txBody>
      </p:sp>
      <p:cxnSp>
        <p:nvCxnSpPr>
          <p:cNvPr id="130" name="Shape 130"/>
          <p:cNvCxnSpPr>
            <a:stCxn id="128" idx="1"/>
            <a:endCxn id="129" idx="0"/>
          </p:cNvCxnSpPr>
          <p:nvPr/>
        </p:nvCxnSpPr>
        <p:spPr>
          <a:xfrm flipH="1">
            <a:off x="1811450" y="1572725"/>
            <a:ext cx="1090200" cy="784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1" name="Shape 131"/>
          <p:cNvCxnSpPr>
            <a:stCxn id="128" idx="3"/>
            <a:endCxn id="132" idx="0"/>
          </p:cNvCxnSpPr>
          <p:nvPr/>
        </p:nvCxnSpPr>
        <p:spPr>
          <a:xfrm>
            <a:off x="5514050" y="1572725"/>
            <a:ext cx="1175100" cy="784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2" name="Shape 132"/>
          <p:cNvSpPr/>
          <p:nvPr/>
        </p:nvSpPr>
        <p:spPr>
          <a:xfrm>
            <a:off x="4377175" y="2356950"/>
            <a:ext cx="4623900" cy="253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Override IMyView methods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TW" u="sng"/>
              <a:t>Note:	  IMyView’s method depend on MyPresenter trigger IMyView method callback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TW"/>
              <a:t>@Override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public void viewInfoRequestSuccess(String data){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	//do something………..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02800" y="3394975"/>
            <a:ext cx="3528900" cy="169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Use </a:t>
            </a:r>
            <a:r>
              <a:rPr lang="zh-TW">
                <a:solidFill>
                  <a:srgbClr val="FF0000"/>
                </a:solidFill>
              </a:rPr>
              <a:t>myPresenter</a:t>
            </a:r>
            <a:r>
              <a:rPr lang="zh-TW"/>
              <a:t> to involve business logic and call IMyView’s method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TW"/>
              <a:t>Example: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myPresenter.AddTask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myPresenter.PerformRequest(data)</a:t>
            </a:r>
          </a:p>
        </p:txBody>
      </p:sp>
      <p:cxnSp>
        <p:nvCxnSpPr>
          <p:cNvPr id="134" name="Shape 134"/>
          <p:cNvCxnSpPr>
            <a:stCxn id="129" idx="2"/>
            <a:endCxn id="133" idx="0"/>
          </p:cNvCxnSpPr>
          <p:nvPr/>
        </p:nvCxnSpPr>
        <p:spPr>
          <a:xfrm>
            <a:off x="1811300" y="3013350"/>
            <a:ext cx="56100" cy="381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Example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螢幕快照 2017-02-17 下午2.40.01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925" y="1247625"/>
            <a:ext cx="4110474" cy="358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MVC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Model		用於封裝與應用程式的業務邏輯相關的資料以及對資料的處理方法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View		能夠實現資料有目的的顯示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Controller	起到不同層面間的組織作用，用於控制應用程式的流程。它處理事件並作出回應。「事件」包括用戶的行為和資料 Model 上的改變。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MVC</a:t>
            </a:r>
          </a:p>
        </p:txBody>
      </p:sp>
      <p:pic>
        <p:nvPicPr>
          <p:cNvPr descr="螢幕快照 2017-02-16 上午10.57.20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512" y="1105525"/>
            <a:ext cx="48389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MVP based on MVC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7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MVP 是從經典的模式MVC演變而來，它們的基本思想有相通的地方：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Controller/Presenter	負責邏輯的處理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Model	提供數據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View	負責顯示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MVP與MVC有著一個重大的區別：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在MVP中View並不直接使用Model，它們之間的溝通是通過Presenter (MVC中的Controller)來進行的，所有的交互都發生在Presenter內部，而在MVC中View會從直接Model中讀取數據而不是通過Controller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MVP</a:t>
            </a:r>
          </a:p>
        </p:txBody>
      </p:sp>
      <p:pic>
        <p:nvPicPr>
          <p:cNvPr descr="螢幕快照 2017-02-16 上午11.59.13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298" y="1152475"/>
            <a:ext cx="5641401" cy="38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MVP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(Model) The model is an interface defining the data to be displayed or otherwise acted upon in the user interface.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(View) The view is a passive interface that displays data (the model) and routes user commands (events) to the presenter to act upon that data.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(Presenter) The presenter acts upon the model and the view. It retrieves data from </a:t>
            </a:r>
            <a:r>
              <a:rPr lang="zh-TW">
                <a:solidFill>
                  <a:srgbClr val="FF0000"/>
                </a:solidFill>
              </a:rPr>
              <a:t>repositories (the model)</a:t>
            </a:r>
            <a:r>
              <a:rPr lang="zh-TW">
                <a:solidFill>
                  <a:srgbClr val="FFFFFF"/>
                </a:solidFill>
              </a:rPr>
              <a:t>, and formats it for display in the view.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Google TODO-MVP Example</a:t>
            </a:r>
          </a:p>
        </p:txBody>
      </p:sp>
      <p:pic>
        <p:nvPicPr>
          <p:cNvPr descr="螢幕快照 2017-02-16 上午11.01.21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025" y="1137250"/>
            <a:ext cx="7295949" cy="38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VP Implementation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Break Song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View (Interface View)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86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public interface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Contract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interface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IMyView 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BaseView&lt;Presenter&gt;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    void </a:t>
            </a:r>
            <a:r>
              <a:rPr lang="zh-TW" sz="1500">
                <a:solidFill>
                  <a:srgbClr val="FFC66D"/>
                </a:solidFill>
                <a:highlight>
                  <a:srgbClr val="2B2B2B"/>
                </a:highlight>
              </a:rPr>
              <a:t>showTasks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(List&lt;Task&gt; tasks)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    void </a:t>
            </a:r>
            <a:r>
              <a:rPr lang="zh-TW" sz="1500">
                <a:solidFill>
                  <a:srgbClr val="FFC66D"/>
                </a:solidFill>
                <a:highlight>
                  <a:srgbClr val="2B2B2B"/>
                </a:highlight>
              </a:rPr>
              <a:t>showAddTask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    void </a:t>
            </a:r>
            <a:r>
              <a:rPr lang="zh-TW" sz="1500">
                <a:solidFill>
                  <a:srgbClr val="FFC66D"/>
                </a:solidFill>
                <a:highlight>
                  <a:srgbClr val="2B2B2B"/>
                </a:highlight>
              </a:rPr>
              <a:t>showTaskDetailsUi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(String taskId)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    void </a:t>
            </a:r>
            <a:r>
              <a:rPr lang="zh-TW" sz="1500">
                <a:solidFill>
                  <a:srgbClr val="FFC66D"/>
                </a:solidFill>
                <a:highlight>
                  <a:srgbClr val="2B2B2B"/>
                </a:highlight>
              </a:rPr>
              <a:t>showTaskMarkedComplete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    boolean </a:t>
            </a:r>
            <a:r>
              <a:rPr lang="zh-TW" sz="1500">
                <a:solidFill>
                  <a:srgbClr val="FFC66D"/>
                </a:solidFill>
                <a:highlight>
                  <a:srgbClr val="2B2B2B"/>
                </a:highlight>
              </a:rPr>
              <a:t>isActive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x="5197200" y="763750"/>
            <a:ext cx="3740700" cy="2107750"/>
            <a:chOff x="5273400" y="1373350"/>
            <a:chExt cx="3740700" cy="2107750"/>
          </a:xfrm>
        </p:grpSpPr>
        <p:sp>
          <p:nvSpPr>
            <p:cNvPr id="105" name="Shape 105"/>
            <p:cNvSpPr/>
            <p:nvPr/>
          </p:nvSpPr>
          <p:spPr>
            <a:xfrm>
              <a:off x="7180100" y="1373350"/>
              <a:ext cx="1728300" cy="80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TW"/>
                <a:t>MyPresenter class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7103900" y="2527625"/>
              <a:ext cx="1832400" cy="80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TW"/>
                <a:t>IMyPresenter class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5383350" y="2512900"/>
              <a:ext cx="1493700" cy="80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TW"/>
                <a:t>IMyView Class</a:t>
              </a:r>
            </a:p>
          </p:txBody>
        </p:sp>
        <p:cxnSp>
          <p:nvCxnSpPr>
            <p:cNvPr id="108" name="Shape 108"/>
            <p:cNvCxnSpPr/>
            <p:nvPr/>
          </p:nvCxnSpPr>
          <p:spPr>
            <a:xfrm>
              <a:off x="8020100" y="2169150"/>
              <a:ext cx="0" cy="3507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09" name="Shape 109"/>
            <p:cNvSpPr txBox="1"/>
            <p:nvPr/>
          </p:nvSpPr>
          <p:spPr>
            <a:xfrm>
              <a:off x="5273400" y="2394500"/>
              <a:ext cx="3740700" cy="10866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Shape 110"/>
          <p:cNvSpPr txBox="1"/>
          <p:nvPr/>
        </p:nvSpPr>
        <p:spPr>
          <a:xfrm>
            <a:off x="5197200" y="1350800"/>
            <a:ext cx="1246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</a:rPr>
              <a:t>Contract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