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5" r:id="rId4"/>
  </p:sldMasterIdLst>
  <p:notesMasterIdLst>
    <p:notesMasterId r:id="rId12"/>
  </p:notesMasterIdLst>
  <p:handoutMasterIdLst>
    <p:handoutMasterId r:id="rId13"/>
  </p:handoutMasterIdLst>
  <p:sldIdLst>
    <p:sldId id="1752" r:id="rId5"/>
    <p:sldId id="1753" r:id="rId6"/>
    <p:sldId id="1754" r:id="rId7"/>
    <p:sldId id="1755" r:id="rId8"/>
    <p:sldId id="1756" r:id="rId9"/>
    <p:sldId id="1757" r:id="rId10"/>
    <p:sldId id="1758" r:id="rId11"/>
  </p:sldIdLst>
  <p:sldSz cx="10972800" cy="6172200"/>
  <p:notesSz cx="6858000" cy="9144000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GeForce" panose="020B060402020202020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6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38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7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4630" algn="l" defTabSz="9138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1558" algn="l" defTabSz="9138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8480" algn="l" defTabSz="9138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5404" algn="l" defTabSz="9138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39">
          <p15:clr>
            <a:srgbClr val="A4A3A4"/>
          </p15:clr>
        </p15:guide>
        <p15:guide id="2" orient="horz" pos="3412">
          <p15:clr>
            <a:srgbClr val="A4A3A4"/>
          </p15:clr>
        </p15:guide>
        <p15:guide id="3" orient="horz" pos="2603">
          <p15:clr>
            <a:srgbClr val="A4A3A4"/>
          </p15:clr>
        </p15:guide>
        <p15:guide id="4" pos="1493">
          <p15:clr>
            <a:srgbClr val="A4A3A4"/>
          </p15:clr>
        </p15:guide>
        <p15:guide id="5" pos="6294">
          <p15:clr>
            <a:srgbClr val="A4A3A4"/>
          </p15:clr>
        </p15:guide>
        <p15:guide id="6" pos="402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1717"/>
    <a:srgbClr val="000000"/>
    <a:srgbClr val="666666"/>
    <a:srgbClr val="343434"/>
    <a:srgbClr val="2A2A2A"/>
    <a:srgbClr val="76B900"/>
    <a:srgbClr val="1DA300"/>
    <a:srgbClr val="41414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2" autoAdjust="0"/>
    <p:restoredTop sz="83844" autoAdjust="0"/>
  </p:normalViewPr>
  <p:slideViewPr>
    <p:cSldViewPr snapToGrid="0">
      <p:cViewPr>
        <p:scale>
          <a:sx n="100" d="100"/>
          <a:sy n="100" d="100"/>
        </p:scale>
        <p:origin x="-1038" y="-264"/>
      </p:cViewPr>
      <p:guideLst>
        <p:guide orient="horz" pos="939"/>
        <p:guide orient="horz" pos="3412"/>
        <p:guide orient="horz" pos="2603"/>
        <p:guide pos="1493"/>
        <p:guide pos="6294"/>
        <p:guide pos="40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267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66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3785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8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works.nvidia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works.nvidia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works.nvidia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works.nvidia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works.nvidia.com/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works.nvidia.com/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works.nvidia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972799" cy="616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18984" y="4920942"/>
            <a:ext cx="9287125" cy="596890"/>
          </a:xfr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>
            <a:lvl1pPr marL="0" indent="0" algn="l">
              <a:lnSpc>
                <a:spcPct val="90000"/>
              </a:lnSpc>
              <a:buNone/>
              <a:defRPr lang="en-US" sz="2400" kern="1200" baseline="0" dirty="0">
                <a:solidFill>
                  <a:schemeClr val="accent1"/>
                </a:solidFill>
                <a:effectLst>
                  <a:outerShdw dist="508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lvl="0" algn="r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Month 01, 201X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8984" y="3554414"/>
            <a:ext cx="9287124" cy="1366528"/>
          </a:xfrm>
          <a:noFill/>
          <a:ln>
            <a:noFill/>
          </a:ln>
          <a:effectLst>
            <a:outerShdw dist="508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b">
            <a:noAutofit/>
          </a:bodyPr>
          <a:lstStyle>
            <a:lvl1pPr algn="l">
              <a:lnSpc>
                <a:spcPct val="80000"/>
              </a:lnSpc>
              <a:defRPr lang="en-US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GeForce" pitchFamily="2" charset="0"/>
              </a:defRPr>
            </a:lvl1pPr>
          </a:lstStyle>
          <a:p>
            <a:pPr lvl="0" algn="r">
              <a:lnSpc>
                <a:spcPct val="80000"/>
              </a:lnSpc>
            </a:pPr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7" y="1932167"/>
            <a:ext cx="1916622" cy="8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2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972799" cy="616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lvl="0" algn="ctr"/>
            <a:endParaRPr lang="en-US" sz="120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hlinkClick r:id="rId2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373717" y="1238399"/>
            <a:ext cx="10209868" cy="459293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Rectangle 14">
            <a:hlinkClick r:id="rId2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0972800" cy="16462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8" t="17535" r="21118" b="39185"/>
          <a:stretch/>
        </p:blipFill>
        <p:spPr bwMode="auto">
          <a:xfrm>
            <a:off x="0" y="0"/>
            <a:ext cx="10972801" cy="16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0972800" cy="1646223"/>
          </a:xfrm>
          <a:prstGeom prst="rect">
            <a:avLst/>
          </a:prstGeom>
          <a:gradFill>
            <a:gsLst>
              <a:gs pos="0">
                <a:srgbClr val="000000">
                  <a:alpha val="49000"/>
                </a:srgbClr>
              </a:gs>
              <a:gs pos="100000">
                <a:srgbClr val="000000">
                  <a:alpha val="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206345" y="1852585"/>
            <a:ext cx="5073710" cy="410896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Content Placeholder 15"/>
          <p:cNvSpPr>
            <a:spLocks noGrp="1"/>
          </p:cNvSpPr>
          <p:nvPr>
            <p:ph sz="quarter" idx="12"/>
          </p:nvPr>
        </p:nvSpPr>
        <p:spPr>
          <a:xfrm>
            <a:off x="5688993" y="1852585"/>
            <a:ext cx="5073710" cy="410896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20">
            <a:hlinkClick r:id="rId3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525977"/>
            <a:ext cx="10972800" cy="1646223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8" t="17535" r="21118" b="39185"/>
          <a:stretch/>
        </p:blipFill>
        <p:spPr bwMode="auto">
          <a:xfrm>
            <a:off x="-1" y="4525977"/>
            <a:ext cx="10972801" cy="16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4525977"/>
            <a:ext cx="10972800" cy="1646223"/>
          </a:xfrm>
          <a:prstGeom prst="rect">
            <a:avLst/>
          </a:prstGeom>
          <a:gradFill>
            <a:gsLst>
              <a:gs pos="0">
                <a:srgbClr val="000000">
                  <a:alpha val="49000"/>
                </a:srgbClr>
              </a:gs>
              <a:gs pos="100000">
                <a:srgbClr val="000000">
                  <a:alpha val="15000"/>
                </a:srgbClr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48" y="4732321"/>
            <a:ext cx="10560106" cy="123353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7564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19">
            <a:hlinkClick r:id="rId2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 - no 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972799" cy="616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972800" cy="16462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8" t="17535" r="21118" b="39185"/>
          <a:stretch/>
        </p:blipFill>
        <p:spPr bwMode="auto">
          <a:xfrm>
            <a:off x="0" y="0"/>
            <a:ext cx="10972801" cy="16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0972800" cy="1646223"/>
          </a:xfrm>
          <a:prstGeom prst="rect">
            <a:avLst/>
          </a:prstGeom>
          <a:gradFill>
            <a:gsLst>
              <a:gs pos="0">
                <a:srgbClr val="000000">
                  <a:alpha val="49000"/>
                </a:srgbClr>
              </a:gs>
              <a:gs pos="100000">
                <a:srgbClr val="000000">
                  <a:alpha val="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206347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mp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4869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588558" y="5876516"/>
            <a:ext cx="1795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gameworks.nvidia.com | GDC 2015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hlinkClick r:id="rId3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mple_Background - no 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0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88558" y="5876516"/>
            <a:ext cx="1795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gameworks.nvidia.com | GDC 2015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lvl="0" algn="ctr"/>
            <a:endParaRPr lang="en-US" sz="120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>
            <a:hlinkClick r:id="rId3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imp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09728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1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4869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lvl="0" algn="ctr"/>
            <a:endParaRPr lang="en-US" sz="120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4588558" y="5876516"/>
            <a:ext cx="1795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gameworks.nvidia.com | GDC 2015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hlinkClick r:id="rId3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ameworks.nvidia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09728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lvl="0" algn="ctr"/>
            <a:endParaRPr lang="en-US" sz="120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4588558" y="5876516"/>
            <a:ext cx="1795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u="none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gameworks.nvidia.com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| GDC 2015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206345" y="4869"/>
            <a:ext cx="10560108" cy="123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0" rIns="91386" bIns="4569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74394" y="1238399"/>
            <a:ext cx="10224012" cy="459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0" rIns="91386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1">
            <a:hlinkClick r:id="rId14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34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79" r:id="rId2"/>
    <p:sldLayoutId id="2147483780" r:id="rId3"/>
    <p:sldLayoutId id="2147483770" r:id="rId4"/>
    <p:sldLayoutId id="2147483771" r:id="rId5"/>
    <p:sldLayoutId id="2147483772" r:id="rId6"/>
    <p:sldLayoutId id="2147483773" r:id="rId7"/>
    <p:sldLayoutId id="2147483783" r:id="rId8"/>
    <p:sldLayoutId id="2147483776" r:id="rId9"/>
    <p:sldLayoutId id="2147483775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lang="en-US" sz="4800" b="1" kern="1200" cap="all" baseline="0" dirty="0" smtClean="0">
          <a:solidFill>
            <a:srgbClr val="FFFFFF"/>
          </a:solidFill>
          <a:latin typeface="GeForce" pitchFamily="50" charset="0"/>
          <a:ea typeface="+mn-ea"/>
          <a:cs typeface="+mn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693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386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078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770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174625" indent="-174625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FontTx/>
        <a:buBlip>
          <a:blip r:embed="rId15"/>
        </a:buBlip>
        <a:defRPr sz="2000" b="0">
          <a:solidFill>
            <a:schemeClr val="bg2"/>
          </a:solidFill>
          <a:latin typeface="+mn-lt"/>
          <a:ea typeface="+mn-ea"/>
          <a:cs typeface="+mn-cs"/>
        </a:defRPr>
      </a:lvl1pPr>
      <a:lvl2pPr marL="463550" indent="-115888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FontTx/>
        <a:buBlip>
          <a:blip r:embed="rId15"/>
        </a:buBlip>
        <a:defRPr sz="1800" b="0" baseline="0">
          <a:solidFill>
            <a:schemeClr val="bg2"/>
          </a:solidFill>
          <a:latin typeface="+mn-lt"/>
        </a:defRPr>
      </a:lvl2pPr>
      <a:lvl3pPr marL="914400" indent="-112713" algn="l" rtl="0" fontAlgn="base">
        <a:spcBef>
          <a:spcPct val="20000"/>
        </a:spcBef>
        <a:spcAft>
          <a:spcPct val="0"/>
        </a:spcAft>
        <a:buSzPct val="100000"/>
        <a:buFontTx/>
        <a:buBlip>
          <a:blip r:embed="rId15"/>
        </a:buBlip>
        <a:defRPr sz="1600" b="0">
          <a:solidFill>
            <a:schemeClr val="bg2"/>
          </a:solidFill>
          <a:latin typeface="+mn-lt"/>
        </a:defRPr>
      </a:lvl3pPr>
      <a:lvl4pPr marL="1377950" indent="-125413" algn="l" rtl="0" fontAlgn="base">
        <a:spcBef>
          <a:spcPct val="20000"/>
        </a:spcBef>
        <a:spcAft>
          <a:spcPct val="0"/>
        </a:spcAft>
        <a:buFontTx/>
        <a:buBlip>
          <a:blip r:embed="rId15"/>
        </a:buBlip>
        <a:defRPr sz="1600">
          <a:solidFill>
            <a:schemeClr val="bg2"/>
          </a:solidFill>
          <a:latin typeface="+mn-lt"/>
        </a:defRPr>
      </a:lvl4pPr>
      <a:lvl5pPr marL="1828800" indent="-112713" algn="l" rtl="0" fontAlgn="base">
        <a:spcBef>
          <a:spcPct val="20000"/>
        </a:spcBef>
        <a:spcAft>
          <a:spcPct val="0"/>
        </a:spcAft>
        <a:buFontTx/>
        <a:buBlip>
          <a:blip r:embed="rId15"/>
        </a:buBlip>
        <a:defRPr sz="1600">
          <a:solidFill>
            <a:schemeClr val="bg2"/>
          </a:solidFill>
          <a:latin typeface="+mn-lt"/>
        </a:defRPr>
      </a:lvl5pPr>
      <a:lvl6pPr marL="2573392" indent="-22846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0307" indent="-22846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7234" indent="-22846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4159" indent="-22846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88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2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8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4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>
          <a:xfrm>
            <a:off x="373717" y="1238399"/>
            <a:ext cx="7301968" cy="4592930"/>
          </a:xfrm>
        </p:spPr>
        <p:txBody>
          <a:bodyPr/>
          <a:lstStyle/>
          <a:p>
            <a:pPr lvl="0"/>
            <a:r>
              <a:rPr lang="en-US" dirty="0" smtClean="0"/>
              <a:t>Beta version now available on </a:t>
            </a:r>
            <a:r>
              <a:rPr lang="en-US" dirty="0" err="1" smtClean="0"/>
              <a:t>NvPhysX</a:t>
            </a:r>
            <a:r>
              <a:rPr lang="en-US" dirty="0" smtClean="0"/>
              <a:t> </a:t>
            </a:r>
            <a:r>
              <a:rPr lang="en-US" dirty="0" smtClean="0"/>
              <a:t>Github to UE4 licensees</a:t>
            </a:r>
          </a:p>
          <a:p>
            <a:pPr lvl="0"/>
            <a:endParaRPr lang="fr-FR" dirty="0" smtClean="0"/>
          </a:p>
          <a:p>
            <a:pPr lvl="0"/>
            <a:r>
              <a:rPr lang="fr-FR" dirty="0" err="1" smtClean="0"/>
              <a:t>Revoxelizes</a:t>
            </a:r>
            <a:r>
              <a:rPr lang="fr-FR" dirty="0" smtClean="0"/>
              <a:t>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fr-FR" dirty="0" smtClean="0"/>
              <a:t>on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smtClean="0"/>
              <a:t>frame (for </a:t>
            </a:r>
            <a:r>
              <a:rPr lang="fr-FR" dirty="0" err="1" smtClean="0"/>
              <a:t>simplicity</a:t>
            </a:r>
            <a:r>
              <a:rPr lang="fr-FR" dirty="0" smtClean="0"/>
              <a:t>)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Can </a:t>
            </a:r>
            <a:r>
              <a:rPr lang="fr-FR" dirty="0" err="1" smtClean="0"/>
              <a:t>cast</a:t>
            </a:r>
            <a:r>
              <a:rPr lang="fr-FR" dirty="0" smtClean="0"/>
              <a:t> multi-</a:t>
            </a:r>
            <a:r>
              <a:rPr lang="fr-FR" dirty="0" err="1" smtClean="0"/>
              <a:t>bounce</a:t>
            </a:r>
            <a:r>
              <a:rPr lang="fr-FR" dirty="0" smtClean="0"/>
              <a:t> GI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emissive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&amp; multiple lights (</a:t>
            </a:r>
            <a:r>
              <a:rPr lang="fr-FR" dirty="0" err="1" smtClean="0"/>
              <a:t>shadow</a:t>
            </a:r>
            <a:r>
              <a:rPr lang="fr-FR" dirty="0" smtClean="0"/>
              <a:t> </a:t>
            </a:r>
            <a:r>
              <a:rPr lang="fr-FR" dirty="0" err="1" smtClean="0"/>
              <a:t>mapped</a:t>
            </a:r>
            <a:r>
              <a:rPr lang="fr-FR" dirty="0" smtClean="0"/>
              <a:t> or not)</a:t>
            </a:r>
          </a:p>
          <a:p>
            <a:pPr lvl="0"/>
            <a:endParaRPr lang="fr-FR" dirty="0" smtClean="0"/>
          </a:p>
          <a:p>
            <a:pPr lvl="0"/>
            <a:r>
              <a:rPr lang="fr-FR" dirty="0" err="1" smtClean="0"/>
              <a:t>With</a:t>
            </a:r>
            <a:r>
              <a:rPr lang="fr-FR" dirty="0" smtClean="0"/>
              <a:t> the default </a:t>
            </a:r>
            <a:r>
              <a:rPr lang="fr-FR" dirty="0" err="1" smtClean="0"/>
              <a:t>parameters</a:t>
            </a:r>
            <a:r>
              <a:rPr lang="fr-FR" dirty="0" smtClean="0"/>
              <a:t>,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and look the </a:t>
            </a:r>
            <a:r>
              <a:rPr lang="fr-FR" dirty="0" err="1" smtClean="0"/>
              <a:t>same</a:t>
            </a:r>
            <a:r>
              <a:rPr lang="fr-FR" dirty="0" smtClean="0"/>
              <a:t> on all DX11 </a:t>
            </a:r>
            <a:r>
              <a:rPr lang="fr-FR" dirty="0" err="1" smtClean="0"/>
              <a:t>GPUs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scenes</a:t>
            </a:r>
            <a:r>
              <a:rPr lang="fr-FR" dirty="0" smtClean="0"/>
              <a:t> (</a:t>
            </a:r>
            <a:r>
              <a:rPr lang="fr-FR" dirty="0" err="1" smtClean="0"/>
              <a:t>Cornell</a:t>
            </a:r>
            <a:r>
              <a:rPr lang="fr-FR" dirty="0" smtClean="0"/>
              <a:t> Box and </a:t>
            </a:r>
            <a:r>
              <a:rPr lang="fr-FR" dirty="0" err="1" smtClean="0"/>
              <a:t>SciFiHallway</a:t>
            </a:r>
            <a:r>
              <a:rPr lang="fr-FR" dirty="0" smtClean="0"/>
              <a:t>) are </a:t>
            </a:r>
            <a:r>
              <a:rPr lang="fr-FR" dirty="0" err="1" smtClean="0"/>
              <a:t>provided</a:t>
            </a:r>
            <a:endParaRPr lang="fr-FR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VXGI in UE4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3297" r="21579" b="7966"/>
          <a:stretch/>
        </p:blipFill>
        <p:spPr bwMode="auto">
          <a:xfrm>
            <a:off x="7798777" y="2760784"/>
            <a:ext cx="3094893" cy="283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4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73716" y="1238399"/>
            <a:ext cx="7433853" cy="4592930"/>
          </a:xfrm>
        </p:spPr>
        <p:txBody>
          <a:bodyPr/>
          <a:lstStyle/>
          <a:p>
            <a:r>
              <a:rPr lang="en-US" dirty="0" smtClean="0"/>
              <a:t>How to enable it</a:t>
            </a:r>
          </a:p>
          <a:p>
            <a:pPr lvl="1"/>
            <a:r>
              <a:rPr lang="en-US" dirty="0" smtClean="0"/>
              <a:t>Check “</a:t>
            </a:r>
            <a:r>
              <a:rPr lang="en-US" dirty="0" smtClean="0">
                <a:solidFill>
                  <a:srgbClr val="FFFFFF"/>
                </a:solidFill>
              </a:rPr>
              <a:t>VXGI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Diffuse / Enable Diffuse Tracing</a:t>
            </a:r>
            <a:r>
              <a:rPr lang="en-US" dirty="0" smtClean="0"/>
              <a:t>” in the </a:t>
            </a:r>
            <a:r>
              <a:rPr lang="en-US" dirty="0" err="1" smtClean="0"/>
              <a:t>PostProcessVolume</a:t>
            </a:r>
            <a:endParaRPr lang="en-US" dirty="0" smtClean="0"/>
          </a:p>
          <a:p>
            <a:pPr lvl="1"/>
            <a:r>
              <a:rPr lang="en-US" dirty="0" smtClean="0"/>
              <a:t>Check “</a:t>
            </a:r>
            <a:r>
              <a:rPr lang="en-US" dirty="0" smtClean="0">
                <a:solidFill>
                  <a:srgbClr val="FFFFFF"/>
                </a:solidFill>
              </a:rPr>
              <a:t>VXGI </a:t>
            </a:r>
            <a:r>
              <a:rPr lang="en-US" dirty="0">
                <a:solidFill>
                  <a:srgbClr val="FFFFFF"/>
                </a:solidFill>
              </a:rPr>
              <a:t>Indirect Lighting</a:t>
            </a:r>
            <a:r>
              <a:rPr lang="en-US" dirty="0"/>
              <a:t>” </a:t>
            </a:r>
            <a:r>
              <a:rPr lang="en-US" dirty="0" smtClean="0"/>
              <a:t>on </a:t>
            </a:r>
            <a:r>
              <a:rPr lang="en-US" u="sng" dirty="0"/>
              <a:t>real</a:t>
            </a:r>
            <a:r>
              <a:rPr lang="en-US" dirty="0"/>
              <a:t> lights and make them </a:t>
            </a:r>
            <a:r>
              <a:rPr lang="en-US" dirty="0" smtClean="0">
                <a:solidFill>
                  <a:srgbClr val="FFFFFF"/>
                </a:solidFill>
              </a:rPr>
              <a:t>Movable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 console variable </a:t>
            </a:r>
            <a:r>
              <a:rPr lang="en-US" dirty="0"/>
              <a:t>“</a:t>
            </a:r>
            <a:r>
              <a:rPr lang="en-US" dirty="0" err="1">
                <a:solidFill>
                  <a:srgbClr val="FFFFFF"/>
                </a:solidFill>
              </a:rPr>
              <a:t>r.VXGI.DiffuseTracingEnable</a:t>
            </a:r>
            <a:r>
              <a:rPr lang="en-US" dirty="0">
                <a:solidFill>
                  <a:srgbClr val="FFFFFF"/>
                </a:solidFill>
              </a:rPr>
              <a:t> 1</a:t>
            </a:r>
            <a:r>
              <a:rPr lang="en-US" dirty="0" smtClean="0"/>
              <a:t>” (default)</a:t>
            </a:r>
          </a:p>
          <a:p>
            <a:pPr lvl="1"/>
            <a:r>
              <a:rPr lang="en-US" dirty="0" smtClean="0"/>
              <a:t>Check “</a:t>
            </a:r>
            <a:r>
              <a:rPr lang="en-US" dirty="0" smtClean="0">
                <a:solidFill>
                  <a:srgbClr val="FFFFFF"/>
                </a:solidFill>
              </a:rPr>
              <a:t>Used With VXGI </a:t>
            </a:r>
            <a:r>
              <a:rPr lang="en-US" dirty="0" err="1" smtClean="0">
                <a:solidFill>
                  <a:srgbClr val="FFFFFF"/>
                </a:solidFill>
              </a:rPr>
              <a:t>Voxelization</a:t>
            </a:r>
            <a:r>
              <a:rPr lang="en-US" dirty="0" smtClean="0"/>
              <a:t>” on surface materials (default)</a:t>
            </a:r>
          </a:p>
          <a:p>
            <a:endParaRPr lang="en-US" dirty="0" smtClean="0"/>
          </a:p>
          <a:p>
            <a:r>
              <a:rPr lang="en-US" dirty="0" smtClean="0"/>
              <a:t>Use “</a:t>
            </a:r>
            <a:r>
              <a:rPr lang="en-US" dirty="0" smtClean="0">
                <a:solidFill>
                  <a:srgbClr val="FFFFFF"/>
                </a:solidFill>
              </a:rPr>
              <a:t>VXGI Opacity Voxels</a:t>
            </a:r>
            <a:r>
              <a:rPr lang="en-US" dirty="0" smtClean="0"/>
              <a:t>” view mode to see if all objects are represented as occluders</a:t>
            </a:r>
          </a:p>
          <a:p>
            <a:pPr marL="347662" lvl="1" indent="0">
              <a:buNone/>
            </a:pPr>
            <a:endParaRPr lang="en-US" dirty="0" smtClean="0"/>
          </a:p>
          <a:p>
            <a:r>
              <a:rPr lang="en-US" dirty="0" smtClean="0"/>
              <a:t>Use “</a:t>
            </a:r>
            <a:r>
              <a:rPr lang="en-US" dirty="0" smtClean="0">
                <a:solidFill>
                  <a:srgbClr val="FFFFFF"/>
                </a:solidFill>
              </a:rPr>
              <a:t>VXGI Emittance Voxels</a:t>
            </a:r>
            <a:r>
              <a:rPr lang="en-US" dirty="0" smtClean="0"/>
              <a:t>” view mode to see if directly lit surfaces and emissive objects are represented as emitters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VXGI BRING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5" r="22879" b="12535"/>
          <a:stretch/>
        </p:blipFill>
        <p:spPr>
          <a:xfrm>
            <a:off x="7983415" y="95797"/>
            <a:ext cx="2971799" cy="2981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3987" r="22261" b="13105"/>
          <a:stretch/>
        </p:blipFill>
        <p:spPr>
          <a:xfrm>
            <a:off x="7983415" y="3245988"/>
            <a:ext cx="2998177" cy="2855873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17" y="1977170"/>
            <a:ext cx="18573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2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73717" y="1191391"/>
            <a:ext cx="10209868" cy="434613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Main Console Variables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err="1" smtClean="0"/>
              <a:t>r.VXGI.MapSize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r.VXGI.Opacity6D</a:t>
            </a:r>
          </a:p>
          <a:p>
            <a:pPr marL="0" indent="0">
              <a:buNone/>
            </a:pPr>
            <a:r>
              <a:rPr lang="en-US" sz="1100" dirty="0"/>
              <a:t>r.VXGI.Emittance6D</a:t>
            </a:r>
          </a:p>
          <a:p>
            <a:pPr marL="0" indent="0">
              <a:buNone/>
            </a:pPr>
            <a:r>
              <a:rPr lang="en-US" sz="1100" dirty="0" err="1"/>
              <a:t>r.VXGI.NvidiaExtensionsEnable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r.VXGI.StoreEmittanceInHdrFormat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r.VXGI.EmittanceStorageScale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r.VXGI.EmittanceInterpolationEnable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r.VXGI.HighQualityEmittanceDownsamplingEnable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r.VXGI.DiffuseTracingEnable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r.VXGI.SpecularTracingEnable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r.VXGI.EmissiveMaterialsEnable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r.VXGI.DiffuseMaterialsEnable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r.VXGI.Range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r.VXGI.DebugClipmapLevel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r.VXGI.AmbientOcclusionMode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r.VXGI.MultiBounceEnable</a:t>
            </a:r>
            <a:endParaRPr lang="en-US" sz="1100" dirty="0">
              <a:solidFill>
                <a:srgbClr val="FFFFFF"/>
              </a:solidFill>
            </a:endParaRP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VXGI </a:t>
            </a:r>
            <a:r>
              <a:rPr lang="fr-FR" dirty="0" err="1" smtClean="0"/>
              <a:t>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887" y="1197927"/>
            <a:ext cx="22621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dirty="0" err="1" smtClean="0">
                <a:solidFill>
                  <a:srgbClr val="FFFFFF"/>
                </a:solidFill>
                <a:latin typeface="+mn-lt"/>
              </a:rPr>
              <a:t>Material</a:t>
            </a:r>
            <a:r>
              <a:rPr lang="fr-FR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+mn-lt"/>
              </a:rPr>
              <a:t>Parameters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2409" y="1197927"/>
            <a:ext cx="281365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dirty="0" err="1" smtClean="0">
                <a:solidFill>
                  <a:srgbClr val="FFFFFF"/>
                </a:solidFill>
                <a:latin typeface="+mn-lt"/>
              </a:rPr>
              <a:t>Cone</a:t>
            </a:r>
            <a:r>
              <a:rPr lang="fr-FR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+mn-lt"/>
              </a:rPr>
              <a:t>Tracing</a:t>
            </a:r>
            <a:r>
              <a:rPr lang="fr-FR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+mn-lt"/>
              </a:rPr>
              <a:t>Parameters</a:t>
            </a:r>
            <a:endParaRPr lang="fr-FR" dirty="0" smtClean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348110" y="1217120"/>
            <a:ext cx="0" cy="357038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5720" y="1191391"/>
            <a:ext cx="0" cy="357038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55" y="1676399"/>
            <a:ext cx="31718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1676399"/>
            <a:ext cx="3171825" cy="415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15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How to enable VXGI Reflections</a:t>
            </a:r>
          </a:p>
          <a:p>
            <a:pPr lvl="1"/>
            <a:r>
              <a:rPr lang="en-US" dirty="0" smtClean="0"/>
              <a:t>Set console variable “</a:t>
            </a:r>
            <a:r>
              <a:rPr lang="en-US" dirty="0" err="1" smtClean="0">
                <a:solidFill>
                  <a:srgbClr val="FFFFFF"/>
                </a:solidFill>
              </a:rPr>
              <a:t>r.VXGI.SpecularTracingEnable</a:t>
            </a:r>
            <a:r>
              <a:rPr lang="en-US" dirty="0" smtClean="0">
                <a:solidFill>
                  <a:srgbClr val="FFFFFF"/>
                </a:solidFill>
              </a:rPr>
              <a:t> 1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Check “</a:t>
            </a:r>
            <a:r>
              <a:rPr lang="en-US" dirty="0" smtClean="0">
                <a:solidFill>
                  <a:srgbClr val="FFFFFF"/>
                </a:solidFill>
              </a:rPr>
              <a:t>VXGI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Specular / Enable Specular Tracing</a:t>
            </a:r>
            <a:r>
              <a:rPr lang="en-US" dirty="0" smtClean="0"/>
              <a:t>” in the </a:t>
            </a:r>
            <a:r>
              <a:rPr lang="en-US" dirty="0" err="1" smtClean="0"/>
              <a:t>PostProcessVolume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When enabled, VXGI Specular Tracing </a:t>
            </a:r>
          </a:p>
          <a:p>
            <a:pPr lvl="1"/>
            <a:r>
              <a:rPr lang="en-US" dirty="0" smtClean="0"/>
              <a:t>Disables SSR</a:t>
            </a:r>
          </a:p>
          <a:p>
            <a:pPr lvl="1"/>
            <a:r>
              <a:rPr lang="en-US" dirty="0" smtClean="0"/>
              <a:t>Replaces SSR &amp; light probes with the VXGI Specular Tracing result</a:t>
            </a:r>
          </a:p>
          <a:p>
            <a:pPr lvl="1"/>
            <a:r>
              <a:rPr lang="en-US" dirty="0" smtClean="0"/>
              <a:t>Can be combined with SSR if “</a:t>
            </a:r>
            <a:r>
              <a:rPr lang="en-US" dirty="0" err="1" smtClean="0">
                <a:solidFill>
                  <a:srgbClr val="FFFFFF"/>
                </a:solidFill>
              </a:rPr>
              <a:t>r.VXGI.CombineSpecularWithSSR</a:t>
            </a:r>
            <a:r>
              <a:rPr lang="en-US" dirty="0" smtClean="0">
                <a:solidFill>
                  <a:srgbClr val="FFFFFF"/>
                </a:solidFill>
              </a:rPr>
              <a:t> 1</a:t>
            </a:r>
            <a:r>
              <a:rPr lang="en-US" dirty="0" smtClean="0"/>
              <a:t>” is set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Limitation</a:t>
            </a:r>
          </a:p>
          <a:p>
            <a:pPr lvl="1"/>
            <a:r>
              <a:rPr lang="en-US" dirty="0" smtClean="0"/>
              <a:t>VXGI reflections are meant to render glossy reflections (roughness &gt;= 0.2 or so)</a:t>
            </a:r>
          </a:p>
          <a:p>
            <a:pPr lvl="1"/>
            <a:r>
              <a:rPr lang="en-US" dirty="0" smtClean="0"/>
              <a:t>VXGI cannot render non-glossy reflections well (e.g. perfect mirrors)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VXGI Reflections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73717" y="1207919"/>
            <a:ext cx="10209868" cy="4592930"/>
          </a:xfrm>
        </p:spPr>
        <p:txBody>
          <a:bodyPr/>
          <a:lstStyle/>
          <a:p>
            <a:r>
              <a:rPr lang="en-US" dirty="0" smtClean="0"/>
              <a:t>You can type the “</a:t>
            </a:r>
            <a:r>
              <a:rPr lang="en-US" dirty="0" err="1" smtClean="0">
                <a:solidFill>
                  <a:srgbClr val="FFFFFF"/>
                </a:solidFill>
              </a:rPr>
              <a:t>ProfileGPU</a:t>
            </a:r>
            <a:r>
              <a:rPr lang="en-US" dirty="0" smtClean="0"/>
              <a:t>” command to get a breakdown of the GPU time</a:t>
            </a:r>
          </a:p>
          <a:p>
            <a:pPr lvl="1"/>
            <a:r>
              <a:rPr lang="en-US" dirty="0" smtClean="0"/>
              <a:t>Output of “</a:t>
            </a:r>
            <a:r>
              <a:rPr lang="en-US" dirty="0" smtClean="0">
                <a:solidFill>
                  <a:srgbClr val="FFFFFF"/>
                </a:solidFill>
              </a:rPr>
              <a:t>stat unit</a:t>
            </a:r>
            <a:r>
              <a:rPr lang="en-US" dirty="0" smtClean="0"/>
              <a:t>” command also includes </a:t>
            </a:r>
            <a:r>
              <a:rPr lang="en-US" dirty="0" smtClean="0">
                <a:solidFill>
                  <a:srgbClr val="FFFFFF"/>
                </a:solidFill>
              </a:rPr>
              <a:t>VXGI WS</a:t>
            </a:r>
            <a:r>
              <a:rPr lang="en-US" dirty="0" smtClean="0"/>
              <a:t> (World-Space) and </a:t>
            </a:r>
            <a:r>
              <a:rPr lang="en-US" dirty="0" smtClean="0">
                <a:solidFill>
                  <a:srgbClr val="FFFFFF"/>
                </a:solidFill>
              </a:rPr>
              <a:t>VXGI SS</a:t>
            </a:r>
            <a:r>
              <a:rPr lang="en-US" dirty="0" smtClean="0"/>
              <a:t> (Screen-Space) GPU times</a:t>
            </a:r>
          </a:p>
          <a:p>
            <a:endParaRPr lang="en-US" dirty="0"/>
          </a:p>
          <a:p>
            <a:r>
              <a:rPr lang="en-US" dirty="0" smtClean="0"/>
              <a:t>To improve cone tracing performance, edit the </a:t>
            </a:r>
            <a:r>
              <a:rPr lang="en-US" dirty="0" err="1" smtClean="0"/>
              <a:t>PostProcessVolume</a:t>
            </a:r>
            <a:r>
              <a:rPr lang="en-US" dirty="0" smtClean="0"/>
              <a:t> settings:</a:t>
            </a:r>
          </a:p>
          <a:p>
            <a:pPr lvl="1"/>
            <a:r>
              <a:rPr lang="en-US" dirty="0" smtClean="0"/>
              <a:t>Disable specular tracing</a:t>
            </a:r>
          </a:p>
          <a:p>
            <a:pPr lvl="1"/>
            <a:r>
              <a:rPr lang="en-US" dirty="0" smtClean="0"/>
              <a:t>Set “</a:t>
            </a:r>
            <a:r>
              <a:rPr lang="en-US" dirty="0" smtClean="0">
                <a:solidFill>
                  <a:srgbClr val="FFFFFF"/>
                </a:solidFill>
              </a:rPr>
              <a:t>Diffuse Tracing / Number of  Cones</a:t>
            </a:r>
            <a:r>
              <a:rPr lang="en-US" dirty="0" smtClean="0"/>
              <a:t>” to 4</a:t>
            </a:r>
          </a:p>
          <a:p>
            <a:pPr lvl="1"/>
            <a:r>
              <a:rPr lang="en-US" dirty="0" smtClean="0"/>
              <a:t>Set “</a:t>
            </a:r>
            <a:r>
              <a:rPr lang="en-US" dirty="0" smtClean="0">
                <a:solidFill>
                  <a:srgbClr val="FFFFFF"/>
                </a:solidFill>
              </a:rPr>
              <a:t>Diffuse Tracing / Tracing Sparsity</a:t>
            </a:r>
            <a:r>
              <a:rPr lang="en-US" dirty="0" smtClean="0"/>
              <a:t>” to 4 (quarter-resolution tracing)</a:t>
            </a:r>
          </a:p>
          <a:p>
            <a:pPr lvl="1"/>
            <a:r>
              <a:rPr lang="en-US" dirty="0" smtClean="0"/>
              <a:t>Enable “</a:t>
            </a:r>
            <a:r>
              <a:rPr lang="en-US" dirty="0" smtClean="0">
                <a:solidFill>
                  <a:srgbClr val="FFFFFF"/>
                </a:solidFill>
              </a:rPr>
              <a:t>Diffuse Tracing / Use Temporal Filtering</a:t>
            </a:r>
            <a:r>
              <a:rPr lang="en-US" dirty="0" smtClean="0"/>
              <a:t>” (to remove flickering artifacts)</a:t>
            </a:r>
          </a:p>
          <a:p>
            <a:endParaRPr lang="en-US" dirty="0" smtClean="0"/>
          </a:p>
          <a:p>
            <a:r>
              <a:rPr lang="en-US" dirty="0" smtClean="0"/>
              <a:t>To improve </a:t>
            </a:r>
            <a:r>
              <a:rPr lang="en-US" dirty="0" err="1" smtClean="0"/>
              <a:t>voxelization</a:t>
            </a:r>
            <a:r>
              <a:rPr lang="en-US" dirty="0" smtClean="0"/>
              <a:t> performance, set these console variables:</a:t>
            </a:r>
          </a:p>
          <a:p>
            <a:pPr lvl="1"/>
            <a:r>
              <a:rPr lang="en-US" dirty="0" smtClean="0"/>
              <a:t>Set “</a:t>
            </a:r>
            <a:r>
              <a:rPr lang="en-US" dirty="0" err="1" smtClean="0">
                <a:solidFill>
                  <a:srgbClr val="FFFFFF"/>
                </a:solidFill>
              </a:rPr>
              <a:t>r.VXGI.MapSize</a:t>
            </a:r>
            <a:r>
              <a:rPr lang="en-US" dirty="0" smtClean="0">
                <a:solidFill>
                  <a:srgbClr val="FFFFFF"/>
                </a:solidFill>
              </a:rPr>
              <a:t> 64</a:t>
            </a:r>
            <a:r>
              <a:rPr lang="en-US" dirty="0" smtClean="0"/>
              <a:t>” (to improve both voxelization and tracing performance)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“</a:t>
            </a:r>
            <a:r>
              <a:rPr lang="en-US" dirty="0" err="1" smtClean="0">
                <a:solidFill>
                  <a:srgbClr val="FFFFFF"/>
                </a:solidFill>
              </a:rPr>
              <a:t>r.VXGI.MultiBounceEnable</a:t>
            </a:r>
            <a:r>
              <a:rPr lang="en-US" dirty="0" smtClean="0">
                <a:solidFill>
                  <a:srgbClr val="FFFFFF"/>
                </a:solidFill>
              </a:rPr>
              <a:t> 0</a:t>
            </a:r>
            <a:r>
              <a:rPr lang="en-US" dirty="0" smtClean="0"/>
              <a:t>” (to improve voxelization performance)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“</a:t>
            </a:r>
            <a:r>
              <a:rPr lang="en-US" dirty="0" err="1" smtClean="0">
                <a:solidFill>
                  <a:srgbClr val="FFFFFF"/>
                </a:solidFill>
              </a:rPr>
              <a:t>r.VXGI.HighQualityEmittanceDownsamplingEnable</a:t>
            </a:r>
            <a:r>
              <a:rPr lang="en-US" dirty="0" smtClean="0">
                <a:solidFill>
                  <a:srgbClr val="FFFFFF"/>
                </a:solidFill>
              </a:rPr>
              <a:t> 0</a:t>
            </a:r>
            <a:r>
              <a:rPr lang="en-US" dirty="0"/>
              <a:t>”</a:t>
            </a:r>
            <a:r>
              <a:rPr lang="en-US" dirty="0" smtClean="0"/>
              <a:t> </a:t>
            </a:r>
            <a:r>
              <a:rPr lang="en-US" dirty="0"/>
              <a:t>(to improve voxelization performance)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knobs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430867" y="1162199"/>
            <a:ext cx="7684433" cy="4592930"/>
          </a:xfrm>
        </p:spPr>
        <p:txBody>
          <a:bodyPr/>
          <a:lstStyle/>
          <a:p>
            <a:r>
              <a:rPr lang="en-US" dirty="0"/>
              <a:t>When multi-bounce support is </a:t>
            </a:r>
            <a:r>
              <a:rPr lang="en-US" dirty="0" smtClean="0"/>
              <a:t>enabled, VXGI computes a 3D indirect irradiance map after voxelization</a:t>
            </a:r>
          </a:p>
          <a:p>
            <a:r>
              <a:rPr lang="en-US" dirty="0" smtClean="0"/>
              <a:t>Uses the irradiance map during voxelization on the </a:t>
            </a:r>
            <a:r>
              <a:rPr lang="en-US" dirty="0" smtClean="0">
                <a:solidFill>
                  <a:srgbClr val="FFFFFF"/>
                </a:solidFill>
              </a:rPr>
              <a:t>next </a:t>
            </a:r>
            <a:r>
              <a:rPr lang="en-US" dirty="0" smtClean="0"/>
              <a:t>frame</a:t>
            </a:r>
          </a:p>
          <a:p>
            <a:pPr lvl="1"/>
            <a:r>
              <a:rPr lang="en-US" dirty="0" smtClean="0"/>
              <a:t>Adds one more bounce on every frame</a:t>
            </a:r>
          </a:p>
          <a:p>
            <a:pPr lvl="1"/>
            <a:r>
              <a:rPr lang="en-US" dirty="0" smtClean="0"/>
              <a:t>Makes the whole scene appear in specular reflections</a:t>
            </a:r>
          </a:p>
          <a:p>
            <a:endParaRPr lang="en-US" dirty="0" smtClean="0"/>
          </a:p>
          <a:p>
            <a:r>
              <a:rPr lang="en-US" dirty="0" smtClean="0"/>
              <a:t>How to enable it:</a:t>
            </a:r>
          </a:p>
          <a:p>
            <a:pPr lvl="1"/>
            <a:r>
              <a:rPr lang="en-US" dirty="0" smtClean="0"/>
              <a:t>Set console </a:t>
            </a:r>
            <a:r>
              <a:rPr lang="en-US" dirty="0" err="1" smtClean="0"/>
              <a:t>varuable</a:t>
            </a:r>
            <a:r>
              <a:rPr lang="en-US" dirty="0" smtClean="0"/>
              <a:t> “</a:t>
            </a:r>
            <a:r>
              <a:rPr lang="en-US" dirty="0" err="1" smtClean="0">
                <a:solidFill>
                  <a:srgbClr val="FFFFFF"/>
                </a:solidFill>
              </a:rPr>
              <a:t>r.VXGI.MultiBounceEnable</a:t>
            </a:r>
            <a:r>
              <a:rPr lang="en-US" dirty="0" smtClean="0">
                <a:solidFill>
                  <a:srgbClr val="FFFFFF"/>
                </a:solidFill>
              </a:rPr>
              <a:t> 1</a:t>
            </a:r>
            <a:r>
              <a:rPr lang="en-US" dirty="0" smtClean="0"/>
              <a:t>”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/>
              <a:t>Tune “</a:t>
            </a:r>
            <a:r>
              <a:rPr lang="en-US" dirty="0" smtClean="0">
                <a:solidFill>
                  <a:srgbClr val="FFFFFF"/>
                </a:solidFill>
              </a:rPr>
              <a:t>VXGI Diffuse / Multi-Bounce Irradiance Scale</a:t>
            </a:r>
            <a:r>
              <a:rPr lang="en-US" dirty="0" smtClean="0"/>
              <a:t>” in </a:t>
            </a:r>
            <a:r>
              <a:rPr lang="en-US" dirty="0" err="1" smtClean="0"/>
              <a:t>PostProcessVolume</a:t>
            </a:r>
            <a:r>
              <a:rPr lang="en-US" dirty="0" smtClean="0"/>
              <a:t> until it looks right</a:t>
            </a:r>
          </a:p>
          <a:p>
            <a:pPr lvl="2"/>
            <a:r>
              <a:rPr lang="en-US" dirty="0" smtClean="0"/>
              <a:t>Irradiance may blow up if this value is too high</a:t>
            </a:r>
          </a:p>
          <a:p>
            <a:pPr lvl="1"/>
            <a:r>
              <a:rPr lang="en-US" dirty="0" smtClean="0"/>
              <a:t>Use “</a:t>
            </a:r>
            <a:r>
              <a:rPr lang="en-US" dirty="0" smtClean="0">
                <a:solidFill>
                  <a:srgbClr val="FFFFFF"/>
                </a:solidFill>
              </a:rPr>
              <a:t>VXGI Irradiance Voxels</a:t>
            </a:r>
            <a:r>
              <a:rPr lang="en-US" dirty="0" smtClean="0"/>
              <a:t>”</a:t>
            </a:r>
            <a:r>
              <a:rPr lang="en-US" dirty="0"/>
              <a:t> view mode to see the indirect irradiance map</a:t>
            </a:r>
          </a:p>
          <a:p>
            <a:pPr lvl="1"/>
            <a:endParaRPr lang="fr-FR" dirty="0"/>
          </a:p>
          <a:p>
            <a:r>
              <a:rPr lang="en-US" dirty="0" smtClean="0"/>
              <a:t>Pictures on the right: </a:t>
            </a:r>
            <a:r>
              <a:rPr lang="en-US" dirty="0"/>
              <a:t>visualization </a:t>
            </a:r>
            <a:r>
              <a:rPr lang="en-US" dirty="0" smtClean="0"/>
              <a:t>of emittance voxels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Multi-bounce GI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4" y="3248024"/>
            <a:ext cx="29241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4" y="323848"/>
            <a:ext cx="2924176" cy="292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68502" y="2893932"/>
            <a:ext cx="1457450" cy="338554"/>
          </a:xfrm>
          <a:prstGeom prst="rect">
            <a:avLst/>
          </a:prstGeom>
          <a:solidFill>
            <a:srgbClr val="171717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Single Bounce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4" y="5833645"/>
            <a:ext cx="1383712" cy="338554"/>
          </a:xfrm>
          <a:prstGeom prst="rect">
            <a:avLst/>
          </a:prstGeom>
          <a:solidFill>
            <a:srgbClr val="171717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Multi-Bounce</a:t>
            </a:r>
          </a:p>
        </p:txBody>
      </p:sp>
    </p:spTree>
    <p:extLst>
      <p:ext uri="{BB962C8B-B14F-4D97-AF65-F5344CB8AC3E}">
        <p14:creationId xmlns:p14="http://schemas.microsoft.com/office/powerpoint/2010/main" val="10132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73716" y="1238399"/>
            <a:ext cx="7436783" cy="4592930"/>
          </a:xfrm>
        </p:spPr>
        <p:txBody>
          <a:bodyPr/>
          <a:lstStyle/>
          <a:p>
            <a:r>
              <a:rPr lang="en-US" dirty="0" smtClean="0"/>
              <a:t>VXGI is good at computing lighting (including soft shadows) from an arbitrary number of area lights of arbitrary shapes.</a:t>
            </a:r>
          </a:p>
          <a:p>
            <a:endParaRPr lang="en-US" dirty="0" smtClean="0"/>
          </a:p>
          <a:p>
            <a:r>
              <a:rPr lang="en-US" dirty="0" smtClean="0"/>
              <a:t>Using actual emissive surfaces is often better than faking them with traditional local lights.</a:t>
            </a:r>
          </a:p>
          <a:p>
            <a:endParaRPr lang="en-US" dirty="0" smtClean="0"/>
          </a:p>
          <a:p>
            <a:r>
              <a:rPr lang="en-US" dirty="0" smtClean="0"/>
              <a:t>For both performance and quality reasons, we recommend to </a:t>
            </a:r>
            <a:r>
              <a:rPr lang="en-US" dirty="0" smtClean="0">
                <a:solidFill>
                  <a:srgbClr val="FFFFFF"/>
                </a:solidFill>
              </a:rPr>
              <a:t>not use any fill lights </a:t>
            </a:r>
            <a:r>
              <a:rPr lang="en-US" dirty="0" smtClean="0"/>
              <a:t>when lighting scenes with VXGI.</a:t>
            </a:r>
          </a:p>
          <a:p>
            <a:endParaRPr lang="en-US" dirty="0"/>
          </a:p>
          <a:p>
            <a:r>
              <a:rPr lang="en-US" dirty="0" smtClean="0"/>
              <a:t>With multi-bounce support, the entire scene can be lit by area lights only.</a:t>
            </a:r>
          </a:p>
          <a:p>
            <a:endParaRPr lang="en-US" dirty="0"/>
          </a:p>
          <a:p>
            <a:r>
              <a:rPr lang="en-US" dirty="0" smtClean="0"/>
              <a:t>Pictures on the right: Cornell Box lit by one emissive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Lights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600" y="364557"/>
            <a:ext cx="2923200" cy="286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599" y="3306478"/>
            <a:ext cx="2923200" cy="286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68502" y="2893932"/>
            <a:ext cx="1457450" cy="338554"/>
          </a:xfrm>
          <a:prstGeom prst="rect">
            <a:avLst/>
          </a:prstGeom>
          <a:solidFill>
            <a:srgbClr val="171717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Single Bounce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54" y="5833645"/>
            <a:ext cx="1383712" cy="338554"/>
          </a:xfrm>
          <a:prstGeom prst="rect">
            <a:avLst/>
          </a:prstGeom>
          <a:solidFill>
            <a:srgbClr val="171717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Multi-Bounce</a:t>
            </a:r>
          </a:p>
        </p:txBody>
      </p:sp>
    </p:spTree>
    <p:extLst>
      <p:ext uri="{BB962C8B-B14F-4D97-AF65-F5344CB8AC3E}">
        <p14:creationId xmlns:p14="http://schemas.microsoft.com/office/powerpoint/2010/main" val="33693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2_PPT_Temp_Corp_16x9_BLK_2007">
  <a:themeElements>
    <a:clrScheme name="Custom 1">
      <a:dk1>
        <a:srgbClr val="76B900"/>
      </a:dk1>
      <a:lt1>
        <a:srgbClr val="1DA300"/>
      </a:lt1>
      <a:dk2>
        <a:srgbClr val="158580"/>
      </a:dk2>
      <a:lt2>
        <a:srgbClr val="ABC800"/>
      </a:lt2>
      <a:accent1>
        <a:srgbClr val="7D7D7D"/>
      </a:accent1>
      <a:accent2>
        <a:srgbClr val="6362D0"/>
      </a:accent2>
      <a:accent3>
        <a:srgbClr val="AF2F21"/>
      </a:accent3>
      <a:accent4>
        <a:srgbClr val="8612A6"/>
      </a:accent4>
      <a:accent5>
        <a:srgbClr val="216FC5"/>
      </a:accent5>
      <a:accent6>
        <a:srgbClr val="1A9006"/>
      </a:accent6>
      <a:hlink>
        <a:srgbClr val="5D5D5D"/>
      </a:hlink>
      <a:folHlink>
        <a:srgbClr val="5D5D5D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2"/>
            </a:gs>
            <a:gs pos="100000">
              <a:schemeClr val="accent6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2000" dirty="0" smtClean="0">
            <a:solidFill>
              <a:srgbClr val="FFFFFF"/>
            </a:solidFill>
            <a:latin typeface="Trebuchet MS" panose="020B0603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C74D894CDD9F40946ABAC708CD7B29" ma:contentTypeVersion="0" ma:contentTypeDescription="Create a new document." ma:contentTypeScope="" ma:versionID="d65f4ac0fe05b3a321ba2d44af38b1db">
  <xsd:schema xmlns:xsd="http://www.w3.org/2001/XMLSchema" xmlns:p="http://schemas.microsoft.com/office/2006/metadata/properties" targetNamespace="http://schemas.microsoft.com/office/2006/metadata/properties" ma:root="true" ma:fieldsID="46ce51841bcaebe75ae25adb2fb3cb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24D31EE-A5B8-4377-96E8-A310BA4C28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4638B2-924E-4E2C-80DA-AEC30A039E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752D51-2BBE-45D5-85F7-E7412B752913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129837</TotalTime>
  <Words>596</Words>
  <Application>Microsoft Office PowerPoint</Application>
  <PresentationFormat>Custom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GeForce</vt:lpstr>
      <vt:lpstr>Calibri</vt:lpstr>
      <vt:lpstr>12_PPT_Temp_Corp_16x9_BLK_2007</vt:lpstr>
      <vt:lpstr>VXGI in UE4</vt:lpstr>
      <vt:lpstr>VXGI BRING UP</vt:lpstr>
      <vt:lpstr>VXGI Parameters</vt:lpstr>
      <vt:lpstr>VXGI Reflections</vt:lpstr>
      <vt:lpstr>Performance knobs</vt:lpstr>
      <vt:lpstr>Multi-bounce GI</vt:lpstr>
      <vt:lpstr>Area Lights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NVIDIA</dc:creator>
  <cp:lastModifiedBy>Alexey Panteleev</cp:lastModifiedBy>
  <cp:revision>4034</cp:revision>
  <dcterms:created xsi:type="dcterms:W3CDTF">2009-06-14T16:40:09Z</dcterms:created>
  <dcterms:modified xsi:type="dcterms:W3CDTF">2015-12-25T13:16:39Z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0x010100DFC74D894CDD9F40946ABAC708CD7B29</vt:lpwstr>
  </property>
</Properties>
</file>