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iilxOj7o1FeNYiu+JwUPTD6KN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5619CC-EB17-493F-A0E3-40C7A9851EC3}">
  <a:tblStyle styleId="{915619CC-EB17-493F-A0E3-40C7A9851EC3}"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3"/>
          <p:cNvGrpSpPr/>
          <p:nvPr/>
        </p:nvGrpSpPr>
        <p:grpSpPr>
          <a:xfrm>
            <a:off x="0" y="-8467"/>
            <a:ext cx="12192000" cy="6866467"/>
            <a:chOff x="0" y="-8467"/>
            <a:chExt cx="12192000" cy="6866467"/>
          </a:xfrm>
        </p:grpSpPr>
        <p:cxnSp>
          <p:nvCxnSpPr>
            <p:cNvPr id="24" name="Google Shape;24;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
        <p:nvSpPr>
          <p:cNvPr id="104" name="Google Shape;104;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3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
        <p:nvSpPr>
          <p:cNvPr id="119" name="Google Shape;119;p3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6"/>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7"/>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8"/>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8"/>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2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2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p:nvPr>
            <p:ph idx="2" type="pic"/>
          </p:nvPr>
        </p:nvSpPr>
        <p:spPr>
          <a:xfrm>
            <a:off x="677334" y="609600"/>
            <a:ext cx="8596668" cy="3845718"/>
          </a:xfrm>
          <a:prstGeom prst="rect">
            <a:avLst/>
          </a:prstGeom>
          <a:noFill/>
          <a:ln>
            <a:noFill/>
          </a:ln>
        </p:spPr>
      </p:sp>
      <p:sp>
        <p:nvSpPr>
          <p:cNvPr id="86" name="Google Shape;86;p3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2"/>
          <p:cNvGrpSpPr/>
          <p:nvPr/>
        </p:nvGrpSpPr>
        <p:grpSpPr>
          <a:xfrm>
            <a:off x="0" y="-8467"/>
            <a:ext cx="12192000" cy="6866467"/>
            <a:chOff x="0" y="-8467"/>
            <a:chExt cx="12192000" cy="6866467"/>
          </a:xfrm>
        </p:grpSpPr>
        <p:cxnSp>
          <p:nvCxnSpPr>
            <p:cNvPr id="7" name="Google Shape;7;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20.jp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14.jpg"/><Relationship Id="rId6" Type="http://schemas.openxmlformats.org/officeDocument/2006/relationships/image" Target="../media/image12.jpg"/><Relationship Id="rId7"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24000" y="2518755"/>
            <a:ext cx="9144000" cy="99120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5400"/>
              <a:buFont typeface="Times New Roman"/>
              <a:buNone/>
            </a:pPr>
            <a:r>
              <a:rPr lang="en-GB">
                <a:latin typeface="Times New Roman"/>
                <a:ea typeface="Times New Roman"/>
                <a:cs typeface="Times New Roman"/>
                <a:sym typeface="Times New Roman"/>
              </a:rPr>
              <a:t>Trực Quan Hóa Dữ Liệu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30" name="Google Shape;230;p10"/>
          <p:cNvSpPr/>
          <p:nvPr/>
        </p:nvSpPr>
        <p:spPr>
          <a:xfrm>
            <a:off x="677334" y="3035626"/>
            <a:ext cx="2777066" cy="244329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Biểu đồ hộp hiển thị sự phân bố dữ liệu số và độ lệch thông qua hiển thị data </a:t>
            </a:r>
            <a:r>
              <a:rPr lang="en-GB" sz="1800">
                <a:solidFill>
                  <a:schemeClr val="dk1"/>
                </a:solidFill>
                <a:latin typeface="Times New Roman"/>
                <a:ea typeface="Times New Roman"/>
                <a:cs typeface="Times New Roman"/>
                <a:sym typeface="Times New Roman"/>
              </a:rPr>
              <a:t>quartiles</a:t>
            </a:r>
            <a:r>
              <a:rPr lang="en-GB" sz="1800">
                <a:solidFill>
                  <a:srgbClr val="202124"/>
                </a:solidFill>
                <a:latin typeface="Times New Roman"/>
                <a:ea typeface="Times New Roman"/>
                <a:cs typeface="Times New Roman"/>
                <a:sym typeface="Times New Roman"/>
              </a:rPr>
              <a:t> (hoặc phần trăm) và giá trị trung bình.</a:t>
            </a:r>
            <a:endParaRPr sz="1800">
              <a:solidFill>
                <a:schemeClr val="dk1"/>
              </a:solidFill>
              <a:latin typeface="Times New Roman"/>
              <a:ea typeface="Times New Roman"/>
              <a:cs typeface="Times New Roman"/>
              <a:sym typeface="Times New Roman"/>
            </a:endParaRPr>
          </a:p>
        </p:txBody>
      </p:sp>
      <p:sp>
        <p:nvSpPr>
          <p:cNvPr id="231" name="Google Shape;231;p10"/>
          <p:cNvSpPr/>
          <p:nvPr/>
        </p:nvSpPr>
        <p:spPr>
          <a:xfrm>
            <a:off x="1071034" y="2167482"/>
            <a:ext cx="383951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Box plot (biểu đồ hình hộp) </a:t>
            </a:r>
            <a:endParaRPr sz="2500">
              <a:solidFill>
                <a:schemeClr val="dk1"/>
              </a:solidFill>
              <a:latin typeface="Times New Roman"/>
              <a:ea typeface="Times New Roman"/>
              <a:cs typeface="Times New Roman"/>
              <a:sym typeface="Times New Roman"/>
            </a:endParaRPr>
          </a:p>
        </p:txBody>
      </p:sp>
      <p:pic>
        <p:nvPicPr>
          <p:cNvPr id="232" name="Google Shape;232;p10"/>
          <p:cNvPicPr preferRelativeResize="0"/>
          <p:nvPr/>
        </p:nvPicPr>
        <p:blipFill rotWithShape="1">
          <a:blip r:embed="rId3">
            <a:alphaModFix/>
          </a:blip>
          <a:srcRect b="0" l="0" r="0" t="0"/>
          <a:stretch/>
        </p:blipFill>
        <p:spPr>
          <a:xfrm>
            <a:off x="4910547" y="3035626"/>
            <a:ext cx="4575175" cy="14508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38" name="Google Shape;238;p11"/>
          <p:cNvSpPr/>
          <p:nvPr/>
        </p:nvSpPr>
        <p:spPr>
          <a:xfrm>
            <a:off x="1064818" y="2139146"/>
            <a:ext cx="154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Histogram</a:t>
            </a:r>
            <a:endParaRPr sz="2500">
              <a:solidFill>
                <a:schemeClr val="dk1"/>
              </a:solidFill>
              <a:latin typeface="Times New Roman"/>
              <a:ea typeface="Times New Roman"/>
              <a:cs typeface="Times New Roman"/>
              <a:sym typeface="Times New Roman"/>
            </a:endParaRPr>
          </a:p>
        </p:txBody>
      </p:sp>
      <p:sp>
        <p:nvSpPr>
          <p:cNvPr id="239" name="Google Shape;239;p11"/>
          <p:cNvSpPr/>
          <p:nvPr/>
        </p:nvSpPr>
        <p:spPr>
          <a:xfrm>
            <a:off x="855125" y="3256751"/>
            <a:ext cx="2713500" cy="239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202124"/>
                </a:solidFill>
                <a:latin typeface="Times New Roman"/>
                <a:ea typeface="Times New Roman"/>
                <a:cs typeface="Times New Roman"/>
                <a:sym typeface="Times New Roman"/>
              </a:rPr>
              <a:t>Nó được sử dụng để tóm tắt </a:t>
            </a:r>
            <a:r>
              <a:rPr b="1" lang="en-GB" sz="1800">
                <a:solidFill>
                  <a:srgbClr val="202124"/>
                </a:solidFill>
                <a:highlight>
                  <a:srgbClr val="FFFFFF"/>
                </a:highlight>
                <a:latin typeface="Times New Roman"/>
                <a:ea typeface="Times New Roman"/>
                <a:cs typeface="Times New Roman"/>
                <a:sym typeface="Times New Roman"/>
              </a:rPr>
              <a:t>discrete</a:t>
            </a:r>
            <a:r>
              <a:rPr lang="en-GB" sz="1800">
                <a:solidFill>
                  <a:srgbClr val="202124"/>
                </a:solidFill>
                <a:highlight>
                  <a:srgbClr val="FFFFFF"/>
                </a:highlight>
                <a:latin typeface="Times New Roman"/>
                <a:ea typeface="Times New Roman"/>
                <a:cs typeface="Times New Roman"/>
                <a:sym typeface="Times New Roman"/>
              </a:rPr>
              <a:t> hay</a:t>
            </a:r>
            <a:r>
              <a:rPr b="1" lang="en-GB" sz="1800">
                <a:solidFill>
                  <a:srgbClr val="202124"/>
                </a:solidFill>
                <a:highlight>
                  <a:srgbClr val="FFFFFF"/>
                </a:highlight>
                <a:latin typeface="Times New Roman"/>
                <a:ea typeface="Times New Roman"/>
                <a:cs typeface="Times New Roman"/>
                <a:sym typeface="Times New Roman"/>
              </a:rPr>
              <a:t> continuous data</a:t>
            </a:r>
            <a:r>
              <a:rPr lang="en-GB" sz="1800">
                <a:solidFill>
                  <a:srgbClr val="202124"/>
                </a:solidFill>
                <a:latin typeface="Times New Roman"/>
                <a:ea typeface="Times New Roman"/>
                <a:cs typeface="Times New Roman"/>
                <a:sym typeface="Times New Roman"/>
              </a:rPr>
              <a:t> trên thang đo khoảng</a:t>
            </a:r>
            <a:r>
              <a:rPr lang="en-GB" sz="1800">
                <a:solidFill>
                  <a:schemeClr val="dk1"/>
                </a:solidFill>
                <a:latin typeface="Times New Roman"/>
                <a:ea typeface="Times New Roman"/>
                <a:cs typeface="Times New Roman"/>
                <a:sym typeface="Times New Roman"/>
              </a:rPr>
              <a:t>. Nó thường được sử dụng để minh họa các đặc điểm chính của dạng phân phối dữ liệu.</a:t>
            </a:r>
            <a:endParaRPr sz="1800">
              <a:latin typeface="Times New Roman"/>
              <a:ea typeface="Times New Roman"/>
              <a:cs typeface="Times New Roman"/>
              <a:sym typeface="Times New Roman"/>
            </a:endParaRPr>
          </a:p>
        </p:txBody>
      </p:sp>
      <p:pic>
        <p:nvPicPr>
          <p:cNvPr id="240" name="Google Shape;240;p11"/>
          <p:cNvPicPr preferRelativeResize="0"/>
          <p:nvPr/>
        </p:nvPicPr>
        <p:blipFill rotWithShape="1">
          <a:blip r:embed="rId3">
            <a:alphaModFix/>
          </a:blip>
          <a:srcRect b="0" l="0" r="0" t="0"/>
          <a:stretch/>
        </p:blipFill>
        <p:spPr>
          <a:xfrm>
            <a:off x="4975668" y="2139146"/>
            <a:ext cx="4022854" cy="34333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46" name="Google Shape;246;p12"/>
          <p:cNvSpPr/>
          <p:nvPr/>
        </p:nvSpPr>
        <p:spPr>
          <a:xfrm>
            <a:off x="1216846" y="1930400"/>
            <a:ext cx="385874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Pie charts Biểu đồ hình tròn </a:t>
            </a:r>
            <a:endParaRPr sz="2500">
              <a:solidFill>
                <a:schemeClr val="dk1"/>
              </a:solidFill>
              <a:latin typeface="Times New Roman"/>
              <a:ea typeface="Times New Roman"/>
              <a:cs typeface="Times New Roman"/>
              <a:sym typeface="Times New Roman"/>
            </a:endParaRPr>
          </a:p>
        </p:txBody>
      </p:sp>
      <p:sp>
        <p:nvSpPr>
          <p:cNvPr id="247" name="Google Shape;247;p12"/>
          <p:cNvSpPr/>
          <p:nvPr/>
        </p:nvSpPr>
        <p:spPr>
          <a:xfrm>
            <a:off x="677334" y="2739307"/>
            <a:ext cx="2247900" cy="335232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Arial"/>
                <a:ea typeface="Arial"/>
                <a:cs typeface="Arial"/>
                <a:sym typeface="Arial"/>
              </a:rPr>
              <a:t>Thường được sử dụng trong kinh doanh. Ví dụ bao gồm hiển thị tỷ lệ phần trăm của các loại khách hàng, tỷ lệ phần trăm doanh thu từ các sản phẩm khác nhau và lợi nhuận từ các quốc gia khác nhau.</a:t>
            </a:r>
            <a:endParaRPr sz="1800">
              <a:solidFill>
                <a:schemeClr val="dk1"/>
              </a:solidFill>
              <a:latin typeface="Calibri"/>
              <a:ea typeface="Calibri"/>
              <a:cs typeface="Calibri"/>
              <a:sym typeface="Calibri"/>
            </a:endParaRPr>
          </a:p>
        </p:txBody>
      </p:sp>
      <p:pic>
        <p:nvPicPr>
          <p:cNvPr id="248" name="Google Shape;248;p12"/>
          <p:cNvPicPr preferRelativeResize="0"/>
          <p:nvPr/>
        </p:nvPicPr>
        <p:blipFill rotWithShape="1">
          <a:blip r:embed="rId3">
            <a:alphaModFix/>
          </a:blip>
          <a:srcRect b="0" l="0" r="0" t="0"/>
          <a:stretch/>
        </p:blipFill>
        <p:spPr>
          <a:xfrm>
            <a:off x="4457686" y="2586657"/>
            <a:ext cx="3657627" cy="36576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54" name="Google Shape;254;p13"/>
          <p:cNvSpPr/>
          <p:nvPr/>
        </p:nvSpPr>
        <p:spPr>
          <a:xfrm>
            <a:off x="1134208" y="1930400"/>
            <a:ext cx="146867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chemeClr val="dk1"/>
                </a:solidFill>
                <a:latin typeface="Times New Roman"/>
                <a:ea typeface="Times New Roman"/>
                <a:cs typeface="Times New Roman"/>
                <a:sym typeface="Times New Roman"/>
              </a:rPr>
              <a:t>Heatmaps</a:t>
            </a:r>
            <a:endParaRPr sz="2500">
              <a:solidFill>
                <a:schemeClr val="dk1"/>
              </a:solidFill>
              <a:latin typeface="Times New Roman"/>
              <a:ea typeface="Times New Roman"/>
              <a:cs typeface="Times New Roman"/>
              <a:sym typeface="Times New Roman"/>
            </a:endParaRPr>
          </a:p>
        </p:txBody>
      </p:sp>
      <p:sp>
        <p:nvSpPr>
          <p:cNvPr id="255" name="Google Shape;255;p13"/>
          <p:cNvSpPr/>
          <p:nvPr/>
        </p:nvSpPr>
        <p:spPr>
          <a:xfrm>
            <a:off x="787400" y="2718126"/>
            <a:ext cx="2819400" cy="313861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Bản đồ nhiệt được sử dụng để hiển thị mối quan hệ giữa hai biến, một biến được vẽ trên mỗi trục. </a:t>
            </a:r>
            <a:endParaRPr sz="1800">
              <a:solidFill>
                <a:srgbClr val="202124"/>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GB" sz="1800">
                <a:solidFill>
                  <a:srgbClr val="202124"/>
                </a:solidFill>
                <a:latin typeface="Times New Roman"/>
                <a:ea typeface="Times New Roman"/>
                <a:cs typeface="Times New Roman"/>
                <a:sym typeface="Times New Roman"/>
              </a:rPr>
              <a:t>Bằng cách quan sát cách màu ô thay đổi qua mỗi trục, bạn có thể quan sát xem có bất kỳ mẫu nào có giá trị cho một hoặc cả hai biến hay không.</a:t>
            </a:r>
            <a:endParaRPr sz="1800">
              <a:solidFill>
                <a:schemeClr val="dk1"/>
              </a:solidFill>
              <a:latin typeface="Times New Roman"/>
              <a:ea typeface="Times New Roman"/>
              <a:cs typeface="Times New Roman"/>
              <a:sym typeface="Times New Roman"/>
            </a:endParaRPr>
          </a:p>
        </p:txBody>
      </p:sp>
      <p:pic>
        <p:nvPicPr>
          <p:cNvPr id="256" name="Google Shape;256;p13"/>
          <p:cNvPicPr preferRelativeResize="0"/>
          <p:nvPr/>
        </p:nvPicPr>
        <p:blipFill rotWithShape="1">
          <a:blip r:embed="rId3">
            <a:alphaModFix/>
          </a:blip>
          <a:srcRect b="0" l="0" r="0" t="0"/>
          <a:stretch/>
        </p:blipFill>
        <p:spPr>
          <a:xfrm>
            <a:off x="4202112" y="1930400"/>
            <a:ext cx="4676775" cy="392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latin typeface="Times New Roman"/>
              <a:ea typeface="Times New Roman"/>
              <a:cs typeface="Times New Roman"/>
              <a:sym typeface="Times New Roman"/>
            </a:endParaRPr>
          </a:p>
        </p:txBody>
      </p:sp>
      <p:sp>
        <p:nvSpPr>
          <p:cNvPr id="262" name="Google Shape;262;p14"/>
          <p:cNvSpPr/>
          <p:nvPr/>
        </p:nvSpPr>
        <p:spPr>
          <a:xfrm>
            <a:off x="1284736" y="2114034"/>
            <a:ext cx="385394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Line charts (biểu đồ đường) </a:t>
            </a:r>
            <a:endParaRPr sz="2500">
              <a:solidFill>
                <a:schemeClr val="dk1"/>
              </a:solidFill>
              <a:latin typeface="Times New Roman"/>
              <a:ea typeface="Times New Roman"/>
              <a:cs typeface="Times New Roman"/>
              <a:sym typeface="Times New Roman"/>
            </a:endParaRPr>
          </a:p>
        </p:txBody>
      </p:sp>
      <p:graphicFrame>
        <p:nvGraphicFramePr>
          <p:cNvPr id="263" name="Google Shape;263;p14"/>
          <p:cNvGraphicFramePr/>
          <p:nvPr/>
        </p:nvGraphicFramePr>
        <p:xfrm>
          <a:off x="903735" y="2972086"/>
          <a:ext cx="3000000" cy="3000000"/>
        </p:xfrm>
        <a:graphic>
          <a:graphicData uri="http://schemas.openxmlformats.org/drawingml/2006/table">
            <a:tbl>
              <a:tblPr bandRow="1" firstCol="1" firstRow="1">
                <a:noFill/>
                <a:tableStyleId>{915619CC-EB17-493F-A0E3-40C7A9851EC3}</a:tableStyleId>
              </a:tblPr>
              <a:tblGrid>
                <a:gridCol w="3637525"/>
                <a:gridCol w="3637525"/>
              </a:tblGrid>
              <a:tr h="261575">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5369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các thay đổi dữ liệu theo thời gian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Vẽ quá nhiều đường trên biểu đồ khiến nó trở nên hỗn loạn và khó đọc</a:t>
                      </a:r>
                      <a:endParaRPr sz="1800" u="none" cap="none" strike="noStrike">
                        <a:latin typeface="Times New Roman"/>
                        <a:ea typeface="Times New Roman"/>
                        <a:cs typeface="Times New Roman"/>
                        <a:sym typeface="Times New Roman"/>
                      </a:endParaRPr>
                    </a:p>
                  </a:txBody>
                  <a:tcPr marT="0" marB="0" marR="68575" marL="68575"/>
                </a:tc>
              </a:tr>
              <a:tr h="5369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những thay đổi nhỏ khó đo lường trong các biểu đồ khác</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Dữ liệu phạm vi rộng vì là thách thức để vẽ trên biểu đồ đường</a:t>
                      </a:r>
                      <a:endParaRPr sz="1800" u="none" cap="none" strike="noStrike">
                        <a:latin typeface="Times New Roman"/>
                        <a:ea typeface="Times New Roman"/>
                        <a:cs typeface="Times New Roman"/>
                        <a:sym typeface="Times New Roman"/>
                      </a:endParaRPr>
                    </a:p>
                  </a:txBody>
                  <a:tcPr marT="0" marB="0" marR="68575" marL="68575"/>
                </a:tc>
              </a:tr>
              <a:tr h="5369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Mối quan hệ giữa 2 hoặc nhiều biến được xác định</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Clr>
                          <a:schemeClr val="dk1"/>
                        </a:buClr>
                        <a:buSzPts val="1800"/>
                        <a:buFont typeface="Trebuchet MS"/>
                        <a:buNone/>
                      </a:pPr>
                      <a:r>
                        <a:t/>
                      </a:r>
                      <a:endParaRPr sz="1800" u="none" cap="none" strike="noStrike">
                        <a:latin typeface="Times New Roman"/>
                        <a:ea typeface="Times New Roman"/>
                        <a:cs typeface="Times New Roman"/>
                        <a:sym typeface="Times New Roman"/>
                      </a:endParaRPr>
                    </a:p>
                  </a:txBody>
                  <a:tcPr marT="0" marB="0" marR="68575" marL="68575"/>
                </a:tc>
              </a:tr>
              <a:tr h="5369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thể hiện một ấn tượng tốt về các trends và thay đổi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r h="5369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Cả giá trị âm cũng như giá trị dương đều được chỉ định</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2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p>
        </p:txBody>
      </p:sp>
      <p:graphicFrame>
        <p:nvGraphicFramePr>
          <p:cNvPr id="269" name="Google Shape;269;p15"/>
          <p:cNvGraphicFramePr/>
          <p:nvPr/>
        </p:nvGraphicFramePr>
        <p:xfrm>
          <a:off x="1837866" y="2642709"/>
          <a:ext cx="3000000" cy="3000000"/>
        </p:xfrm>
        <a:graphic>
          <a:graphicData uri="http://schemas.openxmlformats.org/drawingml/2006/table">
            <a:tbl>
              <a:tblPr bandRow="1" firstCol="1" firstRow="1">
                <a:noFill/>
                <a:tableStyleId>{915619CC-EB17-493F-A0E3-40C7A9851EC3}</a:tableStyleId>
              </a:tblPr>
              <a:tblGrid>
                <a:gridCol w="2862575"/>
                <a:gridCol w="2862575"/>
              </a:tblGrid>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Thể hiện mối quan hệ và trend trong mối quan hệ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Dữ liệu trên cả hai trục không phải là dữ liệu liên tục</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tất cả các điểm dữ liệu, bao gồm điểm tối thiểu và tối đa và giá trị ngoại lai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mối quan hệ của nhiều hơn hai biến</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Làm nổi bật các mối tương quan.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Dữ liệu không có tính tương quan và không có tính nguyên nhân-kết quả</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Thể hiện cả kiểu tương quan đồ họa tích cực và tiêu cực</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70" name="Google Shape;270;p15"/>
          <p:cNvSpPr/>
          <p:nvPr/>
        </p:nvSpPr>
        <p:spPr>
          <a:xfrm>
            <a:off x="1121728" y="1930400"/>
            <a:ext cx="408316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Scatter plot (biểu đồ phân tán)</a:t>
            </a:r>
            <a:endParaRPr sz="25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p>
        </p:txBody>
      </p:sp>
      <p:sp>
        <p:nvSpPr>
          <p:cNvPr id="276" name="Google Shape;276;p16"/>
          <p:cNvSpPr/>
          <p:nvPr/>
        </p:nvSpPr>
        <p:spPr>
          <a:xfrm>
            <a:off x="1140150" y="2093037"/>
            <a:ext cx="393569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chemeClr val="dk1"/>
                </a:solidFill>
                <a:latin typeface="Times New Roman"/>
                <a:ea typeface="Times New Roman"/>
                <a:cs typeface="Times New Roman"/>
                <a:sym typeface="Times New Roman"/>
              </a:rPr>
              <a:t>Bar graphs </a:t>
            </a:r>
            <a:r>
              <a:rPr lang="en-GB" sz="2500">
                <a:solidFill>
                  <a:srgbClr val="202124"/>
                </a:solidFill>
                <a:latin typeface="Times New Roman"/>
                <a:ea typeface="Times New Roman"/>
                <a:cs typeface="Times New Roman"/>
                <a:sym typeface="Times New Roman"/>
              </a:rPr>
              <a:t> (</a:t>
            </a:r>
            <a:r>
              <a:rPr lang="en-GB" sz="2500">
                <a:solidFill>
                  <a:srgbClr val="202124"/>
                </a:solidFill>
                <a:latin typeface="Arial"/>
                <a:ea typeface="Arial"/>
                <a:cs typeface="Arial"/>
                <a:sym typeface="Arial"/>
              </a:rPr>
              <a:t>Biểu đồ thanh</a:t>
            </a:r>
            <a:r>
              <a:rPr lang="en-GB" sz="2500">
                <a:solidFill>
                  <a:srgbClr val="202124"/>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p:txBody>
      </p:sp>
      <p:graphicFrame>
        <p:nvGraphicFramePr>
          <p:cNvPr id="277" name="Google Shape;277;p16"/>
          <p:cNvGraphicFramePr/>
          <p:nvPr/>
        </p:nvGraphicFramePr>
        <p:xfrm>
          <a:off x="2113439" y="3473450"/>
          <a:ext cx="3000000" cy="3000000"/>
        </p:xfrm>
        <a:graphic>
          <a:graphicData uri="http://schemas.openxmlformats.org/drawingml/2006/table">
            <a:tbl>
              <a:tblPr bandRow="1" firstCol="1" firstRow="1">
                <a:noFill/>
                <a:tableStyleId>{915619CC-EB17-493F-A0E3-40C7A9851EC3}</a:tableStyleId>
              </a:tblPr>
              <a:tblGrid>
                <a:gridCol w="2862575"/>
                <a:gridCol w="2862575"/>
              </a:tblGrid>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Với dữ liệu số hoặc dữ liệu phân loại (categorical)</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các thông tin khác trừ phân phối tần số</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từng danh mục dữ liệu trong một phân phối tần số</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Duy trì một dự án lớn vì một thủ tục đồ họa thủ công</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Dữ liệu lớn có thể được tóm tắt dễ dàng dưới dạng trực quan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2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p>
        </p:txBody>
      </p:sp>
      <p:sp>
        <p:nvSpPr>
          <p:cNvPr id="283" name="Google Shape;283;p17"/>
          <p:cNvSpPr/>
          <p:nvPr/>
        </p:nvSpPr>
        <p:spPr>
          <a:xfrm>
            <a:off x="1136155" y="1930400"/>
            <a:ext cx="383951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Box plot (biểu đồ hình hộp) </a:t>
            </a:r>
            <a:endParaRPr sz="2500">
              <a:solidFill>
                <a:schemeClr val="dk1"/>
              </a:solidFill>
              <a:latin typeface="Times New Roman"/>
              <a:ea typeface="Times New Roman"/>
              <a:cs typeface="Times New Roman"/>
              <a:sym typeface="Times New Roman"/>
            </a:endParaRPr>
          </a:p>
        </p:txBody>
      </p:sp>
      <p:graphicFrame>
        <p:nvGraphicFramePr>
          <p:cNvPr id="284" name="Google Shape;284;p17"/>
          <p:cNvGraphicFramePr/>
          <p:nvPr/>
        </p:nvGraphicFramePr>
        <p:xfrm>
          <a:off x="1136152" y="2757454"/>
          <a:ext cx="3000000" cy="3000000"/>
        </p:xfrm>
        <a:graphic>
          <a:graphicData uri="http://schemas.openxmlformats.org/drawingml/2006/table">
            <a:tbl>
              <a:tblPr bandRow="1" firstCol="1" firstRow="1">
                <a:noFill/>
                <a:tableStyleId>{915619CC-EB17-493F-A0E3-40C7A9851EC3}</a:tableStyleId>
              </a:tblPr>
              <a:tblGrid>
                <a:gridCol w="3816025"/>
                <a:gridCol w="3816025"/>
              </a:tblGrid>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Tóm tắt một lượng lớn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sử dụng với dữ liệu ngoài số</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phạm vi và sự phân bố dữ liệu dọc theo một trục số</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số yếu vị, trung bình đối với phân phối không chuẩn khi sử dụng Biểu đồ hộp</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một số dấu hiệu về tính đối xứng và độ lệch của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sử dụng với dữ liệu số</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Hiển thị những điểm ngoại lệ</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p>
        </p:txBody>
      </p:sp>
      <p:sp>
        <p:nvSpPr>
          <p:cNvPr id="290" name="Google Shape;290;p18"/>
          <p:cNvSpPr/>
          <p:nvPr/>
        </p:nvSpPr>
        <p:spPr>
          <a:xfrm>
            <a:off x="1165026" y="1813469"/>
            <a:ext cx="154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Histogram</a:t>
            </a:r>
            <a:endParaRPr sz="2500">
              <a:solidFill>
                <a:schemeClr val="dk1"/>
              </a:solidFill>
              <a:latin typeface="Times New Roman"/>
              <a:ea typeface="Times New Roman"/>
              <a:cs typeface="Times New Roman"/>
              <a:sym typeface="Times New Roman"/>
            </a:endParaRPr>
          </a:p>
        </p:txBody>
      </p:sp>
      <p:graphicFrame>
        <p:nvGraphicFramePr>
          <p:cNvPr id="291" name="Google Shape;291;p18"/>
          <p:cNvGraphicFramePr/>
          <p:nvPr/>
        </p:nvGraphicFramePr>
        <p:xfrm>
          <a:off x="1750184" y="2717356"/>
          <a:ext cx="3000000" cy="3000000"/>
        </p:xfrm>
        <a:graphic>
          <a:graphicData uri="http://schemas.openxmlformats.org/drawingml/2006/table">
            <a:tbl>
              <a:tblPr bandRow="1" firstCol="1" firstRow="1">
                <a:noFill/>
                <a:tableStyleId>{915619CC-EB17-493F-A0E3-40C7A9851EC3}</a:tableStyleId>
              </a:tblPr>
              <a:tblGrid>
                <a:gridCol w="2862575"/>
                <a:gridCol w="2862575"/>
              </a:tblGrid>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Lập biểu đồ phân bố tần số liên tục (continuous)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Lập biểu đồ phân bố tần số rời rạc (discrete)</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một số ý tưởng về hình dạng và độ lan truyền của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cung cấp thông tin như giá trị trung bình,  trung vị, phần tư trên (upper quartile) và phần tư dưới (lower quartile) của dữ liệu</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các chiến dịch tiếp thị và quản lý dự án nhằm mục đích trực quan hóa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Lập biểu đồ phân bố tần số với các lớp kết thúc mở</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p>
        </p:txBody>
      </p:sp>
      <p:sp>
        <p:nvSpPr>
          <p:cNvPr id="297" name="Google Shape;297;p19"/>
          <p:cNvSpPr/>
          <p:nvPr/>
        </p:nvSpPr>
        <p:spPr>
          <a:xfrm>
            <a:off x="987092" y="2177534"/>
            <a:ext cx="385874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Pie charts Biểu đồ hình tròn </a:t>
            </a:r>
            <a:endParaRPr sz="2500">
              <a:solidFill>
                <a:schemeClr val="dk1"/>
              </a:solidFill>
              <a:latin typeface="Times New Roman"/>
              <a:ea typeface="Times New Roman"/>
              <a:cs typeface="Times New Roman"/>
              <a:sym typeface="Times New Roman"/>
            </a:endParaRPr>
          </a:p>
        </p:txBody>
      </p:sp>
      <p:graphicFrame>
        <p:nvGraphicFramePr>
          <p:cNvPr id="298" name="Google Shape;298;p19"/>
          <p:cNvGraphicFramePr/>
          <p:nvPr/>
        </p:nvGraphicFramePr>
        <p:xfrm>
          <a:off x="1346197" y="3017043"/>
          <a:ext cx="3000000" cy="3000000"/>
        </p:xfrm>
        <a:graphic>
          <a:graphicData uri="http://schemas.openxmlformats.org/drawingml/2006/table">
            <a:tbl>
              <a:tblPr bandRow="1" firstCol="1" firstRow="1">
                <a:noFill/>
                <a:tableStyleId>{915619CC-EB17-493F-A0E3-40C7A9851EC3}</a:tableStyleId>
              </a:tblPr>
              <a:tblGrid>
                <a:gridCol w="3314700"/>
                <a:gridCol w="3314700"/>
              </a:tblGrid>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Ít hoặc vừa đủ số phần dữ liệu và số phần dữ liệu có giá trị hơn nhau ít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quá nhiều phần dữ liệu được sử dụng sẽ khiến biểu đồ kém hiệu quả hơn</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Có một chuỗi để so sánh nhiều tập hợp vì biểu đồ này chỉ đại diện cho một tập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Có nhiều chuỗi để so sánh nhiều tập hợp cho nhiều tập dữ liệu</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Chỉ muốn biết tỉ lệ giữa phần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Có dữ liệu phủ định (Negative)</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2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163767" y="409184"/>
            <a:ext cx="5560628" cy="63047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GB">
                <a:latin typeface="Times New Roman"/>
                <a:ea typeface="Times New Roman"/>
                <a:cs typeface="Times New Roman"/>
                <a:sym typeface="Times New Roman"/>
              </a:rPr>
              <a:t>1) Trực quan hóa dữ liệu là:</a:t>
            </a:r>
            <a:endParaRPr/>
          </a:p>
        </p:txBody>
      </p:sp>
      <p:sp>
        <p:nvSpPr>
          <p:cNvPr id="149" name="Google Shape;149;p2"/>
          <p:cNvSpPr txBox="1"/>
          <p:nvPr/>
        </p:nvSpPr>
        <p:spPr>
          <a:xfrm>
            <a:off x="275573" y="1478071"/>
            <a:ext cx="634135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Trực quan hóa dữ liệu là thực hành chuyển thông tin sang ngữ cảnh trực quan, chẳng hạn như bản đồ hoặc biểu đồ, để làm cho dữ liệu dễ hiểu hơn và hiểu được thông tin dữ liệu bên trong. </a:t>
            </a:r>
            <a:endParaRPr/>
          </a:p>
        </p:txBody>
      </p:sp>
      <p:pic>
        <p:nvPicPr>
          <p:cNvPr id="150" name="Google Shape;150;p2"/>
          <p:cNvPicPr preferRelativeResize="0"/>
          <p:nvPr/>
        </p:nvPicPr>
        <p:blipFill rotWithShape="1">
          <a:blip r:embed="rId3">
            <a:alphaModFix/>
          </a:blip>
          <a:srcRect b="0" l="0" r="0" t="0"/>
          <a:stretch/>
        </p:blipFill>
        <p:spPr>
          <a:xfrm>
            <a:off x="666750" y="2959100"/>
            <a:ext cx="2017183" cy="1512887"/>
          </a:xfrm>
          <a:prstGeom prst="rect">
            <a:avLst/>
          </a:prstGeom>
          <a:noFill/>
          <a:ln>
            <a:noFill/>
          </a:ln>
        </p:spPr>
      </p:pic>
      <p:pic>
        <p:nvPicPr>
          <p:cNvPr id="151" name="Google Shape;151;p2"/>
          <p:cNvPicPr preferRelativeResize="0"/>
          <p:nvPr/>
        </p:nvPicPr>
        <p:blipFill rotWithShape="1">
          <a:blip r:embed="rId4">
            <a:alphaModFix/>
          </a:blip>
          <a:srcRect b="0" l="0" r="0" t="0"/>
          <a:stretch/>
        </p:blipFill>
        <p:spPr>
          <a:xfrm>
            <a:off x="4864081" y="2933416"/>
            <a:ext cx="1720628" cy="1564254"/>
          </a:xfrm>
          <a:prstGeom prst="rect">
            <a:avLst/>
          </a:prstGeom>
          <a:noFill/>
          <a:ln>
            <a:noFill/>
          </a:ln>
        </p:spPr>
      </p:pic>
      <p:sp>
        <p:nvSpPr>
          <p:cNvPr id="152" name="Google Shape;152;p2"/>
          <p:cNvSpPr/>
          <p:nvPr/>
        </p:nvSpPr>
        <p:spPr>
          <a:xfrm>
            <a:off x="3035300" y="3715543"/>
            <a:ext cx="1498600" cy="348457"/>
          </a:xfrm>
          <a:prstGeom prst="rightArrow">
            <a:avLst>
              <a:gd fmla="val 50000" name="adj1"/>
              <a:gd fmla="val 50000" name="adj2"/>
            </a:avLst>
          </a:prstGeom>
          <a:solidFill>
            <a:schemeClr val="accent5"/>
          </a:solidFill>
          <a:ln cap="rnd" cmpd="sng" w="19050">
            <a:solidFill>
              <a:srgbClr val="8F221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Trebuchet MS"/>
              <a:ea typeface="Trebuchet MS"/>
              <a:cs typeface="Trebuchet MS"/>
              <a:sym typeface="Trebuchet MS"/>
            </a:endParaRPr>
          </a:p>
        </p:txBody>
      </p:sp>
      <p:sp>
        <p:nvSpPr>
          <p:cNvPr id="153" name="Google Shape;153;p2"/>
          <p:cNvSpPr txBox="1"/>
          <p:nvPr/>
        </p:nvSpPr>
        <p:spPr>
          <a:xfrm>
            <a:off x="244345" y="1510614"/>
            <a:ext cx="5740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Mục tiêu chính của trực quan hóa dữ liệu là giúp dễ dàng xác định các mẫu, xu hướng và ngoại lệ trong các loại dữ liệu lớn.</a:t>
            </a:r>
            <a:endParaRPr/>
          </a:p>
        </p:txBody>
      </p:sp>
      <p:pic>
        <p:nvPicPr>
          <p:cNvPr id="154" name="Google Shape;154;p2"/>
          <p:cNvPicPr preferRelativeResize="0"/>
          <p:nvPr/>
        </p:nvPicPr>
        <p:blipFill rotWithShape="1">
          <a:blip r:embed="rId5">
            <a:alphaModFix/>
          </a:blip>
          <a:srcRect b="0" l="0" r="0" t="0"/>
          <a:stretch/>
        </p:blipFill>
        <p:spPr>
          <a:xfrm>
            <a:off x="163767" y="3182629"/>
            <a:ext cx="2857500" cy="1600200"/>
          </a:xfrm>
          <a:prstGeom prst="rect">
            <a:avLst/>
          </a:prstGeom>
          <a:noFill/>
          <a:ln>
            <a:noFill/>
          </a:ln>
        </p:spPr>
      </p:pic>
      <p:pic>
        <p:nvPicPr>
          <p:cNvPr id="155" name="Google Shape;155;p2"/>
          <p:cNvPicPr preferRelativeResize="0"/>
          <p:nvPr/>
        </p:nvPicPr>
        <p:blipFill rotWithShape="1">
          <a:blip r:embed="rId6">
            <a:alphaModFix/>
          </a:blip>
          <a:srcRect b="0" l="0" r="0" t="0"/>
          <a:stretch/>
        </p:blipFill>
        <p:spPr>
          <a:xfrm>
            <a:off x="3351448" y="2965959"/>
            <a:ext cx="2282825" cy="1975891"/>
          </a:xfrm>
          <a:prstGeom prst="rect">
            <a:avLst/>
          </a:prstGeom>
          <a:noFill/>
          <a:ln>
            <a:noFill/>
          </a:ln>
        </p:spPr>
      </p:pic>
      <p:pic>
        <p:nvPicPr>
          <p:cNvPr id="156" name="Google Shape;156;p2"/>
          <p:cNvPicPr preferRelativeResize="0"/>
          <p:nvPr/>
        </p:nvPicPr>
        <p:blipFill rotWithShape="1">
          <a:blip r:embed="rId7">
            <a:alphaModFix/>
          </a:blip>
          <a:srcRect b="0" l="0" r="0" t="0"/>
          <a:stretch/>
        </p:blipFill>
        <p:spPr>
          <a:xfrm>
            <a:off x="5984745" y="2959100"/>
            <a:ext cx="3454400" cy="1727200"/>
          </a:xfrm>
          <a:prstGeom prst="rect">
            <a:avLst/>
          </a:prstGeom>
          <a:noFill/>
          <a:ln>
            <a:noFill/>
          </a:ln>
        </p:spPr>
      </p:pic>
      <p:sp>
        <p:nvSpPr>
          <p:cNvPr id="157" name="Google Shape;157;p2"/>
          <p:cNvSpPr txBox="1"/>
          <p:nvPr/>
        </p:nvSpPr>
        <p:spPr>
          <a:xfrm>
            <a:off x="275573" y="1587326"/>
            <a:ext cx="54165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Trực quan hóa dữ liệu là một trong những bước của quy trình khoa học dữ liệu, </a:t>
            </a:r>
            <a:endParaRPr/>
          </a:p>
        </p:txBody>
      </p:sp>
      <p:pic>
        <p:nvPicPr>
          <p:cNvPr id="158" name="Google Shape;158;p2"/>
          <p:cNvPicPr preferRelativeResize="0"/>
          <p:nvPr/>
        </p:nvPicPr>
        <p:blipFill rotWithShape="1">
          <a:blip r:embed="rId8">
            <a:alphaModFix/>
          </a:blip>
          <a:srcRect b="0" l="0" r="0" t="0"/>
          <a:stretch/>
        </p:blipFill>
        <p:spPr>
          <a:xfrm>
            <a:off x="1758950" y="2863225"/>
            <a:ext cx="5549900" cy="2384723"/>
          </a:xfrm>
          <a:prstGeom prst="rect">
            <a:avLst/>
          </a:prstGeom>
          <a:noFill/>
          <a:ln>
            <a:noFill/>
          </a:ln>
        </p:spPr>
      </p:pic>
      <p:sp>
        <p:nvSpPr>
          <p:cNvPr id="159" name="Google Shape;159;p2"/>
          <p:cNvSpPr txBox="1"/>
          <p:nvPr/>
        </p:nvSpPr>
        <p:spPr>
          <a:xfrm>
            <a:off x="275573" y="1573946"/>
            <a:ext cx="522274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Sau khi dữ liệu đã được thu thập, xử lý nó phải được trực quan hóa để phân tích và sau mô hình hóa để đưa ra kết luận.</a:t>
            </a:r>
            <a:endParaRPr/>
          </a:p>
        </p:txBody>
      </p:sp>
      <p:pic>
        <p:nvPicPr>
          <p:cNvPr id="160" name="Google Shape;160;p2"/>
          <p:cNvPicPr preferRelativeResize="0"/>
          <p:nvPr/>
        </p:nvPicPr>
        <p:blipFill rotWithShape="1">
          <a:blip r:embed="rId9">
            <a:alphaModFix/>
          </a:blip>
          <a:srcRect b="0" l="0" r="0" t="0"/>
          <a:stretch/>
        </p:blipFill>
        <p:spPr>
          <a:xfrm>
            <a:off x="2216566" y="2764719"/>
            <a:ext cx="4330700" cy="24360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9"/>
                                        </p:tgtEl>
                                      </p:cBhvr>
                                    </p:animEffect>
                                    <p:set>
                                      <p:cBhvr>
                                        <p:cTn dur="1" fill="hold">
                                          <p:stCondLst>
                                            <p:cond delay="50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0"/>
                                        </p:tgtEl>
                                      </p:cBhvr>
                                    </p:animEffect>
                                    <p:set>
                                      <p:cBhvr>
                                        <p:cTn dur="1" fill="hold">
                                          <p:stCondLst>
                                            <p:cond delay="50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1"/>
                                        </p:tgtEl>
                                      </p:cBhvr>
                                    </p:animEffect>
                                    <p:set>
                                      <p:cBhvr>
                                        <p:cTn dur="1" fill="hold">
                                          <p:stCondLst>
                                            <p:cond delay="500"/>
                                          </p:stCondLst>
                                        </p:cTn>
                                        <p:tgtEl>
                                          <p:spTgt spid="1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500"/>
                                        <p:tgtEl>
                                          <p:spTgt spid="153"/>
                                        </p:tgtEl>
                                        <p:attrNameLst>
                                          <p:attrName>ppt_w</p:attrName>
                                        </p:attrNameLst>
                                      </p:cBhvr>
                                      <p:tavLst>
                                        <p:tav fmla="" tm="0">
                                          <p:val>
                                            <p:strVal val="#ppt_w"/>
                                          </p:val>
                                        </p:tav>
                                        <p:tav fmla="" tm="100000">
                                          <p:val>
                                            <p:strVal val="0"/>
                                          </p:val>
                                        </p:tav>
                                      </p:tavLst>
                                    </p:anim>
                                    <p:anim calcmode="lin" valueType="num">
                                      <p:cBhvr additive="base">
                                        <p:cTn dur="500"/>
                                        <p:tgtEl>
                                          <p:spTgt spid="153"/>
                                        </p:tgtEl>
                                        <p:attrNameLst>
                                          <p:attrName>ppt_h</p:attrName>
                                        </p:attrNameLst>
                                      </p:cBhvr>
                                      <p:tavLst>
                                        <p:tav fmla="" tm="0">
                                          <p:val>
                                            <p:strVal val="#ppt_h"/>
                                          </p:val>
                                        </p:tav>
                                        <p:tav fmla="" tm="100000">
                                          <p:val>
                                            <p:strVal val="0"/>
                                          </p:val>
                                        </p:tav>
                                      </p:tavLst>
                                    </p:anim>
                                    <p:set>
                                      <p:cBhvr>
                                        <p:cTn dur="1" fill="hold">
                                          <p:stCondLst>
                                            <p:cond delay="500"/>
                                          </p:stCondLst>
                                        </p:cTn>
                                        <p:tgtEl>
                                          <p:spTgt spid="153"/>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500"/>
                                        <p:tgtEl>
                                          <p:spTgt spid="154"/>
                                        </p:tgtEl>
                                        <p:attrNameLst>
                                          <p:attrName>ppt_w</p:attrName>
                                        </p:attrNameLst>
                                      </p:cBhvr>
                                      <p:tavLst>
                                        <p:tav fmla="" tm="0">
                                          <p:val>
                                            <p:strVal val="#ppt_w"/>
                                          </p:val>
                                        </p:tav>
                                        <p:tav fmla="" tm="100000">
                                          <p:val>
                                            <p:strVal val="0"/>
                                          </p:val>
                                        </p:tav>
                                      </p:tavLst>
                                    </p:anim>
                                    <p:anim calcmode="lin" valueType="num">
                                      <p:cBhvr additive="base">
                                        <p:cTn dur="500"/>
                                        <p:tgtEl>
                                          <p:spTgt spid="154"/>
                                        </p:tgtEl>
                                        <p:attrNameLst>
                                          <p:attrName>ppt_h</p:attrName>
                                        </p:attrNameLst>
                                      </p:cBhvr>
                                      <p:tavLst>
                                        <p:tav fmla="" tm="0">
                                          <p:val>
                                            <p:strVal val="#ppt_h"/>
                                          </p:val>
                                        </p:tav>
                                        <p:tav fmla="" tm="100000">
                                          <p:val>
                                            <p:strVal val="0"/>
                                          </p:val>
                                        </p:tav>
                                      </p:tavLst>
                                    </p:anim>
                                    <p:set>
                                      <p:cBhvr>
                                        <p:cTn dur="1" fill="hold">
                                          <p:stCondLst>
                                            <p:cond delay="500"/>
                                          </p:stCondLst>
                                        </p:cTn>
                                        <p:tgtEl>
                                          <p:spTgt spid="154"/>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500"/>
                                        <p:tgtEl>
                                          <p:spTgt spid="156"/>
                                        </p:tgtEl>
                                        <p:attrNameLst>
                                          <p:attrName>ppt_w</p:attrName>
                                        </p:attrNameLst>
                                      </p:cBhvr>
                                      <p:tavLst>
                                        <p:tav fmla="" tm="0">
                                          <p:val>
                                            <p:strVal val="#ppt_w"/>
                                          </p:val>
                                        </p:tav>
                                        <p:tav fmla="" tm="100000">
                                          <p:val>
                                            <p:strVal val="0"/>
                                          </p:val>
                                        </p:tav>
                                      </p:tavLst>
                                    </p:anim>
                                    <p:anim calcmode="lin" valueType="num">
                                      <p:cBhvr additive="base">
                                        <p:cTn dur="500"/>
                                        <p:tgtEl>
                                          <p:spTgt spid="156"/>
                                        </p:tgtEl>
                                        <p:attrNameLst>
                                          <p:attrName>ppt_h</p:attrName>
                                        </p:attrNameLst>
                                      </p:cBhvr>
                                      <p:tavLst>
                                        <p:tav fmla="" tm="0">
                                          <p:val>
                                            <p:strVal val="#ppt_h"/>
                                          </p:val>
                                        </p:tav>
                                        <p:tav fmla="" tm="100000">
                                          <p:val>
                                            <p:strVal val="0"/>
                                          </p:val>
                                        </p:tav>
                                      </p:tavLst>
                                    </p:anim>
                                    <p:set>
                                      <p:cBhvr>
                                        <p:cTn dur="1" fill="hold">
                                          <p:stCondLst>
                                            <p:cond delay="500"/>
                                          </p:stCondLst>
                                        </p:cTn>
                                        <p:tgtEl>
                                          <p:spTgt spid="156"/>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500"/>
                                        <p:tgtEl>
                                          <p:spTgt spid="155"/>
                                        </p:tgtEl>
                                        <p:attrNameLst>
                                          <p:attrName>ppt_w</p:attrName>
                                        </p:attrNameLst>
                                      </p:cBhvr>
                                      <p:tavLst>
                                        <p:tav fmla="" tm="0">
                                          <p:val>
                                            <p:strVal val="#ppt_w"/>
                                          </p:val>
                                        </p:tav>
                                        <p:tav fmla="" tm="100000">
                                          <p:val>
                                            <p:strVal val="0"/>
                                          </p:val>
                                        </p:tav>
                                      </p:tavLst>
                                    </p:anim>
                                    <p:anim calcmode="lin" valueType="num">
                                      <p:cBhvr additive="base">
                                        <p:cTn dur="500"/>
                                        <p:tgtEl>
                                          <p:spTgt spid="155"/>
                                        </p:tgtEl>
                                        <p:attrNameLst>
                                          <p:attrName>ppt_h</p:attrName>
                                        </p:attrNameLst>
                                      </p:cBhvr>
                                      <p:tavLst>
                                        <p:tav fmla="" tm="0">
                                          <p:val>
                                            <p:strVal val="#ppt_h"/>
                                          </p:val>
                                        </p:tav>
                                        <p:tav fmla="" tm="100000">
                                          <p:val>
                                            <p:strVal val="0"/>
                                          </p:val>
                                        </p:tav>
                                      </p:tavLst>
                                    </p:anim>
                                    <p:set>
                                      <p:cBhvr>
                                        <p:cTn dur="1" fill="hold">
                                          <p:stCondLst>
                                            <p:cond delay="500"/>
                                          </p:stCondLst>
                                        </p:cTn>
                                        <p:tgtEl>
                                          <p:spTgt spid="1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2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2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
                                        </p:tgtEl>
                                      </p:cBhvr>
                                    </p:animEffect>
                                    <p:set>
                                      <p:cBhvr>
                                        <p:cTn dur="1" fill="hold">
                                          <p:stCondLst>
                                            <p:cond delay="500"/>
                                          </p:stCondLst>
                                        </p:cTn>
                                        <p:tgtEl>
                                          <p:spTgt spid="1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0"/>
                                        </p:tgtEl>
                                      </p:cBhvr>
                                    </p:animEffect>
                                    <p:set>
                                      <p:cBhvr>
                                        <p:cTn dur="1" fill="hold">
                                          <p:stCondLst>
                                            <p:cond delay="500"/>
                                          </p:stCondLst>
                                        </p:cTn>
                                        <p:tgtEl>
                                          <p:spTgt spid="1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7) Phân khi nào nên và không nên sử dụng của các loại plot:</a:t>
            </a:r>
            <a:endParaRPr/>
          </a:p>
        </p:txBody>
      </p:sp>
      <p:sp>
        <p:nvSpPr>
          <p:cNvPr id="304" name="Google Shape;304;p20"/>
          <p:cNvSpPr/>
          <p:nvPr/>
        </p:nvSpPr>
        <p:spPr>
          <a:xfrm>
            <a:off x="1286608" y="1905000"/>
            <a:ext cx="146867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chemeClr val="dk1"/>
                </a:solidFill>
                <a:latin typeface="Times New Roman"/>
                <a:ea typeface="Times New Roman"/>
                <a:cs typeface="Times New Roman"/>
                <a:sym typeface="Times New Roman"/>
              </a:rPr>
              <a:t>Heatmaps</a:t>
            </a:r>
            <a:endParaRPr sz="2500">
              <a:solidFill>
                <a:schemeClr val="dk1"/>
              </a:solidFill>
              <a:latin typeface="Times New Roman"/>
              <a:ea typeface="Times New Roman"/>
              <a:cs typeface="Times New Roman"/>
              <a:sym typeface="Times New Roman"/>
            </a:endParaRPr>
          </a:p>
        </p:txBody>
      </p:sp>
      <p:graphicFrame>
        <p:nvGraphicFramePr>
          <p:cNvPr id="305" name="Google Shape;305;p20"/>
          <p:cNvGraphicFramePr/>
          <p:nvPr/>
        </p:nvGraphicFramePr>
        <p:xfrm>
          <a:off x="1533968" y="2672556"/>
          <a:ext cx="3000000" cy="3000000"/>
        </p:xfrm>
        <a:graphic>
          <a:graphicData uri="http://schemas.openxmlformats.org/drawingml/2006/table">
            <a:tbl>
              <a:tblPr bandRow="1" firstCol="1" firstRow="1">
                <a:noFill/>
                <a:tableStyleId>{915619CC-EB17-493F-A0E3-40C7A9851EC3}</a:tableStyleId>
              </a:tblPr>
              <a:tblGrid>
                <a:gridCol w="3441700"/>
                <a:gridCol w="3441700"/>
              </a:tblGrid>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Nên sử dụng khi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Không nên sử dụng khi</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Muốn giá trị thể hiện dưới dạng màu sắc</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Ánh xạ màu lên một vài trường hợp của tỷ lệ liên tục (continuous scale).</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Xác định mức độ ưu tiên đầu tư, làm nổi bật lĩnh vực quan tâm</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Cần cái nhìn tổng thể vì biểu đồ luôn ghép với dữ liệu khác </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Muốn thu được những thông tin chi tiết có giá trị từ tập dữ liệu</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Khi cần chuyển đổi thành thông tin hữu ích khi không có dữ liệu định lượng tương ứng</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Giá trị dữ liệu là số</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2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type="title"/>
          </p:nvPr>
        </p:nvSpPr>
        <p:spPr>
          <a:xfrm>
            <a:off x="753534" y="24765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imes New Roman"/>
              <a:buNone/>
            </a:pPr>
            <a:r>
              <a:rPr lang="en-GB" sz="4000">
                <a:latin typeface="Times New Roman"/>
                <a:ea typeface="Times New Roman"/>
                <a:cs typeface="Times New Roman"/>
                <a:sym typeface="Times New Roman"/>
              </a:rPr>
              <a:t>Thank you for Listening </a:t>
            </a:r>
            <a:endParaRPr sz="4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type="title"/>
          </p:nvPr>
        </p:nvSpPr>
        <p:spPr>
          <a:xfrm>
            <a:off x="0" y="1270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2) Khi nào cần trực quan hóa dữ liệu?</a:t>
            </a:r>
            <a:br>
              <a:rPr lang="en-GB"/>
            </a:br>
            <a:endParaRPr/>
          </a:p>
        </p:txBody>
      </p:sp>
      <p:sp>
        <p:nvSpPr>
          <p:cNvPr id="166" name="Google Shape;166;p3"/>
          <p:cNvSpPr txBox="1"/>
          <p:nvPr/>
        </p:nvSpPr>
        <p:spPr>
          <a:xfrm>
            <a:off x="508000" y="952500"/>
            <a:ext cx="7086600"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Times New Roman"/>
                <a:ea typeface="Times New Roman"/>
                <a:cs typeface="Times New Roman"/>
                <a:sym typeface="Times New Roman"/>
              </a:rPr>
              <a:t>Trực quan hóa dữ liệu là quan trọng đối với hầu hết mọi nghề nghiệp.</a:t>
            </a:r>
            <a:endParaRPr/>
          </a:p>
          <a:p>
            <a:pPr indent="0" lvl="0" marL="0" marR="0" rtl="0" algn="l">
              <a:spcBef>
                <a:spcPts val="0"/>
              </a:spcBef>
              <a:spcAft>
                <a:spcPts val="0"/>
              </a:spcAft>
              <a:buNone/>
            </a:pPr>
            <a:r>
              <a:t/>
            </a:r>
            <a:endParaRPr sz="1500">
              <a:solidFill>
                <a:schemeClr val="dk1"/>
              </a:solidFill>
              <a:latin typeface="Trebuchet MS"/>
              <a:ea typeface="Trebuchet MS"/>
              <a:cs typeface="Trebuchet MS"/>
              <a:sym typeface="Trebuchet MS"/>
            </a:endParaRPr>
          </a:p>
        </p:txBody>
      </p:sp>
      <p:sp>
        <p:nvSpPr>
          <p:cNvPr id="167" name="Google Shape;167;p3"/>
          <p:cNvSpPr txBox="1"/>
          <p:nvPr/>
        </p:nvSpPr>
        <p:spPr>
          <a:xfrm>
            <a:off x="882650" y="1891219"/>
            <a:ext cx="63373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Nó được giáo viên sử dụng để hiển thị kết quả kiểm tra của học sinh</a:t>
            </a:r>
            <a:endParaRPr sz="1800">
              <a:solidFill>
                <a:schemeClr val="dk1"/>
              </a:solidFill>
              <a:latin typeface="Times New Roman"/>
              <a:ea typeface="Times New Roman"/>
              <a:cs typeface="Times New Roman"/>
              <a:sym typeface="Times New Roman"/>
            </a:endParaRPr>
          </a:p>
        </p:txBody>
      </p:sp>
      <p:pic>
        <p:nvPicPr>
          <p:cNvPr id="168" name="Google Shape;168;p3"/>
          <p:cNvPicPr preferRelativeResize="0"/>
          <p:nvPr/>
        </p:nvPicPr>
        <p:blipFill rotWithShape="1">
          <a:blip r:embed="rId3">
            <a:alphaModFix/>
          </a:blip>
          <a:srcRect b="0" l="0" r="0" t="0"/>
          <a:stretch/>
        </p:blipFill>
        <p:spPr>
          <a:xfrm>
            <a:off x="3050559" y="3124200"/>
            <a:ext cx="2495550" cy="1828800"/>
          </a:xfrm>
          <a:prstGeom prst="rect">
            <a:avLst/>
          </a:prstGeom>
          <a:noFill/>
          <a:ln>
            <a:noFill/>
          </a:ln>
        </p:spPr>
      </p:pic>
      <p:sp>
        <p:nvSpPr>
          <p:cNvPr id="169" name="Google Shape;169;p3"/>
          <p:cNvSpPr txBox="1"/>
          <p:nvPr/>
        </p:nvSpPr>
        <p:spPr>
          <a:xfrm>
            <a:off x="796309" y="1915208"/>
            <a:ext cx="61087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các nhà khoa học máy tính khám phá những tiến bộ trong trí tuệ nhân tạo (AI)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170" name="Google Shape;170;p3"/>
          <p:cNvPicPr preferRelativeResize="0"/>
          <p:nvPr/>
        </p:nvPicPr>
        <p:blipFill rotWithShape="1">
          <a:blip r:embed="rId4">
            <a:alphaModFix/>
          </a:blip>
          <a:srcRect b="0" l="0" r="0" t="0"/>
          <a:stretch/>
        </p:blipFill>
        <p:spPr>
          <a:xfrm>
            <a:off x="2377459" y="3100211"/>
            <a:ext cx="3841750" cy="1878189"/>
          </a:xfrm>
          <a:prstGeom prst="rect">
            <a:avLst/>
          </a:prstGeom>
          <a:noFill/>
          <a:ln>
            <a:noFill/>
          </a:ln>
        </p:spPr>
      </p:pic>
      <p:sp>
        <p:nvSpPr>
          <p:cNvPr id="171" name="Google Shape;171;p3"/>
          <p:cNvSpPr/>
          <p:nvPr/>
        </p:nvSpPr>
        <p:spPr>
          <a:xfrm>
            <a:off x="796309" y="1930770"/>
            <a:ext cx="6096000" cy="68505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Các giám đốc điều hành muốn chia sẻ thông tin với các bên liên quan.</a:t>
            </a:r>
            <a:endParaRPr sz="1800">
              <a:solidFill>
                <a:schemeClr val="dk1"/>
              </a:solidFill>
              <a:latin typeface="Times New Roman"/>
              <a:ea typeface="Times New Roman"/>
              <a:cs typeface="Times New Roman"/>
              <a:sym typeface="Times New Roman"/>
            </a:endParaRPr>
          </a:p>
        </p:txBody>
      </p:sp>
      <p:pic>
        <p:nvPicPr>
          <p:cNvPr id="172" name="Google Shape;172;p3"/>
          <p:cNvPicPr preferRelativeResize="0"/>
          <p:nvPr/>
        </p:nvPicPr>
        <p:blipFill rotWithShape="1">
          <a:blip r:embed="rId5">
            <a:alphaModFix/>
          </a:blip>
          <a:srcRect b="0" l="0" r="0" t="0"/>
          <a:stretch/>
        </p:blipFill>
        <p:spPr>
          <a:xfrm>
            <a:off x="1986934" y="3031770"/>
            <a:ext cx="4617066" cy="3214632"/>
          </a:xfrm>
          <a:prstGeom prst="rect">
            <a:avLst/>
          </a:prstGeom>
          <a:noFill/>
          <a:ln>
            <a:noFill/>
          </a:ln>
        </p:spPr>
      </p:pic>
      <p:sp>
        <p:nvSpPr>
          <p:cNvPr id="173" name="Google Shape;173;p3"/>
          <p:cNvSpPr/>
          <p:nvPr/>
        </p:nvSpPr>
        <p:spPr>
          <a:xfrm>
            <a:off x="704850" y="1891219"/>
            <a:ext cx="8553450" cy="98142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Arial"/>
                <a:ea typeface="Arial"/>
                <a:cs typeface="Arial"/>
                <a:sym typeface="Arial"/>
              </a:rPr>
              <a:t>Trong các dự án dữ liệu lớn, khi các doanh nghiệp tích lũy bộ sưu tập dữ liệu khổng lồ cần một cách để có được cái nhìn tổng quan, nhanh chóng và dễ dàng về dữ liệu.</a:t>
            </a:r>
            <a:endParaRPr sz="1800">
              <a:solidFill>
                <a:schemeClr val="dk1"/>
              </a:solidFill>
              <a:latin typeface="Calibri"/>
              <a:ea typeface="Calibri"/>
              <a:cs typeface="Calibri"/>
              <a:sym typeface="Calibri"/>
            </a:endParaRPr>
          </a:p>
        </p:txBody>
      </p:sp>
      <p:pic>
        <p:nvPicPr>
          <p:cNvPr id="174" name="Google Shape;174;p3"/>
          <p:cNvPicPr preferRelativeResize="0"/>
          <p:nvPr/>
        </p:nvPicPr>
        <p:blipFill rotWithShape="1">
          <a:blip r:embed="rId6">
            <a:alphaModFix/>
          </a:blip>
          <a:srcRect b="0" l="0" r="0" t="0"/>
          <a:stretch/>
        </p:blipFill>
        <p:spPr>
          <a:xfrm>
            <a:off x="2642344" y="2980969"/>
            <a:ext cx="3576865" cy="3689674"/>
          </a:xfrm>
          <a:prstGeom prst="rect">
            <a:avLst/>
          </a:prstGeom>
          <a:noFill/>
          <a:ln>
            <a:noFill/>
          </a:ln>
        </p:spPr>
      </p:pic>
      <p:sp>
        <p:nvSpPr>
          <p:cNvPr id="175" name="Google Shape;175;p3"/>
          <p:cNvSpPr/>
          <p:nvPr/>
        </p:nvSpPr>
        <p:spPr>
          <a:xfrm>
            <a:off x="326408" y="1911357"/>
            <a:ext cx="8665191" cy="1277786"/>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lang="en-GB" sz="1800">
                <a:solidFill>
                  <a:srgbClr val="202124"/>
                </a:solidFill>
                <a:latin typeface="Arial"/>
                <a:ea typeface="Arial"/>
                <a:cs typeface="Arial"/>
                <a:sym typeface="Arial"/>
              </a:rPr>
              <a:t>Khi một nhà khoa học dữ liệu đang viết phân tích dự đoán nâng cao hoặc thuật toán machine learning (ML), điều quan trọng là phải trực quan hóa các đầu ra để theo dõi kết quả và đảm bảo rằng các mô hình đang hoạt động như dự định.</a:t>
            </a:r>
            <a:endParaRPr sz="1800">
              <a:solidFill>
                <a:schemeClr val="dk1"/>
              </a:solidFill>
              <a:latin typeface="Calibri"/>
              <a:ea typeface="Calibri"/>
              <a:cs typeface="Calibri"/>
              <a:sym typeface="Calibri"/>
            </a:endParaRPr>
          </a:p>
        </p:txBody>
      </p:sp>
      <p:pic>
        <p:nvPicPr>
          <p:cNvPr id="176" name="Google Shape;176;p3"/>
          <p:cNvPicPr preferRelativeResize="0"/>
          <p:nvPr/>
        </p:nvPicPr>
        <p:blipFill rotWithShape="1">
          <a:blip r:embed="rId7">
            <a:alphaModFix/>
          </a:blip>
          <a:srcRect b="0" l="0" r="0" t="0"/>
          <a:stretch/>
        </p:blipFill>
        <p:spPr>
          <a:xfrm>
            <a:off x="1560203" y="3540339"/>
            <a:ext cx="5105400" cy="23548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2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2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67"/>
                                        </p:tgtEl>
                                      </p:cBhvr>
                                    </p:animEffect>
                                    <p:set>
                                      <p:cBhvr>
                                        <p:cTn dur="1" fill="hold">
                                          <p:stCondLst>
                                            <p:cond delay="2000"/>
                                          </p:stCondLst>
                                        </p:cTn>
                                        <p:tgtEl>
                                          <p:spTgt spid="1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168"/>
                                        </p:tgtEl>
                                      </p:cBhvr>
                                    </p:animEffect>
                                    <p:set>
                                      <p:cBhvr>
                                        <p:cTn dur="1" fill="hold">
                                          <p:stCondLst>
                                            <p:cond delay="2000"/>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2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69"/>
                                        </p:tgtEl>
                                      </p:cBhvr>
                                    </p:animEffect>
                                    <p:set>
                                      <p:cBhvr>
                                        <p:cTn dur="1" fill="hold">
                                          <p:stCondLst>
                                            <p:cond delay="200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170"/>
                                        </p:tgtEl>
                                      </p:cBhvr>
                                    </p:animEffect>
                                    <p:set>
                                      <p:cBhvr>
                                        <p:cTn dur="1" fill="hold">
                                          <p:stCondLst>
                                            <p:cond delay="2000"/>
                                          </p:stCondLst>
                                        </p:cTn>
                                        <p:tgtEl>
                                          <p:spTgt spid="1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1"/>
                                        </p:tgtEl>
                                      </p:cBhvr>
                                    </p:animEffect>
                                    <p:set>
                                      <p:cBhvr>
                                        <p:cTn dur="1" fill="hold">
                                          <p:stCondLst>
                                            <p:cond delay="1000"/>
                                          </p:stCondLst>
                                        </p:cTn>
                                        <p:tgtEl>
                                          <p:spTgt spid="1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4"/>
                                        </p:tgtEl>
                                      </p:cBhvr>
                                    </p:animEffect>
                                    <p:set>
                                      <p:cBhvr>
                                        <p:cTn dur="1" fill="hold">
                                          <p:stCondLst>
                                            <p:cond delay="500"/>
                                          </p:stCondLst>
                                        </p:cTn>
                                        <p:tgtEl>
                                          <p:spTgt spid="1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3"/>
                                        </p:tgtEl>
                                      </p:cBhvr>
                                    </p:animEffect>
                                    <p:set>
                                      <p:cBhvr>
                                        <p:cTn dur="1" fill="hold">
                                          <p:stCondLst>
                                            <p:cond delay="500"/>
                                          </p:stCondLst>
                                        </p:cTn>
                                        <p:tgtEl>
                                          <p:spTgt spid="1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2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2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76"/>
                                        </p:tgtEl>
                                      </p:cBhvr>
                                    </p:animEffect>
                                    <p:set>
                                      <p:cBhvr>
                                        <p:cTn dur="1" fill="hold">
                                          <p:stCondLst>
                                            <p:cond delay="2000"/>
                                          </p:stCondLst>
                                        </p:cTn>
                                        <p:tgtEl>
                                          <p:spTgt spid="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175"/>
                                        </p:tgtEl>
                                      </p:cBhvr>
                                    </p:animEffect>
                                    <p:set>
                                      <p:cBhvr>
                                        <p:cTn dur="1" fill="hold">
                                          <p:stCondLst>
                                            <p:cond delay="2000"/>
                                          </p:stCondLst>
                                        </p:cTn>
                                        <p:tgtEl>
                                          <p:spTgt spid="1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66"/>
                                        </p:tgtEl>
                                      </p:cBhvr>
                                    </p:animEffect>
                                    <p:set>
                                      <p:cBhvr>
                                        <p:cTn dur="1" fill="hold">
                                          <p:stCondLst>
                                            <p:cond delay="2000"/>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3) Mục đích của trực quan hóa dữ liệu?</a:t>
            </a:r>
            <a:endParaRPr/>
          </a:p>
        </p:txBody>
      </p:sp>
      <p:sp>
        <p:nvSpPr>
          <p:cNvPr id="182" name="Google Shape;182;p4"/>
          <p:cNvSpPr/>
          <p:nvPr/>
        </p:nvSpPr>
        <p:spPr>
          <a:xfrm>
            <a:off x="1236134" y="2429309"/>
            <a:ext cx="6096000" cy="68505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Giúp hiểu biết về các bước tiếp theo phải được thực hiện để cải tiến tổ chức.</a:t>
            </a:r>
            <a:endParaRPr sz="1400">
              <a:solidFill>
                <a:schemeClr val="dk1"/>
              </a:solidFill>
              <a:latin typeface="Calibri"/>
              <a:ea typeface="Calibri"/>
              <a:cs typeface="Calibri"/>
              <a:sym typeface="Calibri"/>
            </a:endParaRPr>
          </a:p>
        </p:txBody>
      </p:sp>
      <p:sp>
        <p:nvSpPr>
          <p:cNvPr id="183" name="Google Shape;183;p4"/>
          <p:cNvSpPr/>
          <p:nvPr/>
        </p:nvSpPr>
        <p:spPr>
          <a:xfrm>
            <a:off x="1512802" y="3321561"/>
            <a:ext cx="6096000" cy="68505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Duy trì sự quan tâm của người theo dõi với thông tin mà họ có thể hiểu được.</a:t>
            </a:r>
            <a:endParaRPr sz="1400">
              <a:solidFill>
                <a:schemeClr val="dk1"/>
              </a:solidFill>
              <a:latin typeface="Calibri"/>
              <a:ea typeface="Calibri"/>
              <a:cs typeface="Calibri"/>
              <a:sym typeface="Calibri"/>
            </a:endParaRPr>
          </a:p>
        </p:txBody>
      </p:sp>
      <p:sp>
        <p:nvSpPr>
          <p:cNvPr id="184" name="Google Shape;184;p4"/>
          <p:cNvSpPr/>
          <p:nvPr/>
        </p:nvSpPr>
        <p:spPr>
          <a:xfrm>
            <a:off x="1813368" y="4162999"/>
            <a:ext cx="6096000" cy="68505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Phân phối thông tin dễ dàng làm tăng cơ hội chia sẻ những hiểu biết sâu sắc với mọi người có liên quan.</a:t>
            </a:r>
            <a:endParaRPr sz="1400">
              <a:solidFill>
                <a:schemeClr val="dk1"/>
              </a:solidFill>
              <a:latin typeface="Calibri"/>
              <a:ea typeface="Calibri"/>
              <a:cs typeface="Calibri"/>
              <a:sym typeface="Calibri"/>
            </a:endParaRPr>
          </a:p>
        </p:txBody>
      </p:sp>
      <p:sp>
        <p:nvSpPr>
          <p:cNvPr id="185" name="Google Shape;185;p4"/>
          <p:cNvSpPr/>
          <p:nvPr/>
        </p:nvSpPr>
        <p:spPr>
          <a:xfrm>
            <a:off x="2153967" y="5024462"/>
            <a:ext cx="5961888" cy="38869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Giúp các nhà khoa học dữ liệu dễ tiếp cận và hiểu hơn dữ liệu.</a:t>
            </a:r>
            <a:endParaRPr sz="1400">
              <a:solidFill>
                <a:schemeClr val="dk1"/>
              </a:solidFill>
              <a:latin typeface="Calibri"/>
              <a:ea typeface="Calibri"/>
              <a:cs typeface="Calibri"/>
              <a:sym typeface="Calibri"/>
            </a:endParaRPr>
          </a:p>
        </p:txBody>
      </p:sp>
      <p:sp>
        <p:nvSpPr>
          <p:cNvPr id="186" name="Google Shape;186;p4"/>
          <p:cNvSpPr/>
          <p:nvPr/>
        </p:nvSpPr>
        <p:spPr>
          <a:xfrm>
            <a:off x="2450035" y="5603824"/>
            <a:ext cx="6096000" cy="98142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Tăng khả năng hành động và phát hiện một cách nhanh chóng giúp đạt được thành công với tốc độ nhanh hơn và ít sai lầm hơn.</a:t>
            </a:r>
            <a:endParaRPr sz="1400">
              <a:solidFill>
                <a:schemeClr val="dk1"/>
              </a:solidFill>
              <a:latin typeface="Calibri"/>
              <a:ea typeface="Calibri"/>
              <a:cs typeface="Calibri"/>
              <a:sym typeface="Calibri"/>
            </a:endParaRPr>
          </a:p>
        </p:txBody>
      </p:sp>
      <p:sp>
        <p:nvSpPr>
          <p:cNvPr id="187" name="Google Shape;187;p4"/>
          <p:cNvSpPr/>
          <p:nvPr/>
        </p:nvSpPr>
        <p:spPr>
          <a:xfrm>
            <a:off x="1016000" y="1485855"/>
            <a:ext cx="6096000" cy="68505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Times New Roman"/>
                <a:ea typeface="Times New Roman"/>
                <a:cs typeface="Times New Roman"/>
                <a:sym typeface="Times New Roman"/>
              </a:rPr>
              <a:t>Tiếp thu thông tin nhanh chóng, nâng cao hiểu biết và đưa ra quyết định nhanh hơn.</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4) Thư viện cho Trực Quan Hóa Dữ Liệu phổ biến nhất:</a:t>
            </a:r>
            <a:endParaRPr>
              <a:latin typeface="Times New Roman"/>
              <a:ea typeface="Times New Roman"/>
              <a:cs typeface="Times New Roman"/>
              <a:sym typeface="Times New Roman"/>
            </a:endParaRPr>
          </a:p>
        </p:txBody>
      </p:sp>
      <p:pic>
        <p:nvPicPr>
          <p:cNvPr id="193" name="Google Shape;193;p5"/>
          <p:cNvPicPr preferRelativeResize="0"/>
          <p:nvPr/>
        </p:nvPicPr>
        <p:blipFill rotWithShape="1">
          <a:blip r:embed="rId3">
            <a:alphaModFix/>
          </a:blip>
          <a:srcRect b="0" l="0" r="0" t="0"/>
          <a:stretch/>
        </p:blipFill>
        <p:spPr>
          <a:xfrm>
            <a:off x="1065641" y="1691013"/>
            <a:ext cx="4007400" cy="2340279"/>
          </a:xfrm>
          <a:prstGeom prst="rect">
            <a:avLst/>
          </a:prstGeom>
          <a:noFill/>
          <a:ln>
            <a:noFill/>
          </a:ln>
        </p:spPr>
      </p:pic>
      <p:pic>
        <p:nvPicPr>
          <p:cNvPr id="194" name="Google Shape;194;p5"/>
          <p:cNvPicPr preferRelativeResize="0"/>
          <p:nvPr/>
        </p:nvPicPr>
        <p:blipFill rotWithShape="1">
          <a:blip r:embed="rId4">
            <a:alphaModFix/>
          </a:blip>
          <a:srcRect b="0" l="0" r="0" t="0"/>
          <a:stretch/>
        </p:blipFill>
        <p:spPr>
          <a:xfrm>
            <a:off x="4321480" y="3836095"/>
            <a:ext cx="3958224" cy="2226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5) Khi trực quan hóa dữ liệu và library thích hợp</a:t>
            </a:r>
            <a:endParaRPr>
              <a:latin typeface="Times New Roman"/>
              <a:ea typeface="Times New Roman"/>
              <a:cs typeface="Times New Roman"/>
              <a:sym typeface="Times New Roman"/>
            </a:endParaRPr>
          </a:p>
        </p:txBody>
      </p:sp>
      <p:graphicFrame>
        <p:nvGraphicFramePr>
          <p:cNvPr id="200" name="Google Shape;200;p6"/>
          <p:cNvGraphicFramePr/>
          <p:nvPr/>
        </p:nvGraphicFramePr>
        <p:xfrm>
          <a:off x="1435097" y="2451100"/>
          <a:ext cx="3000000" cy="3000000"/>
        </p:xfrm>
        <a:graphic>
          <a:graphicData uri="http://schemas.openxmlformats.org/drawingml/2006/table">
            <a:tbl>
              <a:tblPr bandRow="1" firstCol="1" firstRow="1">
                <a:noFill/>
                <a:tableStyleId>{915619CC-EB17-493F-A0E3-40C7A9851EC3}</a:tableStyleId>
              </a:tblPr>
              <a:tblGrid>
                <a:gridCol w="3625850"/>
                <a:gridCol w="3625850"/>
              </a:tblGrid>
              <a:tr h="2466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matplotlib</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Seaborn</a:t>
                      </a:r>
                      <a:endParaRPr sz="1500" u="none" cap="none" strike="noStrike">
                        <a:latin typeface="Times New Roman"/>
                        <a:ea typeface="Times New Roman"/>
                        <a:cs typeface="Times New Roman"/>
                        <a:sym typeface="Times New Roman"/>
                      </a:endParaRPr>
                    </a:p>
                  </a:txBody>
                  <a:tcPr marT="0" marB="0" marR="68575" marL="68575"/>
                </a:tc>
              </a:tr>
              <a:tr h="5062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Được sử dụng để tạo các đồ thị cơ bản</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Được sử dụng để tạo các đồ thị phức tạp hơn</a:t>
                      </a:r>
                      <a:endParaRPr sz="1500" u="none" cap="none" strike="noStrike">
                        <a:latin typeface="Times New Roman"/>
                        <a:ea typeface="Times New Roman"/>
                        <a:cs typeface="Times New Roman"/>
                        <a:sym typeface="Times New Roman"/>
                      </a:endParaRPr>
                    </a:p>
                  </a:txBody>
                  <a:tcPr marT="0" marB="0" marR="68575" marL="68575"/>
                </a:tc>
              </a:tr>
              <a:tr h="1025400">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Được liên kết rất nhiều với Pandas và NumPy và trở thành một gói đồ họa để trực quan hóa dữ liệu Python</a:t>
                      </a:r>
                      <a:endParaRPr/>
                    </a:p>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 </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Dễ chịu hơn trong việc sử dụng các khung dữ liệu trong Pandas</a:t>
                      </a:r>
                      <a:endParaRPr sz="1500" u="none" cap="none" strike="noStrike">
                        <a:latin typeface="Times New Roman"/>
                        <a:ea typeface="Times New Roman"/>
                        <a:cs typeface="Times New Roman"/>
                        <a:sym typeface="Times New Roman"/>
                      </a:endParaRPr>
                    </a:p>
                  </a:txBody>
                  <a:tcPr marT="0" marB="0" marR="68575" marL="68575"/>
                </a:tc>
              </a:tr>
              <a:tr h="2466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Rất mạnh mẽ và tùy chỉnh</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Hỗ trợ với các chủ đề mặc định</a:t>
                      </a:r>
                      <a:endParaRPr sz="1500" u="none" cap="none" strike="noStrike">
                        <a:latin typeface="Times New Roman"/>
                        <a:ea typeface="Times New Roman"/>
                        <a:cs typeface="Times New Roman"/>
                        <a:sym typeface="Times New Roman"/>
                      </a:endParaRPr>
                    </a:p>
                  </a:txBody>
                  <a:tcPr marT="0" marB="0" marR="68575" marL="68575"/>
                </a:tc>
              </a:tr>
              <a:tr h="2466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Ít chức năng</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Có tổ chức và chức năng hơn đáng kể</a:t>
                      </a:r>
                      <a:endParaRPr sz="1500" u="none" cap="none" strike="noStrike">
                        <a:latin typeface="Times New Roman"/>
                        <a:ea typeface="Times New Roman"/>
                        <a:cs typeface="Times New Roman"/>
                        <a:sym typeface="Times New Roman"/>
                      </a:endParaRPr>
                    </a:p>
                  </a:txBody>
                  <a:tcPr marT="0" marB="0" marR="68575" marL="68575"/>
                </a:tc>
              </a:tr>
              <a:tr h="5062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Hoạt động hiệu quả với các array và data frame</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Xử lý toàn bộ tập dữ liệu như một đơn vị đơn lẻ</a:t>
                      </a:r>
                      <a:endParaRPr sz="1500" u="none" cap="none" strike="noStrike">
                        <a:latin typeface="Times New Roman"/>
                        <a:ea typeface="Times New Roman"/>
                        <a:cs typeface="Times New Roman"/>
                        <a:sym typeface="Times New Roman"/>
                      </a:endParaRPr>
                    </a:p>
                  </a:txBody>
                  <a:tcPr marT="0" marB="0" marR="68575" marL="68575"/>
                </a:tc>
              </a:tr>
              <a:tr h="5062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Chứa Giao diện lập trình ứng dụng trạng thái khác nhau để vẽ biểu đồ</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Không quá trạng thái và các tham số được yêu cầu khi vẽ biểu đồ</a:t>
                      </a:r>
                      <a:endParaRPr sz="1500" u="none" cap="none" strike="noStrike">
                        <a:latin typeface="Times New Roman"/>
                        <a:ea typeface="Times New Roman"/>
                        <a:cs typeface="Times New Roman"/>
                        <a:sym typeface="Times New Roman"/>
                      </a:endParaRPr>
                    </a:p>
                  </a:txBody>
                  <a:tcPr marT="0" marB="0" marR="68575" marL="68575"/>
                </a:tc>
              </a:tr>
              <a:tr h="246625">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 </a:t>
                      </a:r>
                      <a:endParaRPr sz="15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GB" sz="1500" u="none" cap="none" strike="noStrike">
                          <a:latin typeface="Times New Roman"/>
                          <a:ea typeface="Times New Roman"/>
                          <a:cs typeface="Times New Roman"/>
                          <a:sym typeface="Times New Roman"/>
                        </a:rPr>
                        <a:t> </a:t>
                      </a:r>
                      <a:endParaRPr sz="15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06" name="Google Shape;206;p7"/>
          <p:cNvSpPr/>
          <p:nvPr/>
        </p:nvSpPr>
        <p:spPr>
          <a:xfrm>
            <a:off x="1284736" y="2114034"/>
            <a:ext cx="385394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Line charts (biểu đồ đường) </a:t>
            </a:r>
            <a:endParaRPr sz="2500">
              <a:solidFill>
                <a:schemeClr val="dk1"/>
              </a:solidFill>
              <a:latin typeface="Times New Roman"/>
              <a:ea typeface="Times New Roman"/>
              <a:cs typeface="Times New Roman"/>
              <a:sym typeface="Times New Roman"/>
            </a:endParaRPr>
          </a:p>
        </p:txBody>
      </p:sp>
      <p:sp>
        <p:nvSpPr>
          <p:cNvPr id="207" name="Google Shape;207;p7"/>
          <p:cNvSpPr/>
          <p:nvPr/>
        </p:nvSpPr>
        <p:spPr>
          <a:xfrm>
            <a:off x="677334" y="3056807"/>
            <a:ext cx="2933700" cy="216687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Arial"/>
                <a:ea typeface="Arial"/>
                <a:cs typeface="Arial"/>
                <a:sym typeface="Arial"/>
              </a:rPr>
              <a:t>Biểu đồ đường là khi bạn muốn hiển thị giá trị của một thứ thay đổi như thế nào theo thời gian</a:t>
            </a:r>
            <a:r>
              <a:rPr lang="en-GB" sz="1800">
                <a:solidFill>
                  <a:srgbClr val="202124"/>
                </a:solidFill>
              </a:rPr>
              <a:t>.</a:t>
            </a:r>
            <a:endParaRPr sz="1800">
              <a:solidFill>
                <a:schemeClr val="dk1"/>
              </a:solidFill>
              <a:latin typeface="Calibri"/>
              <a:ea typeface="Calibri"/>
              <a:cs typeface="Calibri"/>
              <a:sym typeface="Calibri"/>
            </a:endParaRPr>
          </a:p>
        </p:txBody>
      </p:sp>
      <p:pic>
        <p:nvPicPr>
          <p:cNvPr descr="Line Graph | Data Viz Project" id="208" name="Google Shape;208;p7"/>
          <p:cNvPicPr preferRelativeResize="0"/>
          <p:nvPr/>
        </p:nvPicPr>
        <p:blipFill rotWithShape="1">
          <a:blip r:embed="rId3">
            <a:alphaModFix/>
          </a:blip>
          <a:srcRect b="0" l="0" r="0" t="0"/>
          <a:stretch/>
        </p:blipFill>
        <p:spPr>
          <a:xfrm>
            <a:off x="4975668" y="2774722"/>
            <a:ext cx="3647632" cy="20893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14" name="Google Shape;214;p8"/>
          <p:cNvSpPr/>
          <p:nvPr/>
        </p:nvSpPr>
        <p:spPr>
          <a:xfrm>
            <a:off x="774700" y="3120307"/>
            <a:ext cx="2527300" cy="305596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Arial"/>
                <a:ea typeface="Arial"/>
                <a:cs typeface="Arial"/>
                <a:sym typeface="Arial"/>
              </a:rPr>
              <a:t>Khi bạn có hai biến kết hợp tốt với nhau. Nếu bạn có hai biến kết hợp tốt với nhau, vẽ chúng trên biểu đồ phân tán là một cách để xem mối quan hệ của chúng và xem đó là mối tương quan </a:t>
            </a:r>
            <a:r>
              <a:rPr lang="en-GB" sz="1800">
                <a:solidFill>
                  <a:srgbClr val="202124"/>
                </a:solidFill>
              </a:rPr>
              <a:t>thuận</a:t>
            </a:r>
            <a:r>
              <a:rPr lang="en-GB" sz="1800">
                <a:solidFill>
                  <a:srgbClr val="202124"/>
                </a:solidFill>
                <a:latin typeface="Arial"/>
                <a:ea typeface="Arial"/>
                <a:cs typeface="Arial"/>
                <a:sym typeface="Arial"/>
              </a:rPr>
              <a:t> hay </a:t>
            </a:r>
            <a:r>
              <a:rPr lang="en-GB" sz="1800">
                <a:solidFill>
                  <a:srgbClr val="202124"/>
                </a:solidFill>
              </a:rPr>
              <a:t>nghịch</a:t>
            </a:r>
            <a:endParaRPr sz="1800">
              <a:solidFill>
                <a:schemeClr val="dk1"/>
              </a:solidFill>
              <a:latin typeface="Calibri"/>
              <a:ea typeface="Calibri"/>
              <a:cs typeface="Calibri"/>
              <a:sym typeface="Calibri"/>
            </a:endParaRPr>
          </a:p>
        </p:txBody>
      </p:sp>
      <p:sp>
        <p:nvSpPr>
          <p:cNvPr id="215" name="Google Shape;215;p8"/>
          <p:cNvSpPr/>
          <p:nvPr/>
        </p:nvSpPr>
        <p:spPr>
          <a:xfrm>
            <a:off x="987750" y="2232737"/>
            <a:ext cx="405591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rgbClr val="202124"/>
                </a:solidFill>
                <a:latin typeface="Times New Roman"/>
                <a:ea typeface="Times New Roman"/>
                <a:cs typeface="Times New Roman"/>
                <a:sym typeface="Times New Roman"/>
              </a:rPr>
              <a:t>Scatter plot (biểu đồ phân tán)</a:t>
            </a:r>
            <a:endParaRPr sz="2500">
              <a:solidFill>
                <a:schemeClr val="dk1"/>
              </a:solidFill>
              <a:latin typeface="Times New Roman"/>
              <a:ea typeface="Times New Roman"/>
              <a:cs typeface="Times New Roman"/>
              <a:sym typeface="Times New Roman"/>
            </a:endParaRPr>
          </a:p>
        </p:txBody>
      </p:sp>
      <p:pic>
        <p:nvPicPr>
          <p:cNvPr id="216" name="Google Shape;216;p8"/>
          <p:cNvPicPr preferRelativeResize="0"/>
          <p:nvPr/>
        </p:nvPicPr>
        <p:blipFill rotWithShape="1">
          <a:blip r:embed="rId3">
            <a:alphaModFix/>
          </a:blip>
          <a:srcRect b="0" l="0" r="0" t="0"/>
          <a:stretch/>
        </p:blipFill>
        <p:spPr>
          <a:xfrm>
            <a:off x="5502102" y="2832100"/>
            <a:ext cx="3578398" cy="238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GB">
                <a:latin typeface="Times New Roman"/>
                <a:ea typeface="Times New Roman"/>
                <a:cs typeface="Times New Roman"/>
                <a:sym typeface="Times New Roman"/>
              </a:rPr>
              <a:t>6) Các Plot phổ biến được sử dụng cho trực quan hóa dữ liệu </a:t>
            </a:r>
            <a:endParaRPr/>
          </a:p>
        </p:txBody>
      </p:sp>
      <p:sp>
        <p:nvSpPr>
          <p:cNvPr id="222" name="Google Shape;222;p9"/>
          <p:cNvSpPr/>
          <p:nvPr/>
        </p:nvSpPr>
        <p:spPr>
          <a:xfrm>
            <a:off x="987750" y="2232737"/>
            <a:ext cx="393569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500">
                <a:solidFill>
                  <a:schemeClr val="dk1"/>
                </a:solidFill>
                <a:latin typeface="Times New Roman"/>
                <a:ea typeface="Times New Roman"/>
                <a:cs typeface="Times New Roman"/>
                <a:sym typeface="Times New Roman"/>
              </a:rPr>
              <a:t>Bar graphs </a:t>
            </a:r>
            <a:r>
              <a:rPr lang="en-GB" sz="2500">
                <a:solidFill>
                  <a:srgbClr val="202124"/>
                </a:solidFill>
                <a:latin typeface="Times New Roman"/>
                <a:ea typeface="Times New Roman"/>
                <a:cs typeface="Times New Roman"/>
                <a:sym typeface="Times New Roman"/>
              </a:rPr>
              <a:t> (</a:t>
            </a:r>
            <a:r>
              <a:rPr lang="en-GB" sz="2500">
                <a:solidFill>
                  <a:srgbClr val="202124"/>
                </a:solidFill>
                <a:latin typeface="Arial"/>
                <a:ea typeface="Arial"/>
                <a:cs typeface="Arial"/>
                <a:sym typeface="Arial"/>
              </a:rPr>
              <a:t>Biểu đồ thanh</a:t>
            </a:r>
            <a:r>
              <a:rPr lang="en-GB" sz="2500">
                <a:solidFill>
                  <a:srgbClr val="202124"/>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p:txBody>
      </p:sp>
      <p:sp>
        <p:nvSpPr>
          <p:cNvPr id="223" name="Google Shape;223;p9"/>
          <p:cNvSpPr/>
          <p:nvPr/>
        </p:nvSpPr>
        <p:spPr>
          <a:xfrm>
            <a:off x="677334" y="3208030"/>
            <a:ext cx="2781300" cy="155266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GB" sz="1800">
                <a:solidFill>
                  <a:srgbClr val="202124"/>
                </a:solidFill>
                <a:latin typeface="Arial"/>
                <a:ea typeface="Arial"/>
                <a:cs typeface="Arial"/>
                <a:sym typeface="Arial"/>
              </a:rPr>
              <a:t>Được sử dụng để so sánh mọi thứ giữa các nhóm khác nha</a:t>
            </a:r>
            <a:r>
              <a:rPr lang="en-GB" sz="1800">
                <a:solidFill>
                  <a:srgbClr val="202124"/>
                </a:solidFill>
              </a:rPr>
              <a:t>u</a:t>
            </a:r>
            <a:r>
              <a:rPr lang="en-GB" sz="1800">
                <a:solidFill>
                  <a:srgbClr val="202124"/>
                </a:solidFill>
                <a:latin typeface="Arial"/>
                <a:ea typeface="Arial"/>
                <a:cs typeface="Arial"/>
                <a:sym typeface="Arial"/>
              </a:rPr>
              <a:t>. </a:t>
            </a:r>
            <a:endParaRPr sz="1800">
              <a:solidFill>
                <a:srgbClr val="202124"/>
              </a:solidFill>
              <a:latin typeface="Arial"/>
              <a:ea typeface="Arial"/>
              <a:cs typeface="Arial"/>
              <a:sym typeface="Arial"/>
            </a:endParaRPr>
          </a:p>
        </p:txBody>
      </p:sp>
      <p:pic>
        <p:nvPicPr>
          <p:cNvPr id="224" name="Google Shape;224;p9"/>
          <p:cNvPicPr preferRelativeResize="0"/>
          <p:nvPr/>
        </p:nvPicPr>
        <p:blipFill rotWithShape="1">
          <a:blip r:embed="rId3">
            <a:alphaModFix/>
          </a:blip>
          <a:srcRect b="0" l="0" r="0" t="0"/>
          <a:stretch/>
        </p:blipFill>
        <p:spPr>
          <a:xfrm>
            <a:off x="5899150" y="2709790"/>
            <a:ext cx="2851150" cy="24464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2022-05-19T10:02:44Z</dcterms:created>
  <dc:creator>CSC</dc:creator>
</cp:coreProperties>
</file>