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5" r:id="rId2"/>
    <p:sldId id="258" r:id="rId3"/>
    <p:sldId id="259" r:id="rId4"/>
    <p:sldId id="269" r:id="rId5"/>
    <p:sldId id="272" r:id="rId6"/>
    <p:sldId id="273" r:id="rId7"/>
    <p:sldId id="278" r:id="rId8"/>
    <p:sldId id="260" r:id="rId9"/>
    <p:sldId id="261" r:id="rId10"/>
    <p:sldId id="263" r:id="rId11"/>
    <p:sldId id="270" r:id="rId12"/>
    <p:sldId id="276" r:id="rId13"/>
    <p:sldId id="271" r:id="rId14"/>
    <p:sldId id="265" r:id="rId15"/>
    <p:sldId id="277" r:id="rId16"/>
    <p:sldId id="266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69" autoAdjust="0"/>
  </p:normalViewPr>
  <p:slideViewPr>
    <p:cSldViewPr>
      <p:cViewPr varScale="1">
        <p:scale>
          <a:sx n="101" d="100"/>
          <a:sy n="101" d="100"/>
        </p:scale>
        <p:origin x="51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FBF99-E6E2-45AC-967F-424D3300F3B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C2125-8E98-4A82-B6E0-5E01E26E3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36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C2125-8E98-4A82-B6E0-5E01E26E3B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59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C2125-8E98-4A82-B6E0-5E01E26E3B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40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C2125-8E98-4A82-B6E0-5E01E26E3B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00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C2125-8E98-4A82-B6E0-5E01E26E3B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25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C2125-8E98-4A82-B6E0-5E01E26E3B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57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C2125-8E98-4A82-B6E0-5E01E26E3B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99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C2125-8E98-4A82-B6E0-5E01E26E3B8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53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C2125-8E98-4A82-B6E0-5E01E26E3B8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07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Computer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CA9478-788D-42C7-BC35-88005760C6D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47750"/>
            <a:ext cx="5715000" cy="3581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3670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76350"/>
            <a:ext cx="8686800" cy="3200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Networks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9478-788D-42C7-BC35-88005760C6D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31436"/>
            <a:ext cx="9144000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Extent of subtitles</a:t>
            </a:r>
          </a:p>
        </p:txBody>
      </p:sp>
    </p:spTree>
    <p:extLst>
      <p:ext uri="{BB962C8B-B14F-4D97-AF65-F5344CB8AC3E}">
        <p14:creationId xmlns:p14="http://schemas.microsoft.com/office/powerpoint/2010/main" val="632399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Networks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9478-788D-42C7-BC35-88005760C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0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Networks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9478-788D-42C7-BC35-88005760C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94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Networks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9478-788D-42C7-BC35-88005760C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20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9478-788D-42C7-BC35-88005760C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48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9478-788D-42C7-BC35-88005760C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81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Networks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9478-788D-42C7-BC35-88005760C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6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Networks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9478-788D-42C7-BC35-88005760C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427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Networks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9478-788D-42C7-BC35-88005760C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248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Networks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9478-788D-42C7-BC35-88005760C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74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Computer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CA9478-788D-42C7-BC35-88005760C6D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914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Computer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CA9478-788D-42C7-BC35-88005760C6D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47750"/>
            <a:ext cx="5715000" cy="3581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3585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Computer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CA9478-788D-42C7-BC35-88005760C6D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276350"/>
            <a:ext cx="5715000" cy="3352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6365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Computer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CA9478-788D-42C7-BC35-88005760C6D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276350"/>
            <a:ext cx="5715000" cy="3352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9355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209550"/>
            <a:ext cx="8686800" cy="85725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Computer Networks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85800" y="1657350"/>
            <a:ext cx="5257800" cy="152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2000" y="2876550"/>
            <a:ext cx="4525887" cy="936190"/>
            <a:chOff x="1204264" y="3301954"/>
            <a:chExt cx="4525887" cy="936190"/>
          </a:xfrm>
        </p:grpSpPr>
        <p:pic>
          <p:nvPicPr>
            <p:cNvPr id="10" name="Picture 6" descr="http://www.engr.washington.edu/sites/default/files/mycoe/marcom/uw/signature_left/UW.Signature_left_smal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4264" y="3892522"/>
              <a:ext cx="4425649" cy="345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1726234" y="3301954"/>
              <a:ext cx="4003917" cy="623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600" dirty="0">
                  <a:latin typeface="Calibri" pitchFamily="34" charset="0"/>
                  <a:cs typeface="Calibri" pitchFamily="34" charset="0"/>
                </a:rPr>
                <a:t>David Wetherall  (djw@uw.edu)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>
                  <a:latin typeface="Calibri" pitchFamily="34" charset="0"/>
                  <a:cs typeface="Calibri" pitchFamily="34" charset="0"/>
                </a:rPr>
                <a:t>Professor of Computer Science &amp; Engineering</a:t>
              </a:r>
            </a:p>
          </p:txBody>
        </p:sp>
        <p:pic>
          <p:nvPicPr>
            <p:cNvPr id="12" name="Picture 8" descr="http://www.cs.washington.edu/images/logo/CSElogo2_144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4264" y="3362118"/>
              <a:ext cx="502920" cy="502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59554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Networks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9478-788D-42C7-BC35-88005760C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2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Networks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9478-788D-42C7-BC35-88005760C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9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76350"/>
            <a:ext cx="8686800" cy="3200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Networks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9478-788D-42C7-BC35-88005760C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90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5979"/>
            <a:ext cx="86868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82278"/>
            <a:ext cx="86868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4781550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Computer Networks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47815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A9478-788D-42C7-BC35-88005760C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33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6" r:id="rId2"/>
    <p:sldLayoutId id="2147483665" r:id="rId3"/>
    <p:sldLayoutId id="2147483662" r:id="rId4"/>
    <p:sldLayoutId id="2147483664" r:id="rId5"/>
    <p:sldLayoutId id="2147483661" r:id="rId6"/>
    <p:sldLayoutId id="2147483649" r:id="rId7"/>
    <p:sldLayoutId id="2147483650" r:id="rId8"/>
    <p:sldLayoutId id="2147483663" r:id="rId9"/>
    <p:sldLayoutId id="2147483668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of the course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762" y="1352550"/>
            <a:ext cx="6128238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Oval 1"/>
          <p:cNvSpPr/>
          <p:nvPr/>
        </p:nvSpPr>
        <p:spPr>
          <a:xfrm>
            <a:off x="2752872" y="1885950"/>
            <a:ext cx="4114800" cy="2057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321629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Main Point (2)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To learn how the Internet works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 learn the fundamentals of computer networks</a:t>
            </a:r>
          </a:p>
          <a:p>
            <a:pPr marL="914400" lvl="1" indent="-514350"/>
            <a:r>
              <a:rPr lang="en-US" dirty="0"/>
              <a:t>What hard problems must they solve?</a:t>
            </a:r>
          </a:p>
          <a:p>
            <a:pPr marL="914400" lvl="1" indent="-514350"/>
            <a:r>
              <a:rPr lang="en-US" dirty="0"/>
              <a:t>What design strategies have proven valuable?</a:t>
            </a:r>
          </a:p>
        </p:txBody>
      </p:sp>
    </p:spTree>
    <p:extLst>
      <p:ext uri="{BB962C8B-B14F-4D97-AF65-F5344CB8AC3E}">
        <p14:creationId xmlns:p14="http://schemas.microsoft.com/office/powerpoint/2010/main" val="2936489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the Fundamentals?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Apply to all computer networks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Intellectual interest </a:t>
            </a:r>
            <a:r>
              <a:rPr lang="en-US" dirty="0">
                <a:solidFill>
                  <a:srgbClr val="0000FF"/>
                </a:solidFill>
                <a:cs typeface="Arial"/>
              </a:rPr>
              <a:t>»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Change / reinvention </a:t>
            </a:r>
            <a:r>
              <a:rPr lang="en-US" dirty="0">
                <a:solidFill>
                  <a:srgbClr val="0000FF"/>
                </a:solidFill>
                <a:latin typeface="+mn-lt"/>
                <a:cs typeface="Arial"/>
              </a:rPr>
              <a:t>»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02529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Fundamentals – Intellectual Interest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Example key problem: Reliability!</a:t>
            </a:r>
          </a:p>
          <a:p>
            <a:pPr lvl="1"/>
            <a:r>
              <a:rPr lang="en-US" dirty="0"/>
              <a:t>Any part of the Internet might fail</a:t>
            </a:r>
          </a:p>
          <a:p>
            <a:pPr lvl="1"/>
            <a:r>
              <a:rPr lang="en-US" dirty="0"/>
              <a:t>Messages might be corrupted</a:t>
            </a:r>
          </a:p>
          <a:p>
            <a:pPr lvl="1"/>
            <a:r>
              <a:rPr lang="en-US" dirty="0"/>
              <a:t>So how do we provide reliability?</a:t>
            </a:r>
          </a:p>
          <a:p>
            <a:pPr lvl="2"/>
            <a:endParaRPr lang="en-US" sz="1200" dirty="0"/>
          </a:p>
          <a:p>
            <a:r>
              <a:rPr lang="en-US" dirty="0"/>
              <a:t>Reliability solutions</a:t>
            </a:r>
            <a:endParaRPr lang="en-US" dirty="0">
              <a:solidFill>
                <a:srgbClr val="0000FF"/>
              </a:solidFill>
              <a:cs typeface="Arial"/>
            </a:endParaRPr>
          </a:p>
          <a:p>
            <a:pPr lvl="1"/>
            <a:r>
              <a:rPr lang="en-US" dirty="0">
                <a:cs typeface="Arial"/>
              </a:rPr>
              <a:t>Codes to detect/correct errors</a:t>
            </a:r>
          </a:p>
          <a:p>
            <a:pPr lvl="1"/>
            <a:r>
              <a:rPr lang="en-US" dirty="0">
                <a:cs typeface="Arial"/>
              </a:rPr>
              <a:t>Routing around failures ...</a:t>
            </a:r>
          </a:p>
        </p:txBody>
      </p:sp>
    </p:spTree>
    <p:extLst>
      <p:ext uri="{BB962C8B-B14F-4D97-AF65-F5344CB8AC3E}">
        <p14:creationId xmlns:p14="http://schemas.microsoft.com/office/powerpoint/2010/main" val="1604860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Fundamentals – Intellectual Interest (2)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802583"/>
              </p:ext>
            </p:extLst>
          </p:nvPr>
        </p:nvGraphicFramePr>
        <p:xfrm>
          <a:off x="733425" y="1200150"/>
          <a:ext cx="767715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7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9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457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Key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problem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Example solutions</a:t>
                      </a: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299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Reliability despite failures</a:t>
                      </a: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Codes for error detection/correction 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Routing around failures</a:t>
                      </a: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299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Network growth             and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evolution</a:t>
                      </a: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Addressing and naming Protocol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layering</a:t>
                      </a: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143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Allocation of resources like bandwidth </a:t>
                      </a: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Multiple access 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Congestion control</a:t>
                      </a: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299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Security against various threats</a:t>
                      </a: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Confidentiality of messages 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Authentication of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communicating parties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1492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Fundamentals – Reinvention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Internet is constantly being re-invented!</a:t>
            </a:r>
          </a:p>
          <a:p>
            <a:pPr lvl="1"/>
            <a:r>
              <a:rPr lang="en-US" dirty="0"/>
              <a:t>Growth over time and technology trends drive upheavals in Internet design and usage </a:t>
            </a:r>
            <a:r>
              <a:rPr lang="en-US" dirty="0">
                <a:solidFill>
                  <a:srgbClr val="0000FF"/>
                </a:solidFill>
                <a:cs typeface="Arial"/>
              </a:rPr>
              <a:t>»</a:t>
            </a:r>
            <a:endParaRPr lang="en-US" dirty="0"/>
          </a:p>
          <a:p>
            <a:r>
              <a:rPr lang="en-US" dirty="0"/>
              <a:t>Today’s Internet is different from yesterday’s</a:t>
            </a:r>
            <a:endParaRPr lang="en-US" dirty="0">
              <a:solidFill>
                <a:srgbClr val="0000FF"/>
              </a:solidFill>
              <a:cs typeface="Arial"/>
            </a:endParaRPr>
          </a:p>
          <a:p>
            <a:pPr lvl="1"/>
            <a:r>
              <a:rPr lang="en-US" dirty="0">
                <a:cs typeface="Arial"/>
              </a:rPr>
              <a:t>And tomorrow’s will be different again</a:t>
            </a:r>
          </a:p>
          <a:p>
            <a:pPr lvl="1"/>
            <a:r>
              <a:rPr lang="en-US" dirty="0">
                <a:cs typeface="Arial"/>
              </a:rPr>
              <a:t>But the fundamentals remain the same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333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 – Reinvention (2)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276350"/>
            <a:ext cx="3352800" cy="3352800"/>
          </a:xfrm>
        </p:spPr>
        <p:txBody>
          <a:bodyPr/>
          <a:lstStyle/>
          <a:p>
            <a:r>
              <a:rPr lang="en-US" dirty="0"/>
              <a:t>At least a billion Internet hosts and growing …</a:t>
            </a:r>
          </a:p>
        </p:txBody>
      </p:sp>
      <p:pic>
        <p:nvPicPr>
          <p:cNvPr id="1026" name="Picture 2" descr="http://ftp.isc.org/www/survey/reports/hos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452" y="929867"/>
            <a:ext cx="5385747" cy="377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AC6454-B8F0-49D9-97F5-B5A9D43EAD42}"/>
              </a:ext>
            </a:extLst>
          </p:cNvPr>
          <p:cNvSpPr txBox="1"/>
          <p:nvPr/>
        </p:nvSpPr>
        <p:spPr>
          <a:xfrm>
            <a:off x="533400" y="4497169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 January 2019, approximately 1.01 billion </a:t>
            </a:r>
            <a:r>
              <a:rPr lang="en-US" b="1"/>
              <a:t>internet hosts</a:t>
            </a:r>
            <a:r>
              <a:rPr lang="en-US"/>
              <a:t> were available on the DNS.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296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Fundamentals – Reinvention (3)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Examples of upheavals in the past 1-2 decades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32419"/>
              </p:ext>
            </p:extLst>
          </p:nvPr>
        </p:nvGraphicFramePr>
        <p:xfrm>
          <a:off x="1447800" y="1870710"/>
          <a:ext cx="62484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2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5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Growth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/ Tech Driver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Upheaval</a:t>
                      </a: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Emergence of the web</a:t>
                      </a: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Content Distribution Networks</a:t>
                      </a: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Digital songs/videos</a:t>
                      </a: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Peer-to-peer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file sharing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Falling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cost/bit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Voice-over-IP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calling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Many Internet hosts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IPv6</a:t>
                      </a: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Wireless advances</a:t>
                      </a: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Mobile devices</a:t>
                      </a: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1304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of the course (2)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Three “networking” topics:</a:t>
            </a:r>
          </a:p>
          <a:p>
            <a:pPr lvl="2"/>
            <a:endParaRPr lang="en-US" sz="20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We’re in the middle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914400" y="1885950"/>
            <a:ext cx="2819400" cy="1815424"/>
            <a:chOff x="1524000" y="1885950"/>
            <a:chExt cx="2667000" cy="2044025"/>
          </a:xfrm>
        </p:grpSpPr>
        <p:sp>
          <p:nvSpPr>
            <p:cNvPr id="6" name="Rectangle 5"/>
            <p:cNvSpPr/>
            <p:nvPr/>
          </p:nvSpPr>
          <p:spPr>
            <a:xfrm>
              <a:off x="1524000" y="1885950"/>
              <a:ext cx="2667000" cy="685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Distributed systems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524000" y="2571750"/>
              <a:ext cx="2667000" cy="6829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Networking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524000" y="3247012"/>
              <a:ext cx="2667000" cy="6829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Communications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3291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Main Point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To learn how the Internet works </a:t>
            </a:r>
            <a:r>
              <a:rPr lang="en-US" sz="2800" dirty="0">
                <a:solidFill>
                  <a:srgbClr val="0000FF"/>
                </a:solidFill>
                <a:cs typeface="Arial"/>
              </a:rPr>
              <a:t>»</a:t>
            </a:r>
            <a:endParaRPr lang="en-US" sz="2800" dirty="0"/>
          </a:p>
          <a:p>
            <a:pPr marL="914400" lvl="1" indent="-514350"/>
            <a:r>
              <a:rPr lang="en-US" sz="2400" dirty="0"/>
              <a:t>What really happens when you “browse the web”?</a:t>
            </a:r>
          </a:p>
          <a:p>
            <a:pPr marL="914400" lvl="1" indent="-514350"/>
            <a:r>
              <a:rPr lang="en-US" sz="2400" dirty="0"/>
              <a:t>What are TCP/IP, DNS, HTTP, NAT, VPNs, 802.11 etc. anyway?</a:t>
            </a:r>
          </a:p>
          <a:p>
            <a:pPr marL="2228850" lvl="4" indent="-514350"/>
            <a:endParaRPr lang="en-US" sz="16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To learn the fundamentals of computer networks</a:t>
            </a:r>
          </a:p>
        </p:txBody>
      </p:sp>
    </p:spTree>
    <p:extLst>
      <p:ext uri="{BB962C8B-B14F-4D97-AF65-F5344CB8AC3E}">
        <p14:creationId xmlns:p14="http://schemas.microsoft.com/office/powerpoint/2010/main" val="753244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about the Internet?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1714500" lvl="4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Curiosity </a:t>
            </a:r>
            <a:r>
              <a:rPr lang="en-US" dirty="0">
                <a:solidFill>
                  <a:srgbClr val="0000FF"/>
                </a:solidFill>
                <a:cs typeface="Arial"/>
              </a:rPr>
              <a:t>»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Impact on our world </a:t>
            </a:r>
            <a:r>
              <a:rPr lang="en-US" dirty="0">
                <a:solidFill>
                  <a:srgbClr val="0000FF"/>
                </a:solidFill>
                <a:cs typeface="Arial"/>
              </a:rPr>
              <a:t>»</a:t>
            </a:r>
            <a:endParaRPr lang="en-US" dirty="0">
              <a:latin typeface="+mn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Job prospects!</a:t>
            </a:r>
          </a:p>
        </p:txBody>
      </p:sp>
    </p:spTree>
    <p:extLst>
      <p:ext uri="{BB962C8B-B14F-4D97-AF65-F5344CB8AC3E}">
        <p14:creationId xmlns:p14="http://schemas.microsoft.com/office/powerpoint/2010/main" val="1518964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this experimental network 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75441" y="1087219"/>
            <a:ext cx="3193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ARPANET ~1970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" t="23636" r="1217" b="12428"/>
          <a:stretch/>
        </p:blipFill>
        <p:spPr bwMode="auto">
          <a:xfrm>
            <a:off x="762000" y="2023110"/>
            <a:ext cx="7559040" cy="1607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62000" y="3630834"/>
            <a:ext cx="7315200" cy="312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>
            <a:noAutofit/>
          </a:bodyPr>
          <a:lstStyle/>
          <a:p>
            <a:r>
              <a:rPr lang="en-US" sz="2000" dirty="0"/>
              <a:t>(a) Dec. 1969.	(b) July 1970. 		(c) March 1971. </a:t>
            </a:r>
          </a:p>
        </p:txBody>
      </p:sp>
    </p:spTree>
    <p:extLst>
      <p:ext uri="{BB962C8B-B14F-4D97-AF65-F5344CB8AC3E}">
        <p14:creationId xmlns:p14="http://schemas.microsoft.com/office/powerpoint/2010/main" val="3520361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	   To this!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>
          <a:xfrm>
            <a:off x="228600" y="1276350"/>
            <a:ext cx="4343400" cy="33528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An everyday institution used at work, home, and on-the-go</a:t>
            </a:r>
          </a:p>
        </p:txBody>
      </p:sp>
      <p:pic>
        <p:nvPicPr>
          <p:cNvPr id="5122" name="Picture 2" descr="http://upload.wikimedia.org/wikipedia/commons/thumb/d/d2/Internet_map_1024.jpg/1024px-Internet_map_102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514350"/>
            <a:ext cx="3905250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13862" y="4371976"/>
            <a:ext cx="3793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Attribution: By The </a:t>
            </a:r>
            <a:r>
              <a:rPr lang="en-US" sz="1000" dirty="0" err="1"/>
              <a:t>Opte</a:t>
            </a:r>
            <a:r>
              <a:rPr lang="en-US" sz="1000" dirty="0"/>
              <a:t> Project [CC-BY-2.5], via Wikimedia Commons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895350"/>
            <a:ext cx="20426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2619159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E15909-8555-4D3E-BAEE-0A9ED778A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03420"/>
            <a:ext cx="8153400" cy="466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635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– Societal Impact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enabler of societal change</a:t>
            </a:r>
          </a:p>
          <a:p>
            <a:pPr lvl="1"/>
            <a:r>
              <a:rPr lang="en-US" dirty="0"/>
              <a:t>Easy access to knowledge</a:t>
            </a:r>
          </a:p>
          <a:p>
            <a:pPr lvl="1"/>
            <a:r>
              <a:rPr lang="en-US" dirty="0"/>
              <a:t>Electronic commerce</a:t>
            </a:r>
          </a:p>
          <a:p>
            <a:pPr lvl="1"/>
            <a:r>
              <a:rPr lang="en-US" dirty="0"/>
              <a:t>Personal relationships</a:t>
            </a:r>
          </a:p>
          <a:p>
            <a:pPr lvl="1"/>
            <a:r>
              <a:rPr lang="en-US" dirty="0"/>
              <a:t>Discussion without censorship</a:t>
            </a:r>
          </a:p>
          <a:p>
            <a:pPr lvl="1"/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234" y="1276350"/>
            <a:ext cx="1018735" cy="901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418" y="3486150"/>
            <a:ext cx="1144369" cy="683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782" y="2190750"/>
            <a:ext cx="1421642" cy="616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match.co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290" y="2800350"/>
            <a:ext cx="1952625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632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– Economic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engine of economic growth</a:t>
            </a:r>
          </a:p>
          <a:p>
            <a:pPr lvl="1"/>
            <a:r>
              <a:rPr lang="en-US" dirty="0"/>
              <a:t>Advertising-sponsored search</a:t>
            </a:r>
          </a:p>
          <a:p>
            <a:pPr marL="744538" lvl="1" indent="-287338"/>
            <a:r>
              <a:rPr lang="en-US" dirty="0"/>
              <a:t>“Long tail” online stores</a:t>
            </a:r>
          </a:p>
          <a:p>
            <a:pPr lvl="1"/>
            <a:r>
              <a:rPr lang="en-US" dirty="0"/>
              <a:t>Online marketplaces</a:t>
            </a:r>
          </a:p>
          <a:p>
            <a:pPr lvl="1"/>
            <a:r>
              <a:rPr lang="en-US" dirty="0"/>
              <a:t>Crowdsourcing 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92" b="22224"/>
          <a:stretch/>
        </p:blipFill>
        <p:spPr bwMode="auto">
          <a:xfrm>
            <a:off x="6341471" y="1482252"/>
            <a:ext cx="1629506" cy="63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8" b="25808"/>
          <a:stretch/>
        </p:blipFill>
        <p:spPr bwMode="auto">
          <a:xfrm>
            <a:off x="6517593" y="2114550"/>
            <a:ext cx="1277261" cy="515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932" y="2724150"/>
            <a:ext cx="1238583" cy="51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 descr="http://upload.wikimedia.org/wikipedia/commons/thumb/0/05/AWS_Simple_Icons_On-Demand_Workforce_Amazon_Mechanical_Turk_Workers.svg/220px-AWS_Simple_Icons_On-Demand_Workforce_Amazon_Mechanical_Turk_Workers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204" y="3241710"/>
            <a:ext cx="854040" cy="8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157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21842</TotalTime>
  <Words>456</Words>
  <Application>Microsoft Office PowerPoint</Application>
  <PresentationFormat>On-screen Show (16:9)</PresentationFormat>
  <Paragraphs>107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Focus of the course</vt:lpstr>
      <vt:lpstr>Focus of the course (2)</vt:lpstr>
      <vt:lpstr>The Main Point</vt:lpstr>
      <vt:lpstr>Why learn about the Internet?</vt:lpstr>
      <vt:lpstr>From this experimental network …</vt:lpstr>
      <vt:lpstr>    To this!</vt:lpstr>
      <vt:lpstr>PowerPoint Presentation</vt:lpstr>
      <vt:lpstr>Internet – Societal Impact</vt:lpstr>
      <vt:lpstr>Internet – Economic impact</vt:lpstr>
      <vt:lpstr>The Main Point (2)</vt:lpstr>
      <vt:lpstr>Why learn the Fundamentals?</vt:lpstr>
      <vt:lpstr>Fundamentals – Intellectual Interest</vt:lpstr>
      <vt:lpstr>Fundamentals – Intellectual Interest (2)</vt:lpstr>
      <vt:lpstr>Fundamentals – Reinvention </vt:lpstr>
      <vt:lpstr>Fundamentals – Reinvention (2)</vt:lpstr>
      <vt:lpstr>Fundamentals – Reinvention (3)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</dc:creator>
  <cp:lastModifiedBy>Chen, Xiao</cp:lastModifiedBy>
  <cp:revision>75</cp:revision>
  <cp:lastPrinted>2013-04-09T14:06:36Z</cp:lastPrinted>
  <dcterms:created xsi:type="dcterms:W3CDTF">2012-10-22T20:55:18Z</dcterms:created>
  <dcterms:modified xsi:type="dcterms:W3CDTF">2022-01-17T17:52:20Z</dcterms:modified>
</cp:coreProperties>
</file>