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8" r:id="rId3"/>
    <p:sldId id="259" r:id="rId4"/>
    <p:sldId id="264" r:id="rId5"/>
    <p:sldId id="265" r:id="rId6"/>
    <p:sldId id="266" r:id="rId7"/>
    <p:sldId id="267" r:id="rId8"/>
    <p:sldId id="269" r:id="rId9"/>
    <p:sldId id="270" r:id="rId10"/>
    <p:sldId id="272" r:id="rId11"/>
    <p:sldId id="273" r:id="rId12"/>
    <p:sldId id="274" r:id="rId13"/>
    <p:sldId id="275" r:id="rId14"/>
    <p:sldId id="276" r:id="rId15"/>
    <p:sldId id="277" r:id="rId16"/>
    <p:sldId id="278" r:id="rId17"/>
    <p:sldId id="280" r:id="rId18"/>
    <p:sldId id="281" r:id="rId19"/>
    <p:sldId id="282" r:id="rId20"/>
    <p:sldId id="283" r:id="rId21"/>
    <p:sldId id="284" r:id="rId22"/>
    <p:sldId id="286" r:id="rId23"/>
    <p:sldId id="287" r:id="rId24"/>
    <p:sldId id="290" r:id="rId25"/>
    <p:sldId id="291" r:id="rId26"/>
    <p:sldId id="292" r:id="rId27"/>
    <p:sldId id="293" r:id="rId28"/>
    <p:sldId id="294" r:id="rId29"/>
    <p:sldId id="326" r:id="rId30"/>
    <p:sldId id="296" r:id="rId31"/>
    <p:sldId id="310" r:id="rId32"/>
    <p:sldId id="313" r:id="rId33"/>
    <p:sldId id="314" r:id="rId34"/>
    <p:sldId id="315" r:id="rId35"/>
    <p:sldId id="316" r:id="rId36"/>
    <p:sldId id="318" r:id="rId37"/>
    <p:sldId id="319" r:id="rId38"/>
    <p:sldId id="321" r:id="rId39"/>
    <p:sldId id="322" r:id="rId40"/>
    <p:sldId id="323" r:id="rId41"/>
    <p:sldId id="324" r:id="rId42"/>
    <p:sldId id="327" r:id="rId43"/>
    <p:sldId id="32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42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899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19. Calculate the delay x bandwidth product for the following links. Use one-way delay, measured from first bit sent to first bit received. </a:t>
            </a:r>
          </a:p>
          <a:p>
            <a:r>
              <a:rPr lang="en-US" dirty="0"/>
              <a:t>(a) 100-Mbps Ethernet with a delay of 10 us.</a:t>
            </a:r>
          </a:p>
          <a:p>
            <a:r>
              <a:rPr lang="en-US" dirty="0"/>
              <a:t>(b) 100-Mbps Ethernet with three store-and-forward switches like that of Exercise 16(b), packet size of 12,000 bits, and 10 us per link propagation delay.</a:t>
            </a:r>
          </a:p>
        </p:txBody>
      </p:sp>
    </p:spTree>
    <p:extLst>
      <p:ext uri="{BB962C8B-B14F-4D97-AF65-F5344CB8AC3E}">
        <p14:creationId xmlns:p14="http://schemas.microsoft.com/office/powerpoint/2010/main" val="4671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 ) 1.5-Mbps T1 link, with a transcontinental one-way delay of 50 </a:t>
            </a:r>
            <a:r>
              <a:rPr lang="en-US" dirty="0" err="1"/>
              <a:t>ms.</a:t>
            </a:r>
            <a:endParaRPr lang="en-US" dirty="0"/>
          </a:p>
          <a:p>
            <a:r>
              <a:rPr lang="en-US" dirty="0"/>
              <a:t>(d) 1.5-Mbps T1 link between two ground stations communicating via a satellite in geosynchronous orbit, 35,900 km high. The only delay is speed-of-light propagation delay from Earth to the satellite </a:t>
            </a:r>
            <a:r>
              <a:rPr lang="en-US" i="1" dirty="0"/>
              <a:t>and back</a:t>
            </a:r>
            <a:r>
              <a:rPr lang="en-US" dirty="0"/>
              <a:t>.</a:t>
            </a:r>
          </a:p>
        </p:txBody>
      </p:sp>
    </p:spTree>
    <p:extLst>
      <p:ext uri="{BB962C8B-B14F-4D97-AF65-F5344CB8AC3E}">
        <p14:creationId xmlns:p14="http://schemas.microsoft.com/office/powerpoint/2010/main" val="371781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20. Hosts A and B are each connected to a switch S via 100-Mbps links. The propagation delay on each link is 20 us. S is a store-and-forward device; it begins retransmitting a received packet 35 us after it has finished receiving it. Calculate the total time required to transmit 10,000 bits from A to B  </a:t>
            </a:r>
          </a:p>
          <a:p>
            <a:r>
              <a:rPr lang="en-US" dirty="0"/>
              <a:t>(a) As a single packet.</a:t>
            </a:r>
          </a:p>
          <a:p>
            <a:r>
              <a:rPr lang="en-US" dirty="0"/>
              <a:t>(b) As two 5000-bit packets sent one right after the other.</a:t>
            </a:r>
          </a:p>
        </p:txBody>
      </p:sp>
      <p:sp>
        <p:nvSpPr>
          <p:cNvPr id="4" name="Flowchart: Connector 3">
            <a:extLst>
              <a:ext uri="{FF2B5EF4-FFF2-40B4-BE49-F238E27FC236}">
                <a16:creationId xmlns:a16="http://schemas.microsoft.com/office/drawing/2014/main" id="{D58AA89F-0CDF-4895-B2ED-CDA089B5514A}"/>
              </a:ext>
            </a:extLst>
          </p:cNvPr>
          <p:cNvSpPr/>
          <p:nvPr/>
        </p:nvSpPr>
        <p:spPr>
          <a:xfrm>
            <a:off x="4495800" y="4174236"/>
            <a:ext cx="533400" cy="5334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 name="Straight Connector 4">
            <a:extLst>
              <a:ext uri="{FF2B5EF4-FFF2-40B4-BE49-F238E27FC236}">
                <a16:creationId xmlns:a16="http://schemas.microsoft.com/office/drawing/2014/main" id="{F4B07883-6152-444A-9B19-91206E03955D}"/>
              </a:ext>
            </a:extLst>
          </p:cNvPr>
          <p:cNvCxnSpPr/>
          <p:nvPr/>
        </p:nvCxnSpPr>
        <p:spPr>
          <a:xfrm>
            <a:off x="5029200" y="4402836"/>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lowchart: Connector 5">
            <a:extLst>
              <a:ext uri="{FF2B5EF4-FFF2-40B4-BE49-F238E27FC236}">
                <a16:creationId xmlns:a16="http://schemas.microsoft.com/office/drawing/2014/main" id="{86FF2BA8-CB00-40BD-83A6-1DB1994174DC}"/>
              </a:ext>
            </a:extLst>
          </p:cNvPr>
          <p:cNvSpPr/>
          <p:nvPr/>
        </p:nvSpPr>
        <p:spPr>
          <a:xfrm>
            <a:off x="7702296" y="4174236"/>
            <a:ext cx="533400" cy="5334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6CDDCAAF-C9F1-4B25-B3BC-3038FDED66B8}"/>
              </a:ext>
            </a:extLst>
          </p:cNvPr>
          <p:cNvSpPr/>
          <p:nvPr/>
        </p:nvSpPr>
        <p:spPr>
          <a:xfrm>
            <a:off x="6096000" y="4191000"/>
            <a:ext cx="533400" cy="5334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C396BCD-C75E-4D74-81E8-FFAD6590F7BC}"/>
              </a:ext>
            </a:extLst>
          </p:cNvPr>
          <p:cNvCxnSpPr/>
          <p:nvPr/>
        </p:nvCxnSpPr>
        <p:spPr>
          <a:xfrm>
            <a:off x="6629400" y="44196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72AD7A-5E72-4A7C-A63A-EFAC86A7D26E}"/>
              </a:ext>
            </a:extLst>
          </p:cNvPr>
          <p:cNvSpPr txBox="1"/>
          <p:nvPr/>
        </p:nvSpPr>
        <p:spPr>
          <a:xfrm>
            <a:off x="4609738" y="4273296"/>
            <a:ext cx="317716" cy="369332"/>
          </a:xfrm>
          <a:prstGeom prst="rect">
            <a:avLst/>
          </a:prstGeom>
          <a:noFill/>
        </p:spPr>
        <p:txBody>
          <a:bodyPr wrap="none" rtlCol="0">
            <a:spAutoFit/>
          </a:bodyPr>
          <a:lstStyle/>
          <a:p>
            <a:r>
              <a:rPr lang="en-US" dirty="0"/>
              <a:t>A</a:t>
            </a:r>
          </a:p>
        </p:txBody>
      </p:sp>
      <p:sp>
        <p:nvSpPr>
          <p:cNvPr id="10" name="TextBox 9">
            <a:extLst>
              <a:ext uri="{FF2B5EF4-FFF2-40B4-BE49-F238E27FC236}">
                <a16:creationId xmlns:a16="http://schemas.microsoft.com/office/drawing/2014/main" id="{BB6C3EBC-D2C6-4FF5-8F3C-1F03C798F93D}"/>
              </a:ext>
            </a:extLst>
          </p:cNvPr>
          <p:cNvSpPr txBox="1"/>
          <p:nvPr/>
        </p:nvSpPr>
        <p:spPr>
          <a:xfrm>
            <a:off x="6218518" y="4318754"/>
            <a:ext cx="290464" cy="369332"/>
          </a:xfrm>
          <a:prstGeom prst="rect">
            <a:avLst/>
          </a:prstGeom>
          <a:noFill/>
        </p:spPr>
        <p:txBody>
          <a:bodyPr wrap="none" rtlCol="0">
            <a:spAutoFit/>
          </a:bodyPr>
          <a:lstStyle/>
          <a:p>
            <a:r>
              <a:rPr lang="en-US" dirty="0"/>
              <a:t>S</a:t>
            </a:r>
          </a:p>
        </p:txBody>
      </p:sp>
      <p:sp>
        <p:nvSpPr>
          <p:cNvPr id="11" name="TextBox 10">
            <a:extLst>
              <a:ext uri="{FF2B5EF4-FFF2-40B4-BE49-F238E27FC236}">
                <a16:creationId xmlns:a16="http://schemas.microsoft.com/office/drawing/2014/main" id="{E14D1A7D-B6F4-457E-8B02-A3DB36E7D26F}"/>
              </a:ext>
            </a:extLst>
          </p:cNvPr>
          <p:cNvSpPr txBox="1"/>
          <p:nvPr/>
        </p:nvSpPr>
        <p:spPr>
          <a:xfrm>
            <a:off x="7814146" y="4273296"/>
            <a:ext cx="309700"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08142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21. Suppose a host has a 1-MB file that is to be sent to another host. The file takes 1 second of CPU time to compress 50% or 2 seconds to compress 60%.</a:t>
            </a:r>
          </a:p>
          <a:p>
            <a:r>
              <a:rPr lang="en-US" dirty="0"/>
              <a:t>(a) Calculate the bandwidth at which each compression option takes the same total compression + transmission time.</a:t>
            </a:r>
          </a:p>
          <a:p>
            <a:r>
              <a:rPr lang="en-US" dirty="0"/>
              <a:t>(b) Explain why latency does not affect your answer.</a:t>
            </a:r>
          </a:p>
        </p:txBody>
      </p:sp>
    </p:spTree>
    <p:extLst>
      <p:ext uri="{BB962C8B-B14F-4D97-AF65-F5344CB8AC3E}">
        <p14:creationId xmlns:p14="http://schemas.microsoft.com/office/powerpoint/2010/main" val="67971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22. Suppose that a certain communications protocol involves a per-packet overhead of 50 bytes for headers and framing. We send 1 million bytes of data using this protocol; however, one data byte is corrupted and the entire packet containing it is thus lost. Give the total number of </a:t>
            </a:r>
            <a:r>
              <a:rPr lang="en-US" dirty="0" err="1"/>
              <a:t>overhead+loss</a:t>
            </a:r>
            <a:r>
              <a:rPr lang="en-US" dirty="0"/>
              <a:t> bytes for packet data sizes of 1000, 10,000, and 20,000 bytes. Which size is optimal?</a:t>
            </a:r>
          </a:p>
        </p:txBody>
      </p:sp>
    </p:spTree>
    <p:extLst>
      <p:ext uri="{BB962C8B-B14F-4D97-AF65-F5344CB8AC3E}">
        <p14:creationId xmlns:p14="http://schemas.microsoft.com/office/powerpoint/2010/main" val="298762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24. Consider a network with a ring topology, link bandwidths of 100 Mbps, and propagation speed 2x10</a:t>
            </a:r>
            <a:r>
              <a:rPr lang="en-US" baseline="30000" dirty="0"/>
              <a:t>8</a:t>
            </a:r>
            <a:r>
              <a:rPr lang="en-US" dirty="0"/>
              <a:t> m/s. What would the circumference of the loop be to exactly contain one 1500-byte packet, assuming nodes do not introduce delay? What would the circumference be if there was a node every 100m, and each node introduced 10 bits of delay?</a:t>
            </a:r>
          </a:p>
        </p:txBody>
      </p:sp>
    </p:spTree>
    <p:extLst>
      <p:ext uri="{BB962C8B-B14F-4D97-AF65-F5344CB8AC3E}">
        <p14:creationId xmlns:p14="http://schemas.microsoft.com/office/powerpoint/2010/main" val="334351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26. For the following, assume that no data compression is done, although in practice this would almost never be the case. For (a) to (c), calculate the bandwidth necessary for transmitting in real time:</a:t>
            </a:r>
          </a:p>
          <a:p>
            <a:r>
              <a:rPr lang="en-US" dirty="0"/>
              <a:t>(a) Video at a resolution of 640x480, 3 bytes/pixel, 30 frames/second.</a:t>
            </a:r>
          </a:p>
          <a:p>
            <a:r>
              <a:rPr lang="en-US" dirty="0"/>
              <a:t>(b) Video at a resolution of 160x120, 1 byte/pixel, 5 frames/second.</a:t>
            </a:r>
          </a:p>
          <a:p>
            <a:r>
              <a:rPr lang="en-US" dirty="0"/>
              <a:t>(c) CD-ROM music, assuming one CD holds 75 minutes’ worth and takes 650 MB.</a:t>
            </a:r>
          </a:p>
          <a:p>
            <a:r>
              <a:rPr lang="en-US" dirty="0"/>
              <a:t>(d) Assume a fax transmits an 8x10-inch black-and-white image at a resolution of 72 pixels per inch, 1 bit/pixel. How long would this take over a 14.4-kbps modem?</a:t>
            </a:r>
          </a:p>
        </p:txBody>
      </p:sp>
    </p:spTree>
    <p:extLst>
      <p:ext uri="{BB962C8B-B14F-4D97-AF65-F5344CB8AC3E}">
        <p14:creationId xmlns:p14="http://schemas.microsoft.com/office/powerpoint/2010/main" val="170699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29. Suppose a shared medium M offers to hosts A</a:t>
            </a:r>
            <a:r>
              <a:rPr lang="en-US" baseline="-25000" dirty="0"/>
              <a:t>1</a:t>
            </a:r>
            <a:r>
              <a:rPr lang="en-US" dirty="0"/>
              <a:t>, A</a:t>
            </a:r>
            <a:r>
              <a:rPr lang="en-US" baseline="-25000" dirty="0"/>
              <a:t>2</a:t>
            </a:r>
            <a:r>
              <a:rPr lang="en-US" dirty="0"/>
              <a:t>, …, A</a:t>
            </a:r>
            <a:r>
              <a:rPr lang="en-US" baseline="-25000" dirty="0"/>
              <a:t>N</a:t>
            </a:r>
            <a:r>
              <a:rPr lang="en-US" dirty="0"/>
              <a:t> in round-robin fashion an opportunity to transmit one packet; hosts that have nothing to send immediately relinquish M. How does this differ from STDM? How does network utilization of this scheme compare with STDM?</a:t>
            </a:r>
          </a:p>
        </p:txBody>
      </p:sp>
    </p:spTree>
    <p:extLst>
      <p:ext uri="{BB962C8B-B14F-4D97-AF65-F5344CB8AC3E}">
        <p14:creationId xmlns:p14="http://schemas.microsoft.com/office/powerpoint/2010/main" val="3284019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30. Consider a simple protocol for transferring files over a link. After some initial negotiation, A sends data packets of size 1 KB to B; B then replies with an acknowledgment. A always waits for each ACK before sending the next data packet; this is known as </a:t>
            </a:r>
            <a:r>
              <a:rPr lang="en-US" i="1" dirty="0"/>
              <a:t>stop-and-wait</a:t>
            </a:r>
            <a:r>
              <a:rPr lang="en-US" dirty="0"/>
              <a:t>. Packets that are overdue are presumed lost and are retransmitted. </a:t>
            </a:r>
          </a:p>
        </p:txBody>
      </p:sp>
    </p:spTree>
    <p:extLst>
      <p:ext uri="{BB962C8B-B14F-4D97-AF65-F5344CB8AC3E}">
        <p14:creationId xmlns:p14="http://schemas.microsoft.com/office/powerpoint/2010/main" val="298278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 In the absence of any packet losses or duplications, explain why it is not necessary to include any “sequence number” data in the packet headers.</a:t>
            </a:r>
          </a:p>
          <a:p>
            <a:r>
              <a:rPr lang="en-US" dirty="0"/>
              <a:t>(b) Suppose that the link can lose occasional packets, but that packets that do arrive always arrive in the order sent. Is a 2-bit sequence number (that is, N mod 4) enough for A and B to detect and resend any lost packet? Is a 1-bit sequence number enough?</a:t>
            </a:r>
          </a:p>
          <a:p>
            <a:r>
              <a:rPr lang="en-US" dirty="0"/>
              <a:t>(c) Now suppose that the link can deliver out of order and that sometimes a packet can be delivered as much as 1 minute after subsequent packets. How does this change the sequence number requirements?</a:t>
            </a:r>
          </a:p>
        </p:txBody>
      </p:sp>
    </p:spTree>
    <p:extLst>
      <p:ext uri="{BB962C8B-B14F-4D97-AF65-F5344CB8AC3E}">
        <p14:creationId xmlns:p14="http://schemas.microsoft.com/office/powerpoint/2010/main" val="360501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1D23-F205-4001-B599-0B569081E0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522920-EB04-43F7-9EAA-7C1788CD4055}"/>
              </a:ext>
            </a:extLst>
          </p:cNvPr>
          <p:cNvSpPr>
            <a:spLocks noGrp="1"/>
          </p:cNvSpPr>
          <p:nvPr>
            <p:ph idx="1"/>
          </p:nvPr>
        </p:nvSpPr>
        <p:spPr/>
        <p:txBody>
          <a:bodyPr/>
          <a:lstStyle/>
          <a:p>
            <a:r>
              <a:rPr lang="en-US" dirty="0"/>
              <a:t>1. What are the seven layers of the network reference model?</a:t>
            </a:r>
          </a:p>
          <a:p>
            <a:endParaRPr lang="en-US" dirty="0"/>
          </a:p>
        </p:txBody>
      </p:sp>
    </p:spTree>
    <p:extLst>
      <p:ext uri="{BB962C8B-B14F-4D97-AF65-F5344CB8AC3E}">
        <p14:creationId xmlns:p14="http://schemas.microsoft.com/office/powerpoint/2010/main" val="202868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 Show the NRZ, Manchester, D-Manchester, and NRZI encodings for the bit pattern 1001111100010001. Assume that the NRZI signal starts out low.</a:t>
            </a:r>
          </a:p>
        </p:txBody>
      </p:sp>
    </p:spTree>
    <p:extLst>
      <p:ext uri="{BB962C8B-B14F-4D97-AF65-F5344CB8AC3E}">
        <p14:creationId xmlns:p14="http://schemas.microsoft.com/office/powerpoint/2010/main" val="4188560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Show the 4B/5B encoding, and the resulting NRZI signal, for the following bit sequence:</a:t>
            </a:r>
          </a:p>
          <a:p>
            <a:r>
              <a:rPr lang="en-US" dirty="0"/>
              <a:t>1110  0101  0000  0011</a:t>
            </a:r>
          </a:p>
        </p:txBody>
      </p:sp>
    </p:spTree>
    <p:extLst>
      <p:ext uri="{BB962C8B-B14F-4D97-AF65-F5344CB8AC3E}">
        <p14:creationId xmlns:p14="http://schemas.microsoft.com/office/powerpoint/2010/main" val="379892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 Assuming a framing protocol that uses bit stuffing, show the bit sequence transmitted over the link when the frame contains the following bit sequence:</a:t>
            </a:r>
          </a:p>
          <a:p>
            <a:r>
              <a:rPr lang="en-US" dirty="0"/>
              <a:t>11010111110101111110101111110</a:t>
            </a:r>
          </a:p>
          <a:p>
            <a:r>
              <a:rPr lang="en-US" dirty="0"/>
              <a:t>Mark the stuffed bits.</a:t>
            </a:r>
          </a:p>
        </p:txBody>
      </p:sp>
    </p:spTree>
    <p:extLst>
      <p:ext uri="{BB962C8B-B14F-4D97-AF65-F5344CB8AC3E}">
        <p14:creationId xmlns:p14="http://schemas.microsoft.com/office/powerpoint/2010/main" val="3108063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 Suppose the following sequence of bits arrives over a link: 1101011111010111110010111110110</a:t>
            </a:r>
          </a:p>
          <a:p>
            <a:r>
              <a:rPr lang="en-US" dirty="0"/>
              <a:t>Show the resulting frame after any stuffed bits have been removed. Indicate any errors that might have been introduced into the frame.</a:t>
            </a:r>
          </a:p>
        </p:txBody>
      </p:sp>
    </p:spTree>
    <p:extLst>
      <p:ext uri="{BB962C8B-B14F-4D97-AF65-F5344CB8AC3E}">
        <p14:creationId xmlns:p14="http://schemas.microsoft.com/office/powerpoint/2010/main" val="262928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11. Show that two-dimensional parity allows detection of all 3-bit errors.</a:t>
            </a:r>
          </a:p>
        </p:txBody>
      </p:sp>
    </p:spTree>
    <p:extLst>
      <p:ext uri="{BB962C8B-B14F-4D97-AF65-F5344CB8AC3E}">
        <p14:creationId xmlns:p14="http://schemas.microsoft.com/office/powerpoint/2010/main" val="1510206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12. Give an example of a 4-bit error that would not be detected by two-dimensional parity. What is the general set of circumstances under which 4-bit errors will be undetected?</a:t>
            </a:r>
          </a:p>
        </p:txBody>
      </p:sp>
    </p:spTree>
    <p:extLst>
      <p:ext uri="{BB962C8B-B14F-4D97-AF65-F5344CB8AC3E}">
        <p14:creationId xmlns:p14="http://schemas.microsoft.com/office/powerpoint/2010/main" val="1672435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13. Show that two-dimensional parity provides the receiver enough information to correct any 1-bit error (assuming the receiver knows only 1 bit is bad), but not any 2-bit error.</a:t>
            </a:r>
          </a:p>
        </p:txBody>
      </p:sp>
    </p:spTree>
    <p:extLst>
      <p:ext uri="{BB962C8B-B14F-4D97-AF65-F5344CB8AC3E}">
        <p14:creationId xmlns:p14="http://schemas.microsoft.com/office/powerpoint/2010/main" val="3985375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14. Show that the Internet checksum will never be 0xFFFF (that is, the final value of sum will not be 0x0000) unless every byte in the buffer is 0. (Internet specifications in fact require that a checksum of 0x0000 be transmitted as 0xFFFF; the value 0x0000 is then reserved for an omitted checksum. Note that, in ones complement arithmetic, 0x0000 and 0xFFFF are both representations of the number 0.)</a:t>
            </a:r>
          </a:p>
        </p:txBody>
      </p:sp>
    </p:spTree>
    <p:extLst>
      <p:ext uri="{BB962C8B-B14F-4D97-AF65-F5344CB8AC3E}">
        <p14:creationId xmlns:p14="http://schemas.microsoft.com/office/powerpoint/2010/main" val="1300994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18. Suppose we want to transmit the message 11100011 and protect it from errors using the CRC polynomial x</a:t>
            </a:r>
            <a:r>
              <a:rPr lang="en-US" baseline="30000" dirty="0"/>
              <a:t>3</a:t>
            </a:r>
            <a:r>
              <a:rPr lang="en-US" dirty="0"/>
              <a:t>+1.</a:t>
            </a:r>
          </a:p>
          <a:p>
            <a:r>
              <a:rPr lang="en-US" dirty="0"/>
              <a:t>(a) Use polynomial long division to determine the message that should be transmitted.</a:t>
            </a:r>
          </a:p>
          <a:p>
            <a:r>
              <a:rPr lang="en-US" dirty="0"/>
              <a:t>(b) Suppose the leftmost bit of the message is inverted due to noise on the transmission link. What is the result of the receiver’s CRC calculation? How does the receiver know that an error has occurred?</a:t>
            </a:r>
          </a:p>
        </p:txBody>
      </p:sp>
    </p:spTree>
    <p:extLst>
      <p:ext uri="{BB962C8B-B14F-4D97-AF65-F5344CB8AC3E}">
        <p14:creationId xmlns:p14="http://schemas.microsoft.com/office/powerpoint/2010/main" val="2002273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8439-EC87-4FD5-8BFF-8B236BE99ED2}"/>
              </a:ext>
            </a:extLst>
          </p:cNvPr>
          <p:cNvSpPr>
            <a:spLocks noGrp="1"/>
          </p:cNvSpPr>
          <p:nvPr>
            <p:ph type="title"/>
          </p:nvPr>
        </p:nvSpPr>
        <p:spPr/>
        <p:txBody>
          <a:bodyPr/>
          <a:lstStyle/>
          <a:p>
            <a:r>
              <a:rPr lang="en-US" dirty="0"/>
              <a:t>Hamming Code</a:t>
            </a:r>
          </a:p>
        </p:txBody>
      </p:sp>
      <p:sp>
        <p:nvSpPr>
          <p:cNvPr id="3" name="Content Placeholder 2">
            <a:extLst>
              <a:ext uri="{FF2B5EF4-FFF2-40B4-BE49-F238E27FC236}">
                <a16:creationId xmlns:a16="http://schemas.microsoft.com/office/drawing/2014/main" id="{37B0C6CE-7474-460C-B56B-781E88F15CFF}"/>
              </a:ext>
            </a:extLst>
          </p:cNvPr>
          <p:cNvSpPr>
            <a:spLocks noGrp="1"/>
          </p:cNvSpPr>
          <p:nvPr>
            <p:ph idx="1"/>
          </p:nvPr>
        </p:nvSpPr>
        <p:spPr/>
        <p:txBody>
          <a:bodyPr/>
          <a:lstStyle/>
          <a:p>
            <a:r>
              <a:rPr lang="en-US" dirty="0"/>
              <a:t>Test if these code words are correct, assuming they were created using an even parity Hamming Code . If one is incorrect, indicate what the correct code word should have been. Also, indicate what the original data was. </a:t>
            </a:r>
          </a:p>
          <a:p>
            <a:pPr lvl="1"/>
            <a:r>
              <a:rPr lang="en-US" dirty="0"/>
              <a:t>010101100011 </a:t>
            </a:r>
          </a:p>
          <a:p>
            <a:pPr lvl="1"/>
            <a:r>
              <a:rPr lang="en-US" dirty="0"/>
              <a:t>111110001100 </a:t>
            </a:r>
          </a:p>
          <a:p>
            <a:pPr lvl="1"/>
            <a:r>
              <a:rPr lang="en-US" dirty="0"/>
              <a:t>000010001010 </a:t>
            </a:r>
          </a:p>
          <a:p>
            <a:endParaRPr lang="en-US" dirty="0"/>
          </a:p>
        </p:txBody>
      </p:sp>
    </p:spTree>
    <p:extLst>
      <p:ext uri="{BB962C8B-B14F-4D97-AF65-F5344CB8AC3E}">
        <p14:creationId xmlns:p14="http://schemas.microsoft.com/office/powerpoint/2010/main" val="377255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 Consider a point-to-point link 4 km in length. At what bandwidth would propagation delay (at a speed of 2x10</a:t>
            </a:r>
            <a:r>
              <a:rPr lang="en-US" baseline="30000" dirty="0"/>
              <a:t>8 </a:t>
            </a:r>
            <a:r>
              <a:rPr lang="en-US" dirty="0"/>
              <a:t>m/s) equal transmit delay for 100-byte packets? What about 512-byte packets?</a:t>
            </a:r>
          </a:p>
        </p:txBody>
      </p:sp>
    </p:spTree>
    <p:extLst>
      <p:ext uri="{BB962C8B-B14F-4D97-AF65-F5344CB8AC3E}">
        <p14:creationId xmlns:p14="http://schemas.microsoft.com/office/powerpoint/2010/main" val="424229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23. Consider an ARQ algorithm running over a 40-km point-to-point fiber link.</a:t>
            </a:r>
          </a:p>
          <a:p>
            <a:r>
              <a:rPr lang="en-US" dirty="0"/>
              <a:t>(a) Compute the one-way propagation delay for this link, assuming that the speed of light is 2x10</a:t>
            </a:r>
            <a:r>
              <a:rPr lang="en-US" baseline="30000" dirty="0"/>
              <a:t>8</a:t>
            </a:r>
            <a:r>
              <a:rPr lang="en-US" dirty="0"/>
              <a:t> m/s in the fiber.</a:t>
            </a:r>
          </a:p>
          <a:p>
            <a:r>
              <a:rPr lang="en-US" dirty="0"/>
              <a:t>(b) Suggest a suitable timeout value for the ARQ algorithm to use.</a:t>
            </a:r>
          </a:p>
          <a:p>
            <a:r>
              <a:rPr lang="en-US" dirty="0"/>
              <a:t>(c) Why might it still be possible for the ARQ algorithm to time out and retransmit a frame, given this timeout value?</a:t>
            </a:r>
          </a:p>
        </p:txBody>
      </p:sp>
    </p:spTree>
    <p:extLst>
      <p:ext uri="{BB962C8B-B14F-4D97-AF65-F5344CB8AC3E}">
        <p14:creationId xmlns:p14="http://schemas.microsoft.com/office/powerpoint/2010/main" val="3326899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39. What kind of problems can arise when two hosts on the same Ethernet share the same hardware address? Describe what happens and why that behavior is a problem.</a:t>
            </a:r>
          </a:p>
        </p:txBody>
      </p:sp>
    </p:spTree>
    <p:extLst>
      <p:ext uri="{BB962C8B-B14F-4D97-AF65-F5344CB8AC3E}">
        <p14:creationId xmlns:p14="http://schemas.microsoft.com/office/powerpoint/2010/main" val="2523177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43. Let A and B be two stations attempting to transmit on an Ethernet. Each has a steady queue of frames ready to send; A’s frames will be numbered A1, A2, and so on, and B’s similarly. Let T=51.2us be the exponential </a:t>
            </a:r>
            <a:r>
              <a:rPr lang="en-US" dirty="0" err="1"/>
              <a:t>backoff</a:t>
            </a:r>
            <a:r>
              <a:rPr lang="en-US" dirty="0"/>
              <a:t> base unit.</a:t>
            </a:r>
          </a:p>
          <a:p>
            <a:r>
              <a:rPr lang="en-US" dirty="0"/>
              <a:t>Suppose A and B simultaneously attempt to </a:t>
            </a:r>
            <a:r>
              <a:rPr lang="en-US"/>
              <a:t>send frame </a:t>
            </a:r>
            <a:r>
              <a:rPr lang="en-US" dirty="0"/>
              <a:t>1, collide, and happen to choose </a:t>
            </a:r>
            <a:r>
              <a:rPr lang="en-US" dirty="0" err="1"/>
              <a:t>backoff</a:t>
            </a:r>
            <a:r>
              <a:rPr lang="en-US" dirty="0"/>
              <a:t> times of 0xT and 1xT, respectively. Meaning A wins the race and transmits A1 while B waits. </a:t>
            </a:r>
          </a:p>
        </p:txBody>
      </p:sp>
    </p:spTree>
    <p:extLst>
      <p:ext uri="{BB962C8B-B14F-4D97-AF65-F5344CB8AC3E}">
        <p14:creationId xmlns:p14="http://schemas.microsoft.com/office/powerpoint/2010/main" val="1119823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At the end of this transmission, B will attempt to retransmit B1 while A will attempt to transmit A2. These first attempts will collide, but now A backs off for either 0xT or 1xT, while B backs off for time equal to one of 0xT, …, 3xT.</a:t>
            </a:r>
          </a:p>
          <a:p>
            <a:r>
              <a:rPr lang="en-US" dirty="0"/>
              <a:t>(a) Give the probability that A wins this second </a:t>
            </a:r>
            <a:r>
              <a:rPr lang="en-US" dirty="0" err="1"/>
              <a:t>backoff</a:t>
            </a:r>
            <a:r>
              <a:rPr lang="en-US" dirty="0"/>
              <a:t> race immediately after this first collision; That is, A’s first choice of </a:t>
            </a:r>
            <a:r>
              <a:rPr lang="en-US" dirty="0" err="1"/>
              <a:t>backoff</a:t>
            </a:r>
            <a:r>
              <a:rPr lang="en-US" dirty="0"/>
              <a:t> time k x 51.2 is less than B’s.</a:t>
            </a:r>
          </a:p>
          <a:p>
            <a:pPr marL="0" indent="0">
              <a:buNone/>
            </a:pPr>
            <a:endParaRPr lang="en-US" dirty="0"/>
          </a:p>
        </p:txBody>
      </p:sp>
    </p:spTree>
    <p:extLst>
      <p:ext uri="{BB962C8B-B14F-4D97-AF65-F5344CB8AC3E}">
        <p14:creationId xmlns:p14="http://schemas.microsoft.com/office/powerpoint/2010/main" val="2265842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(b) Suppose A wins this second </a:t>
            </a:r>
            <a:r>
              <a:rPr lang="en-US" dirty="0" err="1"/>
              <a:t>backoff</a:t>
            </a:r>
            <a:r>
              <a:rPr lang="en-US" dirty="0"/>
              <a:t> race. A transmits A3, and when it is finished, A and B collide again as A tries to transmit A4 and B tries once more to transmit B1. Give the probability that A wins this third </a:t>
            </a:r>
            <a:r>
              <a:rPr lang="en-US" dirty="0" err="1"/>
              <a:t>backoff</a:t>
            </a:r>
            <a:r>
              <a:rPr lang="en-US" dirty="0"/>
              <a:t> race immediately after the first collision.</a:t>
            </a:r>
          </a:p>
          <a:p>
            <a:r>
              <a:rPr lang="en-US" dirty="0"/>
              <a:t>(c) Give a reasonable lower bound for the probability that A wins all the remaining </a:t>
            </a:r>
            <a:r>
              <a:rPr lang="en-US" dirty="0" err="1"/>
              <a:t>backoff</a:t>
            </a:r>
            <a:r>
              <a:rPr lang="en-US" dirty="0"/>
              <a:t> races.</a:t>
            </a:r>
          </a:p>
          <a:p>
            <a:r>
              <a:rPr lang="en-US" dirty="0"/>
              <a:t>(d) What then happens to the frame B1?</a:t>
            </a:r>
          </a:p>
          <a:p>
            <a:r>
              <a:rPr lang="en-US" dirty="0"/>
              <a:t>This scenario is known as the Ethernet </a:t>
            </a:r>
            <a:r>
              <a:rPr lang="en-US" i="1" dirty="0"/>
              <a:t>capture effect</a:t>
            </a:r>
            <a:r>
              <a:rPr lang="en-US" dirty="0"/>
              <a:t>.</a:t>
            </a:r>
          </a:p>
        </p:txBody>
      </p:sp>
    </p:spTree>
    <p:extLst>
      <p:ext uri="{BB962C8B-B14F-4D97-AF65-F5344CB8AC3E}">
        <p14:creationId xmlns:p14="http://schemas.microsoft.com/office/powerpoint/2010/main" val="3973046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44. Suppose the Ethernet transmission algorithm is modified as follows: After each successful transmission attempt, a host waits one or two slot times before attempting to transmit again, and otherwise backs off the usual way. </a:t>
            </a:r>
          </a:p>
          <a:p>
            <a:r>
              <a:rPr lang="en-US" dirty="0"/>
              <a:t>(a) Explain why the capture effect of the previous exercise is now much less likely.</a:t>
            </a:r>
          </a:p>
          <a:p>
            <a:r>
              <a:rPr lang="en-US" dirty="0"/>
              <a:t>(b) Show how the strategy above can now lead to a pair of hosts capturing the Ethernet, alternating transmissions, and locking out a third.</a:t>
            </a:r>
          </a:p>
          <a:p>
            <a:r>
              <a:rPr lang="en-US" dirty="0"/>
              <a:t>(c) Propose an alternative approach, for example, by modifying the exponential </a:t>
            </a:r>
            <a:r>
              <a:rPr lang="en-US" dirty="0" err="1"/>
              <a:t>backoff</a:t>
            </a:r>
            <a:r>
              <a:rPr lang="en-US" dirty="0"/>
              <a:t>. What aspects of a station’s history might be used as parameters to the modified </a:t>
            </a:r>
            <a:r>
              <a:rPr lang="en-US" dirty="0" err="1"/>
              <a:t>backoff</a:t>
            </a:r>
            <a:r>
              <a:rPr lang="en-US" dirty="0"/>
              <a:t>?</a:t>
            </a:r>
          </a:p>
        </p:txBody>
      </p:sp>
    </p:spTree>
    <p:extLst>
      <p:ext uri="{BB962C8B-B14F-4D97-AF65-F5344CB8AC3E}">
        <p14:creationId xmlns:p14="http://schemas.microsoft.com/office/powerpoint/2010/main" val="3045689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48. Suppose Ethernet physical addresses are chosen at random (using true random bits).</a:t>
            </a:r>
          </a:p>
          <a:p>
            <a:r>
              <a:rPr lang="en-US" dirty="0"/>
              <a:t>(a) What is the probability that on a 1024-host network, two addresses will be the same?</a:t>
            </a:r>
          </a:p>
          <a:p>
            <a:r>
              <a:rPr lang="en-US" dirty="0"/>
              <a:t>(b) What is the probability that the above event will occur on one or more of 2</a:t>
            </a:r>
            <a:r>
              <a:rPr lang="en-US" baseline="30000" dirty="0"/>
              <a:t>20</a:t>
            </a:r>
            <a:r>
              <a:rPr lang="en-US" dirty="0"/>
              <a:t> networks?</a:t>
            </a:r>
          </a:p>
          <a:p>
            <a:r>
              <a:rPr lang="en-US" dirty="0"/>
              <a:t>(c) What is the probability that, of the 2</a:t>
            </a:r>
            <a:r>
              <a:rPr lang="en-US" baseline="30000" dirty="0"/>
              <a:t>30</a:t>
            </a:r>
            <a:r>
              <a:rPr lang="en-US" dirty="0"/>
              <a:t> hosts in all the networks of (b), some pair has the same address?</a:t>
            </a:r>
          </a:p>
        </p:txBody>
      </p:sp>
    </p:spTree>
    <p:extLst>
      <p:ext uri="{BB962C8B-B14F-4D97-AF65-F5344CB8AC3E}">
        <p14:creationId xmlns:p14="http://schemas.microsoft.com/office/powerpoint/2010/main" val="499913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Hint: The calculation for (a) and (c) is a variant of that used in solving the so-called Birthday Problem: Given N people, what is the probability that two of their birthdays (addresses) will be the same? The second person has probability 1-1/365 of having a different birthday from the first, the third has probability 1-2/365 of having a different birthday from the first two, and so on. The probability that all birthdays are different is thus</a:t>
            </a:r>
          </a:p>
          <a:p>
            <a:r>
              <a:rPr lang="en-US" dirty="0"/>
              <a:t>(1-1/365)(1-2/365)…(1-(N-1)/365) which for smallest N is about</a:t>
            </a:r>
          </a:p>
          <a:p>
            <a:r>
              <a:rPr lang="en-US" dirty="0"/>
              <a:t>1-[1+2+…+(N-1)]/365</a:t>
            </a:r>
          </a:p>
        </p:txBody>
      </p:sp>
    </p:spTree>
    <p:extLst>
      <p:ext uri="{BB962C8B-B14F-4D97-AF65-F5344CB8AC3E}">
        <p14:creationId xmlns:p14="http://schemas.microsoft.com/office/powerpoint/2010/main" val="3812290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53. How can a wireless node interfere with the communications of another node when the two nodes are separated by a distance greater than the transmission range of either node?</a:t>
            </a:r>
          </a:p>
        </p:txBody>
      </p:sp>
    </p:spTree>
    <p:extLst>
      <p:ext uri="{BB962C8B-B14F-4D97-AF65-F5344CB8AC3E}">
        <p14:creationId xmlns:p14="http://schemas.microsoft.com/office/powerpoint/2010/main" val="2349353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54. Why is collision detection more complex in wireless networks than in wired networks such as Ethernet?</a:t>
            </a:r>
          </a:p>
        </p:txBody>
      </p:sp>
    </p:spTree>
    <p:extLst>
      <p:ext uri="{BB962C8B-B14F-4D97-AF65-F5344CB8AC3E}">
        <p14:creationId xmlns:p14="http://schemas.microsoft.com/office/powerpoint/2010/main" val="33799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11. How “wide” is a bit on a 10-Gbps link? How long is a bit in copper wire, where the speed of propagation is 2.3x10</a:t>
            </a:r>
            <a:r>
              <a:rPr lang="en-US" baseline="30000" dirty="0"/>
              <a:t>8</a:t>
            </a:r>
            <a:r>
              <a:rPr lang="en-US" dirty="0"/>
              <a:t> m/s?</a:t>
            </a:r>
          </a:p>
        </p:txBody>
      </p:sp>
    </p:spTree>
    <p:extLst>
      <p:ext uri="{BB962C8B-B14F-4D97-AF65-F5344CB8AC3E}">
        <p14:creationId xmlns:p14="http://schemas.microsoft.com/office/powerpoint/2010/main" val="146260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55. How can hidden terminals be detected in 802.11 networks?</a:t>
            </a:r>
          </a:p>
        </p:txBody>
      </p:sp>
    </p:spTree>
    <p:extLst>
      <p:ext uri="{BB962C8B-B14F-4D97-AF65-F5344CB8AC3E}">
        <p14:creationId xmlns:p14="http://schemas.microsoft.com/office/powerpoint/2010/main" val="2494535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56. Why might a wireless mesh topology be superior to a base station topology for communications in a natural disaster?</a:t>
            </a:r>
          </a:p>
        </p:txBody>
      </p:sp>
    </p:spTree>
    <p:extLst>
      <p:ext uri="{BB962C8B-B14F-4D97-AF65-F5344CB8AC3E}">
        <p14:creationId xmlns:p14="http://schemas.microsoft.com/office/powerpoint/2010/main" val="2997019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744BEC-9094-42A8-87FC-3E098076FD04}"/>
              </a:ext>
            </a:extLst>
          </p:cNvPr>
          <p:cNvSpPr>
            <a:spLocks noGrp="1"/>
          </p:cNvSpPr>
          <p:nvPr>
            <p:ph type="title"/>
          </p:nvPr>
        </p:nvSpPr>
        <p:spPr/>
        <p:txBody>
          <a:bodyPr/>
          <a:lstStyle/>
          <a:p>
            <a:r>
              <a:rPr lang="en-US" dirty="0"/>
              <a:t>58</a:t>
            </a:r>
          </a:p>
        </p:txBody>
      </p:sp>
      <p:graphicFrame>
        <p:nvGraphicFramePr>
          <p:cNvPr id="4" name="Content Placeholder 3">
            <a:extLst>
              <a:ext uri="{FF2B5EF4-FFF2-40B4-BE49-F238E27FC236}">
                <a16:creationId xmlns:a16="http://schemas.microsoft.com/office/drawing/2014/main" id="{0FAC1063-9848-4F9E-9BC6-52992611B5E7}"/>
              </a:ext>
            </a:extLst>
          </p:cNvPr>
          <p:cNvGraphicFramePr>
            <a:graphicFrameLocks noGrp="1"/>
          </p:cNvGraphicFramePr>
          <p:nvPr>
            <p:ph idx="1"/>
            <p:extLst>
              <p:ext uri="{D42A27DB-BD31-4B8C-83A1-F6EECF244321}">
                <p14:modId xmlns:p14="http://schemas.microsoft.com/office/powerpoint/2010/main" val="2246828450"/>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121882343"/>
                    </a:ext>
                  </a:extLst>
                </a:gridCol>
                <a:gridCol w="4114800">
                  <a:extLst>
                    <a:ext uri="{9D8B030D-6E8A-4147-A177-3AD203B41FA5}">
                      <a16:colId xmlns:a16="http://schemas.microsoft.com/office/drawing/2014/main" val="3086380254"/>
                    </a:ext>
                  </a:extLst>
                </a:gridCol>
              </a:tblGrid>
              <a:tr h="370840">
                <a:tc>
                  <a:txBody>
                    <a:bodyPr/>
                    <a:lstStyle/>
                    <a:p>
                      <a:r>
                        <a:rPr lang="en-US" dirty="0"/>
                        <a:t>Network</a:t>
                      </a:r>
                    </a:p>
                  </a:txBody>
                  <a:tcPr/>
                </a:tc>
                <a:tc>
                  <a:txBody>
                    <a:bodyPr/>
                    <a:lstStyle/>
                    <a:p>
                      <a:r>
                        <a:rPr lang="en-US" dirty="0"/>
                        <a:t>Link Interface</a:t>
                      </a:r>
                    </a:p>
                  </a:txBody>
                  <a:tcPr/>
                </a:tc>
                <a:extLst>
                  <a:ext uri="{0D108BD9-81ED-4DB2-BD59-A6C34878D82A}">
                    <a16:rowId xmlns:a16="http://schemas.microsoft.com/office/drawing/2014/main" val="2675781124"/>
                  </a:ext>
                </a:extLst>
              </a:tr>
              <a:tr h="370840">
                <a:tc>
                  <a:txBody>
                    <a:bodyPr/>
                    <a:lstStyle/>
                    <a:p>
                      <a:r>
                        <a:rPr lang="en-US" dirty="0"/>
                        <a:t>200.23.16.0/21</a:t>
                      </a:r>
                    </a:p>
                  </a:txBody>
                  <a:tcPr/>
                </a:tc>
                <a:tc>
                  <a:txBody>
                    <a:bodyPr/>
                    <a:lstStyle/>
                    <a:p>
                      <a:r>
                        <a:rPr lang="en-US" dirty="0"/>
                        <a:t>0</a:t>
                      </a:r>
                    </a:p>
                  </a:txBody>
                  <a:tcPr/>
                </a:tc>
                <a:extLst>
                  <a:ext uri="{0D108BD9-81ED-4DB2-BD59-A6C34878D82A}">
                    <a16:rowId xmlns:a16="http://schemas.microsoft.com/office/drawing/2014/main" val="4207502490"/>
                  </a:ext>
                </a:extLst>
              </a:tr>
              <a:tr h="370840">
                <a:tc>
                  <a:txBody>
                    <a:bodyPr/>
                    <a:lstStyle/>
                    <a:p>
                      <a:r>
                        <a:rPr lang="en-US" dirty="0"/>
                        <a:t>200.23.24.0/24</a:t>
                      </a:r>
                    </a:p>
                  </a:txBody>
                  <a:tcPr/>
                </a:tc>
                <a:tc>
                  <a:txBody>
                    <a:bodyPr/>
                    <a:lstStyle/>
                    <a:p>
                      <a:r>
                        <a:rPr lang="en-US" dirty="0"/>
                        <a:t>1</a:t>
                      </a:r>
                    </a:p>
                  </a:txBody>
                  <a:tcPr/>
                </a:tc>
                <a:extLst>
                  <a:ext uri="{0D108BD9-81ED-4DB2-BD59-A6C34878D82A}">
                    <a16:rowId xmlns:a16="http://schemas.microsoft.com/office/drawing/2014/main" val="904744717"/>
                  </a:ext>
                </a:extLst>
              </a:tr>
              <a:tr h="370840">
                <a:tc>
                  <a:txBody>
                    <a:bodyPr/>
                    <a:lstStyle/>
                    <a:p>
                      <a:r>
                        <a:rPr lang="en-US" dirty="0"/>
                        <a:t>200.23.20.0/24</a:t>
                      </a:r>
                    </a:p>
                  </a:txBody>
                  <a:tcPr/>
                </a:tc>
                <a:tc>
                  <a:txBody>
                    <a:bodyPr/>
                    <a:lstStyle/>
                    <a:p>
                      <a:r>
                        <a:rPr lang="en-US" dirty="0"/>
                        <a:t>2</a:t>
                      </a:r>
                    </a:p>
                  </a:txBody>
                  <a:tcPr/>
                </a:tc>
                <a:extLst>
                  <a:ext uri="{0D108BD9-81ED-4DB2-BD59-A6C34878D82A}">
                    <a16:rowId xmlns:a16="http://schemas.microsoft.com/office/drawing/2014/main" val="3359624067"/>
                  </a:ext>
                </a:extLst>
              </a:tr>
              <a:tr h="370840">
                <a:tc>
                  <a:txBody>
                    <a:bodyPr/>
                    <a:lstStyle/>
                    <a:p>
                      <a:r>
                        <a:rPr lang="en-US" dirty="0"/>
                        <a:t>otherwise</a:t>
                      </a:r>
                    </a:p>
                  </a:txBody>
                  <a:tcPr/>
                </a:tc>
                <a:tc>
                  <a:txBody>
                    <a:bodyPr/>
                    <a:lstStyle/>
                    <a:p>
                      <a:r>
                        <a:rPr lang="en-US" dirty="0"/>
                        <a:t>3</a:t>
                      </a:r>
                    </a:p>
                  </a:txBody>
                  <a:tcPr/>
                </a:tc>
                <a:extLst>
                  <a:ext uri="{0D108BD9-81ED-4DB2-BD59-A6C34878D82A}">
                    <a16:rowId xmlns:a16="http://schemas.microsoft.com/office/drawing/2014/main" val="3604839770"/>
                  </a:ext>
                </a:extLst>
              </a:tr>
            </a:tbl>
          </a:graphicData>
        </a:graphic>
      </p:graphicFrame>
      <p:sp>
        <p:nvSpPr>
          <p:cNvPr id="6" name="TextBox 5">
            <a:extLst>
              <a:ext uri="{FF2B5EF4-FFF2-40B4-BE49-F238E27FC236}">
                <a16:creationId xmlns:a16="http://schemas.microsoft.com/office/drawing/2014/main" id="{7AE13A65-55D1-4854-B14C-8D17386C6B45}"/>
              </a:ext>
            </a:extLst>
          </p:cNvPr>
          <p:cNvSpPr txBox="1"/>
          <p:nvPr/>
        </p:nvSpPr>
        <p:spPr>
          <a:xfrm>
            <a:off x="457200" y="3886200"/>
            <a:ext cx="7772400" cy="2031325"/>
          </a:xfrm>
          <a:prstGeom prst="rect">
            <a:avLst/>
          </a:prstGeom>
          <a:noFill/>
        </p:spPr>
        <p:txBody>
          <a:bodyPr wrap="square" rtlCol="0">
            <a:spAutoFit/>
          </a:bodyPr>
          <a:lstStyle/>
          <a:p>
            <a:r>
              <a:rPr lang="en-US" dirty="0"/>
              <a:t>Which interface will be used by this router for the following destination addresses?</a:t>
            </a:r>
          </a:p>
          <a:p>
            <a:endParaRPr lang="en-US" dirty="0"/>
          </a:p>
          <a:p>
            <a:pPr marL="342900" indent="-342900">
              <a:buAutoNum type="alphaLcParenBoth"/>
            </a:pPr>
            <a:r>
              <a:rPr lang="en-US" dirty="0"/>
              <a:t>11001000  00010111  00010110  10100001</a:t>
            </a:r>
          </a:p>
          <a:p>
            <a:pPr marL="342900" indent="-342900">
              <a:buAutoNum type="alphaLcParenBoth"/>
            </a:pPr>
            <a:r>
              <a:rPr lang="en-US" dirty="0"/>
              <a:t>11001000  00010111  00010100  10101010</a:t>
            </a:r>
          </a:p>
          <a:p>
            <a:pPr marL="342900" indent="-342900">
              <a:buAutoNum type="alphaLcParenBoth"/>
            </a:pPr>
            <a:r>
              <a:rPr lang="en-US" dirty="0"/>
              <a:t>11001000  00010111  00011100  10111110</a:t>
            </a:r>
          </a:p>
          <a:p>
            <a:pPr marL="342900" indent="-342900">
              <a:buAutoNum type="alphaLcParenBoth"/>
            </a:pPr>
            <a:r>
              <a:rPr lang="en-US" dirty="0"/>
              <a:t>11001000  00010111  00011000  11101010</a:t>
            </a:r>
          </a:p>
        </p:txBody>
      </p:sp>
    </p:spTree>
    <p:extLst>
      <p:ext uri="{BB962C8B-B14F-4D97-AF65-F5344CB8AC3E}">
        <p14:creationId xmlns:p14="http://schemas.microsoft.com/office/powerpoint/2010/main" val="2817050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3135-8F9E-4F57-84F6-A215C5AFA802}"/>
              </a:ext>
            </a:extLst>
          </p:cNvPr>
          <p:cNvSpPr>
            <a:spLocks noGrp="1"/>
          </p:cNvSpPr>
          <p:nvPr>
            <p:ph type="title"/>
          </p:nvPr>
        </p:nvSpPr>
        <p:spPr/>
        <p:txBody>
          <a:bodyPr/>
          <a:lstStyle/>
          <a:p>
            <a:r>
              <a:rPr lang="en-US" dirty="0"/>
              <a:t>59. Find a spanning tree</a:t>
            </a:r>
          </a:p>
        </p:txBody>
      </p:sp>
      <p:pic>
        <p:nvPicPr>
          <p:cNvPr id="5" name="Content Placeholder 4">
            <a:extLst>
              <a:ext uri="{FF2B5EF4-FFF2-40B4-BE49-F238E27FC236}">
                <a16:creationId xmlns:a16="http://schemas.microsoft.com/office/drawing/2014/main" id="{D2897E55-F5F9-4F5A-A49F-CAC84CD52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812" y="2015331"/>
            <a:ext cx="3762375" cy="3695700"/>
          </a:xfrm>
        </p:spPr>
      </p:pic>
    </p:spTree>
    <p:extLst>
      <p:ext uri="{BB962C8B-B14F-4D97-AF65-F5344CB8AC3E}">
        <p14:creationId xmlns:p14="http://schemas.microsoft.com/office/powerpoint/2010/main" val="419455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12. How long does it take to transmit x KB over a y-Mbps link? Give your answer as </a:t>
            </a:r>
            <a:r>
              <a:rPr lang="en-US"/>
              <a:t>a ratio of x and y.</a:t>
            </a:r>
          </a:p>
        </p:txBody>
      </p:sp>
    </p:spTree>
    <p:extLst>
      <p:ext uri="{BB962C8B-B14F-4D97-AF65-F5344CB8AC3E}">
        <p14:creationId xmlns:p14="http://schemas.microsoft.com/office/powerpoint/2010/main" val="119812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13. Suppose a 1-Gbps point-to-point link is being set up between the Earth and a new lunar colony. The distance from the moon to the Earth is approximately 385,000 km, and data travels over the link at the speed of light-3x10</a:t>
            </a:r>
            <a:r>
              <a:rPr lang="en-US" baseline="30000" dirty="0"/>
              <a:t>8</a:t>
            </a:r>
            <a:r>
              <a:rPr lang="en-US" dirty="0"/>
              <a:t> m/s.</a:t>
            </a:r>
          </a:p>
          <a:p>
            <a:r>
              <a:rPr lang="en-US" dirty="0"/>
              <a:t>(a) Calculate the minimum RTT for the link.</a:t>
            </a:r>
          </a:p>
          <a:p>
            <a:r>
              <a:rPr lang="en-US" dirty="0"/>
              <a:t>(b) Using the RTT as the delay, calculate the delay x bandwidth product for the link. </a:t>
            </a:r>
          </a:p>
        </p:txBody>
      </p:sp>
    </p:spTree>
    <p:extLst>
      <p:ext uri="{BB962C8B-B14F-4D97-AF65-F5344CB8AC3E}">
        <p14:creationId xmlns:p14="http://schemas.microsoft.com/office/powerpoint/2010/main" val="364846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(c ) What is the significance of the delay x bandwidth product computed in (b)?</a:t>
            </a:r>
          </a:p>
          <a:p>
            <a:pPr marL="0" indent="0">
              <a:buNone/>
            </a:pPr>
            <a:endParaRPr lang="en-US" dirty="0"/>
          </a:p>
          <a:p>
            <a:pPr marL="0" indent="0">
              <a:buNone/>
            </a:pPr>
            <a:r>
              <a:rPr lang="en-US" dirty="0"/>
              <a:t>(d) A camera on the lunar base takes pictures of the Earth and saves them in digital format to disk. Suppose Mission Control on Earth wishes to download the most current image, which is 25 MB. What is the minimum amount of time that will elapse between when the request for the data goes out and the transfer is finished?</a:t>
            </a:r>
          </a:p>
        </p:txBody>
      </p:sp>
    </p:spTree>
    <p:extLst>
      <p:ext uri="{BB962C8B-B14F-4D97-AF65-F5344CB8AC3E}">
        <p14:creationId xmlns:p14="http://schemas.microsoft.com/office/powerpoint/2010/main" val="363950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16. Calculate the latency (from first bit sent to last bit received) for the following:</a:t>
            </a:r>
          </a:p>
          <a:p>
            <a:r>
              <a:rPr lang="en-US" dirty="0"/>
              <a:t>(a) 100-Mbps Ethernet with a single store-and-forward switch in the path and a packet size of 12,000 bits. Assume that each link introduces a propagation delay of 10 us and that the switch begins retransmitting immediately after it has finished receiving the packet.</a:t>
            </a:r>
          </a:p>
          <a:p>
            <a:endParaRPr lang="en-US" dirty="0"/>
          </a:p>
        </p:txBody>
      </p:sp>
    </p:spTree>
    <p:extLst>
      <p:ext uri="{BB962C8B-B14F-4D97-AF65-F5344CB8AC3E}">
        <p14:creationId xmlns:p14="http://schemas.microsoft.com/office/powerpoint/2010/main" val="305093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 Same as (a) but with three switches.</a:t>
            </a:r>
          </a:p>
          <a:p>
            <a:r>
              <a:rPr lang="en-US" dirty="0"/>
              <a:t>(c) Same as (a), but assume the switch implements “cut-through” switching; it is able to begin retransmitting the packet after the first 200 bits have been received.</a:t>
            </a:r>
          </a:p>
        </p:txBody>
      </p:sp>
    </p:spTree>
    <p:extLst>
      <p:ext uri="{BB962C8B-B14F-4D97-AF65-F5344CB8AC3E}">
        <p14:creationId xmlns:p14="http://schemas.microsoft.com/office/powerpoint/2010/main" val="3437533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TotalTime>
  <Words>2454</Words>
  <Application>Microsoft Office PowerPoint</Application>
  <PresentationFormat>On-screen Show (4:3)</PresentationFormat>
  <Paragraphs>108</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Questions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Hamming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58</vt:lpstr>
      <vt:lpstr>59. Find a spanning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for Chapter 1</dc:title>
  <dc:creator>Chen, Xiao</dc:creator>
  <cp:lastModifiedBy>Chen, Xiao</cp:lastModifiedBy>
  <cp:revision>71</cp:revision>
  <dcterms:created xsi:type="dcterms:W3CDTF">2006-08-16T00:00:00Z</dcterms:created>
  <dcterms:modified xsi:type="dcterms:W3CDTF">2022-02-20T22:03:38Z</dcterms:modified>
</cp:coreProperties>
</file>