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2" r:id="rId3"/>
    <p:sldId id="291" r:id="rId4"/>
    <p:sldId id="293" r:id="rId5"/>
    <p:sldId id="263" r:id="rId6"/>
    <p:sldId id="264" r:id="rId7"/>
    <p:sldId id="294" r:id="rId8"/>
    <p:sldId id="295" r:id="rId9"/>
    <p:sldId id="283" r:id="rId10"/>
    <p:sldId id="284" r:id="rId11"/>
    <p:sldId id="268" r:id="rId12"/>
    <p:sldId id="269" r:id="rId13"/>
    <p:sldId id="266" r:id="rId14"/>
    <p:sldId id="267" r:id="rId15"/>
    <p:sldId id="296" r:id="rId16"/>
    <p:sldId id="297" r:id="rId17"/>
    <p:sldId id="305" r:id="rId18"/>
    <p:sldId id="298" r:id="rId19"/>
    <p:sldId id="302" r:id="rId20"/>
    <p:sldId id="303" r:id="rId21"/>
    <p:sldId id="299" r:id="rId22"/>
    <p:sldId id="304" r:id="rId23"/>
    <p:sldId id="300" r:id="rId24"/>
    <p:sldId id="301" r:id="rId25"/>
    <p:sldId id="274" r:id="rId26"/>
    <p:sldId id="286" r:id="rId27"/>
    <p:sldId id="285" r:id="rId28"/>
    <p:sldId id="275" r:id="rId29"/>
    <p:sldId id="287" r:id="rId30"/>
    <p:sldId id="276" r:id="rId31"/>
    <p:sldId id="288" r:id="rId32"/>
    <p:sldId id="289" r:id="rId33"/>
    <p:sldId id="277" r:id="rId34"/>
    <p:sldId id="290" r:id="rId35"/>
    <p:sldId id="278" r:id="rId36"/>
    <p:sldId id="27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p:cViewPr varScale="1">
        <p:scale>
          <a:sx n="83" d="100"/>
          <a:sy n="83" d="100"/>
        </p:scale>
        <p:origin x="8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0C0EE-1E43-4CA3-AF68-E8CD89AEA8E5}" type="datetimeFigureOut">
              <a:rPr lang="en-US" smtClean="0"/>
              <a:t>4/15/2022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3CEDF-B9AD-409D-9F38-B7F0EE52D562}" type="slidenum">
              <a:rPr lang="en-US" smtClean="0"/>
              <a:t>‹#›</a:t>
            </a:fld>
            <a:endParaRPr lang="en-US"/>
          </a:p>
        </p:txBody>
      </p:sp>
    </p:spTree>
    <p:extLst>
      <p:ext uri="{BB962C8B-B14F-4D97-AF65-F5344CB8AC3E}">
        <p14:creationId xmlns:p14="http://schemas.microsoft.com/office/powerpoint/2010/main" val="86332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6652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What advantages and disadvantages might such a policy offer, compared to tail drop?</a:t>
            </a:r>
          </a:p>
          <a:p>
            <a:r>
              <a:rPr lang="en-US" dirty="0"/>
              <a:t>(b) Give an example of a sequence of queued packets for which dropping the highest-cost packet differs from dropping the largest packet.</a:t>
            </a:r>
          </a:p>
          <a:p>
            <a:r>
              <a:rPr lang="en-US" dirty="0"/>
              <a:t>(c) Give an example where two packets exchange their relative cost ranks as time progresses.</a:t>
            </a:r>
          </a:p>
          <a:p>
            <a:pPr marL="0" indent="0">
              <a:buNone/>
            </a:pPr>
            <a:endParaRPr lang="en-US" dirty="0"/>
          </a:p>
        </p:txBody>
      </p:sp>
    </p:spTree>
    <p:extLst>
      <p:ext uri="{BB962C8B-B14F-4D97-AF65-F5344CB8AC3E}">
        <p14:creationId xmlns:p14="http://schemas.microsoft.com/office/powerpoint/2010/main" val="322878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6-47. The transmission schedule for a given flow lists for each second the number of packets sent between that time and token bucket filter. What bucket depth does the flow need for the following token rates? Assume the bucket is initially full.</a:t>
            </a:r>
          </a:p>
          <a:p>
            <a:r>
              <a:rPr lang="en-US" dirty="0"/>
              <a:t>(a) 2 packets per second</a:t>
            </a:r>
          </a:p>
          <a:p>
            <a:r>
              <a:rPr lang="en-US" dirty="0"/>
              <a:t>(b) 4 packets per second</a:t>
            </a:r>
          </a:p>
        </p:txBody>
      </p:sp>
    </p:spTree>
    <p:extLst>
      <p:ext uri="{BB962C8B-B14F-4D97-AF65-F5344CB8AC3E}">
        <p14:creationId xmlns:p14="http://schemas.microsoft.com/office/powerpoint/2010/main" val="4137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Schedule for 6-47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9768448"/>
              </p:ext>
            </p:extLst>
          </p:nvPr>
        </p:nvGraphicFramePr>
        <p:xfrm>
          <a:off x="457200" y="1600200"/>
          <a:ext cx="8382000" cy="48006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685800">
                <a:tc>
                  <a:txBody>
                    <a:bodyPr/>
                    <a:lstStyle/>
                    <a:p>
                      <a:r>
                        <a:rPr lang="en-US" dirty="0"/>
                        <a:t>Time (seconds)</a:t>
                      </a:r>
                    </a:p>
                  </a:txBody>
                  <a:tcPr/>
                </a:tc>
                <a:tc>
                  <a:txBody>
                    <a:bodyPr/>
                    <a:lstStyle/>
                    <a:p>
                      <a:r>
                        <a:rPr lang="en-US" dirty="0"/>
                        <a:t>Packets Sent</a:t>
                      </a:r>
                    </a:p>
                  </a:txBody>
                  <a:tcPr/>
                </a:tc>
                <a:extLst>
                  <a:ext uri="{0D108BD9-81ED-4DB2-BD59-A6C34878D82A}">
                    <a16:rowId xmlns:a16="http://schemas.microsoft.com/office/drawing/2014/main" val="10000"/>
                  </a:ext>
                </a:extLst>
              </a:tr>
              <a:tr h="685800">
                <a:tc>
                  <a:txBody>
                    <a:bodyPr/>
                    <a:lstStyle/>
                    <a:p>
                      <a:r>
                        <a:rPr lang="en-US" dirty="0"/>
                        <a:t>0</a:t>
                      </a:r>
                    </a:p>
                  </a:txBody>
                  <a:tcPr/>
                </a:tc>
                <a:tc>
                  <a:txBody>
                    <a:bodyPr/>
                    <a:lstStyle/>
                    <a:p>
                      <a:r>
                        <a:rPr lang="en-US" dirty="0"/>
                        <a:t>8</a:t>
                      </a:r>
                    </a:p>
                  </a:txBody>
                  <a:tcPr/>
                </a:tc>
                <a:extLst>
                  <a:ext uri="{0D108BD9-81ED-4DB2-BD59-A6C34878D82A}">
                    <a16:rowId xmlns:a16="http://schemas.microsoft.com/office/drawing/2014/main" val="10001"/>
                  </a:ext>
                </a:extLst>
              </a:tr>
              <a:tr h="685800">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10002"/>
                  </a:ext>
                </a:extLst>
              </a:tr>
              <a:tr h="685800">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3"/>
                  </a:ext>
                </a:extLst>
              </a:tr>
              <a:tr h="685800">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10004"/>
                  </a:ext>
                </a:extLst>
              </a:tr>
              <a:tr h="685800">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0005"/>
                  </a:ext>
                </a:extLst>
              </a:tr>
              <a:tr h="685800">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5845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6-48. The transmission schedule for a given flow is for each second the number of packets sent between that time and the following second. The flow must stay within the bounds of a token bucket filter. Find the necessary bucket depth </a:t>
            </a:r>
            <a:r>
              <a:rPr lang="en-US" i="1" dirty="0"/>
              <a:t>D</a:t>
            </a:r>
            <a:r>
              <a:rPr lang="en-US" dirty="0"/>
              <a:t> as a function of token rate </a:t>
            </a:r>
            <a:r>
              <a:rPr lang="en-US" i="1" dirty="0"/>
              <a:t>r</a:t>
            </a:r>
            <a:r>
              <a:rPr lang="en-US" dirty="0"/>
              <a:t>. Note that </a:t>
            </a:r>
            <a:r>
              <a:rPr lang="en-US" i="1" dirty="0"/>
              <a:t>r</a:t>
            </a:r>
            <a:r>
              <a:rPr lang="en-US" dirty="0"/>
              <a:t> takes only positive integer values. Assume the bucket is initially full.</a:t>
            </a:r>
          </a:p>
        </p:txBody>
      </p:sp>
    </p:spTree>
    <p:extLst>
      <p:ext uri="{BB962C8B-B14F-4D97-AF65-F5344CB8AC3E}">
        <p14:creationId xmlns:p14="http://schemas.microsoft.com/office/powerpoint/2010/main" val="408195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Schedule for 6-48</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431250"/>
              </p:ext>
            </p:extLst>
          </p:nvPr>
        </p:nvGraphicFramePr>
        <p:xfrm>
          <a:off x="457200" y="1600200"/>
          <a:ext cx="8458200" cy="4648203"/>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664029">
                <a:tc>
                  <a:txBody>
                    <a:bodyPr/>
                    <a:lstStyle/>
                    <a:p>
                      <a:r>
                        <a:rPr lang="en-US" dirty="0"/>
                        <a:t>Time (seconds)</a:t>
                      </a:r>
                    </a:p>
                  </a:txBody>
                  <a:tcPr/>
                </a:tc>
                <a:tc>
                  <a:txBody>
                    <a:bodyPr/>
                    <a:lstStyle/>
                    <a:p>
                      <a:r>
                        <a:rPr lang="en-US" dirty="0"/>
                        <a:t>Packets Sent</a:t>
                      </a:r>
                    </a:p>
                  </a:txBody>
                  <a:tcPr/>
                </a:tc>
                <a:extLst>
                  <a:ext uri="{0D108BD9-81ED-4DB2-BD59-A6C34878D82A}">
                    <a16:rowId xmlns:a16="http://schemas.microsoft.com/office/drawing/2014/main" val="10000"/>
                  </a:ext>
                </a:extLst>
              </a:tr>
              <a:tr h="664029">
                <a:tc>
                  <a:txBody>
                    <a:bodyPr/>
                    <a:lstStyle/>
                    <a:p>
                      <a:r>
                        <a:rPr lang="en-US" dirty="0"/>
                        <a:t>0</a:t>
                      </a:r>
                    </a:p>
                  </a:txBody>
                  <a:tcPr/>
                </a:tc>
                <a:tc>
                  <a:txBody>
                    <a:bodyPr/>
                    <a:lstStyle/>
                    <a:p>
                      <a:r>
                        <a:rPr lang="en-US" dirty="0"/>
                        <a:t>5</a:t>
                      </a:r>
                    </a:p>
                  </a:txBody>
                  <a:tcPr/>
                </a:tc>
                <a:extLst>
                  <a:ext uri="{0D108BD9-81ED-4DB2-BD59-A6C34878D82A}">
                    <a16:rowId xmlns:a16="http://schemas.microsoft.com/office/drawing/2014/main" val="10001"/>
                  </a:ext>
                </a:extLst>
              </a:tr>
              <a:tr h="664029">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val="10002"/>
                  </a:ext>
                </a:extLst>
              </a:tr>
              <a:tr h="664029">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3"/>
                  </a:ext>
                </a:extLst>
              </a:tr>
              <a:tr h="664029">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10004"/>
                  </a:ext>
                </a:extLst>
              </a:tr>
              <a:tr h="664029">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0005"/>
                  </a:ext>
                </a:extLst>
              </a:tr>
              <a:tr h="664029">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74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B8E0-5F02-458E-B474-EB88B6FBCF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EA8C18-6094-4EFD-AB02-1BEC4B4D926B}"/>
              </a:ext>
            </a:extLst>
          </p:cNvPr>
          <p:cNvSpPr>
            <a:spLocks noGrp="1"/>
          </p:cNvSpPr>
          <p:nvPr>
            <p:ph idx="1"/>
          </p:nvPr>
        </p:nvSpPr>
        <p:spPr/>
        <p:txBody>
          <a:bodyPr/>
          <a:lstStyle/>
          <a:p>
            <a:r>
              <a:rPr lang="en-US" dirty="0"/>
              <a:t>6-49. Suppose a router has accepted flows with the </a:t>
            </a:r>
            <a:r>
              <a:rPr lang="en-US" dirty="0" err="1"/>
              <a:t>Tspecs</a:t>
            </a:r>
            <a:r>
              <a:rPr lang="en-US" dirty="0"/>
              <a:t> shown in Table 6.5, described in terms of token bucket filters with token rate r packets per second and bucket depth B packets. All flows are in the same direction, and the router can forward one packet every 0.1 second. </a:t>
            </a:r>
          </a:p>
        </p:txBody>
      </p:sp>
    </p:spTree>
    <p:extLst>
      <p:ext uri="{BB962C8B-B14F-4D97-AF65-F5344CB8AC3E}">
        <p14:creationId xmlns:p14="http://schemas.microsoft.com/office/powerpoint/2010/main" val="425623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D27-D9DC-4E19-8716-BC1DF42AAD1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10D9299-1A9D-4343-B1BA-40937ECDF515}"/>
              </a:ext>
            </a:extLst>
          </p:cNvPr>
          <p:cNvGraphicFramePr>
            <a:graphicFrameLocks noGrp="1"/>
          </p:cNvGraphicFramePr>
          <p:nvPr>
            <p:ph idx="1"/>
            <p:extLst>
              <p:ext uri="{D42A27DB-BD31-4B8C-83A1-F6EECF244321}">
                <p14:modId xmlns:p14="http://schemas.microsoft.com/office/powerpoint/2010/main" val="1967128840"/>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34524573"/>
                    </a:ext>
                  </a:extLst>
                </a:gridCol>
                <a:gridCol w="4114800">
                  <a:extLst>
                    <a:ext uri="{9D8B030D-6E8A-4147-A177-3AD203B41FA5}">
                      <a16:colId xmlns:a16="http://schemas.microsoft.com/office/drawing/2014/main" val="2597283607"/>
                    </a:ext>
                  </a:extLst>
                </a:gridCol>
              </a:tblGrid>
              <a:tr h="370840">
                <a:tc>
                  <a:txBody>
                    <a:bodyPr/>
                    <a:lstStyle/>
                    <a:p>
                      <a:r>
                        <a:rPr lang="en-US" dirty="0"/>
                        <a:t>Table 6.5 </a:t>
                      </a:r>
                      <a:r>
                        <a:rPr lang="en-US" dirty="0" err="1"/>
                        <a:t>Tspecs</a:t>
                      </a:r>
                      <a:r>
                        <a:rPr lang="en-US" dirty="0"/>
                        <a:t> for Exercise 49</a:t>
                      </a:r>
                    </a:p>
                  </a:txBody>
                  <a:tcPr/>
                </a:tc>
                <a:tc>
                  <a:txBody>
                    <a:bodyPr/>
                    <a:lstStyle/>
                    <a:p>
                      <a:endParaRPr lang="en-US"/>
                    </a:p>
                  </a:txBody>
                  <a:tcPr/>
                </a:tc>
                <a:extLst>
                  <a:ext uri="{0D108BD9-81ED-4DB2-BD59-A6C34878D82A}">
                    <a16:rowId xmlns:a16="http://schemas.microsoft.com/office/drawing/2014/main" val="866728708"/>
                  </a:ext>
                </a:extLst>
              </a:tr>
              <a:tr h="370840">
                <a:tc>
                  <a:txBody>
                    <a:bodyPr/>
                    <a:lstStyle/>
                    <a:p>
                      <a:r>
                        <a:rPr lang="en-US" dirty="0"/>
                        <a:t>r</a:t>
                      </a:r>
                    </a:p>
                  </a:txBody>
                  <a:tcPr/>
                </a:tc>
                <a:tc>
                  <a:txBody>
                    <a:bodyPr/>
                    <a:lstStyle/>
                    <a:p>
                      <a:r>
                        <a:rPr lang="en-US" dirty="0"/>
                        <a:t>B</a:t>
                      </a:r>
                    </a:p>
                  </a:txBody>
                  <a:tcPr/>
                </a:tc>
                <a:extLst>
                  <a:ext uri="{0D108BD9-81ED-4DB2-BD59-A6C34878D82A}">
                    <a16:rowId xmlns:a16="http://schemas.microsoft.com/office/drawing/2014/main" val="3135302530"/>
                  </a:ext>
                </a:extLst>
              </a:tr>
              <a:tr h="370840">
                <a:tc>
                  <a:txBody>
                    <a:bodyPr/>
                    <a:lstStyle/>
                    <a:p>
                      <a:r>
                        <a:rPr lang="en-US" dirty="0"/>
                        <a:t>1</a:t>
                      </a:r>
                    </a:p>
                  </a:txBody>
                  <a:tcPr/>
                </a:tc>
                <a:tc>
                  <a:txBody>
                    <a:bodyPr/>
                    <a:lstStyle/>
                    <a:p>
                      <a:r>
                        <a:rPr lang="en-US" dirty="0"/>
                        <a:t>10</a:t>
                      </a:r>
                    </a:p>
                  </a:txBody>
                  <a:tcPr/>
                </a:tc>
                <a:extLst>
                  <a:ext uri="{0D108BD9-81ED-4DB2-BD59-A6C34878D82A}">
                    <a16:rowId xmlns:a16="http://schemas.microsoft.com/office/drawing/2014/main" val="116984098"/>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3763464630"/>
                  </a:ext>
                </a:extLst>
              </a:tr>
              <a:tr h="370840">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51208093"/>
                  </a:ext>
                </a:extLst>
              </a:tr>
            </a:tbl>
          </a:graphicData>
        </a:graphic>
      </p:graphicFrame>
    </p:spTree>
    <p:extLst>
      <p:ext uri="{BB962C8B-B14F-4D97-AF65-F5344CB8AC3E}">
        <p14:creationId xmlns:p14="http://schemas.microsoft.com/office/powerpoint/2010/main" val="30944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DC33-CC87-4DC7-B321-29FDC68286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9D3AD7-6952-4EC2-9F73-465F0B10DAAC}"/>
              </a:ext>
            </a:extLst>
          </p:cNvPr>
          <p:cNvSpPr>
            <a:spLocks noGrp="1"/>
          </p:cNvSpPr>
          <p:nvPr>
            <p:ph idx="1"/>
          </p:nvPr>
        </p:nvSpPr>
        <p:spPr/>
        <p:txBody>
          <a:bodyPr/>
          <a:lstStyle/>
          <a:p>
            <a:r>
              <a:rPr lang="en-US" dirty="0"/>
              <a:t>(a) What is the maximum delay a packet might face?</a:t>
            </a:r>
          </a:p>
          <a:p>
            <a:r>
              <a:rPr lang="en-US" dirty="0"/>
              <a:t>(b) What is the minimum number of packets from the third flow that the router would send over 2.0 seconds, assuming the flow sent packets at its maximum rate uniformly?</a:t>
            </a:r>
          </a:p>
        </p:txBody>
      </p:sp>
    </p:spTree>
    <p:extLst>
      <p:ext uri="{BB962C8B-B14F-4D97-AF65-F5344CB8AC3E}">
        <p14:creationId xmlns:p14="http://schemas.microsoft.com/office/powerpoint/2010/main" val="363197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D2CE-DAB3-432C-B443-216CA61C0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D16E97-DFB1-46E1-BB91-AED09D646117}"/>
              </a:ext>
            </a:extLst>
          </p:cNvPr>
          <p:cNvSpPr>
            <a:spLocks noGrp="1"/>
          </p:cNvSpPr>
          <p:nvPr>
            <p:ph idx="1"/>
          </p:nvPr>
        </p:nvSpPr>
        <p:spPr/>
        <p:txBody>
          <a:bodyPr/>
          <a:lstStyle/>
          <a:p>
            <a:r>
              <a:rPr lang="en-US" dirty="0"/>
              <a:t>8-4. A good cryptographic hashing algorithm should produce random outputs; that is, the probability of any given hash value should be approximately the same as any other for randomly chosen input data. What would be the consequence of using a hash algorithm whose outputs were not random? Consider, for example, the case where some hash values are twice as likely to occur as others. </a:t>
            </a:r>
          </a:p>
        </p:txBody>
      </p:sp>
    </p:spTree>
    <p:extLst>
      <p:ext uri="{BB962C8B-B14F-4D97-AF65-F5344CB8AC3E}">
        <p14:creationId xmlns:p14="http://schemas.microsoft.com/office/powerpoint/2010/main" val="242789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2A72-B258-4A76-A032-6D9FFEE1B3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AF61CF-06BD-4676-8AC6-505C9C1238E9}"/>
              </a:ext>
            </a:extLst>
          </p:cNvPr>
          <p:cNvSpPr>
            <a:spLocks noGrp="1"/>
          </p:cNvSpPr>
          <p:nvPr>
            <p:ph idx="1"/>
          </p:nvPr>
        </p:nvSpPr>
        <p:spPr/>
        <p:txBody>
          <a:bodyPr/>
          <a:lstStyle/>
          <a:p>
            <a:r>
              <a:rPr lang="en-US" dirty="0"/>
              <a:t>8.11. Estimate the probabilities of finding two messages with the same MD5 checksum, given total numbers of messages of 2</a:t>
            </a:r>
            <a:r>
              <a:rPr lang="en-US" baseline="30000" dirty="0"/>
              <a:t>63</a:t>
            </a:r>
            <a:r>
              <a:rPr lang="en-US" dirty="0"/>
              <a:t>, 2</a:t>
            </a:r>
            <a:r>
              <a:rPr lang="en-US" baseline="30000" dirty="0"/>
              <a:t>64</a:t>
            </a:r>
            <a:r>
              <a:rPr lang="en-US" dirty="0"/>
              <a:t>, and 2</a:t>
            </a:r>
            <a:r>
              <a:rPr lang="en-US" baseline="30000" dirty="0"/>
              <a:t>65</a:t>
            </a:r>
            <a:r>
              <a:rPr lang="en-US" dirty="0"/>
              <a:t>. </a:t>
            </a:r>
          </a:p>
          <a:p>
            <a:r>
              <a:rPr lang="en-US" dirty="0"/>
              <a:t>Hint: This is the Birthday Problem. The probability that the k+1th message has a different checksum from each of the preceding k is 1-k/2</a:t>
            </a:r>
            <a:r>
              <a:rPr lang="en-US" baseline="30000" dirty="0"/>
              <a:t>128</a:t>
            </a:r>
            <a:r>
              <a:rPr lang="en-US" dirty="0"/>
              <a:t>. </a:t>
            </a:r>
          </a:p>
        </p:txBody>
      </p:sp>
    </p:spTree>
    <p:extLst>
      <p:ext uri="{BB962C8B-B14F-4D97-AF65-F5344CB8AC3E}">
        <p14:creationId xmlns:p14="http://schemas.microsoft.com/office/powerpoint/2010/main" val="295513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1EF3-687A-45F3-AF57-2FC5BB82CF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7EFDB-65FA-4771-8602-9B36B63A7918}"/>
              </a:ext>
            </a:extLst>
          </p:cNvPr>
          <p:cNvSpPr>
            <a:spLocks noGrp="1"/>
          </p:cNvSpPr>
          <p:nvPr>
            <p:ph idx="1"/>
          </p:nvPr>
        </p:nvSpPr>
        <p:spPr/>
        <p:txBody>
          <a:bodyPr/>
          <a:lstStyle/>
          <a:p>
            <a:r>
              <a:rPr lang="en-US" dirty="0"/>
              <a:t>6-6. Consider the arrangement of hosts H and routers R in the following figure. All links are full-duplex, and all routers are faster than their links. Show that R1 cannot become congested, and for any other router R we can find a traffic pattern that congests that router alone. </a:t>
            </a:r>
          </a:p>
        </p:txBody>
      </p:sp>
    </p:spTree>
    <p:extLst>
      <p:ext uri="{BB962C8B-B14F-4D97-AF65-F5344CB8AC3E}">
        <p14:creationId xmlns:p14="http://schemas.microsoft.com/office/powerpoint/2010/main" val="249516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DA8-6BC3-42A3-A8F6-4CE8611661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EEEA6B-AB63-4343-A5D2-382AA194F527}"/>
              </a:ext>
            </a:extLst>
          </p:cNvPr>
          <p:cNvSpPr>
            <a:spLocks noGrp="1"/>
          </p:cNvSpPr>
          <p:nvPr>
            <p:ph idx="1"/>
          </p:nvPr>
        </p:nvSpPr>
        <p:spPr/>
        <p:txBody>
          <a:bodyPr/>
          <a:lstStyle/>
          <a:p>
            <a:r>
              <a:rPr lang="en-US" dirty="0"/>
              <a:t>The Birthday Problem</a:t>
            </a:r>
          </a:p>
          <a:p>
            <a:r>
              <a:rPr lang="en-US" dirty="0"/>
              <a:t>Given N people, what is the probability that two of their birthdays will be the same?</a:t>
            </a:r>
          </a:p>
          <a:p>
            <a:r>
              <a:rPr lang="en-US" dirty="0"/>
              <a:t>The probability that all birthdays are different is:</a:t>
            </a:r>
          </a:p>
          <a:p>
            <a:r>
              <a:rPr lang="en-US" dirty="0"/>
              <a:t>P</a:t>
            </a:r>
            <a:r>
              <a:rPr lang="en-US" baseline="-25000" dirty="0"/>
              <a:t>N</a:t>
            </a:r>
            <a:r>
              <a:rPr lang="en-US" dirty="0"/>
              <a:t>=(1-1/365)(1-2/365)…(1-(N-1)/365)</a:t>
            </a:r>
          </a:p>
          <a:p>
            <a:r>
              <a:rPr lang="en-US" dirty="0"/>
              <a:t>The probability that two people have the same birthday is: 1-P</a:t>
            </a:r>
            <a:r>
              <a:rPr lang="en-US" baseline="-25000" dirty="0"/>
              <a:t>N</a:t>
            </a:r>
            <a:r>
              <a:rPr lang="en-US" dirty="0"/>
              <a:t>.</a:t>
            </a:r>
          </a:p>
        </p:txBody>
      </p:sp>
    </p:spTree>
    <p:extLst>
      <p:ext uri="{BB962C8B-B14F-4D97-AF65-F5344CB8AC3E}">
        <p14:creationId xmlns:p14="http://schemas.microsoft.com/office/powerpoint/2010/main" val="88770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0C7C-D8F2-4B04-B7CD-68BA4883F0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10FC1-1C09-4A93-BCA0-803425B7FC8F}"/>
              </a:ext>
            </a:extLst>
          </p:cNvPr>
          <p:cNvSpPr>
            <a:spLocks noGrp="1"/>
          </p:cNvSpPr>
          <p:nvPr>
            <p:ph idx="1"/>
          </p:nvPr>
        </p:nvSpPr>
        <p:spPr/>
        <p:txBody>
          <a:bodyPr/>
          <a:lstStyle/>
          <a:p>
            <a:r>
              <a:rPr lang="en-US" dirty="0"/>
              <a:t>8-16. Consider a certification hierarchy. A root CA signs a certificate for a second-tier CA, and the second-tier CA signs a certificate for Alice. Bob has the public key for the root CA, so he can verify the certificate of the second-tier CA. Why might Bob still not trust that the certificate for Alice truly establishes Alice as the owner of the public key in the certificate?</a:t>
            </a:r>
          </a:p>
        </p:txBody>
      </p:sp>
    </p:spTree>
    <p:extLst>
      <p:ext uri="{BB962C8B-B14F-4D97-AF65-F5344CB8AC3E}">
        <p14:creationId xmlns:p14="http://schemas.microsoft.com/office/powerpoint/2010/main" val="94101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F9ED-65F5-4852-9886-858414CD95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59D215-00AF-4623-B110-FFEA9A42BDFF}"/>
              </a:ext>
            </a:extLst>
          </p:cNvPr>
          <p:cNvSpPr>
            <a:spLocks noGrp="1"/>
          </p:cNvSpPr>
          <p:nvPr>
            <p:ph idx="1"/>
          </p:nvPr>
        </p:nvSpPr>
        <p:spPr/>
        <p:txBody>
          <a:bodyPr/>
          <a:lstStyle/>
          <a:p>
            <a:r>
              <a:rPr lang="en-US" dirty="0"/>
              <a:t>8-26. Suppose that a system uses PKI based on a tree-structured hierarchy of CAs.  Alice wants to communicate with Bob, and receives a certificate from Bob signed by a CA X after establishing a communication channel with Bob. Suppose Alice has never heard of X. What steps does Alice take to verify that she is talking to Bob?</a:t>
            </a:r>
          </a:p>
        </p:txBody>
      </p:sp>
    </p:spTree>
    <p:extLst>
      <p:ext uri="{BB962C8B-B14F-4D97-AF65-F5344CB8AC3E}">
        <p14:creationId xmlns:p14="http://schemas.microsoft.com/office/powerpoint/2010/main" val="335352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986A-0ADB-4E83-B55D-53A7F07F57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5EC8B2-131D-4EAF-85E0-3FADDAF95BBD}"/>
              </a:ext>
            </a:extLst>
          </p:cNvPr>
          <p:cNvSpPr>
            <a:spLocks noGrp="1"/>
          </p:cNvSpPr>
          <p:nvPr>
            <p:ph idx="1"/>
          </p:nvPr>
        </p:nvSpPr>
        <p:spPr/>
        <p:txBody>
          <a:bodyPr/>
          <a:lstStyle/>
          <a:p>
            <a:r>
              <a:rPr lang="en-US" dirty="0"/>
              <a:t>8-20. Suppose filtering routers are arranged as in Figure 8.21; the primary firewall is R1. Explain how to configure R1 and R2 so that outsiders can Telnet to net2 but not to hosts on net1. To avoid “leapfrogging” break-ins to net1, also disallow Telnet connection from net2 to net1. </a:t>
            </a:r>
          </a:p>
        </p:txBody>
      </p:sp>
    </p:spTree>
    <p:extLst>
      <p:ext uri="{BB962C8B-B14F-4D97-AF65-F5344CB8AC3E}">
        <p14:creationId xmlns:p14="http://schemas.microsoft.com/office/powerpoint/2010/main" val="304520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421A-C6E2-4629-B99C-5A6ED01B31FD}"/>
              </a:ext>
            </a:extLst>
          </p:cNvPr>
          <p:cNvSpPr>
            <a:spLocks noGrp="1"/>
          </p:cNvSpPr>
          <p:nvPr>
            <p:ph type="title"/>
          </p:nvPr>
        </p:nvSpPr>
        <p:spPr/>
        <p:txBody>
          <a:bodyPr>
            <a:normAutofit/>
          </a:bodyPr>
          <a:lstStyle/>
          <a:p>
            <a:r>
              <a:rPr lang="en-US" dirty="0"/>
              <a:t>Figure 8.21 Diagram for Exercise 18</a:t>
            </a:r>
          </a:p>
        </p:txBody>
      </p:sp>
      <p:sp>
        <p:nvSpPr>
          <p:cNvPr id="4" name="Flowchart: Connector 3">
            <a:extLst>
              <a:ext uri="{FF2B5EF4-FFF2-40B4-BE49-F238E27FC236}">
                <a16:creationId xmlns:a16="http://schemas.microsoft.com/office/drawing/2014/main" id="{B9F4ED7A-62F9-4C74-B340-2B7BEEFF174F}"/>
              </a:ext>
            </a:extLst>
          </p:cNvPr>
          <p:cNvSpPr/>
          <p:nvPr/>
        </p:nvSpPr>
        <p:spPr>
          <a:xfrm>
            <a:off x="3276600" y="3124200"/>
            <a:ext cx="609600" cy="609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27CE45-A7BE-4AE7-9E12-1A8E170C2D07}"/>
              </a:ext>
            </a:extLst>
          </p:cNvPr>
          <p:cNvCxnSpPr>
            <a:endCxn id="4" idx="2"/>
          </p:cNvCxnSpPr>
          <p:nvPr/>
        </p:nvCxnSpPr>
        <p:spPr>
          <a:xfrm>
            <a:off x="2209800" y="34290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D45C6B-79E0-4FB9-85D4-5C7A3F62A7C3}"/>
              </a:ext>
            </a:extLst>
          </p:cNvPr>
          <p:cNvCxnSpPr>
            <a:stCxn id="4" idx="6"/>
          </p:cNvCxnSpPr>
          <p:nvPr/>
        </p:nvCxnSpPr>
        <p:spPr>
          <a:xfrm flipV="1">
            <a:off x="3886200" y="3416781"/>
            <a:ext cx="2438400" cy="12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AA4A1-A25C-468E-9914-FBAED766056E}"/>
              </a:ext>
            </a:extLst>
          </p:cNvPr>
          <p:cNvCxnSpPr/>
          <p:nvPr/>
        </p:nvCxnSpPr>
        <p:spPr>
          <a:xfrm>
            <a:off x="6958639" y="3416781"/>
            <a:ext cx="1575761" cy="12219"/>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descr="Syncing cloud">
            <a:extLst>
              <a:ext uri="{FF2B5EF4-FFF2-40B4-BE49-F238E27FC236}">
                <a16:creationId xmlns:a16="http://schemas.microsoft.com/office/drawing/2014/main" id="{9572067B-3BCE-4909-879B-121036594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486" y="2343870"/>
            <a:ext cx="2145820" cy="2145820"/>
          </a:xfrm>
          <a:prstGeom prst="rect">
            <a:avLst/>
          </a:prstGeom>
        </p:spPr>
      </p:pic>
      <p:sp>
        <p:nvSpPr>
          <p:cNvPr id="14" name="TextBox 13">
            <a:extLst>
              <a:ext uri="{FF2B5EF4-FFF2-40B4-BE49-F238E27FC236}">
                <a16:creationId xmlns:a16="http://schemas.microsoft.com/office/drawing/2014/main" id="{587024C3-6D0D-4E9F-ACA0-BF1EE2EFE24C}"/>
              </a:ext>
            </a:extLst>
          </p:cNvPr>
          <p:cNvSpPr txBox="1"/>
          <p:nvPr/>
        </p:nvSpPr>
        <p:spPr>
          <a:xfrm>
            <a:off x="457200" y="4343400"/>
            <a:ext cx="1508233" cy="369332"/>
          </a:xfrm>
          <a:prstGeom prst="rect">
            <a:avLst/>
          </a:prstGeom>
          <a:noFill/>
        </p:spPr>
        <p:txBody>
          <a:bodyPr wrap="none" rtlCol="0">
            <a:spAutoFit/>
          </a:bodyPr>
          <a:lstStyle/>
          <a:p>
            <a:r>
              <a:rPr lang="en-US" dirty="0"/>
              <a:t>Outside world</a:t>
            </a:r>
          </a:p>
        </p:txBody>
      </p:sp>
      <p:sp>
        <p:nvSpPr>
          <p:cNvPr id="15" name="Flowchart: Connector 14">
            <a:extLst>
              <a:ext uri="{FF2B5EF4-FFF2-40B4-BE49-F238E27FC236}">
                <a16:creationId xmlns:a16="http://schemas.microsoft.com/office/drawing/2014/main" id="{4EECA604-3B6D-4DDD-A902-11129A93F90B}"/>
              </a:ext>
            </a:extLst>
          </p:cNvPr>
          <p:cNvSpPr/>
          <p:nvPr/>
        </p:nvSpPr>
        <p:spPr>
          <a:xfrm>
            <a:off x="6336819" y="3124200"/>
            <a:ext cx="609600" cy="609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77733E4-997D-4098-8FE2-353F68BA1CBF}"/>
              </a:ext>
            </a:extLst>
          </p:cNvPr>
          <p:cNvSpPr txBox="1"/>
          <p:nvPr/>
        </p:nvSpPr>
        <p:spPr>
          <a:xfrm>
            <a:off x="3368040" y="3244334"/>
            <a:ext cx="426720" cy="369332"/>
          </a:xfrm>
          <a:prstGeom prst="rect">
            <a:avLst/>
          </a:prstGeom>
          <a:noFill/>
        </p:spPr>
        <p:txBody>
          <a:bodyPr wrap="none" rtlCol="0">
            <a:spAutoFit/>
          </a:bodyPr>
          <a:lstStyle/>
          <a:p>
            <a:r>
              <a:rPr lang="en-US" dirty="0"/>
              <a:t>R1</a:t>
            </a:r>
          </a:p>
        </p:txBody>
      </p:sp>
      <p:sp>
        <p:nvSpPr>
          <p:cNvPr id="17" name="TextBox 16">
            <a:extLst>
              <a:ext uri="{FF2B5EF4-FFF2-40B4-BE49-F238E27FC236}">
                <a16:creationId xmlns:a16="http://schemas.microsoft.com/office/drawing/2014/main" id="{383DAA23-700A-4C9E-A47B-0724F66BB0E8}"/>
              </a:ext>
            </a:extLst>
          </p:cNvPr>
          <p:cNvSpPr txBox="1"/>
          <p:nvPr/>
        </p:nvSpPr>
        <p:spPr>
          <a:xfrm>
            <a:off x="6374637" y="3232114"/>
            <a:ext cx="426720" cy="369332"/>
          </a:xfrm>
          <a:prstGeom prst="rect">
            <a:avLst/>
          </a:prstGeom>
          <a:noFill/>
        </p:spPr>
        <p:txBody>
          <a:bodyPr wrap="none" rtlCol="0">
            <a:spAutoFit/>
          </a:bodyPr>
          <a:lstStyle/>
          <a:p>
            <a:r>
              <a:rPr lang="en-US" dirty="0"/>
              <a:t>R2</a:t>
            </a:r>
          </a:p>
        </p:txBody>
      </p:sp>
      <p:sp>
        <p:nvSpPr>
          <p:cNvPr id="18" name="TextBox 17">
            <a:extLst>
              <a:ext uri="{FF2B5EF4-FFF2-40B4-BE49-F238E27FC236}">
                <a16:creationId xmlns:a16="http://schemas.microsoft.com/office/drawing/2014/main" id="{047DA5F8-712A-4ECC-8B6B-A57118446E71}"/>
              </a:ext>
            </a:extLst>
          </p:cNvPr>
          <p:cNvSpPr txBox="1"/>
          <p:nvPr/>
        </p:nvSpPr>
        <p:spPr>
          <a:xfrm>
            <a:off x="4308573" y="3059668"/>
            <a:ext cx="694806" cy="369332"/>
          </a:xfrm>
          <a:prstGeom prst="rect">
            <a:avLst/>
          </a:prstGeom>
          <a:noFill/>
        </p:spPr>
        <p:txBody>
          <a:bodyPr wrap="none" rtlCol="0">
            <a:spAutoFit/>
          </a:bodyPr>
          <a:lstStyle/>
          <a:p>
            <a:r>
              <a:rPr lang="en-US" dirty="0"/>
              <a:t>Net 1</a:t>
            </a:r>
          </a:p>
        </p:txBody>
      </p:sp>
      <p:sp>
        <p:nvSpPr>
          <p:cNvPr id="19" name="TextBox 18">
            <a:extLst>
              <a:ext uri="{FF2B5EF4-FFF2-40B4-BE49-F238E27FC236}">
                <a16:creationId xmlns:a16="http://schemas.microsoft.com/office/drawing/2014/main" id="{02FAE472-7E61-46BB-A669-36E572091207}"/>
              </a:ext>
            </a:extLst>
          </p:cNvPr>
          <p:cNvSpPr txBox="1"/>
          <p:nvPr/>
        </p:nvSpPr>
        <p:spPr>
          <a:xfrm>
            <a:off x="7315200" y="3059668"/>
            <a:ext cx="694806" cy="369332"/>
          </a:xfrm>
          <a:prstGeom prst="rect">
            <a:avLst/>
          </a:prstGeom>
          <a:noFill/>
        </p:spPr>
        <p:txBody>
          <a:bodyPr wrap="none" rtlCol="0">
            <a:spAutoFit/>
          </a:bodyPr>
          <a:lstStyle/>
          <a:p>
            <a:r>
              <a:rPr lang="en-US" dirty="0"/>
              <a:t>Net 2</a:t>
            </a:r>
          </a:p>
        </p:txBody>
      </p:sp>
    </p:spTree>
    <p:extLst>
      <p:ext uri="{BB962C8B-B14F-4D97-AF65-F5344CB8AC3E}">
        <p14:creationId xmlns:p14="http://schemas.microsoft.com/office/powerpoint/2010/main" val="55917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8-21. Why might an Internet Service Provider want to block certain </a:t>
            </a:r>
            <a:r>
              <a:rPr lang="en-US" i="1" dirty="0"/>
              <a:t>outbound</a:t>
            </a:r>
            <a:r>
              <a:rPr lang="en-US" dirty="0"/>
              <a:t> traffic?</a:t>
            </a:r>
          </a:p>
        </p:txBody>
      </p:sp>
    </p:spTree>
    <p:extLst>
      <p:ext uri="{BB962C8B-B14F-4D97-AF65-F5344CB8AC3E}">
        <p14:creationId xmlns:p14="http://schemas.microsoft.com/office/powerpoint/2010/main" val="954812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1DF8-3A08-4DF7-87D3-7E4FB8ED89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5F451C-028F-46AF-8F35-BA16AA709592}"/>
              </a:ext>
            </a:extLst>
          </p:cNvPr>
          <p:cNvSpPr>
            <a:spLocks noGrp="1"/>
          </p:cNvSpPr>
          <p:nvPr>
            <p:ph idx="1"/>
          </p:nvPr>
        </p:nvSpPr>
        <p:spPr/>
        <p:txBody>
          <a:bodyPr/>
          <a:lstStyle/>
          <a:p>
            <a:r>
              <a:rPr lang="en-US" dirty="0"/>
              <a:t>9-22. ARP and DNS both depend on caches; ARP cache entry lifetimes are typically 10 minutes, while DNS cache lifetimes are on the order of days. Justify this difference. What undesirable consequences might there be in having too long a DNS cache entry lifetime?</a:t>
            </a:r>
          </a:p>
        </p:txBody>
      </p:sp>
    </p:spTree>
    <p:extLst>
      <p:ext uri="{BB962C8B-B14F-4D97-AF65-F5344CB8AC3E}">
        <p14:creationId xmlns:p14="http://schemas.microsoft.com/office/powerpoint/2010/main" val="1696927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1DF8-3A08-4DF7-87D3-7E4FB8ED89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5F451C-028F-46AF-8F35-BA16AA709592}"/>
              </a:ext>
            </a:extLst>
          </p:cNvPr>
          <p:cNvSpPr>
            <a:spLocks noGrp="1"/>
          </p:cNvSpPr>
          <p:nvPr>
            <p:ph idx="1"/>
          </p:nvPr>
        </p:nvSpPr>
        <p:spPr/>
        <p:txBody>
          <a:bodyPr/>
          <a:lstStyle/>
          <a:p>
            <a:r>
              <a:rPr lang="en-US" dirty="0"/>
              <a:t>9.23. IPv6 simplifies ARP out of existence by allowing hardware addresses to be part of the IPv6 address. How does this complicate the job of DNS? How does this affect the problem of finding your local DNS server?</a:t>
            </a:r>
          </a:p>
        </p:txBody>
      </p:sp>
    </p:spTree>
    <p:extLst>
      <p:ext uri="{BB962C8B-B14F-4D97-AF65-F5344CB8AC3E}">
        <p14:creationId xmlns:p14="http://schemas.microsoft.com/office/powerpoint/2010/main" val="266366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9-25. What is the relationship between a domain name (e.g., cs.txstate.edu) and an IP subnet number (e.g., 147.26.231.162)? Do all hosts on the subnet have to be identified by the same name server?</a:t>
            </a:r>
          </a:p>
        </p:txBody>
      </p:sp>
    </p:spTree>
    <p:extLst>
      <p:ext uri="{BB962C8B-B14F-4D97-AF65-F5344CB8AC3E}">
        <p14:creationId xmlns:p14="http://schemas.microsoft.com/office/powerpoint/2010/main" val="281462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4E2D-3F52-4BBF-8B41-3E8DBAF3CD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97B58F-0ED7-425D-B500-684E791180F7}"/>
              </a:ext>
            </a:extLst>
          </p:cNvPr>
          <p:cNvSpPr>
            <a:spLocks noGrp="1"/>
          </p:cNvSpPr>
          <p:nvPr>
            <p:ph idx="1"/>
          </p:nvPr>
        </p:nvSpPr>
        <p:spPr/>
        <p:txBody>
          <a:bodyPr/>
          <a:lstStyle/>
          <a:p>
            <a:r>
              <a:rPr lang="en-US" dirty="0"/>
              <a:t>9-26. Suppose a host elects to use a name server not within its organization for address resolution. When would this result in no more total traffic, for queries not found in any DNS cache, than with a local name server? When might this result in a better DNS cache hit rate and possibly less total traffic?</a:t>
            </a:r>
          </a:p>
        </p:txBody>
      </p:sp>
    </p:spTree>
    <p:extLst>
      <p:ext uri="{BB962C8B-B14F-4D97-AF65-F5344CB8AC3E}">
        <p14:creationId xmlns:p14="http://schemas.microsoft.com/office/powerpoint/2010/main" val="344490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11AE-0200-4124-AEC3-1B9A9E68188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84F375E-C1FA-45E1-9ED0-8B2F9B929AB2}"/>
              </a:ext>
            </a:extLst>
          </p:cNvPr>
          <p:cNvPicPr>
            <a:picLocks noGrp="1" noChangeAspect="1"/>
          </p:cNvPicPr>
          <p:nvPr>
            <p:ph idx="1"/>
          </p:nvPr>
        </p:nvPicPr>
        <p:blipFill>
          <a:blip r:embed="rId2"/>
          <a:stretch>
            <a:fillRect/>
          </a:stretch>
        </p:blipFill>
        <p:spPr>
          <a:xfrm>
            <a:off x="457200" y="2057400"/>
            <a:ext cx="8183919" cy="3162300"/>
          </a:xfrm>
          <a:prstGeom prst="rect">
            <a:avLst/>
          </a:prstGeom>
        </p:spPr>
      </p:pic>
    </p:spTree>
    <p:extLst>
      <p:ext uri="{BB962C8B-B14F-4D97-AF65-F5344CB8AC3E}">
        <p14:creationId xmlns:p14="http://schemas.microsoft.com/office/powerpoint/2010/main" val="22685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9-30. One feature of the existing DNS .com hierarchy is that it is extremely wide.</a:t>
            </a:r>
          </a:p>
          <a:p>
            <a:r>
              <a:rPr lang="en-US" dirty="0"/>
              <a:t>(a) Propose a more hierarchical reorganization of the .com hierarchy. What objections might you foresee to your proposal’s adoption?</a:t>
            </a:r>
          </a:p>
          <a:p>
            <a:r>
              <a:rPr lang="en-US" dirty="0"/>
              <a:t>(b) What might be some of the consequences of having most DNS domain names contain four or more levels, versus the two levels of many existing names?</a:t>
            </a:r>
          </a:p>
        </p:txBody>
      </p:sp>
    </p:spTree>
    <p:extLst>
      <p:ext uri="{BB962C8B-B14F-4D97-AF65-F5344CB8AC3E}">
        <p14:creationId xmlns:p14="http://schemas.microsoft.com/office/powerpoint/2010/main" val="206031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9D01-F418-45C5-B1F3-C9A2F0A378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45D205-8574-4CB8-8745-CE0E87CA7898}"/>
              </a:ext>
            </a:extLst>
          </p:cNvPr>
          <p:cNvSpPr>
            <a:spLocks noGrp="1"/>
          </p:cNvSpPr>
          <p:nvPr>
            <p:ph idx="1"/>
          </p:nvPr>
        </p:nvSpPr>
        <p:spPr/>
        <p:txBody>
          <a:bodyPr/>
          <a:lstStyle/>
          <a:p>
            <a:r>
              <a:rPr lang="en-US" dirty="0"/>
              <a:t>9-32. What DNS cache issues are involved in changing the IP address of, say, a web server host name? How might these be minimized. </a:t>
            </a:r>
          </a:p>
        </p:txBody>
      </p:sp>
    </p:spTree>
    <p:extLst>
      <p:ext uri="{BB962C8B-B14F-4D97-AF65-F5344CB8AC3E}">
        <p14:creationId xmlns:p14="http://schemas.microsoft.com/office/powerpoint/2010/main" val="3150097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A775-327F-4E92-86F2-925712BFE7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9142F5-1D10-446A-9ED2-C92B4D9F7862}"/>
              </a:ext>
            </a:extLst>
          </p:cNvPr>
          <p:cNvSpPr>
            <a:spLocks noGrp="1"/>
          </p:cNvSpPr>
          <p:nvPr>
            <p:ph idx="1"/>
          </p:nvPr>
        </p:nvSpPr>
        <p:spPr/>
        <p:txBody>
          <a:bodyPr/>
          <a:lstStyle/>
          <a:p>
            <a:r>
              <a:rPr lang="en-US" dirty="0"/>
              <a:t>9-38. What problem would a DNS-based redirection mechanism encounter if it wants to select an appropriate server based on current load information?</a:t>
            </a:r>
          </a:p>
        </p:txBody>
      </p:sp>
    </p:spTree>
    <p:extLst>
      <p:ext uri="{BB962C8B-B14F-4D97-AF65-F5344CB8AC3E}">
        <p14:creationId xmlns:p14="http://schemas.microsoft.com/office/powerpoint/2010/main" val="3848320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9-40. Imagine a CDN configured as a </a:t>
            </a:r>
            <a:r>
              <a:rPr lang="en-US" i="1" dirty="0"/>
              <a:t>caching hierarchy</a:t>
            </a:r>
            <a:r>
              <a:rPr lang="en-US" dirty="0"/>
              <a:t>, with end users accessing content from edge caches, which fetch the content for a parent cache upon a cache miss, and so on up to a root cache, which ultimately fetches content from an origin server. What metrics would guide provisioning decisions to (a) add more storage capacity to a given cache versus (b) adding an additional level to the caching hierarchy.</a:t>
            </a:r>
          </a:p>
        </p:txBody>
      </p:sp>
    </p:spTree>
    <p:extLst>
      <p:ext uri="{BB962C8B-B14F-4D97-AF65-F5344CB8AC3E}">
        <p14:creationId xmlns:p14="http://schemas.microsoft.com/office/powerpoint/2010/main" val="117308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8E3E-D220-4D43-AED1-820884268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8A5F0-C927-4906-8DEF-121A0F94FA2E}"/>
              </a:ext>
            </a:extLst>
          </p:cNvPr>
          <p:cNvSpPr>
            <a:spLocks noGrp="1"/>
          </p:cNvSpPr>
          <p:nvPr>
            <p:ph idx="1"/>
          </p:nvPr>
        </p:nvSpPr>
        <p:spPr/>
        <p:txBody>
          <a:bodyPr>
            <a:normAutofit lnSpcReduction="10000"/>
          </a:bodyPr>
          <a:lstStyle/>
          <a:p>
            <a:r>
              <a:rPr lang="en-US" dirty="0"/>
              <a:t>9-41. A multicast overlay effectively </a:t>
            </a:r>
            <a:r>
              <a:rPr lang="en-US" i="1" dirty="0"/>
              <a:t>pushes</a:t>
            </a:r>
            <a:r>
              <a:rPr lang="en-US" dirty="0"/>
              <a:t> streaming content from a single source to multiple destinations, with no caching of the stream at the intermediate nodes. A CDN effectively </a:t>
            </a:r>
            <a:r>
              <a:rPr lang="en-US" i="1" dirty="0"/>
              <a:t>pulls</a:t>
            </a:r>
            <a:r>
              <a:rPr lang="en-US" dirty="0"/>
              <a:t> content (including videos) down a caching hierarchy, caching it at the intermediate nodes. Show by example how these two can be viewed as duals of each other. Explain why a CDN can be viewed as equivalent to </a:t>
            </a:r>
            <a:r>
              <a:rPr lang="en-US" i="1" dirty="0"/>
              <a:t>asynchronous</a:t>
            </a:r>
            <a:r>
              <a:rPr lang="en-US" dirty="0"/>
              <a:t> multicast.</a:t>
            </a:r>
          </a:p>
        </p:txBody>
      </p:sp>
    </p:spTree>
    <p:extLst>
      <p:ext uri="{BB962C8B-B14F-4D97-AF65-F5344CB8AC3E}">
        <p14:creationId xmlns:p14="http://schemas.microsoft.com/office/powerpoint/2010/main" val="96823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9-42. Consider the following simplified </a:t>
            </a:r>
            <a:r>
              <a:rPr lang="en-US" dirty="0" err="1"/>
              <a:t>BitTorrent</a:t>
            </a:r>
            <a:r>
              <a:rPr lang="en-US" dirty="0"/>
              <a:t> scenario. There is a swarm of 2</a:t>
            </a:r>
            <a:r>
              <a:rPr lang="en-US" baseline="30000" dirty="0"/>
              <a:t>n</a:t>
            </a:r>
            <a:r>
              <a:rPr lang="en-US" dirty="0"/>
              <a:t> peers and, during the time in question, no peers join or leave the swarm. It takes a peer 1 unit of time to upload or download a piece, during which time it can only do one or the other. Initially, one peer has the whole file and the others have nothing.</a:t>
            </a:r>
          </a:p>
          <a:p>
            <a:endParaRPr lang="en-US" dirty="0"/>
          </a:p>
        </p:txBody>
      </p:sp>
    </p:spTree>
    <p:extLst>
      <p:ext uri="{BB962C8B-B14F-4D97-AF65-F5344CB8AC3E}">
        <p14:creationId xmlns:p14="http://schemas.microsoft.com/office/powerpoint/2010/main" val="289947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If the swarm’s target file consists of only 1 piece, what is the minimum time necessary for all the peers to obtain the file? Ignore all but upload/download time.</a:t>
            </a:r>
          </a:p>
          <a:p>
            <a:r>
              <a:rPr lang="en-US" dirty="0"/>
              <a:t>(b) Let </a:t>
            </a:r>
            <a:r>
              <a:rPr lang="en-US" dirty="0">
                <a:latin typeface="Vijaya" panose="020B0604020202020204" pitchFamily="34" charset="0"/>
                <a:cs typeface="Vijaya" panose="020B0604020202020204" pitchFamily="34" charset="0"/>
              </a:rPr>
              <a:t>x</a:t>
            </a:r>
            <a:r>
              <a:rPr lang="en-US" dirty="0"/>
              <a:t> be your answer to the preceding question. If the swarm’s target file instead consisted of 2 pieces, would it be possible for all the peers to obtain the file in less than 2</a:t>
            </a:r>
            <a:r>
              <a:rPr lang="en-US" dirty="0">
                <a:latin typeface="Vijaya" panose="020B0604020202020204" pitchFamily="34" charset="0"/>
                <a:cs typeface="Vijaya" panose="020B0604020202020204" pitchFamily="34" charset="0"/>
              </a:rPr>
              <a:t>x</a:t>
            </a:r>
            <a:r>
              <a:rPr lang="en-US" dirty="0"/>
              <a:t> time units? Why or why not?</a:t>
            </a:r>
          </a:p>
        </p:txBody>
      </p:sp>
    </p:spTree>
    <p:extLst>
      <p:ext uri="{BB962C8B-B14F-4D97-AF65-F5344CB8AC3E}">
        <p14:creationId xmlns:p14="http://schemas.microsoft.com/office/powerpoint/2010/main" val="372776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BE3-7DBE-4E3F-B932-D4705A113C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841D80-18A3-4377-BC1C-19E18F9AC8A5}"/>
              </a:ext>
            </a:extLst>
          </p:cNvPr>
          <p:cNvSpPr>
            <a:spLocks noGrp="1"/>
          </p:cNvSpPr>
          <p:nvPr>
            <p:ph idx="1"/>
          </p:nvPr>
        </p:nvSpPr>
        <p:spPr/>
        <p:txBody>
          <a:bodyPr/>
          <a:lstStyle/>
          <a:p>
            <a:r>
              <a:rPr lang="en-US" dirty="0"/>
              <a:t>6-9. Give an example of how </a:t>
            </a:r>
            <a:r>
              <a:rPr lang="en-US" dirty="0" err="1"/>
              <a:t>nonpreemption</a:t>
            </a:r>
            <a:r>
              <a:rPr lang="en-US" dirty="0"/>
              <a:t> in the implementation of fair queuing leads to a different packet transmission order from bit-by-bit round-robin service.</a:t>
            </a:r>
          </a:p>
        </p:txBody>
      </p:sp>
    </p:spTree>
    <p:extLst>
      <p:ext uri="{BB962C8B-B14F-4D97-AF65-F5344CB8AC3E}">
        <p14:creationId xmlns:p14="http://schemas.microsoft.com/office/powerpoint/2010/main" val="312696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6-10. Suppose a router has three input flows and one output. It receives the packets listed in Table 6.1 all at about the same time, in the order listed, during a period in which the output port is busy but all queues are otherwise empty. Give the order in which the packets are transmitted, assuming</a:t>
            </a:r>
          </a:p>
          <a:p>
            <a:r>
              <a:rPr lang="en-US" dirty="0"/>
              <a:t>(a) Fair queuing</a:t>
            </a:r>
          </a:p>
          <a:p>
            <a:r>
              <a:rPr lang="en-US" dirty="0"/>
              <a:t>(b) Weighted fair queuing, with flow 2 having weight 4, and the other two flows having weight 1.</a:t>
            </a:r>
          </a:p>
        </p:txBody>
      </p:sp>
    </p:spTree>
    <p:extLst>
      <p:ext uri="{BB962C8B-B14F-4D97-AF65-F5344CB8AC3E}">
        <p14:creationId xmlns:p14="http://schemas.microsoft.com/office/powerpoint/2010/main" val="153279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6.1 Packets for Exercise 10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419050"/>
              </p:ext>
            </p:extLst>
          </p:nvPr>
        </p:nvGraphicFramePr>
        <p:xfrm>
          <a:off x="457200" y="1600200"/>
          <a:ext cx="8229600" cy="472439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4933">
                <a:tc>
                  <a:txBody>
                    <a:bodyPr/>
                    <a:lstStyle/>
                    <a:p>
                      <a:r>
                        <a:rPr lang="en-US" dirty="0"/>
                        <a:t>Packet</a:t>
                      </a:r>
                    </a:p>
                  </a:txBody>
                  <a:tcPr/>
                </a:tc>
                <a:tc>
                  <a:txBody>
                    <a:bodyPr/>
                    <a:lstStyle/>
                    <a:p>
                      <a:r>
                        <a:rPr lang="en-US" dirty="0"/>
                        <a:t>Size</a:t>
                      </a:r>
                    </a:p>
                  </a:txBody>
                  <a:tcPr/>
                </a:tc>
                <a:tc>
                  <a:txBody>
                    <a:bodyPr/>
                    <a:lstStyle/>
                    <a:p>
                      <a:r>
                        <a:rPr lang="en-US" dirty="0"/>
                        <a:t>Flow</a:t>
                      </a:r>
                    </a:p>
                  </a:txBody>
                  <a:tcPr/>
                </a:tc>
                <a:extLst>
                  <a:ext uri="{0D108BD9-81ED-4DB2-BD59-A6C34878D82A}">
                    <a16:rowId xmlns:a16="http://schemas.microsoft.com/office/drawing/2014/main" val="10000"/>
                  </a:ext>
                </a:extLst>
              </a:tr>
              <a:tr h="524933">
                <a:tc>
                  <a:txBody>
                    <a:bodyPr/>
                    <a:lstStyle/>
                    <a:p>
                      <a:r>
                        <a:rPr lang="en-US" dirty="0"/>
                        <a:t>1</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10001"/>
                  </a:ext>
                </a:extLst>
              </a:tr>
              <a:tr h="524933">
                <a:tc>
                  <a:txBody>
                    <a:bodyPr/>
                    <a:lstStyle/>
                    <a:p>
                      <a:r>
                        <a:rPr lang="en-US" dirty="0"/>
                        <a:t>2</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10002"/>
                  </a:ext>
                </a:extLst>
              </a:tr>
              <a:tr h="524933">
                <a:tc>
                  <a:txBody>
                    <a:bodyPr/>
                    <a:lstStyle/>
                    <a:p>
                      <a:r>
                        <a:rPr lang="en-US" dirty="0"/>
                        <a:t>3</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10003"/>
                  </a:ext>
                </a:extLst>
              </a:tr>
              <a:tr h="524933">
                <a:tc>
                  <a:txBody>
                    <a:bodyPr/>
                    <a:lstStyle/>
                    <a:p>
                      <a:r>
                        <a:rPr lang="en-US" dirty="0"/>
                        <a:t>4</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10004"/>
                  </a:ext>
                </a:extLst>
              </a:tr>
              <a:tr h="524933">
                <a:tc>
                  <a:txBody>
                    <a:bodyPr/>
                    <a:lstStyle/>
                    <a:p>
                      <a:r>
                        <a:rPr lang="en-US" dirty="0"/>
                        <a:t>5</a:t>
                      </a:r>
                    </a:p>
                  </a:txBody>
                  <a:tcPr/>
                </a:tc>
                <a:tc>
                  <a:txBody>
                    <a:bodyPr/>
                    <a:lstStyle/>
                    <a:p>
                      <a:r>
                        <a:rPr lang="en-US" dirty="0"/>
                        <a:t>190</a:t>
                      </a:r>
                    </a:p>
                  </a:txBody>
                  <a:tcPr/>
                </a:tc>
                <a:tc>
                  <a:txBody>
                    <a:bodyPr/>
                    <a:lstStyle/>
                    <a:p>
                      <a:r>
                        <a:rPr lang="en-US" dirty="0"/>
                        <a:t>2</a:t>
                      </a:r>
                    </a:p>
                  </a:txBody>
                  <a:tcPr/>
                </a:tc>
                <a:extLst>
                  <a:ext uri="{0D108BD9-81ED-4DB2-BD59-A6C34878D82A}">
                    <a16:rowId xmlns:a16="http://schemas.microsoft.com/office/drawing/2014/main" val="10005"/>
                  </a:ext>
                </a:extLst>
              </a:tr>
              <a:tr h="524933">
                <a:tc>
                  <a:txBody>
                    <a:bodyPr/>
                    <a:lstStyle/>
                    <a:p>
                      <a:r>
                        <a:rPr lang="en-US" dirty="0"/>
                        <a:t>6</a:t>
                      </a:r>
                    </a:p>
                  </a:txBody>
                  <a:tcPr/>
                </a:tc>
                <a:tc>
                  <a:txBody>
                    <a:bodyPr/>
                    <a:lstStyle/>
                    <a:p>
                      <a:r>
                        <a:rPr lang="en-US" dirty="0"/>
                        <a:t>200</a:t>
                      </a:r>
                    </a:p>
                  </a:txBody>
                  <a:tcPr/>
                </a:tc>
                <a:tc>
                  <a:txBody>
                    <a:bodyPr/>
                    <a:lstStyle/>
                    <a:p>
                      <a:r>
                        <a:rPr lang="en-US" dirty="0"/>
                        <a:t>2</a:t>
                      </a:r>
                    </a:p>
                  </a:txBody>
                  <a:tcPr/>
                </a:tc>
                <a:extLst>
                  <a:ext uri="{0D108BD9-81ED-4DB2-BD59-A6C34878D82A}">
                    <a16:rowId xmlns:a16="http://schemas.microsoft.com/office/drawing/2014/main" val="10006"/>
                  </a:ext>
                </a:extLst>
              </a:tr>
              <a:tr h="524933">
                <a:tc>
                  <a:txBody>
                    <a:bodyPr/>
                    <a:lstStyle/>
                    <a:p>
                      <a:r>
                        <a:rPr lang="en-US" dirty="0"/>
                        <a:t>7</a:t>
                      </a:r>
                    </a:p>
                  </a:txBody>
                  <a:tcPr/>
                </a:tc>
                <a:tc>
                  <a:txBody>
                    <a:bodyPr/>
                    <a:lstStyle/>
                    <a:p>
                      <a:r>
                        <a:rPr lang="en-US" dirty="0"/>
                        <a:t>110</a:t>
                      </a:r>
                    </a:p>
                  </a:txBody>
                  <a:tcPr/>
                </a:tc>
                <a:tc>
                  <a:txBody>
                    <a:bodyPr/>
                    <a:lstStyle/>
                    <a:p>
                      <a:r>
                        <a:rPr lang="en-US" dirty="0"/>
                        <a:t>3</a:t>
                      </a:r>
                    </a:p>
                  </a:txBody>
                  <a:tcPr/>
                </a:tc>
                <a:extLst>
                  <a:ext uri="{0D108BD9-81ED-4DB2-BD59-A6C34878D82A}">
                    <a16:rowId xmlns:a16="http://schemas.microsoft.com/office/drawing/2014/main" val="10007"/>
                  </a:ext>
                </a:extLst>
              </a:tr>
              <a:tr h="524933">
                <a:tc>
                  <a:txBody>
                    <a:bodyPr/>
                    <a:lstStyle/>
                    <a:p>
                      <a:r>
                        <a:rPr lang="en-US" dirty="0"/>
                        <a:t>8</a:t>
                      </a:r>
                    </a:p>
                  </a:txBody>
                  <a:tcPr/>
                </a:tc>
                <a:tc>
                  <a:txBody>
                    <a:bodyPr/>
                    <a:lstStyle/>
                    <a:p>
                      <a:r>
                        <a:rPr lang="en-US" dirty="0"/>
                        <a:t>50</a:t>
                      </a:r>
                    </a:p>
                  </a:txBody>
                  <a:tcPr/>
                </a:tc>
                <a:tc>
                  <a:txBody>
                    <a:bodyPr/>
                    <a:lstStyle/>
                    <a:p>
                      <a:r>
                        <a:rPr lang="en-US" dirty="0"/>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074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D92-1E54-4C61-ACD5-B624E66958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772E0-2296-4F51-9489-FB4E6AF0B9FE}"/>
              </a:ext>
            </a:extLst>
          </p:cNvPr>
          <p:cNvSpPr>
            <a:spLocks noGrp="1"/>
          </p:cNvSpPr>
          <p:nvPr>
            <p:ph idx="1"/>
          </p:nvPr>
        </p:nvSpPr>
        <p:spPr/>
        <p:txBody>
          <a:bodyPr>
            <a:normAutofit fontScale="85000" lnSpcReduction="10000"/>
          </a:bodyPr>
          <a:lstStyle/>
          <a:p>
            <a:r>
              <a:rPr lang="en-US" dirty="0"/>
              <a:t>6-11. Suppose a router has three input flows and one output. It receives the packets listed in Table 6.2 all at about the same time, in the order listed, during a period in which the output port is busy but all queues are otherwise empty. Give the order in which the packets are transmitted, assuming</a:t>
            </a:r>
          </a:p>
          <a:p>
            <a:r>
              <a:rPr lang="en-US" dirty="0"/>
              <a:t>(a) Fair queuing</a:t>
            </a:r>
          </a:p>
          <a:p>
            <a:r>
              <a:rPr lang="en-US" dirty="0"/>
              <a:t>(b) Weighted fair queuing with flow 2 having twice as much share as flow 1, and flow 3 having 1.5 times as much share as flow 1. Note that ties are to be resolved in the order of flow 1, flow 2, flow 3.</a:t>
            </a:r>
          </a:p>
        </p:txBody>
      </p:sp>
    </p:spTree>
    <p:extLst>
      <p:ext uri="{BB962C8B-B14F-4D97-AF65-F5344CB8AC3E}">
        <p14:creationId xmlns:p14="http://schemas.microsoft.com/office/powerpoint/2010/main" val="50170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6.2 Packets for Exercise 11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75339"/>
              </p:ext>
            </p:extLst>
          </p:nvPr>
        </p:nvGraphicFramePr>
        <p:xfrm>
          <a:off x="457200" y="1600200"/>
          <a:ext cx="8229600" cy="472439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4933">
                <a:tc>
                  <a:txBody>
                    <a:bodyPr/>
                    <a:lstStyle/>
                    <a:p>
                      <a:r>
                        <a:rPr lang="en-US" dirty="0"/>
                        <a:t>Packet</a:t>
                      </a:r>
                    </a:p>
                  </a:txBody>
                  <a:tcPr/>
                </a:tc>
                <a:tc>
                  <a:txBody>
                    <a:bodyPr/>
                    <a:lstStyle/>
                    <a:p>
                      <a:r>
                        <a:rPr lang="en-US" dirty="0"/>
                        <a:t>Size</a:t>
                      </a:r>
                    </a:p>
                  </a:txBody>
                  <a:tcPr/>
                </a:tc>
                <a:tc>
                  <a:txBody>
                    <a:bodyPr/>
                    <a:lstStyle/>
                    <a:p>
                      <a:r>
                        <a:rPr lang="en-US" dirty="0"/>
                        <a:t>Flow</a:t>
                      </a:r>
                    </a:p>
                  </a:txBody>
                  <a:tcPr/>
                </a:tc>
                <a:extLst>
                  <a:ext uri="{0D108BD9-81ED-4DB2-BD59-A6C34878D82A}">
                    <a16:rowId xmlns:a16="http://schemas.microsoft.com/office/drawing/2014/main" val="10000"/>
                  </a:ext>
                </a:extLst>
              </a:tr>
              <a:tr h="524933">
                <a:tc>
                  <a:txBody>
                    <a:bodyPr/>
                    <a:lstStyle/>
                    <a:p>
                      <a:r>
                        <a:rPr lang="en-US" dirty="0"/>
                        <a:t>1</a:t>
                      </a:r>
                    </a:p>
                  </a:txBody>
                  <a:tcPr/>
                </a:tc>
                <a:tc>
                  <a:txBody>
                    <a:bodyPr/>
                    <a:lstStyle/>
                    <a:p>
                      <a:r>
                        <a:rPr lang="en-US" dirty="0"/>
                        <a:t>200</a:t>
                      </a:r>
                    </a:p>
                  </a:txBody>
                  <a:tcPr/>
                </a:tc>
                <a:tc>
                  <a:txBody>
                    <a:bodyPr/>
                    <a:lstStyle/>
                    <a:p>
                      <a:r>
                        <a:rPr lang="en-US" dirty="0"/>
                        <a:t>1</a:t>
                      </a:r>
                    </a:p>
                  </a:txBody>
                  <a:tcPr/>
                </a:tc>
                <a:extLst>
                  <a:ext uri="{0D108BD9-81ED-4DB2-BD59-A6C34878D82A}">
                    <a16:rowId xmlns:a16="http://schemas.microsoft.com/office/drawing/2014/main" val="10001"/>
                  </a:ext>
                </a:extLst>
              </a:tr>
              <a:tr h="524933">
                <a:tc>
                  <a:txBody>
                    <a:bodyPr/>
                    <a:lstStyle/>
                    <a:p>
                      <a:r>
                        <a:rPr lang="en-US" dirty="0"/>
                        <a:t>2</a:t>
                      </a:r>
                    </a:p>
                  </a:txBody>
                  <a:tcPr/>
                </a:tc>
                <a:tc>
                  <a:txBody>
                    <a:bodyPr/>
                    <a:lstStyle/>
                    <a:p>
                      <a:r>
                        <a:rPr lang="en-US" dirty="0"/>
                        <a:t>200</a:t>
                      </a:r>
                    </a:p>
                  </a:txBody>
                  <a:tcPr/>
                </a:tc>
                <a:tc>
                  <a:txBody>
                    <a:bodyPr/>
                    <a:lstStyle/>
                    <a:p>
                      <a:r>
                        <a:rPr lang="en-US" dirty="0"/>
                        <a:t>1</a:t>
                      </a:r>
                    </a:p>
                  </a:txBody>
                  <a:tcPr/>
                </a:tc>
                <a:extLst>
                  <a:ext uri="{0D108BD9-81ED-4DB2-BD59-A6C34878D82A}">
                    <a16:rowId xmlns:a16="http://schemas.microsoft.com/office/drawing/2014/main" val="10002"/>
                  </a:ext>
                </a:extLst>
              </a:tr>
              <a:tr h="524933">
                <a:tc>
                  <a:txBody>
                    <a:bodyPr/>
                    <a:lstStyle/>
                    <a:p>
                      <a:r>
                        <a:rPr lang="en-US" dirty="0"/>
                        <a:t>3</a:t>
                      </a:r>
                    </a:p>
                  </a:txBody>
                  <a:tcPr/>
                </a:tc>
                <a:tc>
                  <a:txBody>
                    <a:bodyPr/>
                    <a:lstStyle/>
                    <a:p>
                      <a:r>
                        <a:rPr lang="en-US" dirty="0"/>
                        <a:t>160</a:t>
                      </a:r>
                    </a:p>
                  </a:txBody>
                  <a:tcPr/>
                </a:tc>
                <a:tc>
                  <a:txBody>
                    <a:bodyPr/>
                    <a:lstStyle/>
                    <a:p>
                      <a:r>
                        <a:rPr lang="en-US" dirty="0"/>
                        <a:t>2</a:t>
                      </a:r>
                    </a:p>
                  </a:txBody>
                  <a:tcPr/>
                </a:tc>
                <a:extLst>
                  <a:ext uri="{0D108BD9-81ED-4DB2-BD59-A6C34878D82A}">
                    <a16:rowId xmlns:a16="http://schemas.microsoft.com/office/drawing/2014/main" val="10003"/>
                  </a:ext>
                </a:extLst>
              </a:tr>
              <a:tr h="524933">
                <a:tc>
                  <a:txBody>
                    <a:bodyPr/>
                    <a:lstStyle/>
                    <a:p>
                      <a:r>
                        <a:rPr lang="en-US" dirty="0"/>
                        <a:t>4</a:t>
                      </a:r>
                    </a:p>
                  </a:txBody>
                  <a:tcPr/>
                </a:tc>
                <a:tc>
                  <a:txBody>
                    <a:bodyPr/>
                    <a:lstStyle/>
                    <a:p>
                      <a:r>
                        <a:rPr lang="en-US" dirty="0"/>
                        <a:t>120</a:t>
                      </a:r>
                    </a:p>
                  </a:txBody>
                  <a:tcPr/>
                </a:tc>
                <a:tc>
                  <a:txBody>
                    <a:bodyPr/>
                    <a:lstStyle/>
                    <a:p>
                      <a:r>
                        <a:rPr lang="en-US" dirty="0"/>
                        <a:t>2</a:t>
                      </a:r>
                    </a:p>
                  </a:txBody>
                  <a:tcPr/>
                </a:tc>
                <a:extLst>
                  <a:ext uri="{0D108BD9-81ED-4DB2-BD59-A6C34878D82A}">
                    <a16:rowId xmlns:a16="http://schemas.microsoft.com/office/drawing/2014/main" val="10004"/>
                  </a:ext>
                </a:extLst>
              </a:tr>
              <a:tr h="524933">
                <a:tc>
                  <a:txBody>
                    <a:bodyPr/>
                    <a:lstStyle/>
                    <a:p>
                      <a:r>
                        <a:rPr lang="en-US" dirty="0"/>
                        <a:t>5</a:t>
                      </a:r>
                    </a:p>
                  </a:txBody>
                  <a:tcPr/>
                </a:tc>
                <a:tc>
                  <a:txBody>
                    <a:bodyPr/>
                    <a:lstStyle/>
                    <a:p>
                      <a:r>
                        <a:rPr lang="en-US" dirty="0"/>
                        <a:t>160</a:t>
                      </a:r>
                    </a:p>
                  </a:txBody>
                  <a:tcPr/>
                </a:tc>
                <a:tc>
                  <a:txBody>
                    <a:bodyPr/>
                    <a:lstStyle/>
                    <a:p>
                      <a:r>
                        <a:rPr lang="en-US" dirty="0"/>
                        <a:t>2</a:t>
                      </a:r>
                    </a:p>
                  </a:txBody>
                  <a:tcPr/>
                </a:tc>
                <a:extLst>
                  <a:ext uri="{0D108BD9-81ED-4DB2-BD59-A6C34878D82A}">
                    <a16:rowId xmlns:a16="http://schemas.microsoft.com/office/drawing/2014/main" val="10005"/>
                  </a:ext>
                </a:extLst>
              </a:tr>
              <a:tr h="524933">
                <a:tc>
                  <a:txBody>
                    <a:bodyPr/>
                    <a:lstStyle/>
                    <a:p>
                      <a:r>
                        <a:rPr lang="en-US" dirty="0"/>
                        <a:t>6</a:t>
                      </a:r>
                    </a:p>
                  </a:txBody>
                  <a:tcPr/>
                </a:tc>
                <a:tc>
                  <a:txBody>
                    <a:bodyPr/>
                    <a:lstStyle/>
                    <a:p>
                      <a:r>
                        <a:rPr lang="en-US" dirty="0"/>
                        <a:t>210</a:t>
                      </a:r>
                    </a:p>
                  </a:txBody>
                  <a:tcPr/>
                </a:tc>
                <a:tc>
                  <a:txBody>
                    <a:bodyPr/>
                    <a:lstStyle/>
                    <a:p>
                      <a:r>
                        <a:rPr lang="en-US" dirty="0"/>
                        <a:t>3</a:t>
                      </a:r>
                    </a:p>
                  </a:txBody>
                  <a:tcPr/>
                </a:tc>
                <a:extLst>
                  <a:ext uri="{0D108BD9-81ED-4DB2-BD59-A6C34878D82A}">
                    <a16:rowId xmlns:a16="http://schemas.microsoft.com/office/drawing/2014/main" val="10006"/>
                  </a:ext>
                </a:extLst>
              </a:tr>
              <a:tr h="524933">
                <a:tc>
                  <a:txBody>
                    <a:bodyPr/>
                    <a:lstStyle/>
                    <a:p>
                      <a:r>
                        <a:rPr lang="en-US" dirty="0"/>
                        <a:t>7</a:t>
                      </a:r>
                    </a:p>
                  </a:txBody>
                  <a:tcPr/>
                </a:tc>
                <a:tc>
                  <a:txBody>
                    <a:bodyPr/>
                    <a:lstStyle/>
                    <a:p>
                      <a:r>
                        <a:rPr lang="en-US" dirty="0"/>
                        <a:t>150</a:t>
                      </a:r>
                    </a:p>
                  </a:txBody>
                  <a:tcPr/>
                </a:tc>
                <a:tc>
                  <a:txBody>
                    <a:bodyPr/>
                    <a:lstStyle/>
                    <a:p>
                      <a:r>
                        <a:rPr lang="en-US" dirty="0"/>
                        <a:t>3</a:t>
                      </a:r>
                    </a:p>
                  </a:txBody>
                  <a:tcPr/>
                </a:tc>
                <a:extLst>
                  <a:ext uri="{0D108BD9-81ED-4DB2-BD59-A6C34878D82A}">
                    <a16:rowId xmlns:a16="http://schemas.microsoft.com/office/drawing/2014/main" val="10007"/>
                  </a:ext>
                </a:extLst>
              </a:tr>
              <a:tr h="524933">
                <a:tc>
                  <a:txBody>
                    <a:bodyPr/>
                    <a:lstStyle/>
                    <a:p>
                      <a:r>
                        <a:rPr lang="en-US" dirty="0"/>
                        <a:t>8</a:t>
                      </a:r>
                    </a:p>
                  </a:txBody>
                  <a:tcPr/>
                </a:tc>
                <a:tc>
                  <a:txBody>
                    <a:bodyPr/>
                    <a:lstStyle/>
                    <a:p>
                      <a:r>
                        <a:rPr lang="en-US" dirty="0"/>
                        <a:t>90</a:t>
                      </a:r>
                    </a:p>
                  </a:txBody>
                  <a:tcPr/>
                </a:tc>
                <a:tc>
                  <a:txBody>
                    <a:bodyPr/>
                    <a:lstStyle/>
                    <a:p>
                      <a:r>
                        <a:rPr lang="en-US" dirty="0"/>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6218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6-12. Suppose a router’s drop policy is to drop the highest-cost packet whenever queues are full, where it defines the “cost” of a packet to be the product of its size by the time remaining that it will spend in the queue. (Note that </a:t>
            </a:r>
            <a:r>
              <a:rPr lang="en-US"/>
              <a:t>calculating cost, </a:t>
            </a:r>
            <a:r>
              <a:rPr lang="en-US" dirty="0"/>
              <a:t>it is equivalent to use the sum of the sizes of the earlier packets in lieu of remaining time.)</a:t>
            </a:r>
          </a:p>
        </p:txBody>
      </p:sp>
    </p:spTree>
    <p:extLst>
      <p:ext uri="{BB962C8B-B14F-4D97-AF65-F5344CB8AC3E}">
        <p14:creationId xmlns:p14="http://schemas.microsoft.com/office/powerpoint/2010/main" val="568268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TotalTime>
  <Words>1833</Words>
  <Application>Microsoft Office PowerPoint</Application>
  <PresentationFormat>On-screen Show (4:3)</PresentationFormat>
  <Paragraphs>147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Vijaya</vt:lpstr>
      <vt:lpstr>Office Theme</vt:lpstr>
      <vt:lpstr>Questions</vt:lpstr>
      <vt:lpstr>PowerPoint Presentation</vt:lpstr>
      <vt:lpstr>PowerPoint Presentation</vt:lpstr>
      <vt:lpstr>PowerPoint Presentation</vt:lpstr>
      <vt:lpstr>PowerPoint Presentation</vt:lpstr>
      <vt:lpstr>Table 6.1 Packets for Exercise 10</vt:lpstr>
      <vt:lpstr>PowerPoint Presentation</vt:lpstr>
      <vt:lpstr>Table 6.2 Packets for Exercise 11</vt:lpstr>
      <vt:lpstr>PowerPoint Presentation</vt:lpstr>
      <vt:lpstr>PowerPoint Presentation</vt:lpstr>
      <vt:lpstr>PowerPoint Presentation</vt:lpstr>
      <vt:lpstr>Transmission Schedule for 6-47</vt:lpstr>
      <vt:lpstr>PowerPoint Presentation</vt:lpstr>
      <vt:lpstr>Transmission Schedule for 6-48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8.21 Diagram for Exercise 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Chen, Xiao</dc:creator>
  <cp:lastModifiedBy>Chen, Xiao</cp:lastModifiedBy>
  <cp:revision>112</cp:revision>
  <dcterms:created xsi:type="dcterms:W3CDTF">2006-08-16T00:00:00Z</dcterms:created>
  <dcterms:modified xsi:type="dcterms:W3CDTF">2022-04-15T19:09:35Z</dcterms:modified>
</cp:coreProperties>
</file>